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57" r:id="rId4"/>
  </p:sldIdLst>
  <p:sldSz cx="10693400" cy="15122525"/>
  <p:notesSz cx="6858000" cy="9144000"/>
  <p:defaultTextStyle>
    <a:defPPr>
      <a:defRPr lang="en-US"/>
    </a:defPPr>
    <a:lvl1pPr marL="0" algn="l" defTabSz="1475110" rtl="0" eaLnBrk="1" latinLnBrk="0" hangingPunct="1">
      <a:defRPr sz="2900" kern="1200">
        <a:solidFill>
          <a:schemeClr val="tx1"/>
        </a:solidFill>
        <a:latin typeface="+mn-lt"/>
        <a:ea typeface="+mn-ea"/>
        <a:cs typeface="+mn-cs"/>
      </a:defRPr>
    </a:lvl1pPr>
    <a:lvl2pPr marL="737555" algn="l" defTabSz="1475110" rtl="0" eaLnBrk="1" latinLnBrk="0" hangingPunct="1">
      <a:defRPr sz="2900" kern="1200">
        <a:solidFill>
          <a:schemeClr val="tx1"/>
        </a:solidFill>
        <a:latin typeface="+mn-lt"/>
        <a:ea typeface="+mn-ea"/>
        <a:cs typeface="+mn-cs"/>
      </a:defRPr>
    </a:lvl2pPr>
    <a:lvl3pPr marL="1475110" algn="l" defTabSz="1475110" rtl="0" eaLnBrk="1" latinLnBrk="0" hangingPunct="1">
      <a:defRPr sz="2900" kern="1200">
        <a:solidFill>
          <a:schemeClr val="tx1"/>
        </a:solidFill>
        <a:latin typeface="+mn-lt"/>
        <a:ea typeface="+mn-ea"/>
        <a:cs typeface="+mn-cs"/>
      </a:defRPr>
    </a:lvl3pPr>
    <a:lvl4pPr marL="2212665" algn="l" defTabSz="1475110" rtl="0" eaLnBrk="1" latinLnBrk="0" hangingPunct="1">
      <a:defRPr sz="2900" kern="1200">
        <a:solidFill>
          <a:schemeClr val="tx1"/>
        </a:solidFill>
        <a:latin typeface="+mn-lt"/>
        <a:ea typeface="+mn-ea"/>
        <a:cs typeface="+mn-cs"/>
      </a:defRPr>
    </a:lvl4pPr>
    <a:lvl5pPr marL="2950220" algn="l" defTabSz="1475110" rtl="0" eaLnBrk="1" latinLnBrk="0" hangingPunct="1">
      <a:defRPr sz="2900" kern="1200">
        <a:solidFill>
          <a:schemeClr val="tx1"/>
        </a:solidFill>
        <a:latin typeface="+mn-lt"/>
        <a:ea typeface="+mn-ea"/>
        <a:cs typeface="+mn-cs"/>
      </a:defRPr>
    </a:lvl5pPr>
    <a:lvl6pPr marL="3687775" algn="l" defTabSz="1475110" rtl="0" eaLnBrk="1" latinLnBrk="0" hangingPunct="1">
      <a:defRPr sz="2900" kern="1200">
        <a:solidFill>
          <a:schemeClr val="tx1"/>
        </a:solidFill>
        <a:latin typeface="+mn-lt"/>
        <a:ea typeface="+mn-ea"/>
        <a:cs typeface="+mn-cs"/>
      </a:defRPr>
    </a:lvl6pPr>
    <a:lvl7pPr marL="4425330" algn="l" defTabSz="1475110" rtl="0" eaLnBrk="1" latinLnBrk="0" hangingPunct="1">
      <a:defRPr sz="2900" kern="1200">
        <a:solidFill>
          <a:schemeClr val="tx1"/>
        </a:solidFill>
        <a:latin typeface="+mn-lt"/>
        <a:ea typeface="+mn-ea"/>
        <a:cs typeface="+mn-cs"/>
      </a:defRPr>
    </a:lvl7pPr>
    <a:lvl8pPr marL="5162885" algn="l" defTabSz="1475110" rtl="0" eaLnBrk="1" latinLnBrk="0" hangingPunct="1">
      <a:defRPr sz="2900" kern="1200">
        <a:solidFill>
          <a:schemeClr val="tx1"/>
        </a:solidFill>
        <a:latin typeface="+mn-lt"/>
        <a:ea typeface="+mn-ea"/>
        <a:cs typeface="+mn-cs"/>
      </a:defRPr>
    </a:lvl8pPr>
    <a:lvl9pPr marL="5900440" algn="l" defTabSz="1475110" rtl="0" eaLnBrk="1" latinLnBrk="0" hangingPunct="1">
      <a:defRPr sz="29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763">
          <p15:clr>
            <a:srgbClr val="A4A3A4"/>
          </p15:clr>
        </p15:guide>
        <p15:guide id="2" pos="336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43" autoAdjust="0"/>
    <p:restoredTop sz="94660"/>
  </p:normalViewPr>
  <p:slideViewPr>
    <p:cSldViewPr>
      <p:cViewPr>
        <p:scale>
          <a:sx n="40" d="100"/>
          <a:sy n="40" d="100"/>
        </p:scale>
        <p:origin x="-2376" y="348"/>
      </p:cViewPr>
      <p:guideLst>
        <p:guide orient="horz" pos="4763"/>
        <p:guide pos="3368"/>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270799-BCCB-45C4-B6B4-4D7548CECEBC}"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A69E1741-C5E4-4A90-BA2C-FD86CFFBC419}">
      <dgm:prSet phldrT="[Text]" custT="1"/>
      <dgm:spPr/>
      <dgm:t>
        <a:bodyPr/>
        <a:lstStyle/>
        <a:p>
          <a:pPr algn="just"/>
          <a:r>
            <a:rPr lang="en-US" sz="800" b="1" dirty="0">
              <a:solidFill>
                <a:schemeClr val="tx1"/>
              </a:solidFill>
              <a:latin typeface="Times New Roman" pitchFamily="18" charset="0"/>
              <a:cs typeface="Times New Roman" pitchFamily="18" charset="0"/>
            </a:rPr>
            <a:t>Equity and accessibility</a:t>
          </a:r>
          <a:endParaRPr lang="en-US" sz="800" dirty="0">
            <a:solidFill>
              <a:schemeClr val="tx1"/>
            </a:solidFill>
            <a:latin typeface="Times New Roman" pitchFamily="18" charset="0"/>
            <a:cs typeface="Times New Roman" pitchFamily="18" charset="0"/>
          </a:endParaRPr>
        </a:p>
      </dgm:t>
    </dgm:pt>
    <dgm:pt modelId="{D9CE4ABD-3C9A-4263-A699-B13BB610A326}" type="parTrans" cxnId="{2E82A96B-96A8-4CD9-BD30-6EF4AD31B9FE}">
      <dgm:prSet/>
      <dgm:spPr/>
      <dgm:t>
        <a:bodyPr/>
        <a:lstStyle/>
        <a:p>
          <a:pPr algn="just"/>
          <a:endParaRPr lang="en-US" sz="800">
            <a:solidFill>
              <a:schemeClr val="tx1"/>
            </a:solidFill>
            <a:latin typeface="Times New Roman" pitchFamily="18" charset="0"/>
            <a:cs typeface="Times New Roman" pitchFamily="18" charset="0"/>
          </a:endParaRPr>
        </a:p>
      </dgm:t>
    </dgm:pt>
    <dgm:pt modelId="{6137E4DE-02BC-4ACE-A08F-2C17C770423B}" type="sibTrans" cxnId="{2E82A96B-96A8-4CD9-BD30-6EF4AD31B9FE}">
      <dgm:prSet/>
      <dgm:spPr/>
      <dgm:t>
        <a:bodyPr/>
        <a:lstStyle/>
        <a:p>
          <a:pPr algn="just"/>
          <a:endParaRPr lang="en-US" sz="800">
            <a:solidFill>
              <a:schemeClr val="tx1"/>
            </a:solidFill>
            <a:latin typeface="Times New Roman" pitchFamily="18" charset="0"/>
            <a:cs typeface="Times New Roman" pitchFamily="18" charset="0"/>
          </a:endParaRPr>
        </a:p>
      </dgm:t>
    </dgm:pt>
    <dgm:pt modelId="{9A147C3E-548A-4916-8401-55D14A27AF9E}">
      <dgm:prSet phldrT="[Text]" custT="1"/>
      <dgm:spPr/>
      <dgm:t>
        <a:bodyPr/>
        <a:lstStyle/>
        <a:p>
          <a:pPr algn="just"/>
          <a:r>
            <a:rPr lang="en-US" sz="800" dirty="0">
              <a:solidFill>
                <a:schemeClr val="tx1"/>
              </a:solidFill>
              <a:latin typeface="Times New Roman" pitchFamily="18" charset="0"/>
              <a:cs typeface="Times New Roman" pitchFamily="18" charset="0"/>
            </a:rPr>
            <a:t>Ensure there is multilingual content, audio explanation, and straight-forward navigation to meet the language and literacy needs of residents.</a:t>
          </a:r>
        </a:p>
      </dgm:t>
    </dgm:pt>
    <dgm:pt modelId="{AE3DBFA5-A4B0-4A12-B2D7-A7BCF089AFD1}" type="parTrans" cxnId="{29762EB4-89BE-4472-819A-5AA21441D833}">
      <dgm:prSet/>
      <dgm:spPr/>
      <dgm:t>
        <a:bodyPr/>
        <a:lstStyle/>
        <a:p>
          <a:pPr algn="just"/>
          <a:endParaRPr lang="en-US" sz="800">
            <a:solidFill>
              <a:schemeClr val="tx1"/>
            </a:solidFill>
            <a:latin typeface="Times New Roman" pitchFamily="18" charset="0"/>
            <a:cs typeface="Times New Roman" pitchFamily="18" charset="0"/>
          </a:endParaRPr>
        </a:p>
      </dgm:t>
    </dgm:pt>
    <dgm:pt modelId="{B755212B-3B03-4F5E-BD11-3CBEF0F1BC3B}" type="sibTrans" cxnId="{29762EB4-89BE-4472-819A-5AA21441D833}">
      <dgm:prSet/>
      <dgm:spPr/>
      <dgm:t>
        <a:bodyPr/>
        <a:lstStyle/>
        <a:p>
          <a:pPr algn="just"/>
          <a:endParaRPr lang="en-US" sz="800">
            <a:solidFill>
              <a:schemeClr val="tx1"/>
            </a:solidFill>
            <a:latin typeface="Times New Roman" pitchFamily="18" charset="0"/>
            <a:cs typeface="Times New Roman" pitchFamily="18" charset="0"/>
          </a:endParaRPr>
        </a:p>
      </dgm:t>
    </dgm:pt>
    <dgm:pt modelId="{46D48207-DE71-4360-9F0F-24DB8AD2BA76}">
      <dgm:prSet phldrT="[Text]" custT="1"/>
      <dgm:spPr/>
      <dgm:t>
        <a:bodyPr/>
        <a:lstStyle/>
        <a:p>
          <a:pPr algn="just"/>
          <a:r>
            <a:rPr lang="en-US" sz="800" b="1" dirty="0">
              <a:solidFill>
                <a:schemeClr val="tx1"/>
              </a:solidFill>
              <a:latin typeface="Times New Roman" pitchFamily="18" charset="0"/>
              <a:cs typeface="Times New Roman" pitchFamily="18" charset="0"/>
            </a:rPr>
            <a:t>Empowerment</a:t>
          </a:r>
          <a:endParaRPr lang="en-US" sz="800" dirty="0">
            <a:solidFill>
              <a:schemeClr val="tx1"/>
            </a:solidFill>
            <a:latin typeface="Times New Roman" pitchFamily="18" charset="0"/>
            <a:cs typeface="Times New Roman" pitchFamily="18" charset="0"/>
          </a:endParaRPr>
        </a:p>
      </dgm:t>
    </dgm:pt>
    <dgm:pt modelId="{370C7154-4A51-482B-AAB8-2105A87B8087}" type="parTrans" cxnId="{74F15B71-CEB8-49BA-B75B-576F69A0C743}">
      <dgm:prSet/>
      <dgm:spPr/>
      <dgm:t>
        <a:bodyPr/>
        <a:lstStyle/>
        <a:p>
          <a:pPr algn="just"/>
          <a:endParaRPr lang="en-US" sz="800">
            <a:solidFill>
              <a:schemeClr val="tx1"/>
            </a:solidFill>
            <a:latin typeface="Times New Roman" pitchFamily="18" charset="0"/>
            <a:cs typeface="Times New Roman" pitchFamily="18" charset="0"/>
          </a:endParaRPr>
        </a:p>
      </dgm:t>
    </dgm:pt>
    <dgm:pt modelId="{A520C917-79CC-45B8-99A9-BA497D43B460}" type="sibTrans" cxnId="{74F15B71-CEB8-49BA-B75B-576F69A0C743}">
      <dgm:prSet/>
      <dgm:spPr/>
      <dgm:t>
        <a:bodyPr/>
        <a:lstStyle/>
        <a:p>
          <a:pPr algn="just"/>
          <a:endParaRPr lang="en-US" sz="800">
            <a:solidFill>
              <a:schemeClr val="tx1"/>
            </a:solidFill>
            <a:latin typeface="Times New Roman" pitchFamily="18" charset="0"/>
            <a:cs typeface="Times New Roman" pitchFamily="18" charset="0"/>
          </a:endParaRPr>
        </a:p>
      </dgm:t>
    </dgm:pt>
    <dgm:pt modelId="{621101AF-3C37-4760-AFA2-F260BC25CB6C}">
      <dgm:prSet phldrT="[Text]" custT="1"/>
      <dgm:spPr/>
      <dgm:t>
        <a:bodyPr/>
        <a:lstStyle/>
        <a:p>
          <a:pPr algn="just"/>
          <a:r>
            <a:rPr lang="en-US" sz="800" dirty="0">
              <a:solidFill>
                <a:schemeClr val="tx1"/>
              </a:solidFill>
              <a:latin typeface="Times New Roman" pitchFamily="18" charset="0"/>
              <a:cs typeface="Times New Roman" pitchFamily="18" charset="0"/>
            </a:rPr>
            <a:t>Provide practical information regarding symptoms and foods that are high in iron and when to seek professional advice for </a:t>
          </a:r>
          <a:r>
            <a:rPr lang="en-US" sz="800" dirty="0" err="1">
              <a:solidFill>
                <a:schemeClr val="tx1"/>
              </a:solidFill>
              <a:latin typeface="Times New Roman" pitchFamily="18" charset="0"/>
              <a:cs typeface="Times New Roman" pitchFamily="18" charset="0"/>
            </a:rPr>
            <a:t>anaemia</a:t>
          </a:r>
          <a:r>
            <a:rPr lang="en-US" sz="800" dirty="0">
              <a:solidFill>
                <a:schemeClr val="tx1"/>
              </a:solidFill>
              <a:latin typeface="Times New Roman" pitchFamily="18" charset="0"/>
              <a:cs typeface="Times New Roman" pitchFamily="18" charset="0"/>
            </a:rPr>
            <a:t> (</a:t>
          </a:r>
          <a:r>
            <a:rPr lang="en-US" sz="800" dirty="0" err="1">
              <a:solidFill>
                <a:schemeClr val="tx1"/>
              </a:solidFill>
              <a:latin typeface="Times New Roman" pitchFamily="18" charset="0"/>
              <a:cs typeface="Times New Roman" pitchFamily="18" charset="0"/>
            </a:rPr>
            <a:t>Iolascon</a:t>
          </a:r>
          <a:r>
            <a:rPr lang="en-US" sz="800" dirty="0">
              <a:solidFill>
                <a:schemeClr val="tx1"/>
              </a:solidFill>
              <a:latin typeface="Times New Roman" pitchFamily="18" charset="0"/>
              <a:cs typeface="Times New Roman" pitchFamily="18" charset="0"/>
            </a:rPr>
            <a:t> </a:t>
          </a:r>
          <a:r>
            <a:rPr lang="en-US" sz="800" i="1" dirty="0">
              <a:solidFill>
                <a:schemeClr val="tx1"/>
              </a:solidFill>
              <a:latin typeface="Times New Roman" pitchFamily="18" charset="0"/>
              <a:cs typeface="Times New Roman" pitchFamily="18" charset="0"/>
            </a:rPr>
            <a:t>et al. </a:t>
          </a:r>
          <a:r>
            <a:rPr lang="en-US" sz="800" dirty="0">
              <a:solidFill>
                <a:schemeClr val="tx1"/>
              </a:solidFill>
              <a:latin typeface="Times New Roman" pitchFamily="18" charset="0"/>
              <a:cs typeface="Times New Roman" pitchFamily="18" charset="0"/>
            </a:rPr>
            <a:t>2024).</a:t>
          </a:r>
        </a:p>
      </dgm:t>
    </dgm:pt>
    <dgm:pt modelId="{745629FE-7F60-4563-9F50-C3EC6E28B735}" type="parTrans" cxnId="{F23B5075-E37C-4EB0-9EB3-523B2A2F3223}">
      <dgm:prSet/>
      <dgm:spPr/>
      <dgm:t>
        <a:bodyPr/>
        <a:lstStyle/>
        <a:p>
          <a:pPr algn="just"/>
          <a:endParaRPr lang="en-US" sz="800">
            <a:solidFill>
              <a:schemeClr val="tx1"/>
            </a:solidFill>
            <a:latin typeface="Times New Roman" pitchFamily="18" charset="0"/>
            <a:cs typeface="Times New Roman" pitchFamily="18" charset="0"/>
          </a:endParaRPr>
        </a:p>
      </dgm:t>
    </dgm:pt>
    <dgm:pt modelId="{57D47788-0195-40B0-BFD1-5752C427E56E}" type="sibTrans" cxnId="{F23B5075-E37C-4EB0-9EB3-523B2A2F3223}">
      <dgm:prSet/>
      <dgm:spPr/>
      <dgm:t>
        <a:bodyPr/>
        <a:lstStyle/>
        <a:p>
          <a:pPr algn="just"/>
          <a:endParaRPr lang="en-US" sz="800">
            <a:solidFill>
              <a:schemeClr val="tx1"/>
            </a:solidFill>
            <a:latin typeface="Times New Roman" pitchFamily="18" charset="0"/>
            <a:cs typeface="Times New Roman" pitchFamily="18" charset="0"/>
          </a:endParaRPr>
        </a:p>
      </dgm:t>
    </dgm:pt>
    <dgm:pt modelId="{BA16D4A4-095A-47FE-BB35-B86BA411A254}">
      <dgm:prSet phldrT="[Text]" custT="1"/>
      <dgm:spPr/>
      <dgm:t>
        <a:bodyPr/>
        <a:lstStyle/>
        <a:p>
          <a:pPr algn="just"/>
          <a:r>
            <a:rPr lang="en-US" sz="800" b="1" dirty="0">
              <a:solidFill>
                <a:schemeClr val="tx1"/>
              </a:solidFill>
              <a:latin typeface="Times New Roman" pitchFamily="18" charset="0"/>
              <a:cs typeface="Times New Roman" pitchFamily="18" charset="0"/>
            </a:rPr>
            <a:t>Involvement</a:t>
          </a:r>
          <a:endParaRPr lang="en-US" sz="800" dirty="0">
            <a:solidFill>
              <a:schemeClr val="tx1"/>
            </a:solidFill>
            <a:latin typeface="Times New Roman" pitchFamily="18" charset="0"/>
            <a:cs typeface="Times New Roman" pitchFamily="18" charset="0"/>
          </a:endParaRPr>
        </a:p>
      </dgm:t>
    </dgm:pt>
    <dgm:pt modelId="{119B315A-8841-4AC4-BF4F-907D51592FC9}" type="parTrans" cxnId="{C0653E04-A852-4A50-B659-8B2D87D3A8A8}">
      <dgm:prSet/>
      <dgm:spPr/>
      <dgm:t>
        <a:bodyPr/>
        <a:lstStyle/>
        <a:p>
          <a:pPr algn="just"/>
          <a:endParaRPr lang="en-US" sz="800">
            <a:solidFill>
              <a:schemeClr val="tx1"/>
            </a:solidFill>
            <a:latin typeface="Times New Roman" pitchFamily="18" charset="0"/>
            <a:cs typeface="Times New Roman" pitchFamily="18" charset="0"/>
          </a:endParaRPr>
        </a:p>
      </dgm:t>
    </dgm:pt>
    <dgm:pt modelId="{818AB6AE-0332-429C-818F-C52F183C1012}" type="sibTrans" cxnId="{C0653E04-A852-4A50-B659-8B2D87D3A8A8}">
      <dgm:prSet/>
      <dgm:spPr/>
      <dgm:t>
        <a:bodyPr/>
        <a:lstStyle/>
        <a:p>
          <a:pPr algn="just"/>
          <a:endParaRPr lang="en-US" sz="800">
            <a:solidFill>
              <a:schemeClr val="tx1"/>
            </a:solidFill>
            <a:latin typeface="Times New Roman" pitchFamily="18" charset="0"/>
            <a:cs typeface="Times New Roman" pitchFamily="18" charset="0"/>
          </a:endParaRPr>
        </a:p>
      </dgm:t>
    </dgm:pt>
    <dgm:pt modelId="{7BA2512E-9722-4472-8851-7EE218755CFD}">
      <dgm:prSet phldrT="[Text]" custT="1"/>
      <dgm:spPr/>
      <dgm:t>
        <a:bodyPr/>
        <a:lstStyle/>
        <a:p>
          <a:pPr algn="just"/>
          <a:r>
            <a:rPr lang="en-US" sz="800" dirty="0">
              <a:solidFill>
                <a:schemeClr val="tx1"/>
              </a:solidFill>
              <a:latin typeface="Times New Roman" pitchFamily="18" charset="0"/>
              <a:cs typeface="Times New Roman" pitchFamily="18" charset="0"/>
            </a:rPr>
            <a:t>Engage Leicester residents, community </a:t>
          </a:r>
          <a:r>
            <a:rPr lang="en-US" sz="800" dirty="0" err="1">
              <a:solidFill>
                <a:schemeClr val="tx1"/>
              </a:solidFill>
              <a:latin typeface="Times New Roman" pitchFamily="18" charset="0"/>
              <a:cs typeface="Times New Roman" pitchFamily="18" charset="0"/>
            </a:rPr>
            <a:t>organisations</a:t>
          </a:r>
          <a:r>
            <a:rPr lang="en-US" sz="800" dirty="0">
              <a:solidFill>
                <a:schemeClr val="tx1"/>
              </a:solidFill>
              <a:latin typeface="Times New Roman" pitchFamily="18" charset="0"/>
              <a:cs typeface="Times New Roman" pitchFamily="18" charset="0"/>
            </a:rPr>
            <a:t>, and health professionals in the design and testing of the app.</a:t>
          </a:r>
        </a:p>
      </dgm:t>
    </dgm:pt>
    <dgm:pt modelId="{7661EB16-463B-44F7-AC4D-6B24496F5E17}" type="parTrans" cxnId="{571B414B-590F-4B7C-A2C0-696F4EFAF559}">
      <dgm:prSet/>
      <dgm:spPr/>
      <dgm:t>
        <a:bodyPr/>
        <a:lstStyle/>
        <a:p>
          <a:pPr algn="just"/>
          <a:endParaRPr lang="en-US" sz="800">
            <a:solidFill>
              <a:schemeClr val="tx1"/>
            </a:solidFill>
            <a:latin typeface="Times New Roman" pitchFamily="18" charset="0"/>
            <a:cs typeface="Times New Roman" pitchFamily="18" charset="0"/>
          </a:endParaRPr>
        </a:p>
      </dgm:t>
    </dgm:pt>
    <dgm:pt modelId="{641B9E24-D93C-4932-BA18-9EB5B86A2D1F}" type="sibTrans" cxnId="{571B414B-590F-4B7C-A2C0-696F4EFAF559}">
      <dgm:prSet/>
      <dgm:spPr/>
      <dgm:t>
        <a:bodyPr/>
        <a:lstStyle/>
        <a:p>
          <a:pPr algn="just"/>
          <a:endParaRPr lang="en-US" sz="800">
            <a:solidFill>
              <a:schemeClr val="tx1"/>
            </a:solidFill>
            <a:latin typeface="Times New Roman" pitchFamily="18" charset="0"/>
            <a:cs typeface="Times New Roman" pitchFamily="18" charset="0"/>
          </a:endParaRPr>
        </a:p>
      </dgm:t>
    </dgm:pt>
    <dgm:pt modelId="{25054C66-60E1-4C50-AFD3-8CC6B8A2ACA6}">
      <dgm:prSet custT="1"/>
      <dgm:spPr/>
      <dgm:t>
        <a:bodyPr/>
        <a:lstStyle/>
        <a:p>
          <a:pPr algn="just"/>
          <a:r>
            <a:rPr lang="en-US" sz="800" b="1" dirty="0">
              <a:solidFill>
                <a:schemeClr val="tx1"/>
              </a:solidFill>
              <a:latin typeface="Times New Roman" pitchFamily="18" charset="0"/>
              <a:cs typeface="Times New Roman" pitchFamily="18" charset="0"/>
            </a:rPr>
            <a:t>Cultural sensitivity</a:t>
          </a:r>
          <a:endParaRPr lang="en-US" sz="800" dirty="0">
            <a:solidFill>
              <a:schemeClr val="tx1"/>
            </a:solidFill>
            <a:latin typeface="Times New Roman" pitchFamily="18" charset="0"/>
            <a:cs typeface="Times New Roman" pitchFamily="18" charset="0"/>
          </a:endParaRPr>
        </a:p>
      </dgm:t>
    </dgm:pt>
    <dgm:pt modelId="{2E84A2E3-7C61-4B9F-961B-B983A720F5C9}" type="parTrans" cxnId="{5D2118D7-F453-434A-9ADD-3A5D72E62E0B}">
      <dgm:prSet/>
      <dgm:spPr/>
      <dgm:t>
        <a:bodyPr/>
        <a:lstStyle/>
        <a:p>
          <a:pPr algn="just"/>
          <a:endParaRPr lang="en-US" sz="800">
            <a:solidFill>
              <a:schemeClr val="tx1"/>
            </a:solidFill>
            <a:latin typeface="Times New Roman" pitchFamily="18" charset="0"/>
            <a:cs typeface="Times New Roman" pitchFamily="18" charset="0"/>
          </a:endParaRPr>
        </a:p>
      </dgm:t>
    </dgm:pt>
    <dgm:pt modelId="{41956AA4-D33E-44B0-9843-0E1FC121F681}" type="sibTrans" cxnId="{5D2118D7-F453-434A-9ADD-3A5D72E62E0B}">
      <dgm:prSet/>
      <dgm:spPr/>
      <dgm:t>
        <a:bodyPr/>
        <a:lstStyle/>
        <a:p>
          <a:pPr algn="just"/>
          <a:endParaRPr lang="en-US" sz="800">
            <a:solidFill>
              <a:schemeClr val="tx1"/>
            </a:solidFill>
            <a:latin typeface="Times New Roman" pitchFamily="18" charset="0"/>
            <a:cs typeface="Times New Roman" pitchFamily="18" charset="0"/>
          </a:endParaRPr>
        </a:p>
      </dgm:t>
    </dgm:pt>
    <dgm:pt modelId="{70CED4CB-F5FC-48A9-8988-5AD241C2D839}">
      <dgm:prSet custT="1"/>
      <dgm:spPr/>
      <dgm:t>
        <a:bodyPr/>
        <a:lstStyle/>
        <a:p>
          <a:pPr algn="just"/>
          <a:r>
            <a:rPr lang="en-US" sz="800" b="1" dirty="0">
              <a:solidFill>
                <a:schemeClr val="tx1"/>
              </a:solidFill>
              <a:latin typeface="Times New Roman" pitchFamily="18" charset="0"/>
              <a:cs typeface="Times New Roman" pitchFamily="18" charset="0"/>
            </a:rPr>
            <a:t>Health literacy</a:t>
          </a:r>
          <a:endParaRPr lang="en-US" sz="800" dirty="0">
            <a:solidFill>
              <a:schemeClr val="tx1"/>
            </a:solidFill>
            <a:latin typeface="Times New Roman" pitchFamily="18" charset="0"/>
            <a:cs typeface="Times New Roman" pitchFamily="18" charset="0"/>
          </a:endParaRPr>
        </a:p>
      </dgm:t>
    </dgm:pt>
    <dgm:pt modelId="{0A240F37-2EF3-4AF9-BD21-A8CBCFC9FEDA}" type="parTrans" cxnId="{A3E3066D-54ED-4AB8-84F0-1A8A411A6044}">
      <dgm:prSet/>
      <dgm:spPr/>
      <dgm:t>
        <a:bodyPr/>
        <a:lstStyle/>
        <a:p>
          <a:pPr algn="just"/>
          <a:endParaRPr lang="en-US" sz="800">
            <a:solidFill>
              <a:schemeClr val="tx1"/>
            </a:solidFill>
            <a:latin typeface="Times New Roman" pitchFamily="18" charset="0"/>
            <a:cs typeface="Times New Roman" pitchFamily="18" charset="0"/>
          </a:endParaRPr>
        </a:p>
      </dgm:t>
    </dgm:pt>
    <dgm:pt modelId="{CA10A938-771D-4EED-BADA-36AC6BE26BBE}" type="sibTrans" cxnId="{A3E3066D-54ED-4AB8-84F0-1A8A411A6044}">
      <dgm:prSet/>
      <dgm:spPr/>
      <dgm:t>
        <a:bodyPr/>
        <a:lstStyle/>
        <a:p>
          <a:pPr algn="just"/>
          <a:endParaRPr lang="en-US" sz="800">
            <a:solidFill>
              <a:schemeClr val="tx1"/>
            </a:solidFill>
            <a:latin typeface="Times New Roman" pitchFamily="18" charset="0"/>
            <a:cs typeface="Times New Roman" pitchFamily="18" charset="0"/>
          </a:endParaRPr>
        </a:p>
      </dgm:t>
    </dgm:pt>
    <dgm:pt modelId="{A5BA5230-1F48-48DF-8185-A5E1A25D4458}">
      <dgm:prSet custT="1"/>
      <dgm:spPr/>
      <dgm:t>
        <a:bodyPr/>
        <a:lstStyle/>
        <a:p>
          <a:pPr algn="just"/>
          <a:r>
            <a:rPr lang="en-US" sz="800" dirty="0">
              <a:solidFill>
                <a:schemeClr val="tx1"/>
              </a:solidFill>
              <a:latin typeface="Times New Roman" pitchFamily="18" charset="0"/>
              <a:cs typeface="Times New Roman" pitchFamily="18" charset="0"/>
            </a:rPr>
            <a:t>Ensure culturally appropriate examples of food items are included that are relevant to the population of Leicester, but not stereotyping communities (Bishop, 2024).</a:t>
          </a:r>
        </a:p>
      </dgm:t>
    </dgm:pt>
    <dgm:pt modelId="{3BB7EEE8-0D8D-47E4-AD22-C948DBE06DAA}" type="parTrans" cxnId="{D72A1247-995E-46D6-9CBC-64B6D25B4612}">
      <dgm:prSet/>
      <dgm:spPr/>
      <dgm:t>
        <a:bodyPr/>
        <a:lstStyle/>
        <a:p>
          <a:pPr algn="just"/>
          <a:endParaRPr lang="en-US" sz="800">
            <a:solidFill>
              <a:schemeClr val="tx1"/>
            </a:solidFill>
            <a:latin typeface="Times New Roman" pitchFamily="18" charset="0"/>
            <a:cs typeface="Times New Roman" pitchFamily="18" charset="0"/>
          </a:endParaRPr>
        </a:p>
      </dgm:t>
    </dgm:pt>
    <dgm:pt modelId="{B74AA45C-6417-4C6E-9294-7EC2FF7315DC}" type="sibTrans" cxnId="{D72A1247-995E-46D6-9CBC-64B6D25B4612}">
      <dgm:prSet/>
      <dgm:spPr/>
      <dgm:t>
        <a:bodyPr/>
        <a:lstStyle/>
        <a:p>
          <a:pPr algn="just"/>
          <a:endParaRPr lang="en-US" sz="800">
            <a:solidFill>
              <a:schemeClr val="tx1"/>
            </a:solidFill>
            <a:latin typeface="Times New Roman" pitchFamily="18" charset="0"/>
            <a:cs typeface="Times New Roman" pitchFamily="18" charset="0"/>
          </a:endParaRPr>
        </a:p>
      </dgm:t>
    </dgm:pt>
    <dgm:pt modelId="{89429CFE-9A01-4736-9307-A352BC6C24E7}">
      <dgm:prSet custT="1"/>
      <dgm:spPr/>
      <dgm:t>
        <a:bodyPr/>
        <a:lstStyle/>
        <a:p>
          <a:pPr algn="just"/>
          <a:r>
            <a:rPr lang="en-US" sz="800" dirty="0">
              <a:solidFill>
                <a:schemeClr val="tx1"/>
              </a:solidFill>
              <a:latin typeface="Times New Roman" pitchFamily="18" charset="0"/>
              <a:cs typeface="Times New Roman" pitchFamily="18" charset="0"/>
            </a:rPr>
            <a:t>Use clear language, illustrations and short educational messages to improve understanding. </a:t>
          </a:r>
        </a:p>
      </dgm:t>
    </dgm:pt>
    <dgm:pt modelId="{6413BD27-AC8B-43DC-8E5A-78A2A0274A7B}" type="parTrans" cxnId="{5D005CE6-0A82-4012-B943-352F36C55057}">
      <dgm:prSet/>
      <dgm:spPr/>
      <dgm:t>
        <a:bodyPr/>
        <a:lstStyle/>
        <a:p>
          <a:pPr algn="just"/>
          <a:endParaRPr lang="en-US" sz="800">
            <a:solidFill>
              <a:schemeClr val="tx1"/>
            </a:solidFill>
            <a:latin typeface="Times New Roman" pitchFamily="18" charset="0"/>
            <a:cs typeface="Times New Roman" pitchFamily="18" charset="0"/>
          </a:endParaRPr>
        </a:p>
      </dgm:t>
    </dgm:pt>
    <dgm:pt modelId="{EF9D9713-9A75-4115-AD64-A1BC29CC6FA7}" type="sibTrans" cxnId="{5D005CE6-0A82-4012-B943-352F36C55057}">
      <dgm:prSet/>
      <dgm:spPr/>
      <dgm:t>
        <a:bodyPr/>
        <a:lstStyle/>
        <a:p>
          <a:pPr algn="just"/>
          <a:endParaRPr lang="en-US" sz="800">
            <a:solidFill>
              <a:schemeClr val="tx1"/>
            </a:solidFill>
            <a:latin typeface="Times New Roman" pitchFamily="18" charset="0"/>
            <a:cs typeface="Times New Roman" pitchFamily="18" charset="0"/>
          </a:endParaRPr>
        </a:p>
      </dgm:t>
    </dgm:pt>
    <dgm:pt modelId="{2AC4DA83-46F3-4D84-9C1F-766FD44F1464}">
      <dgm:prSet custT="1"/>
      <dgm:spPr/>
      <dgm:t>
        <a:bodyPr/>
        <a:lstStyle/>
        <a:p>
          <a:pPr algn="just"/>
          <a:r>
            <a:rPr lang="en-US" sz="800" b="1">
              <a:solidFill>
                <a:schemeClr val="tx1"/>
              </a:solidFill>
              <a:latin typeface="Times New Roman" pitchFamily="18" charset="0"/>
              <a:cs typeface="Times New Roman" pitchFamily="18" charset="0"/>
            </a:rPr>
            <a:t>Prevention and self-care</a:t>
          </a:r>
          <a:endParaRPr lang="en-US" sz="800">
            <a:solidFill>
              <a:schemeClr val="tx1"/>
            </a:solidFill>
            <a:latin typeface="Times New Roman" pitchFamily="18" charset="0"/>
            <a:cs typeface="Times New Roman" pitchFamily="18" charset="0"/>
          </a:endParaRPr>
        </a:p>
      </dgm:t>
    </dgm:pt>
    <dgm:pt modelId="{7FB82DB0-34FF-4C66-A9FA-95AF497AAECB}" type="parTrans" cxnId="{ED2075DE-A568-4481-A2DB-20C85D804802}">
      <dgm:prSet/>
      <dgm:spPr/>
      <dgm:t>
        <a:bodyPr/>
        <a:lstStyle/>
        <a:p>
          <a:pPr algn="just"/>
          <a:endParaRPr lang="en-US" sz="800">
            <a:solidFill>
              <a:schemeClr val="tx1"/>
            </a:solidFill>
            <a:latin typeface="Times New Roman" pitchFamily="18" charset="0"/>
            <a:cs typeface="Times New Roman" pitchFamily="18" charset="0"/>
          </a:endParaRPr>
        </a:p>
      </dgm:t>
    </dgm:pt>
    <dgm:pt modelId="{631C2E16-827C-471C-AA7E-F57FFED1026D}" type="sibTrans" cxnId="{ED2075DE-A568-4481-A2DB-20C85D804802}">
      <dgm:prSet/>
      <dgm:spPr/>
      <dgm:t>
        <a:bodyPr/>
        <a:lstStyle/>
        <a:p>
          <a:pPr algn="just"/>
          <a:endParaRPr lang="en-US" sz="800">
            <a:solidFill>
              <a:schemeClr val="tx1"/>
            </a:solidFill>
            <a:latin typeface="Times New Roman" pitchFamily="18" charset="0"/>
            <a:cs typeface="Times New Roman" pitchFamily="18" charset="0"/>
          </a:endParaRPr>
        </a:p>
      </dgm:t>
    </dgm:pt>
    <dgm:pt modelId="{D16100C9-E1FA-44C7-9C10-84139F528D9D}">
      <dgm:prSet custT="1"/>
      <dgm:spPr/>
      <dgm:t>
        <a:bodyPr/>
        <a:lstStyle/>
        <a:p>
          <a:pPr algn="just"/>
          <a:r>
            <a:rPr lang="en-US" sz="800" dirty="0">
              <a:solidFill>
                <a:schemeClr val="tx1"/>
              </a:solidFill>
              <a:latin typeface="Times New Roman" pitchFamily="18" charset="0"/>
              <a:cs typeface="Times New Roman" pitchFamily="18" charset="0"/>
            </a:rPr>
            <a:t>Promote healthy eating habits and seek medical attention in a timely fashion.</a:t>
          </a:r>
        </a:p>
      </dgm:t>
    </dgm:pt>
    <dgm:pt modelId="{16944831-1D64-4E48-9E85-80D076DA3B23}" type="parTrans" cxnId="{3D25296A-7D58-4ECF-8E1F-A5786EB0D2FE}">
      <dgm:prSet/>
      <dgm:spPr/>
      <dgm:t>
        <a:bodyPr/>
        <a:lstStyle/>
        <a:p>
          <a:pPr algn="just"/>
          <a:endParaRPr lang="en-US" sz="800">
            <a:solidFill>
              <a:schemeClr val="tx1"/>
            </a:solidFill>
            <a:latin typeface="Times New Roman" pitchFamily="18" charset="0"/>
            <a:cs typeface="Times New Roman" pitchFamily="18" charset="0"/>
          </a:endParaRPr>
        </a:p>
      </dgm:t>
    </dgm:pt>
    <dgm:pt modelId="{4F09825C-C7B1-4308-AC99-EAE0E688B794}" type="sibTrans" cxnId="{3D25296A-7D58-4ECF-8E1F-A5786EB0D2FE}">
      <dgm:prSet/>
      <dgm:spPr/>
      <dgm:t>
        <a:bodyPr/>
        <a:lstStyle/>
        <a:p>
          <a:pPr algn="just"/>
          <a:endParaRPr lang="en-US" sz="800">
            <a:solidFill>
              <a:schemeClr val="tx1"/>
            </a:solidFill>
            <a:latin typeface="Times New Roman" pitchFamily="18" charset="0"/>
            <a:cs typeface="Times New Roman" pitchFamily="18" charset="0"/>
          </a:endParaRPr>
        </a:p>
      </dgm:t>
    </dgm:pt>
    <dgm:pt modelId="{48B6A3C4-180C-4BBD-AF4B-0F361271545B}" type="pres">
      <dgm:prSet presAssocID="{D9270799-BCCB-45C4-B6B4-4D7548CECEBC}" presName="linearFlow" presStyleCnt="0">
        <dgm:presLayoutVars>
          <dgm:dir/>
          <dgm:animLvl val="lvl"/>
          <dgm:resizeHandles val="exact"/>
        </dgm:presLayoutVars>
      </dgm:prSet>
      <dgm:spPr/>
    </dgm:pt>
    <dgm:pt modelId="{BAC74AD1-D1EC-4D3D-B823-5D4EF2BAC5FE}" type="pres">
      <dgm:prSet presAssocID="{A69E1741-C5E4-4A90-BA2C-FD86CFFBC419}" presName="composite" presStyleCnt="0"/>
      <dgm:spPr/>
    </dgm:pt>
    <dgm:pt modelId="{CFCC4072-4FC6-4876-9C38-6EEE1F52EC4A}" type="pres">
      <dgm:prSet presAssocID="{A69E1741-C5E4-4A90-BA2C-FD86CFFBC419}" presName="parentText" presStyleLbl="alignNode1" presStyleIdx="0" presStyleCnt="6">
        <dgm:presLayoutVars>
          <dgm:chMax val="1"/>
          <dgm:bulletEnabled val="1"/>
        </dgm:presLayoutVars>
      </dgm:prSet>
      <dgm:spPr/>
    </dgm:pt>
    <dgm:pt modelId="{A7F1482F-D508-4140-82AA-543328FFDF0D}" type="pres">
      <dgm:prSet presAssocID="{A69E1741-C5E4-4A90-BA2C-FD86CFFBC419}" presName="descendantText" presStyleLbl="alignAcc1" presStyleIdx="0" presStyleCnt="6">
        <dgm:presLayoutVars>
          <dgm:bulletEnabled val="1"/>
        </dgm:presLayoutVars>
      </dgm:prSet>
      <dgm:spPr/>
    </dgm:pt>
    <dgm:pt modelId="{0058AC7F-4F1D-47EC-B478-ECF2C975FA10}" type="pres">
      <dgm:prSet presAssocID="{6137E4DE-02BC-4ACE-A08F-2C17C770423B}" presName="sp" presStyleCnt="0"/>
      <dgm:spPr/>
    </dgm:pt>
    <dgm:pt modelId="{65FEDCF0-0157-4D99-951F-60C77238DC88}" type="pres">
      <dgm:prSet presAssocID="{46D48207-DE71-4360-9F0F-24DB8AD2BA76}" presName="composite" presStyleCnt="0"/>
      <dgm:spPr/>
    </dgm:pt>
    <dgm:pt modelId="{041FFCB7-EB2F-45EE-9221-00FB0B72DDDE}" type="pres">
      <dgm:prSet presAssocID="{46D48207-DE71-4360-9F0F-24DB8AD2BA76}" presName="parentText" presStyleLbl="alignNode1" presStyleIdx="1" presStyleCnt="6">
        <dgm:presLayoutVars>
          <dgm:chMax val="1"/>
          <dgm:bulletEnabled val="1"/>
        </dgm:presLayoutVars>
      </dgm:prSet>
      <dgm:spPr/>
    </dgm:pt>
    <dgm:pt modelId="{94C5E38D-82F4-4891-A600-A5517F9B266B}" type="pres">
      <dgm:prSet presAssocID="{46D48207-DE71-4360-9F0F-24DB8AD2BA76}" presName="descendantText" presStyleLbl="alignAcc1" presStyleIdx="1" presStyleCnt="6">
        <dgm:presLayoutVars>
          <dgm:bulletEnabled val="1"/>
        </dgm:presLayoutVars>
      </dgm:prSet>
      <dgm:spPr/>
    </dgm:pt>
    <dgm:pt modelId="{EE48FE3F-5658-44A0-95BD-2357E6512AD3}" type="pres">
      <dgm:prSet presAssocID="{A520C917-79CC-45B8-99A9-BA497D43B460}" presName="sp" presStyleCnt="0"/>
      <dgm:spPr/>
    </dgm:pt>
    <dgm:pt modelId="{503AD825-0949-4871-BAA6-4322598A31DD}" type="pres">
      <dgm:prSet presAssocID="{BA16D4A4-095A-47FE-BB35-B86BA411A254}" presName="composite" presStyleCnt="0"/>
      <dgm:spPr/>
    </dgm:pt>
    <dgm:pt modelId="{B4E2772B-758B-4EBB-9E37-722576D9E6E9}" type="pres">
      <dgm:prSet presAssocID="{BA16D4A4-095A-47FE-BB35-B86BA411A254}" presName="parentText" presStyleLbl="alignNode1" presStyleIdx="2" presStyleCnt="6">
        <dgm:presLayoutVars>
          <dgm:chMax val="1"/>
          <dgm:bulletEnabled val="1"/>
        </dgm:presLayoutVars>
      </dgm:prSet>
      <dgm:spPr/>
    </dgm:pt>
    <dgm:pt modelId="{CC387D97-40B9-4162-A285-760E0AE08DF7}" type="pres">
      <dgm:prSet presAssocID="{BA16D4A4-095A-47FE-BB35-B86BA411A254}" presName="descendantText" presStyleLbl="alignAcc1" presStyleIdx="2" presStyleCnt="6">
        <dgm:presLayoutVars>
          <dgm:bulletEnabled val="1"/>
        </dgm:presLayoutVars>
      </dgm:prSet>
      <dgm:spPr/>
    </dgm:pt>
    <dgm:pt modelId="{85BB2CF6-41FD-4CB8-9886-57CE7077F1E0}" type="pres">
      <dgm:prSet presAssocID="{818AB6AE-0332-429C-818F-C52F183C1012}" presName="sp" presStyleCnt="0"/>
      <dgm:spPr/>
    </dgm:pt>
    <dgm:pt modelId="{5BDB7BA5-28B6-4172-905C-981B5F29D160}" type="pres">
      <dgm:prSet presAssocID="{25054C66-60E1-4C50-AFD3-8CC6B8A2ACA6}" presName="composite" presStyleCnt="0"/>
      <dgm:spPr/>
    </dgm:pt>
    <dgm:pt modelId="{52D0BB4F-43EA-41A1-8FB0-185100CF7126}" type="pres">
      <dgm:prSet presAssocID="{25054C66-60E1-4C50-AFD3-8CC6B8A2ACA6}" presName="parentText" presStyleLbl="alignNode1" presStyleIdx="3" presStyleCnt="6">
        <dgm:presLayoutVars>
          <dgm:chMax val="1"/>
          <dgm:bulletEnabled val="1"/>
        </dgm:presLayoutVars>
      </dgm:prSet>
      <dgm:spPr/>
    </dgm:pt>
    <dgm:pt modelId="{0EBBE28E-EA8A-4EEA-9726-CD3907FB471C}" type="pres">
      <dgm:prSet presAssocID="{25054C66-60E1-4C50-AFD3-8CC6B8A2ACA6}" presName="descendantText" presStyleLbl="alignAcc1" presStyleIdx="3" presStyleCnt="6">
        <dgm:presLayoutVars>
          <dgm:bulletEnabled val="1"/>
        </dgm:presLayoutVars>
      </dgm:prSet>
      <dgm:spPr/>
    </dgm:pt>
    <dgm:pt modelId="{B8386C91-0EED-4854-A0B0-C40F7E185F26}" type="pres">
      <dgm:prSet presAssocID="{41956AA4-D33E-44B0-9843-0E1FC121F681}" presName="sp" presStyleCnt="0"/>
      <dgm:spPr/>
    </dgm:pt>
    <dgm:pt modelId="{360ECE7A-EFAF-4057-8794-2F11648EC32A}" type="pres">
      <dgm:prSet presAssocID="{70CED4CB-F5FC-48A9-8988-5AD241C2D839}" presName="composite" presStyleCnt="0"/>
      <dgm:spPr/>
    </dgm:pt>
    <dgm:pt modelId="{5B7069E7-0896-4A65-A20D-ACC0AFDFC8B6}" type="pres">
      <dgm:prSet presAssocID="{70CED4CB-F5FC-48A9-8988-5AD241C2D839}" presName="parentText" presStyleLbl="alignNode1" presStyleIdx="4" presStyleCnt="6">
        <dgm:presLayoutVars>
          <dgm:chMax val="1"/>
          <dgm:bulletEnabled val="1"/>
        </dgm:presLayoutVars>
      </dgm:prSet>
      <dgm:spPr/>
    </dgm:pt>
    <dgm:pt modelId="{81186F19-298E-4638-AA9D-49BC1320E33F}" type="pres">
      <dgm:prSet presAssocID="{70CED4CB-F5FC-48A9-8988-5AD241C2D839}" presName="descendantText" presStyleLbl="alignAcc1" presStyleIdx="4" presStyleCnt="6">
        <dgm:presLayoutVars>
          <dgm:bulletEnabled val="1"/>
        </dgm:presLayoutVars>
      </dgm:prSet>
      <dgm:spPr/>
    </dgm:pt>
    <dgm:pt modelId="{A5916339-388C-4898-A0BC-9C3432B3E033}" type="pres">
      <dgm:prSet presAssocID="{CA10A938-771D-4EED-BADA-36AC6BE26BBE}" presName="sp" presStyleCnt="0"/>
      <dgm:spPr/>
    </dgm:pt>
    <dgm:pt modelId="{DC262AD3-7193-4B3C-A0B8-7A525509D315}" type="pres">
      <dgm:prSet presAssocID="{2AC4DA83-46F3-4D84-9C1F-766FD44F1464}" presName="composite" presStyleCnt="0"/>
      <dgm:spPr/>
    </dgm:pt>
    <dgm:pt modelId="{05B8CC02-47F8-4E5E-96C6-08ED8CB545E6}" type="pres">
      <dgm:prSet presAssocID="{2AC4DA83-46F3-4D84-9C1F-766FD44F1464}" presName="parentText" presStyleLbl="alignNode1" presStyleIdx="5" presStyleCnt="6">
        <dgm:presLayoutVars>
          <dgm:chMax val="1"/>
          <dgm:bulletEnabled val="1"/>
        </dgm:presLayoutVars>
      </dgm:prSet>
      <dgm:spPr/>
    </dgm:pt>
    <dgm:pt modelId="{BD4164E7-63E3-4E2D-8A31-6D0A6EE9745D}" type="pres">
      <dgm:prSet presAssocID="{2AC4DA83-46F3-4D84-9C1F-766FD44F1464}" presName="descendantText" presStyleLbl="alignAcc1" presStyleIdx="5" presStyleCnt="6">
        <dgm:presLayoutVars>
          <dgm:bulletEnabled val="1"/>
        </dgm:presLayoutVars>
      </dgm:prSet>
      <dgm:spPr/>
    </dgm:pt>
  </dgm:ptLst>
  <dgm:cxnLst>
    <dgm:cxn modelId="{C0653E04-A852-4A50-B659-8B2D87D3A8A8}" srcId="{D9270799-BCCB-45C4-B6B4-4D7548CECEBC}" destId="{BA16D4A4-095A-47FE-BB35-B86BA411A254}" srcOrd="2" destOrd="0" parTransId="{119B315A-8841-4AC4-BF4F-907D51592FC9}" sibTransId="{818AB6AE-0332-429C-818F-C52F183C1012}"/>
    <dgm:cxn modelId="{FF5CE731-62D4-4434-B656-9A428642C5A2}" type="presOf" srcId="{89429CFE-9A01-4736-9307-A352BC6C24E7}" destId="{81186F19-298E-4638-AA9D-49BC1320E33F}" srcOrd="0" destOrd="0" presId="urn:microsoft.com/office/officeart/2005/8/layout/chevron2"/>
    <dgm:cxn modelId="{A5137838-23B5-4E66-B935-1493DCDB280F}" type="presOf" srcId="{70CED4CB-F5FC-48A9-8988-5AD241C2D839}" destId="{5B7069E7-0896-4A65-A20D-ACC0AFDFC8B6}" srcOrd="0" destOrd="0" presId="urn:microsoft.com/office/officeart/2005/8/layout/chevron2"/>
    <dgm:cxn modelId="{D72A1247-995E-46D6-9CBC-64B6D25B4612}" srcId="{25054C66-60E1-4C50-AFD3-8CC6B8A2ACA6}" destId="{A5BA5230-1F48-48DF-8185-A5E1A25D4458}" srcOrd="0" destOrd="0" parTransId="{3BB7EEE8-0D8D-47E4-AD22-C948DBE06DAA}" sibTransId="{B74AA45C-6417-4C6E-9294-7EC2FF7315DC}"/>
    <dgm:cxn modelId="{571B414B-590F-4B7C-A2C0-696F4EFAF559}" srcId="{BA16D4A4-095A-47FE-BB35-B86BA411A254}" destId="{7BA2512E-9722-4472-8851-7EE218755CFD}" srcOrd="0" destOrd="0" parTransId="{7661EB16-463B-44F7-AC4D-6B24496F5E17}" sibTransId="{641B9E24-D93C-4932-BA18-9EB5B86A2D1F}"/>
    <dgm:cxn modelId="{C92B3D56-D3BE-47B6-B910-BA589298E8AB}" type="presOf" srcId="{25054C66-60E1-4C50-AFD3-8CC6B8A2ACA6}" destId="{52D0BB4F-43EA-41A1-8FB0-185100CF7126}" srcOrd="0" destOrd="0" presId="urn:microsoft.com/office/officeart/2005/8/layout/chevron2"/>
    <dgm:cxn modelId="{3D25296A-7D58-4ECF-8E1F-A5786EB0D2FE}" srcId="{2AC4DA83-46F3-4D84-9C1F-766FD44F1464}" destId="{D16100C9-E1FA-44C7-9C10-84139F528D9D}" srcOrd="0" destOrd="0" parTransId="{16944831-1D64-4E48-9E85-80D076DA3B23}" sibTransId="{4F09825C-C7B1-4308-AC99-EAE0E688B794}"/>
    <dgm:cxn modelId="{2E82A96B-96A8-4CD9-BD30-6EF4AD31B9FE}" srcId="{D9270799-BCCB-45C4-B6B4-4D7548CECEBC}" destId="{A69E1741-C5E4-4A90-BA2C-FD86CFFBC419}" srcOrd="0" destOrd="0" parTransId="{D9CE4ABD-3C9A-4263-A699-B13BB610A326}" sibTransId="{6137E4DE-02BC-4ACE-A08F-2C17C770423B}"/>
    <dgm:cxn modelId="{A3E3066D-54ED-4AB8-84F0-1A8A411A6044}" srcId="{D9270799-BCCB-45C4-B6B4-4D7548CECEBC}" destId="{70CED4CB-F5FC-48A9-8988-5AD241C2D839}" srcOrd="4" destOrd="0" parTransId="{0A240F37-2EF3-4AF9-BD21-A8CBCFC9FEDA}" sibTransId="{CA10A938-771D-4EED-BADA-36AC6BE26BBE}"/>
    <dgm:cxn modelId="{74F15B71-CEB8-49BA-B75B-576F69A0C743}" srcId="{D9270799-BCCB-45C4-B6B4-4D7548CECEBC}" destId="{46D48207-DE71-4360-9F0F-24DB8AD2BA76}" srcOrd="1" destOrd="0" parTransId="{370C7154-4A51-482B-AAB8-2105A87B8087}" sibTransId="{A520C917-79CC-45B8-99A9-BA497D43B460}"/>
    <dgm:cxn modelId="{F23B5075-E37C-4EB0-9EB3-523B2A2F3223}" srcId="{46D48207-DE71-4360-9F0F-24DB8AD2BA76}" destId="{621101AF-3C37-4760-AFA2-F260BC25CB6C}" srcOrd="0" destOrd="0" parTransId="{745629FE-7F60-4563-9F50-C3EC6E28B735}" sibTransId="{57D47788-0195-40B0-BFD1-5752C427E56E}"/>
    <dgm:cxn modelId="{86F5F478-4354-4875-A27C-0BC2672B8A8F}" type="presOf" srcId="{D9270799-BCCB-45C4-B6B4-4D7548CECEBC}" destId="{48B6A3C4-180C-4BBD-AF4B-0F361271545B}" srcOrd="0" destOrd="0" presId="urn:microsoft.com/office/officeart/2005/8/layout/chevron2"/>
    <dgm:cxn modelId="{1EDFAC99-8CD0-40E5-B2CF-FCFCC44CFD94}" type="presOf" srcId="{9A147C3E-548A-4916-8401-55D14A27AF9E}" destId="{A7F1482F-D508-4140-82AA-543328FFDF0D}" srcOrd="0" destOrd="0" presId="urn:microsoft.com/office/officeart/2005/8/layout/chevron2"/>
    <dgm:cxn modelId="{6C8FFDA3-D808-43DF-8D8A-169E80F40E71}" type="presOf" srcId="{A69E1741-C5E4-4A90-BA2C-FD86CFFBC419}" destId="{CFCC4072-4FC6-4876-9C38-6EEE1F52EC4A}" srcOrd="0" destOrd="0" presId="urn:microsoft.com/office/officeart/2005/8/layout/chevron2"/>
    <dgm:cxn modelId="{29762EB4-89BE-4472-819A-5AA21441D833}" srcId="{A69E1741-C5E4-4A90-BA2C-FD86CFFBC419}" destId="{9A147C3E-548A-4916-8401-55D14A27AF9E}" srcOrd="0" destOrd="0" parTransId="{AE3DBFA5-A4B0-4A12-B2D7-A7BCF089AFD1}" sibTransId="{B755212B-3B03-4F5E-BD11-3CBEF0F1BC3B}"/>
    <dgm:cxn modelId="{ED1321B6-7D38-4EF8-B3EA-102C3DFC8F0A}" type="presOf" srcId="{D16100C9-E1FA-44C7-9C10-84139F528D9D}" destId="{BD4164E7-63E3-4E2D-8A31-6D0A6EE9745D}" srcOrd="0" destOrd="0" presId="urn:microsoft.com/office/officeart/2005/8/layout/chevron2"/>
    <dgm:cxn modelId="{391DD5C6-F640-4CBD-9A95-BD5D2B61BBAF}" type="presOf" srcId="{A5BA5230-1F48-48DF-8185-A5E1A25D4458}" destId="{0EBBE28E-EA8A-4EEA-9726-CD3907FB471C}" srcOrd="0" destOrd="0" presId="urn:microsoft.com/office/officeart/2005/8/layout/chevron2"/>
    <dgm:cxn modelId="{19D5AFD3-4FA4-4AF6-B811-7232807FC4A8}" type="presOf" srcId="{7BA2512E-9722-4472-8851-7EE218755CFD}" destId="{CC387D97-40B9-4162-A285-760E0AE08DF7}" srcOrd="0" destOrd="0" presId="urn:microsoft.com/office/officeart/2005/8/layout/chevron2"/>
    <dgm:cxn modelId="{5D2118D7-F453-434A-9ADD-3A5D72E62E0B}" srcId="{D9270799-BCCB-45C4-B6B4-4D7548CECEBC}" destId="{25054C66-60E1-4C50-AFD3-8CC6B8A2ACA6}" srcOrd="3" destOrd="0" parTransId="{2E84A2E3-7C61-4B9F-961B-B983A720F5C9}" sibTransId="{41956AA4-D33E-44B0-9843-0E1FC121F681}"/>
    <dgm:cxn modelId="{3C2BA3D8-4CE1-4537-810B-FF331A87F4A6}" type="presOf" srcId="{46D48207-DE71-4360-9F0F-24DB8AD2BA76}" destId="{041FFCB7-EB2F-45EE-9221-00FB0B72DDDE}" srcOrd="0" destOrd="0" presId="urn:microsoft.com/office/officeart/2005/8/layout/chevron2"/>
    <dgm:cxn modelId="{ED2075DE-A568-4481-A2DB-20C85D804802}" srcId="{D9270799-BCCB-45C4-B6B4-4D7548CECEBC}" destId="{2AC4DA83-46F3-4D84-9C1F-766FD44F1464}" srcOrd="5" destOrd="0" parTransId="{7FB82DB0-34FF-4C66-A9FA-95AF497AAECB}" sibTransId="{631C2E16-827C-471C-AA7E-F57FFED1026D}"/>
    <dgm:cxn modelId="{5D005CE6-0A82-4012-B943-352F36C55057}" srcId="{70CED4CB-F5FC-48A9-8988-5AD241C2D839}" destId="{89429CFE-9A01-4736-9307-A352BC6C24E7}" srcOrd="0" destOrd="0" parTransId="{6413BD27-AC8B-43DC-8E5A-78A2A0274A7B}" sibTransId="{EF9D9713-9A75-4115-AD64-A1BC29CC6FA7}"/>
    <dgm:cxn modelId="{629077F7-8D09-4D90-8A15-E55150321D90}" type="presOf" srcId="{621101AF-3C37-4760-AFA2-F260BC25CB6C}" destId="{94C5E38D-82F4-4891-A600-A5517F9B266B}" srcOrd="0" destOrd="0" presId="urn:microsoft.com/office/officeart/2005/8/layout/chevron2"/>
    <dgm:cxn modelId="{6020EFF7-570C-4964-A598-162DBB422C21}" type="presOf" srcId="{2AC4DA83-46F3-4D84-9C1F-766FD44F1464}" destId="{05B8CC02-47F8-4E5E-96C6-08ED8CB545E6}" srcOrd="0" destOrd="0" presId="urn:microsoft.com/office/officeart/2005/8/layout/chevron2"/>
    <dgm:cxn modelId="{25CD6CFE-68C8-4636-8A79-30A0FBA7D87D}" type="presOf" srcId="{BA16D4A4-095A-47FE-BB35-B86BA411A254}" destId="{B4E2772B-758B-4EBB-9E37-722576D9E6E9}" srcOrd="0" destOrd="0" presId="urn:microsoft.com/office/officeart/2005/8/layout/chevron2"/>
    <dgm:cxn modelId="{13EC6A60-F210-4A9B-86CA-218FD90F8B77}" type="presParOf" srcId="{48B6A3C4-180C-4BBD-AF4B-0F361271545B}" destId="{BAC74AD1-D1EC-4D3D-B823-5D4EF2BAC5FE}" srcOrd="0" destOrd="0" presId="urn:microsoft.com/office/officeart/2005/8/layout/chevron2"/>
    <dgm:cxn modelId="{BB75BDBF-D840-4017-9408-745E5C1B7595}" type="presParOf" srcId="{BAC74AD1-D1EC-4D3D-B823-5D4EF2BAC5FE}" destId="{CFCC4072-4FC6-4876-9C38-6EEE1F52EC4A}" srcOrd="0" destOrd="0" presId="urn:microsoft.com/office/officeart/2005/8/layout/chevron2"/>
    <dgm:cxn modelId="{62A7CC78-5514-4DA0-A1B7-EC35B9B94EF2}" type="presParOf" srcId="{BAC74AD1-D1EC-4D3D-B823-5D4EF2BAC5FE}" destId="{A7F1482F-D508-4140-82AA-543328FFDF0D}" srcOrd="1" destOrd="0" presId="urn:microsoft.com/office/officeart/2005/8/layout/chevron2"/>
    <dgm:cxn modelId="{231D6FF7-A615-4C65-8D2B-BC01EB2EE254}" type="presParOf" srcId="{48B6A3C4-180C-4BBD-AF4B-0F361271545B}" destId="{0058AC7F-4F1D-47EC-B478-ECF2C975FA10}" srcOrd="1" destOrd="0" presId="urn:microsoft.com/office/officeart/2005/8/layout/chevron2"/>
    <dgm:cxn modelId="{869AA31E-E05E-4384-8C2F-14F297B2D231}" type="presParOf" srcId="{48B6A3C4-180C-4BBD-AF4B-0F361271545B}" destId="{65FEDCF0-0157-4D99-951F-60C77238DC88}" srcOrd="2" destOrd="0" presId="urn:microsoft.com/office/officeart/2005/8/layout/chevron2"/>
    <dgm:cxn modelId="{F996FCF8-69B2-49DA-833E-00D69F5E6120}" type="presParOf" srcId="{65FEDCF0-0157-4D99-951F-60C77238DC88}" destId="{041FFCB7-EB2F-45EE-9221-00FB0B72DDDE}" srcOrd="0" destOrd="0" presId="urn:microsoft.com/office/officeart/2005/8/layout/chevron2"/>
    <dgm:cxn modelId="{6A484970-B357-4B31-B2BC-80235E79A6EE}" type="presParOf" srcId="{65FEDCF0-0157-4D99-951F-60C77238DC88}" destId="{94C5E38D-82F4-4891-A600-A5517F9B266B}" srcOrd="1" destOrd="0" presId="urn:microsoft.com/office/officeart/2005/8/layout/chevron2"/>
    <dgm:cxn modelId="{1D32263C-51E3-4FFB-B498-B4E8F9EE4577}" type="presParOf" srcId="{48B6A3C4-180C-4BBD-AF4B-0F361271545B}" destId="{EE48FE3F-5658-44A0-95BD-2357E6512AD3}" srcOrd="3" destOrd="0" presId="urn:microsoft.com/office/officeart/2005/8/layout/chevron2"/>
    <dgm:cxn modelId="{590FDCCE-B9DC-42CB-8E0F-4C0BA167EF2E}" type="presParOf" srcId="{48B6A3C4-180C-4BBD-AF4B-0F361271545B}" destId="{503AD825-0949-4871-BAA6-4322598A31DD}" srcOrd="4" destOrd="0" presId="urn:microsoft.com/office/officeart/2005/8/layout/chevron2"/>
    <dgm:cxn modelId="{43589619-04DC-45E7-A239-4416967A8A3B}" type="presParOf" srcId="{503AD825-0949-4871-BAA6-4322598A31DD}" destId="{B4E2772B-758B-4EBB-9E37-722576D9E6E9}" srcOrd="0" destOrd="0" presId="urn:microsoft.com/office/officeart/2005/8/layout/chevron2"/>
    <dgm:cxn modelId="{A2AD5A3D-7732-4D5E-9FEC-E643B43F992B}" type="presParOf" srcId="{503AD825-0949-4871-BAA6-4322598A31DD}" destId="{CC387D97-40B9-4162-A285-760E0AE08DF7}" srcOrd="1" destOrd="0" presId="urn:microsoft.com/office/officeart/2005/8/layout/chevron2"/>
    <dgm:cxn modelId="{229C27F2-C85E-4D1A-A41E-10F61FBDA6A2}" type="presParOf" srcId="{48B6A3C4-180C-4BBD-AF4B-0F361271545B}" destId="{85BB2CF6-41FD-4CB8-9886-57CE7077F1E0}" srcOrd="5" destOrd="0" presId="urn:microsoft.com/office/officeart/2005/8/layout/chevron2"/>
    <dgm:cxn modelId="{8B56C26F-F90F-400A-AB19-1353CB98F8FE}" type="presParOf" srcId="{48B6A3C4-180C-4BBD-AF4B-0F361271545B}" destId="{5BDB7BA5-28B6-4172-905C-981B5F29D160}" srcOrd="6" destOrd="0" presId="urn:microsoft.com/office/officeart/2005/8/layout/chevron2"/>
    <dgm:cxn modelId="{61BA499F-FDCF-4AA5-BE8C-05AF10910481}" type="presParOf" srcId="{5BDB7BA5-28B6-4172-905C-981B5F29D160}" destId="{52D0BB4F-43EA-41A1-8FB0-185100CF7126}" srcOrd="0" destOrd="0" presId="urn:microsoft.com/office/officeart/2005/8/layout/chevron2"/>
    <dgm:cxn modelId="{0C12E3B3-A0A6-4BCF-A5BA-6FC9C027E5AA}" type="presParOf" srcId="{5BDB7BA5-28B6-4172-905C-981B5F29D160}" destId="{0EBBE28E-EA8A-4EEA-9726-CD3907FB471C}" srcOrd="1" destOrd="0" presId="urn:microsoft.com/office/officeart/2005/8/layout/chevron2"/>
    <dgm:cxn modelId="{A859AAA7-E25B-4D10-BFA8-5110B2686CBC}" type="presParOf" srcId="{48B6A3C4-180C-4BBD-AF4B-0F361271545B}" destId="{B8386C91-0EED-4854-A0B0-C40F7E185F26}" srcOrd="7" destOrd="0" presId="urn:microsoft.com/office/officeart/2005/8/layout/chevron2"/>
    <dgm:cxn modelId="{54C260D7-D6E3-4B7A-8609-D0C6B57A9D96}" type="presParOf" srcId="{48B6A3C4-180C-4BBD-AF4B-0F361271545B}" destId="{360ECE7A-EFAF-4057-8794-2F11648EC32A}" srcOrd="8" destOrd="0" presId="urn:microsoft.com/office/officeart/2005/8/layout/chevron2"/>
    <dgm:cxn modelId="{41900E3D-BFA7-4EE5-88DD-85944E059B86}" type="presParOf" srcId="{360ECE7A-EFAF-4057-8794-2F11648EC32A}" destId="{5B7069E7-0896-4A65-A20D-ACC0AFDFC8B6}" srcOrd="0" destOrd="0" presId="urn:microsoft.com/office/officeart/2005/8/layout/chevron2"/>
    <dgm:cxn modelId="{69A7096B-F7FF-47D1-9985-FA29230BCCC3}" type="presParOf" srcId="{360ECE7A-EFAF-4057-8794-2F11648EC32A}" destId="{81186F19-298E-4638-AA9D-49BC1320E33F}" srcOrd="1" destOrd="0" presId="urn:microsoft.com/office/officeart/2005/8/layout/chevron2"/>
    <dgm:cxn modelId="{59B71B5D-4EA1-4C0B-876A-6503C4493B71}" type="presParOf" srcId="{48B6A3C4-180C-4BBD-AF4B-0F361271545B}" destId="{A5916339-388C-4898-A0BC-9C3432B3E033}" srcOrd="9" destOrd="0" presId="urn:microsoft.com/office/officeart/2005/8/layout/chevron2"/>
    <dgm:cxn modelId="{5E6794E1-F468-46ED-9697-58962B94F9FD}" type="presParOf" srcId="{48B6A3C4-180C-4BBD-AF4B-0F361271545B}" destId="{DC262AD3-7193-4B3C-A0B8-7A525509D315}" srcOrd="10" destOrd="0" presId="urn:microsoft.com/office/officeart/2005/8/layout/chevron2"/>
    <dgm:cxn modelId="{04783222-274B-47F1-A144-06CD3564CCDF}" type="presParOf" srcId="{DC262AD3-7193-4B3C-A0B8-7A525509D315}" destId="{05B8CC02-47F8-4E5E-96C6-08ED8CB545E6}" srcOrd="0" destOrd="0" presId="urn:microsoft.com/office/officeart/2005/8/layout/chevron2"/>
    <dgm:cxn modelId="{1B8D1C61-4471-44D4-A612-48879255B4E1}" type="presParOf" srcId="{DC262AD3-7193-4B3C-A0B8-7A525509D315}" destId="{BD4164E7-63E3-4E2D-8A31-6D0A6EE9745D}"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6F04E2-03C8-430C-A019-E57A0083E362}" type="doc">
      <dgm:prSet loTypeId="urn:microsoft.com/office/officeart/2005/8/layout/process1" loCatId="process" qsTypeId="urn:microsoft.com/office/officeart/2005/8/quickstyle/simple3" qsCatId="simple" csTypeId="urn:microsoft.com/office/officeart/2005/8/colors/colorful5" csCatId="colorful" phldr="1"/>
      <dgm:spPr/>
    </dgm:pt>
    <dgm:pt modelId="{F3E8C858-CB07-48E8-9AA5-AC9B98300028}">
      <dgm:prSet phldrT="[Text]" custT="1"/>
      <dgm:spPr/>
      <dgm:t>
        <a:bodyPr/>
        <a:lstStyle/>
        <a:p>
          <a:r>
            <a:rPr lang="en-US" sz="800" b="1" i="1" dirty="0">
              <a:latin typeface="Times New Roman" pitchFamily="18" charset="0"/>
              <a:cs typeface="Times New Roman" pitchFamily="18" charset="0"/>
            </a:rPr>
            <a:t>Discover </a:t>
          </a:r>
        </a:p>
      </dgm:t>
    </dgm:pt>
    <dgm:pt modelId="{F8AECFB8-EDF2-43FA-B78F-79EEAFE4FFA3}" type="parTrans" cxnId="{D64735F6-0BBE-4C6C-9CCB-D179B4E2967B}">
      <dgm:prSet/>
      <dgm:spPr/>
      <dgm:t>
        <a:bodyPr/>
        <a:lstStyle/>
        <a:p>
          <a:endParaRPr lang="en-US" sz="800" b="1" i="1">
            <a:solidFill>
              <a:schemeClr val="tx1"/>
            </a:solidFill>
            <a:latin typeface="Times New Roman" pitchFamily="18" charset="0"/>
            <a:cs typeface="Times New Roman" pitchFamily="18" charset="0"/>
          </a:endParaRPr>
        </a:p>
      </dgm:t>
    </dgm:pt>
    <dgm:pt modelId="{5C3627E0-0024-4B8E-AB68-CFFF83ECD9CB}" type="sibTrans" cxnId="{D64735F6-0BBE-4C6C-9CCB-D179B4E2967B}">
      <dgm:prSet custT="1"/>
      <dgm:spPr/>
      <dgm:t>
        <a:bodyPr/>
        <a:lstStyle/>
        <a:p>
          <a:endParaRPr lang="en-US" sz="800" b="1" i="1">
            <a:solidFill>
              <a:schemeClr val="tx1"/>
            </a:solidFill>
            <a:latin typeface="Times New Roman" pitchFamily="18" charset="0"/>
            <a:cs typeface="Times New Roman" pitchFamily="18" charset="0"/>
          </a:endParaRPr>
        </a:p>
      </dgm:t>
    </dgm:pt>
    <dgm:pt modelId="{90219451-859E-4AB7-A21D-1C01E8D392C9}">
      <dgm:prSet phldrT="[Text]" custT="1"/>
      <dgm:spPr/>
      <dgm:t>
        <a:bodyPr/>
        <a:lstStyle/>
        <a:p>
          <a:r>
            <a:rPr lang="en-US" sz="800" b="1" i="1">
              <a:latin typeface="Times New Roman" pitchFamily="18" charset="0"/>
              <a:cs typeface="Times New Roman" pitchFamily="18" charset="0"/>
            </a:rPr>
            <a:t>Learn </a:t>
          </a:r>
          <a:endParaRPr lang="en-US" sz="800" b="1" i="1" dirty="0">
            <a:latin typeface="Times New Roman" pitchFamily="18" charset="0"/>
            <a:cs typeface="Times New Roman" pitchFamily="18" charset="0"/>
          </a:endParaRPr>
        </a:p>
      </dgm:t>
    </dgm:pt>
    <dgm:pt modelId="{25C7E393-37AD-4A39-95F5-0BB7EE5EF364}" type="parTrans" cxnId="{A3D758D6-52DF-483D-99B4-BDB9EF471790}">
      <dgm:prSet/>
      <dgm:spPr/>
      <dgm:t>
        <a:bodyPr/>
        <a:lstStyle/>
        <a:p>
          <a:endParaRPr lang="en-US" sz="800" b="1" i="1">
            <a:solidFill>
              <a:schemeClr val="tx1"/>
            </a:solidFill>
            <a:latin typeface="Times New Roman" pitchFamily="18" charset="0"/>
            <a:cs typeface="Times New Roman" pitchFamily="18" charset="0"/>
          </a:endParaRPr>
        </a:p>
      </dgm:t>
    </dgm:pt>
    <dgm:pt modelId="{5C3EFD73-AAC4-495A-881D-CA9D9AFCF13B}" type="sibTrans" cxnId="{A3D758D6-52DF-483D-99B4-BDB9EF471790}">
      <dgm:prSet custT="1"/>
      <dgm:spPr/>
      <dgm:t>
        <a:bodyPr/>
        <a:lstStyle/>
        <a:p>
          <a:endParaRPr lang="en-US" sz="800" b="1" i="1">
            <a:solidFill>
              <a:schemeClr val="tx1"/>
            </a:solidFill>
            <a:latin typeface="Times New Roman" pitchFamily="18" charset="0"/>
            <a:cs typeface="Times New Roman" pitchFamily="18" charset="0"/>
          </a:endParaRPr>
        </a:p>
      </dgm:t>
    </dgm:pt>
    <dgm:pt modelId="{F665C44E-44AC-4434-B330-97FB775EB557}">
      <dgm:prSet phldrT="[Text]" custT="1"/>
      <dgm:spPr/>
      <dgm:t>
        <a:bodyPr/>
        <a:lstStyle/>
        <a:p>
          <a:r>
            <a:rPr lang="en-IN" sz="800" b="1" i="1">
              <a:latin typeface="Times New Roman" pitchFamily="18" charset="0"/>
              <a:cs typeface="Times New Roman" pitchFamily="18" charset="0"/>
            </a:rPr>
            <a:t>Act</a:t>
          </a:r>
          <a:endParaRPr lang="en-US" sz="800" b="1" i="1" dirty="0">
            <a:latin typeface="Times New Roman" pitchFamily="18" charset="0"/>
            <a:cs typeface="Times New Roman" pitchFamily="18" charset="0"/>
          </a:endParaRPr>
        </a:p>
      </dgm:t>
    </dgm:pt>
    <dgm:pt modelId="{3F20B3AA-7D39-4D2B-A13C-79883B2E6CCA}" type="parTrans" cxnId="{E7D6F168-C2C4-4D8E-BD2D-68FF04B51F9D}">
      <dgm:prSet/>
      <dgm:spPr/>
      <dgm:t>
        <a:bodyPr/>
        <a:lstStyle/>
        <a:p>
          <a:endParaRPr lang="en-US" sz="800" b="1" i="1">
            <a:solidFill>
              <a:schemeClr val="tx1"/>
            </a:solidFill>
            <a:latin typeface="Times New Roman" pitchFamily="18" charset="0"/>
            <a:cs typeface="Times New Roman" pitchFamily="18" charset="0"/>
          </a:endParaRPr>
        </a:p>
      </dgm:t>
    </dgm:pt>
    <dgm:pt modelId="{77EB046A-9E3F-4B67-B73E-F7939E21A912}" type="sibTrans" cxnId="{E7D6F168-C2C4-4D8E-BD2D-68FF04B51F9D}">
      <dgm:prSet custT="1"/>
      <dgm:spPr/>
      <dgm:t>
        <a:bodyPr/>
        <a:lstStyle/>
        <a:p>
          <a:endParaRPr lang="en-US" sz="800" b="1" i="1">
            <a:solidFill>
              <a:schemeClr val="tx1"/>
            </a:solidFill>
            <a:latin typeface="Times New Roman" pitchFamily="18" charset="0"/>
            <a:cs typeface="Times New Roman" pitchFamily="18" charset="0"/>
          </a:endParaRPr>
        </a:p>
      </dgm:t>
    </dgm:pt>
    <dgm:pt modelId="{779033DB-F0AF-4551-8157-769F5F63F3D3}">
      <dgm:prSet custT="1"/>
      <dgm:spPr/>
      <dgm:t>
        <a:bodyPr/>
        <a:lstStyle/>
        <a:p>
          <a:r>
            <a:rPr lang="en-US" sz="800" b="1" i="1">
              <a:latin typeface="Times New Roman" pitchFamily="18" charset="0"/>
              <a:cs typeface="Times New Roman" pitchFamily="18" charset="0"/>
            </a:rPr>
            <a:t>Follow up</a:t>
          </a:r>
        </a:p>
      </dgm:t>
    </dgm:pt>
    <dgm:pt modelId="{DF15C53E-78CC-4084-98FF-612B5BB5C724}" type="parTrans" cxnId="{628DD6F7-D2AA-48E1-8A02-FD4273841EE7}">
      <dgm:prSet/>
      <dgm:spPr/>
      <dgm:t>
        <a:bodyPr/>
        <a:lstStyle/>
        <a:p>
          <a:endParaRPr lang="en-US" sz="800" b="1" i="1">
            <a:solidFill>
              <a:schemeClr val="tx1"/>
            </a:solidFill>
            <a:latin typeface="Times New Roman" pitchFamily="18" charset="0"/>
            <a:cs typeface="Times New Roman" pitchFamily="18" charset="0"/>
          </a:endParaRPr>
        </a:p>
      </dgm:t>
    </dgm:pt>
    <dgm:pt modelId="{B05FEE39-5EC6-4B10-A6CF-F84ADF1E0533}" type="sibTrans" cxnId="{628DD6F7-D2AA-48E1-8A02-FD4273841EE7}">
      <dgm:prSet/>
      <dgm:spPr/>
      <dgm:t>
        <a:bodyPr/>
        <a:lstStyle/>
        <a:p>
          <a:endParaRPr lang="en-US" sz="800" b="1" i="1">
            <a:solidFill>
              <a:schemeClr val="tx1"/>
            </a:solidFill>
            <a:latin typeface="Times New Roman" pitchFamily="18" charset="0"/>
            <a:cs typeface="Times New Roman" pitchFamily="18" charset="0"/>
          </a:endParaRPr>
        </a:p>
      </dgm:t>
    </dgm:pt>
    <dgm:pt modelId="{43490721-2A81-4440-848D-046A0C9CB7B9}" type="pres">
      <dgm:prSet presAssocID="{C86F04E2-03C8-430C-A019-E57A0083E362}" presName="Name0" presStyleCnt="0">
        <dgm:presLayoutVars>
          <dgm:dir/>
          <dgm:resizeHandles val="exact"/>
        </dgm:presLayoutVars>
      </dgm:prSet>
      <dgm:spPr/>
    </dgm:pt>
    <dgm:pt modelId="{BA226A51-95C0-4282-BA47-AB55C8425433}" type="pres">
      <dgm:prSet presAssocID="{F3E8C858-CB07-48E8-9AA5-AC9B98300028}" presName="node" presStyleLbl="node1" presStyleIdx="0" presStyleCnt="4">
        <dgm:presLayoutVars>
          <dgm:bulletEnabled val="1"/>
        </dgm:presLayoutVars>
      </dgm:prSet>
      <dgm:spPr/>
    </dgm:pt>
    <dgm:pt modelId="{A1147630-1069-436D-8C01-BEB65F5C5D77}" type="pres">
      <dgm:prSet presAssocID="{5C3627E0-0024-4B8E-AB68-CFFF83ECD9CB}" presName="sibTrans" presStyleLbl="sibTrans2D1" presStyleIdx="0" presStyleCnt="3"/>
      <dgm:spPr/>
    </dgm:pt>
    <dgm:pt modelId="{37DB23A6-D76C-4C7C-A80D-9C7C0B11FC4C}" type="pres">
      <dgm:prSet presAssocID="{5C3627E0-0024-4B8E-AB68-CFFF83ECD9CB}" presName="connectorText" presStyleLbl="sibTrans2D1" presStyleIdx="0" presStyleCnt="3"/>
      <dgm:spPr/>
    </dgm:pt>
    <dgm:pt modelId="{0CCDE350-B5ED-49C8-AD23-B2C6F2F0B9B8}" type="pres">
      <dgm:prSet presAssocID="{90219451-859E-4AB7-A21D-1C01E8D392C9}" presName="node" presStyleLbl="node1" presStyleIdx="1" presStyleCnt="4">
        <dgm:presLayoutVars>
          <dgm:bulletEnabled val="1"/>
        </dgm:presLayoutVars>
      </dgm:prSet>
      <dgm:spPr/>
    </dgm:pt>
    <dgm:pt modelId="{9D479E86-BE98-4F74-B55E-ABA6E56915CE}" type="pres">
      <dgm:prSet presAssocID="{5C3EFD73-AAC4-495A-881D-CA9D9AFCF13B}" presName="sibTrans" presStyleLbl="sibTrans2D1" presStyleIdx="1" presStyleCnt="3"/>
      <dgm:spPr/>
    </dgm:pt>
    <dgm:pt modelId="{940321A9-C965-40F3-BDD6-3A54A6B1E401}" type="pres">
      <dgm:prSet presAssocID="{5C3EFD73-AAC4-495A-881D-CA9D9AFCF13B}" presName="connectorText" presStyleLbl="sibTrans2D1" presStyleIdx="1" presStyleCnt="3"/>
      <dgm:spPr/>
    </dgm:pt>
    <dgm:pt modelId="{572B17BF-5632-4A04-9FA7-870AE5B73167}" type="pres">
      <dgm:prSet presAssocID="{F665C44E-44AC-4434-B330-97FB775EB557}" presName="node" presStyleLbl="node1" presStyleIdx="2" presStyleCnt="4">
        <dgm:presLayoutVars>
          <dgm:bulletEnabled val="1"/>
        </dgm:presLayoutVars>
      </dgm:prSet>
      <dgm:spPr/>
    </dgm:pt>
    <dgm:pt modelId="{8CE9D696-3B3A-42CC-8528-A9C7CD5870F9}" type="pres">
      <dgm:prSet presAssocID="{77EB046A-9E3F-4B67-B73E-F7939E21A912}" presName="sibTrans" presStyleLbl="sibTrans2D1" presStyleIdx="2" presStyleCnt="3"/>
      <dgm:spPr/>
    </dgm:pt>
    <dgm:pt modelId="{385B9442-87D8-429B-B9F6-2B3784B7352E}" type="pres">
      <dgm:prSet presAssocID="{77EB046A-9E3F-4B67-B73E-F7939E21A912}" presName="connectorText" presStyleLbl="sibTrans2D1" presStyleIdx="2" presStyleCnt="3"/>
      <dgm:spPr/>
    </dgm:pt>
    <dgm:pt modelId="{A9148D29-7995-47B4-9EB1-3F2CA67B3373}" type="pres">
      <dgm:prSet presAssocID="{779033DB-F0AF-4551-8157-769F5F63F3D3}" presName="node" presStyleLbl="node1" presStyleIdx="3" presStyleCnt="4">
        <dgm:presLayoutVars>
          <dgm:bulletEnabled val="1"/>
        </dgm:presLayoutVars>
      </dgm:prSet>
      <dgm:spPr/>
    </dgm:pt>
  </dgm:ptLst>
  <dgm:cxnLst>
    <dgm:cxn modelId="{2B68A903-264B-47A3-8654-B36C2BB04D76}" type="presOf" srcId="{5C3EFD73-AAC4-495A-881D-CA9D9AFCF13B}" destId="{9D479E86-BE98-4F74-B55E-ABA6E56915CE}" srcOrd="0" destOrd="0" presId="urn:microsoft.com/office/officeart/2005/8/layout/process1"/>
    <dgm:cxn modelId="{7BC7BC2A-5D66-4443-B999-09322A936A67}" type="presOf" srcId="{90219451-859E-4AB7-A21D-1C01E8D392C9}" destId="{0CCDE350-B5ED-49C8-AD23-B2C6F2F0B9B8}" srcOrd="0" destOrd="0" presId="urn:microsoft.com/office/officeart/2005/8/layout/process1"/>
    <dgm:cxn modelId="{90227F46-FEF9-4C07-A230-52D7E56CB41E}" type="presOf" srcId="{C86F04E2-03C8-430C-A019-E57A0083E362}" destId="{43490721-2A81-4440-848D-046A0C9CB7B9}" srcOrd="0" destOrd="0" presId="urn:microsoft.com/office/officeart/2005/8/layout/process1"/>
    <dgm:cxn modelId="{509A024B-FCC3-49BB-BE31-D254B6187B8B}" type="presOf" srcId="{77EB046A-9E3F-4B67-B73E-F7939E21A912}" destId="{8CE9D696-3B3A-42CC-8528-A9C7CD5870F9}" srcOrd="0" destOrd="0" presId="urn:microsoft.com/office/officeart/2005/8/layout/process1"/>
    <dgm:cxn modelId="{24D8054F-1220-4AA6-B448-F8244C128DA3}" type="presOf" srcId="{5C3627E0-0024-4B8E-AB68-CFFF83ECD9CB}" destId="{37DB23A6-D76C-4C7C-A80D-9C7C0B11FC4C}" srcOrd="1" destOrd="0" presId="urn:microsoft.com/office/officeart/2005/8/layout/process1"/>
    <dgm:cxn modelId="{E7D6F168-C2C4-4D8E-BD2D-68FF04B51F9D}" srcId="{C86F04E2-03C8-430C-A019-E57A0083E362}" destId="{F665C44E-44AC-4434-B330-97FB775EB557}" srcOrd="2" destOrd="0" parTransId="{3F20B3AA-7D39-4D2B-A13C-79883B2E6CCA}" sibTransId="{77EB046A-9E3F-4B67-B73E-F7939E21A912}"/>
    <dgm:cxn modelId="{21CC709A-B98A-4B06-A4AC-5E8323A9EDD8}" type="presOf" srcId="{F665C44E-44AC-4434-B330-97FB775EB557}" destId="{572B17BF-5632-4A04-9FA7-870AE5B73167}" srcOrd="0" destOrd="0" presId="urn:microsoft.com/office/officeart/2005/8/layout/process1"/>
    <dgm:cxn modelId="{975E3EA0-5D12-4027-ACE0-32736038E82B}" type="presOf" srcId="{5C3EFD73-AAC4-495A-881D-CA9D9AFCF13B}" destId="{940321A9-C965-40F3-BDD6-3A54A6B1E401}" srcOrd="1" destOrd="0" presId="urn:microsoft.com/office/officeart/2005/8/layout/process1"/>
    <dgm:cxn modelId="{8EF43ED6-4C9E-4EF1-845C-2B9A7728BCE3}" type="presOf" srcId="{779033DB-F0AF-4551-8157-769F5F63F3D3}" destId="{A9148D29-7995-47B4-9EB1-3F2CA67B3373}" srcOrd="0" destOrd="0" presId="urn:microsoft.com/office/officeart/2005/8/layout/process1"/>
    <dgm:cxn modelId="{A3D758D6-52DF-483D-99B4-BDB9EF471790}" srcId="{C86F04E2-03C8-430C-A019-E57A0083E362}" destId="{90219451-859E-4AB7-A21D-1C01E8D392C9}" srcOrd="1" destOrd="0" parTransId="{25C7E393-37AD-4A39-95F5-0BB7EE5EF364}" sibTransId="{5C3EFD73-AAC4-495A-881D-CA9D9AFCF13B}"/>
    <dgm:cxn modelId="{DF6AAADB-FC56-4F9C-B304-E6E1BF8C83C9}" type="presOf" srcId="{F3E8C858-CB07-48E8-9AA5-AC9B98300028}" destId="{BA226A51-95C0-4282-BA47-AB55C8425433}" srcOrd="0" destOrd="0" presId="urn:microsoft.com/office/officeart/2005/8/layout/process1"/>
    <dgm:cxn modelId="{49F56BDE-85C8-40C0-8B7C-16BA68F0AFFC}" type="presOf" srcId="{5C3627E0-0024-4B8E-AB68-CFFF83ECD9CB}" destId="{A1147630-1069-436D-8C01-BEB65F5C5D77}" srcOrd="0" destOrd="0" presId="urn:microsoft.com/office/officeart/2005/8/layout/process1"/>
    <dgm:cxn modelId="{4925FCF4-AAA2-4DB6-A06D-82A862CA27D2}" type="presOf" srcId="{77EB046A-9E3F-4B67-B73E-F7939E21A912}" destId="{385B9442-87D8-429B-B9F6-2B3784B7352E}" srcOrd="1" destOrd="0" presId="urn:microsoft.com/office/officeart/2005/8/layout/process1"/>
    <dgm:cxn modelId="{D64735F6-0BBE-4C6C-9CCB-D179B4E2967B}" srcId="{C86F04E2-03C8-430C-A019-E57A0083E362}" destId="{F3E8C858-CB07-48E8-9AA5-AC9B98300028}" srcOrd="0" destOrd="0" parTransId="{F8AECFB8-EDF2-43FA-B78F-79EEAFE4FFA3}" sibTransId="{5C3627E0-0024-4B8E-AB68-CFFF83ECD9CB}"/>
    <dgm:cxn modelId="{628DD6F7-D2AA-48E1-8A02-FD4273841EE7}" srcId="{C86F04E2-03C8-430C-A019-E57A0083E362}" destId="{779033DB-F0AF-4551-8157-769F5F63F3D3}" srcOrd="3" destOrd="0" parTransId="{DF15C53E-78CC-4084-98FF-612B5BB5C724}" sibTransId="{B05FEE39-5EC6-4B10-A6CF-F84ADF1E0533}"/>
    <dgm:cxn modelId="{F915B748-FE47-4E8C-95B7-91974EF37E8D}" type="presParOf" srcId="{43490721-2A81-4440-848D-046A0C9CB7B9}" destId="{BA226A51-95C0-4282-BA47-AB55C8425433}" srcOrd="0" destOrd="0" presId="urn:microsoft.com/office/officeart/2005/8/layout/process1"/>
    <dgm:cxn modelId="{F7B68359-B7AE-42B9-BB7C-C4C14A7EB893}" type="presParOf" srcId="{43490721-2A81-4440-848D-046A0C9CB7B9}" destId="{A1147630-1069-436D-8C01-BEB65F5C5D77}" srcOrd="1" destOrd="0" presId="urn:microsoft.com/office/officeart/2005/8/layout/process1"/>
    <dgm:cxn modelId="{7DBE269E-1E1C-4194-B55B-7E81B98F5FD6}" type="presParOf" srcId="{A1147630-1069-436D-8C01-BEB65F5C5D77}" destId="{37DB23A6-D76C-4C7C-A80D-9C7C0B11FC4C}" srcOrd="0" destOrd="0" presId="urn:microsoft.com/office/officeart/2005/8/layout/process1"/>
    <dgm:cxn modelId="{38DE8A45-7804-4362-A056-4BD11FEB1A4A}" type="presParOf" srcId="{43490721-2A81-4440-848D-046A0C9CB7B9}" destId="{0CCDE350-B5ED-49C8-AD23-B2C6F2F0B9B8}" srcOrd="2" destOrd="0" presId="urn:microsoft.com/office/officeart/2005/8/layout/process1"/>
    <dgm:cxn modelId="{4BD95090-27DC-47C5-867D-36C610408747}" type="presParOf" srcId="{43490721-2A81-4440-848D-046A0C9CB7B9}" destId="{9D479E86-BE98-4F74-B55E-ABA6E56915CE}" srcOrd="3" destOrd="0" presId="urn:microsoft.com/office/officeart/2005/8/layout/process1"/>
    <dgm:cxn modelId="{E46C8BD1-64FE-415A-AE6A-169E0C78CD66}" type="presParOf" srcId="{9D479E86-BE98-4F74-B55E-ABA6E56915CE}" destId="{940321A9-C965-40F3-BDD6-3A54A6B1E401}" srcOrd="0" destOrd="0" presId="urn:microsoft.com/office/officeart/2005/8/layout/process1"/>
    <dgm:cxn modelId="{25DCEB20-F950-49E8-A74D-26C2946C471B}" type="presParOf" srcId="{43490721-2A81-4440-848D-046A0C9CB7B9}" destId="{572B17BF-5632-4A04-9FA7-870AE5B73167}" srcOrd="4" destOrd="0" presId="urn:microsoft.com/office/officeart/2005/8/layout/process1"/>
    <dgm:cxn modelId="{8623E6A6-2295-4559-9C18-EF6DA41D6D71}" type="presParOf" srcId="{43490721-2A81-4440-848D-046A0C9CB7B9}" destId="{8CE9D696-3B3A-42CC-8528-A9C7CD5870F9}" srcOrd="5" destOrd="0" presId="urn:microsoft.com/office/officeart/2005/8/layout/process1"/>
    <dgm:cxn modelId="{B5E14185-46E5-42B3-9C5A-44C5A655B6D4}" type="presParOf" srcId="{8CE9D696-3B3A-42CC-8528-A9C7CD5870F9}" destId="{385B9442-87D8-429B-B9F6-2B3784B7352E}" srcOrd="0" destOrd="0" presId="urn:microsoft.com/office/officeart/2005/8/layout/process1"/>
    <dgm:cxn modelId="{9AFBBE5F-DC07-4FC6-AB66-DE7CE7E0517B}" type="presParOf" srcId="{43490721-2A81-4440-848D-046A0C9CB7B9}" destId="{A9148D29-7995-47B4-9EB1-3F2CA67B3373}" srcOrd="6" destOrd="0" presId="urn:microsoft.com/office/officeart/2005/8/layout/process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C4072-4FC6-4876-9C38-6EEE1F52EC4A}">
      <dsp:nvSpPr>
        <dsp:cNvPr id="0" name=""/>
        <dsp:cNvSpPr/>
      </dsp:nvSpPr>
      <dsp:spPr>
        <a:xfrm rot="5400000">
          <a:off x="-125451" y="128016"/>
          <a:ext cx="836346" cy="585442"/>
        </a:xfrm>
        <a:prstGeom prst="chevron">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just" defTabSz="355600">
            <a:lnSpc>
              <a:spcPct val="90000"/>
            </a:lnSpc>
            <a:spcBef>
              <a:spcPct val="0"/>
            </a:spcBef>
            <a:spcAft>
              <a:spcPct val="35000"/>
            </a:spcAft>
            <a:buNone/>
          </a:pPr>
          <a:r>
            <a:rPr lang="en-US" sz="800" b="1" kern="1200" dirty="0">
              <a:solidFill>
                <a:schemeClr val="tx1"/>
              </a:solidFill>
              <a:latin typeface="Times New Roman" pitchFamily="18" charset="0"/>
              <a:cs typeface="Times New Roman" pitchFamily="18" charset="0"/>
            </a:rPr>
            <a:t>Equity and accessibility</a:t>
          </a:r>
          <a:endParaRPr lang="en-US" sz="800" kern="1200" dirty="0">
            <a:solidFill>
              <a:schemeClr val="tx1"/>
            </a:solidFill>
            <a:latin typeface="Times New Roman" pitchFamily="18" charset="0"/>
            <a:cs typeface="Times New Roman" pitchFamily="18" charset="0"/>
          </a:endParaRPr>
        </a:p>
      </dsp:txBody>
      <dsp:txXfrm rot="-5400000">
        <a:off x="1" y="295285"/>
        <a:ext cx="585442" cy="250904"/>
      </dsp:txXfrm>
    </dsp:sp>
    <dsp:sp modelId="{A7F1482F-D508-4140-82AA-543328FFDF0D}">
      <dsp:nvSpPr>
        <dsp:cNvPr id="0" name=""/>
        <dsp:cNvSpPr/>
      </dsp:nvSpPr>
      <dsp:spPr>
        <a:xfrm rot="5400000">
          <a:off x="1806858" y="-1218851"/>
          <a:ext cx="543625" cy="2986457"/>
        </a:xfrm>
        <a:prstGeom prst="round2Same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just" defTabSz="355600">
            <a:lnSpc>
              <a:spcPct val="90000"/>
            </a:lnSpc>
            <a:spcBef>
              <a:spcPct val="0"/>
            </a:spcBef>
            <a:spcAft>
              <a:spcPct val="15000"/>
            </a:spcAft>
            <a:buChar char="•"/>
          </a:pPr>
          <a:r>
            <a:rPr lang="en-US" sz="800" kern="1200" dirty="0">
              <a:solidFill>
                <a:schemeClr val="tx1"/>
              </a:solidFill>
              <a:latin typeface="Times New Roman" pitchFamily="18" charset="0"/>
              <a:cs typeface="Times New Roman" pitchFamily="18" charset="0"/>
            </a:rPr>
            <a:t>Ensure there is multilingual content, audio explanation, and straight-forward navigation to meet the language and literacy needs of residents.</a:t>
          </a:r>
        </a:p>
      </dsp:txBody>
      <dsp:txXfrm rot="-5400000">
        <a:off x="585442" y="29103"/>
        <a:ext cx="2959919" cy="490549"/>
      </dsp:txXfrm>
    </dsp:sp>
    <dsp:sp modelId="{041FFCB7-EB2F-45EE-9221-00FB0B72DDDE}">
      <dsp:nvSpPr>
        <dsp:cNvPr id="0" name=""/>
        <dsp:cNvSpPr/>
      </dsp:nvSpPr>
      <dsp:spPr>
        <a:xfrm rot="5400000">
          <a:off x="-125451" y="859840"/>
          <a:ext cx="836346" cy="585442"/>
        </a:xfrm>
        <a:prstGeom prst="chevron">
          <a:avLst/>
        </a:prstGeom>
        <a:solidFill>
          <a:schemeClr val="accent5">
            <a:hueOff val="-1986775"/>
            <a:satOff val="7962"/>
            <a:lumOff val="1726"/>
            <a:alphaOff val="0"/>
          </a:schemeClr>
        </a:solidFill>
        <a:ln w="25400" cap="flat" cmpd="sng" algn="ctr">
          <a:solidFill>
            <a:schemeClr val="accent5">
              <a:hueOff val="-1986775"/>
              <a:satOff val="7962"/>
              <a:lumOff val="172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just" defTabSz="355600">
            <a:lnSpc>
              <a:spcPct val="90000"/>
            </a:lnSpc>
            <a:spcBef>
              <a:spcPct val="0"/>
            </a:spcBef>
            <a:spcAft>
              <a:spcPct val="35000"/>
            </a:spcAft>
            <a:buNone/>
          </a:pPr>
          <a:r>
            <a:rPr lang="en-US" sz="800" b="1" kern="1200" dirty="0">
              <a:solidFill>
                <a:schemeClr val="tx1"/>
              </a:solidFill>
              <a:latin typeface="Times New Roman" pitchFamily="18" charset="0"/>
              <a:cs typeface="Times New Roman" pitchFamily="18" charset="0"/>
            </a:rPr>
            <a:t>Empowerment</a:t>
          </a:r>
          <a:endParaRPr lang="en-US" sz="800" kern="1200" dirty="0">
            <a:solidFill>
              <a:schemeClr val="tx1"/>
            </a:solidFill>
            <a:latin typeface="Times New Roman" pitchFamily="18" charset="0"/>
            <a:cs typeface="Times New Roman" pitchFamily="18" charset="0"/>
          </a:endParaRPr>
        </a:p>
      </dsp:txBody>
      <dsp:txXfrm rot="-5400000">
        <a:off x="1" y="1027109"/>
        <a:ext cx="585442" cy="250904"/>
      </dsp:txXfrm>
    </dsp:sp>
    <dsp:sp modelId="{94C5E38D-82F4-4891-A600-A5517F9B266B}">
      <dsp:nvSpPr>
        <dsp:cNvPr id="0" name=""/>
        <dsp:cNvSpPr/>
      </dsp:nvSpPr>
      <dsp:spPr>
        <a:xfrm rot="5400000">
          <a:off x="1806858" y="-487027"/>
          <a:ext cx="543625" cy="2986457"/>
        </a:xfrm>
        <a:prstGeom prst="round2SameRect">
          <a:avLst/>
        </a:prstGeom>
        <a:solidFill>
          <a:schemeClr val="lt1">
            <a:alpha val="90000"/>
            <a:hueOff val="0"/>
            <a:satOff val="0"/>
            <a:lumOff val="0"/>
            <a:alphaOff val="0"/>
          </a:schemeClr>
        </a:solidFill>
        <a:ln w="25400" cap="flat" cmpd="sng" algn="ctr">
          <a:solidFill>
            <a:schemeClr val="accent5">
              <a:hueOff val="-1986775"/>
              <a:satOff val="7962"/>
              <a:lumOff val="17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just" defTabSz="355600">
            <a:lnSpc>
              <a:spcPct val="90000"/>
            </a:lnSpc>
            <a:spcBef>
              <a:spcPct val="0"/>
            </a:spcBef>
            <a:spcAft>
              <a:spcPct val="15000"/>
            </a:spcAft>
            <a:buChar char="•"/>
          </a:pPr>
          <a:r>
            <a:rPr lang="en-US" sz="800" kern="1200" dirty="0">
              <a:solidFill>
                <a:schemeClr val="tx1"/>
              </a:solidFill>
              <a:latin typeface="Times New Roman" pitchFamily="18" charset="0"/>
              <a:cs typeface="Times New Roman" pitchFamily="18" charset="0"/>
            </a:rPr>
            <a:t>Provide practical information regarding symptoms and foods that are high in iron and when to seek professional advice for </a:t>
          </a:r>
          <a:r>
            <a:rPr lang="en-US" sz="800" kern="1200" dirty="0" err="1">
              <a:solidFill>
                <a:schemeClr val="tx1"/>
              </a:solidFill>
              <a:latin typeface="Times New Roman" pitchFamily="18" charset="0"/>
              <a:cs typeface="Times New Roman" pitchFamily="18" charset="0"/>
            </a:rPr>
            <a:t>anaemia</a:t>
          </a:r>
          <a:r>
            <a:rPr lang="en-US" sz="800" kern="1200" dirty="0">
              <a:solidFill>
                <a:schemeClr val="tx1"/>
              </a:solidFill>
              <a:latin typeface="Times New Roman" pitchFamily="18" charset="0"/>
              <a:cs typeface="Times New Roman" pitchFamily="18" charset="0"/>
            </a:rPr>
            <a:t> (</a:t>
          </a:r>
          <a:r>
            <a:rPr lang="en-US" sz="800" kern="1200" dirty="0" err="1">
              <a:solidFill>
                <a:schemeClr val="tx1"/>
              </a:solidFill>
              <a:latin typeface="Times New Roman" pitchFamily="18" charset="0"/>
              <a:cs typeface="Times New Roman" pitchFamily="18" charset="0"/>
            </a:rPr>
            <a:t>Iolascon</a:t>
          </a:r>
          <a:r>
            <a:rPr lang="en-US" sz="800" kern="1200" dirty="0">
              <a:solidFill>
                <a:schemeClr val="tx1"/>
              </a:solidFill>
              <a:latin typeface="Times New Roman" pitchFamily="18" charset="0"/>
              <a:cs typeface="Times New Roman" pitchFamily="18" charset="0"/>
            </a:rPr>
            <a:t> </a:t>
          </a:r>
          <a:r>
            <a:rPr lang="en-US" sz="800" i="1" kern="1200" dirty="0">
              <a:solidFill>
                <a:schemeClr val="tx1"/>
              </a:solidFill>
              <a:latin typeface="Times New Roman" pitchFamily="18" charset="0"/>
              <a:cs typeface="Times New Roman" pitchFamily="18" charset="0"/>
            </a:rPr>
            <a:t>et al. </a:t>
          </a:r>
          <a:r>
            <a:rPr lang="en-US" sz="800" kern="1200" dirty="0">
              <a:solidFill>
                <a:schemeClr val="tx1"/>
              </a:solidFill>
              <a:latin typeface="Times New Roman" pitchFamily="18" charset="0"/>
              <a:cs typeface="Times New Roman" pitchFamily="18" charset="0"/>
            </a:rPr>
            <a:t>2024).</a:t>
          </a:r>
        </a:p>
      </dsp:txBody>
      <dsp:txXfrm rot="-5400000">
        <a:off x="585442" y="760927"/>
        <a:ext cx="2959919" cy="490549"/>
      </dsp:txXfrm>
    </dsp:sp>
    <dsp:sp modelId="{B4E2772B-758B-4EBB-9E37-722576D9E6E9}">
      <dsp:nvSpPr>
        <dsp:cNvPr id="0" name=""/>
        <dsp:cNvSpPr/>
      </dsp:nvSpPr>
      <dsp:spPr>
        <a:xfrm rot="5400000">
          <a:off x="-125451" y="1591663"/>
          <a:ext cx="836346" cy="585442"/>
        </a:xfrm>
        <a:prstGeom prst="chevron">
          <a:avLst/>
        </a:prstGeom>
        <a:solidFill>
          <a:schemeClr val="accent5">
            <a:hueOff val="-3973551"/>
            <a:satOff val="15924"/>
            <a:lumOff val="3451"/>
            <a:alphaOff val="0"/>
          </a:schemeClr>
        </a:solidFill>
        <a:ln w="25400" cap="flat" cmpd="sng" algn="ctr">
          <a:solidFill>
            <a:schemeClr val="accent5">
              <a:hueOff val="-3973551"/>
              <a:satOff val="15924"/>
              <a:lumOff val="345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just" defTabSz="355600">
            <a:lnSpc>
              <a:spcPct val="90000"/>
            </a:lnSpc>
            <a:spcBef>
              <a:spcPct val="0"/>
            </a:spcBef>
            <a:spcAft>
              <a:spcPct val="35000"/>
            </a:spcAft>
            <a:buNone/>
          </a:pPr>
          <a:r>
            <a:rPr lang="en-US" sz="800" b="1" kern="1200" dirty="0">
              <a:solidFill>
                <a:schemeClr val="tx1"/>
              </a:solidFill>
              <a:latin typeface="Times New Roman" pitchFamily="18" charset="0"/>
              <a:cs typeface="Times New Roman" pitchFamily="18" charset="0"/>
            </a:rPr>
            <a:t>Involvement</a:t>
          </a:r>
          <a:endParaRPr lang="en-US" sz="800" kern="1200" dirty="0">
            <a:solidFill>
              <a:schemeClr val="tx1"/>
            </a:solidFill>
            <a:latin typeface="Times New Roman" pitchFamily="18" charset="0"/>
            <a:cs typeface="Times New Roman" pitchFamily="18" charset="0"/>
          </a:endParaRPr>
        </a:p>
      </dsp:txBody>
      <dsp:txXfrm rot="-5400000">
        <a:off x="1" y="1758932"/>
        <a:ext cx="585442" cy="250904"/>
      </dsp:txXfrm>
    </dsp:sp>
    <dsp:sp modelId="{CC387D97-40B9-4162-A285-760E0AE08DF7}">
      <dsp:nvSpPr>
        <dsp:cNvPr id="0" name=""/>
        <dsp:cNvSpPr/>
      </dsp:nvSpPr>
      <dsp:spPr>
        <a:xfrm rot="5400000">
          <a:off x="1806858" y="244795"/>
          <a:ext cx="543625" cy="2986457"/>
        </a:xfrm>
        <a:prstGeom prst="round2SameRect">
          <a:avLst/>
        </a:prstGeom>
        <a:solidFill>
          <a:schemeClr val="lt1">
            <a:alpha val="90000"/>
            <a:hueOff val="0"/>
            <a:satOff val="0"/>
            <a:lumOff val="0"/>
            <a:alphaOff val="0"/>
          </a:schemeClr>
        </a:solidFill>
        <a:ln w="25400" cap="flat" cmpd="sng" algn="ctr">
          <a:solidFill>
            <a:schemeClr val="accent5">
              <a:hueOff val="-3973551"/>
              <a:satOff val="15924"/>
              <a:lumOff val="345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just" defTabSz="355600">
            <a:lnSpc>
              <a:spcPct val="90000"/>
            </a:lnSpc>
            <a:spcBef>
              <a:spcPct val="0"/>
            </a:spcBef>
            <a:spcAft>
              <a:spcPct val="15000"/>
            </a:spcAft>
            <a:buChar char="•"/>
          </a:pPr>
          <a:r>
            <a:rPr lang="en-US" sz="800" kern="1200" dirty="0">
              <a:solidFill>
                <a:schemeClr val="tx1"/>
              </a:solidFill>
              <a:latin typeface="Times New Roman" pitchFamily="18" charset="0"/>
              <a:cs typeface="Times New Roman" pitchFamily="18" charset="0"/>
            </a:rPr>
            <a:t>Engage Leicester residents, community </a:t>
          </a:r>
          <a:r>
            <a:rPr lang="en-US" sz="800" kern="1200" dirty="0" err="1">
              <a:solidFill>
                <a:schemeClr val="tx1"/>
              </a:solidFill>
              <a:latin typeface="Times New Roman" pitchFamily="18" charset="0"/>
              <a:cs typeface="Times New Roman" pitchFamily="18" charset="0"/>
            </a:rPr>
            <a:t>organisations</a:t>
          </a:r>
          <a:r>
            <a:rPr lang="en-US" sz="800" kern="1200" dirty="0">
              <a:solidFill>
                <a:schemeClr val="tx1"/>
              </a:solidFill>
              <a:latin typeface="Times New Roman" pitchFamily="18" charset="0"/>
              <a:cs typeface="Times New Roman" pitchFamily="18" charset="0"/>
            </a:rPr>
            <a:t>, and health professionals in the design and testing of the app.</a:t>
          </a:r>
        </a:p>
      </dsp:txBody>
      <dsp:txXfrm rot="-5400000">
        <a:off x="585442" y="1492749"/>
        <a:ext cx="2959919" cy="490549"/>
      </dsp:txXfrm>
    </dsp:sp>
    <dsp:sp modelId="{52D0BB4F-43EA-41A1-8FB0-185100CF7126}">
      <dsp:nvSpPr>
        <dsp:cNvPr id="0" name=""/>
        <dsp:cNvSpPr/>
      </dsp:nvSpPr>
      <dsp:spPr>
        <a:xfrm rot="5400000">
          <a:off x="-125451" y="2323487"/>
          <a:ext cx="836346" cy="585442"/>
        </a:xfrm>
        <a:prstGeom prst="chevron">
          <a:avLst/>
        </a:prstGeom>
        <a:solidFill>
          <a:schemeClr val="accent5">
            <a:hueOff val="-5960326"/>
            <a:satOff val="23887"/>
            <a:lumOff val="5177"/>
            <a:alphaOff val="0"/>
          </a:schemeClr>
        </a:solidFill>
        <a:ln w="25400" cap="flat" cmpd="sng" algn="ctr">
          <a:solidFill>
            <a:schemeClr val="accent5">
              <a:hueOff val="-5960326"/>
              <a:satOff val="23887"/>
              <a:lumOff val="517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just" defTabSz="355600">
            <a:lnSpc>
              <a:spcPct val="90000"/>
            </a:lnSpc>
            <a:spcBef>
              <a:spcPct val="0"/>
            </a:spcBef>
            <a:spcAft>
              <a:spcPct val="35000"/>
            </a:spcAft>
            <a:buNone/>
          </a:pPr>
          <a:r>
            <a:rPr lang="en-US" sz="800" b="1" kern="1200" dirty="0">
              <a:solidFill>
                <a:schemeClr val="tx1"/>
              </a:solidFill>
              <a:latin typeface="Times New Roman" pitchFamily="18" charset="0"/>
              <a:cs typeface="Times New Roman" pitchFamily="18" charset="0"/>
            </a:rPr>
            <a:t>Cultural sensitivity</a:t>
          </a:r>
          <a:endParaRPr lang="en-US" sz="800" kern="1200" dirty="0">
            <a:solidFill>
              <a:schemeClr val="tx1"/>
            </a:solidFill>
            <a:latin typeface="Times New Roman" pitchFamily="18" charset="0"/>
            <a:cs typeface="Times New Roman" pitchFamily="18" charset="0"/>
          </a:endParaRPr>
        </a:p>
      </dsp:txBody>
      <dsp:txXfrm rot="-5400000">
        <a:off x="1" y="2490756"/>
        <a:ext cx="585442" cy="250904"/>
      </dsp:txXfrm>
    </dsp:sp>
    <dsp:sp modelId="{0EBBE28E-EA8A-4EEA-9726-CD3907FB471C}">
      <dsp:nvSpPr>
        <dsp:cNvPr id="0" name=""/>
        <dsp:cNvSpPr/>
      </dsp:nvSpPr>
      <dsp:spPr>
        <a:xfrm rot="5400000">
          <a:off x="1806858" y="976619"/>
          <a:ext cx="543625" cy="2986457"/>
        </a:xfrm>
        <a:prstGeom prst="round2SameRect">
          <a:avLst/>
        </a:prstGeom>
        <a:solidFill>
          <a:schemeClr val="lt1">
            <a:alpha val="90000"/>
            <a:hueOff val="0"/>
            <a:satOff val="0"/>
            <a:lumOff val="0"/>
            <a:alphaOff val="0"/>
          </a:schemeClr>
        </a:solidFill>
        <a:ln w="25400" cap="flat" cmpd="sng" algn="ctr">
          <a:solidFill>
            <a:schemeClr val="accent5">
              <a:hueOff val="-5960326"/>
              <a:satOff val="23887"/>
              <a:lumOff val="51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just" defTabSz="355600">
            <a:lnSpc>
              <a:spcPct val="90000"/>
            </a:lnSpc>
            <a:spcBef>
              <a:spcPct val="0"/>
            </a:spcBef>
            <a:spcAft>
              <a:spcPct val="15000"/>
            </a:spcAft>
            <a:buChar char="•"/>
          </a:pPr>
          <a:r>
            <a:rPr lang="en-US" sz="800" kern="1200" dirty="0">
              <a:solidFill>
                <a:schemeClr val="tx1"/>
              </a:solidFill>
              <a:latin typeface="Times New Roman" pitchFamily="18" charset="0"/>
              <a:cs typeface="Times New Roman" pitchFamily="18" charset="0"/>
            </a:rPr>
            <a:t>Ensure culturally appropriate examples of food items are included that are relevant to the population of Leicester, but not stereotyping communities (Bishop, 2024).</a:t>
          </a:r>
        </a:p>
      </dsp:txBody>
      <dsp:txXfrm rot="-5400000">
        <a:off x="585442" y="2224573"/>
        <a:ext cx="2959919" cy="490549"/>
      </dsp:txXfrm>
    </dsp:sp>
    <dsp:sp modelId="{5B7069E7-0896-4A65-A20D-ACC0AFDFC8B6}">
      <dsp:nvSpPr>
        <dsp:cNvPr id="0" name=""/>
        <dsp:cNvSpPr/>
      </dsp:nvSpPr>
      <dsp:spPr>
        <a:xfrm rot="5400000">
          <a:off x="-125451" y="3055311"/>
          <a:ext cx="836346" cy="585442"/>
        </a:xfrm>
        <a:prstGeom prst="chevron">
          <a:avLst/>
        </a:prstGeom>
        <a:solidFill>
          <a:schemeClr val="accent5">
            <a:hueOff val="-7947101"/>
            <a:satOff val="31849"/>
            <a:lumOff val="6902"/>
            <a:alphaOff val="0"/>
          </a:schemeClr>
        </a:solidFill>
        <a:ln w="25400" cap="flat" cmpd="sng" algn="ctr">
          <a:solidFill>
            <a:schemeClr val="accent5">
              <a:hueOff val="-7947101"/>
              <a:satOff val="31849"/>
              <a:lumOff val="690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just" defTabSz="355600">
            <a:lnSpc>
              <a:spcPct val="90000"/>
            </a:lnSpc>
            <a:spcBef>
              <a:spcPct val="0"/>
            </a:spcBef>
            <a:spcAft>
              <a:spcPct val="35000"/>
            </a:spcAft>
            <a:buNone/>
          </a:pPr>
          <a:r>
            <a:rPr lang="en-US" sz="800" b="1" kern="1200" dirty="0">
              <a:solidFill>
                <a:schemeClr val="tx1"/>
              </a:solidFill>
              <a:latin typeface="Times New Roman" pitchFamily="18" charset="0"/>
              <a:cs typeface="Times New Roman" pitchFamily="18" charset="0"/>
            </a:rPr>
            <a:t>Health literacy</a:t>
          </a:r>
          <a:endParaRPr lang="en-US" sz="800" kern="1200" dirty="0">
            <a:solidFill>
              <a:schemeClr val="tx1"/>
            </a:solidFill>
            <a:latin typeface="Times New Roman" pitchFamily="18" charset="0"/>
            <a:cs typeface="Times New Roman" pitchFamily="18" charset="0"/>
          </a:endParaRPr>
        </a:p>
      </dsp:txBody>
      <dsp:txXfrm rot="-5400000">
        <a:off x="1" y="3222580"/>
        <a:ext cx="585442" cy="250904"/>
      </dsp:txXfrm>
    </dsp:sp>
    <dsp:sp modelId="{81186F19-298E-4638-AA9D-49BC1320E33F}">
      <dsp:nvSpPr>
        <dsp:cNvPr id="0" name=""/>
        <dsp:cNvSpPr/>
      </dsp:nvSpPr>
      <dsp:spPr>
        <a:xfrm rot="5400000">
          <a:off x="1806858" y="1708443"/>
          <a:ext cx="543625" cy="2986457"/>
        </a:xfrm>
        <a:prstGeom prst="round2SameRect">
          <a:avLst/>
        </a:prstGeom>
        <a:solidFill>
          <a:schemeClr val="lt1">
            <a:alpha val="90000"/>
            <a:hueOff val="0"/>
            <a:satOff val="0"/>
            <a:lumOff val="0"/>
            <a:alphaOff val="0"/>
          </a:schemeClr>
        </a:solidFill>
        <a:ln w="25400" cap="flat" cmpd="sng" algn="ctr">
          <a:solidFill>
            <a:schemeClr val="accent5">
              <a:hueOff val="-7947101"/>
              <a:satOff val="31849"/>
              <a:lumOff val="690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just" defTabSz="355600">
            <a:lnSpc>
              <a:spcPct val="90000"/>
            </a:lnSpc>
            <a:spcBef>
              <a:spcPct val="0"/>
            </a:spcBef>
            <a:spcAft>
              <a:spcPct val="15000"/>
            </a:spcAft>
            <a:buChar char="•"/>
          </a:pPr>
          <a:r>
            <a:rPr lang="en-US" sz="800" kern="1200" dirty="0">
              <a:solidFill>
                <a:schemeClr val="tx1"/>
              </a:solidFill>
              <a:latin typeface="Times New Roman" pitchFamily="18" charset="0"/>
              <a:cs typeface="Times New Roman" pitchFamily="18" charset="0"/>
            </a:rPr>
            <a:t>Use clear language, illustrations and short educational messages to improve understanding. </a:t>
          </a:r>
        </a:p>
      </dsp:txBody>
      <dsp:txXfrm rot="-5400000">
        <a:off x="585442" y="2956397"/>
        <a:ext cx="2959919" cy="490549"/>
      </dsp:txXfrm>
    </dsp:sp>
    <dsp:sp modelId="{05B8CC02-47F8-4E5E-96C6-08ED8CB545E6}">
      <dsp:nvSpPr>
        <dsp:cNvPr id="0" name=""/>
        <dsp:cNvSpPr/>
      </dsp:nvSpPr>
      <dsp:spPr>
        <a:xfrm rot="5400000">
          <a:off x="-125451" y="3787134"/>
          <a:ext cx="836346" cy="585442"/>
        </a:xfrm>
        <a:prstGeom prst="chevron">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just" defTabSz="355600">
            <a:lnSpc>
              <a:spcPct val="90000"/>
            </a:lnSpc>
            <a:spcBef>
              <a:spcPct val="0"/>
            </a:spcBef>
            <a:spcAft>
              <a:spcPct val="35000"/>
            </a:spcAft>
            <a:buNone/>
          </a:pPr>
          <a:r>
            <a:rPr lang="en-US" sz="800" b="1" kern="1200">
              <a:solidFill>
                <a:schemeClr val="tx1"/>
              </a:solidFill>
              <a:latin typeface="Times New Roman" pitchFamily="18" charset="0"/>
              <a:cs typeface="Times New Roman" pitchFamily="18" charset="0"/>
            </a:rPr>
            <a:t>Prevention and self-care</a:t>
          </a:r>
          <a:endParaRPr lang="en-US" sz="800" kern="1200">
            <a:solidFill>
              <a:schemeClr val="tx1"/>
            </a:solidFill>
            <a:latin typeface="Times New Roman" pitchFamily="18" charset="0"/>
            <a:cs typeface="Times New Roman" pitchFamily="18" charset="0"/>
          </a:endParaRPr>
        </a:p>
      </dsp:txBody>
      <dsp:txXfrm rot="-5400000">
        <a:off x="1" y="3954403"/>
        <a:ext cx="585442" cy="250904"/>
      </dsp:txXfrm>
    </dsp:sp>
    <dsp:sp modelId="{BD4164E7-63E3-4E2D-8A31-6D0A6EE9745D}">
      <dsp:nvSpPr>
        <dsp:cNvPr id="0" name=""/>
        <dsp:cNvSpPr/>
      </dsp:nvSpPr>
      <dsp:spPr>
        <a:xfrm rot="5400000">
          <a:off x="1806858" y="2440266"/>
          <a:ext cx="543625" cy="2986457"/>
        </a:xfrm>
        <a:prstGeom prst="round2Same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896" tIns="5080" rIns="5080" bIns="5080" numCol="1" spcCol="1270" anchor="ctr" anchorCtr="0">
          <a:noAutofit/>
        </a:bodyPr>
        <a:lstStyle/>
        <a:p>
          <a:pPr marL="57150" lvl="1" indent="-57150" algn="just" defTabSz="355600">
            <a:lnSpc>
              <a:spcPct val="90000"/>
            </a:lnSpc>
            <a:spcBef>
              <a:spcPct val="0"/>
            </a:spcBef>
            <a:spcAft>
              <a:spcPct val="15000"/>
            </a:spcAft>
            <a:buChar char="•"/>
          </a:pPr>
          <a:r>
            <a:rPr lang="en-US" sz="800" kern="1200" dirty="0">
              <a:solidFill>
                <a:schemeClr val="tx1"/>
              </a:solidFill>
              <a:latin typeface="Times New Roman" pitchFamily="18" charset="0"/>
              <a:cs typeface="Times New Roman" pitchFamily="18" charset="0"/>
            </a:rPr>
            <a:t>Promote healthy eating habits and seek medical attention in a timely fashion.</a:t>
          </a:r>
        </a:p>
      </dsp:txBody>
      <dsp:txXfrm rot="-5400000">
        <a:off x="585442" y="3688220"/>
        <a:ext cx="2959919" cy="4905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26A51-95C0-4282-BA47-AB55C8425433}">
      <dsp:nvSpPr>
        <dsp:cNvPr id="0" name=""/>
        <dsp:cNvSpPr/>
      </dsp:nvSpPr>
      <dsp:spPr>
        <a:xfrm>
          <a:off x="1569" y="115580"/>
          <a:ext cx="686300" cy="411780"/>
        </a:xfrm>
        <a:prstGeom prst="roundRect">
          <a:avLst>
            <a:gd name="adj" fmla="val 10000"/>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1" kern="1200" dirty="0">
              <a:latin typeface="Times New Roman" pitchFamily="18" charset="0"/>
              <a:cs typeface="Times New Roman" pitchFamily="18" charset="0"/>
            </a:rPr>
            <a:t>Discover </a:t>
          </a:r>
        </a:p>
      </dsp:txBody>
      <dsp:txXfrm>
        <a:off x="13630" y="127641"/>
        <a:ext cx="662178" cy="387658"/>
      </dsp:txXfrm>
    </dsp:sp>
    <dsp:sp modelId="{A1147630-1069-436D-8C01-BEB65F5C5D77}">
      <dsp:nvSpPr>
        <dsp:cNvPr id="0" name=""/>
        <dsp:cNvSpPr/>
      </dsp:nvSpPr>
      <dsp:spPr>
        <a:xfrm>
          <a:off x="756499" y="236369"/>
          <a:ext cx="145495" cy="170202"/>
        </a:xfrm>
        <a:prstGeom prst="rightArrow">
          <a:avLst>
            <a:gd name="adj1" fmla="val 60000"/>
            <a:gd name="adj2" fmla="val 50000"/>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b="1" i="1" kern="1200">
            <a:solidFill>
              <a:schemeClr val="tx1"/>
            </a:solidFill>
            <a:latin typeface="Times New Roman" pitchFamily="18" charset="0"/>
            <a:cs typeface="Times New Roman" pitchFamily="18" charset="0"/>
          </a:endParaRPr>
        </a:p>
      </dsp:txBody>
      <dsp:txXfrm>
        <a:off x="756499" y="270409"/>
        <a:ext cx="101847" cy="102122"/>
      </dsp:txXfrm>
    </dsp:sp>
    <dsp:sp modelId="{0CCDE350-B5ED-49C8-AD23-B2C6F2F0B9B8}">
      <dsp:nvSpPr>
        <dsp:cNvPr id="0" name=""/>
        <dsp:cNvSpPr/>
      </dsp:nvSpPr>
      <dsp:spPr>
        <a:xfrm>
          <a:off x="962389" y="115580"/>
          <a:ext cx="686300" cy="411780"/>
        </a:xfrm>
        <a:prstGeom prst="roundRect">
          <a:avLst>
            <a:gd name="adj" fmla="val 10000"/>
          </a:avLst>
        </a:prstGeom>
        <a:gradFill rotWithShape="0">
          <a:gsLst>
            <a:gs pos="0">
              <a:schemeClr val="accent5">
                <a:hueOff val="-3311292"/>
                <a:satOff val="13270"/>
                <a:lumOff val="2876"/>
                <a:alphaOff val="0"/>
                <a:tint val="50000"/>
                <a:satMod val="300000"/>
              </a:schemeClr>
            </a:gs>
            <a:gs pos="35000">
              <a:schemeClr val="accent5">
                <a:hueOff val="-3311292"/>
                <a:satOff val="13270"/>
                <a:lumOff val="2876"/>
                <a:alphaOff val="0"/>
                <a:tint val="37000"/>
                <a:satMod val="300000"/>
              </a:schemeClr>
            </a:gs>
            <a:gs pos="100000">
              <a:schemeClr val="accent5">
                <a:hueOff val="-3311292"/>
                <a:satOff val="13270"/>
                <a:lumOff val="287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1" kern="1200">
              <a:latin typeface="Times New Roman" pitchFamily="18" charset="0"/>
              <a:cs typeface="Times New Roman" pitchFamily="18" charset="0"/>
            </a:rPr>
            <a:t>Learn </a:t>
          </a:r>
          <a:endParaRPr lang="en-US" sz="800" b="1" i="1" kern="1200" dirty="0">
            <a:latin typeface="Times New Roman" pitchFamily="18" charset="0"/>
            <a:cs typeface="Times New Roman" pitchFamily="18" charset="0"/>
          </a:endParaRPr>
        </a:p>
      </dsp:txBody>
      <dsp:txXfrm>
        <a:off x="974450" y="127641"/>
        <a:ext cx="662178" cy="387658"/>
      </dsp:txXfrm>
    </dsp:sp>
    <dsp:sp modelId="{9D479E86-BE98-4F74-B55E-ABA6E56915CE}">
      <dsp:nvSpPr>
        <dsp:cNvPr id="0" name=""/>
        <dsp:cNvSpPr/>
      </dsp:nvSpPr>
      <dsp:spPr>
        <a:xfrm>
          <a:off x="1717319" y="236369"/>
          <a:ext cx="145495" cy="170202"/>
        </a:xfrm>
        <a:prstGeom prst="rightArrow">
          <a:avLst>
            <a:gd name="adj1" fmla="val 60000"/>
            <a:gd name="adj2" fmla="val 50000"/>
          </a:avLst>
        </a:prstGeom>
        <a:gradFill rotWithShape="0">
          <a:gsLst>
            <a:gs pos="0">
              <a:schemeClr val="accent5">
                <a:hueOff val="-4966938"/>
                <a:satOff val="19906"/>
                <a:lumOff val="4314"/>
                <a:alphaOff val="0"/>
                <a:tint val="50000"/>
                <a:satMod val="300000"/>
              </a:schemeClr>
            </a:gs>
            <a:gs pos="35000">
              <a:schemeClr val="accent5">
                <a:hueOff val="-4966938"/>
                <a:satOff val="19906"/>
                <a:lumOff val="4314"/>
                <a:alphaOff val="0"/>
                <a:tint val="37000"/>
                <a:satMod val="300000"/>
              </a:schemeClr>
            </a:gs>
            <a:gs pos="100000">
              <a:schemeClr val="accent5">
                <a:hueOff val="-4966938"/>
                <a:satOff val="19906"/>
                <a:lumOff val="4314"/>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b="1" i="1" kern="1200">
            <a:solidFill>
              <a:schemeClr val="tx1"/>
            </a:solidFill>
            <a:latin typeface="Times New Roman" pitchFamily="18" charset="0"/>
            <a:cs typeface="Times New Roman" pitchFamily="18" charset="0"/>
          </a:endParaRPr>
        </a:p>
      </dsp:txBody>
      <dsp:txXfrm>
        <a:off x="1717319" y="270409"/>
        <a:ext cx="101847" cy="102122"/>
      </dsp:txXfrm>
    </dsp:sp>
    <dsp:sp modelId="{572B17BF-5632-4A04-9FA7-870AE5B73167}">
      <dsp:nvSpPr>
        <dsp:cNvPr id="0" name=""/>
        <dsp:cNvSpPr/>
      </dsp:nvSpPr>
      <dsp:spPr>
        <a:xfrm>
          <a:off x="1923210" y="115580"/>
          <a:ext cx="686300" cy="411780"/>
        </a:xfrm>
        <a:prstGeom prst="roundRect">
          <a:avLst>
            <a:gd name="adj" fmla="val 10000"/>
          </a:avLst>
        </a:prstGeom>
        <a:gradFill rotWithShape="0">
          <a:gsLst>
            <a:gs pos="0">
              <a:schemeClr val="accent5">
                <a:hueOff val="-6622584"/>
                <a:satOff val="26541"/>
                <a:lumOff val="5752"/>
                <a:alphaOff val="0"/>
                <a:tint val="50000"/>
                <a:satMod val="300000"/>
              </a:schemeClr>
            </a:gs>
            <a:gs pos="35000">
              <a:schemeClr val="accent5">
                <a:hueOff val="-6622584"/>
                <a:satOff val="26541"/>
                <a:lumOff val="5752"/>
                <a:alphaOff val="0"/>
                <a:tint val="37000"/>
                <a:satMod val="300000"/>
              </a:schemeClr>
            </a:gs>
            <a:gs pos="100000">
              <a:schemeClr val="accent5">
                <a:hueOff val="-6622584"/>
                <a:satOff val="26541"/>
                <a:lumOff val="575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IN" sz="800" b="1" i="1" kern="1200">
              <a:latin typeface="Times New Roman" pitchFamily="18" charset="0"/>
              <a:cs typeface="Times New Roman" pitchFamily="18" charset="0"/>
            </a:rPr>
            <a:t>Act</a:t>
          </a:r>
          <a:endParaRPr lang="en-US" sz="800" b="1" i="1" kern="1200" dirty="0">
            <a:latin typeface="Times New Roman" pitchFamily="18" charset="0"/>
            <a:cs typeface="Times New Roman" pitchFamily="18" charset="0"/>
          </a:endParaRPr>
        </a:p>
      </dsp:txBody>
      <dsp:txXfrm>
        <a:off x="1935271" y="127641"/>
        <a:ext cx="662178" cy="387658"/>
      </dsp:txXfrm>
    </dsp:sp>
    <dsp:sp modelId="{8CE9D696-3B3A-42CC-8528-A9C7CD5870F9}">
      <dsp:nvSpPr>
        <dsp:cNvPr id="0" name=""/>
        <dsp:cNvSpPr/>
      </dsp:nvSpPr>
      <dsp:spPr>
        <a:xfrm>
          <a:off x="2678140" y="236369"/>
          <a:ext cx="145495" cy="170202"/>
        </a:xfrm>
        <a:prstGeom prst="rightArrow">
          <a:avLst>
            <a:gd name="adj1" fmla="val 60000"/>
            <a:gd name="adj2" fmla="val 50000"/>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b="1" i="1" kern="1200">
            <a:solidFill>
              <a:schemeClr val="tx1"/>
            </a:solidFill>
            <a:latin typeface="Times New Roman" pitchFamily="18" charset="0"/>
            <a:cs typeface="Times New Roman" pitchFamily="18" charset="0"/>
          </a:endParaRPr>
        </a:p>
      </dsp:txBody>
      <dsp:txXfrm>
        <a:off x="2678140" y="270409"/>
        <a:ext cx="101847" cy="102122"/>
      </dsp:txXfrm>
    </dsp:sp>
    <dsp:sp modelId="{A9148D29-7995-47B4-9EB1-3F2CA67B3373}">
      <dsp:nvSpPr>
        <dsp:cNvPr id="0" name=""/>
        <dsp:cNvSpPr/>
      </dsp:nvSpPr>
      <dsp:spPr>
        <a:xfrm>
          <a:off x="2884030" y="115580"/>
          <a:ext cx="686300" cy="411780"/>
        </a:xfrm>
        <a:prstGeom prst="roundRect">
          <a:avLst>
            <a:gd name="adj" fmla="val 10000"/>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1" kern="1200">
              <a:latin typeface="Times New Roman" pitchFamily="18" charset="0"/>
              <a:cs typeface="Times New Roman" pitchFamily="18" charset="0"/>
            </a:rPr>
            <a:t>Follow up</a:t>
          </a:r>
        </a:p>
      </dsp:txBody>
      <dsp:txXfrm>
        <a:off x="2896091" y="127641"/>
        <a:ext cx="662178" cy="387658"/>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2005" y="4697786"/>
            <a:ext cx="9089390" cy="3241541"/>
          </a:xfrm>
        </p:spPr>
        <p:txBody>
          <a:bodyPr/>
          <a:lstStyle/>
          <a:p>
            <a:r>
              <a:rPr lang="en-US"/>
              <a:t>Click to edit Master title style</a:t>
            </a:r>
          </a:p>
        </p:txBody>
      </p:sp>
      <p:sp>
        <p:nvSpPr>
          <p:cNvPr id="3" name="Subtitle 2"/>
          <p:cNvSpPr>
            <a:spLocks noGrp="1"/>
          </p:cNvSpPr>
          <p:nvPr>
            <p:ph type="subTitle" idx="1"/>
          </p:nvPr>
        </p:nvSpPr>
        <p:spPr>
          <a:xfrm>
            <a:off x="1604010" y="8569431"/>
            <a:ext cx="7485380" cy="3864645"/>
          </a:xfrm>
        </p:spPr>
        <p:txBody>
          <a:bodyPr/>
          <a:lstStyle>
            <a:lvl1pPr marL="0" indent="0" algn="ctr">
              <a:buNone/>
              <a:defRPr>
                <a:solidFill>
                  <a:schemeClr val="tx1">
                    <a:tint val="75000"/>
                  </a:schemeClr>
                </a:solidFill>
              </a:defRPr>
            </a:lvl1pPr>
            <a:lvl2pPr marL="737555" indent="0" algn="ctr">
              <a:buNone/>
              <a:defRPr>
                <a:solidFill>
                  <a:schemeClr val="tx1">
                    <a:tint val="75000"/>
                  </a:schemeClr>
                </a:solidFill>
              </a:defRPr>
            </a:lvl2pPr>
            <a:lvl3pPr marL="1475110" indent="0" algn="ctr">
              <a:buNone/>
              <a:defRPr>
                <a:solidFill>
                  <a:schemeClr val="tx1">
                    <a:tint val="75000"/>
                  </a:schemeClr>
                </a:solidFill>
              </a:defRPr>
            </a:lvl3pPr>
            <a:lvl4pPr marL="2212665" indent="0" algn="ctr">
              <a:buNone/>
              <a:defRPr>
                <a:solidFill>
                  <a:schemeClr val="tx1">
                    <a:tint val="75000"/>
                  </a:schemeClr>
                </a:solidFill>
              </a:defRPr>
            </a:lvl4pPr>
            <a:lvl5pPr marL="2950220" indent="0" algn="ctr">
              <a:buNone/>
              <a:defRPr>
                <a:solidFill>
                  <a:schemeClr val="tx1">
                    <a:tint val="75000"/>
                  </a:schemeClr>
                </a:solidFill>
              </a:defRPr>
            </a:lvl5pPr>
            <a:lvl6pPr marL="3687775" indent="0" algn="ctr">
              <a:buNone/>
              <a:defRPr>
                <a:solidFill>
                  <a:schemeClr val="tx1">
                    <a:tint val="75000"/>
                  </a:schemeClr>
                </a:solidFill>
              </a:defRPr>
            </a:lvl6pPr>
            <a:lvl7pPr marL="4425330" indent="0" algn="ctr">
              <a:buNone/>
              <a:defRPr>
                <a:solidFill>
                  <a:schemeClr val="tx1">
                    <a:tint val="75000"/>
                  </a:schemeClr>
                </a:solidFill>
              </a:defRPr>
            </a:lvl7pPr>
            <a:lvl8pPr marL="5162885" indent="0" algn="ctr">
              <a:buNone/>
              <a:defRPr>
                <a:solidFill>
                  <a:schemeClr val="tx1">
                    <a:tint val="75000"/>
                  </a:schemeClr>
                </a:solidFill>
              </a:defRPr>
            </a:lvl8pPr>
            <a:lvl9pPr marL="590044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8B537C4-3D26-415A-AB12-EB339764EE48}"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53327A-E81F-4B17-A1C5-724868CF4404}"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B537C4-3D26-415A-AB12-EB339764EE48}"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53327A-E81F-4B17-A1C5-724868CF440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44705" y="9717624"/>
            <a:ext cx="9089390" cy="3003501"/>
          </a:xfrm>
        </p:spPr>
        <p:txBody>
          <a:bodyPr anchor="t"/>
          <a:lstStyle>
            <a:lvl1pPr algn="l">
              <a:defRPr sz="6500" b="1" cap="all"/>
            </a:lvl1pPr>
          </a:lstStyle>
          <a:p>
            <a:r>
              <a:rPr lang="en-US"/>
              <a:t>Click to edit Master title style</a:t>
            </a:r>
          </a:p>
        </p:txBody>
      </p:sp>
      <p:sp>
        <p:nvSpPr>
          <p:cNvPr id="3" name="Text Placeholder 2"/>
          <p:cNvSpPr>
            <a:spLocks noGrp="1"/>
          </p:cNvSpPr>
          <p:nvPr>
            <p:ph type="body" idx="1"/>
          </p:nvPr>
        </p:nvSpPr>
        <p:spPr>
          <a:xfrm>
            <a:off x="844705" y="6409573"/>
            <a:ext cx="9089390" cy="3308051"/>
          </a:xfrm>
        </p:spPr>
        <p:txBody>
          <a:bodyPr anchor="b"/>
          <a:lstStyle>
            <a:lvl1pPr marL="0" indent="0">
              <a:buNone/>
              <a:defRPr sz="3200">
                <a:solidFill>
                  <a:schemeClr val="tx1">
                    <a:tint val="75000"/>
                  </a:schemeClr>
                </a:solidFill>
              </a:defRPr>
            </a:lvl1pPr>
            <a:lvl2pPr marL="737555" indent="0">
              <a:buNone/>
              <a:defRPr sz="2900">
                <a:solidFill>
                  <a:schemeClr val="tx1">
                    <a:tint val="75000"/>
                  </a:schemeClr>
                </a:solidFill>
              </a:defRPr>
            </a:lvl2pPr>
            <a:lvl3pPr marL="1475110" indent="0">
              <a:buNone/>
              <a:defRPr sz="2600">
                <a:solidFill>
                  <a:schemeClr val="tx1">
                    <a:tint val="75000"/>
                  </a:schemeClr>
                </a:solidFill>
              </a:defRPr>
            </a:lvl3pPr>
            <a:lvl4pPr marL="2212665" indent="0">
              <a:buNone/>
              <a:defRPr sz="2300">
                <a:solidFill>
                  <a:schemeClr val="tx1">
                    <a:tint val="75000"/>
                  </a:schemeClr>
                </a:solidFill>
              </a:defRPr>
            </a:lvl4pPr>
            <a:lvl5pPr marL="2950220" indent="0">
              <a:buNone/>
              <a:defRPr sz="2300">
                <a:solidFill>
                  <a:schemeClr val="tx1">
                    <a:tint val="75000"/>
                  </a:schemeClr>
                </a:solidFill>
              </a:defRPr>
            </a:lvl5pPr>
            <a:lvl6pPr marL="3687775" indent="0">
              <a:buNone/>
              <a:defRPr sz="2300">
                <a:solidFill>
                  <a:schemeClr val="tx1">
                    <a:tint val="75000"/>
                  </a:schemeClr>
                </a:solidFill>
              </a:defRPr>
            </a:lvl6pPr>
            <a:lvl7pPr marL="4425330" indent="0">
              <a:buNone/>
              <a:defRPr sz="2300">
                <a:solidFill>
                  <a:schemeClr val="tx1">
                    <a:tint val="75000"/>
                  </a:schemeClr>
                </a:solidFill>
              </a:defRPr>
            </a:lvl7pPr>
            <a:lvl8pPr marL="5162885" indent="0">
              <a:buNone/>
              <a:defRPr sz="2300">
                <a:solidFill>
                  <a:schemeClr val="tx1">
                    <a:tint val="75000"/>
                  </a:schemeClr>
                </a:solidFill>
              </a:defRPr>
            </a:lvl8pPr>
            <a:lvl9pPr marL="5900440" indent="0">
              <a:buNone/>
              <a:defRPr sz="23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B537C4-3D26-415A-AB12-EB339764EE48}"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53327A-E81F-4B17-A1C5-724868CF440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34670" y="3528591"/>
            <a:ext cx="4722918" cy="9980167"/>
          </a:xfrm>
        </p:spPr>
        <p:txBody>
          <a:bodyPr/>
          <a:lstStyle>
            <a:lvl1pPr>
              <a:defRPr sz="4500"/>
            </a:lvl1pPr>
            <a:lvl2pPr>
              <a:defRPr sz="3900"/>
            </a:lvl2pPr>
            <a:lvl3pPr>
              <a:defRPr sz="32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435812" y="3528591"/>
            <a:ext cx="4722918" cy="9980167"/>
          </a:xfrm>
        </p:spPr>
        <p:txBody>
          <a:bodyPr/>
          <a:lstStyle>
            <a:lvl1pPr>
              <a:defRPr sz="4500"/>
            </a:lvl1pPr>
            <a:lvl2pPr>
              <a:defRPr sz="3900"/>
            </a:lvl2pPr>
            <a:lvl3pPr>
              <a:defRPr sz="32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8B537C4-3D26-415A-AB12-EB339764EE48}" type="datetimeFigureOut">
              <a:rPr lang="en-US" smtClean="0"/>
              <a:t>10/23/26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53327A-E81F-4B17-A1C5-724868CF440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534670" y="3385067"/>
            <a:ext cx="4724775" cy="1410734"/>
          </a:xfrm>
        </p:spPr>
        <p:txBody>
          <a:bodyPr anchor="b"/>
          <a:lstStyle>
            <a:lvl1pPr marL="0" indent="0">
              <a:buNone/>
              <a:defRPr sz="3900" b="1"/>
            </a:lvl1pPr>
            <a:lvl2pPr marL="737555" indent="0">
              <a:buNone/>
              <a:defRPr sz="3200" b="1"/>
            </a:lvl2pPr>
            <a:lvl3pPr marL="1475110" indent="0">
              <a:buNone/>
              <a:defRPr sz="2900" b="1"/>
            </a:lvl3pPr>
            <a:lvl4pPr marL="2212665" indent="0">
              <a:buNone/>
              <a:defRPr sz="2600" b="1"/>
            </a:lvl4pPr>
            <a:lvl5pPr marL="2950220" indent="0">
              <a:buNone/>
              <a:defRPr sz="2600" b="1"/>
            </a:lvl5pPr>
            <a:lvl6pPr marL="3687775" indent="0">
              <a:buNone/>
              <a:defRPr sz="2600" b="1"/>
            </a:lvl6pPr>
            <a:lvl7pPr marL="4425330" indent="0">
              <a:buNone/>
              <a:defRPr sz="2600" b="1"/>
            </a:lvl7pPr>
            <a:lvl8pPr marL="5162885" indent="0">
              <a:buNone/>
              <a:defRPr sz="2600" b="1"/>
            </a:lvl8pPr>
            <a:lvl9pPr marL="5900440" indent="0">
              <a:buNone/>
              <a:defRPr sz="2600" b="1"/>
            </a:lvl9pPr>
          </a:lstStyle>
          <a:p>
            <a:pPr lvl="0"/>
            <a:r>
              <a:rPr lang="en-US"/>
              <a:t>Click to edit Master text styles</a:t>
            </a:r>
          </a:p>
        </p:txBody>
      </p:sp>
      <p:sp>
        <p:nvSpPr>
          <p:cNvPr id="4" name="Content Placeholder 3"/>
          <p:cNvSpPr>
            <a:spLocks noGrp="1"/>
          </p:cNvSpPr>
          <p:nvPr>
            <p:ph sz="half" idx="2"/>
          </p:nvPr>
        </p:nvSpPr>
        <p:spPr>
          <a:xfrm>
            <a:off x="534670" y="4795801"/>
            <a:ext cx="4724775" cy="8712956"/>
          </a:xfrm>
        </p:spPr>
        <p:txBody>
          <a:bodyPr/>
          <a:lstStyle>
            <a:lvl1pPr>
              <a:defRPr sz="3900"/>
            </a:lvl1pPr>
            <a:lvl2pPr>
              <a:defRPr sz="32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432099" y="3385067"/>
            <a:ext cx="4726631" cy="1410734"/>
          </a:xfrm>
        </p:spPr>
        <p:txBody>
          <a:bodyPr anchor="b"/>
          <a:lstStyle>
            <a:lvl1pPr marL="0" indent="0">
              <a:buNone/>
              <a:defRPr sz="3900" b="1"/>
            </a:lvl1pPr>
            <a:lvl2pPr marL="737555" indent="0">
              <a:buNone/>
              <a:defRPr sz="3200" b="1"/>
            </a:lvl2pPr>
            <a:lvl3pPr marL="1475110" indent="0">
              <a:buNone/>
              <a:defRPr sz="2900" b="1"/>
            </a:lvl3pPr>
            <a:lvl4pPr marL="2212665" indent="0">
              <a:buNone/>
              <a:defRPr sz="2600" b="1"/>
            </a:lvl4pPr>
            <a:lvl5pPr marL="2950220" indent="0">
              <a:buNone/>
              <a:defRPr sz="2600" b="1"/>
            </a:lvl5pPr>
            <a:lvl6pPr marL="3687775" indent="0">
              <a:buNone/>
              <a:defRPr sz="2600" b="1"/>
            </a:lvl6pPr>
            <a:lvl7pPr marL="4425330" indent="0">
              <a:buNone/>
              <a:defRPr sz="2600" b="1"/>
            </a:lvl7pPr>
            <a:lvl8pPr marL="5162885" indent="0">
              <a:buNone/>
              <a:defRPr sz="2600" b="1"/>
            </a:lvl8pPr>
            <a:lvl9pPr marL="5900440" indent="0">
              <a:buNone/>
              <a:defRPr sz="2600" b="1"/>
            </a:lvl9pPr>
          </a:lstStyle>
          <a:p>
            <a:pPr lvl="0"/>
            <a:r>
              <a:rPr lang="en-US"/>
              <a:t>Click to edit Master text styles</a:t>
            </a:r>
          </a:p>
        </p:txBody>
      </p:sp>
      <p:sp>
        <p:nvSpPr>
          <p:cNvPr id="6" name="Content Placeholder 5"/>
          <p:cNvSpPr>
            <a:spLocks noGrp="1"/>
          </p:cNvSpPr>
          <p:nvPr>
            <p:ph sz="quarter" idx="4"/>
          </p:nvPr>
        </p:nvSpPr>
        <p:spPr>
          <a:xfrm>
            <a:off x="5432099" y="4795801"/>
            <a:ext cx="4726631" cy="8712956"/>
          </a:xfrm>
        </p:spPr>
        <p:txBody>
          <a:bodyPr/>
          <a:lstStyle>
            <a:lvl1pPr>
              <a:defRPr sz="3900"/>
            </a:lvl1pPr>
            <a:lvl2pPr>
              <a:defRPr sz="32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8B537C4-3D26-415A-AB12-EB339764EE48}" type="datetimeFigureOut">
              <a:rPr lang="en-US" smtClean="0"/>
              <a:t>10/23/26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853327A-E81F-4B17-A1C5-724868CF4404}"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8B537C4-3D26-415A-AB12-EB339764EE48}" type="datetimeFigureOut">
              <a:rPr lang="en-US" smtClean="0"/>
              <a:t>10/23/26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853327A-E81F-4B17-A1C5-724868CF440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B537C4-3D26-415A-AB12-EB339764EE48}" type="datetimeFigureOut">
              <a:rPr lang="en-US" smtClean="0"/>
              <a:t>10/23/26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853327A-E81F-4B17-A1C5-724868CF440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4671" y="602100"/>
            <a:ext cx="3518055" cy="2562428"/>
          </a:xfrm>
        </p:spPr>
        <p:txBody>
          <a:bodyPr anchor="b"/>
          <a:lstStyle>
            <a:lvl1pPr algn="l">
              <a:defRPr sz="3200" b="1"/>
            </a:lvl1pPr>
          </a:lstStyle>
          <a:p>
            <a:r>
              <a:rPr lang="en-US"/>
              <a:t>Click to edit Master title style</a:t>
            </a:r>
          </a:p>
        </p:txBody>
      </p:sp>
      <p:sp>
        <p:nvSpPr>
          <p:cNvPr id="3" name="Content Placeholder 2"/>
          <p:cNvSpPr>
            <a:spLocks noGrp="1"/>
          </p:cNvSpPr>
          <p:nvPr>
            <p:ph idx="1"/>
          </p:nvPr>
        </p:nvSpPr>
        <p:spPr>
          <a:xfrm>
            <a:off x="4180822" y="602102"/>
            <a:ext cx="5977908" cy="12906656"/>
          </a:xfrm>
        </p:spPr>
        <p:txBody>
          <a:bodyPr/>
          <a:lstStyle>
            <a:lvl1pPr>
              <a:defRPr sz="5200"/>
            </a:lvl1pPr>
            <a:lvl2pPr>
              <a:defRPr sz="4500"/>
            </a:lvl2pPr>
            <a:lvl3pPr>
              <a:defRPr sz="3900"/>
            </a:lvl3pPr>
            <a:lvl4pPr>
              <a:defRPr sz="3200"/>
            </a:lvl4pPr>
            <a:lvl5pPr>
              <a:defRPr sz="3200"/>
            </a:lvl5pPr>
            <a:lvl6pPr>
              <a:defRPr sz="3200"/>
            </a:lvl6pPr>
            <a:lvl7pPr>
              <a:defRPr sz="3200"/>
            </a:lvl7pPr>
            <a:lvl8pPr>
              <a:defRPr sz="3200"/>
            </a:lvl8pPr>
            <a:lvl9pPr>
              <a:defRPr sz="3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34671" y="3164530"/>
            <a:ext cx="3518055" cy="10344228"/>
          </a:xfrm>
        </p:spPr>
        <p:txBody>
          <a:bodyPr/>
          <a:lstStyle>
            <a:lvl1pPr marL="0" indent="0">
              <a:buNone/>
              <a:defRPr sz="2300"/>
            </a:lvl1pPr>
            <a:lvl2pPr marL="737555" indent="0">
              <a:buNone/>
              <a:defRPr sz="1900"/>
            </a:lvl2pPr>
            <a:lvl3pPr marL="1475110" indent="0">
              <a:buNone/>
              <a:defRPr sz="1600"/>
            </a:lvl3pPr>
            <a:lvl4pPr marL="2212665" indent="0">
              <a:buNone/>
              <a:defRPr sz="1500"/>
            </a:lvl4pPr>
            <a:lvl5pPr marL="2950220" indent="0">
              <a:buNone/>
              <a:defRPr sz="1500"/>
            </a:lvl5pPr>
            <a:lvl6pPr marL="3687775" indent="0">
              <a:buNone/>
              <a:defRPr sz="1500"/>
            </a:lvl6pPr>
            <a:lvl7pPr marL="4425330" indent="0">
              <a:buNone/>
              <a:defRPr sz="1500"/>
            </a:lvl7pPr>
            <a:lvl8pPr marL="5162885" indent="0">
              <a:buNone/>
              <a:defRPr sz="1500"/>
            </a:lvl8pPr>
            <a:lvl9pPr marL="590044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8B537C4-3D26-415A-AB12-EB339764EE48}" type="datetimeFigureOut">
              <a:rPr lang="en-US" smtClean="0"/>
              <a:t>10/23/26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53327A-E81F-4B17-A1C5-724868CF4404}"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95981" y="10585767"/>
            <a:ext cx="6416040" cy="1249710"/>
          </a:xfrm>
        </p:spPr>
        <p:txBody>
          <a:bodyPr anchor="b"/>
          <a:lstStyle>
            <a:lvl1pPr algn="l">
              <a:defRPr sz="3200" b="1"/>
            </a:lvl1pPr>
          </a:lstStyle>
          <a:p>
            <a:r>
              <a:rPr lang="en-US"/>
              <a:t>Click to edit Master title style</a:t>
            </a:r>
          </a:p>
        </p:txBody>
      </p:sp>
      <p:sp>
        <p:nvSpPr>
          <p:cNvPr id="3" name="Picture Placeholder 2"/>
          <p:cNvSpPr>
            <a:spLocks noGrp="1"/>
          </p:cNvSpPr>
          <p:nvPr>
            <p:ph type="pic" idx="1"/>
          </p:nvPr>
        </p:nvSpPr>
        <p:spPr>
          <a:xfrm>
            <a:off x="2095981" y="1351226"/>
            <a:ext cx="6416040" cy="9073515"/>
          </a:xfrm>
        </p:spPr>
        <p:txBody>
          <a:bodyPr/>
          <a:lstStyle>
            <a:lvl1pPr marL="0" indent="0">
              <a:buNone/>
              <a:defRPr sz="5200"/>
            </a:lvl1pPr>
            <a:lvl2pPr marL="737555" indent="0">
              <a:buNone/>
              <a:defRPr sz="4500"/>
            </a:lvl2pPr>
            <a:lvl3pPr marL="1475110" indent="0">
              <a:buNone/>
              <a:defRPr sz="3900"/>
            </a:lvl3pPr>
            <a:lvl4pPr marL="2212665" indent="0">
              <a:buNone/>
              <a:defRPr sz="3200"/>
            </a:lvl4pPr>
            <a:lvl5pPr marL="2950220" indent="0">
              <a:buNone/>
              <a:defRPr sz="3200"/>
            </a:lvl5pPr>
            <a:lvl6pPr marL="3687775" indent="0">
              <a:buNone/>
              <a:defRPr sz="3200"/>
            </a:lvl6pPr>
            <a:lvl7pPr marL="4425330" indent="0">
              <a:buNone/>
              <a:defRPr sz="3200"/>
            </a:lvl7pPr>
            <a:lvl8pPr marL="5162885" indent="0">
              <a:buNone/>
              <a:defRPr sz="3200"/>
            </a:lvl8pPr>
            <a:lvl9pPr marL="5900440" indent="0">
              <a:buNone/>
              <a:defRPr sz="3200"/>
            </a:lvl9pPr>
          </a:lstStyle>
          <a:p>
            <a:endParaRPr lang="en-US"/>
          </a:p>
        </p:txBody>
      </p:sp>
      <p:sp>
        <p:nvSpPr>
          <p:cNvPr id="4" name="Text Placeholder 3"/>
          <p:cNvSpPr>
            <a:spLocks noGrp="1"/>
          </p:cNvSpPr>
          <p:nvPr>
            <p:ph type="body" sz="half" idx="2"/>
          </p:nvPr>
        </p:nvSpPr>
        <p:spPr>
          <a:xfrm>
            <a:off x="2095981" y="11835477"/>
            <a:ext cx="6416040" cy="1774795"/>
          </a:xfrm>
        </p:spPr>
        <p:txBody>
          <a:bodyPr/>
          <a:lstStyle>
            <a:lvl1pPr marL="0" indent="0">
              <a:buNone/>
              <a:defRPr sz="2300"/>
            </a:lvl1pPr>
            <a:lvl2pPr marL="737555" indent="0">
              <a:buNone/>
              <a:defRPr sz="1900"/>
            </a:lvl2pPr>
            <a:lvl3pPr marL="1475110" indent="0">
              <a:buNone/>
              <a:defRPr sz="1600"/>
            </a:lvl3pPr>
            <a:lvl4pPr marL="2212665" indent="0">
              <a:buNone/>
              <a:defRPr sz="1500"/>
            </a:lvl4pPr>
            <a:lvl5pPr marL="2950220" indent="0">
              <a:buNone/>
              <a:defRPr sz="1500"/>
            </a:lvl5pPr>
            <a:lvl6pPr marL="3687775" indent="0">
              <a:buNone/>
              <a:defRPr sz="1500"/>
            </a:lvl6pPr>
            <a:lvl7pPr marL="4425330" indent="0">
              <a:buNone/>
              <a:defRPr sz="1500"/>
            </a:lvl7pPr>
            <a:lvl8pPr marL="5162885" indent="0">
              <a:buNone/>
              <a:defRPr sz="1500"/>
            </a:lvl8pPr>
            <a:lvl9pPr marL="590044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8B537C4-3D26-415A-AB12-EB339764EE48}" type="datetimeFigureOut">
              <a:rPr lang="en-US" smtClean="0"/>
              <a:t>10/23/26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53327A-E81F-4B17-A1C5-724868CF440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B537C4-3D26-415A-AB12-EB339764EE48}"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53327A-E81F-4B17-A1C5-724868CF440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52715" y="605604"/>
            <a:ext cx="2406015" cy="1290315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34670" y="605604"/>
            <a:ext cx="7039822" cy="129031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8B537C4-3D26-415A-AB12-EB339764EE48}"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53327A-E81F-4B17-A1C5-724868CF440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34670" y="605602"/>
            <a:ext cx="9624060" cy="2520421"/>
          </a:xfrm>
          <a:prstGeom prst="rect">
            <a:avLst/>
          </a:prstGeom>
        </p:spPr>
        <p:txBody>
          <a:bodyPr vert="horz" lIns="147511" tIns="73756" rIns="147511" bIns="73756" rtlCol="0" anchor="ctr">
            <a:normAutofit/>
          </a:bodyPr>
          <a:lstStyle/>
          <a:p>
            <a:r>
              <a:rPr lang="en-US"/>
              <a:t>Click to edit Master title style</a:t>
            </a:r>
          </a:p>
        </p:txBody>
      </p:sp>
      <p:sp>
        <p:nvSpPr>
          <p:cNvPr id="3" name="Text Placeholder 2"/>
          <p:cNvSpPr>
            <a:spLocks noGrp="1"/>
          </p:cNvSpPr>
          <p:nvPr>
            <p:ph type="body" idx="1"/>
          </p:nvPr>
        </p:nvSpPr>
        <p:spPr>
          <a:xfrm>
            <a:off x="534670" y="3528591"/>
            <a:ext cx="9624060" cy="9980167"/>
          </a:xfrm>
          <a:prstGeom prst="rect">
            <a:avLst/>
          </a:prstGeom>
        </p:spPr>
        <p:txBody>
          <a:bodyPr vert="horz" lIns="147511" tIns="73756" rIns="147511" bIns="7375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534670" y="14016342"/>
            <a:ext cx="2495127" cy="805134"/>
          </a:xfrm>
          <a:prstGeom prst="rect">
            <a:avLst/>
          </a:prstGeom>
        </p:spPr>
        <p:txBody>
          <a:bodyPr vert="horz" lIns="147511" tIns="73756" rIns="147511" bIns="73756" rtlCol="0" anchor="ctr"/>
          <a:lstStyle>
            <a:lvl1pPr algn="l">
              <a:defRPr sz="1900">
                <a:solidFill>
                  <a:schemeClr val="tx1">
                    <a:tint val="75000"/>
                  </a:schemeClr>
                </a:solidFill>
              </a:defRPr>
            </a:lvl1pPr>
          </a:lstStyle>
          <a:p>
            <a:fld id="{18B537C4-3D26-415A-AB12-EB339764EE48}" type="datetimeFigureOut">
              <a:rPr lang="en-US" smtClean="0"/>
              <a:t>10/23/26</a:t>
            </a:fld>
            <a:endParaRPr lang="en-US"/>
          </a:p>
        </p:txBody>
      </p:sp>
      <p:sp>
        <p:nvSpPr>
          <p:cNvPr id="5" name="Footer Placeholder 4"/>
          <p:cNvSpPr>
            <a:spLocks noGrp="1"/>
          </p:cNvSpPr>
          <p:nvPr>
            <p:ph type="ftr" sz="quarter" idx="3"/>
          </p:nvPr>
        </p:nvSpPr>
        <p:spPr>
          <a:xfrm>
            <a:off x="3653579" y="14016342"/>
            <a:ext cx="3386243" cy="805134"/>
          </a:xfrm>
          <a:prstGeom prst="rect">
            <a:avLst/>
          </a:prstGeom>
        </p:spPr>
        <p:txBody>
          <a:bodyPr vert="horz" lIns="147511" tIns="73756" rIns="147511" bIns="73756" rtlCol="0" anchor="ctr"/>
          <a:lstStyle>
            <a:lvl1pPr algn="ctr">
              <a:defRPr sz="1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663603" y="14016342"/>
            <a:ext cx="2495127" cy="805134"/>
          </a:xfrm>
          <a:prstGeom prst="rect">
            <a:avLst/>
          </a:prstGeom>
        </p:spPr>
        <p:txBody>
          <a:bodyPr vert="horz" lIns="147511" tIns="73756" rIns="147511" bIns="73756" rtlCol="0" anchor="ctr"/>
          <a:lstStyle>
            <a:lvl1pPr algn="r">
              <a:defRPr sz="1900">
                <a:solidFill>
                  <a:schemeClr val="tx1">
                    <a:tint val="75000"/>
                  </a:schemeClr>
                </a:solidFill>
              </a:defRPr>
            </a:lvl1pPr>
          </a:lstStyle>
          <a:p>
            <a:fld id="{3853327A-E81F-4B17-A1C5-724868CF440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475110" rtl="0" eaLnBrk="1" latinLnBrk="0" hangingPunct="1">
        <a:spcBef>
          <a:spcPct val="0"/>
        </a:spcBef>
        <a:buNone/>
        <a:defRPr sz="7100" kern="1200">
          <a:solidFill>
            <a:schemeClr val="tx1"/>
          </a:solidFill>
          <a:latin typeface="+mj-lt"/>
          <a:ea typeface="+mj-ea"/>
          <a:cs typeface="+mj-cs"/>
        </a:defRPr>
      </a:lvl1pPr>
    </p:titleStyle>
    <p:bodyStyle>
      <a:lvl1pPr marL="553166" indent="-553166" algn="l" defTabSz="1475110" rtl="0" eaLnBrk="1" latinLnBrk="0" hangingPunct="1">
        <a:spcBef>
          <a:spcPct val="20000"/>
        </a:spcBef>
        <a:buFont typeface="Arial" pitchFamily="34" charset="0"/>
        <a:buChar char="•"/>
        <a:defRPr sz="5200" kern="1200">
          <a:solidFill>
            <a:schemeClr val="tx1"/>
          </a:solidFill>
          <a:latin typeface="+mn-lt"/>
          <a:ea typeface="+mn-ea"/>
          <a:cs typeface="+mn-cs"/>
        </a:defRPr>
      </a:lvl1pPr>
      <a:lvl2pPr marL="1198527" indent="-460972" algn="l" defTabSz="1475110" rtl="0" eaLnBrk="1" latinLnBrk="0" hangingPunct="1">
        <a:spcBef>
          <a:spcPct val="20000"/>
        </a:spcBef>
        <a:buFont typeface="Arial" pitchFamily="34" charset="0"/>
        <a:buChar char="–"/>
        <a:defRPr sz="4500" kern="1200">
          <a:solidFill>
            <a:schemeClr val="tx1"/>
          </a:solidFill>
          <a:latin typeface="+mn-lt"/>
          <a:ea typeface="+mn-ea"/>
          <a:cs typeface="+mn-cs"/>
        </a:defRPr>
      </a:lvl2pPr>
      <a:lvl3pPr marL="1843888" indent="-368778" algn="l" defTabSz="1475110" rtl="0" eaLnBrk="1" latinLnBrk="0" hangingPunct="1">
        <a:spcBef>
          <a:spcPct val="20000"/>
        </a:spcBef>
        <a:buFont typeface="Arial" pitchFamily="34" charset="0"/>
        <a:buChar char="•"/>
        <a:defRPr sz="3900" kern="1200">
          <a:solidFill>
            <a:schemeClr val="tx1"/>
          </a:solidFill>
          <a:latin typeface="+mn-lt"/>
          <a:ea typeface="+mn-ea"/>
          <a:cs typeface="+mn-cs"/>
        </a:defRPr>
      </a:lvl3pPr>
      <a:lvl4pPr marL="2581443"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4pPr>
      <a:lvl5pPr marL="3318998"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5pPr>
      <a:lvl6pPr marL="4056553"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6pPr>
      <a:lvl7pPr marL="4794108"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7pPr>
      <a:lvl8pPr marL="5531663"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8pPr>
      <a:lvl9pPr marL="6269218"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9pPr>
    </p:bodyStyle>
    <p:otherStyle>
      <a:defPPr>
        <a:defRPr lang="en-US"/>
      </a:defPPr>
      <a:lvl1pPr marL="0" algn="l" defTabSz="1475110" rtl="0" eaLnBrk="1" latinLnBrk="0" hangingPunct="1">
        <a:defRPr sz="2900" kern="1200">
          <a:solidFill>
            <a:schemeClr val="tx1"/>
          </a:solidFill>
          <a:latin typeface="+mn-lt"/>
          <a:ea typeface="+mn-ea"/>
          <a:cs typeface="+mn-cs"/>
        </a:defRPr>
      </a:lvl1pPr>
      <a:lvl2pPr marL="737555" algn="l" defTabSz="1475110" rtl="0" eaLnBrk="1" latinLnBrk="0" hangingPunct="1">
        <a:defRPr sz="2900" kern="1200">
          <a:solidFill>
            <a:schemeClr val="tx1"/>
          </a:solidFill>
          <a:latin typeface="+mn-lt"/>
          <a:ea typeface="+mn-ea"/>
          <a:cs typeface="+mn-cs"/>
        </a:defRPr>
      </a:lvl2pPr>
      <a:lvl3pPr marL="1475110" algn="l" defTabSz="1475110" rtl="0" eaLnBrk="1" latinLnBrk="0" hangingPunct="1">
        <a:defRPr sz="2900" kern="1200">
          <a:solidFill>
            <a:schemeClr val="tx1"/>
          </a:solidFill>
          <a:latin typeface="+mn-lt"/>
          <a:ea typeface="+mn-ea"/>
          <a:cs typeface="+mn-cs"/>
        </a:defRPr>
      </a:lvl3pPr>
      <a:lvl4pPr marL="2212665" algn="l" defTabSz="1475110" rtl="0" eaLnBrk="1" latinLnBrk="0" hangingPunct="1">
        <a:defRPr sz="2900" kern="1200">
          <a:solidFill>
            <a:schemeClr val="tx1"/>
          </a:solidFill>
          <a:latin typeface="+mn-lt"/>
          <a:ea typeface="+mn-ea"/>
          <a:cs typeface="+mn-cs"/>
        </a:defRPr>
      </a:lvl4pPr>
      <a:lvl5pPr marL="2950220" algn="l" defTabSz="1475110" rtl="0" eaLnBrk="1" latinLnBrk="0" hangingPunct="1">
        <a:defRPr sz="2900" kern="1200">
          <a:solidFill>
            <a:schemeClr val="tx1"/>
          </a:solidFill>
          <a:latin typeface="+mn-lt"/>
          <a:ea typeface="+mn-ea"/>
          <a:cs typeface="+mn-cs"/>
        </a:defRPr>
      </a:lvl5pPr>
      <a:lvl6pPr marL="3687775" algn="l" defTabSz="1475110" rtl="0" eaLnBrk="1" latinLnBrk="0" hangingPunct="1">
        <a:defRPr sz="2900" kern="1200">
          <a:solidFill>
            <a:schemeClr val="tx1"/>
          </a:solidFill>
          <a:latin typeface="+mn-lt"/>
          <a:ea typeface="+mn-ea"/>
          <a:cs typeface="+mn-cs"/>
        </a:defRPr>
      </a:lvl6pPr>
      <a:lvl7pPr marL="4425330" algn="l" defTabSz="1475110" rtl="0" eaLnBrk="1" latinLnBrk="0" hangingPunct="1">
        <a:defRPr sz="2900" kern="1200">
          <a:solidFill>
            <a:schemeClr val="tx1"/>
          </a:solidFill>
          <a:latin typeface="+mn-lt"/>
          <a:ea typeface="+mn-ea"/>
          <a:cs typeface="+mn-cs"/>
        </a:defRPr>
      </a:lvl7pPr>
      <a:lvl8pPr marL="5162885" algn="l" defTabSz="1475110" rtl="0" eaLnBrk="1" latinLnBrk="0" hangingPunct="1">
        <a:defRPr sz="2900" kern="1200">
          <a:solidFill>
            <a:schemeClr val="tx1"/>
          </a:solidFill>
          <a:latin typeface="+mn-lt"/>
          <a:ea typeface="+mn-ea"/>
          <a:cs typeface="+mn-cs"/>
        </a:defRPr>
      </a:lvl8pPr>
      <a:lvl9pPr marL="5900440" algn="l" defTabSz="1475110" rtl="0" eaLnBrk="1" latinLnBrk="0" hangingPunct="1">
        <a:defRPr sz="2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diagramQuickStyle" Target="../diagrams/quickStyle2.xml"/><Relationship Id="rId1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diagramColors" Target="../diagrams/colors1.xml"/><Relationship Id="rId12" Type="http://schemas.openxmlformats.org/officeDocument/2006/relationships/diagramLayout" Target="../diagrams/layout2.xml"/><Relationship Id="rId17" Type="http://schemas.openxmlformats.org/officeDocument/2006/relationships/image" Target="../media/image8.png"/><Relationship Id="rId2" Type="http://schemas.openxmlformats.org/officeDocument/2006/relationships/image" Target="../media/image3.png"/><Relationship Id="rId16"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diagramQuickStyle" Target="../diagrams/quickStyle1.xml"/><Relationship Id="rId11" Type="http://schemas.openxmlformats.org/officeDocument/2006/relationships/diagramData" Target="../diagrams/data2.xml"/><Relationship Id="rId5" Type="http://schemas.openxmlformats.org/officeDocument/2006/relationships/diagramLayout" Target="../diagrams/layout1.xml"/><Relationship Id="rId15" Type="http://schemas.microsoft.com/office/2007/relationships/diagramDrawing" Target="../diagrams/drawing2.xml"/><Relationship Id="rId10" Type="http://schemas.openxmlformats.org/officeDocument/2006/relationships/image" Target="../media/image6.png"/><Relationship Id="rId4" Type="http://schemas.openxmlformats.org/officeDocument/2006/relationships/diagramData" Target="../diagrams/data1.xml"/><Relationship Id="rId9" Type="http://schemas.openxmlformats.org/officeDocument/2006/relationships/image" Target="../media/image5.png"/><Relationship Id="rId14" Type="http://schemas.openxmlformats.org/officeDocument/2006/relationships/diagramColors" Target="../diagrams/colors2.xml"/></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111/nyas.14985" TargetMode="External"/><Relationship Id="rId13" Type="http://schemas.openxmlformats.org/officeDocument/2006/relationships/hyperlink" Target="https://sure.sunderland.ac.uk/id/eprint/19917/" TargetMode="External"/><Relationship Id="rId18" Type="http://schemas.openxmlformats.org/officeDocument/2006/relationships/hyperlink" Target="https://books.google.co.in/books?hl=en&amp;lr=&amp;id=uaYOEQAAQBAJ&amp;oi=fnd&amp;pg=PR3&amp;dq=Anaemia+is+a+public+health+problem,+defined+as+having+inadequate+healthy+red+blood+cells+or+haemoglobin,+which+decreases+the+amount+of+oxygen+available+to+the+body&amp;ots=1XMtK-fViX&amp;sig=TYW8J-gAP8l6fYwx1100x-OZppg&amp;redir_esc=y" TargetMode="External"/><Relationship Id="rId3" Type="http://schemas.openxmlformats.org/officeDocument/2006/relationships/hyperlink" Target="https://dl.acm.org/doi/full/10.1145/3706598.3713900" TargetMode="External"/><Relationship Id="rId7" Type="http://schemas.openxmlformats.org/officeDocument/2006/relationships/hyperlink" Target="https://www.thelancet.com/article/S2468-2667(23)00093-2/fulltext" TargetMode="External"/><Relationship Id="rId12" Type="http://schemas.openxmlformats.org/officeDocument/2006/relationships/hyperlink" Target="https://www.cell.com/heliyon/fulltext/S2405-8440(23)03592-2" TargetMode="External"/><Relationship Id="rId17" Type="http://schemas.openxmlformats.org/officeDocument/2006/relationships/hyperlink" Target="https://journals.plos.org/plosone/article?id=10.1371/journal.pone.0261808" TargetMode="External"/><Relationship Id="rId2" Type="http://schemas.openxmlformats.org/officeDocument/2006/relationships/hyperlink" Target="https://academic.oup.com/nutritionreviews/article/83/2/e574/7667651" TargetMode="External"/><Relationship Id="rId16" Type="http://schemas.openxmlformats.org/officeDocument/2006/relationships/hyperlink" Target="https://pmc.ncbi.nlm.nih.gov/articles/PMC10483174/" TargetMode="External"/><Relationship Id="rId1" Type="http://schemas.openxmlformats.org/officeDocument/2006/relationships/slideLayout" Target="../slideLayouts/slideLayout7.xml"/><Relationship Id="rId6" Type="http://schemas.openxmlformats.org/officeDocument/2006/relationships/hyperlink" Target="https://arxiv.org/abs/2402.04023" TargetMode="External"/><Relationship Id="rId11" Type="http://schemas.openxmlformats.org/officeDocument/2006/relationships/hyperlink" Target="https://doi.org/10.15167/2421-4248/jpmh2022.63.2S3.2752" TargetMode="External"/><Relationship Id="rId5" Type="http://schemas.openxmlformats.org/officeDocument/2006/relationships/hyperlink" Target="https://doi.org/10.1080/09612025.2023.2267254" TargetMode="External"/><Relationship Id="rId15" Type="http://schemas.openxmlformats.org/officeDocument/2006/relationships/hyperlink" Target="https://doi.org/10.61194/ijcs.v2i4.680" TargetMode="External"/><Relationship Id="rId10" Type="http://schemas.openxmlformats.org/officeDocument/2006/relationships/hyperlink" Target="https://www.sciencedirect.com/science/article/pii/S0963996925009172" TargetMode="External"/><Relationship Id="rId19" Type="http://schemas.openxmlformats.org/officeDocument/2006/relationships/image" Target="../media/image10.png"/><Relationship Id="rId4" Type="http://schemas.openxmlformats.org/officeDocument/2006/relationships/hyperlink" Target="https://link.springer.com/article/10.1186/s12889-023-16980-2" TargetMode="External"/><Relationship Id="rId9" Type="http://schemas.openxmlformats.org/officeDocument/2006/relationships/hyperlink" Target="https://onlinelibrary.wiley.com/doi/full/10.1002/hem3.108" TargetMode="External"/><Relationship Id="rId14" Type="http://schemas.openxmlformats.org/officeDocument/2006/relationships/hyperlink" Target="https://link.springer.com/article/10.1186/s12916-024-03842-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srcRect/>
          <a:stretch>
            <a:fillRect/>
          </a:stretch>
        </p:blipFill>
        <p:spPr bwMode="auto">
          <a:xfrm>
            <a:off x="2774932" y="2274850"/>
            <a:ext cx="5357850" cy="5038725"/>
          </a:xfrm>
          <a:prstGeom prst="rect">
            <a:avLst/>
          </a:prstGeom>
          <a:noFill/>
          <a:ln w="9525">
            <a:noFill/>
            <a:miter lim="800000"/>
            <a:headEnd/>
            <a:tailEnd/>
          </a:ln>
          <a:effectLst/>
        </p:spPr>
      </p:pic>
      <p:pic>
        <p:nvPicPr>
          <p:cNvPr id="15363" name="Picture 3"/>
          <p:cNvPicPr>
            <a:picLocks noChangeAspect="1" noChangeArrowheads="1"/>
          </p:cNvPicPr>
          <p:nvPr/>
        </p:nvPicPr>
        <p:blipFill>
          <a:blip r:embed="rId3"/>
          <a:srcRect/>
          <a:stretch>
            <a:fillRect/>
          </a:stretch>
        </p:blipFill>
        <p:spPr bwMode="auto">
          <a:xfrm>
            <a:off x="3632188" y="417462"/>
            <a:ext cx="3732636" cy="1357322"/>
          </a:xfrm>
          <a:prstGeom prst="rect">
            <a:avLst/>
          </a:prstGeom>
          <a:noFill/>
          <a:ln w="9525">
            <a:noFill/>
            <a:miter lim="800000"/>
            <a:headEnd/>
            <a:tailEnd/>
          </a:ln>
          <a:effectLst/>
        </p:spPr>
      </p:pic>
      <p:sp>
        <p:nvSpPr>
          <p:cNvPr id="4" name="Rectangle 3"/>
          <p:cNvSpPr/>
          <p:nvPr/>
        </p:nvSpPr>
        <p:spPr>
          <a:xfrm>
            <a:off x="1131858" y="8347080"/>
            <a:ext cx="8929750" cy="457203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lnSpc>
                <a:spcPct val="150000"/>
              </a:lnSpc>
            </a:pPr>
            <a:r>
              <a:rPr lang="en-US" sz="2400" b="1" i="1" dirty="0">
                <a:latin typeface="Times New Roman" pitchFamily="18" charset="0"/>
                <a:cs typeface="Times New Roman" pitchFamily="18" charset="0"/>
              </a:rPr>
              <a:t>Promoting </a:t>
            </a:r>
            <a:r>
              <a:rPr lang="en-US" sz="2400" b="1" i="1" dirty="0" err="1">
                <a:latin typeface="Times New Roman" pitchFamily="18" charset="0"/>
                <a:cs typeface="Times New Roman" pitchFamily="18" charset="0"/>
              </a:rPr>
              <a:t>Anaemia</a:t>
            </a:r>
            <a:r>
              <a:rPr lang="en-US" sz="2400" b="1" i="1" dirty="0">
                <a:latin typeface="Times New Roman" pitchFamily="18" charset="0"/>
                <a:cs typeface="Times New Roman" pitchFamily="18" charset="0"/>
              </a:rPr>
              <a:t> Awareness and Prevention Through a Multilingual Digital Health App in Leicester</a:t>
            </a:r>
          </a:p>
          <a:p>
            <a:pPr algn="ctr">
              <a:lnSpc>
                <a:spcPct val="150000"/>
              </a:lnSpc>
            </a:pPr>
            <a:r>
              <a:rPr lang="en-US" sz="2400" dirty="0" err="1">
                <a:latin typeface="Times New Roman" pitchFamily="18" charset="0"/>
                <a:cs typeface="Times New Roman" pitchFamily="18" charset="0"/>
              </a:rPr>
              <a:t>Programme</a:t>
            </a:r>
            <a:r>
              <a:rPr lang="en-US" sz="2400" dirty="0">
                <a:latin typeface="Times New Roman" pitchFamily="18" charset="0"/>
                <a:cs typeface="Times New Roman" pitchFamily="18" charset="0"/>
              </a:rPr>
              <a:t>: </a:t>
            </a:r>
            <a:r>
              <a:rPr lang="en-US" sz="2400" dirty="0" err="1">
                <a:latin typeface="Times New Roman" pitchFamily="18" charset="0"/>
                <a:cs typeface="Times New Roman" pitchFamily="18" charset="0"/>
              </a:rPr>
              <a:t>MSc</a:t>
            </a:r>
            <a:r>
              <a:rPr lang="en-US" sz="2400" dirty="0">
                <a:latin typeface="Times New Roman" pitchFamily="18" charset="0"/>
                <a:cs typeface="Times New Roman" pitchFamily="18" charset="0"/>
              </a:rPr>
              <a:t> Public Health and Social Care in Practice  </a:t>
            </a:r>
          </a:p>
          <a:p>
            <a:pPr algn="ctr">
              <a:lnSpc>
                <a:spcPct val="150000"/>
              </a:lnSpc>
            </a:pPr>
            <a:r>
              <a:rPr lang="en-US" sz="2400" dirty="0">
                <a:latin typeface="Times New Roman" pitchFamily="18" charset="0"/>
                <a:cs typeface="Times New Roman" pitchFamily="18" charset="0"/>
              </a:rPr>
              <a:t>Module: Population Health and Digital Health Promotion </a:t>
            </a:r>
          </a:p>
          <a:p>
            <a:pPr algn="ctr">
              <a:lnSpc>
                <a:spcPct val="150000"/>
              </a:lnSpc>
            </a:pPr>
            <a:r>
              <a:rPr lang="en-US" sz="2400" dirty="0">
                <a:latin typeface="Times New Roman" pitchFamily="18" charset="0"/>
                <a:cs typeface="Times New Roman" pitchFamily="18" charset="0"/>
              </a:rPr>
              <a:t>Module code: LCHS7009</a:t>
            </a:r>
          </a:p>
          <a:p>
            <a:pPr algn="ctr">
              <a:lnSpc>
                <a:spcPct val="150000"/>
              </a:lnSpc>
            </a:pPr>
            <a:r>
              <a:rPr lang="en-IN" sz="2400" dirty="0">
                <a:latin typeface="Times New Roman" pitchFamily="18" charset="0"/>
                <a:cs typeface="Times New Roman" pitchFamily="18" charset="0"/>
              </a:rPr>
              <a:t>Name: Ashok patel</a:t>
            </a:r>
          </a:p>
          <a:p>
            <a:pPr algn="ctr">
              <a:lnSpc>
                <a:spcPct val="150000"/>
              </a:lnSpc>
            </a:pPr>
            <a:r>
              <a:rPr lang="en-IN" sz="2400" dirty="0">
                <a:latin typeface="Times New Roman" pitchFamily="18" charset="0"/>
                <a:cs typeface="Times New Roman" pitchFamily="18" charset="0"/>
              </a:rPr>
              <a:t>Student </a:t>
            </a:r>
            <a:r>
              <a:rPr lang="en-IN" sz="2400">
                <a:latin typeface="Times New Roman" pitchFamily="18" charset="0"/>
                <a:cs typeface="Times New Roman" pitchFamily="18" charset="0"/>
              </a:rPr>
              <a:t>Number: 2532746</a:t>
            </a:r>
            <a:endParaRPr lang="en-US" sz="2400"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0693400" cy="10604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i="1" dirty="0">
                <a:latin typeface="Times New Roman" pitchFamily="18" charset="0"/>
                <a:cs typeface="Times New Roman" pitchFamily="18" charset="0"/>
              </a:rPr>
              <a:t>Promoting </a:t>
            </a:r>
            <a:r>
              <a:rPr lang="en-US" sz="2800" b="1" i="1" dirty="0" err="1">
                <a:latin typeface="Times New Roman" pitchFamily="18" charset="0"/>
                <a:cs typeface="Times New Roman" pitchFamily="18" charset="0"/>
              </a:rPr>
              <a:t>Anaemia</a:t>
            </a:r>
            <a:r>
              <a:rPr lang="en-US" sz="2800" b="1" i="1" dirty="0">
                <a:latin typeface="Times New Roman" pitchFamily="18" charset="0"/>
                <a:cs typeface="Times New Roman" pitchFamily="18" charset="0"/>
              </a:rPr>
              <a:t> Awareness and Prevention Through a Multilingual Digital Health App in Leicester</a:t>
            </a:r>
          </a:p>
        </p:txBody>
      </p:sp>
      <p:sp>
        <p:nvSpPr>
          <p:cNvPr id="5" name="Rectangle 4"/>
          <p:cNvSpPr/>
          <p:nvPr/>
        </p:nvSpPr>
        <p:spPr>
          <a:xfrm>
            <a:off x="71438" y="1131842"/>
            <a:ext cx="3560750" cy="1643074"/>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IN" sz="800" b="1" i="1" dirty="0">
                <a:latin typeface="Times New Roman" pitchFamily="18" charset="0"/>
                <a:cs typeface="Times New Roman" pitchFamily="18" charset="0"/>
              </a:rPr>
              <a:t>Background</a:t>
            </a:r>
          </a:p>
          <a:p>
            <a:pPr algn="just"/>
            <a:r>
              <a:rPr lang="en-IN" sz="800" dirty="0">
                <a:latin typeface="Times New Roman" pitchFamily="18" charset="0"/>
                <a:cs typeface="Times New Roman" pitchFamily="18" charset="0"/>
              </a:rPr>
              <a:t>Anaemia is a public health problem, defined as having inadequate healthy red blood cells or haemoglobin, which decreases the amount of oxygen available to the body (World Health Organization, 2024). Iron-deficiency is a leading cause, but other nutritional deficiencies and medical issues can be a factor (</a:t>
            </a:r>
            <a:r>
              <a:rPr lang="en-IN" sz="800" dirty="0" err="1">
                <a:latin typeface="Times New Roman" pitchFamily="18" charset="0"/>
                <a:cs typeface="Times New Roman" pitchFamily="18" charset="0"/>
              </a:rPr>
              <a:t>Kiani</a:t>
            </a:r>
            <a:r>
              <a:rPr lang="en-IN" sz="800" dirty="0">
                <a:latin typeface="Times New Roman" pitchFamily="18" charset="0"/>
                <a:cs typeface="Times New Roman" pitchFamily="18" charset="0"/>
              </a:rPr>
              <a:t> </a:t>
            </a:r>
            <a:r>
              <a:rPr lang="en-IN" sz="800" i="1" dirty="0">
                <a:latin typeface="Times New Roman" pitchFamily="18" charset="0"/>
                <a:cs typeface="Times New Roman" pitchFamily="18" charset="0"/>
              </a:rPr>
              <a:t>et al. </a:t>
            </a:r>
            <a:r>
              <a:rPr lang="en-IN" sz="800" dirty="0">
                <a:latin typeface="Times New Roman" pitchFamily="18" charset="0"/>
                <a:cs typeface="Times New Roman" pitchFamily="18" charset="0"/>
              </a:rPr>
              <a:t>2022). Some people in Leicester may not be able to recognise symptoms or get timely advice due to language barriers, lack of health literacy and difficulties accessing reliable health information. It is suggested that a multilingual digital health app can help to overcome these challenges by translating health information, providing dietary advice for iron, raising awareness of symptoms and signposting to NHS services. Available in multiple languages, with simple text and audio features, the app aims to improve awareness, encourage appropriate healthcare consultation and support equitable anaemia prevention.</a:t>
            </a:r>
            <a:endParaRPr lang="en-US" sz="8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2"/>
          <a:srcRect/>
          <a:stretch>
            <a:fillRect/>
          </a:stretch>
        </p:blipFill>
        <p:spPr bwMode="auto">
          <a:xfrm>
            <a:off x="131726" y="2846354"/>
            <a:ext cx="1643074" cy="1248964"/>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a:srcRect/>
          <a:stretch>
            <a:fillRect/>
          </a:stretch>
        </p:blipFill>
        <p:spPr bwMode="auto">
          <a:xfrm>
            <a:off x="1917676" y="2846354"/>
            <a:ext cx="1714512" cy="1214446"/>
          </a:xfrm>
          <a:prstGeom prst="rect">
            <a:avLst/>
          </a:prstGeom>
          <a:noFill/>
          <a:ln w="9525">
            <a:noFill/>
            <a:miter lim="800000"/>
            <a:headEnd/>
            <a:tailEnd/>
          </a:ln>
          <a:effectLst/>
        </p:spPr>
      </p:pic>
      <p:sp>
        <p:nvSpPr>
          <p:cNvPr id="9" name="Rectangle 8"/>
          <p:cNvSpPr/>
          <p:nvPr/>
        </p:nvSpPr>
        <p:spPr>
          <a:xfrm>
            <a:off x="71438" y="4132238"/>
            <a:ext cx="3560750" cy="571504"/>
          </a:xfrm>
          <a:prstGeom prst="rect">
            <a:avLst/>
          </a:prstGeom>
          <a:solidFill>
            <a:schemeClr val="bg2">
              <a:lumMod val="90000"/>
            </a:schemeClr>
          </a:solidFill>
          <a:ln>
            <a:solidFill>
              <a:schemeClr val="bg2">
                <a:lumMod val="50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800" b="1" i="1" dirty="0">
                <a:latin typeface="Times New Roman" pitchFamily="18" charset="0"/>
                <a:cs typeface="Times New Roman" pitchFamily="18" charset="0"/>
              </a:rPr>
              <a:t>Health Promotion Values and Principles</a:t>
            </a:r>
          </a:p>
          <a:p>
            <a:pPr algn="just"/>
            <a:r>
              <a:rPr lang="en-US" sz="800" dirty="0">
                <a:latin typeface="Times New Roman" pitchFamily="18" charset="0"/>
                <a:cs typeface="Times New Roman" pitchFamily="18" charset="0"/>
              </a:rPr>
              <a:t>Health promotion should give people the power to make decisions about their health, reduce inequalities, and enable communities to make informed choices about health (</a:t>
            </a:r>
            <a:r>
              <a:rPr lang="en-US" sz="800" dirty="0" err="1">
                <a:latin typeface="Times New Roman" pitchFamily="18" charset="0"/>
                <a:cs typeface="Times New Roman" pitchFamily="18" charset="0"/>
              </a:rPr>
              <a:t>Gkiouleka</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et al. </a:t>
            </a:r>
            <a:r>
              <a:rPr lang="en-US" sz="800" dirty="0">
                <a:latin typeface="Times New Roman" pitchFamily="18" charset="0"/>
                <a:cs typeface="Times New Roman" pitchFamily="18" charset="0"/>
              </a:rPr>
              <a:t>2023).</a:t>
            </a:r>
          </a:p>
        </p:txBody>
      </p:sp>
      <p:graphicFrame>
        <p:nvGraphicFramePr>
          <p:cNvPr id="10" name="Diagram 9"/>
          <p:cNvGraphicFramePr/>
          <p:nvPr/>
        </p:nvGraphicFramePr>
        <p:xfrm>
          <a:off x="131727" y="4846618"/>
          <a:ext cx="3571900" cy="45005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Flowchart: Card 10"/>
          <p:cNvSpPr/>
          <p:nvPr/>
        </p:nvSpPr>
        <p:spPr>
          <a:xfrm>
            <a:off x="131726" y="9418650"/>
            <a:ext cx="3571900" cy="928694"/>
          </a:xfrm>
          <a:prstGeom prst="flowChartPunchedCard">
            <a:avLst/>
          </a:prstGeom>
        </p:spPr>
        <p:style>
          <a:lnRef idx="1">
            <a:schemeClr val="accent2"/>
          </a:lnRef>
          <a:fillRef idx="2">
            <a:schemeClr val="accent2"/>
          </a:fillRef>
          <a:effectRef idx="1">
            <a:schemeClr val="accent2"/>
          </a:effectRef>
          <a:fontRef idx="minor">
            <a:schemeClr val="dk1"/>
          </a:fontRef>
        </p:style>
        <p:txBody>
          <a:bodyPr rtlCol="0" anchor="ctr"/>
          <a:lstStyle/>
          <a:p>
            <a:pPr algn="just"/>
            <a:r>
              <a:rPr lang="en-US" sz="800" b="1" i="1" dirty="0">
                <a:latin typeface="Times New Roman" pitchFamily="18" charset="0"/>
                <a:cs typeface="Times New Roman" pitchFamily="18" charset="0"/>
              </a:rPr>
              <a:t>Application to the intervention:</a:t>
            </a:r>
            <a:r>
              <a:rPr lang="en-US" sz="800" dirty="0">
                <a:latin typeface="Times New Roman" pitchFamily="18" charset="0"/>
                <a:cs typeface="Times New Roman" pitchFamily="18" charset="0"/>
              </a:rPr>
              <a:t> The app reflects the principles of equitable, person-</a:t>
            </a:r>
            <a:r>
              <a:rPr lang="en-US" sz="800" dirty="0" err="1">
                <a:latin typeface="Times New Roman" pitchFamily="18" charset="0"/>
                <a:cs typeface="Times New Roman" pitchFamily="18" charset="0"/>
              </a:rPr>
              <a:t>centred</a:t>
            </a:r>
            <a:r>
              <a:rPr lang="en-US" sz="800" dirty="0">
                <a:latin typeface="Times New Roman" pitchFamily="18" charset="0"/>
                <a:cs typeface="Times New Roman" pitchFamily="18" charset="0"/>
              </a:rPr>
              <a:t> health promotion by making information easier to understand and access. However, with digital exclusion, access to the internet, and translation errors, inequalities may be reinforced (</a:t>
            </a:r>
            <a:r>
              <a:rPr lang="en-US" sz="800" dirty="0" err="1">
                <a:latin typeface="Times New Roman" pitchFamily="18" charset="0"/>
                <a:cs typeface="Times New Roman" pitchFamily="18" charset="0"/>
              </a:rPr>
              <a:t>Saleh</a:t>
            </a:r>
            <a:r>
              <a:rPr lang="en-US" sz="800" dirty="0">
                <a:latin typeface="Times New Roman" pitchFamily="18" charset="0"/>
                <a:cs typeface="Times New Roman" pitchFamily="18" charset="0"/>
              </a:rPr>
              <a:t>, 2024). So the app should support community outreach, easy-access health services, and face-to-face health education rather than replace them.</a:t>
            </a:r>
          </a:p>
        </p:txBody>
      </p:sp>
      <p:sp>
        <p:nvSpPr>
          <p:cNvPr id="12" name="Rectangle 11"/>
          <p:cNvSpPr/>
          <p:nvPr/>
        </p:nvSpPr>
        <p:spPr>
          <a:xfrm>
            <a:off x="131726" y="10490220"/>
            <a:ext cx="3571900" cy="192882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800" b="1" i="1" dirty="0" err="1">
                <a:latin typeface="Times New Roman" pitchFamily="18" charset="0"/>
                <a:cs typeface="Times New Roman" pitchFamily="18" charset="0"/>
              </a:rPr>
              <a:t>Behaviour</a:t>
            </a:r>
            <a:r>
              <a:rPr lang="en-US" sz="800" b="1" i="1" dirty="0">
                <a:latin typeface="Times New Roman" pitchFamily="18" charset="0"/>
                <a:cs typeface="Times New Roman" pitchFamily="18" charset="0"/>
              </a:rPr>
              <a:t> Change Theory: COM-B Model </a:t>
            </a:r>
          </a:p>
          <a:p>
            <a:pPr algn="just"/>
            <a:r>
              <a:rPr lang="en-US" sz="800" dirty="0">
                <a:latin typeface="Times New Roman" pitchFamily="18" charset="0"/>
                <a:cs typeface="Times New Roman" pitchFamily="18" charset="0"/>
              </a:rPr>
              <a:t>The COM-B model (Capability, Opportunity, and Motivation-</a:t>
            </a:r>
            <a:r>
              <a:rPr lang="en-US" sz="800" dirty="0" err="1">
                <a:latin typeface="Times New Roman" pitchFamily="18" charset="0"/>
                <a:cs typeface="Times New Roman" pitchFamily="18" charset="0"/>
              </a:rPr>
              <a:t>Behaviour</a:t>
            </a:r>
            <a:r>
              <a:rPr lang="en-US" sz="800" dirty="0">
                <a:latin typeface="Times New Roman" pitchFamily="18" charset="0"/>
                <a:cs typeface="Times New Roman" pitchFamily="18" charset="0"/>
              </a:rPr>
              <a:t>) states that </a:t>
            </a:r>
            <a:r>
              <a:rPr lang="en-US" sz="800" dirty="0" err="1">
                <a:latin typeface="Times New Roman" pitchFamily="18" charset="0"/>
                <a:cs typeface="Times New Roman" pitchFamily="18" charset="0"/>
              </a:rPr>
              <a:t>behaviour</a:t>
            </a:r>
            <a:r>
              <a:rPr lang="en-US" sz="800" dirty="0">
                <a:latin typeface="Times New Roman" pitchFamily="18" charset="0"/>
                <a:cs typeface="Times New Roman" pitchFamily="18" charset="0"/>
              </a:rPr>
              <a:t> change is when an individual has the capability, opportunity and motivation to engage in a </a:t>
            </a:r>
            <a:r>
              <a:rPr lang="en-US" sz="800" dirty="0" err="1">
                <a:latin typeface="Times New Roman" pitchFamily="18" charset="0"/>
                <a:cs typeface="Times New Roman" pitchFamily="18" charset="0"/>
              </a:rPr>
              <a:t>behaviour</a:t>
            </a:r>
            <a:r>
              <a:rPr lang="en-US" sz="800" dirty="0">
                <a:latin typeface="Times New Roman" pitchFamily="18" charset="0"/>
                <a:cs typeface="Times New Roman" pitchFamily="18" charset="0"/>
              </a:rPr>
              <a:t> (</a:t>
            </a:r>
            <a:r>
              <a:rPr lang="en-US" sz="800" dirty="0" err="1">
                <a:latin typeface="Times New Roman" pitchFamily="18" charset="0"/>
                <a:cs typeface="Times New Roman" pitchFamily="18" charset="0"/>
              </a:rPr>
              <a:t>Lakshmi</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et al. </a:t>
            </a:r>
            <a:r>
              <a:rPr lang="en-US" sz="800" dirty="0">
                <a:latin typeface="Times New Roman" pitchFamily="18" charset="0"/>
                <a:cs typeface="Times New Roman" pitchFamily="18" charset="0"/>
              </a:rPr>
              <a:t>2023). It offers a practical approach to the design of a multilingual </a:t>
            </a:r>
            <a:r>
              <a:rPr lang="en-US" sz="800" dirty="0" err="1">
                <a:latin typeface="Times New Roman" pitchFamily="18" charset="0"/>
                <a:cs typeface="Times New Roman" pitchFamily="18" charset="0"/>
              </a:rPr>
              <a:t>anaemia</a:t>
            </a:r>
            <a:r>
              <a:rPr lang="en-US" sz="800" dirty="0">
                <a:latin typeface="Times New Roman" pitchFamily="18" charset="0"/>
                <a:cs typeface="Times New Roman" pitchFamily="18" charset="0"/>
              </a:rPr>
              <a:t> awareness app within the context of Leicester.</a:t>
            </a:r>
          </a:p>
          <a:p>
            <a:pPr algn="just">
              <a:buFont typeface="Arial" pitchFamily="34" charset="0"/>
              <a:buChar char="•"/>
            </a:pPr>
            <a:r>
              <a:rPr lang="en-US" sz="800" b="1" dirty="0">
                <a:latin typeface="Times New Roman" pitchFamily="18" charset="0"/>
                <a:cs typeface="Times New Roman" pitchFamily="18" charset="0"/>
              </a:rPr>
              <a:t>Capability:</a:t>
            </a:r>
            <a:r>
              <a:rPr lang="en-US" sz="800" dirty="0">
                <a:latin typeface="Times New Roman" pitchFamily="18" charset="0"/>
                <a:cs typeface="Times New Roman" pitchFamily="18" charset="0"/>
              </a:rPr>
              <a:t> Multilingual text, audio explanations, illustrations and symptom-awareness content can help residents increase their understanding of </a:t>
            </a:r>
            <a:r>
              <a:rPr lang="en-US" sz="800" dirty="0" err="1">
                <a:latin typeface="Times New Roman" pitchFamily="18" charset="0"/>
                <a:cs typeface="Times New Roman" pitchFamily="18" charset="0"/>
              </a:rPr>
              <a:t>anaemia</a:t>
            </a:r>
            <a:r>
              <a:rPr lang="en-US" sz="800" dirty="0">
                <a:latin typeface="Times New Roman" pitchFamily="18" charset="0"/>
                <a:cs typeface="Times New Roman" pitchFamily="18" charset="0"/>
              </a:rPr>
              <a:t>, iron-rich foods and when to seek medical advice (</a:t>
            </a:r>
            <a:r>
              <a:rPr lang="en-US" sz="800" dirty="0" err="1">
                <a:latin typeface="Times New Roman" pitchFamily="18" charset="0"/>
                <a:cs typeface="Times New Roman" pitchFamily="18" charset="0"/>
              </a:rPr>
              <a:t>Khare</a:t>
            </a:r>
            <a:r>
              <a:rPr lang="en-US" sz="800" dirty="0">
                <a:latin typeface="Times New Roman" pitchFamily="18" charset="0"/>
                <a:cs typeface="Times New Roman" pitchFamily="18" charset="0"/>
              </a:rPr>
              <a:t> and </a:t>
            </a:r>
            <a:r>
              <a:rPr lang="en-US" sz="800" dirty="0" err="1">
                <a:latin typeface="Times New Roman" pitchFamily="18" charset="0"/>
                <a:cs typeface="Times New Roman" pitchFamily="18" charset="0"/>
              </a:rPr>
              <a:t>Arora</a:t>
            </a:r>
            <a:r>
              <a:rPr lang="en-US" sz="800" dirty="0">
                <a:latin typeface="Times New Roman" pitchFamily="18" charset="0"/>
                <a:cs typeface="Times New Roman" pitchFamily="18" charset="0"/>
              </a:rPr>
              <a:t>, 2025).</a:t>
            </a:r>
          </a:p>
          <a:p>
            <a:pPr algn="just">
              <a:buFont typeface="Arial" pitchFamily="34" charset="0"/>
              <a:buChar char="•"/>
            </a:pPr>
            <a:r>
              <a:rPr lang="en-US" sz="800" b="1" dirty="0">
                <a:latin typeface="Times New Roman" pitchFamily="18" charset="0"/>
                <a:cs typeface="Times New Roman" pitchFamily="18" charset="0"/>
              </a:rPr>
              <a:t>Opportunity:</a:t>
            </a:r>
            <a:r>
              <a:rPr lang="en-US" sz="800" dirty="0">
                <a:latin typeface="Times New Roman" pitchFamily="18" charset="0"/>
                <a:cs typeface="Times New Roman" pitchFamily="18" charset="0"/>
              </a:rPr>
              <a:t> Opportunities to connect to NHS services, local health resources, and community support enable users to access appropriate information and health services.</a:t>
            </a:r>
          </a:p>
          <a:p>
            <a:pPr algn="just">
              <a:buFont typeface="Arial" pitchFamily="34" charset="0"/>
              <a:buChar char="•"/>
            </a:pPr>
            <a:r>
              <a:rPr lang="en-US" sz="800" b="1" dirty="0">
                <a:latin typeface="Times New Roman" pitchFamily="18" charset="0"/>
                <a:cs typeface="Times New Roman" pitchFamily="18" charset="0"/>
              </a:rPr>
              <a:t>Motivation:</a:t>
            </a:r>
            <a:r>
              <a:rPr lang="en-US" sz="800" dirty="0">
                <a:latin typeface="Times New Roman" pitchFamily="18" charset="0"/>
                <a:cs typeface="Times New Roman" pitchFamily="18" charset="0"/>
              </a:rPr>
              <a:t> Reminders, tips, and tracking progress could inspire individuals to make better food choices and to know when to get professional advice (</a:t>
            </a:r>
            <a:r>
              <a:rPr lang="en-US" sz="800" dirty="0" err="1">
                <a:latin typeface="Times New Roman" pitchFamily="18" charset="0"/>
                <a:cs typeface="Times New Roman" pitchFamily="18" charset="0"/>
              </a:rPr>
              <a:t>Abeltino</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et al. </a:t>
            </a:r>
            <a:r>
              <a:rPr lang="en-US" sz="800" dirty="0">
                <a:latin typeface="Times New Roman" pitchFamily="18" charset="0"/>
                <a:cs typeface="Times New Roman" pitchFamily="18" charset="0"/>
              </a:rPr>
              <a:t>2025).</a:t>
            </a:r>
          </a:p>
        </p:txBody>
      </p:sp>
      <p:pic>
        <p:nvPicPr>
          <p:cNvPr id="1029" name="Picture 5"/>
          <p:cNvPicPr>
            <a:picLocks noChangeAspect="1" noChangeArrowheads="1"/>
          </p:cNvPicPr>
          <p:nvPr/>
        </p:nvPicPr>
        <p:blipFill>
          <a:blip r:embed="rId9" cstate="print"/>
          <a:srcRect/>
          <a:stretch>
            <a:fillRect/>
          </a:stretch>
        </p:blipFill>
        <p:spPr bwMode="auto">
          <a:xfrm>
            <a:off x="1631924" y="12490484"/>
            <a:ext cx="2071702" cy="1571636"/>
          </a:xfrm>
          <a:prstGeom prst="rect">
            <a:avLst/>
          </a:prstGeom>
          <a:noFill/>
          <a:ln w="9525">
            <a:noFill/>
            <a:miter lim="800000"/>
            <a:headEnd/>
            <a:tailEnd/>
          </a:ln>
          <a:effectLst/>
        </p:spPr>
      </p:pic>
      <p:sp>
        <p:nvSpPr>
          <p:cNvPr id="15" name="Rectangle 14"/>
          <p:cNvSpPr/>
          <p:nvPr/>
        </p:nvSpPr>
        <p:spPr>
          <a:xfrm>
            <a:off x="131726" y="12490484"/>
            <a:ext cx="1428760" cy="2428892"/>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just"/>
            <a:r>
              <a:rPr lang="en-US" sz="800" b="1" i="1" dirty="0">
                <a:latin typeface="Times New Roman" pitchFamily="18" charset="0"/>
                <a:cs typeface="Times New Roman" pitchFamily="18" charset="0"/>
              </a:rPr>
              <a:t>Critical evaluation:</a:t>
            </a:r>
            <a:r>
              <a:rPr lang="en-US" sz="800" dirty="0">
                <a:latin typeface="Times New Roman" pitchFamily="18" charset="0"/>
                <a:cs typeface="Times New Roman" pitchFamily="18" charset="0"/>
              </a:rPr>
              <a:t> The model connects educational content with practical support and motivation, making it suitable for a digital health intervention (</a:t>
            </a:r>
            <a:r>
              <a:rPr lang="en-US" sz="800" dirty="0" err="1">
                <a:latin typeface="Times New Roman" pitchFamily="18" charset="0"/>
                <a:cs typeface="Times New Roman" pitchFamily="18" charset="0"/>
              </a:rPr>
              <a:t>Lakshmi</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et al. </a:t>
            </a:r>
            <a:r>
              <a:rPr lang="en-US" sz="800" dirty="0">
                <a:latin typeface="Times New Roman" pitchFamily="18" charset="0"/>
                <a:cs typeface="Times New Roman" pitchFamily="18" charset="0"/>
              </a:rPr>
              <a:t>2023). Nevertheless, better knowledge does not come with better </a:t>
            </a:r>
            <a:r>
              <a:rPr lang="en-US" sz="800" dirty="0" err="1">
                <a:latin typeface="Times New Roman" pitchFamily="18" charset="0"/>
                <a:cs typeface="Times New Roman" pitchFamily="18" charset="0"/>
              </a:rPr>
              <a:t>behaviour</a:t>
            </a:r>
            <a:r>
              <a:rPr lang="en-US" sz="800" dirty="0">
                <a:latin typeface="Times New Roman" pitchFamily="18" charset="0"/>
                <a:cs typeface="Times New Roman" pitchFamily="18" charset="0"/>
              </a:rPr>
              <a:t>. Whether users can afford the food, cultural preferences, lack of digital access, or competing priorities may make it difficult for them to follow the advice (</a:t>
            </a:r>
            <a:r>
              <a:rPr lang="en-US" sz="800" dirty="0" err="1">
                <a:latin typeface="Times New Roman" pitchFamily="18" charset="0"/>
                <a:cs typeface="Times New Roman" pitchFamily="18" charset="0"/>
              </a:rPr>
              <a:t>Balkaya</a:t>
            </a:r>
            <a:r>
              <a:rPr lang="en-US" sz="800" dirty="0">
                <a:latin typeface="Times New Roman" pitchFamily="18" charset="0"/>
                <a:cs typeface="Times New Roman" pitchFamily="18" charset="0"/>
              </a:rPr>
              <a:t> and Baykal, 2025). Thus, the app should be integrated into community-based training and available health care.</a:t>
            </a:r>
          </a:p>
        </p:txBody>
      </p:sp>
      <p:sp>
        <p:nvSpPr>
          <p:cNvPr id="16" name="Snip Same Side Corner Rectangle 15"/>
          <p:cNvSpPr/>
          <p:nvPr/>
        </p:nvSpPr>
        <p:spPr>
          <a:xfrm>
            <a:off x="1703362" y="14133558"/>
            <a:ext cx="2000264" cy="785818"/>
          </a:xfrm>
          <a:prstGeom prst="snip2Same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800" b="1" i="1" dirty="0">
                <a:solidFill>
                  <a:schemeClr val="tx1"/>
                </a:solidFill>
                <a:latin typeface="Times New Roman" pitchFamily="18" charset="0"/>
                <a:cs typeface="Times New Roman" pitchFamily="18" charset="0"/>
              </a:rPr>
              <a:t>Expected </a:t>
            </a:r>
            <a:r>
              <a:rPr lang="en-US" sz="800" b="1" i="1" dirty="0" err="1">
                <a:solidFill>
                  <a:schemeClr val="tx1"/>
                </a:solidFill>
                <a:latin typeface="Times New Roman" pitchFamily="18" charset="0"/>
                <a:cs typeface="Times New Roman" pitchFamily="18" charset="0"/>
              </a:rPr>
              <a:t>behavioural</a:t>
            </a:r>
            <a:r>
              <a:rPr lang="en-US" sz="800" b="1" i="1" dirty="0">
                <a:solidFill>
                  <a:schemeClr val="tx1"/>
                </a:solidFill>
                <a:latin typeface="Times New Roman" pitchFamily="18" charset="0"/>
                <a:cs typeface="Times New Roman" pitchFamily="18" charset="0"/>
              </a:rPr>
              <a:t> change:</a:t>
            </a:r>
            <a:r>
              <a:rPr lang="en-US" sz="800" dirty="0">
                <a:solidFill>
                  <a:schemeClr val="tx1"/>
                </a:solidFill>
                <a:latin typeface="Times New Roman" pitchFamily="18" charset="0"/>
                <a:cs typeface="Times New Roman" pitchFamily="18" charset="0"/>
              </a:rPr>
              <a:t> Increased knowledge about </a:t>
            </a:r>
            <a:r>
              <a:rPr lang="en-US" sz="800" dirty="0" err="1">
                <a:solidFill>
                  <a:schemeClr val="tx1"/>
                </a:solidFill>
                <a:latin typeface="Times New Roman" pitchFamily="18" charset="0"/>
                <a:cs typeface="Times New Roman" pitchFamily="18" charset="0"/>
              </a:rPr>
              <a:t>anaemia</a:t>
            </a:r>
            <a:r>
              <a:rPr lang="en-US" sz="800" dirty="0">
                <a:solidFill>
                  <a:schemeClr val="tx1"/>
                </a:solidFill>
                <a:latin typeface="Times New Roman" pitchFamily="18" charset="0"/>
                <a:cs typeface="Times New Roman" pitchFamily="18" charset="0"/>
              </a:rPr>
              <a:t>, healthier food choices (where appropriate), and more uptake of professional advice and recommended tests for </a:t>
            </a:r>
            <a:r>
              <a:rPr lang="en-US" sz="800" dirty="0" err="1">
                <a:solidFill>
                  <a:schemeClr val="tx1"/>
                </a:solidFill>
                <a:latin typeface="Times New Roman" pitchFamily="18" charset="0"/>
                <a:cs typeface="Times New Roman" pitchFamily="18" charset="0"/>
              </a:rPr>
              <a:t>anaemia</a:t>
            </a:r>
            <a:r>
              <a:rPr lang="en-US" sz="800" dirty="0">
                <a:solidFill>
                  <a:schemeClr val="tx1"/>
                </a:solidFill>
                <a:latin typeface="Times New Roman" pitchFamily="18" charset="0"/>
                <a:cs typeface="Times New Roman" pitchFamily="18" charset="0"/>
              </a:rPr>
              <a:t>.</a:t>
            </a:r>
          </a:p>
        </p:txBody>
      </p:sp>
      <p:sp>
        <p:nvSpPr>
          <p:cNvPr id="17" name="Rounded Rectangle 16"/>
          <p:cNvSpPr/>
          <p:nvPr/>
        </p:nvSpPr>
        <p:spPr>
          <a:xfrm>
            <a:off x="3775064" y="1131842"/>
            <a:ext cx="3786214" cy="357190"/>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800" b="1" dirty="0">
                <a:latin typeface="Times New Roman" pitchFamily="18" charset="0"/>
                <a:cs typeface="Times New Roman" pitchFamily="18" charset="0"/>
              </a:rPr>
              <a:t>Digital Health App Intervention Design </a:t>
            </a:r>
          </a:p>
          <a:p>
            <a:pPr algn="ctr"/>
            <a:r>
              <a:rPr lang="en-US" sz="800" b="1" i="1" dirty="0">
                <a:latin typeface="Times New Roman" pitchFamily="18" charset="0"/>
                <a:cs typeface="Times New Roman" pitchFamily="18" charset="0"/>
              </a:rPr>
              <a:t>Proposed intervention: </a:t>
            </a:r>
            <a:r>
              <a:rPr lang="en-US" sz="800" b="1" i="1" dirty="0" err="1">
                <a:latin typeface="Times New Roman" pitchFamily="18" charset="0"/>
                <a:cs typeface="Times New Roman" pitchFamily="18" charset="0"/>
              </a:rPr>
              <a:t>Anaemia</a:t>
            </a:r>
            <a:r>
              <a:rPr lang="en-US" sz="800" b="1" i="1" dirty="0">
                <a:latin typeface="Times New Roman" pitchFamily="18" charset="0"/>
                <a:cs typeface="Times New Roman" pitchFamily="18" charset="0"/>
              </a:rPr>
              <a:t> Awareness Leicester</a:t>
            </a:r>
          </a:p>
        </p:txBody>
      </p:sp>
      <p:pic>
        <p:nvPicPr>
          <p:cNvPr id="1031" name="Picture 7"/>
          <p:cNvPicPr>
            <a:picLocks noChangeAspect="1" noChangeArrowheads="1"/>
          </p:cNvPicPr>
          <p:nvPr/>
        </p:nvPicPr>
        <p:blipFill>
          <a:blip r:embed="rId10"/>
          <a:srcRect/>
          <a:stretch>
            <a:fillRect/>
          </a:stretch>
        </p:blipFill>
        <p:spPr bwMode="auto">
          <a:xfrm>
            <a:off x="3775064" y="1560470"/>
            <a:ext cx="3786214" cy="2223537"/>
          </a:xfrm>
          <a:prstGeom prst="rect">
            <a:avLst/>
          </a:prstGeom>
          <a:noFill/>
          <a:ln w="9525">
            <a:noFill/>
            <a:miter lim="800000"/>
            <a:headEnd/>
            <a:tailEnd/>
          </a:ln>
          <a:effectLst/>
        </p:spPr>
      </p:pic>
      <p:sp>
        <p:nvSpPr>
          <p:cNvPr id="20" name="Right Arrow 19"/>
          <p:cNvSpPr/>
          <p:nvPr/>
        </p:nvSpPr>
        <p:spPr>
          <a:xfrm>
            <a:off x="3846502" y="3846486"/>
            <a:ext cx="3643338" cy="642942"/>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800" b="1" dirty="0">
                <a:latin typeface="Times New Roman" pitchFamily="18" charset="0"/>
                <a:cs typeface="Times New Roman" pitchFamily="18" charset="0"/>
              </a:rPr>
              <a:t>Aim:</a:t>
            </a:r>
            <a:r>
              <a:rPr lang="en-US" sz="800" dirty="0">
                <a:latin typeface="Times New Roman" pitchFamily="18" charset="0"/>
                <a:cs typeface="Times New Roman" pitchFamily="18" charset="0"/>
              </a:rPr>
              <a:t> To increase the awareness of </a:t>
            </a:r>
            <a:r>
              <a:rPr lang="en-US" sz="800" dirty="0" err="1">
                <a:latin typeface="Times New Roman" pitchFamily="18" charset="0"/>
                <a:cs typeface="Times New Roman" pitchFamily="18" charset="0"/>
              </a:rPr>
              <a:t>anaemia</a:t>
            </a:r>
            <a:r>
              <a:rPr lang="en-US" sz="800" dirty="0">
                <a:latin typeface="Times New Roman" pitchFamily="18" charset="0"/>
                <a:cs typeface="Times New Roman" pitchFamily="18" charset="0"/>
              </a:rPr>
              <a:t>, support the prevention of it, and </a:t>
            </a:r>
            <a:r>
              <a:rPr lang="en-US" sz="800" dirty="0" err="1">
                <a:latin typeface="Times New Roman" pitchFamily="18" charset="0"/>
                <a:cs typeface="Times New Roman" pitchFamily="18" charset="0"/>
              </a:rPr>
              <a:t>minimise</a:t>
            </a:r>
            <a:r>
              <a:rPr lang="en-US" sz="800" dirty="0">
                <a:latin typeface="Times New Roman" pitchFamily="18" charset="0"/>
                <a:cs typeface="Times New Roman" pitchFamily="18" charset="0"/>
              </a:rPr>
              <a:t> language barriers to health information for Leicester residents.</a:t>
            </a:r>
          </a:p>
        </p:txBody>
      </p:sp>
      <p:sp>
        <p:nvSpPr>
          <p:cNvPr id="21" name="Rectangle 20"/>
          <p:cNvSpPr/>
          <p:nvPr/>
        </p:nvSpPr>
        <p:spPr>
          <a:xfrm>
            <a:off x="3846502" y="4560866"/>
            <a:ext cx="3500462" cy="107157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just"/>
            <a:r>
              <a:rPr lang="en-US" sz="800" b="1" i="1" dirty="0">
                <a:latin typeface="Times New Roman" pitchFamily="18" charset="0"/>
                <a:cs typeface="Times New Roman" pitchFamily="18" charset="0"/>
              </a:rPr>
              <a:t>Target population</a:t>
            </a:r>
            <a:endParaRPr lang="en-US" sz="800" i="1" dirty="0">
              <a:latin typeface="Times New Roman" pitchFamily="18" charset="0"/>
              <a:cs typeface="Times New Roman" pitchFamily="18" charset="0"/>
            </a:endParaRPr>
          </a:p>
          <a:p>
            <a:pPr lvl="0" algn="just">
              <a:buFont typeface="Wingdings" pitchFamily="2" charset="2"/>
              <a:buChar char="v"/>
            </a:pPr>
            <a:r>
              <a:rPr lang="en-US" sz="800" dirty="0">
                <a:latin typeface="Times New Roman" pitchFamily="18" charset="0"/>
                <a:cs typeface="Times New Roman" pitchFamily="18" charset="0"/>
              </a:rPr>
              <a:t>People who may not be able to speak English or understand health information.</a:t>
            </a:r>
          </a:p>
          <a:p>
            <a:pPr lvl="0" algn="just">
              <a:buFont typeface="Wingdings" pitchFamily="2" charset="2"/>
              <a:buChar char="v"/>
            </a:pPr>
            <a:r>
              <a:rPr lang="en-US" sz="800" dirty="0">
                <a:latin typeface="Times New Roman" pitchFamily="18" charset="0"/>
                <a:cs typeface="Times New Roman" pitchFamily="18" charset="0"/>
              </a:rPr>
              <a:t>Women of reproductive age, pregnant women, and other groups who could be at higher risk of </a:t>
            </a:r>
            <a:r>
              <a:rPr lang="en-US" sz="800" dirty="0" err="1">
                <a:latin typeface="Times New Roman" pitchFamily="18" charset="0"/>
                <a:cs typeface="Times New Roman" pitchFamily="18" charset="0"/>
              </a:rPr>
              <a:t>anaemia</a:t>
            </a:r>
            <a:r>
              <a:rPr lang="en-US" sz="800" dirty="0">
                <a:latin typeface="Times New Roman" pitchFamily="18" charset="0"/>
                <a:cs typeface="Times New Roman" pitchFamily="18" charset="0"/>
              </a:rPr>
              <a:t>.</a:t>
            </a:r>
          </a:p>
          <a:p>
            <a:pPr lvl="0" algn="just">
              <a:buFont typeface="Wingdings" pitchFamily="2" charset="2"/>
              <a:buChar char="v"/>
            </a:pPr>
            <a:r>
              <a:rPr lang="en-US" sz="800" dirty="0">
                <a:latin typeface="Times New Roman" pitchFamily="18" charset="0"/>
                <a:cs typeface="Times New Roman" pitchFamily="18" charset="0"/>
              </a:rPr>
              <a:t>Families and community members who want accurate nutrition information.</a:t>
            </a:r>
          </a:p>
          <a:p>
            <a:pPr algn="just"/>
            <a:r>
              <a:rPr lang="en-US" sz="800" dirty="0">
                <a:latin typeface="Times New Roman" pitchFamily="18" charset="0"/>
                <a:cs typeface="Times New Roman" pitchFamily="18" charset="0"/>
              </a:rPr>
              <a:t>The app should be user-</a:t>
            </a:r>
            <a:r>
              <a:rPr lang="en-US" sz="800" dirty="0" err="1">
                <a:latin typeface="Times New Roman" pitchFamily="18" charset="0"/>
                <a:cs typeface="Times New Roman" pitchFamily="18" charset="0"/>
              </a:rPr>
              <a:t>centred</a:t>
            </a:r>
            <a:r>
              <a:rPr lang="en-US" sz="800" dirty="0">
                <a:latin typeface="Times New Roman" pitchFamily="18" charset="0"/>
                <a:cs typeface="Times New Roman" pitchFamily="18" charset="0"/>
              </a:rPr>
              <a:t> and </a:t>
            </a:r>
            <a:r>
              <a:rPr lang="en-US" sz="800" dirty="0" err="1">
                <a:latin typeface="Times New Roman" pitchFamily="18" charset="0"/>
                <a:cs typeface="Times New Roman" pitchFamily="18" charset="0"/>
              </a:rPr>
              <a:t>prioritise</a:t>
            </a:r>
            <a:r>
              <a:rPr lang="en-US" sz="800" dirty="0">
                <a:latin typeface="Times New Roman" pitchFamily="18" charset="0"/>
                <a:cs typeface="Times New Roman" pitchFamily="18" charset="0"/>
              </a:rPr>
              <a:t> users, based on local evidence and individual needs, rather than assuming all members of a group face the same risks.</a:t>
            </a:r>
          </a:p>
        </p:txBody>
      </p:sp>
      <p:sp>
        <p:nvSpPr>
          <p:cNvPr id="23" name="Rectangle 22"/>
          <p:cNvSpPr/>
          <p:nvPr/>
        </p:nvSpPr>
        <p:spPr>
          <a:xfrm>
            <a:off x="4132254" y="5703874"/>
            <a:ext cx="2857520" cy="214314"/>
          </a:xfrm>
          <a:prstGeom prst="rect">
            <a:avLst/>
          </a:prstGeom>
          <a:ln>
            <a:solidFill>
              <a:schemeClr val="accent2"/>
            </a:solidFill>
          </a:ln>
        </p:spPr>
        <p:txBody>
          <a:bodyPr wrap="square">
            <a:spAutoFit/>
          </a:bodyPr>
          <a:lstStyle/>
          <a:p>
            <a:pPr algn="ctr"/>
            <a:r>
              <a:rPr lang="en-US" sz="800" b="1" i="1" dirty="0">
                <a:latin typeface="Times New Roman" pitchFamily="18" charset="0"/>
                <a:cs typeface="Times New Roman" pitchFamily="18" charset="0"/>
              </a:rPr>
              <a:t>Key app features</a:t>
            </a:r>
            <a:endParaRPr lang="en-US" sz="800" i="1" dirty="0">
              <a:latin typeface="Times New Roman" pitchFamily="18" charset="0"/>
              <a:cs typeface="Times New Roman" pitchFamily="18" charset="0"/>
            </a:endParaRPr>
          </a:p>
        </p:txBody>
      </p:sp>
      <p:graphicFrame>
        <p:nvGraphicFramePr>
          <p:cNvPr id="24" name="Table 23"/>
          <p:cNvGraphicFramePr>
            <a:graphicFrameLocks noGrp="1"/>
          </p:cNvGraphicFramePr>
          <p:nvPr/>
        </p:nvGraphicFramePr>
        <p:xfrm>
          <a:off x="3846502" y="5989626"/>
          <a:ext cx="3500462" cy="2428892"/>
        </p:xfrm>
        <a:graphic>
          <a:graphicData uri="http://schemas.openxmlformats.org/drawingml/2006/table">
            <a:tbl>
              <a:tblPr>
                <a:tableStyleId>{775DCB02-9BB8-47FD-8907-85C794F793BA}</a:tableStyleId>
              </a:tblPr>
              <a:tblGrid>
                <a:gridCol w="978523">
                  <a:extLst>
                    <a:ext uri="{9D8B030D-6E8A-4147-A177-3AD203B41FA5}">
                      <a16:colId xmlns:a16="http://schemas.microsoft.com/office/drawing/2014/main" val="20000"/>
                    </a:ext>
                  </a:extLst>
                </a:gridCol>
                <a:gridCol w="2521939">
                  <a:extLst>
                    <a:ext uri="{9D8B030D-6E8A-4147-A177-3AD203B41FA5}">
                      <a16:colId xmlns:a16="http://schemas.microsoft.com/office/drawing/2014/main" val="20001"/>
                    </a:ext>
                  </a:extLst>
                </a:gridCol>
              </a:tblGrid>
              <a:tr h="239072">
                <a:tc>
                  <a:txBody>
                    <a:bodyPr/>
                    <a:lstStyle/>
                    <a:p>
                      <a:pPr algn="ctr">
                        <a:lnSpc>
                          <a:spcPct val="150000"/>
                        </a:lnSpc>
                        <a:spcAft>
                          <a:spcPts val="1000"/>
                        </a:spcAft>
                      </a:pPr>
                      <a:r>
                        <a:rPr lang="en-IN" sz="800" b="1" i="1" dirty="0">
                          <a:latin typeface="Times New Roman" pitchFamily="18" charset="0"/>
                          <a:cs typeface="Times New Roman" pitchFamily="18" charset="0"/>
                        </a:rPr>
                        <a:t>Feature</a:t>
                      </a:r>
                      <a:endParaRPr lang="en-US" sz="800" b="1" i="1" dirty="0">
                        <a:latin typeface="Times New Roman" pitchFamily="18" charset="0"/>
                        <a:ea typeface="Calibri"/>
                        <a:cs typeface="Times New Roman" pitchFamily="18" charset="0"/>
                      </a:endParaRPr>
                    </a:p>
                  </a:txBody>
                  <a:tcPr marL="68580" marR="68580" marT="0" marB="0"/>
                </a:tc>
                <a:tc>
                  <a:txBody>
                    <a:bodyPr/>
                    <a:lstStyle/>
                    <a:p>
                      <a:pPr algn="ctr">
                        <a:lnSpc>
                          <a:spcPct val="150000"/>
                        </a:lnSpc>
                        <a:spcAft>
                          <a:spcPts val="1000"/>
                        </a:spcAft>
                      </a:pPr>
                      <a:r>
                        <a:rPr lang="en-IN" sz="800" b="1" i="1" dirty="0">
                          <a:latin typeface="Times New Roman" pitchFamily="18" charset="0"/>
                          <a:cs typeface="Times New Roman" pitchFamily="18" charset="0"/>
                        </a:rPr>
                        <a:t>Practical application</a:t>
                      </a:r>
                      <a:endParaRPr lang="en-US" sz="800" b="1" i="1" dirty="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0"/>
                  </a:ext>
                </a:extLst>
              </a:tr>
              <a:tr h="194238">
                <a:tc>
                  <a:txBody>
                    <a:bodyPr/>
                    <a:lstStyle/>
                    <a:p>
                      <a:pPr algn="ctr">
                        <a:lnSpc>
                          <a:spcPct val="150000"/>
                        </a:lnSpc>
                        <a:spcAft>
                          <a:spcPts val="1000"/>
                        </a:spcAft>
                      </a:pPr>
                      <a:r>
                        <a:rPr lang="en-IN" sz="800" b="1" dirty="0">
                          <a:latin typeface="Times New Roman" pitchFamily="18" charset="0"/>
                          <a:cs typeface="Times New Roman" pitchFamily="18" charset="0"/>
                        </a:rPr>
                        <a:t>Multilingual interface</a:t>
                      </a:r>
                      <a:endParaRPr lang="en-US" sz="800" b="1" dirty="0">
                        <a:latin typeface="Times New Roman" pitchFamily="18" charset="0"/>
                        <a:ea typeface="Calibri"/>
                        <a:cs typeface="Times New Roman" pitchFamily="18" charset="0"/>
                      </a:endParaRPr>
                    </a:p>
                  </a:txBody>
                  <a:tcPr marL="68580" marR="68580" marT="0" marB="0"/>
                </a:tc>
                <a:tc>
                  <a:txBody>
                    <a:bodyPr/>
                    <a:lstStyle/>
                    <a:p>
                      <a:pPr algn="just">
                        <a:lnSpc>
                          <a:spcPct val="150000"/>
                        </a:lnSpc>
                        <a:spcAft>
                          <a:spcPts val="1000"/>
                        </a:spcAft>
                      </a:pPr>
                      <a:r>
                        <a:rPr lang="en-IN" sz="800" dirty="0">
                          <a:latin typeface="Times New Roman" pitchFamily="18" charset="0"/>
                          <a:cs typeface="Times New Roman" pitchFamily="18" charset="0"/>
                        </a:rPr>
                        <a:t>Translated content, audio narration and simple language.</a:t>
                      </a:r>
                      <a:endParaRPr lang="en-US" sz="800" dirty="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1"/>
                  </a:ext>
                </a:extLst>
              </a:tr>
              <a:tr h="249036">
                <a:tc>
                  <a:txBody>
                    <a:bodyPr/>
                    <a:lstStyle/>
                    <a:p>
                      <a:pPr algn="ctr">
                        <a:lnSpc>
                          <a:spcPct val="150000"/>
                        </a:lnSpc>
                        <a:spcAft>
                          <a:spcPts val="1000"/>
                        </a:spcAft>
                      </a:pPr>
                      <a:r>
                        <a:rPr lang="en-IN" sz="800" b="1" dirty="0">
                          <a:latin typeface="Times New Roman" pitchFamily="18" charset="0"/>
                          <a:cs typeface="Times New Roman" pitchFamily="18" charset="0"/>
                        </a:rPr>
                        <a:t>Anaemia awareness</a:t>
                      </a:r>
                      <a:endParaRPr lang="en-US" sz="800" b="1" dirty="0">
                        <a:latin typeface="Times New Roman" pitchFamily="18" charset="0"/>
                        <a:ea typeface="Calibri"/>
                        <a:cs typeface="Times New Roman" pitchFamily="18" charset="0"/>
                      </a:endParaRPr>
                    </a:p>
                  </a:txBody>
                  <a:tcPr marL="68580" marR="68580" marT="0" marB="0"/>
                </a:tc>
                <a:tc>
                  <a:txBody>
                    <a:bodyPr/>
                    <a:lstStyle/>
                    <a:p>
                      <a:pPr algn="just">
                        <a:lnSpc>
                          <a:spcPct val="150000"/>
                        </a:lnSpc>
                        <a:spcAft>
                          <a:spcPts val="1000"/>
                        </a:spcAft>
                      </a:pPr>
                      <a:r>
                        <a:rPr lang="en-IN" sz="800" dirty="0">
                          <a:latin typeface="Times New Roman" pitchFamily="18" charset="0"/>
                          <a:cs typeface="Times New Roman" pitchFamily="18" charset="0"/>
                        </a:rPr>
                        <a:t>Information about common symptoms, causes and risk factors.</a:t>
                      </a:r>
                      <a:endParaRPr lang="en-US" sz="800" dirty="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2"/>
                  </a:ext>
                </a:extLst>
              </a:tr>
              <a:tr h="249036">
                <a:tc>
                  <a:txBody>
                    <a:bodyPr/>
                    <a:lstStyle/>
                    <a:p>
                      <a:pPr algn="ctr">
                        <a:lnSpc>
                          <a:spcPct val="150000"/>
                        </a:lnSpc>
                        <a:spcAft>
                          <a:spcPts val="1000"/>
                        </a:spcAft>
                      </a:pPr>
                      <a:r>
                        <a:rPr lang="en-IN" sz="800" b="1" dirty="0">
                          <a:latin typeface="Times New Roman" pitchFamily="18" charset="0"/>
                          <a:cs typeface="Times New Roman" pitchFamily="18" charset="0"/>
                        </a:rPr>
                        <a:t>Nutrition guidance</a:t>
                      </a:r>
                      <a:endParaRPr lang="en-US" sz="800" b="1" dirty="0">
                        <a:latin typeface="Times New Roman" pitchFamily="18" charset="0"/>
                        <a:ea typeface="Calibri"/>
                        <a:cs typeface="Times New Roman" pitchFamily="18" charset="0"/>
                      </a:endParaRPr>
                    </a:p>
                  </a:txBody>
                  <a:tcPr marL="68580" marR="68580" marT="0" marB="0"/>
                </a:tc>
                <a:tc>
                  <a:txBody>
                    <a:bodyPr/>
                    <a:lstStyle/>
                    <a:p>
                      <a:pPr algn="just">
                        <a:lnSpc>
                          <a:spcPct val="150000"/>
                        </a:lnSpc>
                        <a:spcAft>
                          <a:spcPts val="1000"/>
                        </a:spcAft>
                      </a:pPr>
                      <a:r>
                        <a:rPr lang="en-IN" sz="800">
                          <a:latin typeface="Times New Roman" pitchFamily="18" charset="0"/>
                          <a:cs typeface="Times New Roman" pitchFamily="18" charset="0"/>
                        </a:rPr>
                        <a:t>Culturally relevant examples of iron-rich foods and sources of vitamin C.</a:t>
                      </a:r>
                      <a:endParaRPr lang="en-US" sz="8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3"/>
                  </a:ext>
                </a:extLst>
              </a:tr>
              <a:tr h="186777">
                <a:tc>
                  <a:txBody>
                    <a:bodyPr/>
                    <a:lstStyle/>
                    <a:p>
                      <a:pPr algn="ctr">
                        <a:lnSpc>
                          <a:spcPct val="150000"/>
                        </a:lnSpc>
                        <a:spcAft>
                          <a:spcPts val="1000"/>
                        </a:spcAft>
                      </a:pPr>
                      <a:r>
                        <a:rPr lang="en-IN" sz="800" b="1" dirty="0">
                          <a:latin typeface="Times New Roman" pitchFamily="18" charset="0"/>
                          <a:cs typeface="Times New Roman" pitchFamily="18" charset="0"/>
                        </a:rPr>
                        <a:t>Healthcare signposting</a:t>
                      </a:r>
                      <a:endParaRPr lang="en-US" sz="800" b="1" dirty="0">
                        <a:latin typeface="Times New Roman" pitchFamily="18" charset="0"/>
                        <a:ea typeface="Calibri"/>
                        <a:cs typeface="Times New Roman" pitchFamily="18" charset="0"/>
                      </a:endParaRPr>
                    </a:p>
                  </a:txBody>
                  <a:tcPr marL="68580" marR="68580" marT="0" marB="0"/>
                </a:tc>
                <a:tc>
                  <a:txBody>
                    <a:bodyPr/>
                    <a:lstStyle/>
                    <a:p>
                      <a:pPr algn="just">
                        <a:lnSpc>
                          <a:spcPct val="150000"/>
                        </a:lnSpc>
                        <a:spcAft>
                          <a:spcPts val="1000"/>
                        </a:spcAft>
                      </a:pPr>
                      <a:r>
                        <a:rPr lang="en-IN" sz="800">
                          <a:latin typeface="Times New Roman" pitchFamily="18" charset="0"/>
                          <a:cs typeface="Times New Roman" pitchFamily="18" charset="0"/>
                        </a:rPr>
                        <a:t>Links to NHS information and guidance on consulting healthcare professionals about appropriate testing.</a:t>
                      </a:r>
                      <a:endParaRPr lang="en-US" sz="8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4"/>
                  </a:ext>
                </a:extLst>
              </a:tr>
              <a:tr h="186777">
                <a:tc>
                  <a:txBody>
                    <a:bodyPr/>
                    <a:lstStyle/>
                    <a:p>
                      <a:pPr algn="ctr">
                        <a:lnSpc>
                          <a:spcPct val="150000"/>
                        </a:lnSpc>
                        <a:spcAft>
                          <a:spcPts val="1000"/>
                        </a:spcAft>
                      </a:pPr>
                      <a:r>
                        <a:rPr lang="en-IN" sz="800" b="1" dirty="0">
                          <a:latin typeface="Times New Roman" pitchFamily="18" charset="0"/>
                          <a:cs typeface="Times New Roman" pitchFamily="18" charset="0"/>
                        </a:rPr>
                        <a:t>Notifications</a:t>
                      </a:r>
                      <a:endParaRPr lang="en-US" sz="800" b="1" dirty="0">
                        <a:latin typeface="Times New Roman" pitchFamily="18" charset="0"/>
                        <a:ea typeface="Calibri"/>
                        <a:cs typeface="Times New Roman" pitchFamily="18" charset="0"/>
                      </a:endParaRPr>
                    </a:p>
                  </a:txBody>
                  <a:tcPr marL="68580" marR="68580" marT="0" marB="0"/>
                </a:tc>
                <a:tc>
                  <a:txBody>
                    <a:bodyPr/>
                    <a:lstStyle/>
                    <a:p>
                      <a:pPr algn="just">
                        <a:lnSpc>
                          <a:spcPct val="150000"/>
                        </a:lnSpc>
                        <a:spcAft>
                          <a:spcPts val="1000"/>
                        </a:spcAft>
                      </a:pPr>
                      <a:r>
                        <a:rPr lang="en-IN" sz="800">
                          <a:latin typeface="Times New Roman" pitchFamily="18" charset="0"/>
                          <a:cs typeface="Times New Roman" pitchFamily="18" charset="0"/>
                        </a:rPr>
                        <a:t>Optional reminders for educational content and healthy dietary habits.</a:t>
                      </a:r>
                      <a:endParaRPr lang="en-US" sz="8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5"/>
                  </a:ext>
                </a:extLst>
              </a:tr>
              <a:tr h="382927">
                <a:tc>
                  <a:txBody>
                    <a:bodyPr/>
                    <a:lstStyle/>
                    <a:p>
                      <a:pPr algn="ctr">
                        <a:lnSpc>
                          <a:spcPct val="150000"/>
                        </a:lnSpc>
                        <a:spcAft>
                          <a:spcPts val="1000"/>
                        </a:spcAft>
                      </a:pPr>
                      <a:r>
                        <a:rPr lang="en-IN" sz="800" b="1" dirty="0">
                          <a:latin typeface="Times New Roman" pitchFamily="18" charset="0"/>
                          <a:cs typeface="Times New Roman" pitchFamily="18" charset="0"/>
                        </a:rPr>
                        <a:t>Accessibility</a:t>
                      </a:r>
                      <a:endParaRPr lang="en-US" sz="800" b="1" dirty="0">
                        <a:latin typeface="Times New Roman" pitchFamily="18" charset="0"/>
                        <a:ea typeface="Calibri"/>
                        <a:cs typeface="Times New Roman" pitchFamily="18" charset="0"/>
                      </a:endParaRPr>
                    </a:p>
                  </a:txBody>
                  <a:tcPr marL="68580" marR="68580" marT="0" marB="0"/>
                </a:tc>
                <a:tc>
                  <a:txBody>
                    <a:bodyPr/>
                    <a:lstStyle/>
                    <a:p>
                      <a:pPr algn="just">
                        <a:lnSpc>
                          <a:spcPct val="150000"/>
                        </a:lnSpc>
                        <a:spcAft>
                          <a:spcPts val="1000"/>
                        </a:spcAft>
                      </a:pPr>
                      <a:r>
                        <a:rPr lang="en-IN" sz="800" dirty="0">
                          <a:latin typeface="Times New Roman" pitchFamily="18" charset="0"/>
                          <a:cs typeface="Times New Roman" pitchFamily="18" charset="0"/>
                        </a:rPr>
                        <a:t>Clear icons, readable fonts, low-data design and compatibility with assistive technologies.</a:t>
                      </a:r>
                      <a:endParaRPr lang="en-US" sz="800" dirty="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6"/>
                  </a:ext>
                </a:extLst>
              </a:tr>
            </a:tbl>
          </a:graphicData>
        </a:graphic>
      </p:graphicFrame>
      <p:sp>
        <p:nvSpPr>
          <p:cNvPr id="25" name="Rectangle 24"/>
          <p:cNvSpPr/>
          <p:nvPr/>
        </p:nvSpPr>
        <p:spPr>
          <a:xfrm>
            <a:off x="4203692" y="8561394"/>
            <a:ext cx="2857520" cy="214314"/>
          </a:xfrm>
          <a:prstGeom prst="rect">
            <a:avLst/>
          </a:prstGeom>
          <a:ln>
            <a:solidFill>
              <a:schemeClr val="accent6"/>
            </a:solidFill>
          </a:ln>
        </p:spPr>
        <p:txBody>
          <a:bodyPr wrap="square">
            <a:spAutoFit/>
          </a:bodyPr>
          <a:lstStyle/>
          <a:p>
            <a:pPr algn="ctr"/>
            <a:r>
              <a:rPr lang="en-US" sz="800" b="1" i="1" dirty="0">
                <a:latin typeface="Times New Roman" pitchFamily="18" charset="0"/>
                <a:cs typeface="Times New Roman" pitchFamily="18" charset="0"/>
              </a:rPr>
              <a:t>User Journey</a:t>
            </a:r>
            <a:endParaRPr lang="en-US" sz="800" i="1" dirty="0">
              <a:latin typeface="Times New Roman" pitchFamily="18" charset="0"/>
              <a:cs typeface="Times New Roman" pitchFamily="18" charset="0"/>
            </a:endParaRPr>
          </a:p>
        </p:txBody>
      </p:sp>
      <p:graphicFrame>
        <p:nvGraphicFramePr>
          <p:cNvPr id="26" name="Diagram 25"/>
          <p:cNvGraphicFramePr/>
          <p:nvPr/>
        </p:nvGraphicFramePr>
        <p:xfrm>
          <a:off x="3917940" y="8918584"/>
          <a:ext cx="3571900" cy="642942"/>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27" name="Bevel 26"/>
          <p:cNvSpPr/>
          <p:nvPr/>
        </p:nvSpPr>
        <p:spPr>
          <a:xfrm>
            <a:off x="3846502" y="9632964"/>
            <a:ext cx="3571900" cy="1143008"/>
          </a:xfrm>
          <a:prstGeom prst="bevel">
            <a:avLst>
              <a:gd name="adj" fmla="val 10606"/>
            </a:avLst>
          </a:prstGeom>
        </p:spPr>
        <p:style>
          <a:lnRef idx="2">
            <a:schemeClr val="accent5"/>
          </a:lnRef>
          <a:fillRef idx="1">
            <a:schemeClr val="lt1"/>
          </a:fillRef>
          <a:effectRef idx="0">
            <a:schemeClr val="accent5"/>
          </a:effectRef>
          <a:fontRef idx="minor">
            <a:schemeClr val="dk1"/>
          </a:fontRef>
        </p:style>
        <p:txBody>
          <a:bodyPr rtlCol="0" anchor="ctr"/>
          <a:lstStyle/>
          <a:p>
            <a:pPr lvl="0" algn="just">
              <a:buFont typeface="Arial" pitchFamily="34" charset="0"/>
              <a:buChar char="•"/>
            </a:pPr>
            <a:r>
              <a:rPr lang="en-US" sz="800" dirty="0">
                <a:latin typeface="Times New Roman" pitchFamily="18" charset="0"/>
                <a:cs typeface="Times New Roman" pitchFamily="18" charset="0"/>
              </a:rPr>
              <a:t>Discover: Find the app via QR codes, community </a:t>
            </a:r>
            <a:r>
              <a:rPr lang="en-US" sz="800" dirty="0" err="1">
                <a:latin typeface="Times New Roman" pitchFamily="18" charset="0"/>
                <a:cs typeface="Times New Roman" pitchFamily="18" charset="0"/>
              </a:rPr>
              <a:t>centres</a:t>
            </a:r>
            <a:r>
              <a:rPr lang="en-US" sz="800" dirty="0">
                <a:latin typeface="Times New Roman" pitchFamily="18" charset="0"/>
                <a:cs typeface="Times New Roman" pitchFamily="18" charset="0"/>
              </a:rPr>
              <a:t>, pharmacies and GP practices.</a:t>
            </a:r>
          </a:p>
          <a:p>
            <a:pPr lvl="0" algn="just">
              <a:buFont typeface="Arial" pitchFamily="34" charset="0"/>
              <a:buChar char="•"/>
            </a:pPr>
            <a:r>
              <a:rPr lang="en-US" sz="800" dirty="0">
                <a:latin typeface="Times New Roman" pitchFamily="18" charset="0"/>
                <a:cs typeface="Times New Roman" pitchFamily="18" charset="0"/>
              </a:rPr>
              <a:t>Learn: Choose a language of your choice and browse short educational modules.</a:t>
            </a:r>
          </a:p>
          <a:p>
            <a:pPr lvl="0" algn="just">
              <a:buFont typeface="Arial" pitchFamily="34" charset="0"/>
              <a:buChar char="•"/>
            </a:pPr>
            <a:r>
              <a:rPr lang="en-US" sz="800" dirty="0">
                <a:latin typeface="Times New Roman" pitchFamily="18" charset="0"/>
                <a:cs typeface="Times New Roman" pitchFamily="18" charset="0"/>
              </a:rPr>
              <a:t>Act: Check dietary advice and when to seek professional advice.</a:t>
            </a:r>
          </a:p>
          <a:p>
            <a:pPr lvl="0" algn="just">
              <a:buFont typeface="Arial" pitchFamily="34" charset="0"/>
              <a:buChar char="•"/>
            </a:pPr>
            <a:r>
              <a:rPr lang="en-US" sz="800" dirty="0">
                <a:latin typeface="Times New Roman" pitchFamily="18" charset="0"/>
                <a:cs typeface="Times New Roman" pitchFamily="18" charset="0"/>
              </a:rPr>
              <a:t>Follow up: Receive optional reminders and links to appropriate NHS services.</a:t>
            </a:r>
          </a:p>
        </p:txBody>
      </p:sp>
      <p:sp>
        <p:nvSpPr>
          <p:cNvPr id="28" name="Rectangle 27"/>
          <p:cNvSpPr/>
          <p:nvPr/>
        </p:nvSpPr>
        <p:spPr>
          <a:xfrm>
            <a:off x="4203692" y="10917718"/>
            <a:ext cx="2857520" cy="215444"/>
          </a:xfrm>
          <a:prstGeom prst="rect">
            <a:avLst/>
          </a:prstGeom>
          <a:ln>
            <a:solidFill>
              <a:schemeClr val="tx1"/>
            </a:solidFill>
          </a:ln>
        </p:spPr>
        <p:txBody>
          <a:bodyPr wrap="square">
            <a:spAutoFit/>
          </a:bodyPr>
          <a:lstStyle/>
          <a:p>
            <a:pPr algn="ctr"/>
            <a:r>
              <a:rPr lang="en-US" sz="800" b="1" i="1" dirty="0">
                <a:latin typeface="Times New Roman" pitchFamily="18" charset="0"/>
                <a:cs typeface="Times New Roman" pitchFamily="18" charset="0"/>
              </a:rPr>
              <a:t>Implementation and evaluation</a:t>
            </a:r>
            <a:endParaRPr lang="en-US" sz="800" i="1" dirty="0">
              <a:latin typeface="Times New Roman" pitchFamily="18" charset="0"/>
              <a:cs typeface="Times New Roman" pitchFamily="18" charset="0"/>
            </a:endParaRPr>
          </a:p>
        </p:txBody>
      </p:sp>
      <p:sp>
        <p:nvSpPr>
          <p:cNvPr id="30" name="Rectangle 29"/>
          <p:cNvSpPr/>
          <p:nvPr/>
        </p:nvSpPr>
        <p:spPr>
          <a:xfrm>
            <a:off x="3846502" y="12776236"/>
            <a:ext cx="3643338" cy="1214446"/>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just"/>
            <a:r>
              <a:rPr lang="en-US" sz="800" b="1" dirty="0">
                <a:latin typeface="Times New Roman" pitchFamily="18" charset="0"/>
                <a:cs typeface="Times New Roman" pitchFamily="18" charset="0"/>
              </a:rPr>
              <a:t>Co-design:</a:t>
            </a:r>
            <a:r>
              <a:rPr lang="en-US" sz="800" dirty="0">
                <a:latin typeface="Times New Roman" pitchFamily="18" charset="0"/>
                <a:cs typeface="Times New Roman" pitchFamily="18" charset="0"/>
              </a:rPr>
              <a:t> To ensure cultural relevance and a good translation of the content of this app, co-design with community members, health care providers and community </a:t>
            </a:r>
            <a:r>
              <a:rPr lang="en-US" sz="800" dirty="0" err="1">
                <a:latin typeface="Times New Roman" pitchFamily="18" charset="0"/>
                <a:cs typeface="Times New Roman" pitchFamily="18" charset="0"/>
              </a:rPr>
              <a:t>organisations</a:t>
            </a:r>
            <a:r>
              <a:rPr lang="en-US" sz="800" dirty="0">
                <a:latin typeface="Times New Roman" pitchFamily="18" charset="0"/>
                <a:cs typeface="Times New Roman" pitchFamily="18" charset="0"/>
              </a:rPr>
              <a:t> is important.</a:t>
            </a:r>
          </a:p>
          <a:p>
            <a:pPr algn="just"/>
            <a:r>
              <a:rPr lang="en-US" sz="800" b="1" dirty="0">
                <a:latin typeface="Times New Roman" pitchFamily="18" charset="0"/>
                <a:cs typeface="Times New Roman" pitchFamily="18" charset="0"/>
              </a:rPr>
              <a:t>Partnerships:</a:t>
            </a:r>
            <a:r>
              <a:rPr lang="en-US" sz="800" dirty="0">
                <a:latin typeface="Times New Roman" pitchFamily="18" charset="0"/>
                <a:cs typeface="Times New Roman" pitchFamily="18" charset="0"/>
              </a:rPr>
              <a:t> Make sure the app is advertised on Leicester's community networks, GP practices and health services.</a:t>
            </a:r>
          </a:p>
          <a:p>
            <a:pPr algn="just"/>
            <a:r>
              <a:rPr lang="en-US" sz="800" b="1" dirty="0">
                <a:latin typeface="Times New Roman" pitchFamily="18" charset="0"/>
                <a:cs typeface="Times New Roman" pitchFamily="18" charset="0"/>
              </a:rPr>
              <a:t>Evaluation:</a:t>
            </a:r>
            <a:r>
              <a:rPr lang="en-US" sz="800" dirty="0">
                <a:latin typeface="Times New Roman" pitchFamily="18" charset="0"/>
                <a:cs typeface="Times New Roman" pitchFamily="18" charset="0"/>
              </a:rPr>
              <a:t> Download monitoring, completion of modules, learning and engagement with health service delivery from the NHS.</a:t>
            </a:r>
          </a:p>
          <a:p>
            <a:pPr algn="just"/>
            <a:r>
              <a:rPr lang="en-US" sz="800" b="1" dirty="0">
                <a:latin typeface="Times New Roman" pitchFamily="18" charset="0"/>
                <a:cs typeface="Times New Roman" pitchFamily="18" charset="0"/>
              </a:rPr>
              <a:t>Safety and privacy:</a:t>
            </a:r>
            <a:r>
              <a:rPr lang="en-US" sz="800" dirty="0">
                <a:latin typeface="Times New Roman" pitchFamily="18" charset="0"/>
                <a:cs typeface="Times New Roman" pitchFamily="18" charset="0"/>
              </a:rPr>
              <a:t> Make sure that users' personal information is protected, and the app will not diagnose </a:t>
            </a:r>
            <a:r>
              <a:rPr lang="en-US" sz="800" dirty="0" err="1">
                <a:latin typeface="Times New Roman" pitchFamily="18" charset="0"/>
                <a:cs typeface="Times New Roman" pitchFamily="18" charset="0"/>
              </a:rPr>
              <a:t>anaemia</a:t>
            </a:r>
            <a:r>
              <a:rPr lang="en-US" sz="800" dirty="0">
                <a:latin typeface="Times New Roman" pitchFamily="18" charset="0"/>
                <a:cs typeface="Times New Roman" pitchFamily="18" charset="0"/>
              </a:rPr>
              <a:t>, using trusted guidance from the NHS.</a:t>
            </a:r>
          </a:p>
        </p:txBody>
      </p:sp>
      <p:pic>
        <p:nvPicPr>
          <p:cNvPr id="1035" name="Picture 11"/>
          <p:cNvPicPr>
            <a:picLocks noChangeAspect="1" noChangeArrowheads="1"/>
          </p:cNvPicPr>
          <p:nvPr/>
        </p:nvPicPr>
        <p:blipFill>
          <a:blip r:embed="rId16" cstate="print"/>
          <a:srcRect/>
          <a:stretch>
            <a:fillRect/>
          </a:stretch>
        </p:blipFill>
        <p:spPr bwMode="auto">
          <a:xfrm>
            <a:off x="3846502" y="11204600"/>
            <a:ext cx="3571900" cy="1428760"/>
          </a:xfrm>
          <a:prstGeom prst="rect">
            <a:avLst/>
          </a:prstGeom>
          <a:noFill/>
          <a:ln w="9525">
            <a:noFill/>
            <a:miter lim="800000"/>
            <a:headEnd/>
            <a:tailEnd/>
          </a:ln>
          <a:effectLst/>
        </p:spPr>
      </p:pic>
      <p:sp>
        <p:nvSpPr>
          <p:cNvPr id="33" name="Pentagon 32"/>
          <p:cNvSpPr/>
          <p:nvPr/>
        </p:nvSpPr>
        <p:spPr>
          <a:xfrm>
            <a:off x="3917940" y="14133558"/>
            <a:ext cx="3571900" cy="785818"/>
          </a:xfrm>
          <a:prstGeom prst="homePlate">
            <a:avLst/>
          </a:prstGeom>
        </p:spPr>
        <p:style>
          <a:lnRef idx="2">
            <a:schemeClr val="accent4"/>
          </a:lnRef>
          <a:fillRef idx="1">
            <a:schemeClr val="lt1"/>
          </a:fillRef>
          <a:effectRef idx="0">
            <a:schemeClr val="accent4"/>
          </a:effectRef>
          <a:fontRef idx="minor">
            <a:schemeClr val="dk1"/>
          </a:fontRef>
        </p:style>
        <p:txBody>
          <a:bodyPr rtlCol="0" anchor="ctr"/>
          <a:lstStyle/>
          <a:p>
            <a:pPr algn="just"/>
            <a:r>
              <a:rPr lang="en-US" sz="800" dirty="0">
                <a:latin typeface="Times New Roman" pitchFamily="18" charset="0"/>
                <a:cs typeface="Times New Roman" pitchFamily="18" charset="0"/>
              </a:rPr>
              <a:t>While digital delivery can make things easier and more accessible, it could also leave people who do not have a </a:t>
            </a:r>
            <a:r>
              <a:rPr lang="en-US" sz="800" dirty="0" err="1">
                <a:latin typeface="Times New Roman" pitchFamily="18" charset="0"/>
                <a:cs typeface="Times New Roman" pitchFamily="18" charset="0"/>
              </a:rPr>
              <a:t>smartphone</a:t>
            </a:r>
            <a:r>
              <a:rPr lang="en-US" sz="800" dirty="0">
                <a:latin typeface="Times New Roman" pitchFamily="18" charset="0"/>
                <a:cs typeface="Times New Roman" pitchFamily="18" charset="0"/>
              </a:rPr>
              <a:t>, internet, or digital confidence out of the loop. Printed materials and face-to-face outreach should continue to be available.</a:t>
            </a:r>
          </a:p>
        </p:txBody>
      </p:sp>
      <p:sp>
        <p:nvSpPr>
          <p:cNvPr id="34" name="Rounded Rectangle 33"/>
          <p:cNvSpPr/>
          <p:nvPr/>
        </p:nvSpPr>
        <p:spPr>
          <a:xfrm>
            <a:off x="7704154" y="1131842"/>
            <a:ext cx="2917808" cy="285752"/>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800" b="1" i="1" dirty="0">
                <a:latin typeface="Times New Roman" pitchFamily="18" charset="0"/>
                <a:cs typeface="Times New Roman" pitchFamily="18" charset="0"/>
              </a:rPr>
              <a:t>Expected Outcomes and Critical Evaluation</a:t>
            </a:r>
          </a:p>
        </p:txBody>
      </p:sp>
      <p:graphicFrame>
        <p:nvGraphicFramePr>
          <p:cNvPr id="35" name="Table 34"/>
          <p:cNvGraphicFramePr>
            <a:graphicFrameLocks noGrp="1"/>
          </p:cNvGraphicFramePr>
          <p:nvPr/>
        </p:nvGraphicFramePr>
        <p:xfrm>
          <a:off x="7704154" y="1560470"/>
          <a:ext cx="2850085" cy="2790352"/>
        </p:xfrm>
        <a:graphic>
          <a:graphicData uri="http://schemas.openxmlformats.org/drawingml/2006/table">
            <a:tbl>
              <a:tblPr>
                <a:tableStyleId>{35758FB7-9AC5-4552-8A53-C91805E547FA}</a:tableStyleId>
              </a:tblPr>
              <a:tblGrid>
                <a:gridCol w="739596">
                  <a:extLst>
                    <a:ext uri="{9D8B030D-6E8A-4147-A177-3AD203B41FA5}">
                      <a16:colId xmlns:a16="http://schemas.microsoft.com/office/drawing/2014/main" val="20000"/>
                    </a:ext>
                  </a:extLst>
                </a:gridCol>
                <a:gridCol w="2110489">
                  <a:extLst>
                    <a:ext uri="{9D8B030D-6E8A-4147-A177-3AD203B41FA5}">
                      <a16:colId xmlns:a16="http://schemas.microsoft.com/office/drawing/2014/main" val="20001"/>
                    </a:ext>
                  </a:extLst>
                </a:gridCol>
              </a:tblGrid>
              <a:tr h="190739">
                <a:tc>
                  <a:txBody>
                    <a:bodyPr/>
                    <a:lstStyle/>
                    <a:p>
                      <a:pPr algn="ctr">
                        <a:lnSpc>
                          <a:spcPct val="150000"/>
                        </a:lnSpc>
                        <a:spcAft>
                          <a:spcPts val="1000"/>
                        </a:spcAft>
                      </a:pPr>
                      <a:r>
                        <a:rPr lang="en-IN" sz="800" b="1" i="1" dirty="0">
                          <a:latin typeface="Times New Roman" pitchFamily="18" charset="0"/>
                          <a:cs typeface="Times New Roman" pitchFamily="18" charset="0"/>
                        </a:rPr>
                        <a:t>Feature</a:t>
                      </a:r>
                      <a:endParaRPr lang="en-US" sz="800" b="1" i="1" dirty="0">
                        <a:latin typeface="Times New Roman" pitchFamily="18" charset="0"/>
                        <a:ea typeface="Calibri"/>
                        <a:cs typeface="Times New Roman" pitchFamily="18" charset="0"/>
                      </a:endParaRPr>
                    </a:p>
                  </a:txBody>
                  <a:tcPr marL="68580" marR="68580" marT="0" marB="0"/>
                </a:tc>
                <a:tc>
                  <a:txBody>
                    <a:bodyPr/>
                    <a:lstStyle/>
                    <a:p>
                      <a:pPr algn="ctr">
                        <a:lnSpc>
                          <a:spcPct val="150000"/>
                        </a:lnSpc>
                        <a:spcAft>
                          <a:spcPts val="1000"/>
                        </a:spcAft>
                      </a:pPr>
                      <a:r>
                        <a:rPr lang="en-IN" sz="800" b="1" i="1" dirty="0">
                          <a:latin typeface="Times New Roman" pitchFamily="18" charset="0"/>
                          <a:cs typeface="Times New Roman" pitchFamily="18" charset="0"/>
                        </a:rPr>
                        <a:t>Expected outcomes</a:t>
                      </a:r>
                      <a:endParaRPr lang="en-US" sz="800" b="1" i="1" dirty="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0"/>
                  </a:ext>
                </a:extLst>
              </a:tr>
              <a:tr h="381477">
                <a:tc>
                  <a:txBody>
                    <a:bodyPr/>
                    <a:lstStyle/>
                    <a:p>
                      <a:pPr algn="ctr">
                        <a:lnSpc>
                          <a:spcPct val="150000"/>
                        </a:lnSpc>
                        <a:spcAft>
                          <a:spcPts val="1000"/>
                        </a:spcAft>
                      </a:pPr>
                      <a:r>
                        <a:rPr lang="en-IN" sz="800" b="1" dirty="0">
                          <a:latin typeface="Times New Roman" pitchFamily="18" charset="0"/>
                          <a:cs typeface="Times New Roman" pitchFamily="18" charset="0"/>
                        </a:rPr>
                        <a:t>Improved awareness</a:t>
                      </a:r>
                      <a:endParaRPr lang="en-US" sz="800" b="1" dirty="0">
                        <a:latin typeface="Times New Roman" pitchFamily="18" charset="0"/>
                        <a:ea typeface="Calibri"/>
                        <a:cs typeface="Times New Roman" pitchFamily="18" charset="0"/>
                      </a:endParaRPr>
                    </a:p>
                  </a:txBody>
                  <a:tcPr marL="68580" marR="68580" marT="0" marB="0"/>
                </a:tc>
                <a:tc>
                  <a:txBody>
                    <a:bodyPr/>
                    <a:lstStyle/>
                    <a:p>
                      <a:pPr algn="just">
                        <a:lnSpc>
                          <a:spcPct val="150000"/>
                        </a:lnSpc>
                        <a:spcAft>
                          <a:spcPts val="1000"/>
                        </a:spcAft>
                      </a:pPr>
                      <a:r>
                        <a:rPr lang="en-IN" sz="800">
                          <a:latin typeface="Times New Roman" pitchFamily="18" charset="0"/>
                          <a:cs typeface="Times New Roman" pitchFamily="18" charset="0"/>
                        </a:rPr>
                        <a:t>Increased understanding of anaemia causes, symptoms, risk factors and prevention (Hess et al. 2023).</a:t>
                      </a:r>
                      <a:endParaRPr lang="en-US" sz="8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1"/>
                  </a:ext>
                </a:extLst>
              </a:tr>
              <a:tr h="381477">
                <a:tc>
                  <a:txBody>
                    <a:bodyPr/>
                    <a:lstStyle/>
                    <a:p>
                      <a:pPr algn="ctr">
                        <a:lnSpc>
                          <a:spcPct val="150000"/>
                        </a:lnSpc>
                        <a:spcAft>
                          <a:spcPts val="1000"/>
                        </a:spcAft>
                      </a:pPr>
                      <a:r>
                        <a:rPr lang="en-IN" sz="800" b="1" dirty="0">
                          <a:latin typeface="Times New Roman" pitchFamily="18" charset="0"/>
                          <a:cs typeface="Times New Roman" pitchFamily="18" charset="0"/>
                        </a:rPr>
                        <a:t>Healthier behaviours</a:t>
                      </a:r>
                      <a:endParaRPr lang="en-US" sz="800" b="1" dirty="0">
                        <a:latin typeface="Times New Roman" pitchFamily="18" charset="0"/>
                        <a:ea typeface="Calibri"/>
                        <a:cs typeface="Times New Roman" pitchFamily="18" charset="0"/>
                      </a:endParaRPr>
                    </a:p>
                  </a:txBody>
                  <a:tcPr marL="68580" marR="68580" marT="0" marB="0"/>
                </a:tc>
                <a:tc>
                  <a:txBody>
                    <a:bodyPr/>
                    <a:lstStyle/>
                    <a:p>
                      <a:pPr algn="just">
                        <a:lnSpc>
                          <a:spcPct val="150000"/>
                        </a:lnSpc>
                        <a:spcAft>
                          <a:spcPts val="1000"/>
                        </a:spcAft>
                      </a:pPr>
                      <a:r>
                        <a:rPr lang="en-IN" sz="800">
                          <a:latin typeface="Times New Roman" pitchFamily="18" charset="0"/>
                          <a:cs typeface="Times New Roman" pitchFamily="18" charset="0"/>
                        </a:rPr>
                        <a:t>Greater awareness of iron-rich foods and appropriate dietary practices.</a:t>
                      </a:r>
                      <a:endParaRPr lang="en-US" sz="8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2"/>
                  </a:ext>
                </a:extLst>
              </a:tr>
              <a:tr h="381477">
                <a:tc>
                  <a:txBody>
                    <a:bodyPr/>
                    <a:lstStyle/>
                    <a:p>
                      <a:pPr algn="ctr">
                        <a:lnSpc>
                          <a:spcPct val="150000"/>
                        </a:lnSpc>
                        <a:spcAft>
                          <a:spcPts val="1000"/>
                        </a:spcAft>
                      </a:pPr>
                      <a:r>
                        <a:rPr lang="en-IN" sz="800" b="1" dirty="0">
                          <a:latin typeface="Times New Roman" pitchFamily="18" charset="0"/>
                          <a:cs typeface="Times New Roman" pitchFamily="18" charset="0"/>
                        </a:rPr>
                        <a:t>Earlier healthcare engagement</a:t>
                      </a:r>
                      <a:endParaRPr lang="en-US" sz="800" b="1" dirty="0">
                        <a:latin typeface="Times New Roman" pitchFamily="18" charset="0"/>
                        <a:ea typeface="Calibri"/>
                        <a:cs typeface="Times New Roman" pitchFamily="18" charset="0"/>
                      </a:endParaRPr>
                    </a:p>
                  </a:txBody>
                  <a:tcPr marL="68580" marR="68580" marT="0" marB="0"/>
                </a:tc>
                <a:tc>
                  <a:txBody>
                    <a:bodyPr/>
                    <a:lstStyle/>
                    <a:p>
                      <a:pPr algn="just">
                        <a:lnSpc>
                          <a:spcPct val="150000"/>
                        </a:lnSpc>
                        <a:spcAft>
                          <a:spcPts val="1000"/>
                        </a:spcAft>
                      </a:pPr>
                      <a:r>
                        <a:rPr lang="en-IN" sz="800">
                          <a:latin typeface="Times New Roman" pitchFamily="18" charset="0"/>
                          <a:cs typeface="Times New Roman" pitchFamily="18" charset="0"/>
                        </a:rPr>
                        <a:t>Increased willingness to seek professional advice and appropriate testing when indicated (Wiles et al. 2022).</a:t>
                      </a:r>
                      <a:endParaRPr lang="en-US" sz="8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3"/>
                  </a:ext>
                </a:extLst>
              </a:tr>
              <a:tr h="381477">
                <a:tc>
                  <a:txBody>
                    <a:bodyPr/>
                    <a:lstStyle/>
                    <a:p>
                      <a:pPr algn="ctr">
                        <a:lnSpc>
                          <a:spcPct val="150000"/>
                        </a:lnSpc>
                        <a:spcAft>
                          <a:spcPts val="1000"/>
                        </a:spcAft>
                      </a:pPr>
                      <a:r>
                        <a:rPr lang="en-IN" sz="800" b="1" dirty="0">
                          <a:latin typeface="Times New Roman" pitchFamily="18" charset="0"/>
                          <a:cs typeface="Times New Roman" pitchFamily="18" charset="0"/>
                        </a:rPr>
                        <a:t>Reduced information barriers</a:t>
                      </a:r>
                      <a:endParaRPr lang="en-US" sz="800" b="1" dirty="0">
                        <a:latin typeface="Times New Roman" pitchFamily="18" charset="0"/>
                        <a:ea typeface="Calibri"/>
                        <a:cs typeface="Times New Roman" pitchFamily="18" charset="0"/>
                      </a:endParaRPr>
                    </a:p>
                  </a:txBody>
                  <a:tcPr marL="68580" marR="68580" marT="0" marB="0"/>
                </a:tc>
                <a:tc>
                  <a:txBody>
                    <a:bodyPr/>
                    <a:lstStyle/>
                    <a:p>
                      <a:pPr algn="just">
                        <a:lnSpc>
                          <a:spcPct val="150000"/>
                        </a:lnSpc>
                        <a:spcAft>
                          <a:spcPts val="1000"/>
                        </a:spcAft>
                      </a:pPr>
                      <a:r>
                        <a:rPr lang="en-IN" sz="800">
                          <a:latin typeface="Times New Roman" pitchFamily="18" charset="0"/>
                          <a:cs typeface="Times New Roman" pitchFamily="18" charset="0"/>
                        </a:rPr>
                        <a:t>Improved access to understandable health information through multilingual and audio content.</a:t>
                      </a:r>
                      <a:endParaRPr lang="en-US" sz="8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4"/>
                  </a:ext>
                </a:extLst>
              </a:tr>
              <a:tr h="572216">
                <a:tc>
                  <a:txBody>
                    <a:bodyPr/>
                    <a:lstStyle/>
                    <a:p>
                      <a:pPr algn="ctr">
                        <a:lnSpc>
                          <a:spcPct val="150000"/>
                        </a:lnSpc>
                        <a:spcAft>
                          <a:spcPts val="1000"/>
                        </a:spcAft>
                      </a:pPr>
                      <a:r>
                        <a:rPr lang="en-IN" sz="800" b="1" dirty="0">
                          <a:latin typeface="Times New Roman" pitchFamily="18" charset="0"/>
                          <a:cs typeface="Times New Roman" pitchFamily="18" charset="0"/>
                        </a:rPr>
                        <a:t>Measurable impact</a:t>
                      </a:r>
                      <a:endParaRPr lang="en-US" sz="800" b="1" dirty="0">
                        <a:latin typeface="Times New Roman" pitchFamily="18" charset="0"/>
                        <a:ea typeface="Calibri"/>
                        <a:cs typeface="Times New Roman" pitchFamily="18" charset="0"/>
                      </a:endParaRPr>
                    </a:p>
                  </a:txBody>
                  <a:tcPr marL="68580" marR="68580" marT="0" marB="0"/>
                </a:tc>
                <a:tc>
                  <a:txBody>
                    <a:bodyPr/>
                    <a:lstStyle/>
                    <a:p>
                      <a:pPr algn="just">
                        <a:lnSpc>
                          <a:spcPct val="150000"/>
                        </a:lnSpc>
                        <a:spcAft>
                          <a:spcPts val="1000"/>
                        </a:spcAft>
                      </a:pPr>
                      <a:r>
                        <a:rPr lang="en-IN" sz="800" dirty="0">
                          <a:latin typeface="Times New Roman" pitchFamily="18" charset="0"/>
                          <a:cs typeface="Times New Roman" pitchFamily="18" charset="0"/>
                        </a:rPr>
                        <a:t>Evaluate changes in knowledge scores, app engagement, module completion and use of healthcare signposting.</a:t>
                      </a:r>
                      <a:endParaRPr lang="en-US" sz="800" dirty="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5"/>
                  </a:ext>
                </a:extLst>
              </a:tr>
            </a:tbl>
          </a:graphicData>
        </a:graphic>
      </p:graphicFrame>
      <p:sp>
        <p:nvSpPr>
          <p:cNvPr id="36" name="Flowchart: Card 35"/>
          <p:cNvSpPr/>
          <p:nvPr/>
        </p:nvSpPr>
        <p:spPr>
          <a:xfrm>
            <a:off x="7632716" y="4489428"/>
            <a:ext cx="2928958" cy="1643074"/>
          </a:xfrm>
          <a:prstGeom prst="flowChartPunchedCard">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US" sz="800" b="1" i="1" dirty="0">
                <a:latin typeface="Times New Roman" pitchFamily="18" charset="0"/>
                <a:cs typeface="Times New Roman" pitchFamily="18" charset="0"/>
              </a:rPr>
              <a:t>Critical evaluation:</a:t>
            </a:r>
            <a:r>
              <a:rPr lang="en-US" sz="800" dirty="0">
                <a:latin typeface="Times New Roman" pitchFamily="18" charset="0"/>
                <a:cs typeface="Times New Roman" pitchFamily="18" charset="0"/>
              </a:rPr>
              <a:t> The app can help increase health literacy by providing easily accessible information that meets the language needs of its users. However, higher awareness does not mean that </a:t>
            </a:r>
            <a:r>
              <a:rPr lang="en-US" sz="800" dirty="0" err="1">
                <a:latin typeface="Times New Roman" pitchFamily="18" charset="0"/>
                <a:cs typeface="Times New Roman" pitchFamily="18" charset="0"/>
              </a:rPr>
              <a:t>behaviour</a:t>
            </a:r>
            <a:r>
              <a:rPr lang="en-US" sz="800" dirty="0">
                <a:latin typeface="Times New Roman" pitchFamily="18" charset="0"/>
                <a:cs typeface="Times New Roman" pitchFamily="18" charset="0"/>
              </a:rPr>
              <a:t> change is going to be maintained or that the prevalence of </a:t>
            </a:r>
            <a:r>
              <a:rPr lang="en-US" sz="800" dirty="0" err="1">
                <a:latin typeface="Times New Roman" pitchFamily="18" charset="0"/>
                <a:cs typeface="Times New Roman" pitchFamily="18" charset="0"/>
              </a:rPr>
              <a:t>anaemia</a:t>
            </a:r>
            <a:r>
              <a:rPr lang="en-US" sz="800" dirty="0">
                <a:latin typeface="Times New Roman" pitchFamily="18" charset="0"/>
                <a:cs typeface="Times New Roman" pitchFamily="18" charset="0"/>
              </a:rPr>
              <a:t> will be reduced (</a:t>
            </a:r>
            <a:r>
              <a:rPr lang="en-US" sz="800" dirty="0" err="1">
                <a:latin typeface="Times New Roman" pitchFamily="18" charset="0"/>
                <a:cs typeface="Times New Roman" pitchFamily="18" charset="0"/>
              </a:rPr>
              <a:t>Benfo</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et al. </a:t>
            </a:r>
            <a:r>
              <a:rPr lang="en-US" sz="800" dirty="0">
                <a:latin typeface="Times New Roman" pitchFamily="18" charset="0"/>
                <a:cs typeface="Times New Roman" pitchFamily="18" charset="0"/>
              </a:rPr>
              <a:t>2023). Its impact might be limited by food affordability, cultural preferences, digital exclusion, and engagement. Errors in translation and incorrect health information may also pose hazards (</a:t>
            </a:r>
            <a:r>
              <a:rPr lang="en-US" sz="800" dirty="0" err="1">
                <a:latin typeface="Times New Roman" pitchFamily="18" charset="0"/>
                <a:cs typeface="Times New Roman" pitchFamily="18" charset="0"/>
              </a:rPr>
              <a:t>Delfani</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et al. </a:t>
            </a:r>
            <a:r>
              <a:rPr lang="en-US" sz="800" dirty="0">
                <a:latin typeface="Times New Roman" pitchFamily="18" charset="0"/>
                <a:cs typeface="Times New Roman" pitchFamily="18" charset="0"/>
              </a:rPr>
              <a:t>2024). Moreover, improvements in the health of the population cannot be inferred from the number of app downloads.</a:t>
            </a:r>
          </a:p>
        </p:txBody>
      </p:sp>
      <p:sp>
        <p:nvSpPr>
          <p:cNvPr id="37" name="Rectangle 36"/>
          <p:cNvSpPr/>
          <p:nvPr/>
        </p:nvSpPr>
        <p:spPr>
          <a:xfrm>
            <a:off x="7632716" y="7061196"/>
            <a:ext cx="2917808" cy="1077218"/>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just"/>
            <a:r>
              <a:rPr lang="en-US" sz="800" b="1" i="1" dirty="0">
                <a:latin typeface="Times New Roman" pitchFamily="18" charset="0"/>
                <a:cs typeface="Times New Roman" pitchFamily="18" charset="0"/>
              </a:rPr>
              <a:t>Evaluation method:</a:t>
            </a:r>
            <a:r>
              <a:rPr lang="en-US" sz="800" dirty="0">
                <a:latin typeface="Times New Roman" pitchFamily="18" charset="0"/>
                <a:cs typeface="Times New Roman" pitchFamily="18" charset="0"/>
              </a:rPr>
              <a:t> Users' knowledge score before and after engagement, feedback from a variety of Leicester residents and monitoring accessibility. Where ethically and practically possible, longer-term evaluation could be used to address questions of healthcare engagement and of relevant health outcomes (</a:t>
            </a:r>
            <a:r>
              <a:rPr lang="en-US" sz="800" dirty="0" err="1">
                <a:latin typeface="Times New Roman" pitchFamily="18" charset="0"/>
                <a:cs typeface="Times New Roman" pitchFamily="18" charset="0"/>
              </a:rPr>
              <a:t>Sheather</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et al. </a:t>
            </a:r>
            <a:r>
              <a:rPr lang="en-US" sz="800" dirty="0">
                <a:latin typeface="Times New Roman" pitchFamily="18" charset="0"/>
                <a:cs typeface="Times New Roman" pitchFamily="18" charset="0"/>
              </a:rPr>
              <a:t>2023). The app should not replace, but rather complement professional diagnosis, treatment and community-based prevention.</a:t>
            </a:r>
          </a:p>
        </p:txBody>
      </p:sp>
      <p:pic>
        <p:nvPicPr>
          <p:cNvPr id="1036" name="Picture 12"/>
          <p:cNvPicPr>
            <a:picLocks noChangeAspect="1" noChangeArrowheads="1"/>
          </p:cNvPicPr>
          <p:nvPr/>
        </p:nvPicPr>
        <p:blipFill>
          <a:blip r:embed="rId17" cstate="print"/>
          <a:srcRect/>
          <a:stretch>
            <a:fillRect/>
          </a:stretch>
        </p:blipFill>
        <p:spPr bwMode="auto">
          <a:xfrm>
            <a:off x="7632716" y="6203940"/>
            <a:ext cx="2928958" cy="790086"/>
          </a:xfrm>
          <a:prstGeom prst="rect">
            <a:avLst/>
          </a:prstGeom>
          <a:noFill/>
          <a:ln w="9525">
            <a:noFill/>
            <a:miter lim="800000"/>
            <a:headEnd/>
            <a:tailEnd/>
          </a:ln>
          <a:effectLst/>
        </p:spPr>
      </p:pic>
      <p:sp>
        <p:nvSpPr>
          <p:cNvPr id="39" name="Rounded Rectangle 38"/>
          <p:cNvSpPr/>
          <p:nvPr/>
        </p:nvSpPr>
        <p:spPr>
          <a:xfrm>
            <a:off x="7632716" y="8275642"/>
            <a:ext cx="2917808" cy="285752"/>
          </a:xfrm>
          <a:prstGeom prst="roundRect">
            <a:avLst/>
          </a:prstGeom>
          <a:solidFill>
            <a:schemeClr val="bg2">
              <a:lumMod val="90000"/>
            </a:schemeClr>
          </a:solidFill>
          <a:ln>
            <a:solidFill>
              <a:schemeClr val="bg2">
                <a:lumMod val="50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800" b="1" i="1" dirty="0">
                <a:latin typeface="Times New Roman" pitchFamily="18" charset="0"/>
                <a:cs typeface="Times New Roman" pitchFamily="18" charset="0"/>
              </a:rPr>
              <a:t>Conclusion and Recommendations </a:t>
            </a:r>
          </a:p>
        </p:txBody>
      </p:sp>
      <p:sp>
        <p:nvSpPr>
          <p:cNvPr id="40" name="Flowchart: Predefined Process 39"/>
          <p:cNvSpPr/>
          <p:nvPr/>
        </p:nvSpPr>
        <p:spPr>
          <a:xfrm>
            <a:off x="7704154" y="8704270"/>
            <a:ext cx="2786082" cy="1500198"/>
          </a:xfrm>
          <a:prstGeom prst="flowChartPredefined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just"/>
            <a:r>
              <a:rPr lang="en-US" sz="800" b="1" i="1" dirty="0">
                <a:latin typeface="Times New Roman" pitchFamily="18" charset="0"/>
                <a:cs typeface="Times New Roman" pitchFamily="18" charset="0"/>
              </a:rPr>
              <a:t>Conclusion</a:t>
            </a:r>
            <a:endParaRPr lang="en-US" sz="800" dirty="0">
              <a:latin typeface="Times New Roman" pitchFamily="18" charset="0"/>
              <a:cs typeface="Times New Roman" pitchFamily="18" charset="0"/>
            </a:endParaRPr>
          </a:p>
          <a:p>
            <a:pPr algn="just"/>
            <a:r>
              <a:rPr lang="en-US" sz="800" dirty="0">
                <a:latin typeface="Times New Roman" pitchFamily="18" charset="0"/>
                <a:cs typeface="Times New Roman" pitchFamily="18" charset="0"/>
              </a:rPr>
              <a:t>The multilingual digital health app is a potential new way to increase Leicester's awareness of </a:t>
            </a:r>
            <a:r>
              <a:rPr lang="en-US" sz="800" dirty="0" err="1">
                <a:latin typeface="Times New Roman" pitchFamily="18" charset="0"/>
                <a:cs typeface="Times New Roman" pitchFamily="18" charset="0"/>
              </a:rPr>
              <a:t>anaemia</a:t>
            </a:r>
            <a:r>
              <a:rPr lang="en-US" sz="800" dirty="0">
                <a:latin typeface="Times New Roman" pitchFamily="18" charset="0"/>
                <a:cs typeface="Times New Roman" pitchFamily="18" charset="0"/>
              </a:rPr>
              <a:t> and how to prevent it. Greater health literacy and health engagement could be possible through education that is accessible and culturally relevant dietary guidance and signposting to the NHS. It will be successful, however, if it is accessible, there is reliable information, and there is continuing participation in the community.</a:t>
            </a:r>
          </a:p>
        </p:txBody>
      </p:sp>
      <p:sp>
        <p:nvSpPr>
          <p:cNvPr id="42" name="Rectangle 41"/>
          <p:cNvSpPr/>
          <p:nvPr/>
        </p:nvSpPr>
        <p:spPr>
          <a:xfrm>
            <a:off x="7704154" y="10347344"/>
            <a:ext cx="2786082" cy="214314"/>
          </a:xfrm>
          <a:prstGeom prst="rect">
            <a:avLst/>
          </a:prstGeom>
          <a:ln>
            <a:solidFill>
              <a:schemeClr val="accent6"/>
            </a:solidFill>
          </a:ln>
        </p:spPr>
        <p:txBody>
          <a:bodyPr wrap="square">
            <a:spAutoFit/>
          </a:bodyPr>
          <a:lstStyle/>
          <a:p>
            <a:pPr algn="ctr"/>
            <a:r>
              <a:rPr lang="en-US" sz="800" b="1" i="1" dirty="0">
                <a:latin typeface="Times New Roman" pitchFamily="18" charset="0"/>
                <a:cs typeface="Times New Roman" pitchFamily="18" charset="0"/>
              </a:rPr>
              <a:t>Recommendations</a:t>
            </a:r>
            <a:endParaRPr lang="en-US" sz="800" i="1" dirty="0">
              <a:latin typeface="Times New Roman" pitchFamily="18" charset="0"/>
              <a:cs typeface="Times New Roman" pitchFamily="18" charset="0"/>
            </a:endParaRPr>
          </a:p>
        </p:txBody>
      </p:sp>
      <p:graphicFrame>
        <p:nvGraphicFramePr>
          <p:cNvPr id="43" name="Table 42"/>
          <p:cNvGraphicFramePr>
            <a:graphicFrameLocks noGrp="1"/>
          </p:cNvGraphicFramePr>
          <p:nvPr/>
        </p:nvGraphicFramePr>
        <p:xfrm>
          <a:off x="7704154" y="10704534"/>
          <a:ext cx="2842652" cy="2743200"/>
        </p:xfrm>
        <a:graphic>
          <a:graphicData uri="http://schemas.openxmlformats.org/drawingml/2006/table">
            <a:tbl>
              <a:tblPr/>
              <a:tblGrid>
                <a:gridCol w="785818">
                  <a:extLst>
                    <a:ext uri="{9D8B030D-6E8A-4147-A177-3AD203B41FA5}">
                      <a16:colId xmlns:a16="http://schemas.microsoft.com/office/drawing/2014/main" val="20000"/>
                    </a:ext>
                  </a:extLst>
                </a:gridCol>
                <a:gridCol w="2056834">
                  <a:extLst>
                    <a:ext uri="{9D8B030D-6E8A-4147-A177-3AD203B41FA5}">
                      <a16:colId xmlns:a16="http://schemas.microsoft.com/office/drawing/2014/main" val="20001"/>
                    </a:ext>
                  </a:extLst>
                </a:gridCol>
              </a:tblGrid>
              <a:tr h="428628">
                <a:tc>
                  <a:txBody>
                    <a:bodyPr/>
                    <a:lstStyle/>
                    <a:p>
                      <a:pPr algn="ctr">
                        <a:lnSpc>
                          <a:spcPct val="150000"/>
                        </a:lnSpc>
                        <a:spcAft>
                          <a:spcPts val="1000"/>
                        </a:spcAft>
                      </a:pPr>
                      <a:r>
                        <a:rPr lang="en-US" sz="800" b="1">
                          <a:latin typeface="Times New Roman"/>
                          <a:ea typeface="Times New Roman"/>
                          <a:cs typeface="Times New Roman"/>
                        </a:rPr>
                        <a:t>Co-design</a:t>
                      </a:r>
                      <a:endParaRPr lang="en-US" sz="800">
                        <a:latin typeface="Times New Roman"/>
                        <a:ea typeface="Calibri"/>
                        <a:cs typeface="Times New Roman"/>
                      </a:endParaRPr>
                    </a:p>
                  </a:txBody>
                  <a:tcPr marL="68580" marR="68580" marT="0" marB="0">
                    <a:lnL w="12700" cap="flat" cmpd="sng" algn="ctr">
                      <a:solidFill>
                        <a:srgbClr val="C0504D"/>
                      </a:solidFill>
                      <a:prstDash val="solid"/>
                      <a:round/>
                      <a:headEnd type="none" w="med" len="med"/>
                      <a:tailEnd type="none" w="med" len="med"/>
                    </a:lnL>
                    <a:lnR w="12700" cap="flat" cmpd="sng" algn="ctr">
                      <a:solidFill>
                        <a:srgbClr val="C0504D"/>
                      </a:solidFill>
                      <a:prstDash val="solid"/>
                      <a:round/>
                      <a:headEnd type="none" w="med" len="med"/>
                      <a:tailEnd type="none" w="med" len="med"/>
                    </a:lnR>
                    <a:lnT w="12700" cap="flat" cmpd="sng" algn="ctr">
                      <a:solidFill>
                        <a:srgbClr val="C0504D"/>
                      </a:solidFill>
                      <a:prstDash val="solid"/>
                      <a:round/>
                      <a:headEnd type="none" w="med" len="med"/>
                      <a:tailEnd type="none" w="med" len="med"/>
                    </a:lnT>
                    <a:lnB w="28575" cap="flat" cmpd="sng" algn="ctr">
                      <a:solidFill>
                        <a:srgbClr val="C0504D"/>
                      </a:solidFill>
                      <a:prstDash val="solid"/>
                      <a:round/>
                      <a:headEnd type="none" w="med" len="med"/>
                      <a:tailEnd type="none" w="med" len="med"/>
                    </a:lnB>
                  </a:tcPr>
                </a:tc>
                <a:tc>
                  <a:txBody>
                    <a:bodyPr/>
                    <a:lstStyle/>
                    <a:p>
                      <a:pPr algn="just">
                        <a:lnSpc>
                          <a:spcPct val="150000"/>
                        </a:lnSpc>
                        <a:spcAft>
                          <a:spcPts val="1000"/>
                        </a:spcAft>
                      </a:pPr>
                      <a:r>
                        <a:rPr lang="en-US" sz="800">
                          <a:latin typeface="Times New Roman"/>
                          <a:ea typeface="Times New Roman"/>
                          <a:cs typeface="Times New Roman"/>
                        </a:rPr>
                        <a:t>Engage local communities, community groups and health providers in the development of Apps. </a:t>
                      </a:r>
                      <a:endParaRPr lang="en-US" sz="800">
                        <a:latin typeface="Times New Roman"/>
                        <a:ea typeface="Calibri"/>
                        <a:cs typeface="Times New Roman"/>
                      </a:endParaRPr>
                    </a:p>
                  </a:txBody>
                  <a:tcPr marL="68580" marR="68580" marT="0" marB="0">
                    <a:lnL w="12700" cap="flat" cmpd="sng" algn="ctr">
                      <a:solidFill>
                        <a:srgbClr val="C0504D"/>
                      </a:solidFill>
                      <a:prstDash val="solid"/>
                      <a:round/>
                      <a:headEnd type="none" w="med" len="med"/>
                      <a:tailEnd type="none" w="med" len="med"/>
                    </a:lnL>
                    <a:lnR w="12700" cap="flat" cmpd="sng" algn="ctr">
                      <a:solidFill>
                        <a:srgbClr val="C0504D"/>
                      </a:solidFill>
                      <a:prstDash val="solid"/>
                      <a:round/>
                      <a:headEnd type="none" w="med" len="med"/>
                      <a:tailEnd type="none" w="med" len="med"/>
                    </a:lnR>
                    <a:lnT w="12700" cap="flat" cmpd="sng" algn="ctr">
                      <a:solidFill>
                        <a:srgbClr val="C0504D"/>
                      </a:solidFill>
                      <a:prstDash val="solid"/>
                      <a:round/>
                      <a:headEnd type="none" w="med" len="med"/>
                      <a:tailEnd type="none" w="med" len="med"/>
                    </a:lnT>
                    <a:lnB w="28575" cap="flat" cmpd="sng" algn="ctr">
                      <a:solidFill>
                        <a:srgbClr val="C0504D"/>
                      </a:solidFill>
                      <a:prstDash val="solid"/>
                      <a:round/>
                      <a:headEnd type="none" w="med" len="med"/>
                      <a:tailEnd type="none" w="med" len="med"/>
                    </a:lnB>
                  </a:tcPr>
                </a:tc>
                <a:extLst>
                  <a:ext uri="{0D108BD9-81ED-4DB2-BD59-A6C34878D82A}">
                    <a16:rowId xmlns:a16="http://schemas.microsoft.com/office/drawing/2014/main" val="10000"/>
                  </a:ext>
                </a:extLst>
              </a:tr>
              <a:tr h="428628">
                <a:tc>
                  <a:txBody>
                    <a:bodyPr/>
                    <a:lstStyle/>
                    <a:p>
                      <a:pPr algn="ctr">
                        <a:lnSpc>
                          <a:spcPct val="150000"/>
                        </a:lnSpc>
                        <a:spcAft>
                          <a:spcPts val="1000"/>
                        </a:spcAft>
                      </a:pPr>
                      <a:r>
                        <a:rPr lang="en-US" sz="800" b="1">
                          <a:latin typeface="Times New Roman"/>
                          <a:ea typeface="Times New Roman"/>
                          <a:cs typeface="Times New Roman"/>
                        </a:rPr>
                        <a:t>Improve inclusion</a:t>
                      </a:r>
                      <a:endParaRPr lang="en-US" sz="800">
                        <a:latin typeface="Times New Roman"/>
                        <a:ea typeface="Calibri"/>
                        <a:cs typeface="Times New Roman"/>
                      </a:endParaRPr>
                    </a:p>
                  </a:txBody>
                  <a:tcPr marL="68580" marR="68580" marT="0" marB="0">
                    <a:lnL w="12700" cap="flat" cmpd="sng" algn="ctr">
                      <a:solidFill>
                        <a:srgbClr val="C0504D"/>
                      </a:solidFill>
                      <a:prstDash val="solid"/>
                      <a:round/>
                      <a:headEnd type="none" w="med" len="med"/>
                      <a:tailEnd type="none" w="med" len="med"/>
                    </a:lnL>
                    <a:lnR w="12700" cap="flat" cmpd="sng" algn="ctr">
                      <a:solidFill>
                        <a:srgbClr val="C0504D"/>
                      </a:solidFill>
                      <a:prstDash val="solid"/>
                      <a:round/>
                      <a:headEnd type="none" w="med" len="med"/>
                      <a:tailEnd type="none" w="med" len="med"/>
                    </a:lnR>
                    <a:lnT w="28575" cap="flat" cmpd="sng" algn="ctr">
                      <a:solidFill>
                        <a:srgbClr val="C0504D"/>
                      </a:solidFill>
                      <a:prstDash val="solid"/>
                      <a:round/>
                      <a:headEnd type="none" w="med" len="med"/>
                      <a:tailEnd type="none" w="med" len="med"/>
                    </a:lnT>
                    <a:lnB w="12700" cap="flat" cmpd="sng" algn="ctr">
                      <a:solidFill>
                        <a:srgbClr val="C0504D"/>
                      </a:solidFill>
                      <a:prstDash val="solid"/>
                      <a:round/>
                      <a:headEnd type="none" w="med" len="med"/>
                      <a:tailEnd type="none" w="med" len="med"/>
                    </a:lnB>
                    <a:solidFill>
                      <a:srgbClr val="EFD3D2"/>
                    </a:solidFill>
                  </a:tcPr>
                </a:tc>
                <a:tc>
                  <a:txBody>
                    <a:bodyPr/>
                    <a:lstStyle/>
                    <a:p>
                      <a:pPr algn="just">
                        <a:lnSpc>
                          <a:spcPct val="150000"/>
                        </a:lnSpc>
                        <a:spcAft>
                          <a:spcPts val="1000"/>
                        </a:spcAft>
                      </a:pPr>
                      <a:r>
                        <a:rPr lang="en-US" sz="800">
                          <a:latin typeface="Times New Roman"/>
                          <a:ea typeface="Calibri"/>
                          <a:cs typeface="Times New Roman"/>
                        </a:rPr>
                        <a:t>Offer audio versions, accessible design and print-out versions for those who have digital exclusion.</a:t>
                      </a:r>
                    </a:p>
                  </a:txBody>
                  <a:tcPr marL="68580" marR="68580" marT="0" marB="0">
                    <a:lnL w="12700" cap="flat" cmpd="sng" algn="ctr">
                      <a:solidFill>
                        <a:srgbClr val="C0504D"/>
                      </a:solidFill>
                      <a:prstDash val="solid"/>
                      <a:round/>
                      <a:headEnd type="none" w="med" len="med"/>
                      <a:tailEnd type="none" w="med" len="med"/>
                    </a:lnL>
                    <a:lnR w="12700" cap="flat" cmpd="sng" algn="ctr">
                      <a:solidFill>
                        <a:srgbClr val="C0504D"/>
                      </a:solidFill>
                      <a:prstDash val="solid"/>
                      <a:round/>
                      <a:headEnd type="none" w="med" len="med"/>
                      <a:tailEnd type="none" w="med" len="med"/>
                    </a:lnR>
                    <a:lnT w="28575" cap="flat" cmpd="sng" algn="ctr">
                      <a:solidFill>
                        <a:srgbClr val="C0504D"/>
                      </a:solidFill>
                      <a:prstDash val="solid"/>
                      <a:round/>
                      <a:headEnd type="none" w="med" len="med"/>
                      <a:tailEnd type="none" w="med" len="med"/>
                    </a:lnT>
                    <a:lnB w="12700" cap="flat" cmpd="sng" algn="ctr">
                      <a:solidFill>
                        <a:srgbClr val="C0504D"/>
                      </a:solidFill>
                      <a:prstDash val="solid"/>
                      <a:round/>
                      <a:headEnd type="none" w="med" len="med"/>
                      <a:tailEnd type="none" w="med" len="med"/>
                    </a:lnB>
                    <a:solidFill>
                      <a:srgbClr val="EFD3D2"/>
                    </a:solidFill>
                  </a:tcPr>
                </a:tc>
                <a:extLst>
                  <a:ext uri="{0D108BD9-81ED-4DB2-BD59-A6C34878D82A}">
                    <a16:rowId xmlns:a16="http://schemas.microsoft.com/office/drawing/2014/main" val="10001"/>
                  </a:ext>
                </a:extLst>
              </a:tr>
              <a:tr h="571504">
                <a:tc>
                  <a:txBody>
                    <a:bodyPr/>
                    <a:lstStyle/>
                    <a:p>
                      <a:pPr algn="ctr">
                        <a:lnSpc>
                          <a:spcPct val="150000"/>
                        </a:lnSpc>
                        <a:spcAft>
                          <a:spcPts val="1000"/>
                        </a:spcAft>
                      </a:pPr>
                      <a:r>
                        <a:rPr lang="en-US" sz="800" b="1">
                          <a:latin typeface="Times New Roman"/>
                          <a:ea typeface="Times New Roman"/>
                          <a:cs typeface="Times New Roman"/>
                        </a:rPr>
                        <a:t>Ensure safety</a:t>
                      </a:r>
                      <a:endParaRPr lang="en-US" sz="800">
                        <a:latin typeface="Times New Roman"/>
                        <a:ea typeface="Calibri"/>
                        <a:cs typeface="Times New Roman"/>
                      </a:endParaRPr>
                    </a:p>
                  </a:txBody>
                  <a:tcPr marL="68580" marR="68580" marT="0" marB="0">
                    <a:lnL w="12700" cap="flat" cmpd="sng" algn="ctr">
                      <a:solidFill>
                        <a:srgbClr val="C0504D"/>
                      </a:solidFill>
                      <a:prstDash val="solid"/>
                      <a:round/>
                      <a:headEnd type="none" w="med" len="med"/>
                      <a:tailEnd type="none" w="med" len="med"/>
                    </a:lnL>
                    <a:lnR w="12700" cap="flat" cmpd="sng" algn="ctr">
                      <a:solidFill>
                        <a:srgbClr val="C0504D"/>
                      </a:solidFill>
                      <a:prstDash val="solid"/>
                      <a:round/>
                      <a:headEnd type="none" w="med" len="med"/>
                      <a:tailEnd type="none" w="med" len="med"/>
                    </a:lnR>
                    <a:lnT w="12700" cap="flat" cmpd="sng" algn="ctr">
                      <a:solidFill>
                        <a:srgbClr val="C0504D"/>
                      </a:solidFill>
                      <a:prstDash val="solid"/>
                      <a:round/>
                      <a:headEnd type="none" w="med" len="med"/>
                      <a:tailEnd type="none" w="med" len="med"/>
                    </a:lnT>
                    <a:lnB w="12700" cap="flat" cmpd="sng" algn="ctr">
                      <a:solidFill>
                        <a:srgbClr val="C0504D"/>
                      </a:solidFill>
                      <a:prstDash val="solid"/>
                      <a:round/>
                      <a:headEnd type="none" w="med" len="med"/>
                      <a:tailEnd type="none" w="med" len="med"/>
                    </a:lnB>
                  </a:tcPr>
                </a:tc>
                <a:tc>
                  <a:txBody>
                    <a:bodyPr/>
                    <a:lstStyle/>
                    <a:p>
                      <a:pPr algn="just">
                        <a:lnSpc>
                          <a:spcPct val="150000"/>
                        </a:lnSpc>
                        <a:spcAft>
                          <a:spcPts val="1000"/>
                        </a:spcAft>
                      </a:pPr>
                      <a:r>
                        <a:rPr lang="en-US" sz="800" dirty="0">
                          <a:latin typeface="Times New Roman"/>
                          <a:ea typeface="Calibri"/>
                          <a:cs typeface="Times New Roman"/>
                        </a:rPr>
                        <a:t>To validate translations, safeguard user information, and ensure that health information is accurate with NHS guidance (</a:t>
                      </a:r>
                      <a:r>
                        <a:rPr lang="en-US" sz="800" dirty="0" err="1">
                          <a:latin typeface="Times New Roman"/>
                          <a:ea typeface="Calibri"/>
                          <a:cs typeface="Times New Roman"/>
                        </a:rPr>
                        <a:t>Reidy</a:t>
                      </a:r>
                      <a:r>
                        <a:rPr lang="en-US" sz="800" dirty="0">
                          <a:latin typeface="Times New Roman"/>
                          <a:ea typeface="Calibri"/>
                          <a:cs typeface="Times New Roman"/>
                        </a:rPr>
                        <a:t> </a:t>
                      </a:r>
                      <a:r>
                        <a:rPr lang="en-US" sz="800" i="1" dirty="0">
                          <a:latin typeface="Times New Roman"/>
                          <a:ea typeface="Calibri"/>
                          <a:cs typeface="Times New Roman"/>
                        </a:rPr>
                        <a:t>et al.</a:t>
                      </a:r>
                      <a:r>
                        <a:rPr lang="en-US" sz="800" dirty="0">
                          <a:latin typeface="Times New Roman"/>
                          <a:ea typeface="Calibri"/>
                          <a:cs typeface="Times New Roman"/>
                        </a:rPr>
                        <a:t> 2025).</a:t>
                      </a:r>
                    </a:p>
                  </a:txBody>
                  <a:tcPr marL="68580" marR="68580" marT="0" marB="0">
                    <a:lnL w="12700" cap="flat" cmpd="sng" algn="ctr">
                      <a:solidFill>
                        <a:srgbClr val="C0504D"/>
                      </a:solidFill>
                      <a:prstDash val="solid"/>
                      <a:round/>
                      <a:headEnd type="none" w="med" len="med"/>
                      <a:tailEnd type="none" w="med" len="med"/>
                    </a:lnL>
                    <a:lnR w="12700" cap="flat" cmpd="sng" algn="ctr">
                      <a:solidFill>
                        <a:srgbClr val="C0504D"/>
                      </a:solidFill>
                      <a:prstDash val="solid"/>
                      <a:round/>
                      <a:headEnd type="none" w="med" len="med"/>
                      <a:tailEnd type="none" w="med" len="med"/>
                    </a:lnR>
                    <a:lnT w="12700" cap="flat" cmpd="sng" algn="ctr">
                      <a:solidFill>
                        <a:srgbClr val="C0504D"/>
                      </a:solidFill>
                      <a:prstDash val="solid"/>
                      <a:round/>
                      <a:headEnd type="none" w="med" len="med"/>
                      <a:tailEnd type="none" w="med" len="med"/>
                    </a:lnT>
                    <a:lnB w="12700" cap="flat" cmpd="sng" algn="ctr">
                      <a:solidFill>
                        <a:srgbClr val="C0504D"/>
                      </a:solidFill>
                      <a:prstDash val="solid"/>
                      <a:round/>
                      <a:headEnd type="none" w="med" len="med"/>
                      <a:tailEnd type="none" w="med" len="med"/>
                    </a:lnB>
                  </a:tcPr>
                </a:tc>
                <a:extLst>
                  <a:ext uri="{0D108BD9-81ED-4DB2-BD59-A6C34878D82A}">
                    <a16:rowId xmlns:a16="http://schemas.microsoft.com/office/drawing/2014/main" val="10002"/>
                  </a:ext>
                </a:extLst>
              </a:tr>
              <a:tr h="68057">
                <a:tc>
                  <a:txBody>
                    <a:bodyPr/>
                    <a:lstStyle/>
                    <a:p>
                      <a:pPr algn="ctr">
                        <a:lnSpc>
                          <a:spcPct val="150000"/>
                        </a:lnSpc>
                        <a:spcAft>
                          <a:spcPts val="1000"/>
                        </a:spcAft>
                      </a:pPr>
                      <a:r>
                        <a:rPr lang="en-US" sz="800" b="1">
                          <a:latin typeface="Times New Roman"/>
                          <a:ea typeface="Times New Roman"/>
                          <a:cs typeface="Times New Roman"/>
                        </a:rPr>
                        <a:t>Evaluate effectiveness</a:t>
                      </a:r>
                      <a:endParaRPr lang="en-US" sz="800">
                        <a:latin typeface="Times New Roman"/>
                        <a:ea typeface="Calibri"/>
                        <a:cs typeface="Times New Roman"/>
                      </a:endParaRPr>
                    </a:p>
                  </a:txBody>
                  <a:tcPr marL="68580" marR="68580" marT="0" marB="0">
                    <a:lnL w="12700" cap="flat" cmpd="sng" algn="ctr">
                      <a:solidFill>
                        <a:srgbClr val="C0504D"/>
                      </a:solidFill>
                      <a:prstDash val="solid"/>
                      <a:round/>
                      <a:headEnd type="none" w="med" len="med"/>
                      <a:tailEnd type="none" w="med" len="med"/>
                    </a:lnL>
                    <a:lnR w="12700" cap="flat" cmpd="sng" algn="ctr">
                      <a:solidFill>
                        <a:srgbClr val="C0504D"/>
                      </a:solidFill>
                      <a:prstDash val="solid"/>
                      <a:round/>
                      <a:headEnd type="none" w="med" len="med"/>
                      <a:tailEnd type="none" w="med" len="med"/>
                    </a:lnR>
                    <a:lnT w="12700" cap="flat" cmpd="sng" algn="ctr">
                      <a:solidFill>
                        <a:srgbClr val="C0504D"/>
                      </a:solidFill>
                      <a:prstDash val="solid"/>
                      <a:round/>
                      <a:headEnd type="none" w="med" len="med"/>
                      <a:tailEnd type="none" w="med" len="med"/>
                    </a:lnT>
                    <a:lnB w="12700" cap="flat" cmpd="sng" algn="ctr">
                      <a:solidFill>
                        <a:srgbClr val="C0504D"/>
                      </a:solidFill>
                      <a:prstDash val="solid"/>
                      <a:round/>
                      <a:headEnd type="none" w="med" len="med"/>
                      <a:tailEnd type="none" w="med" len="med"/>
                    </a:lnB>
                    <a:solidFill>
                      <a:srgbClr val="EFD3D2"/>
                    </a:solidFill>
                  </a:tcPr>
                </a:tc>
                <a:tc>
                  <a:txBody>
                    <a:bodyPr/>
                    <a:lstStyle/>
                    <a:p>
                      <a:pPr algn="just">
                        <a:lnSpc>
                          <a:spcPct val="150000"/>
                        </a:lnSpc>
                        <a:spcAft>
                          <a:spcPts val="1000"/>
                        </a:spcAft>
                      </a:pPr>
                      <a:r>
                        <a:rPr lang="en-US" sz="800">
                          <a:latin typeface="Times New Roman"/>
                          <a:ea typeface="Calibri"/>
                          <a:cs typeface="Times New Roman"/>
                        </a:rPr>
                        <a:t>Assess changes in knowledge, engagement with users, and health-seeking behaviour.</a:t>
                      </a:r>
                    </a:p>
                  </a:txBody>
                  <a:tcPr marL="68580" marR="68580" marT="0" marB="0">
                    <a:lnL w="12700" cap="flat" cmpd="sng" algn="ctr">
                      <a:solidFill>
                        <a:srgbClr val="C0504D"/>
                      </a:solidFill>
                      <a:prstDash val="solid"/>
                      <a:round/>
                      <a:headEnd type="none" w="med" len="med"/>
                      <a:tailEnd type="none" w="med" len="med"/>
                    </a:lnL>
                    <a:lnR w="12700" cap="flat" cmpd="sng" algn="ctr">
                      <a:solidFill>
                        <a:srgbClr val="C0504D"/>
                      </a:solidFill>
                      <a:prstDash val="solid"/>
                      <a:round/>
                      <a:headEnd type="none" w="med" len="med"/>
                      <a:tailEnd type="none" w="med" len="med"/>
                    </a:lnR>
                    <a:lnT w="12700" cap="flat" cmpd="sng" algn="ctr">
                      <a:solidFill>
                        <a:srgbClr val="C0504D"/>
                      </a:solidFill>
                      <a:prstDash val="solid"/>
                      <a:round/>
                      <a:headEnd type="none" w="med" len="med"/>
                      <a:tailEnd type="none" w="med" len="med"/>
                    </a:lnT>
                    <a:lnB w="12700" cap="flat" cmpd="sng" algn="ctr">
                      <a:solidFill>
                        <a:srgbClr val="C0504D"/>
                      </a:solidFill>
                      <a:prstDash val="solid"/>
                      <a:round/>
                      <a:headEnd type="none" w="med" len="med"/>
                      <a:tailEnd type="none" w="med" len="med"/>
                    </a:lnB>
                    <a:solidFill>
                      <a:srgbClr val="EFD3D2"/>
                    </a:solidFill>
                  </a:tcPr>
                </a:tc>
                <a:extLst>
                  <a:ext uri="{0D108BD9-81ED-4DB2-BD59-A6C34878D82A}">
                    <a16:rowId xmlns:a16="http://schemas.microsoft.com/office/drawing/2014/main" val="10003"/>
                  </a:ext>
                </a:extLst>
              </a:tr>
              <a:tr h="68057">
                <a:tc>
                  <a:txBody>
                    <a:bodyPr/>
                    <a:lstStyle/>
                    <a:p>
                      <a:pPr algn="ctr">
                        <a:lnSpc>
                          <a:spcPct val="150000"/>
                        </a:lnSpc>
                        <a:spcAft>
                          <a:spcPts val="1000"/>
                        </a:spcAft>
                      </a:pPr>
                      <a:r>
                        <a:rPr lang="en-US" sz="800" b="1">
                          <a:latin typeface="Times New Roman"/>
                          <a:ea typeface="Times New Roman"/>
                          <a:cs typeface="Times New Roman"/>
                        </a:rPr>
                        <a:t>Support sustainability</a:t>
                      </a:r>
                      <a:endParaRPr lang="en-US" sz="800">
                        <a:latin typeface="Times New Roman"/>
                        <a:ea typeface="Calibri"/>
                        <a:cs typeface="Times New Roman"/>
                      </a:endParaRPr>
                    </a:p>
                  </a:txBody>
                  <a:tcPr marL="68580" marR="68580" marT="0" marB="0">
                    <a:lnL w="12700" cap="flat" cmpd="sng" algn="ctr">
                      <a:solidFill>
                        <a:srgbClr val="C0504D"/>
                      </a:solidFill>
                      <a:prstDash val="solid"/>
                      <a:round/>
                      <a:headEnd type="none" w="med" len="med"/>
                      <a:tailEnd type="none" w="med" len="med"/>
                    </a:lnL>
                    <a:lnR w="12700" cap="flat" cmpd="sng" algn="ctr">
                      <a:solidFill>
                        <a:srgbClr val="C0504D"/>
                      </a:solidFill>
                      <a:prstDash val="solid"/>
                      <a:round/>
                      <a:headEnd type="none" w="med" len="med"/>
                      <a:tailEnd type="none" w="med" len="med"/>
                    </a:lnR>
                    <a:lnT w="12700" cap="flat" cmpd="sng" algn="ctr">
                      <a:solidFill>
                        <a:srgbClr val="C0504D"/>
                      </a:solidFill>
                      <a:prstDash val="solid"/>
                      <a:round/>
                      <a:headEnd type="none" w="med" len="med"/>
                      <a:tailEnd type="none" w="med" len="med"/>
                    </a:lnT>
                    <a:lnB w="12700" cap="flat" cmpd="sng" algn="ctr">
                      <a:solidFill>
                        <a:srgbClr val="C0504D"/>
                      </a:solidFill>
                      <a:prstDash val="solid"/>
                      <a:round/>
                      <a:headEnd type="none" w="med" len="med"/>
                      <a:tailEnd type="none" w="med" len="med"/>
                    </a:lnB>
                  </a:tcPr>
                </a:tc>
                <a:tc>
                  <a:txBody>
                    <a:bodyPr/>
                    <a:lstStyle/>
                    <a:p>
                      <a:pPr algn="just">
                        <a:lnSpc>
                          <a:spcPct val="150000"/>
                        </a:lnSpc>
                        <a:spcAft>
                          <a:spcPts val="1000"/>
                        </a:spcAft>
                      </a:pPr>
                      <a:r>
                        <a:rPr lang="en-US" sz="800" dirty="0">
                          <a:latin typeface="Times New Roman"/>
                          <a:ea typeface="Calibri"/>
                          <a:cs typeface="Times New Roman"/>
                        </a:rPr>
                        <a:t>Connective app promotion with community health education and primary care services (</a:t>
                      </a:r>
                      <a:r>
                        <a:rPr lang="en-US" sz="800" dirty="0" err="1">
                          <a:latin typeface="Times New Roman"/>
                          <a:ea typeface="Calibri"/>
                          <a:cs typeface="Times New Roman"/>
                        </a:rPr>
                        <a:t>Omrani</a:t>
                      </a:r>
                      <a:r>
                        <a:rPr lang="en-US" sz="800" dirty="0">
                          <a:latin typeface="Times New Roman"/>
                          <a:ea typeface="Calibri"/>
                          <a:cs typeface="Times New Roman"/>
                        </a:rPr>
                        <a:t>, 2026).</a:t>
                      </a:r>
                    </a:p>
                  </a:txBody>
                  <a:tcPr marL="68580" marR="68580" marT="0" marB="0">
                    <a:lnL w="12700" cap="flat" cmpd="sng" algn="ctr">
                      <a:solidFill>
                        <a:srgbClr val="C0504D"/>
                      </a:solidFill>
                      <a:prstDash val="solid"/>
                      <a:round/>
                      <a:headEnd type="none" w="med" len="med"/>
                      <a:tailEnd type="none" w="med" len="med"/>
                    </a:lnL>
                    <a:lnR w="12700" cap="flat" cmpd="sng" algn="ctr">
                      <a:solidFill>
                        <a:srgbClr val="C0504D"/>
                      </a:solidFill>
                      <a:prstDash val="solid"/>
                      <a:round/>
                      <a:headEnd type="none" w="med" len="med"/>
                      <a:tailEnd type="none" w="med" len="med"/>
                    </a:lnR>
                    <a:lnT w="12700" cap="flat" cmpd="sng" algn="ctr">
                      <a:solidFill>
                        <a:srgbClr val="C0504D"/>
                      </a:solidFill>
                      <a:prstDash val="solid"/>
                      <a:round/>
                      <a:headEnd type="none" w="med" len="med"/>
                      <a:tailEnd type="none" w="med" len="med"/>
                    </a:lnT>
                    <a:lnB w="12700" cap="flat" cmpd="sng" algn="ctr">
                      <a:solidFill>
                        <a:srgbClr val="C0504D"/>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pic>
        <p:nvPicPr>
          <p:cNvPr id="1038" name="Picture 14"/>
          <p:cNvPicPr>
            <a:picLocks noChangeAspect="1" noChangeArrowheads="1"/>
          </p:cNvPicPr>
          <p:nvPr/>
        </p:nvPicPr>
        <p:blipFill>
          <a:blip r:embed="rId18"/>
          <a:srcRect/>
          <a:stretch>
            <a:fillRect/>
          </a:stretch>
        </p:blipFill>
        <p:spPr bwMode="auto">
          <a:xfrm>
            <a:off x="7632716" y="13562054"/>
            <a:ext cx="2857520" cy="1385898"/>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46040" y="1346156"/>
            <a:ext cx="10001320" cy="6786610"/>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just">
              <a:lnSpc>
                <a:spcPct val="150000"/>
              </a:lnSpc>
            </a:pPr>
            <a:r>
              <a:rPr lang="en-US" sz="800" dirty="0" err="1">
                <a:latin typeface="Times New Roman" pitchFamily="18" charset="0"/>
                <a:cs typeface="Times New Roman" pitchFamily="18" charset="0"/>
              </a:rPr>
              <a:t>Abeltino</a:t>
            </a:r>
            <a:r>
              <a:rPr lang="en-US" sz="800" dirty="0">
                <a:latin typeface="Times New Roman" pitchFamily="18" charset="0"/>
                <a:cs typeface="Times New Roman" pitchFamily="18" charset="0"/>
              </a:rPr>
              <a:t>, A., </a:t>
            </a:r>
            <a:r>
              <a:rPr lang="en-US" sz="800" dirty="0" err="1">
                <a:latin typeface="Times New Roman" pitchFamily="18" charset="0"/>
                <a:cs typeface="Times New Roman" pitchFamily="18" charset="0"/>
              </a:rPr>
              <a:t>Riente</a:t>
            </a:r>
            <a:r>
              <a:rPr lang="en-US" sz="800" dirty="0">
                <a:latin typeface="Times New Roman" pitchFamily="18" charset="0"/>
                <a:cs typeface="Times New Roman" pitchFamily="18" charset="0"/>
              </a:rPr>
              <a:t>, A., </a:t>
            </a:r>
            <a:r>
              <a:rPr lang="en-US" sz="800" dirty="0" err="1">
                <a:latin typeface="Times New Roman" pitchFamily="18" charset="0"/>
                <a:cs typeface="Times New Roman" pitchFamily="18" charset="0"/>
              </a:rPr>
              <a:t>Bianchetti</a:t>
            </a:r>
            <a:r>
              <a:rPr lang="en-US" sz="800" dirty="0">
                <a:latin typeface="Times New Roman" pitchFamily="18" charset="0"/>
                <a:cs typeface="Times New Roman" pitchFamily="18" charset="0"/>
              </a:rPr>
              <a:t>, G., </a:t>
            </a:r>
            <a:r>
              <a:rPr lang="en-US" sz="800" dirty="0" err="1">
                <a:latin typeface="Times New Roman" pitchFamily="18" charset="0"/>
                <a:cs typeface="Times New Roman" pitchFamily="18" charset="0"/>
              </a:rPr>
              <a:t>Serantoni</a:t>
            </a:r>
            <a:r>
              <a:rPr lang="en-US" sz="800" dirty="0">
                <a:latin typeface="Times New Roman" pitchFamily="18" charset="0"/>
                <a:cs typeface="Times New Roman" pitchFamily="18" charset="0"/>
              </a:rPr>
              <a:t>, C., De </a:t>
            </a:r>
            <a:r>
              <a:rPr lang="en-US" sz="800" dirty="0" err="1">
                <a:latin typeface="Times New Roman" pitchFamily="18" charset="0"/>
                <a:cs typeface="Times New Roman" pitchFamily="18" charset="0"/>
              </a:rPr>
              <a:t>Spirito</a:t>
            </a:r>
            <a:r>
              <a:rPr lang="en-US" sz="800" dirty="0">
                <a:latin typeface="Times New Roman" pitchFamily="18" charset="0"/>
                <a:cs typeface="Times New Roman" pitchFamily="18" charset="0"/>
              </a:rPr>
              <a:t>, M., </a:t>
            </a:r>
            <a:r>
              <a:rPr lang="en-US" sz="800" dirty="0" err="1">
                <a:latin typeface="Times New Roman" pitchFamily="18" charset="0"/>
                <a:cs typeface="Times New Roman" pitchFamily="18" charset="0"/>
              </a:rPr>
              <a:t>Capezzone</a:t>
            </a:r>
            <a:r>
              <a:rPr lang="en-US" sz="800" dirty="0">
                <a:latin typeface="Times New Roman" pitchFamily="18" charset="0"/>
                <a:cs typeface="Times New Roman" pitchFamily="18" charset="0"/>
              </a:rPr>
              <a:t>, S., Esposito, R. and </a:t>
            </a:r>
            <a:r>
              <a:rPr lang="en-US" sz="800" dirty="0" err="1">
                <a:latin typeface="Times New Roman" pitchFamily="18" charset="0"/>
                <a:cs typeface="Times New Roman" pitchFamily="18" charset="0"/>
              </a:rPr>
              <a:t>Maulucci</a:t>
            </a:r>
            <a:r>
              <a:rPr lang="en-US" sz="800" dirty="0">
                <a:latin typeface="Times New Roman" pitchFamily="18" charset="0"/>
                <a:cs typeface="Times New Roman" pitchFamily="18" charset="0"/>
              </a:rPr>
              <a:t>, G., (2025). Digital applications for diet monitoring, planning, and precision nutrition for citizens and professionals: a state of the art. </a:t>
            </a:r>
            <a:r>
              <a:rPr lang="en-US" sz="800" i="1" dirty="0">
                <a:latin typeface="Times New Roman" pitchFamily="18" charset="0"/>
                <a:cs typeface="Times New Roman" pitchFamily="18" charset="0"/>
              </a:rPr>
              <a:t>Nutrition Reviews</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83</a:t>
            </a:r>
            <a:r>
              <a:rPr lang="en-US" sz="800" dirty="0">
                <a:latin typeface="Times New Roman" pitchFamily="18" charset="0"/>
                <a:cs typeface="Times New Roman" pitchFamily="18" charset="0"/>
              </a:rPr>
              <a:t>(2), pp.e574-e601. </a:t>
            </a:r>
            <a:r>
              <a:rPr lang="en-US" sz="800" u="sng" dirty="0">
                <a:latin typeface="Times New Roman" pitchFamily="18" charset="0"/>
                <a:cs typeface="Times New Roman" pitchFamily="18" charset="0"/>
                <a:hlinkClick r:id="rId2"/>
              </a:rPr>
              <a:t>https://academic.oup.com/nutritionreviews/article/83/2/e574/7667651</a:t>
            </a:r>
            <a:endParaRPr lang="en-US" sz="800" dirty="0">
              <a:latin typeface="Times New Roman" pitchFamily="18" charset="0"/>
              <a:cs typeface="Times New Roman" pitchFamily="18" charset="0"/>
            </a:endParaRPr>
          </a:p>
          <a:p>
            <a:pPr algn="just">
              <a:lnSpc>
                <a:spcPct val="150000"/>
              </a:lnSpc>
            </a:pPr>
            <a:r>
              <a:rPr lang="en-US" sz="800" dirty="0" err="1">
                <a:latin typeface="Times New Roman" pitchFamily="18" charset="0"/>
                <a:cs typeface="Times New Roman" pitchFamily="18" charset="0"/>
              </a:rPr>
              <a:t>Balkaya</a:t>
            </a:r>
            <a:r>
              <a:rPr lang="en-US" sz="800" dirty="0">
                <a:latin typeface="Times New Roman" pitchFamily="18" charset="0"/>
                <a:cs typeface="Times New Roman" pitchFamily="18" charset="0"/>
              </a:rPr>
              <a:t>, M. and Baykal, G.E., (2025, April). Exploring the Nexus of Technology and Food Practices in Young Adults: A Value-Sensitive Design Perspective towards Human-Food Interaction. In </a:t>
            </a:r>
            <a:r>
              <a:rPr lang="en-US" sz="800" i="1" dirty="0">
                <a:latin typeface="Times New Roman" pitchFamily="18" charset="0"/>
                <a:cs typeface="Times New Roman" pitchFamily="18" charset="0"/>
              </a:rPr>
              <a:t>Proceedings of the 2025 CHI Conference on Human Factors in Computing Systems</a:t>
            </a:r>
            <a:r>
              <a:rPr lang="en-US" sz="800" dirty="0">
                <a:latin typeface="Times New Roman" pitchFamily="18" charset="0"/>
                <a:cs typeface="Times New Roman" pitchFamily="18" charset="0"/>
              </a:rPr>
              <a:t> (pp. 1-16). </a:t>
            </a:r>
            <a:r>
              <a:rPr lang="en-US" sz="800" u="sng" dirty="0">
                <a:latin typeface="Times New Roman" pitchFamily="18" charset="0"/>
                <a:cs typeface="Times New Roman" pitchFamily="18" charset="0"/>
                <a:hlinkClick r:id="rId3"/>
              </a:rPr>
              <a:t>https://dl.acm.org/doi/full/10.1145/3706598.3713900</a:t>
            </a:r>
            <a:endParaRPr lang="en-US" sz="800" dirty="0">
              <a:latin typeface="Times New Roman" pitchFamily="18" charset="0"/>
              <a:cs typeface="Times New Roman" pitchFamily="18" charset="0"/>
            </a:endParaRPr>
          </a:p>
          <a:p>
            <a:pPr algn="just">
              <a:lnSpc>
                <a:spcPct val="150000"/>
              </a:lnSpc>
            </a:pPr>
            <a:r>
              <a:rPr lang="en-US" sz="800" dirty="0" err="1">
                <a:latin typeface="Times New Roman" pitchFamily="18" charset="0"/>
                <a:cs typeface="Times New Roman" pitchFamily="18" charset="0"/>
              </a:rPr>
              <a:t>Benfo</a:t>
            </a:r>
            <a:r>
              <a:rPr lang="en-US" sz="800" dirty="0">
                <a:latin typeface="Times New Roman" pitchFamily="18" charset="0"/>
                <a:cs typeface="Times New Roman" pitchFamily="18" charset="0"/>
              </a:rPr>
              <a:t>, A., </a:t>
            </a:r>
            <a:r>
              <a:rPr lang="en-US" sz="800" dirty="0" err="1">
                <a:latin typeface="Times New Roman" pitchFamily="18" charset="0"/>
                <a:cs typeface="Times New Roman" pitchFamily="18" charset="0"/>
              </a:rPr>
              <a:t>Zumesew</a:t>
            </a:r>
            <a:r>
              <a:rPr lang="en-US" sz="800" dirty="0">
                <a:latin typeface="Times New Roman" pitchFamily="18" charset="0"/>
                <a:cs typeface="Times New Roman" pitchFamily="18" charset="0"/>
              </a:rPr>
              <a:t>, F., </a:t>
            </a:r>
            <a:r>
              <a:rPr lang="en-US" sz="800" dirty="0" err="1">
                <a:latin typeface="Times New Roman" pitchFamily="18" charset="0"/>
                <a:cs typeface="Times New Roman" pitchFamily="18" charset="0"/>
              </a:rPr>
              <a:t>Akoto</a:t>
            </a:r>
            <a:r>
              <a:rPr lang="en-US" sz="800" dirty="0">
                <a:latin typeface="Times New Roman" pitchFamily="18" charset="0"/>
                <a:cs typeface="Times New Roman" pitchFamily="18" charset="0"/>
              </a:rPr>
              <a:t>, E.B., </a:t>
            </a:r>
            <a:r>
              <a:rPr lang="en-US" sz="800" dirty="0" err="1">
                <a:latin typeface="Times New Roman" pitchFamily="18" charset="0"/>
                <a:cs typeface="Times New Roman" pitchFamily="18" charset="0"/>
              </a:rPr>
              <a:t>Ahiakwah</a:t>
            </a:r>
            <a:r>
              <a:rPr lang="en-US" sz="800" dirty="0">
                <a:latin typeface="Times New Roman" pitchFamily="18" charset="0"/>
                <a:cs typeface="Times New Roman" pitchFamily="18" charset="0"/>
              </a:rPr>
              <a:t>, E., </a:t>
            </a:r>
            <a:r>
              <a:rPr lang="en-US" sz="800" dirty="0" err="1">
                <a:latin typeface="Times New Roman" pitchFamily="18" charset="0"/>
                <a:cs typeface="Times New Roman" pitchFamily="18" charset="0"/>
              </a:rPr>
              <a:t>Baidoo</a:t>
            </a:r>
            <a:r>
              <a:rPr lang="en-US" sz="800" dirty="0">
                <a:latin typeface="Times New Roman" pitchFamily="18" charset="0"/>
                <a:cs typeface="Times New Roman" pitchFamily="18" charset="0"/>
              </a:rPr>
              <a:t>, B., </a:t>
            </a:r>
            <a:r>
              <a:rPr lang="en-US" sz="800" dirty="0" err="1">
                <a:latin typeface="Times New Roman" pitchFamily="18" charset="0"/>
                <a:cs typeface="Times New Roman" pitchFamily="18" charset="0"/>
              </a:rPr>
              <a:t>Agyapong</a:t>
            </a:r>
            <a:r>
              <a:rPr lang="en-US" sz="800" dirty="0">
                <a:latin typeface="Times New Roman" pitchFamily="18" charset="0"/>
                <a:cs typeface="Times New Roman" pitchFamily="18" charset="0"/>
              </a:rPr>
              <a:t>, N.A.F., </a:t>
            </a:r>
            <a:r>
              <a:rPr lang="en-US" sz="800" dirty="0" err="1">
                <a:latin typeface="Times New Roman" pitchFamily="18" charset="0"/>
                <a:cs typeface="Times New Roman" pitchFamily="18" charset="0"/>
              </a:rPr>
              <a:t>Boachie</a:t>
            </a:r>
            <a:r>
              <a:rPr lang="en-US" sz="800" dirty="0">
                <a:latin typeface="Times New Roman" pitchFamily="18" charset="0"/>
                <a:cs typeface="Times New Roman" pitchFamily="18" charset="0"/>
              </a:rPr>
              <a:t>, J. and </a:t>
            </a:r>
            <a:r>
              <a:rPr lang="en-US" sz="800" dirty="0" err="1">
                <a:latin typeface="Times New Roman" pitchFamily="18" charset="0"/>
                <a:cs typeface="Times New Roman" pitchFamily="18" charset="0"/>
              </a:rPr>
              <a:t>Adu</a:t>
            </a:r>
            <a:r>
              <a:rPr lang="en-US" sz="800" dirty="0">
                <a:latin typeface="Times New Roman" pitchFamily="18" charset="0"/>
                <a:cs typeface="Times New Roman" pitchFamily="18" charset="0"/>
              </a:rPr>
              <a:t>, P., (2023). Exploring the perspective of young adults about </a:t>
            </a:r>
            <a:r>
              <a:rPr lang="en-US" sz="800" dirty="0" err="1">
                <a:latin typeface="Times New Roman" pitchFamily="18" charset="0"/>
                <a:cs typeface="Times New Roman" pitchFamily="18" charset="0"/>
              </a:rPr>
              <a:t>anaemia</a:t>
            </a:r>
            <a:r>
              <a:rPr lang="en-US" sz="800" dirty="0">
                <a:latin typeface="Times New Roman" pitchFamily="18" charset="0"/>
                <a:cs typeface="Times New Roman" pitchFamily="18" charset="0"/>
              </a:rPr>
              <a:t> prevention; the contributions of knowledge about at-risk groups and consequences of </a:t>
            </a:r>
            <a:r>
              <a:rPr lang="en-US" sz="800" dirty="0" err="1">
                <a:latin typeface="Times New Roman" pitchFamily="18" charset="0"/>
                <a:cs typeface="Times New Roman" pitchFamily="18" charset="0"/>
              </a:rPr>
              <a:t>anaemia</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BMC Public Health</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23</a:t>
            </a:r>
            <a:r>
              <a:rPr lang="en-US" sz="800" dirty="0">
                <a:latin typeface="Times New Roman" pitchFamily="18" charset="0"/>
                <a:cs typeface="Times New Roman" pitchFamily="18" charset="0"/>
              </a:rPr>
              <a:t>(1), p.2081. </a:t>
            </a:r>
            <a:r>
              <a:rPr lang="en-US" sz="800" u="sng" dirty="0">
                <a:latin typeface="Times New Roman" pitchFamily="18" charset="0"/>
                <a:cs typeface="Times New Roman" pitchFamily="18" charset="0"/>
                <a:hlinkClick r:id="rId4"/>
              </a:rPr>
              <a:t>https://link.springer.com/article/10.1186/s12889-023-16980-2</a:t>
            </a:r>
            <a:endParaRPr lang="en-US" sz="800" dirty="0">
              <a:latin typeface="Times New Roman" pitchFamily="18" charset="0"/>
              <a:cs typeface="Times New Roman" pitchFamily="18" charset="0"/>
            </a:endParaRPr>
          </a:p>
          <a:p>
            <a:pPr algn="just">
              <a:lnSpc>
                <a:spcPct val="150000"/>
              </a:lnSpc>
            </a:pPr>
            <a:r>
              <a:rPr lang="en-US" sz="800" dirty="0">
                <a:latin typeface="Times New Roman" pitchFamily="18" charset="0"/>
                <a:cs typeface="Times New Roman" pitchFamily="18" charset="0"/>
              </a:rPr>
              <a:t>Bishop, S.Z., (2024). Using women’s memories of food in intercultural households to locate female agency and evolving cultural identities in Leicester, England, 1960–1995. </a:t>
            </a:r>
            <a:r>
              <a:rPr lang="en-US" sz="800" i="1" dirty="0">
                <a:latin typeface="Times New Roman" pitchFamily="18" charset="0"/>
                <a:cs typeface="Times New Roman" pitchFamily="18" charset="0"/>
              </a:rPr>
              <a:t>Women's History Review</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33</a:t>
            </a:r>
            <a:r>
              <a:rPr lang="en-US" sz="800" dirty="0">
                <a:latin typeface="Times New Roman" pitchFamily="18" charset="0"/>
                <a:cs typeface="Times New Roman" pitchFamily="18" charset="0"/>
              </a:rPr>
              <a:t>(4), pp.535-553. </a:t>
            </a:r>
            <a:r>
              <a:rPr lang="en-US" sz="800" u="sng" dirty="0">
                <a:latin typeface="Times New Roman" pitchFamily="18" charset="0"/>
                <a:cs typeface="Times New Roman" pitchFamily="18" charset="0"/>
                <a:hlinkClick r:id="rId5"/>
              </a:rPr>
              <a:t>https://doi.org/10.1080/09612025.2023.2267254</a:t>
            </a:r>
            <a:endParaRPr lang="en-US" sz="800" dirty="0">
              <a:latin typeface="Times New Roman" pitchFamily="18" charset="0"/>
              <a:cs typeface="Times New Roman" pitchFamily="18" charset="0"/>
            </a:endParaRPr>
          </a:p>
          <a:p>
            <a:pPr algn="just">
              <a:lnSpc>
                <a:spcPct val="150000"/>
              </a:lnSpc>
            </a:pPr>
            <a:r>
              <a:rPr lang="en-US" sz="800" dirty="0" err="1">
                <a:latin typeface="Times New Roman" pitchFamily="18" charset="0"/>
                <a:cs typeface="Times New Roman" pitchFamily="18" charset="0"/>
              </a:rPr>
              <a:t>Delfani</a:t>
            </a:r>
            <a:r>
              <a:rPr lang="en-US" sz="800" dirty="0">
                <a:latin typeface="Times New Roman" pitchFamily="18" charset="0"/>
                <a:cs typeface="Times New Roman" pitchFamily="18" charset="0"/>
              </a:rPr>
              <a:t>, J., </a:t>
            </a:r>
            <a:r>
              <a:rPr lang="en-US" sz="800" dirty="0" err="1">
                <a:latin typeface="Times New Roman" pitchFamily="18" charset="0"/>
                <a:cs typeface="Times New Roman" pitchFamily="18" charset="0"/>
              </a:rPr>
              <a:t>Orasan</a:t>
            </a:r>
            <a:r>
              <a:rPr lang="en-US" sz="800" dirty="0">
                <a:latin typeface="Times New Roman" pitchFamily="18" charset="0"/>
                <a:cs typeface="Times New Roman" pitchFamily="18" charset="0"/>
              </a:rPr>
              <a:t>, C., </a:t>
            </a:r>
            <a:r>
              <a:rPr lang="en-US" sz="800" dirty="0" err="1">
                <a:latin typeface="Times New Roman" pitchFamily="18" charset="0"/>
                <a:cs typeface="Times New Roman" pitchFamily="18" charset="0"/>
              </a:rPr>
              <a:t>Saadany</a:t>
            </a:r>
            <a:r>
              <a:rPr lang="en-US" sz="800" dirty="0">
                <a:latin typeface="Times New Roman" pitchFamily="18" charset="0"/>
                <a:cs typeface="Times New Roman" pitchFamily="18" charset="0"/>
              </a:rPr>
              <a:t>, H., </a:t>
            </a:r>
            <a:r>
              <a:rPr lang="en-US" sz="800" dirty="0" err="1">
                <a:latin typeface="Times New Roman" pitchFamily="18" charset="0"/>
                <a:cs typeface="Times New Roman" pitchFamily="18" charset="0"/>
              </a:rPr>
              <a:t>Temizoz</a:t>
            </a:r>
            <a:r>
              <a:rPr lang="en-US" sz="800" dirty="0">
                <a:latin typeface="Times New Roman" pitchFamily="18" charset="0"/>
                <a:cs typeface="Times New Roman" pitchFamily="18" charset="0"/>
              </a:rPr>
              <a:t>, O., Taylor-</a:t>
            </a:r>
            <a:r>
              <a:rPr lang="en-US" sz="800" dirty="0" err="1">
                <a:latin typeface="Times New Roman" pitchFamily="18" charset="0"/>
                <a:cs typeface="Times New Roman" pitchFamily="18" charset="0"/>
              </a:rPr>
              <a:t>Stilgoe</a:t>
            </a:r>
            <a:r>
              <a:rPr lang="en-US" sz="800" dirty="0">
                <a:latin typeface="Times New Roman" pitchFamily="18" charset="0"/>
                <a:cs typeface="Times New Roman" pitchFamily="18" charset="0"/>
              </a:rPr>
              <a:t>, E., </a:t>
            </a:r>
            <a:r>
              <a:rPr lang="en-US" sz="800" dirty="0" err="1">
                <a:latin typeface="Times New Roman" pitchFamily="18" charset="0"/>
                <a:cs typeface="Times New Roman" pitchFamily="18" charset="0"/>
              </a:rPr>
              <a:t>Kanojia</a:t>
            </a:r>
            <a:r>
              <a:rPr lang="en-US" sz="800" dirty="0">
                <a:latin typeface="Times New Roman" pitchFamily="18" charset="0"/>
                <a:cs typeface="Times New Roman" pitchFamily="18" charset="0"/>
              </a:rPr>
              <a:t>, D., Braun, S. and Schouten, B., (2024). Google translate error analysis for mental healthcare information: Evaluating accuracy, comprehensibility, and implications for multilingual healthcare communication. </a:t>
            </a:r>
            <a:r>
              <a:rPr lang="en-US" sz="800" i="1" dirty="0" err="1">
                <a:latin typeface="Times New Roman" pitchFamily="18" charset="0"/>
                <a:cs typeface="Times New Roman" pitchFamily="18" charset="0"/>
              </a:rPr>
              <a:t>arXiv</a:t>
            </a:r>
            <a:r>
              <a:rPr lang="en-US" sz="800" i="1" dirty="0">
                <a:latin typeface="Times New Roman" pitchFamily="18" charset="0"/>
                <a:cs typeface="Times New Roman" pitchFamily="18" charset="0"/>
              </a:rPr>
              <a:t> preprint arXiv:2402.04023</a:t>
            </a:r>
            <a:r>
              <a:rPr lang="en-US" sz="800" dirty="0">
                <a:latin typeface="Times New Roman" pitchFamily="18" charset="0"/>
                <a:cs typeface="Times New Roman" pitchFamily="18" charset="0"/>
              </a:rPr>
              <a:t>. </a:t>
            </a:r>
            <a:r>
              <a:rPr lang="en-US" sz="800" u="sng" dirty="0">
                <a:latin typeface="Times New Roman" pitchFamily="18" charset="0"/>
                <a:cs typeface="Times New Roman" pitchFamily="18" charset="0"/>
                <a:hlinkClick r:id="rId6"/>
              </a:rPr>
              <a:t>https://arxiv.org/abs/2402.04023</a:t>
            </a:r>
            <a:endParaRPr lang="en-US" sz="800" dirty="0">
              <a:latin typeface="Times New Roman" pitchFamily="18" charset="0"/>
              <a:cs typeface="Times New Roman" pitchFamily="18" charset="0"/>
            </a:endParaRPr>
          </a:p>
          <a:p>
            <a:pPr algn="just">
              <a:lnSpc>
                <a:spcPct val="150000"/>
              </a:lnSpc>
            </a:pPr>
            <a:r>
              <a:rPr lang="en-US" sz="800" dirty="0" err="1">
                <a:latin typeface="Times New Roman" pitchFamily="18" charset="0"/>
                <a:cs typeface="Times New Roman" pitchFamily="18" charset="0"/>
              </a:rPr>
              <a:t>Gkiouleka</a:t>
            </a:r>
            <a:r>
              <a:rPr lang="en-US" sz="800" dirty="0">
                <a:latin typeface="Times New Roman" pitchFamily="18" charset="0"/>
                <a:cs typeface="Times New Roman" pitchFamily="18" charset="0"/>
              </a:rPr>
              <a:t>, A., Wong, G., </a:t>
            </a:r>
            <a:r>
              <a:rPr lang="en-US" sz="800" dirty="0" err="1">
                <a:latin typeface="Times New Roman" pitchFamily="18" charset="0"/>
                <a:cs typeface="Times New Roman" pitchFamily="18" charset="0"/>
              </a:rPr>
              <a:t>Sowden</a:t>
            </a:r>
            <a:r>
              <a:rPr lang="en-US" sz="800" dirty="0">
                <a:latin typeface="Times New Roman" pitchFamily="18" charset="0"/>
                <a:cs typeface="Times New Roman" pitchFamily="18" charset="0"/>
              </a:rPr>
              <a:t>, S., </a:t>
            </a:r>
            <a:r>
              <a:rPr lang="en-US" sz="800" dirty="0" err="1">
                <a:latin typeface="Times New Roman" pitchFamily="18" charset="0"/>
                <a:cs typeface="Times New Roman" pitchFamily="18" charset="0"/>
              </a:rPr>
              <a:t>Bambra</a:t>
            </a:r>
            <a:r>
              <a:rPr lang="en-US" sz="800" dirty="0">
                <a:latin typeface="Times New Roman" pitchFamily="18" charset="0"/>
                <a:cs typeface="Times New Roman" pitchFamily="18" charset="0"/>
              </a:rPr>
              <a:t>, C., </a:t>
            </a:r>
            <a:r>
              <a:rPr lang="en-US" sz="800" dirty="0" err="1">
                <a:latin typeface="Times New Roman" pitchFamily="18" charset="0"/>
                <a:cs typeface="Times New Roman" pitchFamily="18" charset="0"/>
              </a:rPr>
              <a:t>Siersbaek</a:t>
            </a:r>
            <a:r>
              <a:rPr lang="en-US" sz="800" dirty="0">
                <a:latin typeface="Times New Roman" pitchFamily="18" charset="0"/>
                <a:cs typeface="Times New Roman" pitchFamily="18" charset="0"/>
              </a:rPr>
              <a:t>, R., </a:t>
            </a:r>
            <a:r>
              <a:rPr lang="en-US" sz="800" dirty="0" err="1">
                <a:latin typeface="Times New Roman" pitchFamily="18" charset="0"/>
                <a:cs typeface="Times New Roman" pitchFamily="18" charset="0"/>
              </a:rPr>
              <a:t>Manji</a:t>
            </a:r>
            <a:r>
              <a:rPr lang="en-US" sz="800" dirty="0">
                <a:latin typeface="Times New Roman" pitchFamily="18" charset="0"/>
                <a:cs typeface="Times New Roman" pitchFamily="18" charset="0"/>
              </a:rPr>
              <a:t>, S., Moseley, A., </a:t>
            </a:r>
            <a:r>
              <a:rPr lang="en-US" sz="800" dirty="0" err="1">
                <a:latin typeface="Times New Roman" pitchFamily="18" charset="0"/>
                <a:cs typeface="Times New Roman" pitchFamily="18" charset="0"/>
              </a:rPr>
              <a:t>Harmston</a:t>
            </a:r>
            <a:r>
              <a:rPr lang="en-US" sz="800" dirty="0">
                <a:latin typeface="Times New Roman" pitchFamily="18" charset="0"/>
                <a:cs typeface="Times New Roman" pitchFamily="18" charset="0"/>
              </a:rPr>
              <a:t>, R., Kuhn, I. and Ford, J., (2023). Reducing health inequalities through general practice. </a:t>
            </a:r>
            <a:r>
              <a:rPr lang="en-US" sz="800" i="1" dirty="0">
                <a:latin typeface="Times New Roman" pitchFamily="18" charset="0"/>
                <a:cs typeface="Times New Roman" pitchFamily="18" charset="0"/>
              </a:rPr>
              <a:t>The Lancet Public Health</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8</a:t>
            </a:r>
            <a:r>
              <a:rPr lang="en-US" sz="800" dirty="0">
                <a:latin typeface="Times New Roman" pitchFamily="18" charset="0"/>
                <a:cs typeface="Times New Roman" pitchFamily="18" charset="0"/>
              </a:rPr>
              <a:t>(6), pp.e463-e472. </a:t>
            </a:r>
            <a:r>
              <a:rPr lang="en-US" sz="800" u="sng" dirty="0">
                <a:latin typeface="Times New Roman" pitchFamily="18" charset="0"/>
                <a:cs typeface="Times New Roman" pitchFamily="18" charset="0"/>
                <a:hlinkClick r:id="rId7"/>
              </a:rPr>
              <a:t>https://www.thelancet.com/article/S2468-2667(23)00093-2/fulltext</a:t>
            </a:r>
            <a:endParaRPr lang="en-US" sz="800" dirty="0">
              <a:latin typeface="Times New Roman" pitchFamily="18" charset="0"/>
              <a:cs typeface="Times New Roman" pitchFamily="18" charset="0"/>
            </a:endParaRPr>
          </a:p>
          <a:p>
            <a:pPr algn="just">
              <a:lnSpc>
                <a:spcPct val="150000"/>
              </a:lnSpc>
            </a:pPr>
            <a:r>
              <a:rPr lang="en-US" sz="800" dirty="0">
                <a:latin typeface="Times New Roman" pitchFamily="18" charset="0"/>
                <a:cs typeface="Times New Roman" pitchFamily="18" charset="0"/>
              </a:rPr>
              <a:t>Hess, S.Y., </a:t>
            </a:r>
            <a:r>
              <a:rPr lang="en-US" sz="800" dirty="0" err="1">
                <a:latin typeface="Times New Roman" pitchFamily="18" charset="0"/>
                <a:cs typeface="Times New Roman" pitchFamily="18" charset="0"/>
              </a:rPr>
              <a:t>Owais</a:t>
            </a:r>
            <a:r>
              <a:rPr lang="en-US" sz="800" dirty="0">
                <a:latin typeface="Times New Roman" pitchFamily="18" charset="0"/>
                <a:cs typeface="Times New Roman" pitchFamily="18" charset="0"/>
              </a:rPr>
              <a:t>, A., </a:t>
            </a:r>
            <a:r>
              <a:rPr lang="en-US" sz="800" dirty="0" err="1">
                <a:latin typeface="Times New Roman" pitchFamily="18" charset="0"/>
                <a:cs typeface="Times New Roman" pitchFamily="18" charset="0"/>
              </a:rPr>
              <a:t>Jefferds</a:t>
            </a:r>
            <a:r>
              <a:rPr lang="en-US" sz="800" dirty="0">
                <a:latin typeface="Times New Roman" pitchFamily="18" charset="0"/>
                <a:cs typeface="Times New Roman" pitchFamily="18" charset="0"/>
              </a:rPr>
              <a:t>, M.E.D., Young, M.F., Cahill, A. and Rogers, L.M., (2023). Accelerating action to reduce anemia: Review of causes and risk factors and related data needs. </a:t>
            </a:r>
            <a:r>
              <a:rPr lang="en-US" sz="800" i="1" dirty="0">
                <a:latin typeface="Times New Roman" pitchFamily="18" charset="0"/>
                <a:cs typeface="Times New Roman" pitchFamily="18" charset="0"/>
              </a:rPr>
              <a:t>Annals of the New York Academy of Sciences</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1523</a:t>
            </a:r>
            <a:r>
              <a:rPr lang="en-US" sz="800" dirty="0">
                <a:latin typeface="Times New Roman" pitchFamily="18" charset="0"/>
                <a:cs typeface="Times New Roman" pitchFamily="18" charset="0"/>
              </a:rPr>
              <a:t>(1), pp.11-23. </a:t>
            </a:r>
            <a:r>
              <a:rPr lang="en-US" sz="800" u="sng" dirty="0">
                <a:latin typeface="Times New Roman" pitchFamily="18" charset="0"/>
                <a:cs typeface="Times New Roman" pitchFamily="18" charset="0"/>
                <a:hlinkClick r:id="rId8"/>
              </a:rPr>
              <a:t>https://doi.org/10.1111/nyas.14985</a:t>
            </a:r>
            <a:endParaRPr lang="en-US" sz="800" dirty="0">
              <a:latin typeface="Times New Roman" pitchFamily="18" charset="0"/>
              <a:cs typeface="Times New Roman" pitchFamily="18" charset="0"/>
            </a:endParaRPr>
          </a:p>
          <a:p>
            <a:pPr algn="just">
              <a:lnSpc>
                <a:spcPct val="150000"/>
              </a:lnSpc>
            </a:pPr>
            <a:r>
              <a:rPr lang="en-US" sz="800" dirty="0" err="1">
                <a:latin typeface="Times New Roman" pitchFamily="18" charset="0"/>
                <a:cs typeface="Times New Roman" pitchFamily="18" charset="0"/>
              </a:rPr>
              <a:t>Iolascon</a:t>
            </a:r>
            <a:r>
              <a:rPr lang="en-US" sz="800" dirty="0">
                <a:latin typeface="Times New Roman" pitchFamily="18" charset="0"/>
                <a:cs typeface="Times New Roman" pitchFamily="18" charset="0"/>
              </a:rPr>
              <a:t>, A., </a:t>
            </a:r>
            <a:r>
              <a:rPr lang="en-US" sz="800" dirty="0" err="1">
                <a:latin typeface="Times New Roman" pitchFamily="18" charset="0"/>
                <a:cs typeface="Times New Roman" pitchFamily="18" charset="0"/>
              </a:rPr>
              <a:t>Andolfo</a:t>
            </a:r>
            <a:r>
              <a:rPr lang="en-US" sz="800" dirty="0">
                <a:latin typeface="Times New Roman" pitchFamily="18" charset="0"/>
                <a:cs typeface="Times New Roman" pitchFamily="18" charset="0"/>
              </a:rPr>
              <a:t>, I., Russo, R., Sanchez, M., </a:t>
            </a:r>
            <a:r>
              <a:rPr lang="en-US" sz="800" dirty="0" err="1">
                <a:latin typeface="Times New Roman" pitchFamily="18" charset="0"/>
                <a:cs typeface="Times New Roman" pitchFamily="18" charset="0"/>
              </a:rPr>
              <a:t>Busti</a:t>
            </a:r>
            <a:r>
              <a:rPr lang="en-US" sz="800" dirty="0">
                <a:latin typeface="Times New Roman" pitchFamily="18" charset="0"/>
                <a:cs typeface="Times New Roman" pitchFamily="18" charset="0"/>
              </a:rPr>
              <a:t>, F., </a:t>
            </a:r>
            <a:r>
              <a:rPr lang="en-US" sz="800" dirty="0" err="1">
                <a:latin typeface="Times New Roman" pitchFamily="18" charset="0"/>
                <a:cs typeface="Times New Roman" pitchFamily="18" charset="0"/>
              </a:rPr>
              <a:t>Swinkels</a:t>
            </a:r>
            <a:r>
              <a:rPr lang="en-US" sz="800" dirty="0">
                <a:latin typeface="Times New Roman" pitchFamily="18" charset="0"/>
                <a:cs typeface="Times New Roman" pitchFamily="18" charset="0"/>
              </a:rPr>
              <a:t>, D., Aguilar Martinez, P., </a:t>
            </a:r>
            <a:r>
              <a:rPr lang="en-US" sz="800" dirty="0" err="1">
                <a:latin typeface="Times New Roman" pitchFamily="18" charset="0"/>
                <a:cs typeface="Times New Roman" pitchFamily="18" charset="0"/>
              </a:rPr>
              <a:t>Bou‐Fakhredin</a:t>
            </a:r>
            <a:r>
              <a:rPr lang="en-US" sz="800" dirty="0">
                <a:latin typeface="Times New Roman" pitchFamily="18" charset="0"/>
                <a:cs typeface="Times New Roman" pitchFamily="18" charset="0"/>
              </a:rPr>
              <a:t>, R., </a:t>
            </a:r>
            <a:r>
              <a:rPr lang="en-US" sz="800" dirty="0" err="1">
                <a:latin typeface="Times New Roman" pitchFamily="18" charset="0"/>
                <a:cs typeface="Times New Roman" pitchFamily="18" charset="0"/>
              </a:rPr>
              <a:t>Muckenthaler</a:t>
            </a:r>
            <a:r>
              <a:rPr lang="en-US" sz="800" dirty="0">
                <a:latin typeface="Times New Roman" pitchFamily="18" charset="0"/>
                <a:cs typeface="Times New Roman" pitchFamily="18" charset="0"/>
              </a:rPr>
              <a:t>, M.U., </a:t>
            </a:r>
            <a:r>
              <a:rPr lang="en-US" sz="800" dirty="0" err="1">
                <a:latin typeface="Times New Roman" pitchFamily="18" charset="0"/>
                <a:cs typeface="Times New Roman" pitchFamily="18" charset="0"/>
              </a:rPr>
              <a:t>Unal</a:t>
            </a:r>
            <a:r>
              <a:rPr lang="en-US" sz="800" dirty="0">
                <a:latin typeface="Times New Roman" pitchFamily="18" charset="0"/>
                <a:cs typeface="Times New Roman" pitchFamily="18" charset="0"/>
              </a:rPr>
              <a:t>, S. and Porto, G., (2024). Recommendations for diagnosis, treatment, and prevention of iron deficiency and iron deficiency anemia. </a:t>
            </a:r>
            <a:r>
              <a:rPr lang="en-US" sz="800" i="1" dirty="0" err="1">
                <a:latin typeface="Times New Roman" pitchFamily="18" charset="0"/>
                <a:cs typeface="Times New Roman" pitchFamily="18" charset="0"/>
              </a:rPr>
              <a:t>Hemasphere</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8</a:t>
            </a:r>
            <a:r>
              <a:rPr lang="en-US" sz="800" dirty="0">
                <a:latin typeface="Times New Roman" pitchFamily="18" charset="0"/>
                <a:cs typeface="Times New Roman" pitchFamily="18" charset="0"/>
              </a:rPr>
              <a:t>(7), p.e108. </a:t>
            </a:r>
            <a:r>
              <a:rPr lang="en-US" sz="800" u="sng" dirty="0">
                <a:latin typeface="Times New Roman" pitchFamily="18" charset="0"/>
                <a:cs typeface="Times New Roman" pitchFamily="18" charset="0"/>
                <a:hlinkClick r:id="rId9"/>
              </a:rPr>
              <a:t>https://onlinelibrary.wiley.com/doi/full/10.1002/hem3.108</a:t>
            </a:r>
            <a:endParaRPr lang="en-US" sz="800" dirty="0">
              <a:latin typeface="Times New Roman" pitchFamily="18" charset="0"/>
              <a:cs typeface="Times New Roman" pitchFamily="18" charset="0"/>
            </a:endParaRPr>
          </a:p>
          <a:p>
            <a:pPr algn="just">
              <a:lnSpc>
                <a:spcPct val="150000"/>
              </a:lnSpc>
            </a:pPr>
            <a:r>
              <a:rPr lang="en-US" sz="800" dirty="0" err="1">
                <a:latin typeface="Times New Roman" pitchFamily="18" charset="0"/>
                <a:cs typeface="Times New Roman" pitchFamily="18" charset="0"/>
              </a:rPr>
              <a:t>Khare</a:t>
            </a:r>
            <a:r>
              <a:rPr lang="en-US" sz="800" dirty="0">
                <a:latin typeface="Times New Roman" pitchFamily="18" charset="0"/>
                <a:cs typeface="Times New Roman" pitchFamily="18" charset="0"/>
              </a:rPr>
              <a:t>, A. and </a:t>
            </a:r>
            <a:r>
              <a:rPr lang="en-US" sz="800" dirty="0" err="1">
                <a:latin typeface="Times New Roman" pitchFamily="18" charset="0"/>
                <a:cs typeface="Times New Roman" pitchFamily="18" charset="0"/>
              </a:rPr>
              <a:t>Arora</a:t>
            </a:r>
            <a:r>
              <a:rPr lang="en-US" sz="800" dirty="0">
                <a:latin typeface="Times New Roman" pitchFamily="18" charset="0"/>
                <a:cs typeface="Times New Roman" pitchFamily="18" charset="0"/>
              </a:rPr>
              <a:t>, A., (2025). From taste to health: Evaluating anemia awareness and consumer acceptance of Iron and protein-rich foods in urban India. </a:t>
            </a:r>
            <a:r>
              <a:rPr lang="en-US" sz="800" i="1" dirty="0">
                <a:latin typeface="Times New Roman" pitchFamily="18" charset="0"/>
                <a:cs typeface="Times New Roman" pitchFamily="18" charset="0"/>
              </a:rPr>
              <a:t>Food Research International</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213</a:t>
            </a:r>
            <a:r>
              <a:rPr lang="en-US" sz="800" dirty="0">
                <a:latin typeface="Times New Roman" pitchFamily="18" charset="0"/>
                <a:cs typeface="Times New Roman" pitchFamily="18" charset="0"/>
              </a:rPr>
              <a:t>, p.116579. </a:t>
            </a:r>
            <a:r>
              <a:rPr lang="en-US" sz="800" u="sng" dirty="0">
                <a:latin typeface="Times New Roman" pitchFamily="18" charset="0"/>
                <a:cs typeface="Times New Roman" pitchFamily="18" charset="0"/>
                <a:hlinkClick r:id="rId10"/>
              </a:rPr>
              <a:t>https://www.sciencedirect.com/science/article/pii/S0963996925009172</a:t>
            </a:r>
            <a:endParaRPr lang="en-US" sz="800" dirty="0">
              <a:latin typeface="Times New Roman" pitchFamily="18" charset="0"/>
              <a:cs typeface="Times New Roman" pitchFamily="18" charset="0"/>
            </a:endParaRPr>
          </a:p>
          <a:p>
            <a:pPr algn="just">
              <a:lnSpc>
                <a:spcPct val="150000"/>
              </a:lnSpc>
            </a:pPr>
            <a:r>
              <a:rPr lang="en-US" sz="800" dirty="0" err="1">
                <a:latin typeface="Times New Roman" pitchFamily="18" charset="0"/>
                <a:cs typeface="Times New Roman" pitchFamily="18" charset="0"/>
              </a:rPr>
              <a:t>Kiani</a:t>
            </a:r>
            <a:r>
              <a:rPr lang="en-US" sz="800" dirty="0">
                <a:latin typeface="Times New Roman" pitchFamily="18" charset="0"/>
                <a:cs typeface="Times New Roman" pitchFamily="18" charset="0"/>
              </a:rPr>
              <a:t>, A.K., </a:t>
            </a:r>
            <a:r>
              <a:rPr lang="en-US" sz="800" dirty="0" err="1">
                <a:latin typeface="Times New Roman" pitchFamily="18" charset="0"/>
                <a:cs typeface="Times New Roman" pitchFamily="18" charset="0"/>
              </a:rPr>
              <a:t>Dhuli</a:t>
            </a:r>
            <a:r>
              <a:rPr lang="en-US" sz="800" dirty="0">
                <a:latin typeface="Times New Roman" pitchFamily="18" charset="0"/>
                <a:cs typeface="Times New Roman" pitchFamily="18" charset="0"/>
              </a:rPr>
              <a:t>, K., </a:t>
            </a:r>
            <a:r>
              <a:rPr lang="en-US" sz="800" dirty="0" err="1">
                <a:latin typeface="Times New Roman" pitchFamily="18" charset="0"/>
                <a:cs typeface="Times New Roman" pitchFamily="18" charset="0"/>
              </a:rPr>
              <a:t>Donato</a:t>
            </a:r>
            <a:r>
              <a:rPr lang="en-US" sz="800" dirty="0">
                <a:latin typeface="Times New Roman" pitchFamily="18" charset="0"/>
                <a:cs typeface="Times New Roman" pitchFamily="18" charset="0"/>
              </a:rPr>
              <a:t>, K., </a:t>
            </a:r>
            <a:r>
              <a:rPr lang="en-US" sz="800" dirty="0" err="1">
                <a:latin typeface="Times New Roman" pitchFamily="18" charset="0"/>
                <a:cs typeface="Times New Roman" pitchFamily="18" charset="0"/>
              </a:rPr>
              <a:t>Aquilanti</a:t>
            </a:r>
            <a:r>
              <a:rPr lang="en-US" sz="800" dirty="0">
                <a:latin typeface="Times New Roman" pitchFamily="18" charset="0"/>
                <a:cs typeface="Times New Roman" pitchFamily="18" charset="0"/>
              </a:rPr>
              <a:t>, B., </a:t>
            </a:r>
            <a:r>
              <a:rPr lang="en-US" sz="800" dirty="0" err="1">
                <a:latin typeface="Times New Roman" pitchFamily="18" charset="0"/>
                <a:cs typeface="Times New Roman" pitchFamily="18" charset="0"/>
              </a:rPr>
              <a:t>Velluti</a:t>
            </a:r>
            <a:r>
              <a:rPr lang="en-US" sz="800" dirty="0">
                <a:latin typeface="Times New Roman" pitchFamily="18" charset="0"/>
                <a:cs typeface="Times New Roman" pitchFamily="18" charset="0"/>
              </a:rPr>
              <a:t>, V., Matera, G., </a:t>
            </a:r>
            <a:r>
              <a:rPr lang="en-US" sz="800" dirty="0" err="1">
                <a:latin typeface="Times New Roman" pitchFamily="18" charset="0"/>
                <a:cs typeface="Times New Roman" pitchFamily="18" charset="0"/>
              </a:rPr>
              <a:t>Iaconelli</a:t>
            </a:r>
            <a:r>
              <a:rPr lang="en-US" sz="800" dirty="0">
                <a:latin typeface="Times New Roman" pitchFamily="18" charset="0"/>
                <a:cs typeface="Times New Roman" pitchFamily="18" charset="0"/>
              </a:rPr>
              <a:t>, A., Connelly, S.T., </a:t>
            </a:r>
            <a:r>
              <a:rPr lang="en-US" sz="800" dirty="0" err="1">
                <a:latin typeface="Times New Roman" pitchFamily="18" charset="0"/>
                <a:cs typeface="Times New Roman" pitchFamily="18" charset="0"/>
              </a:rPr>
              <a:t>Bellinato</a:t>
            </a:r>
            <a:r>
              <a:rPr lang="en-US" sz="800" dirty="0">
                <a:latin typeface="Times New Roman" pitchFamily="18" charset="0"/>
                <a:cs typeface="Times New Roman" pitchFamily="18" charset="0"/>
              </a:rPr>
              <a:t>, F., </a:t>
            </a:r>
            <a:r>
              <a:rPr lang="en-US" sz="800" dirty="0" err="1">
                <a:latin typeface="Times New Roman" pitchFamily="18" charset="0"/>
                <a:cs typeface="Times New Roman" pitchFamily="18" charset="0"/>
              </a:rPr>
              <a:t>Gisondi</a:t>
            </a:r>
            <a:r>
              <a:rPr lang="en-US" sz="800" dirty="0">
                <a:latin typeface="Times New Roman" pitchFamily="18" charset="0"/>
                <a:cs typeface="Times New Roman" pitchFamily="18" charset="0"/>
              </a:rPr>
              <a:t>, P. and </a:t>
            </a:r>
            <a:r>
              <a:rPr lang="en-US" sz="800" dirty="0" err="1">
                <a:latin typeface="Times New Roman" pitchFamily="18" charset="0"/>
                <a:cs typeface="Times New Roman" pitchFamily="18" charset="0"/>
              </a:rPr>
              <a:t>Bertelli</a:t>
            </a:r>
            <a:r>
              <a:rPr lang="en-US" sz="800" dirty="0">
                <a:latin typeface="Times New Roman" pitchFamily="18" charset="0"/>
                <a:cs typeface="Times New Roman" pitchFamily="18" charset="0"/>
              </a:rPr>
              <a:t>, M., (2022). Main nutritional deficiencies. </a:t>
            </a:r>
            <a:r>
              <a:rPr lang="en-US" sz="800" i="1" dirty="0">
                <a:latin typeface="Times New Roman" pitchFamily="18" charset="0"/>
                <a:cs typeface="Times New Roman" pitchFamily="18" charset="0"/>
              </a:rPr>
              <a:t>Journal of preventive medicine and hygiene</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63</a:t>
            </a:r>
            <a:r>
              <a:rPr lang="en-US" sz="800" dirty="0">
                <a:latin typeface="Times New Roman" pitchFamily="18" charset="0"/>
                <a:cs typeface="Times New Roman" pitchFamily="18" charset="0"/>
              </a:rPr>
              <a:t>(2 </a:t>
            </a:r>
            <a:r>
              <a:rPr lang="en-US" sz="800" dirty="0" err="1">
                <a:latin typeface="Times New Roman" pitchFamily="18" charset="0"/>
                <a:cs typeface="Times New Roman" pitchFamily="18" charset="0"/>
              </a:rPr>
              <a:t>Suppl</a:t>
            </a:r>
            <a:r>
              <a:rPr lang="en-US" sz="800" dirty="0">
                <a:latin typeface="Times New Roman" pitchFamily="18" charset="0"/>
                <a:cs typeface="Times New Roman" pitchFamily="18" charset="0"/>
              </a:rPr>
              <a:t> 3), p.E93. </a:t>
            </a:r>
            <a:r>
              <a:rPr lang="en-US" sz="800" u="sng" dirty="0">
                <a:latin typeface="Times New Roman" pitchFamily="18" charset="0"/>
                <a:cs typeface="Times New Roman" pitchFamily="18" charset="0"/>
                <a:hlinkClick r:id="rId11"/>
              </a:rPr>
              <a:t>https://doi.org/10.15167/2421-4248/jpmh2022.63.2S3.2752</a:t>
            </a:r>
            <a:endParaRPr lang="en-US" sz="800" dirty="0">
              <a:latin typeface="Times New Roman" pitchFamily="18" charset="0"/>
              <a:cs typeface="Times New Roman" pitchFamily="18" charset="0"/>
            </a:endParaRPr>
          </a:p>
          <a:p>
            <a:pPr algn="just">
              <a:lnSpc>
                <a:spcPct val="150000"/>
              </a:lnSpc>
            </a:pPr>
            <a:r>
              <a:rPr lang="en-US" sz="800" dirty="0" err="1">
                <a:latin typeface="Times New Roman" pitchFamily="18" charset="0"/>
                <a:cs typeface="Times New Roman" pitchFamily="18" charset="0"/>
              </a:rPr>
              <a:t>Lakshmi</a:t>
            </a:r>
            <a:r>
              <a:rPr lang="en-US" sz="800" dirty="0">
                <a:latin typeface="Times New Roman" pitchFamily="18" charset="0"/>
                <a:cs typeface="Times New Roman" pitchFamily="18" charset="0"/>
              </a:rPr>
              <a:t>, R., </a:t>
            </a:r>
            <a:r>
              <a:rPr lang="en-US" sz="800" dirty="0" err="1">
                <a:latin typeface="Times New Roman" pitchFamily="18" charset="0"/>
                <a:cs typeface="Times New Roman" pitchFamily="18" charset="0"/>
              </a:rPr>
              <a:t>Romate</a:t>
            </a:r>
            <a:r>
              <a:rPr lang="en-US" sz="800" dirty="0">
                <a:latin typeface="Times New Roman" pitchFamily="18" charset="0"/>
                <a:cs typeface="Times New Roman" pitchFamily="18" charset="0"/>
              </a:rPr>
              <a:t>, J., </a:t>
            </a:r>
            <a:r>
              <a:rPr lang="en-US" sz="800" dirty="0" err="1">
                <a:latin typeface="Times New Roman" pitchFamily="18" charset="0"/>
                <a:cs typeface="Times New Roman" pitchFamily="18" charset="0"/>
              </a:rPr>
              <a:t>Rajkumar</a:t>
            </a:r>
            <a:r>
              <a:rPr lang="en-US" sz="800" dirty="0">
                <a:latin typeface="Times New Roman" pitchFamily="18" charset="0"/>
                <a:cs typeface="Times New Roman" pitchFamily="18" charset="0"/>
              </a:rPr>
              <a:t>, E., George, A.J. and </a:t>
            </a:r>
            <a:r>
              <a:rPr lang="en-US" sz="800" dirty="0" err="1">
                <a:latin typeface="Times New Roman" pitchFamily="18" charset="0"/>
                <a:cs typeface="Times New Roman" pitchFamily="18" charset="0"/>
              </a:rPr>
              <a:t>Wajid</a:t>
            </a:r>
            <a:r>
              <a:rPr lang="en-US" sz="800" dirty="0">
                <a:latin typeface="Times New Roman" pitchFamily="18" charset="0"/>
                <a:cs typeface="Times New Roman" pitchFamily="18" charset="0"/>
              </a:rPr>
              <a:t>, M., (2023). Factors influencing tobacco use </a:t>
            </a:r>
            <a:r>
              <a:rPr lang="en-US" sz="800" dirty="0" err="1">
                <a:latin typeface="Times New Roman" pitchFamily="18" charset="0"/>
                <a:cs typeface="Times New Roman" pitchFamily="18" charset="0"/>
              </a:rPr>
              <a:t>behaviour</a:t>
            </a:r>
            <a:r>
              <a:rPr lang="en-US" sz="800" dirty="0">
                <a:latin typeface="Times New Roman" pitchFamily="18" charset="0"/>
                <a:cs typeface="Times New Roman" pitchFamily="18" charset="0"/>
              </a:rPr>
              <a:t> initiation–From the perspective of the Capability, Opportunity, Motivation-</a:t>
            </a:r>
            <a:r>
              <a:rPr lang="en-US" sz="800" dirty="0" err="1">
                <a:latin typeface="Times New Roman" pitchFamily="18" charset="0"/>
                <a:cs typeface="Times New Roman" pitchFamily="18" charset="0"/>
              </a:rPr>
              <a:t>Behaviour</a:t>
            </a:r>
            <a:r>
              <a:rPr lang="en-US" sz="800" dirty="0">
                <a:latin typeface="Times New Roman" pitchFamily="18" charset="0"/>
                <a:cs typeface="Times New Roman" pitchFamily="18" charset="0"/>
              </a:rPr>
              <a:t> (COM-B) Model. </a:t>
            </a:r>
            <a:r>
              <a:rPr lang="en-US" sz="800" i="1" dirty="0" err="1">
                <a:latin typeface="Times New Roman" pitchFamily="18" charset="0"/>
                <a:cs typeface="Times New Roman" pitchFamily="18" charset="0"/>
              </a:rPr>
              <a:t>Heliyon</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9</a:t>
            </a:r>
            <a:r>
              <a:rPr lang="en-US" sz="800" dirty="0">
                <a:latin typeface="Times New Roman" pitchFamily="18" charset="0"/>
                <a:cs typeface="Times New Roman" pitchFamily="18" charset="0"/>
              </a:rPr>
              <a:t>(6). </a:t>
            </a:r>
            <a:r>
              <a:rPr lang="en-US" sz="800" u="sng" dirty="0">
                <a:latin typeface="Times New Roman" pitchFamily="18" charset="0"/>
                <a:cs typeface="Times New Roman" pitchFamily="18" charset="0"/>
                <a:hlinkClick r:id="rId12"/>
              </a:rPr>
              <a:t>https://www.cell.com/heliyon/fulltext/S2405-8440(23)03592-2</a:t>
            </a:r>
            <a:endParaRPr lang="en-US" sz="800" dirty="0">
              <a:latin typeface="Times New Roman" pitchFamily="18" charset="0"/>
              <a:cs typeface="Times New Roman" pitchFamily="18" charset="0"/>
            </a:endParaRPr>
          </a:p>
          <a:p>
            <a:pPr algn="just">
              <a:lnSpc>
                <a:spcPct val="150000"/>
              </a:lnSpc>
            </a:pPr>
            <a:r>
              <a:rPr lang="en-US" sz="800" dirty="0" err="1">
                <a:latin typeface="Times New Roman" pitchFamily="18" charset="0"/>
                <a:cs typeface="Times New Roman" pitchFamily="18" charset="0"/>
              </a:rPr>
              <a:t>Omrani</a:t>
            </a:r>
            <a:r>
              <a:rPr lang="en-US" sz="800" dirty="0">
                <a:latin typeface="Times New Roman" pitchFamily="18" charset="0"/>
                <a:cs typeface="Times New Roman" pitchFamily="18" charset="0"/>
              </a:rPr>
              <a:t>, A., (2026). Integrating Community-Based Digital Interventions in Public Health Nursing: Lessons from Reproductive Health Education. </a:t>
            </a:r>
            <a:r>
              <a:rPr lang="en-US" sz="800" i="1" dirty="0">
                <a:latin typeface="Times New Roman" pitchFamily="18" charset="0"/>
                <a:cs typeface="Times New Roman" pitchFamily="18" charset="0"/>
              </a:rPr>
              <a:t>Journal of Nursing Practices and Research (JNPR)</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6</a:t>
            </a:r>
            <a:r>
              <a:rPr lang="en-US" sz="800" dirty="0">
                <a:latin typeface="Times New Roman" pitchFamily="18" charset="0"/>
                <a:cs typeface="Times New Roman" pitchFamily="18" charset="0"/>
              </a:rPr>
              <a:t>(1), pp.11-14. </a:t>
            </a:r>
            <a:r>
              <a:rPr lang="en-US" sz="800" u="sng" dirty="0">
                <a:latin typeface="Times New Roman" pitchFamily="18" charset="0"/>
                <a:cs typeface="Times New Roman" pitchFamily="18" charset="0"/>
                <a:hlinkClick r:id="rId13"/>
              </a:rPr>
              <a:t>https://sure.sunderland.ac.uk/id/eprint/19917/</a:t>
            </a:r>
            <a:endParaRPr lang="en-US" sz="800" dirty="0">
              <a:latin typeface="Times New Roman" pitchFamily="18" charset="0"/>
              <a:cs typeface="Times New Roman" pitchFamily="18" charset="0"/>
            </a:endParaRPr>
          </a:p>
          <a:p>
            <a:pPr algn="just">
              <a:lnSpc>
                <a:spcPct val="150000"/>
              </a:lnSpc>
            </a:pPr>
            <a:r>
              <a:rPr lang="en-US" sz="800" dirty="0" err="1">
                <a:latin typeface="Times New Roman" pitchFamily="18" charset="0"/>
                <a:cs typeface="Times New Roman" pitchFamily="18" charset="0"/>
              </a:rPr>
              <a:t>Reidy</a:t>
            </a:r>
            <a:r>
              <a:rPr lang="en-US" sz="800" dirty="0">
                <a:latin typeface="Times New Roman" pitchFamily="18" charset="0"/>
                <a:cs typeface="Times New Roman" pitchFamily="18" charset="0"/>
              </a:rPr>
              <a:t>, C., </a:t>
            </a:r>
            <a:r>
              <a:rPr lang="en-US" sz="800" dirty="0" err="1">
                <a:latin typeface="Times New Roman" pitchFamily="18" charset="0"/>
                <a:cs typeface="Times New Roman" pitchFamily="18" charset="0"/>
              </a:rPr>
              <a:t>Papoutsi</a:t>
            </a:r>
            <a:r>
              <a:rPr lang="en-US" sz="800" dirty="0">
                <a:latin typeface="Times New Roman" pitchFamily="18" charset="0"/>
                <a:cs typeface="Times New Roman" pitchFamily="18" charset="0"/>
              </a:rPr>
              <a:t>, C., </a:t>
            </a:r>
            <a:r>
              <a:rPr lang="en-US" sz="800" dirty="0" err="1">
                <a:latin typeface="Times New Roman" pitchFamily="18" charset="0"/>
                <a:cs typeface="Times New Roman" pitchFamily="18" charset="0"/>
              </a:rPr>
              <a:t>Kc</a:t>
            </a:r>
            <a:r>
              <a:rPr lang="en-US" sz="800" dirty="0">
                <a:latin typeface="Times New Roman" pitchFamily="18" charset="0"/>
                <a:cs typeface="Times New Roman" pitchFamily="18" charset="0"/>
              </a:rPr>
              <a:t>, S., </a:t>
            </a:r>
            <a:r>
              <a:rPr lang="en-US" sz="800" dirty="0" err="1">
                <a:latin typeface="Times New Roman" pitchFamily="18" charset="0"/>
                <a:cs typeface="Times New Roman" pitchFamily="18" charset="0"/>
              </a:rPr>
              <a:t>Gudgin</a:t>
            </a:r>
            <a:r>
              <a:rPr lang="en-US" sz="800" dirty="0">
                <a:latin typeface="Times New Roman" pitchFamily="18" charset="0"/>
                <a:cs typeface="Times New Roman" pitchFamily="18" charset="0"/>
              </a:rPr>
              <a:t>, B., Laverty, A.A., Greaves, F. and Powell, J., (2025). Qualitative evaluation of the implementation and national roll-out of the NHS App in England. </a:t>
            </a:r>
            <a:r>
              <a:rPr lang="en-US" sz="800" i="1" dirty="0">
                <a:latin typeface="Times New Roman" pitchFamily="18" charset="0"/>
                <a:cs typeface="Times New Roman" pitchFamily="18" charset="0"/>
              </a:rPr>
              <a:t>BMC medicine</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23</a:t>
            </a:r>
            <a:r>
              <a:rPr lang="en-US" sz="800" dirty="0">
                <a:latin typeface="Times New Roman" pitchFamily="18" charset="0"/>
                <a:cs typeface="Times New Roman" pitchFamily="18" charset="0"/>
              </a:rPr>
              <a:t>(1), p.20. </a:t>
            </a:r>
            <a:r>
              <a:rPr lang="en-US" sz="800" u="sng" dirty="0">
                <a:latin typeface="Times New Roman" pitchFamily="18" charset="0"/>
                <a:cs typeface="Times New Roman" pitchFamily="18" charset="0"/>
                <a:hlinkClick r:id="rId14"/>
              </a:rPr>
              <a:t>https://link.springer.com/article/10.1186/s12916-024-03842-w</a:t>
            </a:r>
            <a:endParaRPr lang="en-US" sz="800" dirty="0">
              <a:latin typeface="Times New Roman" pitchFamily="18" charset="0"/>
              <a:cs typeface="Times New Roman" pitchFamily="18" charset="0"/>
            </a:endParaRPr>
          </a:p>
          <a:p>
            <a:pPr algn="just">
              <a:lnSpc>
                <a:spcPct val="150000"/>
              </a:lnSpc>
            </a:pPr>
            <a:r>
              <a:rPr lang="en-US" sz="800" dirty="0" err="1">
                <a:latin typeface="Times New Roman" pitchFamily="18" charset="0"/>
                <a:cs typeface="Times New Roman" pitchFamily="18" charset="0"/>
              </a:rPr>
              <a:t>Saleh</a:t>
            </a:r>
            <a:r>
              <a:rPr lang="en-US" sz="800" dirty="0">
                <a:latin typeface="Times New Roman" pitchFamily="18" charset="0"/>
                <a:cs typeface="Times New Roman" pitchFamily="18" charset="0"/>
              </a:rPr>
              <a:t>, M., (2024). Digital exclusion and social inequity: a global narrative review of access to education, healthcare, and the digital economy. </a:t>
            </a:r>
            <a:r>
              <a:rPr lang="en-US" sz="800" i="1" dirty="0" err="1">
                <a:latin typeface="Times New Roman" pitchFamily="18" charset="0"/>
                <a:cs typeface="Times New Roman" pitchFamily="18" charset="0"/>
              </a:rPr>
              <a:t>Sinergi</a:t>
            </a:r>
            <a:r>
              <a:rPr lang="en-US" sz="800" i="1" dirty="0">
                <a:latin typeface="Times New Roman" pitchFamily="18" charset="0"/>
                <a:cs typeface="Times New Roman" pitchFamily="18" charset="0"/>
              </a:rPr>
              <a:t> International Journal of Communication Sciences</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2</a:t>
            </a:r>
            <a:r>
              <a:rPr lang="en-US" sz="800" dirty="0">
                <a:latin typeface="Times New Roman" pitchFamily="18" charset="0"/>
                <a:cs typeface="Times New Roman" pitchFamily="18" charset="0"/>
              </a:rPr>
              <a:t>(4), pp.206-219. </a:t>
            </a:r>
            <a:r>
              <a:rPr lang="en-US" sz="800" u="sng" dirty="0">
                <a:latin typeface="Times New Roman" pitchFamily="18" charset="0"/>
                <a:cs typeface="Times New Roman" pitchFamily="18" charset="0"/>
                <a:hlinkClick r:id="rId15"/>
              </a:rPr>
              <a:t>https://doi.org/10.61194/ijcs.v2i4.680</a:t>
            </a:r>
            <a:endParaRPr lang="en-US" sz="800" dirty="0">
              <a:latin typeface="Times New Roman" pitchFamily="18" charset="0"/>
              <a:cs typeface="Times New Roman" pitchFamily="18" charset="0"/>
            </a:endParaRPr>
          </a:p>
          <a:p>
            <a:pPr algn="just">
              <a:lnSpc>
                <a:spcPct val="150000"/>
              </a:lnSpc>
            </a:pPr>
            <a:r>
              <a:rPr lang="en-US" sz="800" dirty="0" err="1">
                <a:latin typeface="Times New Roman" pitchFamily="18" charset="0"/>
                <a:cs typeface="Times New Roman" pitchFamily="18" charset="0"/>
              </a:rPr>
              <a:t>Sheather</a:t>
            </a:r>
            <a:r>
              <a:rPr lang="en-US" sz="800" dirty="0">
                <a:latin typeface="Times New Roman" pitchFamily="18" charset="0"/>
                <a:cs typeface="Times New Roman" pitchFamily="18" charset="0"/>
              </a:rPr>
              <a:t>, J., Littler, K., Singh, J.A. and Wright, K., (2023). Ethics, climate change and health–a landscape review. </a:t>
            </a:r>
            <a:r>
              <a:rPr lang="en-US" sz="800" i="1" dirty="0" err="1">
                <a:latin typeface="Times New Roman" pitchFamily="18" charset="0"/>
                <a:cs typeface="Times New Roman" pitchFamily="18" charset="0"/>
              </a:rPr>
              <a:t>Wellcome</a:t>
            </a:r>
            <a:r>
              <a:rPr lang="en-US" sz="800" i="1" dirty="0">
                <a:latin typeface="Times New Roman" pitchFamily="18" charset="0"/>
                <a:cs typeface="Times New Roman" pitchFamily="18" charset="0"/>
              </a:rPr>
              <a:t> Open Research</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8</a:t>
            </a:r>
            <a:r>
              <a:rPr lang="en-US" sz="800" dirty="0">
                <a:latin typeface="Times New Roman" pitchFamily="18" charset="0"/>
                <a:cs typeface="Times New Roman" pitchFamily="18" charset="0"/>
              </a:rPr>
              <a:t>, p.343. </a:t>
            </a:r>
            <a:r>
              <a:rPr lang="en-US" sz="800" u="sng" dirty="0">
                <a:latin typeface="Times New Roman" pitchFamily="18" charset="0"/>
                <a:cs typeface="Times New Roman" pitchFamily="18" charset="0"/>
                <a:hlinkClick r:id="rId16"/>
              </a:rPr>
              <a:t>https://pmc.ncbi.nlm.nih.gov/articles/PMC10483174/</a:t>
            </a:r>
            <a:endParaRPr lang="en-US" sz="800" dirty="0">
              <a:latin typeface="Times New Roman" pitchFamily="18" charset="0"/>
              <a:cs typeface="Times New Roman" pitchFamily="18" charset="0"/>
            </a:endParaRPr>
          </a:p>
          <a:p>
            <a:pPr algn="just">
              <a:lnSpc>
                <a:spcPct val="150000"/>
              </a:lnSpc>
            </a:pPr>
            <a:r>
              <a:rPr lang="en-US" sz="800" dirty="0">
                <a:latin typeface="Times New Roman" pitchFamily="18" charset="0"/>
                <a:cs typeface="Times New Roman" pitchFamily="18" charset="0"/>
              </a:rPr>
              <a:t>Wiles, L.K., Kay, D., </a:t>
            </a:r>
            <a:r>
              <a:rPr lang="en-US" sz="800" dirty="0" err="1">
                <a:latin typeface="Times New Roman" pitchFamily="18" charset="0"/>
                <a:cs typeface="Times New Roman" pitchFamily="18" charset="0"/>
              </a:rPr>
              <a:t>Luker</a:t>
            </a:r>
            <a:r>
              <a:rPr lang="en-US" sz="800" dirty="0">
                <a:latin typeface="Times New Roman" pitchFamily="18" charset="0"/>
                <a:cs typeface="Times New Roman" pitchFamily="18" charset="0"/>
              </a:rPr>
              <a:t>, J.A., Worley, A., Austin, J., Ball, A., Bevan, A., Cousins, M., Dalton, S., Hodges, E. and </a:t>
            </a:r>
            <a:r>
              <a:rPr lang="en-US" sz="800" dirty="0" err="1">
                <a:latin typeface="Times New Roman" pitchFamily="18" charset="0"/>
                <a:cs typeface="Times New Roman" pitchFamily="18" charset="0"/>
              </a:rPr>
              <a:t>Horvat</a:t>
            </a:r>
            <a:r>
              <a:rPr lang="en-US" sz="800" dirty="0">
                <a:latin typeface="Times New Roman" pitchFamily="18" charset="0"/>
                <a:cs typeface="Times New Roman" pitchFamily="18" charset="0"/>
              </a:rPr>
              <a:t>, L., (2022). Consumer engagement in health care policy, research and services: a systematic review and meta-analysis of methods and effects. </a:t>
            </a:r>
            <a:r>
              <a:rPr lang="en-US" sz="800" i="1" dirty="0" err="1">
                <a:latin typeface="Times New Roman" pitchFamily="18" charset="0"/>
                <a:cs typeface="Times New Roman" pitchFamily="18" charset="0"/>
              </a:rPr>
              <a:t>PloS</a:t>
            </a:r>
            <a:r>
              <a:rPr lang="en-US" sz="800" i="1" dirty="0">
                <a:latin typeface="Times New Roman" pitchFamily="18" charset="0"/>
                <a:cs typeface="Times New Roman" pitchFamily="18" charset="0"/>
              </a:rPr>
              <a:t> one</a:t>
            </a:r>
            <a:r>
              <a:rPr lang="en-US" sz="800" dirty="0">
                <a:latin typeface="Times New Roman" pitchFamily="18" charset="0"/>
                <a:cs typeface="Times New Roman" pitchFamily="18" charset="0"/>
              </a:rPr>
              <a:t>, </a:t>
            </a:r>
            <a:r>
              <a:rPr lang="en-US" sz="800" i="1" dirty="0">
                <a:latin typeface="Times New Roman" pitchFamily="18" charset="0"/>
                <a:cs typeface="Times New Roman" pitchFamily="18" charset="0"/>
              </a:rPr>
              <a:t>17</a:t>
            </a:r>
            <a:r>
              <a:rPr lang="en-US" sz="800" dirty="0">
                <a:latin typeface="Times New Roman" pitchFamily="18" charset="0"/>
                <a:cs typeface="Times New Roman" pitchFamily="18" charset="0"/>
              </a:rPr>
              <a:t>(1), p.e0261808. </a:t>
            </a:r>
            <a:r>
              <a:rPr lang="en-US" sz="800" u="sng" dirty="0">
                <a:latin typeface="Times New Roman" pitchFamily="18" charset="0"/>
                <a:cs typeface="Times New Roman" pitchFamily="18" charset="0"/>
                <a:hlinkClick r:id="rId17"/>
              </a:rPr>
              <a:t>https://journals.plos.org/plosone/article?id=10.1371/journal.pone.0261808</a:t>
            </a:r>
            <a:endParaRPr lang="en-US" sz="800" dirty="0">
              <a:latin typeface="Times New Roman" pitchFamily="18" charset="0"/>
              <a:cs typeface="Times New Roman" pitchFamily="18" charset="0"/>
            </a:endParaRPr>
          </a:p>
          <a:p>
            <a:pPr algn="just">
              <a:lnSpc>
                <a:spcPct val="150000"/>
              </a:lnSpc>
            </a:pPr>
            <a:r>
              <a:rPr lang="en-US" sz="800" dirty="0">
                <a:latin typeface="Times New Roman" pitchFamily="18" charset="0"/>
                <a:cs typeface="Times New Roman" pitchFamily="18" charset="0"/>
              </a:rPr>
              <a:t>World Health Organization. (2024). </a:t>
            </a:r>
            <a:r>
              <a:rPr lang="en-US" sz="800" i="1" dirty="0">
                <a:latin typeface="Times New Roman" pitchFamily="18" charset="0"/>
                <a:cs typeface="Times New Roman" pitchFamily="18" charset="0"/>
              </a:rPr>
              <a:t>Guideline on </a:t>
            </a:r>
            <a:r>
              <a:rPr lang="en-US" sz="800" i="1" dirty="0" err="1">
                <a:latin typeface="Times New Roman" pitchFamily="18" charset="0"/>
                <a:cs typeface="Times New Roman" pitchFamily="18" charset="0"/>
              </a:rPr>
              <a:t>haemoglobin</a:t>
            </a:r>
            <a:r>
              <a:rPr lang="en-US" sz="800" i="1" dirty="0">
                <a:latin typeface="Times New Roman" pitchFamily="18" charset="0"/>
                <a:cs typeface="Times New Roman" pitchFamily="18" charset="0"/>
              </a:rPr>
              <a:t> cutoffs to define </a:t>
            </a:r>
            <a:r>
              <a:rPr lang="en-US" sz="800" i="1" dirty="0" err="1">
                <a:latin typeface="Times New Roman" pitchFamily="18" charset="0"/>
                <a:cs typeface="Times New Roman" pitchFamily="18" charset="0"/>
              </a:rPr>
              <a:t>anaemia</a:t>
            </a:r>
            <a:r>
              <a:rPr lang="en-US" sz="800" i="1" dirty="0">
                <a:latin typeface="Times New Roman" pitchFamily="18" charset="0"/>
                <a:cs typeface="Times New Roman" pitchFamily="18" charset="0"/>
              </a:rPr>
              <a:t> in individuals and populations</a:t>
            </a:r>
            <a:r>
              <a:rPr lang="en-US" sz="800" dirty="0">
                <a:latin typeface="Times New Roman" pitchFamily="18" charset="0"/>
                <a:cs typeface="Times New Roman" pitchFamily="18" charset="0"/>
              </a:rPr>
              <a:t>. World Health Organization. </a:t>
            </a:r>
            <a:r>
              <a:rPr lang="en-US" sz="800" u="sng" dirty="0">
                <a:latin typeface="Times New Roman" pitchFamily="18" charset="0"/>
                <a:cs typeface="Times New Roman" pitchFamily="18" charset="0"/>
                <a:hlinkClick r:id="rId18"/>
              </a:rPr>
              <a:t>https://books.google.co.in/books?hl=en&amp;lr=&amp;id=uaYOEQAAQBAJ&amp;oi=fnd&amp;pg=PR3&amp;dq=Anaemia+is+a+public+health+problem,+defined+as+having+inadequate+healthy+red+blood+cells+or+haemoglobin,+which+decreases+the+amount+of+oxygen+available+to+the+body&amp;ots=1XMtK-fViX&amp;sig=TYW8J-gAP8l6fYwx1100x-OZppg&amp;redir_esc=y#v=onepage&amp;q&amp;f=false</a:t>
            </a:r>
            <a:endParaRPr lang="en-US" sz="800" dirty="0">
              <a:latin typeface="Times New Roman" pitchFamily="18" charset="0"/>
              <a:cs typeface="Times New Roman" pitchFamily="18" charset="0"/>
            </a:endParaRPr>
          </a:p>
        </p:txBody>
      </p:sp>
      <p:sp>
        <p:nvSpPr>
          <p:cNvPr id="3" name="Rectangle 2"/>
          <p:cNvSpPr/>
          <p:nvPr/>
        </p:nvSpPr>
        <p:spPr>
          <a:xfrm>
            <a:off x="631792" y="274586"/>
            <a:ext cx="9358378" cy="64294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lnSpc>
                <a:spcPct val="150000"/>
              </a:lnSpc>
            </a:pPr>
            <a:r>
              <a:rPr lang="en-US" sz="3200" b="1" dirty="0">
                <a:latin typeface="Times New Roman" pitchFamily="18" charset="0"/>
                <a:cs typeface="Times New Roman" pitchFamily="18" charset="0"/>
              </a:rPr>
              <a:t>References</a:t>
            </a:r>
          </a:p>
        </p:txBody>
      </p:sp>
      <p:pic>
        <p:nvPicPr>
          <p:cNvPr id="14338" name="Picture 2"/>
          <p:cNvPicPr>
            <a:picLocks noChangeAspect="1" noChangeArrowheads="1"/>
          </p:cNvPicPr>
          <p:nvPr/>
        </p:nvPicPr>
        <p:blipFill>
          <a:blip r:embed="rId19"/>
          <a:srcRect/>
          <a:stretch>
            <a:fillRect/>
          </a:stretch>
        </p:blipFill>
        <p:spPr bwMode="auto">
          <a:xfrm>
            <a:off x="1846238" y="9242452"/>
            <a:ext cx="6888163" cy="22479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TotalTime>
  <Words>2513</Words>
  <Application>Microsoft Office PowerPoint</Application>
  <PresentationFormat>Custom</PresentationFormat>
  <Paragraphs>117</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HP</dc:creator>
  <cp:lastModifiedBy>ashok patel</cp:lastModifiedBy>
  <cp:revision>9</cp:revision>
  <dcterms:created xsi:type="dcterms:W3CDTF">2026-10-17T05:07:56Z</dcterms:created>
  <dcterms:modified xsi:type="dcterms:W3CDTF">2026-10-23T11:09:08Z</dcterms:modified>
</cp:coreProperties>
</file>