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6" r:id="rId2"/>
    <p:sldId id="257" r:id="rId3"/>
    <p:sldId id="275" r:id="rId4"/>
    <p:sldId id="259" r:id="rId5"/>
    <p:sldId id="261" r:id="rId6"/>
    <p:sldId id="262" r:id="rId7"/>
    <p:sldId id="263" r:id="rId8"/>
    <p:sldId id="267" r:id="rId9"/>
    <p:sldId id="268" r:id="rId10"/>
    <p:sldId id="264" r:id="rId11"/>
    <p:sldId id="266" r:id="rId12"/>
    <p:sldId id="265" r:id="rId13"/>
    <p:sldId id="271" r:id="rId14"/>
    <p:sldId id="272" r:id="rId15"/>
    <p:sldId id="269" r:id="rId16"/>
    <p:sldId id="289" r:id="rId17"/>
    <p:sldId id="270" r:id="rId18"/>
    <p:sldId id="274" r:id="rId19"/>
    <p:sldId id="280" r:id="rId20"/>
    <p:sldId id="281" r:id="rId21"/>
    <p:sldId id="276" r:id="rId22"/>
    <p:sldId id="277" r:id="rId23"/>
    <p:sldId id="278" r:id="rId24"/>
    <p:sldId id="279" r:id="rId25"/>
    <p:sldId id="282" r:id="rId26"/>
    <p:sldId id="285" r:id="rId27"/>
    <p:sldId id="283" r:id="rId28"/>
    <p:sldId id="284" r:id="rId29"/>
    <p:sldId id="287" r:id="rId30"/>
    <p:sldId id="288" r:id="rId31"/>
    <p:sldId id="260" r:id="rId32"/>
    <p:sldId id="286"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7E0B05-57E7-B14B-A772-EB99CC12CC7C}" type="datetimeFigureOut">
              <a:rPr lang="en-US" smtClean="0"/>
              <a:t>1/14/20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3BBA76-E85C-3F4D-8C60-1128A2AD9FAB}" type="slidenum">
              <a:rPr lang="en-US" smtClean="0"/>
              <a:t>‹#›</a:t>
            </a:fld>
            <a:endParaRPr lang="en-US"/>
          </a:p>
        </p:txBody>
      </p:sp>
    </p:spTree>
    <p:extLst>
      <p:ext uri="{BB962C8B-B14F-4D97-AF65-F5344CB8AC3E}">
        <p14:creationId xmlns:p14="http://schemas.microsoft.com/office/powerpoint/2010/main" val="21539398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Dewey Supports the concept of learning outdoors as it benefits a child’s development as humans are social beings  and learn better from real life experiences.</a:t>
            </a:r>
            <a:endParaRPr lang="en-US" dirty="0"/>
          </a:p>
        </p:txBody>
      </p:sp>
      <p:sp>
        <p:nvSpPr>
          <p:cNvPr id="4" name="Slide Number Placeholder 3"/>
          <p:cNvSpPr>
            <a:spLocks noGrp="1"/>
          </p:cNvSpPr>
          <p:nvPr>
            <p:ph type="sldNum" sz="quarter" idx="5"/>
          </p:nvPr>
        </p:nvSpPr>
        <p:spPr/>
        <p:txBody>
          <a:bodyPr/>
          <a:lstStyle/>
          <a:p>
            <a:fld id="{003BBA76-E85C-3F4D-8C60-1128A2AD9FAB}" type="slidenum">
              <a:rPr lang="en-US" smtClean="0"/>
              <a:t>8</a:t>
            </a:fld>
            <a:endParaRPr lang="en-US"/>
          </a:p>
        </p:txBody>
      </p:sp>
    </p:spTree>
    <p:extLst>
      <p:ext uri="{BB962C8B-B14F-4D97-AF65-F5344CB8AC3E}">
        <p14:creationId xmlns:p14="http://schemas.microsoft.com/office/powerpoint/2010/main" val="3592995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Dewey’s ideas support the concept of forest schools, as they rely on the use of outdoor, real-life activities for educating children. </a:t>
            </a:r>
            <a:endParaRPr lang="en-US" dirty="0"/>
          </a:p>
        </p:txBody>
      </p:sp>
      <p:sp>
        <p:nvSpPr>
          <p:cNvPr id="4" name="Slide Number Placeholder 3"/>
          <p:cNvSpPr>
            <a:spLocks noGrp="1"/>
          </p:cNvSpPr>
          <p:nvPr>
            <p:ph type="sldNum" sz="quarter" idx="5"/>
          </p:nvPr>
        </p:nvSpPr>
        <p:spPr/>
        <p:txBody>
          <a:bodyPr/>
          <a:lstStyle/>
          <a:p>
            <a:fld id="{003BBA76-E85C-3F4D-8C60-1128A2AD9FAB}" type="slidenum">
              <a:rPr lang="en-US" smtClean="0"/>
              <a:t>9</a:t>
            </a:fld>
            <a:endParaRPr lang="en-US"/>
          </a:p>
        </p:txBody>
      </p:sp>
    </p:spTree>
    <p:extLst>
      <p:ext uri="{BB962C8B-B14F-4D97-AF65-F5344CB8AC3E}">
        <p14:creationId xmlns:p14="http://schemas.microsoft.com/office/powerpoint/2010/main" val="18162940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perspectives would mainly be directed at educating key stage 3, possibly in some aspects key stage 2 when children have developed theoretical, hypothetical and counter factual thinking. </a:t>
            </a:r>
          </a:p>
          <a:p>
            <a:endParaRPr lang="en-GB" dirty="0"/>
          </a:p>
          <a:p>
            <a:r>
              <a:rPr lang="en-GB" dirty="0"/>
              <a:t>Children can become more aware and engaged in issues surrounding climate change and our compromised ecosystem.</a:t>
            </a:r>
          </a:p>
          <a:p>
            <a:endParaRPr lang="en-GB" dirty="0"/>
          </a:p>
          <a:p>
            <a:r>
              <a:rPr lang="en-GB" dirty="0"/>
              <a:t>How and where specific creatures live.</a:t>
            </a:r>
          </a:p>
          <a:p>
            <a:endParaRPr lang="en-GB" dirty="0"/>
          </a:p>
          <a:p>
            <a:r>
              <a:rPr lang="en-GB" dirty="0"/>
              <a:t>Linking other educational subjects, i.e Biological Sciences by learning the Taxonomic categories/ Biological kingdoms. </a:t>
            </a:r>
          </a:p>
          <a:p>
            <a:endParaRPr lang="en-GB" dirty="0"/>
          </a:p>
          <a:p>
            <a:r>
              <a:rPr lang="en-GB" dirty="0"/>
              <a:t>Visually and physically understand environmental space and size, i.e. how big a lily pond is, how tall oak trees grow. </a:t>
            </a:r>
            <a:endParaRPr lang="en-US" dirty="0"/>
          </a:p>
        </p:txBody>
      </p:sp>
      <p:sp>
        <p:nvSpPr>
          <p:cNvPr id="4" name="Slide Number Placeholder 3"/>
          <p:cNvSpPr>
            <a:spLocks noGrp="1"/>
          </p:cNvSpPr>
          <p:nvPr>
            <p:ph type="sldNum" sz="quarter" idx="5"/>
          </p:nvPr>
        </p:nvSpPr>
        <p:spPr/>
        <p:txBody>
          <a:bodyPr/>
          <a:lstStyle/>
          <a:p>
            <a:fld id="{003BBA76-E85C-3F4D-8C60-1128A2AD9FAB}" type="slidenum">
              <a:rPr lang="en-US" smtClean="0"/>
              <a:t>10</a:t>
            </a:fld>
            <a:endParaRPr lang="en-US"/>
          </a:p>
        </p:txBody>
      </p:sp>
    </p:spTree>
    <p:extLst>
      <p:ext uri="{BB962C8B-B14F-4D97-AF65-F5344CB8AC3E}">
        <p14:creationId xmlns:p14="http://schemas.microsoft.com/office/powerpoint/2010/main" val="17667228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This type of approach would be more suitable for key stage 2 children and above. This is because at this stage children are able to think more rationally and strategically, also known in Piaget’s terms, ‘Concrete Operational stage’.</a:t>
            </a:r>
            <a:endParaRPr lang="en-US" dirty="0"/>
          </a:p>
        </p:txBody>
      </p:sp>
      <p:sp>
        <p:nvSpPr>
          <p:cNvPr id="4" name="Slide Number Placeholder 3"/>
          <p:cNvSpPr>
            <a:spLocks noGrp="1"/>
          </p:cNvSpPr>
          <p:nvPr>
            <p:ph type="sldNum" sz="quarter" idx="5"/>
          </p:nvPr>
        </p:nvSpPr>
        <p:spPr/>
        <p:txBody>
          <a:bodyPr/>
          <a:lstStyle/>
          <a:p>
            <a:fld id="{003BBA76-E85C-3F4D-8C60-1128A2AD9FAB}" type="slidenum">
              <a:rPr lang="en-US" smtClean="0"/>
              <a:t>11</a:t>
            </a:fld>
            <a:endParaRPr lang="en-US"/>
          </a:p>
        </p:txBody>
      </p:sp>
    </p:spTree>
    <p:extLst>
      <p:ext uri="{BB962C8B-B14F-4D97-AF65-F5344CB8AC3E}">
        <p14:creationId xmlns:p14="http://schemas.microsoft.com/office/powerpoint/2010/main" val="42779324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Could argue that not enough children are being educated on issues surrounding climate change and focusing more on outdoor education can improve this. </a:t>
            </a:r>
            <a:endParaRPr lang="en-US" dirty="0"/>
          </a:p>
        </p:txBody>
      </p:sp>
      <p:sp>
        <p:nvSpPr>
          <p:cNvPr id="4" name="Slide Number Placeholder 3"/>
          <p:cNvSpPr>
            <a:spLocks noGrp="1"/>
          </p:cNvSpPr>
          <p:nvPr>
            <p:ph type="sldNum" sz="quarter" idx="5"/>
          </p:nvPr>
        </p:nvSpPr>
        <p:spPr/>
        <p:txBody>
          <a:bodyPr/>
          <a:lstStyle/>
          <a:p>
            <a:fld id="{003BBA76-E85C-3F4D-8C60-1128A2AD9FAB}" type="slidenum">
              <a:rPr lang="en-US" smtClean="0"/>
              <a:t>12</a:t>
            </a:fld>
            <a:endParaRPr lang="en-US"/>
          </a:p>
        </p:txBody>
      </p:sp>
    </p:spTree>
    <p:extLst>
      <p:ext uri="{BB962C8B-B14F-4D97-AF65-F5344CB8AC3E}">
        <p14:creationId xmlns:p14="http://schemas.microsoft.com/office/powerpoint/2010/main" val="9437986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children enjoying and bonding with the outdoors, it can help them want to understand the consequences of climate change and want to be part of a new generation that make lifestyle changes to help the cause.</a:t>
            </a:r>
          </a:p>
          <a:p>
            <a:endParaRPr lang="en-US" dirty="0"/>
          </a:p>
        </p:txBody>
      </p:sp>
      <p:sp>
        <p:nvSpPr>
          <p:cNvPr id="4" name="Slide Number Placeholder 3"/>
          <p:cNvSpPr>
            <a:spLocks noGrp="1"/>
          </p:cNvSpPr>
          <p:nvPr>
            <p:ph type="sldNum" sz="quarter" idx="5"/>
          </p:nvPr>
        </p:nvSpPr>
        <p:spPr/>
        <p:txBody>
          <a:bodyPr/>
          <a:lstStyle/>
          <a:p>
            <a:fld id="{003BBA76-E85C-3F4D-8C60-1128A2AD9FAB}" type="slidenum">
              <a:rPr lang="en-US" smtClean="0"/>
              <a:t>13</a:t>
            </a:fld>
            <a:endParaRPr lang="en-US"/>
          </a:p>
        </p:txBody>
      </p:sp>
    </p:spTree>
    <p:extLst>
      <p:ext uri="{BB962C8B-B14F-4D97-AF65-F5344CB8AC3E}">
        <p14:creationId xmlns:p14="http://schemas.microsoft.com/office/powerpoint/2010/main" val="213623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Three points that emphasise what social cognitive skills can be developed by engaging in the outdoors .</a:t>
            </a:r>
            <a:endParaRPr lang="en-US" dirty="0"/>
          </a:p>
        </p:txBody>
      </p:sp>
      <p:sp>
        <p:nvSpPr>
          <p:cNvPr id="4" name="Slide Number Placeholder 3"/>
          <p:cNvSpPr>
            <a:spLocks noGrp="1"/>
          </p:cNvSpPr>
          <p:nvPr>
            <p:ph type="sldNum" sz="quarter" idx="5"/>
          </p:nvPr>
        </p:nvSpPr>
        <p:spPr/>
        <p:txBody>
          <a:bodyPr/>
          <a:lstStyle/>
          <a:p>
            <a:fld id="{003BBA76-E85C-3F4D-8C60-1128A2AD9FAB}" type="slidenum">
              <a:rPr lang="en-US" smtClean="0"/>
              <a:t>14</a:t>
            </a:fld>
            <a:endParaRPr lang="en-US"/>
          </a:p>
        </p:txBody>
      </p:sp>
    </p:spTree>
    <p:extLst>
      <p:ext uri="{BB962C8B-B14F-4D97-AF65-F5344CB8AC3E}">
        <p14:creationId xmlns:p14="http://schemas.microsoft.com/office/powerpoint/2010/main" val="25082830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Applying gained knowledge from outdoor learning to core subjects, such as, maths, English and science.</a:t>
            </a:r>
          </a:p>
          <a:p>
            <a:endParaRPr lang="en-GB" dirty="0"/>
          </a:p>
          <a:p>
            <a:r>
              <a:rPr lang="en-GB" dirty="0"/>
              <a:t>Being outdoors encourages imaginative skills which can enhance English literature skills, e.g writing stories in a descriptive context. </a:t>
            </a:r>
            <a:endParaRPr lang="en-US" dirty="0"/>
          </a:p>
        </p:txBody>
      </p:sp>
      <p:sp>
        <p:nvSpPr>
          <p:cNvPr id="4" name="Slide Number Placeholder 3"/>
          <p:cNvSpPr>
            <a:spLocks noGrp="1"/>
          </p:cNvSpPr>
          <p:nvPr>
            <p:ph type="sldNum" sz="quarter" idx="5"/>
          </p:nvPr>
        </p:nvSpPr>
        <p:spPr/>
        <p:txBody>
          <a:bodyPr/>
          <a:lstStyle/>
          <a:p>
            <a:fld id="{003BBA76-E85C-3F4D-8C60-1128A2AD9FAB}" type="slidenum">
              <a:rPr lang="en-US" smtClean="0"/>
              <a:t>15</a:t>
            </a:fld>
            <a:endParaRPr lang="en-US"/>
          </a:p>
        </p:txBody>
      </p:sp>
    </p:spTree>
    <p:extLst>
      <p:ext uri="{BB962C8B-B14F-4D97-AF65-F5344CB8AC3E}">
        <p14:creationId xmlns:p14="http://schemas.microsoft.com/office/powerpoint/2010/main" val="1672283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Socio-cultural plane …how it is to be a shop keeper rather than being told what a shop keeper does. </a:t>
            </a:r>
          </a:p>
          <a:p>
            <a:endParaRPr lang="en-GB" dirty="0"/>
          </a:p>
          <a:p>
            <a:r>
              <a:rPr lang="en-GB" dirty="0"/>
              <a:t>Making maths more hands-on.</a:t>
            </a:r>
          </a:p>
          <a:p>
            <a:endParaRPr lang="en-GB" dirty="0"/>
          </a:p>
          <a:p>
            <a:r>
              <a:rPr lang="en-GB" dirty="0"/>
              <a:t>Going to see tadpoles in their natural environment/Niche. </a:t>
            </a:r>
          </a:p>
        </p:txBody>
      </p:sp>
      <p:sp>
        <p:nvSpPr>
          <p:cNvPr id="4" name="Slide Number Placeholder 3"/>
          <p:cNvSpPr>
            <a:spLocks noGrp="1"/>
          </p:cNvSpPr>
          <p:nvPr>
            <p:ph type="sldNum" sz="quarter" idx="5"/>
          </p:nvPr>
        </p:nvSpPr>
        <p:spPr/>
        <p:txBody>
          <a:bodyPr/>
          <a:lstStyle/>
          <a:p>
            <a:fld id="{003BBA76-E85C-3F4D-8C60-1128A2AD9FAB}" type="slidenum">
              <a:rPr lang="en-US" smtClean="0"/>
              <a:t>16</a:t>
            </a:fld>
            <a:endParaRPr lang="en-US"/>
          </a:p>
        </p:txBody>
      </p:sp>
    </p:spTree>
    <p:extLst>
      <p:ext uri="{BB962C8B-B14F-4D97-AF65-F5344CB8AC3E}">
        <p14:creationId xmlns:p14="http://schemas.microsoft.com/office/powerpoint/2010/main" val="34114902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03BBA76-E85C-3F4D-8C60-1128A2AD9FAB}" type="slidenum">
              <a:rPr lang="en-US" smtClean="0"/>
              <a:t>17</a:t>
            </a:fld>
            <a:endParaRPr lang="en-US"/>
          </a:p>
        </p:txBody>
      </p:sp>
    </p:spTree>
    <p:extLst>
      <p:ext uri="{BB962C8B-B14F-4D97-AF65-F5344CB8AC3E}">
        <p14:creationId xmlns:p14="http://schemas.microsoft.com/office/powerpoint/2010/main" val="2816534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 part of the Forest School process is to engage the children in setting rules and boundaries and therefore behaviour improves and these skills and behaviour are transferred back into the classroom (knight, 2014).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The first point indicates that these are children attending ‘typical’ nurseries and schools that may not necessarily focus on outdoor learning and play, hence the report on children developing poor social skills in contrast to those who attend Forest school sessions. </a:t>
            </a:r>
            <a:endParaRPr lang="en-US" dirty="0"/>
          </a:p>
        </p:txBody>
      </p:sp>
      <p:sp>
        <p:nvSpPr>
          <p:cNvPr id="4" name="Slide Number Placeholder 3"/>
          <p:cNvSpPr>
            <a:spLocks noGrp="1"/>
          </p:cNvSpPr>
          <p:nvPr>
            <p:ph type="sldNum" sz="quarter" idx="5"/>
          </p:nvPr>
        </p:nvSpPr>
        <p:spPr/>
        <p:txBody>
          <a:bodyPr/>
          <a:lstStyle/>
          <a:p>
            <a:fld id="{003BBA76-E85C-3F4D-8C60-1128A2AD9FAB}" type="slidenum">
              <a:rPr lang="en-US" smtClean="0"/>
              <a:t>18</a:t>
            </a:fld>
            <a:endParaRPr lang="en-US"/>
          </a:p>
        </p:txBody>
      </p:sp>
    </p:spTree>
    <p:extLst>
      <p:ext uri="{BB962C8B-B14F-4D97-AF65-F5344CB8AC3E}">
        <p14:creationId xmlns:p14="http://schemas.microsoft.com/office/powerpoint/2010/main" val="9356677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Even though Piaget’s theories ignore the ideas of social concept enhances learning, his four stages of development ironically reflect what is typically achieved by outdoor learning. </a:t>
            </a:r>
            <a:endParaRPr lang="en-US" dirty="0"/>
          </a:p>
        </p:txBody>
      </p:sp>
      <p:sp>
        <p:nvSpPr>
          <p:cNvPr id="4" name="Slide Number Placeholder 3"/>
          <p:cNvSpPr>
            <a:spLocks noGrp="1"/>
          </p:cNvSpPr>
          <p:nvPr>
            <p:ph type="sldNum" sz="quarter" idx="5"/>
          </p:nvPr>
        </p:nvSpPr>
        <p:spPr/>
        <p:txBody>
          <a:bodyPr/>
          <a:lstStyle/>
          <a:p>
            <a:fld id="{003BBA76-E85C-3F4D-8C60-1128A2AD9FAB}" type="slidenum">
              <a:rPr lang="en-US" smtClean="0"/>
              <a:t>19</a:t>
            </a:fld>
            <a:endParaRPr lang="en-US"/>
          </a:p>
        </p:txBody>
      </p:sp>
    </p:spTree>
    <p:extLst>
      <p:ext uri="{BB962C8B-B14F-4D97-AF65-F5344CB8AC3E}">
        <p14:creationId xmlns:p14="http://schemas.microsoft.com/office/powerpoint/2010/main" val="39819977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mentioned in my previous slide, Piaget’s four stages of cognitive development includes that of Concrete Operations Stage. </a:t>
            </a:r>
            <a:endParaRPr lang="en-US" dirty="0"/>
          </a:p>
        </p:txBody>
      </p:sp>
      <p:sp>
        <p:nvSpPr>
          <p:cNvPr id="4" name="Slide Number Placeholder 3"/>
          <p:cNvSpPr>
            <a:spLocks noGrp="1"/>
          </p:cNvSpPr>
          <p:nvPr>
            <p:ph type="sldNum" sz="quarter" idx="5"/>
          </p:nvPr>
        </p:nvSpPr>
        <p:spPr/>
        <p:txBody>
          <a:bodyPr/>
          <a:lstStyle/>
          <a:p>
            <a:fld id="{003BBA76-E85C-3F4D-8C60-1128A2AD9FAB}" type="slidenum">
              <a:rPr lang="en-US" smtClean="0"/>
              <a:t>20</a:t>
            </a:fld>
            <a:endParaRPr lang="en-US"/>
          </a:p>
        </p:txBody>
      </p:sp>
    </p:spTree>
    <p:extLst>
      <p:ext uri="{BB962C8B-B14F-4D97-AF65-F5344CB8AC3E}">
        <p14:creationId xmlns:p14="http://schemas.microsoft.com/office/powerpoint/2010/main" val="6853253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6148E-3795-C046-995B-43D5CC8C1EE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8343CCE-100D-A842-A9DE-82AEB3FBA6D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51121F7-53F5-884F-A8EF-F5396932844B}"/>
              </a:ext>
            </a:extLst>
          </p:cNvPr>
          <p:cNvSpPr>
            <a:spLocks noGrp="1"/>
          </p:cNvSpPr>
          <p:nvPr>
            <p:ph type="dt" sz="half" idx="10"/>
          </p:nvPr>
        </p:nvSpPr>
        <p:spPr/>
        <p:txBody>
          <a:bodyPr/>
          <a:lstStyle/>
          <a:p>
            <a:fld id="{AA37042A-02C4-0C4F-BFAA-56D254DB8F77}" type="datetimeFigureOut">
              <a:rPr lang="en-US" smtClean="0"/>
              <a:t>1/14/20</a:t>
            </a:fld>
            <a:endParaRPr lang="en-US"/>
          </a:p>
        </p:txBody>
      </p:sp>
      <p:sp>
        <p:nvSpPr>
          <p:cNvPr id="5" name="Footer Placeholder 4">
            <a:extLst>
              <a:ext uri="{FF2B5EF4-FFF2-40B4-BE49-F238E27FC236}">
                <a16:creationId xmlns:a16="http://schemas.microsoft.com/office/drawing/2014/main" id="{10A90276-E3AD-2B4C-9C03-A1E66A62D0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77EA24-0553-B244-B057-D10B21AEF04C}"/>
              </a:ext>
            </a:extLst>
          </p:cNvPr>
          <p:cNvSpPr>
            <a:spLocks noGrp="1"/>
          </p:cNvSpPr>
          <p:nvPr>
            <p:ph type="sldNum" sz="quarter" idx="12"/>
          </p:nvPr>
        </p:nvSpPr>
        <p:spPr/>
        <p:txBody>
          <a:bodyPr/>
          <a:lstStyle/>
          <a:p>
            <a:fld id="{5D85D543-2157-D346-A2E2-24DCD524D455}" type="slidenum">
              <a:rPr lang="en-US" smtClean="0"/>
              <a:t>‹#›</a:t>
            </a:fld>
            <a:endParaRPr lang="en-US"/>
          </a:p>
        </p:txBody>
      </p:sp>
    </p:spTree>
    <p:extLst>
      <p:ext uri="{BB962C8B-B14F-4D97-AF65-F5344CB8AC3E}">
        <p14:creationId xmlns:p14="http://schemas.microsoft.com/office/powerpoint/2010/main" val="1716726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D34B6-BF4B-A24F-AD69-F88DE8C1B25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F7A365B-AEFF-E546-98EE-8F208E9F82E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42FAEC0-9434-9447-AE31-599E21A215FC}"/>
              </a:ext>
            </a:extLst>
          </p:cNvPr>
          <p:cNvSpPr>
            <a:spLocks noGrp="1"/>
          </p:cNvSpPr>
          <p:nvPr>
            <p:ph type="dt" sz="half" idx="10"/>
          </p:nvPr>
        </p:nvSpPr>
        <p:spPr/>
        <p:txBody>
          <a:bodyPr/>
          <a:lstStyle/>
          <a:p>
            <a:fld id="{AA37042A-02C4-0C4F-BFAA-56D254DB8F77}" type="datetimeFigureOut">
              <a:rPr lang="en-US" smtClean="0"/>
              <a:t>1/14/20</a:t>
            </a:fld>
            <a:endParaRPr lang="en-US"/>
          </a:p>
        </p:txBody>
      </p:sp>
      <p:sp>
        <p:nvSpPr>
          <p:cNvPr id="5" name="Footer Placeholder 4">
            <a:extLst>
              <a:ext uri="{FF2B5EF4-FFF2-40B4-BE49-F238E27FC236}">
                <a16:creationId xmlns:a16="http://schemas.microsoft.com/office/drawing/2014/main" id="{AAE36856-E81D-7F42-A769-F62C1E345C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CE5CB6-699F-8241-B345-D6AE7961F14B}"/>
              </a:ext>
            </a:extLst>
          </p:cNvPr>
          <p:cNvSpPr>
            <a:spLocks noGrp="1"/>
          </p:cNvSpPr>
          <p:nvPr>
            <p:ph type="sldNum" sz="quarter" idx="12"/>
          </p:nvPr>
        </p:nvSpPr>
        <p:spPr/>
        <p:txBody>
          <a:bodyPr/>
          <a:lstStyle/>
          <a:p>
            <a:fld id="{5D85D543-2157-D346-A2E2-24DCD524D455}" type="slidenum">
              <a:rPr lang="en-US" smtClean="0"/>
              <a:t>‹#›</a:t>
            </a:fld>
            <a:endParaRPr lang="en-US"/>
          </a:p>
        </p:txBody>
      </p:sp>
    </p:spTree>
    <p:extLst>
      <p:ext uri="{BB962C8B-B14F-4D97-AF65-F5344CB8AC3E}">
        <p14:creationId xmlns:p14="http://schemas.microsoft.com/office/powerpoint/2010/main" val="3350741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5F8F8-15D1-2549-AB96-A262655C2CB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6453117-6774-D243-806F-A26D11C72C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986F734-50C8-924D-8BA3-351F4F13B421}"/>
              </a:ext>
            </a:extLst>
          </p:cNvPr>
          <p:cNvSpPr>
            <a:spLocks noGrp="1"/>
          </p:cNvSpPr>
          <p:nvPr>
            <p:ph type="dt" sz="half" idx="10"/>
          </p:nvPr>
        </p:nvSpPr>
        <p:spPr/>
        <p:txBody>
          <a:bodyPr/>
          <a:lstStyle/>
          <a:p>
            <a:fld id="{AA37042A-02C4-0C4F-BFAA-56D254DB8F77}" type="datetimeFigureOut">
              <a:rPr lang="en-US" smtClean="0"/>
              <a:t>1/14/20</a:t>
            </a:fld>
            <a:endParaRPr lang="en-US"/>
          </a:p>
        </p:txBody>
      </p:sp>
      <p:sp>
        <p:nvSpPr>
          <p:cNvPr id="5" name="Footer Placeholder 4">
            <a:extLst>
              <a:ext uri="{FF2B5EF4-FFF2-40B4-BE49-F238E27FC236}">
                <a16:creationId xmlns:a16="http://schemas.microsoft.com/office/drawing/2014/main" id="{93E98245-3BDB-9745-972B-F3510CECE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4284DF-B2FE-FA4C-A11D-020571D0C35B}"/>
              </a:ext>
            </a:extLst>
          </p:cNvPr>
          <p:cNvSpPr>
            <a:spLocks noGrp="1"/>
          </p:cNvSpPr>
          <p:nvPr>
            <p:ph type="sldNum" sz="quarter" idx="12"/>
          </p:nvPr>
        </p:nvSpPr>
        <p:spPr/>
        <p:txBody>
          <a:bodyPr/>
          <a:lstStyle/>
          <a:p>
            <a:fld id="{5D85D543-2157-D346-A2E2-24DCD524D455}" type="slidenum">
              <a:rPr lang="en-US" smtClean="0"/>
              <a:t>‹#›</a:t>
            </a:fld>
            <a:endParaRPr lang="en-US"/>
          </a:p>
        </p:txBody>
      </p:sp>
    </p:spTree>
    <p:extLst>
      <p:ext uri="{BB962C8B-B14F-4D97-AF65-F5344CB8AC3E}">
        <p14:creationId xmlns:p14="http://schemas.microsoft.com/office/powerpoint/2010/main" val="343349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17224-45A4-9F45-B7DB-F8585DBCF69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1CC5CDB-63C1-1749-B078-ACEB69B782A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8727B95-84F3-9548-B1BE-B031CC6C13B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1CB683C-A1D0-9C48-9F0F-9684A15286E9}"/>
              </a:ext>
            </a:extLst>
          </p:cNvPr>
          <p:cNvSpPr>
            <a:spLocks noGrp="1"/>
          </p:cNvSpPr>
          <p:nvPr>
            <p:ph type="dt" sz="half" idx="10"/>
          </p:nvPr>
        </p:nvSpPr>
        <p:spPr/>
        <p:txBody>
          <a:bodyPr/>
          <a:lstStyle/>
          <a:p>
            <a:fld id="{AA37042A-02C4-0C4F-BFAA-56D254DB8F77}" type="datetimeFigureOut">
              <a:rPr lang="en-US" smtClean="0"/>
              <a:t>1/14/20</a:t>
            </a:fld>
            <a:endParaRPr lang="en-US"/>
          </a:p>
        </p:txBody>
      </p:sp>
      <p:sp>
        <p:nvSpPr>
          <p:cNvPr id="6" name="Footer Placeholder 5">
            <a:extLst>
              <a:ext uri="{FF2B5EF4-FFF2-40B4-BE49-F238E27FC236}">
                <a16:creationId xmlns:a16="http://schemas.microsoft.com/office/drawing/2014/main" id="{33166BE0-D0DD-E441-8C07-A3FD2229979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CDD7691-45ED-E548-BE8D-D5EB56E340BD}"/>
              </a:ext>
            </a:extLst>
          </p:cNvPr>
          <p:cNvSpPr>
            <a:spLocks noGrp="1"/>
          </p:cNvSpPr>
          <p:nvPr>
            <p:ph type="sldNum" sz="quarter" idx="12"/>
          </p:nvPr>
        </p:nvSpPr>
        <p:spPr/>
        <p:txBody>
          <a:bodyPr/>
          <a:lstStyle/>
          <a:p>
            <a:fld id="{5D85D543-2157-D346-A2E2-24DCD524D455}" type="slidenum">
              <a:rPr lang="en-US" smtClean="0"/>
              <a:t>‹#›</a:t>
            </a:fld>
            <a:endParaRPr lang="en-US"/>
          </a:p>
        </p:txBody>
      </p:sp>
    </p:spTree>
    <p:extLst>
      <p:ext uri="{BB962C8B-B14F-4D97-AF65-F5344CB8AC3E}">
        <p14:creationId xmlns:p14="http://schemas.microsoft.com/office/powerpoint/2010/main" val="3845034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FD50C-5C75-DB4E-9974-E73A6E9A9BE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734CBDB-7A7E-A44C-944E-209F560DE6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DE5BFFA-85F4-FC42-B4D6-CD9B730AEB0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FEA12CD-D2B5-614F-BC83-A804D9A1523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694EACF-435A-A24C-A938-F950873C29F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F086D3C-BB6F-8B41-9753-ECC4E448C855}"/>
              </a:ext>
            </a:extLst>
          </p:cNvPr>
          <p:cNvSpPr>
            <a:spLocks noGrp="1"/>
          </p:cNvSpPr>
          <p:nvPr>
            <p:ph type="dt" sz="half" idx="10"/>
          </p:nvPr>
        </p:nvSpPr>
        <p:spPr/>
        <p:txBody>
          <a:bodyPr/>
          <a:lstStyle/>
          <a:p>
            <a:fld id="{AA37042A-02C4-0C4F-BFAA-56D254DB8F77}" type="datetimeFigureOut">
              <a:rPr lang="en-US" smtClean="0"/>
              <a:t>1/14/20</a:t>
            </a:fld>
            <a:endParaRPr lang="en-US"/>
          </a:p>
        </p:txBody>
      </p:sp>
      <p:sp>
        <p:nvSpPr>
          <p:cNvPr id="8" name="Footer Placeholder 7">
            <a:extLst>
              <a:ext uri="{FF2B5EF4-FFF2-40B4-BE49-F238E27FC236}">
                <a16:creationId xmlns:a16="http://schemas.microsoft.com/office/drawing/2014/main" id="{F5E1A642-247C-AD40-B57E-1A05581030F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7AF5A09-5DDB-554B-BCA1-07910E900F43}"/>
              </a:ext>
            </a:extLst>
          </p:cNvPr>
          <p:cNvSpPr>
            <a:spLocks noGrp="1"/>
          </p:cNvSpPr>
          <p:nvPr>
            <p:ph type="sldNum" sz="quarter" idx="12"/>
          </p:nvPr>
        </p:nvSpPr>
        <p:spPr/>
        <p:txBody>
          <a:bodyPr/>
          <a:lstStyle/>
          <a:p>
            <a:fld id="{5D85D543-2157-D346-A2E2-24DCD524D455}" type="slidenum">
              <a:rPr lang="en-US" smtClean="0"/>
              <a:t>‹#›</a:t>
            </a:fld>
            <a:endParaRPr lang="en-US"/>
          </a:p>
        </p:txBody>
      </p:sp>
    </p:spTree>
    <p:extLst>
      <p:ext uri="{BB962C8B-B14F-4D97-AF65-F5344CB8AC3E}">
        <p14:creationId xmlns:p14="http://schemas.microsoft.com/office/powerpoint/2010/main" val="4076714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5858B-C955-1549-9398-933D5EC4621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9BD824A-B574-004C-B245-3D6ABD1F8C23}"/>
              </a:ext>
            </a:extLst>
          </p:cNvPr>
          <p:cNvSpPr>
            <a:spLocks noGrp="1"/>
          </p:cNvSpPr>
          <p:nvPr>
            <p:ph type="dt" sz="half" idx="10"/>
          </p:nvPr>
        </p:nvSpPr>
        <p:spPr/>
        <p:txBody>
          <a:bodyPr/>
          <a:lstStyle/>
          <a:p>
            <a:fld id="{AA37042A-02C4-0C4F-BFAA-56D254DB8F77}" type="datetimeFigureOut">
              <a:rPr lang="en-US" smtClean="0"/>
              <a:t>1/14/20</a:t>
            </a:fld>
            <a:endParaRPr lang="en-US"/>
          </a:p>
        </p:txBody>
      </p:sp>
      <p:sp>
        <p:nvSpPr>
          <p:cNvPr id="4" name="Footer Placeholder 3">
            <a:extLst>
              <a:ext uri="{FF2B5EF4-FFF2-40B4-BE49-F238E27FC236}">
                <a16:creationId xmlns:a16="http://schemas.microsoft.com/office/drawing/2014/main" id="{38EEF1A6-9BC8-AB4B-B4D7-568EA43E661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8C24F3B-61E1-AB4D-B330-5E52AEF8FE01}"/>
              </a:ext>
            </a:extLst>
          </p:cNvPr>
          <p:cNvSpPr>
            <a:spLocks noGrp="1"/>
          </p:cNvSpPr>
          <p:nvPr>
            <p:ph type="sldNum" sz="quarter" idx="12"/>
          </p:nvPr>
        </p:nvSpPr>
        <p:spPr/>
        <p:txBody>
          <a:bodyPr/>
          <a:lstStyle/>
          <a:p>
            <a:fld id="{5D85D543-2157-D346-A2E2-24DCD524D455}" type="slidenum">
              <a:rPr lang="en-US" smtClean="0"/>
              <a:t>‹#›</a:t>
            </a:fld>
            <a:endParaRPr lang="en-US"/>
          </a:p>
        </p:txBody>
      </p:sp>
    </p:spTree>
    <p:extLst>
      <p:ext uri="{BB962C8B-B14F-4D97-AF65-F5344CB8AC3E}">
        <p14:creationId xmlns:p14="http://schemas.microsoft.com/office/powerpoint/2010/main" val="17447353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72666B-A9F8-F045-9CD5-D0D61E401B1D}"/>
              </a:ext>
            </a:extLst>
          </p:cNvPr>
          <p:cNvSpPr>
            <a:spLocks noGrp="1"/>
          </p:cNvSpPr>
          <p:nvPr>
            <p:ph type="dt" sz="half" idx="10"/>
          </p:nvPr>
        </p:nvSpPr>
        <p:spPr/>
        <p:txBody>
          <a:bodyPr/>
          <a:lstStyle/>
          <a:p>
            <a:fld id="{AA37042A-02C4-0C4F-BFAA-56D254DB8F77}" type="datetimeFigureOut">
              <a:rPr lang="en-US" smtClean="0"/>
              <a:t>1/14/20</a:t>
            </a:fld>
            <a:endParaRPr lang="en-US"/>
          </a:p>
        </p:txBody>
      </p:sp>
      <p:sp>
        <p:nvSpPr>
          <p:cNvPr id="3" name="Footer Placeholder 2">
            <a:extLst>
              <a:ext uri="{FF2B5EF4-FFF2-40B4-BE49-F238E27FC236}">
                <a16:creationId xmlns:a16="http://schemas.microsoft.com/office/drawing/2014/main" id="{8CB6B0AF-1C59-A94C-8556-FDF5E2896F3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3CD3AD1-3951-6C4B-B2B6-C0529B8E4CB2}"/>
              </a:ext>
            </a:extLst>
          </p:cNvPr>
          <p:cNvSpPr>
            <a:spLocks noGrp="1"/>
          </p:cNvSpPr>
          <p:nvPr>
            <p:ph type="sldNum" sz="quarter" idx="12"/>
          </p:nvPr>
        </p:nvSpPr>
        <p:spPr/>
        <p:txBody>
          <a:bodyPr/>
          <a:lstStyle/>
          <a:p>
            <a:fld id="{5D85D543-2157-D346-A2E2-24DCD524D455}" type="slidenum">
              <a:rPr lang="en-US" smtClean="0"/>
              <a:t>‹#›</a:t>
            </a:fld>
            <a:endParaRPr lang="en-US"/>
          </a:p>
        </p:txBody>
      </p:sp>
    </p:spTree>
    <p:extLst>
      <p:ext uri="{BB962C8B-B14F-4D97-AF65-F5344CB8AC3E}">
        <p14:creationId xmlns:p14="http://schemas.microsoft.com/office/powerpoint/2010/main" val="31113102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CFBE2-7391-5A45-BF30-7D3E0E7B9B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6AF6ED9-A1D5-ED4A-95E8-FD6CFC2AC0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258BFBA-2547-DA4B-96D5-42284E2D98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F5C1EEF-EF6F-C144-B883-52169D1276F8}"/>
              </a:ext>
            </a:extLst>
          </p:cNvPr>
          <p:cNvSpPr>
            <a:spLocks noGrp="1"/>
          </p:cNvSpPr>
          <p:nvPr>
            <p:ph type="dt" sz="half" idx="10"/>
          </p:nvPr>
        </p:nvSpPr>
        <p:spPr/>
        <p:txBody>
          <a:bodyPr/>
          <a:lstStyle/>
          <a:p>
            <a:fld id="{AA37042A-02C4-0C4F-BFAA-56D254DB8F77}" type="datetimeFigureOut">
              <a:rPr lang="en-US" smtClean="0"/>
              <a:t>1/14/20</a:t>
            </a:fld>
            <a:endParaRPr lang="en-US"/>
          </a:p>
        </p:txBody>
      </p:sp>
      <p:sp>
        <p:nvSpPr>
          <p:cNvPr id="6" name="Footer Placeholder 5">
            <a:extLst>
              <a:ext uri="{FF2B5EF4-FFF2-40B4-BE49-F238E27FC236}">
                <a16:creationId xmlns:a16="http://schemas.microsoft.com/office/drawing/2014/main" id="{18B92F24-FE8F-B64E-8D0B-B03800DCC22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92E1AA9-1BB5-D646-B6C4-10FD3CA269CA}"/>
              </a:ext>
            </a:extLst>
          </p:cNvPr>
          <p:cNvSpPr>
            <a:spLocks noGrp="1"/>
          </p:cNvSpPr>
          <p:nvPr>
            <p:ph type="sldNum" sz="quarter" idx="12"/>
          </p:nvPr>
        </p:nvSpPr>
        <p:spPr/>
        <p:txBody>
          <a:bodyPr/>
          <a:lstStyle/>
          <a:p>
            <a:fld id="{5D85D543-2157-D346-A2E2-24DCD524D455}" type="slidenum">
              <a:rPr lang="en-US" smtClean="0"/>
              <a:t>‹#›</a:t>
            </a:fld>
            <a:endParaRPr lang="en-US"/>
          </a:p>
        </p:txBody>
      </p:sp>
    </p:spTree>
    <p:extLst>
      <p:ext uri="{BB962C8B-B14F-4D97-AF65-F5344CB8AC3E}">
        <p14:creationId xmlns:p14="http://schemas.microsoft.com/office/powerpoint/2010/main" val="2463853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DB63B-E7FB-1B4C-BE39-23E5F6C0977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45639B8-C5FF-1B45-AA5E-1BDAEABF4E7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A9CDDBA-5E1F-9B4F-B9D0-A6646F00AE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B151C70-7766-B645-8149-DBB7CF4B7520}"/>
              </a:ext>
            </a:extLst>
          </p:cNvPr>
          <p:cNvSpPr>
            <a:spLocks noGrp="1"/>
          </p:cNvSpPr>
          <p:nvPr>
            <p:ph type="dt" sz="half" idx="10"/>
          </p:nvPr>
        </p:nvSpPr>
        <p:spPr/>
        <p:txBody>
          <a:bodyPr/>
          <a:lstStyle/>
          <a:p>
            <a:fld id="{AA37042A-02C4-0C4F-BFAA-56D254DB8F77}" type="datetimeFigureOut">
              <a:rPr lang="en-US" smtClean="0"/>
              <a:t>1/14/20</a:t>
            </a:fld>
            <a:endParaRPr lang="en-US"/>
          </a:p>
        </p:txBody>
      </p:sp>
      <p:sp>
        <p:nvSpPr>
          <p:cNvPr id="6" name="Footer Placeholder 5">
            <a:extLst>
              <a:ext uri="{FF2B5EF4-FFF2-40B4-BE49-F238E27FC236}">
                <a16:creationId xmlns:a16="http://schemas.microsoft.com/office/drawing/2014/main" id="{2F5C97D2-7C3C-CB43-9DA0-8212FF5D74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6904722-803D-1040-9EFE-9E8BF1BDEFF5}"/>
              </a:ext>
            </a:extLst>
          </p:cNvPr>
          <p:cNvSpPr>
            <a:spLocks noGrp="1"/>
          </p:cNvSpPr>
          <p:nvPr>
            <p:ph type="sldNum" sz="quarter" idx="12"/>
          </p:nvPr>
        </p:nvSpPr>
        <p:spPr/>
        <p:txBody>
          <a:bodyPr/>
          <a:lstStyle/>
          <a:p>
            <a:fld id="{5D85D543-2157-D346-A2E2-24DCD524D455}" type="slidenum">
              <a:rPr lang="en-US" smtClean="0"/>
              <a:t>‹#›</a:t>
            </a:fld>
            <a:endParaRPr lang="en-US"/>
          </a:p>
        </p:txBody>
      </p:sp>
    </p:spTree>
    <p:extLst>
      <p:ext uri="{BB962C8B-B14F-4D97-AF65-F5344CB8AC3E}">
        <p14:creationId xmlns:p14="http://schemas.microsoft.com/office/powerpoint/2010/main" val="29638490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DF598-1BD6-8A4C-BAE5-8B5CDD8F7E5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EC5BE68-A604-6440-A998-4421AFFF20C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096511D-DAD5-8E42-BF9F-652B151CF8A8}"/>
              </a:ext>
            </a:extLst>
          </p:cNvPr>
          <p:cNvSpPr>
            <a:spLocks noGrp="1"/>
          </p:cNvSpPr>
          <p:nvPr>
            <p:ph type="dt" sz="half" idx="10"/>
          </p:nvPr>
        </p:nvSpPr>
        <p:spPr/>
        <p:txBody>
          <a:bodyPr/>
          <a:lstStyle/>
          <a:p>
            <a:fld id="{AA37042A-02C4-0C4F-BFAA-56D254DB8F77}" type="datetimeFigureOut">
              <a:rPr lang="en-US" smtClean="0"/>
              <a:t>1/14/20</a:t>
            </a:fld>
            <a:endParaRPr lang="en-US"/>
          </a:p>
        </p:txBody>
      </p:sp>
      <p:sp>
        <p:nvSpPr>
          <p:cNvPr id="5" name="Footer Placeholder 4">
            <a:extLst>
              <a:ext uri="{FF2B5EF4-FFF2-40B4-BE49-F238E27FC236}">
                <a16:creationId xmlns:a16="http://schemas.microsoft.com/office/drawing/2014/main" id="{CE43D887-7DA9-0A48-B0AF-B2EF2CEBC9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F0F3E5-CCA2-D94D-BC43-388B95911390}"/>
              </a:ext>
            </a:extLst>
          </p:cNvPr>
          <p:cNvSpPr>
            <a:spLocks noGrp="1"/>
          </p:cNvSpPr>
          <p:nvPr>
            <p:ph type="sldNum" sz="quarter" idx="12"/>
          </p:nvPr>
        </p:nvSpPr>
        <p:spPr/>
        <p:txBody>
          <a:bodyPr/>
          <a:lstStyle/>
          <a:p>
            <a:fld id="{5D85D543-2157-D346-A2E2-24DCD524D455}" type="slidenum">
              <a:rPr lang="en-US" smtClean="0"/>
              <a:t>‹#›</a:t>
            </a:fld>
            <a:endParaRPr lang="en-US"/>
          </a:p>
        </p:txBody>
      </p:sp>
    </p:spTree>
    <p:extLst>
      <p:ext uri="{BB962C8B-B14F-4D97-AF65-F5344CB8AC3E}">
        <p14:creationId xmlns:p14="http://schemas.microsoft.com/office/powerpoint/2010/main" val="2577739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FA37B54-75C5-5449-8EA3-78300623608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6ADF03B-FCCE-BB40-96F2-F33D23AE00E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0B5D74F-E3BA-4741-8C7B-4789FE2616EF}"/>
              </a:ext>
            </a:extLst>
          </p:cNvPr>
          <p:cNvSpPr>
            <a:spLocks noGrp="1"/>
          </p:cNvSpPr>
          <p:nvPr>
            <p:ph type="dt" sz="half" idx="10"/>
          </p:nvPr>
        </p:nvSpPr>
        <p:spPr/>
        <p:txBody>
          <a:bodyPr/>
          <a:lstStyle/>
          <a:p>
            <a:fld id="{AA37042A-02C4-0C4F-BFAA-56D254DB8F77}" type="datetimeFigureOut">
              <a:rPr lang="en-US" smtClean="0"/>
              <a:t>1/14/20</a:t>
            </a:fld>
            <a:endParaRPr lang="en-US"/>
          </a:p>
        </p:txBody>
      </p:sp>
      <p:sp>
        <p:nvSpPr>
          <p:cNvPr id="5" name="Footer Placeholder 4">
            <a:extLst>
              <a:ext uri="{FF2B5EF4-FFF2-40B4-BE49-F238E27FC236}">
                <a16:creationId xmlns:a16="http://schemas.microsoft.com/office/drawing/2014/main" id="{F9DEB66E-69F6-AC45-992A-7BF92B1607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D39B00-ECC8-B043-A702-25057D2FCC8E}"/>
              </a:ext>
            </a:extLst>
          </p:cNvPr>
          <p:cNvSpPr>
            <a:spLocks noGrp="1"/>
          </p:cNvSpPr>
          <p:nvPr>
            <p:ph type="sldNum" sz="quarter" idx="12"/>
          </p:nvPr>
        </p:nvSpPr>
        <p:spPr/>
        <p:txBody>
          <a:bodyPr/>
          <a:lstStyle/>
          <a:p>
            <a:fld id="{5D85D543-2157-D346-A2E2-24DCD524D455}" type="slidenum">
              <a:rPr lang="en-US" smtClean="0"/>
              <a:t>‹#›</a:t>
            </a:fld>
            <a:endParaRPr lang="en-US"/>
          </a:p>
        </p:txBody>
      </p:sp>
    </p:spTree>
    <p:extLst>
      <p:ext uri="{BB962C8B-B14F-4D97-AF65-F5344CB8AC3E}">
        <p14:creationId xmlns:p14="http://schemas.microsoft.com/office/powerpoint/2010/main" val="554301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C31CD9-CEC5-D143-AEB4-3470AA95EC6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CFDCC11-5321-0C4A-8A57-CEA19ACA92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E737C6B-92DC-8A4E-8E0A-D1C07AD3111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37042A-02C4-0C4F-BFAA-56D254DB8F77}" type="datetimeFigureOut">
              <a:rPr lang="en-US" smtClean="0"/>
              <a:t>1/14/20</a:t>
            </a:fld>
            <a:endParaRPr lang="en-US"/>
          </a:p>
        </p:txBody>
      </p:sp>
      <p:sp>
        <p:nvSpPr>
          <p:cNvPr id="5" name="Footer Placeholder 4">
            <a:extLst>
              <a:ext uri="{FF2B5EF4-FFF2-40B4-BE49-F238E27FC236}">
                <a16:creationId xmlns:a16="http://schemas.microsoft.com/office/drawing/2014/main" id="{92BE5643-E512-694A-AD4E-A1C65EE21C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429E53E-9643-4849-95AF-90F77E3DAF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85D543-2157-D346-A2E2-24DCD524D455}" type="slidenum">
              <a:rPr lang="en-US" smtClean="0"/>
              <a:t>‹#›</a:t>
            </a:fld>
            <a:endParaRPr lang="en-US"/>
          </a:p>
        </p:txBody>
      </p:sp>
    </p:spTree>
    <p:extLst>
      <p:ext uri="{BB962C8B-B14F-4D97-AF65-F5344CB8AC3E}">
        <p14:creationId xmlns:p14="http://schemas.microsoft.com/office/powerpoint/2010/main" val="6092491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9.sv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3.sv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5.sv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7.svg"/><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3.sv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hyperlink" Target="https://www.npr.org/2019/10/22/772266241/how-to-talk-to-your-kids-about-climate-change" TargetMode="External"/><Relationship Id="rId3" Type="http://schemas.openxmlformats.org/officeDocument/2006/relationships/hyperlink" Target="http://chitchatandsmalltalk.blogspot.com/2012/08/nature-scavenger-hunt.html" TargetMode="External"/><Relationship Id="rId7" Type="http://schemas.openxmlformats.org/officeDocument/2006/relationships/hyperlink" Target="https://www.lotc.org.uk/outdoor-learning-has-huge-benefits-for-children-and-teachers-so-why-isnt-it-used-in-more-schools/" TargetMode="External"/><Relationship Id="rId2" Type="http://schemas.openxmlformats.org/officeDocument/2006/relationships/hyperlink" Target="https://eric.ed.gov/?id=ED528554" TargetMode="External"/><Relationship Id="rId1" Type="http://schemas.openxmlformats.org/officeDocument/2006/relationships/slideLayout" Target="../slideLayouts/slideLayout2.xml"/><Relationship Id="rId6" Type="http://schemas.openxmlformats.org/officeDocument/2006/relationships/hyperlink" Target="https://www.theschoolrun.com/raising-a-confident-chil" TargetMode="External"/><Relationship Id="rId5" Type="http://schemas.openxmlformats.org/officeDocument/2006/relationships/hyperlink" Target="https://ukc-powerpoint.officeapps.live.com/pods/ppt.aspx?wdPodsUrl=https%3A%2F%2Fukc-powerpoint.officeapps.live.com%2Fpods%2F&amp;wdPopsUrl=https%3A%2F%2Fukc-powerpoint.officeapps.live.com%2F&amp;fastBoot=true&amp;sw=871&amp;sh=299&amp;thPanel=352&amp;ro=false&amp;NoAuth=1&amp;fileName=Presentation%20%281%29%20copy-2%20copy.pptx&amp;wdoverrides=devicepixelratio:1.6500000953674316,RenderGifSlideShow:true&amp;ui=en-GB&amp;rs=en-US&amp;mscc=0&amp;wdFR=1&amp;wdOrigin=Sharing&amp;postMessageToken=F3312B9F-D0A0-A000-7E45-E7ADEEC6D5C1&amp;fs=8321769&amp;hid=F3312B9F-D0A0-A000-7E45-E7ADEEC6D5C1&amp;usid=96d29056-4149-25e9-bd41-3626aff37c43&amp;fileGetUrlBool=true" TargetMode="External"/><Relationship Id="rId10" Type="http://schemas.openxmlformats.org/officeDocument/2006/relationships/hyperlink" Target="https://www.outdoor-learning-research.org/Research/What-is-Outdoor-Learning" TargetMode="External"/><Relationship Id="rId4" Type="http://schemas.openxmlformats.org/officeDocument/2006/relationships/hyperlink" Target="http://www.florepreschool.co.uk/images/forestschool.jpg" TargetMode="External"/><Relationship Id="rId9" Type="http://schemas.openxmlformats.org/officeDocument/2006/relationships/hyperlink" Target="https://nestinthewoods.co.uk/piaget-vygotsky-forest-school/"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theschoolrun.com/raising-a-confident-child" TargetMode="External"/><Relationship Id="rId2" Type="http://schemas.openxmlformats.org/officeDocument/2006/relationships/hyperlink" Target="https://www.outdoor-learning.org/Good-Practice/Research-Resources/About-Outdoor-Learning" TargetMode="External"/><Relationship Id="rId1" Type="http://schemas.openxmlformats.org/officeDocument/2006/relationships/slideLayout" Target="../slideLayouts/slideLayout2.xml"/><Relationship Id="rId4" Type="http://schemas.openxmlformats.org/officeDocument/2006/relationships/hyperlink" Target="https://www.forestschoolassociation.org/what-is-forest-schoo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A528E-0BF2-AF43-BD84-BC7B5234022B}"/>
              </a:ext>
            </a:extLst>
          </p:cNvPr>
          <p:cNvSpPr>
            <a:spLocks noGrp="1"/>
          </p:cNvSpPr>
          <p:nvPr>
            <p:ph type="ctrTitle"/>
          </p:nvPr>
        </p:nvSpPr>
        <p:spPr>
          <a:xfrm>
            <a:off x="6746628" y="1783959"/>
            <a:ext cx="4645250" cy="2889114"/>
          </a:xfrm>
        </p:spPr>
        <p:txBody>
          <a:bodyPr anchor="b">
            <a:normAutofit/>
          </a:bodyPr>
          <a:lstStyle/>
          <a:p>
            <a:r>
              <a:rPr lang="en-US" sz="3300">
                <a:latin typeface="Arial" panose="020B0604020202020204" pitchFamily="34" charset="0"/>
                <a:cs typeface="Arial" panose="020B0604020202020204" pitchFamily="34" charset="0"/>
              </a:rPr>
              <a:t>	</a:t>
            </a:r>
            <a:r>
              <a:rPr lang="en-US" sz="3300" b="1">
                <a:latin typeface="Arial" panose="020B0604020202020204" pitchFamily="34" charset="0"/>
                <a:cs typeface="Arial" panose="020B0604020202020204" pitchFamily="34" charset="0"/>
              </a:rPr>
              <a:t>Demonstrate how outdoor contexts can support learning</a:t>
            </a:r>
            <a:r>
              <a:rPr lang="en-GB" sz="3300" b="1">
                <a:latin typeface="Arial" panose="020B0604020202020204" pitchFamily="34" charset="0"/>
                <a:cs typeface="Arial" panose="020B0604020202020204" pitchFamily="34" charset="0"/>
              </a:rPr>
              <a:t>.</a:t>
            </a:r>
            <a:r>
              <a:rPr lang="en-US" sz="3300" b="1">
                <a:latin typeface="Arial" panose="020B0604020202020204" pitchFamily="34" charset="0"/>
                <a:cs typeface="Arial" panose="020B0604020202020204" pitchFamily="34" charset="0"/>
              </a:rPr>
              <a:t>	</a:t>
            </a:r>
            <a:br>
              <a:rPr lang="en-US" sz="3300" b="1">
                <a:latin typeface="Arial" panose="020B0604020202020204" pitchFamily="34" charset="0"/>
                <a:cs typeface="Arial" panose="020B0604020202020204" pitchFamily="34" charset="0"/>
              </a:rPr>
            </a:br>
            <a:endParaRPr lang="en-US" sz="3300">
              <a:latin typeface="Arial" panose="020B0604020202020204" pitchFamily="34" charset="0"/>
              <a:cs typeface="Arial" panose="020B0604020202020204" pitchFamily="34" charset="0"/>
            </a:endParaRPr>
          </a:p>
        </p:txBody>
      </p:sp>
      <p:sp>
        <p:nvSpPr>
          <p:cNvPr id="18" name="Freeform: Shape 12">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8">
            <a:extLst>
              <a:ext uri="{FF2B5EF4-FFF2-40B4-BE49-F238E27FC236}">
                <a16:creationId xmlns:a16="http://schemas.microsoft.com/office/drawing/2014/main" id="{A49D7F6A-2037-5445-87A9-E035D441E7F5}"/>
              </a:ext>
            </a:extLst>
          </p:cNvPr>
          <p:cNvPicPr>
            <a:picLocks noChangeAspect="1"/>
          </p:cNvPicPr>
          <p:nvPr/>
        </p:nvPicPr>
        <p:blipFill rotWithShape="1">
          <a:blip r:embed="rId2">
            <a:extLst>
              <a:ext uri="{28A0092B-C50C-407E-A947-70E740481C1C}">
                <a14:useLocalDpi xmlns:a14="http://schemas.microsoft.com/office/drawing/2010/main" val="0"/>
              </a:ext>
            </a:extLst>
          </a:blip>
          <a:srcRect l="20713" r="35366"/>
          <a:stretch/>
        </p:blipFill>
        <p:spPr>
          <a:xfrm>
            <a:off x="2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3" name="TextBox 2">
            <a:extLst>
              <a:ext uri="{FF2B5EF4-FFF2-40B4-BE49-F238E27FC236}">
                <a16:creationId xmlns:a16="http://schemas.microsoft.com/office/drawing/2014/main" id="{B1064ACF-5A42-1B46-BB4F-3D1FB85CB54B}"/>
              </a:ext>
            </a:extLst>
          </p:cNvPr>
          <p:cNvSpPr txBox="1"/>
          <p:nvPr/>
        </p:nvSpPr>
        <p:spPr>
          <a:xfrm>
            <a:off x="6598000" y="4513338"/>
            <a:ext cx="4793878" cy="1200329"/>
          </a:xfrm>
          <a:prstGeom prst="rect">
            <a:avLst/>
          </a:prstGeom>
          <a:noFill/>
        </p:spPr>
        <p:txBody>
          <a:bodyPr wrap="square" rtlCol="0" anchor="t">
            <a:spAutoFit/>
          </a:bodyPr>
          <a:lstStyle/>
          <a:p>
            <a:r>
              <a:rPr lang="en-GB" dirty="0">
                <a:latin typeface="Arial"/>
                <a:cs typeface="Arial"/>
              </a:rPr>
              <a:t>By Hugh Gilles (1801675)  Lisa Jones (1301544) and Shay Farrell (1908287)</a:t>
            </a:r>
          </a:p>
          <a:p>
            <a:endParaRPr lang="en-GB" dirty="0">
              <a:latin typeface="Arial"/>
              <a:cs typeface="Arial"/>
            </a:endParaRPr>
          </a:p>
          <a:p>
            <a:r>
              <a:rPr lang="en-GB" dirty="0">
                <a:latin typeface="Arial"/>
                <a:cs typeface="Arial"/>
              </a:rPr>
              <a:t>ECES4002</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767010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ED1F0B-5DAB-7A44-B510-6F3CFAE62EBB}"/>
              </a:ext>
            </a:extLst>
          </p:cNvPr>
          <p:cNvSpPr>
            <a:spLocks noGrp="1"/>
          </p:cNvSpPr>
          <p:nvPr>
            <p:ph type="title"/>
          </p:nvPr>
        </p:nvSpPr>
        <p:spPr>
          <a:xfrm>
            <a:off x="838200" y="963507"/>
            <a:ext cx="3494362" cy="4930986"/>
          </a:xfrm>
        </p:spPr>
        <p:txBody>
          <a:bodyPr vert="horz" lIns="91440" tIns="45720" rIns="91440" bIns="45720" rtlCol="0" anchor="ctr">
            <a:normAutofit/>
          </a:bodyPr>
          <a:lstStyle/>
          <a:p>
            <a:pPr algn="r"/>
            <a:r>
              <a:rPr lang="en-US" b="1" kern="1200">
                <a:solidFill>
                  <a:schemeClr val="accent1"/>
                </a:solidFill>
                <a:latin typeface="+mj-lt"/>
                <a:ea typeface="+mj-ea"/>
                <a:cs typeface="+mj-cs"/>
              </a:rPr>
              <a:t>Presentation Overview:</a:t>
            </a: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859FB70-EAC8-3041-80A6-704006A72B67}"/>
              </a:ext>
            </a:extLst>
          </p:cNvPr>
          <p:cNvSpPr>
            <a:spLocks noGrp="1"/>
          </p:cNvSpPr>
          <p:nvPr>
            <p:ph idx="1"/>
          </p:nvPr>
        </p:nvSpPr>
        <p:spPr>
          <a:xfrm>
            <a:off x="4815161" y="3750733"/>
            <a:ext cx="6250940" cy="2304627"/>
          </a:xfrm>
        </p:spPr>
        <p:txBody>
          <a:bodyPr vert="horz" lIns="91440" tIns="45720" rIns="91440" bIns="45720" rtlCol="0" anchor="b">
            <a:noAutofit/>
          </a:bodyPr>
          <a:lstStyle/>
          <a:p>
            <a:pPr marL="0"/>
            <a:r>
              <a:rPr lang="en-US" dirty="0">
                <a:latin typeface="Arial" panose="020B0604020202020204" pitchFamily="34" charset="0"/>
                <a:cs typeface="Arial" panose="020B0604020202020204" pitchFamily="34" charset="0"/>
              </a:rPr>
              <a:t>Understanding why outdoor learning </a:t>
            </a:r>
            <a:r>
              <a:rPr lang="en-GB"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is beneficial to young person’s development.</a:t>
            </a:r>
          </a:p>
          <a:p>
            <a:r>
              <a:rPr lang="en-US" dirty="0">
                <a:latin typeface="Arial" panose="020B0604020202020204" pitchFamily="34" charset="0"/>
                <a:cs typeface="Arial" panose="020B0604020202020204" pitchFamily="34" charset="0"/>
              </a:rPr>
              <a:t>What does it offer?</a:t>
            </a:r>
          </a:p>
          <a:p>
            <a:r>
              <a:rPr lang="en-US" dirty="0">
                <a:latin typeface="Arial" panose="020B0604020202020204" pitchFamily="34" charset="0"/>
                <a:cs typeface="Arial" panose="020B0604020202020204" pitchFamily="34" charset="0"/>
              </a:rPr>
              <a:t>What are some of the contested issues regarding outdoor learning?</a:t>
            </a:r>
          </a:p>
          <a:p>
            <a:r>
              <a:rPr lang="en-US" dirty="0">
                <a:latin typeface="Arial" panose="020B0604020202020204" pitchFamily="34" charset="0"/>
                <a:cs typeface="Arial" panose="020B0604020202020204" pitchFamily="34" charset="0"/>
              </a:rPr>
              <a:t>What are some of the theoretical perspectives on outdoor learning?</a:t>
            </a:r>
            <a:br>
              <a:rPr lang="en-US"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F7DCF44-E6A0-B14C-A30A-FC164CB05415}"/>
              </a:ext>
            </a:extLst>
          </p:cNvPr>
          <p:cNvSpPr txBox="1"/>
          <p:nvPr/>
        </p:nvSpPr>
        <p:spPr>
          <a:xfrm>
            <a:off x="10290960" y="5894493"/>
            <a:ext cx="2096112" cy="321735"/>
          </a:xfrm>
          <a:prstGeom prst="rect">
            <a:avLst/>
          </a:prstGeom>
        </p:spPr>
        <p:txBody>
          <a:bodyPr vert="horz" lIns="91440" tIns="45720" rIns="91440" bIns="45720" rtlCol="0">
            <a:normAutofit fontScale="92500" lnSpcReduction="20000"/>
          </a:bodyPr>
          <a:lstStyle/>
          <a:p>
            <a:pPr indent="-228600">
              <a:lnSpc>
                <a:spcPct val="90000"/>
              </a:lnSpc>
              <a:spcAft>
                <a:spcPts val="600"/>
              </a:spcAft>
              <a:buFont typeface="Arial" panose="020B0604020202020204" pitchFamily="34" charset="0"/>
              <a:buChar char="•"/>
            </a:pPr>
            <a:r>
              <a:rPr lang="en-US" sz="2000"/>
              <a:t>Hugh</a:t>
            </a:r>
          </a:p>
        </p:txBody>
      </p:sp>
    </p:spTree>
    <p:extLst>
      <p:ext uri="{BB962C8B-B14F-4D97-AF65-F5344CB8AC3E}">
        <p14:creationId xmlns:p14="http://schemas.microsoft.com/office/powerpoint/2010/main" val="38895524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859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5D9DE3-ED97-4864-847E-1C4939BF8DFF}"/>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cs typeface="Calibri Light"/>
              </a:rPr>
              <a:t>Concept of Outdoor learning</a:t>
            </a:r>
            <a:endParaRPr lang="en-GB">
              <a:solidFill>
                <a:srgbClr val="FFFFFF"/>
              </a:solidFill>
            </a:endParaRPr>
          </a:p>
        </p:txBody>
      </p:sp>
      <p:pic>
        <p:nvPicPr>
          <p:cNvPr id="4" name="Picture 4" descr="A picture containing person, child, boy, young&#10;&#10;Description generated with very high confidence">
            <a:extLst>
              <a:ext uri="{FF2B5EF4-FFF2-40B4-BE49-F238E27FC236}">
                <a16:creationId xmlns:a16="http://schemas.microsoft.com/office/drawing/2014/main" id="{A384F5D8-AF42-48BF-8D7E-82D147375481}"/>
              </a:ext>
            </a:extLst>
          </p:cNvPr>
          <p:cNvPicPr>
            <a:picLocks noChangeAspect="1"/>
          </p:cNvPicPr>
          <p:nvPr/>
        </p:nvPicPr>
        <p:blipFill rotWithShape="1">
          <a:blip r:embed="rId2"/>
          <a:srcRect l="13429" r="5805" b="1"/>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C192930-6898-40AF-94A7-1D2F595BB643}"/>
              </a:ext>
            </a:extLst>
          </p:cNvPr>
          <p:cNvSpPr>
            <a:spLocks noGrp="1"/>
          </p:cNvSpPr>
          <p:nvPr>
            <p:ph idx="1"/>
          </p:nvPr>
        </p:nvSpPr>
        <p:spPr>
          <a:xfrm>
            <a:off x="8029319" y="917725"/>
            <a:ext cx="3424739" cy="4852362"/>
          </a:xfrm>
        </p:spPr>
        <p:txBody>
          <a:bodyPr vert="horz" lIns="91440" tIns="45720" rIns="91440" bIns="45720" rtlCol="0" anchor="ctr">
            <a:normAutofit/>
          </a:bodyPr>
          <a:lstStyle/>
          <a:p>
            <a:r>
              <a:rPr lang="en-GB" sz="1900" i="1">
                <a:solidFill>
                  <a:srgbClr val="FFFFFF"/>
                </a:solidFill>
                <a:ea typeface="+mn-lt"/>
                <a:cs typeface="+mn-lt"/>
              </a:rPr>
              <a:t>Outdoor Learning is a broad term that includes: outdoor play in the early years, school grounds projects, environmental education, recreational and adventure activities, personal and social development programmes, expeditions, team building, leadership training, management development, education for sustainability, adventure therapy ... and more. Outdoor Learning does not have a clearly defined boundary but it does have a common core...</a:t>
            </a:r>
            <a:endParaRPr lang="en-GB" sz="1900" i="1">
              <a:solidFill>
                <a:srgbClr val="FFFFFF"/>
              </a:solidFill>
              <a:cs typeface="Calibri"/>
            </a:endParaRPr>
          </a:p>
          <a:p>
            <a:endParaRPr lang="en-GB" sz="1900">
              <a:solidFill>
                <a:srgbClr val="FFFFFF"/>
              </a:solidFill>
              <a:cs typeface="Calibri"/>
            </a:endParaRPr>
          </a:p>
        </p:txBody>
      </p:sp>
      <p:sp>
        <p:nvSpPr>
          <p:cNvPr id="5" name="TextBox 4">
            <a:extLst>
              <a:ext uri="{FF2B5EF4-FFF2-40B4-BE49-F238E27FC236}">
                <a16:creationId xmlns:a16="http://schemas.microsoft.com/office/drawing/2014/main" id="{049FD11E-F115-C24B-9F27-B98DA3A5328B}"/>
              </a:ext>
            </a:extLst>
          </p:cNvPr>
          <p:cNvSpPr txBox="1"/>
          <p:nvPr/>
        </p:nvSpPr>
        <p:spPr>
          <a:xfrm flipH="1">
            <a:off x="10250713" y="5861476"/>
            <a:ext cx="1218429" cy="367571"/>
          </a:xfrm>
          <a:prstGeom prst="rect">
            <a:avLst/>
          </a:prstGeom>
          <a:noFill/>
        </p:spPr>
        <p:txBody>
          <a:bodyPr wrap="square" rtlCol="0">
            <a:spAutoFit/>
          </a:bodyPr>
          <a:lstStyle/>
          <a:p>
            <a:pPr algn="l"/>
            <a:r>
              <a:rPr lang="en-GB" dirty="0"/>
              <a:t>Hugh</a:t>
            </a:r>
            <a:endParaRPr lang="en-US" dirty="0"/>
          </a:p>
        </p:txBody>
      </p:sp>
    </p:spTree>
    <p:extLst>
      <p:ext uri="{BB962C8B-B14F-4D97-AF65-F5344CB8AC3E}">
        <p14:creationId xmlns:p14="http://schemas.microsoft.com/office/powerpoint/2010/main" val="18172389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1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F436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27A6BEA-FBCA-5447-A2B9-CF6AD8A52B1E}"/>
              </a:ext>
            </a:extLst>
          </p:cNvPr>
          <p:cNvSpPr>
            <a:spLocks noGrp="1"/>
          </p:cNvSpPr>
          <p:nvPr>
            <p:ph type="title"/>
          </p:nvPr>
        </p:nvSpPr>
        <p:spPr>
          <a:xfrm>
            <a:off x="524256" y="4767072"/>
            <a:ext cx="6594189" cy="1625210"/>
          </a:xfrm>
        </p:spPr>
        <p:txBody>
          <a:bodyPr>
            <a:normAutofit/>
          </a:bodyPr>
          <a:lstStyle/>
          <a:p>
            <a:pPr algn="r"/>
            <a:r>
              <a:rPr lang="en-US" sz="3700">
                <a:solidFill>
                  <a:srgbClr val="FFFFFF"/>
                </a:solidFill>
                <a:latin typeface="Arial" panose="020B0604020202020204" pitchFamily="34" charset="0"/>
                <a:cs typeface="Arial" panose="020B0604020202020204" pitchFamily="34" charset="0"/>
              </a:rPr>
              <a:t>A good way of assessing a child’s knowledge and understanding:</a:t>
            </a:r>
          </a:p>
        </p:txBody>
      </p:sp>
      <p:pic>
        <p:nvPicPr>
          <p:cNvPr id="7" name="Picture 6">
            <a:extLst>
              <a:ext uri="{FF2B5EF4-FFF2-40B4-BE49-F238E27FC236}">
                <a16:creationId xmlns:a16="http://schemas.microsoft.com/office/drawing/2014/main" id="{24C7114C-6973-CA4F-9EF9-365659E6B3C9}"/>
              </a:ext>
            </a:extLst>
          </p:cNvPr>
          <p:cNvPicPr>
            <a:picLocks noChangeAspect="1"/>
          </p:cNvPicPr>
          <p:nvPr/>
        </p:nvPicPr>
        <p:blipFill rotWithShape="1">
          <a:blip r:embed="rId2">
            <a:extLst>
              <a:ext uri="{28A0092B-C50C-407E-A947-70E740481C1C}">
                <a14:useLocalDpi xmlns:a14="http://schemas.microsoft.com/office/drawing/2010/main" val="0"/>
              </a:ext>
            </a:extLst>
          </a:blip>
          <a:srcRect t="18830" r="1" b="3060"/>
          <a:stretch/>
        </p:blipFill>
        <p:spPr>
          <a:xfrm>
            <a:off x="327547" y="321733"/>
            <a:ext cx="7058306" cy="4107392"/>
          </a:xfrm>
          <a:prstGeom prst="rect">
            <a:avLst/>
          </a:prstGeom>
        </p:spPr>
      </p:pic>
      <p:sp>
        <p:nvSpPr>
          <p:cNvPr id="22" name="Rectangle 2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D0D7B91-65E0-8141-96DA-AA641F935E8E}"/>
              </a:ext>
            </a:extLst>
          </p:cNvPr>
          <p:cNvSpPr>
            <a:spLocks noGrp="1"/>
          </p:cNvSpPr>
          <p:nvPr>
            <p:ph idx="1"/>
          </p:nvPr>
        </p:nvSpPr>
        <p:spPr>
          <a:xfrm>
            <a:off x="7990091" y="1002818"/>
            <a:ext cx="3424739" cy="4852362"/>
          </a:xfrm>
        </p:spPr>
        <p:txBody>
          <a:bodyPr anchor="ctr">
            <a:normAutofit/>
          </a:bodyPr>
          <a:lstStyle/>
          <a:p>
            <a:pPr algn="just"/>
            <a:r>
              <a:rPr lang="en-US" sz="2000">
                <a:solidFill>
                  <a:srgbClr val="FFFFFF"/>
                </a:solidFill>
                <a:latin typeface="Arial" panose="020B0604020202020204" pitchFamily="34" charset="0"/>
                <a:cs typeface="Arial" panose="020B0604020202020204" pitchFamily="34" charset="0"/>
              </a:rPr>
              <a:t>Problem solving</a:t>
            </a:r>
          </a:p>
          <a:p>
            <a:pPr algn="just"/>
            <a:r>
              <a:rPr lang="en-US" sz="2000">
                <a:solidFill>
                  <a:srgbClr val="FFFFFF"/>
                </a:solidFill>
                <a:latin typeface="Arial" panose="020B0604020202020204" pitchFamily="34" charset="0"/>
                <a:cs typeface="Arial" panose="020B0604020202020204" pitchFamily="34" charset="0"/>
              </a:rPr>
              <a:t>Negotiating different risks </a:t>
            </a:r>
          </a:p>
          <a:p>
            <a:pPr algn="just"/>
            <a:r>
              <a:rPr lang="en-GB" sz="2000" i="1">
                <a:solidFill>
                  <a:srgbClr val="FFFFFF"/>
                </a:solidFill>
                <a:latin typeface="Arial" panose="020B0604020202020204" pitchFamily="34" charset="0"/>
                <a:cs typeface="Arial" panose="020B0604020202020204" pitchFamily="34" charset="0"/>
              </a:rPr>
              <a:t>“When we go out to the woods we don’t really know we’re doing it but we’re actually doing maths and we’re doing English, so it’s just making it educational and fun at the same time” </a:t>
            </a:r>
            <a:r>
              <a:rPr lang="en-GB" sz="2000">
                <a:solidFill>
                  <a:schemeClr val="bg1"/>
                </a:solidFill>
                <a:latin typeface="Arial" panose="020B0604020202020204" pitchFamily="34" charset="0"/>
                <a:cs typeface="Arial" panose="020B0604020202020204" pitchFamily="34" charset="0"/>
              </a:rPr>
              <a:t>(</a:t>
            </a:r>
            <a:r>
              <a:rPr lang="en-GB" sz="2000" err="1">
                <a:solidFill>
                  <a:schemeClr val="bg1"/>
                </a:solidFill>
                <a:latin typeface="Arial" panose="020B0604020202020204" pitchFamily="34" charset="0"/>
                <a:cs typeface="Arial" panose="020B0604020202020204" pitchFamily="34" charset="0"/>
              </a:rPr>
              <a:t>Lotc.org.uk</a:t>
            </a:r>
            <a:r>
              <a:rPr lang="en-GB" sz="2000">
                <a:solidFill>
                  <a:schemeClr val="bg1"/>
                </a:solidFill>
                <a:latin typeface="Arial" panose="020B0604020202020204" pitchFamily="34" charset="0"/>
                <a:cs typeface="Arial" panose="020B0604020202020204" pitchFamily="34" charset="0"/>
              </a:rPr>
              <a:t>. 2019).</a:t>
            </a:r>
            <a:endParaRPr lang="en-GB" sz="2000" i="1">
              <a:solidFill>
                <a:schemeClr val="bg1"/>
              </a:solidFill>
              <a:latin typeface="Arial" panose="020B0604020202020204" pitchFamily="34" charset="0"/>
              <a:cs typeface="Arial" panose="020B0604020202020204" pitchFamily="34" charset="0"/>
            </a:endParaRPr>
          </a:p>
          <a:p>
            <a:pPr algn="just"/>
            <a:r>
              <a:rPr lang="en-GB" sz="2000" i="1">
                <a:solidFill>
                  <a:srgbClr val="FFFFFF"/>
                </a:solidFill>
                <a:latin typeface="Arial" panose="020B0604020202020204" pitchFamily="34" charset="0"/>
                <a:cs typeface="Arial" panose="020B0604020202020204" pitchFamily="34" charset="0"/>
              </a:rPr>
              <a:t>Asking questions</a:t>
            </a:r>
          </a:p>
          <a:p>
            <a:pPr algn="just"/>
            <a:r>
              <a:rPr lang="en-GB" sz="2000" i="1">
                <a:solidFill>
                  <a:srgbClr val="FFFFFF"/>
                </a:solidFill>
                <a:latin typeface="Arial" panose="020B0604020202020204" pitchFamily="34" charset="0"/>
                <a:cs typeface="Arial" panose="020B0604020202020204" pitchFamily="34" charset="0"/>
              </a:rPr>
              <a:t>Learning different textures </a:t>
            </a:r>
            <a:r>
              <a:rPr lang="en-GB" sz="2000" i="1" err="1">
                <a:solidFill>
                  <a:srgbClr val="FFFFFF"/>
                </a:solidFill>
                <a:latin typeface="Arial" panose="020B0604020202020204" pitchFamily="34" charset="0"/>
                <a:cs typeface="Arial" panose="020B0604020202020204" pitchFamily="34" charset="0"/>
              </a:rPr>
              <a:t>e.g</a:t>
            </a:r>
            <a:r>
              <a:rPr lang="en-GB" sz="2000" i="1">
                <a:solidFill>
                  <a:srgbClr val="FFFFFF"/>
                </a:solidFill>
                <a:latin typeface="Arial" panose="020B0604020202020204" pitchFamily="34" charset="0"/>
                <a:cs typeface="Arial" panose="020B0604020202020204" pitchFamily="34" charset="0"/>
              </a:rPr>
              <a:t> leaves, twigs etc</a:t>
            </a:r>
          </a:p>
          <a:p>
            <a:endParaRPr lang="en-US" sz="2000">
              <a:solidFill>
                <a:srgbClr val="FFFFFF"/>
              </a:solidFill>
            </a:endParaRPr>
          </a:p>
        </p:txBody>
      </p:sp>
      <p:sp>
        <p:nvSpPr>
          <p:cNvPr id="4" name="TextBox 3">
            <a:extLst>
              <a:ext uri="{FF2B5EF4-FFF2-40B4-BE49-F238E27FC236}">
                <a16:creationId xmlns:a16="http://schemas.microsoft.com/office/drawing/2014/main" id="{E8B97772-6CB5-2746-8739-3FFB3441E7A8}"/>
              </a:ext>
            </a:extLst>
          </p:cNvPr>
          <p:cNvSpPr txBox="1"/>
          <p:nvPr/>
        </p:nvSpPr>
        <p:spPr>
          <a:xfrm>
            <a:off x="9702460" y="5645901"/>
            <a:ext cx="1861172" cy="369332"/>
          </a:xfrm>
          <a:prstGeom prst="rect">
            <a:avLst/>
          </a:prstGeom>
          <a:noFill/>
        </p:spPr>
        <p:txBody>
          <a:bodyPr wrap="square" rtlCol="0">
            <a:spAutoFit/>
          </a:bodyPr>
          <a:lstStyle/>
          <a:p>
            <a:pPr algn="l"/>
            <a:r>
              <a:rPr lang="en-GB" dirty="0"/>
              <a:t>Hugh</a:t>
            </a:r>
            <a:endParaRPr lang="en-US" dirty="0"/>
          </a:p>
        </p:txBody>
      </p:sp>
    </p:spTree>
    <p:extLst>
      <p:ext uri="{BB962C8B-B14F-4D97-AF65-F5344CB8AC3E}">
        <p14:creationId xmlns:p14="http://schemas.microsoft.com/office/powerpoint/2010/main" val="33459323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650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EEEA42A-2F49-5847-B254-5FD927A5538A}"/>
              </a:ext>
            </a:extLst>
          </p:cNvPr>
          <p:cNvSpPr>
            <a:spLocks noGrp="1"/>
          </p:cNvSpPr>
          <p:nvPr>
            <p:ph type="title"/>
          </p:nvPr>
        </p:nvSpPr>
        <p:spPr>
          <a:xfrm>
            <a:off x="524256" y="4767072"/>
            <a:ext cx="6594189" cy="1625210"/>
          </a:xfrm>
        </p:spPr>
        <p:txBody>
          <a:bodyPr>
            <a:normAutofit/>
          </a:bodyPr>
          <a:lstStyle/>
          <a:p>
            <a:pPr algn="r"/>
            <a:r>
              <a:rPr lang="en-US">
                <a:solidFill>
                  <a:srgbClr val="FFFFFF"/>
                </a:solidFill>
                <a:latin typeface="Arial" panose="020B0604020202020204" pitchFamily="34" charset="0"/>
                <a:cs typeface="Arial" panose="020B0604020202020204" pitchFamily="34" charset="0"/>
              </a:rPr>
              <a:t>Confidence</a:t>
            </a:r>
          </a:p>
        </p:txBody>
      </p:sp>
      <p:pic>
        <p:nvPicPr>
          <p:cNvPr id="5" name="Picture 4">
            <a:extLst>
              <a:ext uri="{FF2B5EF4-FFF2-40B4-BE49-F238E27FC236}">
                <a16:creationId xmlns:a16="http://schemas.microsoft.com/office/drawing/2014/main" id="{53C6752B-6658-3341-9456-509B8C2373A9}"/>
              </a:ext>
            </a:extLst>
          </p:cNvPr>
          <p:cNvPicPr>
            <a:picLocks noChangeAspect="1"/>
          </p:cNvPicPr>
          <p:nvPr/>
        </p:nvPicPr>
        <p:blipFill rotWithShape="1">
          <a:blip r:embed="rId2">
            <a:extLst>
              <a:ext uri="{28A0092B-C50C-407E-A947-70E740481C1C}">
                <a14:useLocalDpi xmlns:a14="http://schemas.microsoft.com/office/drawing/2010/main" val="0"/>
              </a:ext>
            </a:extLst>
          </a:blip>
          <a:srcRect t="5378" r="1" b="1"/>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547EDD1-A442-5246-AFA1-AFC53C15243C}"/>
              </a:ext>
            </a:extLst>
          </p:cNvPr>
          <p:cNvSpPr>
            <a:spLocks noGrp="1"/>
          </p:cNvSpPr>
          <p:nvPr>
            <p:ph idx="1"/>
          </p:nvPr>
        </p:nvSpPr>
        <p:spPr>
          <a:xfrm>
            <a:off x="8029319" y="917725"/>
            <a:ext cx="3424739" cy="4852362"/>
          </a:xfrm>
        </p:spPr>
        <p:txBody>
          <a:bodyPr anchor="ctr">
            <a:normAutofit/>
          </a:bodyPr>
          <a:lstStyle/>
          <a:p>
            <a:pPr algn="just"/>
            <a:r>
              <a:rPr lang="en-GB" sz="2000">
                <a:solidFill>
                  <a:srgbClr val="FFFFFF"/>
                </a:solidFill>
                <a:latin typeface="Arial" panose="020B0604020202020204" pitchFamily="34" charset="0"/>
                <a:cs typeface="Arial" panose="020B0604020202020204" pitchFamily="34" charset="0"/>
              </a:rPr>
              <a:t>Confidence is hard with children when they are shy, even for the children that are confident, their self-esteem can be dented by the pressures of growing up…</a:t>
            </a:r>
          </a:p>
          <a:p>
            <a:pPr algn="just"/>
            <a:r>
              <a:rPr lang="en-GB" sz="2000">
                <a:solidFill>
                  <a:srgbClr val="FFFFFF"/>
                </a:solidFill>
                <a:latin typeface="Arial" panose="020B0604020202020204" pitchFamily="34" charset="0"/>
                <a:cs typeface="Arial" panose="020B0604020202020204" pitchFamily="34" charset="0"/>
              </a:rPr>
              <a:t>Encourage risk-taking- move out of your comfort zone</a:t>
            </a:r>
          </a:p>
          <a:p>
            <a:pPr algn="just"/>
            <a:r>
              <a:rPr lang="en-GB" sz="2000">
                <a:solidFill>
                  <a:srgbClr val="FFFFFF"/>
                </a:solidFill>
                <a:latin typeface="Arial" panose="020B0604020202020204" pitchFamily="34" charset="0"/>
                <a:cs typeface="Arial" panose="020B0604020202020204" pitchFamily="34" charset="0"/>
              </a:rPr>
              <a:t>Use positive language</a:t>
            </a:r>
          </a:p>
          <a:p>
            <a:pPr algn="just"/>
            <a:r>
              <a:rPr lang="en-GB" sz="2000">
                <a:solidFill>
                  <a:srgbClr val="FFFFFF"/>
                </a:solidFill>
                <a:latin typeface="Arial" panose="020B0604020202020204" pitchFamily="34" charset="0"/>
                <a:cs typeface="Arial" panose="020B0604020202020204" pitchFamily="34" charset="0"/>
              </a:rPr>
              <a:t>Practice ‘belly breathing’</a:t>
            </a:r>
          </a:p>
          <a:p>
            <a:pPr algn="just"/>
            <a:r>
              <a:rPr lang="en-GB" sz="2000">
                <a:solidFill>
                  <a:srgbClr val="FFFFFF"/>
                </a:solidFill>
                <a:latin typeface="Arial" panose="020B0604020202020204" pitchFamily="34" charset="0"/>
                <a:cs typeface="Arial" panose="020B0604020202020204" pitchFamily="34" charset="0"/>
              </a:rPr>
              <a:t>Help the child set realistic goals</a:t>
            </a:r>
          </a:p>
          <a:p>
            <a:pPr algn="just"/>
            <a:r>
              <a:rPr lang="en-GB" sz="2000">
                <a:solidFill>
                  <a:srgbClr val="FFFFFF"/>
                </a:solidFill>
                <a:latin typeface="Arial" panose="020B0604020202020204" pitchFamily="34" charset="0"/>
                <a:cs typeface="Arial" panose="020B0604020202020204" pitchFamily="34" charset="0"/>
              </a:rPr>
              <a:t>Place setbacks in the past</a:t>
            </a:r>
          </a:p>
          <a:p>
            <a:endParaRPr lang="en-US" sz="2000">
              <a:solidFill>
                <a:srgbClr val="FFFFFF"/>
              </a:solidFill>
            </a:endParaRPr>
          </a:p>
        </p:txBody>
      </p:sp>
      <p:sp>
        <p:nvSpPr>
          <p:cNvPr id="4" name="TextBox 3">
            <a:extLst>
              <a:ext uri="{FF2B5EF4-FFF2-40B4-BE49-F238E27FC236}">
                <a16:creationId xmlns:a16="http://schemas.microsoft.com/office/drawing/2014/main" id="{59D5C359-5E0B-7740-A53E-59D4834A34E1}"/>
              </a:ext>
            </a:extLst>
          </p:cNvPr>
          <p:cNvSpPr txBox="1"/>
          <p:nvPr/>
        </p:nvSpPr>
        <p:spPr>
          <a:xfrm>
            <a:off x="9293354" y="5940275"/>
            <a:ext cx="2374389" cy="369332"/>
          </a:xfrm>
          <a:prstGeom prst="rect">
            <a:avLst/>
          </a:prstGeom>
          <a:noFill/>
        </p:spPr>
        <p:txBody>
          <a:bodyPr wrap="square" rtlCol="0">
            <a:spAutoFit/>
          </a:bodyPr>
          <a:lstStyle/>
          <a:p>
            <a:pPr algn="l"/>
            <a:r>
              <a:rPr lang="en-GB" dirty="0"/>
              <a:t>Hugh</a:t>
            </a:r>
            <a:endParaRPr lang="en-US" dirty="0"/>
          </a:p>
        </p:txBody>
      </p:sp>
    </p:spTree>
    <p:extLst>
      <p:ext uri="{BB962C8B-B14F-4D97-AF65-F5344CB8AC3E}">
        <p14:creationId xmlns:p14="http://schemas.microsoft.com/office/powerpoint/2010/main" val="24899452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255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C38F678-14BE-5042-865F-8EA2CF3DF183}"/>
              </a:ext>
            </a:extLst>
          </p:cNvPr>
          <p:cNvSpPr>
            <a:spLocks noGrp="1"/>
          </p:cNvSpPr>
          <p:nvPr>
            <p:ph type="title"/>
          </p:nvPr>
        </p:nvSpPr>
        <p:spPr>
          <a:xfrm>
            <a:off x="524256" y="4767072"/>
            <a:ext cx="6594189" cy="1625210"/>
          </a:xfrm>
        </p:spPr>
        <p:txBody>
          <a:bodyPr>
            <a:normAutofit/>
          </a:bodyPr>
          <a:lstStyle/>
          <a:p>
            <a:pPr algn="r"/>
            <a:r>
              <a:rPr lang="en-US">
                <a:solidFill>
                  <a:srgbClr val="FFFFFF"/>
                </a:solidFill>
                <a:latin typeface="Arial" panose="020B0604020202020204" pitchFamily="34" charset="0"/>
                <a:cs typeface="Arial" panose="020B0604020202020204" pitchFamily="34" charset="0"/>
              </a:rPr>
              <a:t>Motivation and Concertation </a:t>
            </a:r>
          </a:p>
        </p:txBody>
      </p:sp>
      <p:pic>
        <p:nvPicPr>
          <p:cNvPr id="5" name="Picture 4">
            <a:extLst>
              <a:ext uri="{FF2B5EF4-FFF2-40B4-BE49-F238E27FC236}">
                <a16:creationId xmlns:a16="http://schemas.microsoft.com/office/drawing/2014/main" id="{B47EA54C-C065-2241-8C1A-DC55DA0CC5E0}"/>
              </a:ext>
            </a:extLst>
          </p:cNvPr>
          <p:cNvPicPr>
            <a:picLocks noChangeAspect="1"/>
          </p:cNvPicPr>
          <p:nvPr/>
        </p:nvPicPr>
        <p:blipFill rotWithShape="1">
          <a:blip r:embed="rId2">
            <a:extLst>
              <a:ext uri="{28A0092B-C50C-407E-A947-70E740481C1C}">
                <a14:useLocalDpi xmlns:a14="http://schemas.microsoft.com/office/drawing/2010/main" val="0"/>
              </a:ext>
            </a:extLst>
          </a:blip>
          <a:srcRect r="22241" b="1"/>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919FD73-7C27-8E41-A844-8E5810E2AE4A}"/>
              </a:ext>
            </a:extLst>
          </p:cNvPr>
          <p:cNvSpPr>
            <a:spLocks noGrp="1"/>
          </p:cNvSpPr>
          <p:nvPr>
            <p:ph idx="1"/>
          </p:nvPr>
        </p:nvSpPr>
        <p:spPr>
          <a:xfrm>
            <a:off x="8029319" y="917725"/>
            <a:ext cx="3513497" cy="4580550"/>
          </a:xfrm>
        </p:spPr>
        <p:txBody>
          <a:bodyPr anchor="ctr">
            <a:normAutofit fontScale="92500" lnSpcReduction="20000"/>
          </a:bodyPr>
          <a:lstStyle/>
          <a:p>
            <a:pPr marL="0" indent="0" algn="just">
              <a:buNone/>
            </a:pPr>
            <a:r>
              <a:rPr lang="en-GB" sz="2200" u="sng">
                <a:solidFill>
                  <a:srgbClr val="FFFFFF"/>
                </a:solidFill>
                <a:latin typeface="Arial" panose="020B0604020202020204" pitchFamily="34" charset="0"/>
                <a:cs typeface="Arial" panose="020B0604020202020204" pitchFamily="34" charset="0"/>
              </a:rPr>
              <a:t>Motivation</a:t>
            </a:r>
          </a:p>
          <a:p>
            <a:pPr algn="just"/>
            <a:r>
              <a:rPr lang="en-GB" sz="2200">
                <a:solidFill>
                  <a:srgbClr val="FFFFFF"/>
                </a:solidFill>
                <a:latin typeface="Arial" panose="020B0604020202020204" pitchFamily="34" charset="0"/>
                <a:cs typeface="Arial" panose="020B0604020202020204" pitchFamily="34" charset="0"/>
              </a:rPr>
              <a:t>Children need to be motivated to learn outdoors</a:t>
            </a:r>
          </a:p>
          <a:p>
            <a:pPr algn="just"/>
            <a:r>
              <a:rPr lang="en-GB" sz="2200">
                <a:solidFill>
                  <a:srgbClr val="FFFFFF"/>
                </a:solidFill>
                <a:latin typeface="Arial" panose="020B0604020202020204" pitchFamily="34" charset="0"/>
                <a:cs typeface="Arial" panose="020B0604020202020204" pitchFamily="34" charset="0"/>
              </a:rPr>
              <a:t>Motivation is key</a:t>
            </a:r>
          </a:p>
          <a:p>
            <a:pPr algn="just"/>
            <a:r>
              <a:rPr lang="en-GB" sz="2200">
                <a:solidFill>
                  <a:srgbClr val="FFFFFF"/>
                </a:solidFill>
                <a:latin typeface="Arial" panose="020B0604020202020204" pitchFamily="34" charset="0"/>
                <a:cs typeface="Arial" panose="020B0604020202020204" pitchFamily="34" charset="0"/>
              </a:rPr>
              <a:t>Learn about the outdoors</a:t>
            </a:r>
          </a:p>
          <a:p>
            <a:pPr algn="just"/>
            <a:r>
              <a:rPr lang="en-GB" sz="2200">
                <a:solidFill>
                  <a:schemeClr val="bg1"/>
                </a:solidFill>
                <a:latin typeface="Arial" panose="020B0604020202020204" pitchFamily="34" charset="0"/>
                <a:cs typeface="Arial" panose="020B0604020202020204" pitchFamily="34" charset="0"/>
              </a:rPr>
              <a:t>Increases motivation for learning to take place, and enhances social relationships (</a:t>
            </a:r>
            <a:r>
              <a:rPr lang="en-GB" sz="2200" err="1">
                <a:solidFill>
                  <a:schemeClr val="bg1"/>
                </a:solidFill>
                <a:latin typeface="Arial" panose="020B0604020202020204" pitchFamily="34" charset="0"/>
                <a:cs typeface="Arial" panose="020B0604020202020204" pitchFamily="34" charset="0"/>
              </a:rPr>
              <a:t>Broda</a:t>
            </a:r>
            <a:r>
              <a:rPr lang="en-GB" sz="2200">
                <a:solidFill>
                  <a:schemeClr val="bg1"/>
                </a:solidFill>
                <a:latin typeface="Arial" panose="020B0604020202020204" pitchFamily="34" charset="0"/>
                <a:cs typeface="Arial" panose="020B0604020202020204" pitchFamily="34" charset="0"/>
              </a:rPr>
              <a:t> H.W. 2011)</a:t>
            </a:r>
          </a:p>
          <a:p>
            <a:pPr algn="just"/>
            <a:endParaRPr lang="en-GB" sz="2200">
              <a:solidFill>
                <a:srgbClr val="FFFFFF"/>
              </a:solidFill>
              <a:latin typeface="Arial" panose="020B0604020202020204" pitchFamily="34" charset="0"/>
              <a:cs typeface="Arial" panose="020B0604020202020204" pitchFamily="34" charset="0"/>
            </a:endParaRPr>
          </a:p>
          <a:p>
            <a:pPr algn="just"/>
            <a:endParaRPr lang="en-GB" sz="2200">
              <a:solidFill>
                <a:srgbClr val="FFFFFF"/>
              </a:solidFill>
              <a:latin typeface="Arial" panose="020B0604020202020204" pitchFamily="34" charset="0"/>
              <a:cs typeface="Arial" panose="020B0604020202020204" pitchFamily="34" charset="0"/>
            </a:endParaRPr>
          </a:p>
          <a:p>
            <a:pPr marL="0" indent="0" algn="just">
              <a:buNone/>
            </a:pPr>
            <a:r>
              <a:rPr lang="en-GB" sz="2200" u="sng">
                <a:solidFill>
                  <a:srgbClr val="FFFFFF"/>
                </a:solidFill>
                <a:latin typeface="Arial" panose="020B0604020202020204" pitchFamily="34" charset="0"/>
                <a:cs typeface="Arial" panose="020B0604020202020204" pitchFamily="34" charset="0"/>
              </a:rPr>
              <a:t>Concertation </a:t>
            </a:r>
          </a:p>
          <a:p>
            <a:pPr algn="just"/>
            <a:r>
              <a:rPr lang="en-GB" sz="2200">
                <a:solidFill>
                  <a:srgbClr val="FFFFFF"/>
                </a:solidFill>
                <a:latin typeface="Arial" panose="020B0604020202020204" pitchFamily="34" charset="0"/>
                <a:cs typeface="Arial" panose="020B0604020202020204" pitchFamily="34" charset="0"/>
              </a:rPr>
              <a:t>Children concentrate on many different things</a:t>
            </a:r>
          </a:p>
          <a:p>
            <a:pPr marL="0" indent="0">
              <a:buNone/>
            </a:pPr>
            <a:endParaRPr lang="en-GB" sz="2000">
              <a:solidFill>
                <a:srgbClr val="FFFFFF"/>
              </a:solidFill>
            </a:endParaRPr>
          </a:p>
        </p:txBody>
      </p:sp>
      <p:sp>
        <p:nvSpPr>
          <p:cNvPr id="4" name="TextBox 3">
            <a:extLst>
              <a:ext uri="{FF2B5EF4-FFF2-40B4-BE49-F238E27FC236}">
                <a16:creationId xmlns:a16="http://schemas.microsoft.com/office/drawing/2014/main" id="{705252E7-C215-1943-A165-9C1E8AD7C7E7}"/>
              </a:ext>
            </a:extLst>
          </p:cNvPr>
          <p:cNvSpPr txBox="1"/>
          <p:nvPr/>
        </p:nvSpPr>
        <p:spPr>
          <a:xfrm>
            <a:off x="9736666" y="5745238"/>
            <a:ext cx="1806150" cy="369332"/>
          </a:xfrm>
          <a:prstGeom prst="rect">
            <a:avLst/>
          </a:prstGeom>
          <a:noFill/>
        </p:spPr>
        <p:txBody>
          <a:bodyPr wrap="square" rtlCol="0">
            <a:spAutoFit/>
          </a:bodyPr>
          <a:lstStyle/>
          <a:p>
            <a:pPr algn="l"/>
            <a:r>
              <a:rPr lang="en-GB" dirty="0"/>
              <a:t>Hugh</a:t>
            </a:r>
            <a:endParaRPr lang="en-US" dirty="0"/>
          </a:p>
        </p:txBody>
      </p:sp>
    </p:spTree>
    <p:extLst>
      <p:ext uri="{BB962C8B-B14F-4D97-AF65-F5344CB8AC3E}">
        <p14:creationId xmlns:p14="http://schemas.microsoft.com/office/powerpoint/2010/main" val="36128848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17F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B238CA0-846E-274A-8B4E-22AA0B929FA4}"/>
              </a:ext>
            </a:extLst>
          </p:cNvPr>
          <p:cNvSpPr>
            <a:spLocks noGrp="1"/>
          </p:cNvSpPr>
          <p:nvPr>
            <p:ph type="title"/>
          </p:nvPr>
        </p:nvSpPr>
        <p:spPr>
          <a:xfrm>
            <a:off x="524256" y="4767072"/>
            <a:ext cx="6594189" cy="1625210"/>
          </a:xfrm>
        </p:spPr>
        <p:txBody>
          <a:bodyPr>
            <a:normAutofit/>
          </a:bodyPr>
          <a:lstStyle/>
          <a:p>
            <a:pPr algn="r"/>
            <a:r>
              <a:rPr lang="en-US" sz="3700">
                <a:solidFill>
                  <a:srgbClr val="FFFFFF"/>
                </a:solidFill>
                <a:latin typeface="Arial" panose="020B0604020202020204" pitchFamily="34" charset="0"/>
                <a:cs typeface="Arial" panose="020B0604020202020204" pitchFamily="34" charset="0"/>
              </a:rPr>
              <a:t>What does outdoor learning offer?</a:t>
            </a:r>
            <a:br>
              <a:rPr lang="en-US" sz="3700">
                <a:solidFill>
                  <a:srgbClr val="FFFFFF"/>
                </a:solidFill>
                <a:latin typeface="Arial" panose="020B0604020202020204" pitchFamily="34" charset="0"/>
                <a:cs typeface="Arial" panose="020B0604020202020204" pitchFamily="34" charset="0"/>
              </a:rPr>
            </a:br>
            <a:endParaRPr lang="en-US" sz="3700">
              <a:solidFill>
                <a:srgbClr val="FFFFFF"/>
              </a:solidFill>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25AC9184-59FA-A046-B663-C59E3A9458C6}"/>
              </a:ext>
            </a:extLst>
          </p:cNvPr>
          <p:cNvPicPr>
            <a:picLocks noChangeAspect="1"/>
          </p:cNvPicPr>
          <p:nvPr/>
        </p:nvPicPr>
        <p:blipFill rotWithShape="1">
          <a:blip r:embed="rId2">
            <a:extLst>
              <a:ext uri="{28A0092B-C50C-407E-A947-70E740481C1C}">
                <a14:useLocalDpi xmlns:a14="http://schemas.microsoft.com/office/drawing/2010/main" val="0"/>
              </a:ext>
            </a:extLst>
          </a:blip>
          <a:srcRect t="5778" r="1" b="4697"/>
          <a:stretch/>
        </p:blipFill>
        <p:spPr>
          <a:xfrm>
            <a:off x="327547" y="321733"/>
            <a:ext cx="7058306" cy="4107392"/>
          </a:xfrm>
          <a:prstGeom prst="rect">
            <a:avLst/>
          </a:prstGeom>
        </p:spPr>
      </p:pic>
      <p:sp>
        <p:nvSpPr>
          <p:cNvPr id="14" name="Rectangle 1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226C9B60-DA1E-430C-A70B-861A8CC47D66}"/>
              </a:ext>
            </a:extLst>
          </p:cNvPr>
          <p:cNvSpPr>
            <a:spLocks noGrp="1"/>
          </p:cNvSpPr>
          <p:nvPr>
            <p:ph idx="1"/>
          </p:nvPr>
        </p:nvSpPr>
        <p:spPr>
          <a:xfrm>
            <a:off x="8029319" y="917725"/>
            <a:ext cx="3424739" cy="4852362"/>
          </a:xfrm>
        </p:spPr>
        <p:txBody>
          <a:bodyPr anchor="ctr">
            <a:normAutofit fontScale="85000" lnSpcReduction="20000"/>
          </a:bodyPr>
          <a:lstStyle/>
          <a:p>
            <a:pPr algn="just"/>
            <a:r>
              <a:rPr lang="en-US" sz="2000">
                <a:solidFill>
                  <a:srgbClr val="FFFFFF"/>
                </a:solidFill>
                <a:latin typeface="Arial" panose="020B0604020202020204" pitchFamily="34" charset="0"/>
                <a:cs typeface="Arial" panose="020B0604020202020204" pitchFamily="34" charset="0"/>
              </a:rPr>
              <a:t>Fun, enjoyment, sense of community and shared experience,</a:t>
            </a:r>
          </a:p>
          <a:p>
            <a:pPr algn="just"/>
            <a:r>
              <a:rPr lang="en-US" sz="2000">
                <a:solidFill>
                  <a:srgbClr val="FFFFFF"/>
                </a:solidFill>
                <a:latin typeface="Arial" panose="020B0604020202020204" pitchFamily="34" charset="0"/>
                <a:cs typeface="Arial" panose="020B0604020202020204" pitchFamily="34" charset="0"/>
              </a:rPr>
              <a:t>Self- development, e.g. confidence, patience resilience </a:t>
            </a:r>
            <a:r>
              <a:rPr lang="en-US" sz="2000" err="1">
                <a:solidFill>
                  <a:srgbClr val="FFFFFF"/>
                </a:solidFill>
                <a:latin typeface="Arial" panose="020B0604020202020204" pitchFamily="34" charset="0"/>
                <a:cs typeface="Arial" panose="020B0604020202020204" pitchFamily="34" charset="0"/>
              </a:rPr>
              <a:t>etc</a:t>
            </a:r>
            <a:r>
              <a:rPr lang="en-US" sz="2000">
                <a:solidFill>
                  <a:srgbClr val="FFFFFF"/>
                </a:solidFill>
                <a:latin typeface="Arial" panose="020B0604020202020204" pitchFamily="34" charset="0"/>
                <a:cs typeface="Arial" panose="020B0604020202020204" pitchFamily="34" charset="0"/>
              </a:rPr>
              <a:t>,</a:t>
            </a:r>
          </a:p>
          <a:p>
            <a:pPr algn="just"/>
            <a:r>
              <a:rPr lang="en-GB" sz="2000">
                <a:solidFill>
                  <a:schemeClr val="bg1"/>
                </a:solidFill>
                <a:latin typeface="Arial" panose="020B0604020202020204" pitchFamily="34" charset="0"/>
                <a:cs typeface="Arial" panose="020B0604020202020204" pitchFamily="34" charset="0"/>
              </a:rPr>
              <a:t>Teaching a curriculum- geography, geology, environmental studies, </a:t>
            </a:r>
          </a:p>
          <a:p>
            <a:pPr algn="just"/>
            <a:r>
              <a:rPr lang="en-GB" sz="2000">
                <a:solidFill>
                  <a:schemeClr val="bg1"/>
                </a:solidFill>
                <a:latin typeface="Arial" panose="020B0604020202020204" pitchFamily="34" charset="0"/>
                <a:cs typeface="Arial" panose="020B0604020202020204" pitchFamily="34" charset="0"/>
              </a:rPr>
              <a:t>Transferable skills- problem solving, risk-taking, communication</a:t>
            </a:r>
          </a:p>
          <a:p>
            <a:pPr algn="just"/>
            <a:r>
              <a:rPr lang="en-GB" sz="2000">
                <a:solidFill>
                  <a:schemeClr val="bg1"/>
                </a:solidFill>
                <a:latin typeface="Arial" panose="020B0604020202020204" pitchFamily="34" charset="0"/>
                <a:cs typeface="Arial" panose="020B0604020202020204" pitchFamily="34" charset="0"/>
              </a:rPr>
              <a:t>Relational development- group membership, team building, leadership, followership</a:t>
            </a:r>
          </a:p>
          <a:p>
            <a:pPr algn="just"/>
            <a:r>
              <a:rPr lang="en-GB" sz="2000">
                <a:solidFill>
                  <a:schemeClr val="bg1"/>
                </a:solidFill>
                <a:latin typeface="Arial" panose="020B0604020202020204" pitchFamily="34" charset="0"/>
                <a:cs typeface="Arial" panose="020B0604020202020204" pitchFamily="34" charset="0"/>
              </a:rPr>
              <a:t>Supporting a curriculum- Maths, English, History and Science.</a:t>
            </a:r>
          </a:p>
          <a:p>
            <a:pPr algn="just"/>
            <a:r>
              <a:rPr lang="en-GB" sz="2000">
                <a:solidFill>
                  <a:schemeClr val="bg1"/>
                </a:solidFill>
                <a:latin typeface="Arial" panose="020B0604020202020204" pitchFamily="34" charset="0"/>
                <a:cs typeface="Arial" panose="020B0604020202020204" pitchFamily="34" charset="0"/>
              </a:rPr>
              <a:t>Apathy for Climate Change and compromised Ecosystem.</a:t>
            </a:r>
            <a:endParaRPr lang="en-US" sz="2000">
              <a:solidFill>
                <a:schemeClr val="bg1"/>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32E4AB0C-A912-514D-920D-2AF1C6DD674F}"/>
              </a:ext>
            </a:extLst>
          </p:cNvPr>
          <p:cNvSpPr txBox="1"/>
          <p:nvPr/>
        </p:nvSpPr>
        <p:spPr>
          <a:xfrm>
            <a:off x="9797143" y="5554132"/>
            <a:ext cx="1698304" cy="369332"/>
          </a:xfrm>
          <a:prstGeom prst="rect">
            <a:avLst/>
          </a:prstGeom>
          <a:noFill/>
        </p:spPr>
        <p:txBody>
          <a:bodyPr wrap="square" rtlCol="0">
            <a:spAutoFit/>
          </a:bodyPr>
          <a:lstStyle/>
          <a:p>
            <a:pPr algn="l"/>
            <a:r>
              <a:rPr lang="en-GB" dirty="0"/>
              <a:t>Hugh</a:t>
            </a:r>
            <a:endParaRPr lang="en-US" dirty="0"/>
          </a:p>
        </p:txBody>
      </p:sp>
    </p:spTree>
    <p:extLst>
      <p:ext uri="{BB962C8B-B14F-4D97-AF65-F5344CB8AC3E}">
        <p14:creationId xmlns:p14="http://schemas.microsoft.com/office/powerpoint/2010/main" val="13562992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9096E0E-EC94-CE46-BE59-54B132D7AA2B}"/>
              </a:ext>
            </a:extLst>
          </p:cNvPr>
          <p:cNvSpPr>
            <a:spLocks noGrp="1"/>
          </p:cNvSpPr>
          <p:nvPr>
            <p:ph type="title"/>
          </p:nvPr>
        </p:nvSpPr>
        <p:spPr>
          <a:xfrm>
            <a:off x="6065129" y="323749"/>
            <a:ext cx="4977976" cy="1454051"/>
          </a:xfrm>
        </p:spPr>
        <p:txBody>
          <a:bodyPr>
            <a:normAutofit fontScale="90000"/>
          </a:bodyPr>
          <a:lstStyle/>
          <a:p>
            <a:r>
              <a:rPr lang="en-GB" sz="3700">
                <a:solidFill>
                  <a:srgbClr val="000000"/>
                </a:solidFill>
                <a:latin typeface="Arial" panose="020B0604020202020204" pitchFamily="34" charset="0"/>
                <a:cs typeface="Arial" panose="020B0604020202020204" pitchFamily="34" charset="0"/>
              </a:rPr>
              <a:t>Does Outdoor Learning enhance learning?</a:t>
            </a:r>
            <a:endParaRPr lang="en-US" sz="3700">
              <a:solidFill>
                <a:srgbClr val="000000"/>
              </a:solidFill>
              <a:latin typeface="Arial" panose="020B0604020202020204" pitchFamily="34" charset="0"/>
              <a:cs typeface="Arial" panose="020B0604020202020204" pitchFamily="34" charset="0"/>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Classroom">
            <a:extLst>
              <a:ext uri="{FF2B5EF4-FFF2-40B4-BE49-F238E27FC236}">
                <a16:creationId xmlns:a16="http://schemas.microsoft.com/office/drawing/2014/main" id="{5C4B7271-60D0-4E58-AF1C-B121EE49F38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D556FF85-AEF8-9A4C-8946-BE57D9A90886}"/>
              </a:ext>
            </a:extLst>
          </p:cNvPr>
          <p:cNvSpPr>
            <a:spLocks noGrp="1"/>
          </p:cNvSpPr>
          <p:nvPr>
            <p:ph idx="1"/>
          </p:nvPr>
        </p:nvSpPr>
        <p:spPr>
          <a:xfrm>
            <a:off x="5450691" y="2101548"/>
            <a:ext cx="6224328" cy="4550833"/>
          </a:xfrm>
        </p:spPr>
        <p:txBody>
          <a:bodyPr anchor="ctr">
            <a:normAutofit/>
          </a:bodyPr>
          <a:lstStyle/>
          <a:p>
            <a:r>
              <a:rPr lang="en-GB" sz="2400" dirty="0">
                <a:solidFill>
                  <a:srgbClr val="000000"/>
                </a:solidFill>
                <a:latin typeface="Arial" panose="020B0604020202020204" pitchFamily="34" charset="0"/>
                <a:cs typeface="Arial" panose="020B0604020202020204" pitchFamily="34" charset="0"/>
              </a:rPr>
              <a:t>According to Education Reformer, John Dewey, children learn better from having real-life experiences. </a:t>
            </a:r>
          </a:p>
          <a:p>
            <a:r>
              <a:rPr lang="en-GB" sz="2400" dirty="0">
                <a:solidFill>
                  <a:srgbClr val="000000"/>
                </a:solidFill>
                <a:latin typeface="Arial" panose="020B0604020202020204" pitchFamily="34" charset="0"/>
                <a:cs typeface="Arial" panose="020B0604020202020204" pitchFamily="34" charset="0"/>
              </a:rPr>
              <a:t>It is believed that having the physical benefits of outdoor learning helps children to obtain a better understanding of what they are learning, e.g. textures, size etc. </a:t>
            </a:r>
          </a:p>
          <a:p>
            <a:r>
              <a:rPr lang="en-GB" sz="2400" dirty="0">
                <a:solidFill>
                  <a:srgbClr val="000000"/>
                </a:solidFill>
                <a:latin typeface="Arial" panose="020B0604020202020204" pitchFamily="34" charset="0"/>
                <a:cs typeface="Arial" panose="020B0604020202020204" pitchFamily="34" charset="0"/>
              </a:rPr>
              <a:t>More enjoyable, therefore more engaged.</a:t>
            </a:r>
          </a:p>
          <a:p>
            <a:r>
              <a:rPr lang="en-GB" sz="2400" dirty="0">
                <a:solidFill>
                  <a:srgbClr val="000000"/>
                </a:solidFill>
                <a:latin typeface="Arial" panose="020B0604020202020204" pitchFamily="34" charset="0"/>
                <a:cs typeface="Arial" panose="020B0604020202020204" pitchFamily="34" charset="0"/>
              </a:rPr>
              <a:t>Makes the learning experience more memorable, therefore more likely to secure and recall information. </a:t>
            </a:r>
          </a:p>
          <a:p>
            <a:pPr marL="0" indent="0">
              <a:buNone/>
            </a:pPr>
            <a:r>
              <a:rPr lang="en-GB" sz="2400" dirty="0">
                <a:solidFill>
                  <a:srgbClr val="000000"/>
                </a:solidFill>
                <a:latin typeface="Arial" panose="020B0604020202020204" pitchFamily="34" charset="0"/>
                <a:cs typeface="Arial" panose="020B0604020202020204" pitchFamily="34" charset="0"/>
              </a:rPr>
              <a:t>(Roberts, 2019).                                 </a:t>
            </a:r>
            <a:r>
              <a:rPr lang="en-GB" sz="1400" dirty="0">
                <a:solidFill>
                  <a:srgbClr val="000000"/>
                </a:solidFill>
                <a:latin typeface="Arial" panose="020B0604020202020204" pitchFamily="34" charset="0"/>
                <a:cs typeface="Arial" panose="020B0604020202020204" pitchFamily="34" charset="0"/>
              </a:rPr>
              <a:t>Lisa</a:t>
            </a:r>
            <a:endParaRPr lang="en-GB" sz="2400"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04753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921CB-74DD-9A48-91C4-580FB1976027}"/>
              </a:ext>
            </a:extLst>
          </p:cNvPr>
          <p:cNvSpPr>
            <a:spLocks noGrp="1"/>
          </p:cNvSpPr>
          <p:nvPr>
            <p:ph type="title"/>
          </p:nvPr>
        </p:nvSpPr>
        <p:spPr>
          <a:xfrm>
            <a:off x="1136428" y="627564"/>
            <a:ext cx="7474172" cy="1325563"/>
          </a:xfrm>
        </p:spPr>
        <p:txBody>
          <a:bodyPr>
            <a:normAutofit/>
          </a:bodyPr>
          <a:lstStyle/>
          <a:p>
            <a:r>
              <a:rPr lang="en-GB">
                <a:latin typeface="Arial" panose="020B0604020202020204" pitchFamily="34" charset="0"/>
                <a:cs typeface="Arial" panose="020B0604020202020204" pitchFamily="34" charset="0"/>
              </a:rPr>
              <a:t>Learning Beyond the Four Walls of the Classroom</a:t>
            </a:r>
            <a:endParaRPr lang="en-US">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257B201-09AC-FA44-85E2-4A2E861DB40A}"/>
              </a:ext>
            </a:extLst>
          </p:cNvPr>
          <p:cNvSpPr>
            <a:spLocks noGrp="1"/>
          </p:cNvSpPr>
          <p:nvPr>
            <p:ph idx="1"/>
          </p:nvPr>
        </p:nvSpPr>
        <p:spPr>
          <a:xfrm>
            <a:off x="5123" y="2649802"/>
            <a:ext cx="9408864" cy="4510144"/>
          </a:xfrm>
        </p:spPr>
        <p:txBody>
          <a:bodyPr anchor="ctr">
            <a:noAutofit/>
          </a:bodyPr>
          <a:lstStyle/>
          <a:p>
            <a:r>
              <a:rPr lang="en-GB" sz="2400" dirty="0">
                <a:latin typeface="Arial" panose="020B0604020202020204" pitchFamily="34" charset="0"/>
                <a:cs typeface="Arial" panose="020B0604020202020204" pitchFamily="34" charset="0"/>
              </a:rPr>
              <a:t>DFES (2006, quoted in Waite, 2011, p. 3) describes “learning outside the classroom is about raising achievement through an organised, powerful approach to learning in which direct experiences is of prime importance. This is not only about what we learn but importantly how and where we learn”.</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As Supported by John Dewey 1859 – 1952 an Education reformer and philosopher. His ideas are greatly influential in today’s education system as he believed that children learn better from real-life experiences (Roberts, 2019).                                         </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ooks">
            <a:extLst>
              <a:ext uri="{FF2B5EF4-FFF2-40B4-BE49-F238E27FC236}">
                <a16:creationId xmlns:a16="http://schemas.microsoft.com/office/drawing/2014/main" id="{BFF49D9A-B262-4803-9E59-C39E19A602F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413987" y="2857501"/>
            <a:ext cx="1142998" cy="1142998"/>
          </a:xfrm>
          <a:prstGeom prst="rect">
            <a:avLst/>
          </a:prstGeom>
        </p:spPr>
      </p:pic>
      <p:sp>
        <p:nvSpPr>
          <p:cNvPr id="4" name="TextBox 3">
            <a:extLst>
              <a:ext uri="{FF2B5EF4-FFF2-40B4-BE49-F238E27FC236}">
                <a16:creationId xmlns:a16="http://schemas.microsoft.com/office/drawing/2014/main" id="{2EA6DEF9-E934-884A-8880-8EAAC083B4D8}"/>
              </a:ext>
            </a:extLst>
          </p:cNvPr>
          <p:cNvSpPr txBox="1"/>
          <p:nvPr/>
        </p:nvSpPr>
        <p:spPr>
          <a:xfrm>
            <a:off x="10088880" y="6244166"/>
            <a:ext cx="1881092" cy="369332"/>
          </a:xfrm>
          <a:prstGeom prst="rect">
            <a:avLst/>
          </a:prstGeom>
          <a:noFill/>
        </p:spPr>
        <p:txBody>
          <a:bodyPr wrap="square" rtlCol="0">
            <a:spAutoFit/>
          </a:bodyPr>
          <a:lstStyle/>
          <a:p>
            <a:pPr algn="l"/>
            <a:r>
              <a:rPr lang="en-GB"/>
              <a:t>Lisa</a:t>
            </a:r>
            <a:endParaRPr lang="en-US"/>
          </a:p>
        </p:txBody>
      </p:sp>
    </p:spTree>
    <p:extLst>
      <p:ext uri="{BB962C8B-B14F-4D97-AF65-F5344CB8AC3E}">
        <p14:creationId xmlns:p14="http://schemas.microsoft.com/office/powerpoint/2010/main" val="32438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C07FCEB-CFFD-DB4E-89E5-A9B52CBD6A0D}"/>
              </a:ext>
            </a:extLst>
          </p:cNvPr>
          <p:cNvSpPr>
            <a:spLocks noGrp="1"/>
          </p:cNvSpPr>
          <p:nvPr>
            <p:ph type="title"/>
          </p:nvPr>
        </p:nvSpPr>
        <p:spPr>
          <a:xfrm>
            <a:off x="6094105" y="802955"/>
            <a:ext cx="4977976" cy="1454051"/>
          </a:xfrm>
        </p:spPr>
        <p:txBody>
          <a:bodyPr>
            <a:normAutofit/>
          </a:bodyPr>
          <a:lstStyle/>
          <a:p>
            <a:r>
              <a:rPr lang="en-GB">
                <a:solidFill>
                  <a:srgbClr val="000000"/>
                </a:solidFill>
                <a:latin typeface="Arial" panose="020B0604020202020204" pitchFamily="34" charset="0"/>
                <a:cs typeface="Arial" panose="020B0604020202020204" pitchFamily="34" charset="0"/>
              </a:rPr>
              <a:t>New Perspectives</a:t>
            </a:r>
            <a:endParaRPr lang="en-US">
              <a:solidFill>
                <a:srgbClr val="000000"/>
              </a:solidFill>
              <a:latin typeface="Arial" panose="020B0604020202020204" pitchFamily="34" charset="0"/>
              <a:cs typeface="Arial" panose="020B0604020202020204" pitchFamily="34" charset="0"/>
            </a:endParaRPr>
          </a:p>
        </p:txBody>
      </p:sp>
      <p:sp>
        <p:nvSpPr>
          <p:cNvPr id="18"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Deciduous tree">
            <a:extLst>
              <a:ext uri="{FF2B5EF4-FFF2-40B4-BE49-F238E27FC236}">
                <a16:creationId xmlns:a16="http://schemas.microsoft.com/office/drawing/2014/main" id="{317269BA-6E30-4823-8368-348CC8447F3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D6C07B0C-2963-5644-A4CC-9C0BB21C131D}"/>
              </a:ext>
            </a:extLst>
          </p:cNvPr>
          <p:cNvSpPr>
            <a:spLocks noGrp="1"/>
          </p:cNvSpPr>
          <p:nvPr>
            <p:ph idx="1"/>
          </p:nvPr>
        </p:nvSpPr>
        <p:spPr>
          <a:xfrm>
            <a:off x="6090574" y="2421682"/>
            <a:ext cx="4977578" cy="3639289"/>
          </a:xfrm>
        </p:spPr>
        <p:txBody>
          <a:bodyPr anchor="ctr">
            <a:normAutofit/>
          </a:bodyPr>
          <a:lstStyle/>
          <a:p>
            <a:r>
              <a:rPr lang="en-GB">
                <a:solidFill>
                  <a:srgbClr val="000000"/>
                </a:solidFill>
                <a:latin typeface="Arial" panose="020B0604020202020204" pitchFamily="34" charset="0"/>
                <a:cs typeface="Arial" panose="020B0604020202020204" pitchFamily="34" charset="0"/>
              </a:rPr>
              <a:t>Apathy for Climate Change and Compromised Ecosystem </a:t>
            </a:r>
          </a:p>
          <a:p>
            <a:r>
              <a:rPr lang="en-GB">
                <a:solidFill>
                  <a:srgbClr val="000000"/>
                </a:solidFill>
                <a:latin typeface="Arial" panose="020B0604020202020204" pitchFamily="34" charset="0"/>
                <a:cs typeface="Arial" panose="020B0604020202020204" pitchFamily="34" charset="0"/>
              </a:rPr>
              <a:t>Ecological Niches</a:t>
            </a:r>
          </a:p>
          <a:p>
            <a:r>
              <a:rPr lang="en-GB">
                <a:solidFill>
                  <a:srgbClr val="000000"/>
                </a:solidFill>
                <a:latin typeface="Arial" panose="020B0604020202020204" pitchFamily="34" charset="0"/>
                <a:cs typeface="Arial" panose="020B0604020202020204" pitchFamily="34" charset="0"/>
              </a:rPr>
              <a:t>Spacial Awareness </a:t>
            </a:r>
          </a:p>
          <a:p>
            <a:r>
              <a:rPr lang="en-GB">
                <a:solidFill>
                  <a:srgbClr val="000000"/>
                </a:solidFill>
                <a:latin typeface="Arial" panose="020B0604020202020204" pitchFamily="34" charset="0"/>
                <a:cs typeface="Arial" panose="020B0604020202020204" pitchFamily="34" charset="0"/>
              </a:rPr>
              <a:t>Socio-cultural Perspectives</a:t>
            </a:r>
          </a:p>
          <a:p>
            <a:endParaRPr lang="en-GB">
              <a:solidFill>
                <a:srgbClr val="000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2B9A2BB-1FDC-D34E-9B11-307E01E40047}"/>
              </a:ext>
            </a:extLst>
          </p:cNvPr>
          <p:cNvSpPr txBox="1"/>
          <p:nvPr/>
        </p:nvSpPr>
        <p:spPr>
          <a:xfrm>
            <a:off x="10250713" y="6139580"/>
            <a:ext cx="1334105" cy="369332"/>
          </a:xfrm>
          <a:prstGeom prst="rect">
            <a:avLst/>
          </a:prstGeom>
          <a:noFill/>
        </p:spPr>
        <p:txBody>
          <a:bodyPr wrap="square" rtlCol="0">
            <a:spAutoFit/>
          </a:bodyPr>
          <a:lstStyle/>
          <a:p>
            <a:pPr algn="l"/>
            <a:r>
              <a:rPr lang="en-GB"/>
              <a:t>Lisa</a:t>
            </a:r>
            <a:endParaRPr lang="en-US"/>
          </a:p>
        </p:txBody>
      </p:sp>
    </p:spTree>
    <p:extLst>
      <p:ext uri="{BB962C8B-B14F-4D97-AF65-F5344CB8AC3E}">
        <p14:creationId xmlns:p14="http://schemas.microsoft.com/office/powerpoint/2010/main" val="3322050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703356F-4D52-8E43-A7EF-DDBF2CBF3133}"/>
              </a:ext>
            </a:extLst>
          </p:cNvPr>
          <p:cNvSpPr>
            <a:spLocks noGrp="1"/>
          </p:cNvSpPr>
          <p:nvPr>
            <p:ph type="title"/>
          </p:nvPr>
        </p:nvSpPr>
        <p:spPr>
          <a:xfrm>
            <a:off x="6096000" y="341690"/>
            <a:ext cx="4977976" cy="1454051"/>
          </a:xfrm>
        </p:spPr>
        <p:txBody>
          <a:bodyPr>
            <a:normAutofit/>
          </a:bodyPr>
          <a:lstStyle/>
          <a:p>
            <a:r>
              <a:rPr lang="en-GB" sz="3100" dirty="0">
                <a:solidFill>
                  <a:srgbClr val="000000"/>
                </a:solidFill>
                <a:latin typeface="Arial" panose="020B0604020202020204" pitchFamily="34" charset="0"/>
                <a:cs typeface="Arial" panose="020B0604020202020204" pitchFamily="34" charset="0"/>
              </a:rPr>
              <a:t>How can Outdoor Learning encourage these New Perspectives?</a:t>
            </a:r>
            <a:endParaRPr lang="en-US" sz="3100" dirty="0">
              <a:solidFill>
                <a:srgbClr val="000000"/>
              </a:solidFill>
              <a:latin typeface="Arial" panose="020B0604020202020204" pitchFamily="34" charset="0"/>
              <a:cs typeface="Arial" panose="020B0604020202020204" pitchFamily="34" charset="0"/>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Giraffe">
            <a:extLst>
              <a:ext uri="{FF2B5EF4-FFF2-40B4-BE49-F238E27FC236}">
                <a16:creationId xmlns:a16="http://schemas.microsoft.com/office/drawing/2014/main" id="{1FBFDE19-9372-4845-97E7-24445CE7D1B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83382334-70F5-AB48-8BB8-65B8F720D237}"/>
              </a:ext>
            </a:extLst>
          </p:cNvPr>
          <p:cNvSpPr>
            <a:spLocks noGrp="1"/>
          </p:cNvSpPr>
          <p:nvPr>
            <p:ph idx="1"/>
          </p:nvPr>
        </p:nvSpPr>
        <p:spPr>
          <a:xfrm>
            <a:off x="5614876" y="2421682"/>
            <a:ext cx="6076058" cy="4094628"/>
          </a:xfrm>
        </p:spPr>
        <p:txBody>
          <a:bodyPr anchor="ctr">
            <a:normAutofit/>
          </a:bodyPr>
          <a:lstStyle/>
          <a:p>
            <a:r>
              <a:rPr lang="en-GB" sz="2400" dirty="0">
                <a:solidFill>
                  <a:srgbClr val="000000"/>
                </a:solidFill>
                <a:latin typeface="Arial" panose="020B0604020202020204" pitchFamily="34" charset="0"/>
                <a:cs typeface="Arial" panose="020B0604020202020204" pitchFamily="34" charset="0"/>
              </a:rPr>
              <a:t>Children developing respect for the environment and wildlife.</a:t>
            </a:r>
          </a:p>
          <a:p>
            <a:r>
              <a:rPr lang="en-GB" sz="2400" dirty="0">
                <a:solidFill>
                  <a:srgbClr val="000000"/>
                </a:solidFill>
                <a:latin typeface="Arial" panose="020B0604020202020204" pitchFamily="34" charset="0"/>
                <a:cs typeface="Arial" panose="020B0604020202020204" pitchFamily="34" charset="0"/>
              </a:rPr>
              <a:t>Understanding that if measures aren’t taken to help the ecosystem, future generations may only have their outdoor learning experiences for a limited time.</a:t>
            </a:r>
          </a:p>
          <a:p>
            <a:r>
              <a:rPr lang="en-GB" sz="2400" dirty="0">
                <a:solidFill>
                  <a:srgbClr val="000000"/>
                </a:solidFill>
                <a:latin typeface="Arial" panose="020B0604020202020204" pitchFamily="34" charset="0"/>
                <a:cs typeface="Arial" panose="020B0604020202020204" pitchFamily="34" charset="0"/>
              </a:rPr>
              <a:t>Learning about factors that endanger the environment.</a:t>
            </a:r>
          </a:p>
          <a:p>
            <a:r>
              <a:rPr lang="en-GB" sz="2400" dirty="0">
                <a:solidFill>
                  <a:srgbClr val="000000"/>
                </a:solidFill>
                <a:latin typeface="Arial" panose="020B0604020202020204" pitchFamily="34" charset="0"/>
                <a:cs typeface="Arial" panose="020B0604020202020204" pitchFamily="34" charset="0"/>
              </a:rPr>
              <a:t>Educating children of certain species and plant life that have declined in number in recent years. </a:t>
            </a:r>
          </a:p>
          <a:p>
            <a:endParaRPr lang="en-US" sz="2400" dirty="0">
              <a:solidFill>
                <a:srgbClr val="000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B3AE557-D8C3-C841-9909-5E689BF59313}"/>
              </a:ext>
            </a:extLst>
          </p:cNvPr>
          <p:cNvSpPr txBox="1"/>
          <p:nvPr/>
        </p:nvSpPr>
        <p:spPr>
          <a:xfrm>
            <a:off x="9676190" y="6139581"/>
            <a:ext cx="2014745" cy="369332"/>
          </a:xfrm>
          <a:prstGeom prst="rect">
            <a:avLst/>
          </a:prstGeom>
          <a:noFill/>
        </p:spPr>
        <p:txBody>
          <a:bodyPr wrap="square" rtlCol="0">
            <a:spAutoFit/>
          </a:bodyPr>
          <a:lstStyle/>
          <a:p>
            <a:pPr algn="l"/>
            <a:r>
              <a:rPr lang="en-GB"/>
              <a:t>Lisa </a:t>
            </a:r>
            <a:endParaRPr lang="en-US"/>
          </a:p>
        </p:txBody>
      </p:sp>
    </p:spTree>
    <p:extLst>
      <p:ext uri="{BB962C8B-B14F-4D97-AF65-F5344CB8AC3E}">
        <p14:creationId xmlns:p14="http://schemas.microsoft.com/office/powerpoint/2010/main" val="425775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3009070-7E6A-DD48-963D-F4FA1B49F156}"/>
              </a:ext>
            </a:extLst>
          </p:cNvPr>
          <p:cNvSpPr>
            <a:spLocks noGrp="1"/>
          </p:cNvSpPr>
          <p:nvPr>
            <p:ph type="title"/>
          </p:nvPr>
        </p:nvSpPr>
        <p:spPr>
          <a:xfrm>
            <a:off x="6094105" y="802955"/>
            <a:ext cx="4977976" cy="1454051"/>
          </a:xfrm>
        </p:spPr>
        <p:txBody>
          <a:bodyPr>
            <a:normAutofit fontScale="90000"/>
          </a:bodyPr>
          <a:lstStyle/>
          <a:p>
            <a:r>
              <a:rPr lang="en-GB" sz="3100" b="1" dirty="0">
                <a:solidFill>
                  <a:srgbClr val="000000"/>
                </a:solidFill>
                <a:latin typeface="Arial" panose="020B0604020202020204" pitchFamily="34" charset="0"/>
                <a:cs typeface="Arial" panose="020B0604020202020204" pitchFamily="34" charset="0"/>
              </a:rPr>
              <a:t>New Perspectives – Apathy for Climate Change and our Ecosystem.</a:t>
            </a:r>
            <a:endParaRPr lang="en-US" sz="3100" b="1" dirty="0">
              <a:solidFill>
                <a:srgbClr val="000000"/>
              </a:solidFill>
              <a:latin typeface="Arial" panose="020B0604020202020204" pitchFamily="34" charset="0"/>
              <a:cs typeface="Arial" panose="020B0604020202020204" pitchFamily="34" charset="0"/>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Family">
            <a:extLst>
              <a:ext uri="{FF2B5EF4-FFF2-40B4-BE49-F238E27FC236}">
                <a16:creationId xmlns:a16="http://schemas.microsoft.com/office/drawing/2014/main" id="{566CD72A-8FB7-4625-A802-E18B41810E7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F23F847A-8F31-D947-B026-130A2F402FCC}"/>
              </a:ext>
            </a:extLst>
          </p:cNvPr>
          <p:cNvSpPr>
            <a:spLocks noGrp="1"/>
          </p:cNvSpPr>
          <p:nvPr>
            <p:ph idx="1"/>
          </p:nvPr>
        </p:nvSpPr>
        <p:spPr>
          <a:xfrm>
            <a:off x="6090574" y="2421682"/>
            <a:ext cx="4977578" cy="3639289"/>
          </a:xfrm>
        </p:spPr>
        <p:txBody>
          <a:bodyPr anchor="ctr">
            <a:noAutofit/>
          </a:bodyPr>
          <a:lstStyle/>
          <a:p>
            <a:pPr marL="0" indent="0">
              <a:buNone/>
            </a:pPr>
            <a:r>
              <a:rPr lang="en-GB">
                <a:latin typeface="Arial" panose="020B0604020202020204" pitchFamily="34" charset="0"/>
                <a:cs typeface="Arial" panose="020B0604020202020204" pitchFamily="34" charset="0"/>
              </a:rPr>
              <a:t>In result from a resent poll found by NPR, it was discovered that around 84 percent of parents agreed that children should be educated on climate change. However, only 45 percent of parents said they have discussed the issue with their children </a:t>
            </a:r>
            <a:r>
              <a:rPr lang="en-US">
                <a:latin typeface="Arial" panose="020B0604020202020204" pitchFamily="34" charset="0"/>
                <a:cs typeface="Arial" panose="020B0604020202020204" pitchFamily="34" charset="0"/>
              </a:rPr>
              <a:t>(</a:t>
            </a:r>
            <a:r>
              <a:rPr lang="en-US" err="1">
                <a:latin typeface="Arial" panose="020B0604020202020204" pitchFamily="34" charset="0"/>
                <a:cs typeface="Arial" panose="020B0604020202020204" pitchFamily="34" charset="0"/>
              </a:rPr>
              <a:t>Npr.org</a:t>
            </a:r>
            <a:r>
              <a:rPr lang="en-US">
                <a:latin typeface="Arial" panose="020B0604020202020204" pitchFamily="34" charset="0"/>
                <a:cs typeface="Arial" panose="020B0604020202020204" pitchFamily="34" charset="0"/>
              </a:rPr>
              <a:t>, 2019)</a:t>
            </a:r>
            <a:r>
              <a:rPr lang="en-GB">
                <a:latin typeface="Arial" panose="020B0604020202020204" pitchFamily="34" charset="0"/>
                <a:cs typeface="Arial" panose="020B0604020202020204" pitchFamily="34" charset="0"/>
              </a:rPr>
              <a:t>.</a:t>
            </a:r>
            <a:endParaRPr lang="en-US">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85375AF-C8FB-104B-96AC-42D874388C8F}"/>
              </a:ext>
            </a:extLst>
          </p:cNvPr>
          <p:cNvSpPr txBox="1"/>
          <p:nvPr/>
        </p:nvSpPr>
        <p:spPr>
          <a:xfrm>
            <a:off x="10175118" y="6225647"/>
            <a:ext cx="1742391" cy="369332"/>
          </a:xfrm>
          <a:prstGeom prst="rect">
            <a:avLst/>
          </a:prstGeom>
          <a:noFill/>
        </p:spPr>
        <p:txBody>
          <a:bodyPr wrap="square" rtlCol="0">
            <a:spAutoFit/>
          </a:bodyPr>
          <a:lstStyle/>
          <a:p>
            <a:pPr algn="l"/>
            <a:r>
              <a:rPr lang="en-GB"/>
              <a:t>Lisa</a:t>
            </a:r>
            <a:endParaRPr lang="en-US"/>
          </a:p>
        </p:txBody>
      </p:sp>
    </p:spTree>
    <p:extLst>
      <p:ext uri="{BB962C8B-B14F-4D97-AF65-F5344CB8AC3E}">
        <p14:creationId xmlns:p14="http://schemas.microsoft.com/office/powerpoint/2010/main" val="3417984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82824-0820-8440-B1D8-1373DDD25E75}"/>
              </a:ext>
            </a:extLst>
          </p:cNvPr>
          <p:cNvSpPr>
            <a:spLocks noGrp="1"/>
          </p:cNvSpPr>
          <p:nvPr>
            <p:ph type="title"/>
          </p:nvPr>
        </p:nvSpPr>
        <p:spPr>
          <a:xfrm>
            <a:off x="391906" y="-217202"/>
            <a:ext cx="2420237" cy="2059476"/>
          </a:xfrm>
        </p:spPr>
        <p:txBody>
          <a:bodyPr>
            <a:normAutofit/>
          </a:bodyPr>
          <a:lstStyle/>
          <a:p>
            <a:r>
              <a:rPr lang="en-GB"/>
              <a:t>Caring for Nature </a:t>
            </a:r>
            <a:endParaRPr lang="en-US"/>
          </a:p>
        </p:txBody>
      </p:sp>
      <p:sp>
        <p:nvSpPr>
          <p:cNvPr id="3" name="Content Placeholder 2">
            <a:extLst>
              <a:ext uri="{FF2B5EF4-FFF2-40B4-BE49-F238E27FC236}">
                <a16:creationId xmlns:a16="http://schemas.microsoft.com/office/drawing/2014/main" id="{5DDFEBB1-36C3-2C44-BEDA-EC6C70DB5951}"/>
              </a:ext>
            </a:extLst>
          </p:cNvPr>
          <p:cNvSpPr>
            <a:spLocks noGrp="1"/>
          </p:cNvSpPr>
          <p:nvPr>
            <p:ph idx="1"/>
          </p:nvPr>
        </p:nvSpPr>
        <p:spPr>
          <a:xfrm>
            <a:off x="210477" y="1700591"/>
            <a:ext cx="3651466" cy="5157409"/>
          </a:xfrm>
        </p:spPr>
        <p:txBody>
          <a:bodyPr>
            <a:noAutofit/>
          </a:bodyPr>
          <a:lstStyle/>
          <a:p>
            <a:r>
              <a:rPr lang="en-GB" sz="2700" dirty="0">
                <a:latin typeface="Arial" panose="020B0604020202020204" pitchFamily="34" charset="0"/>
                <a:cs typeface="Arial" panose="020B0604020202020204" pitchFamily="34" charset="0"/>
              </a:rPr>
              <a:t>In reference to  Robertson,(2014) “An emotional and spiritual connection with nature is necessary for children to truly begin to care enough to take the action needed to look after and play their part in restoring the health of our planet”.</a:t>
            </a:r>
            <a:endParaRPr lang="en-US" sz="2700" dirty="0">
              <a:latin typeface="Arial" panose="020B0604020202020204" pitchFamily="34" charset="0"/>
              <a:cs typeface="Arial" panose="020B0604020202020204" pitchFamily="34" charset="0"/>
            </a:endParaRPr>
          </a:p>
        </p:txBody>
      </p:sp>
      <p:pic>
        <p:nvPicPr>
          <p:cNvPr id="4" name="Picture 4">
            <a:extLst>
              <a:ext uri="{FF2B5EF4-FFF2-40B4-BE49-F238E27FC236}">
                <a16:creationId xmlns:a16="http://schemas.microsoft.com/office/drawing/2014/main" id="{65784DDD-CA3E-A244-AB05-8BF615B9135B}"/>
              </a:ext>
            </a:extLst>
          </p:cNvPr>
          <p:cNvPicPr>
            <a:picLocks noChangeAspect="1"/>
          </p:cNvPicPr>
          <p:nvPr/>
        </p:nvPicPr>
        <p:blipFill rotWithShape="1">
          <a:blip r:embed="rId3">
            <a:extLst>
              <a:ext uri="{28A0092B-C50C-407E-A947-70E740481C1C}">
                <a14:useLocalDpi xmlns:a14="http://schemas.microsoft.com/office/drawing/2010/main" val="0"/>
              </a:ext>
            </a:extLst>
          </a:blip>
          <a:srcRect r="-2" b="1035"/>
          <a:stretch/>
        </p:blipFill>
        <p:spPr>
          <a:xfrm>
            <a:off x="4639056" y="10"/>
            <a:ext cx="7552944" cy="6857990"/>
          </a:xfrm>
          <a:prstGeom prst="rect">
            <a:avLst/>
          </a:prstGeom>
          <a:effectLst/>
        </p:spPr>
      </p:pic>
      <p:sp>
        <p:nvSpPr>
          <p:cNvPr id="10" name="TextBox 9">
            <a:extLst>
              <a:ext uri="{FF2B5EF4-FFF2-40B4-BE49-F238E27FC236}">
                <a16:creationId xmlns:a16="http://schemas.microsoft.com/office/drawing/2014/main" id="{E8991295-167C-EC48-B2DC-4625B2A76DAC}"/>
              </a:ext>
            </a:extLst>
          </p:cNvPr>
          <p:cNvSpPr txBox="1"/>
          <p:nvPr/>
        </p:nvSpPr>
        <p:spPr>
          <a:xfrm>
            <a:off x="2993572" y="104794"/>
            <a:ext cx="2695284" cy="1200329"/>
          </a:xfrm>
          <a:prstGeom prst="rect">
            <a:avLst/>
          </a:prstGeom>
          <a:noFill/>
        </p:spPr>
        <p:txBody>
          <a:bodyPr wrap="square" rtlCol="0">
            <a:spAutoFit/>
          </a:bodyPr>
          <a:lstStyle/>
          <a:p>
            <a:pPr algn="l"/>
            <a:endParaRPr lang="en-US"/>
          </a:p>
        </p:txBody>
      </p:sp>
      <p:sp>
        <p:nvSpPr>
          <p:cNvPr id="11" name="TextBox 10">
            <a:extLst>
              <a:ext uri="{FF2B5EF4-FFF2-40B4-BE49-F238E27FC236}">
                <a16:creationId xmlns:a16="http://schemas.microsoft.com/office/drawing/2014/main" id="{880D0318-8AEE-9940-B369-4C89A1B15694}"/>
              </a:ext>
            </a:extLst>
          </p:cNvPr>
          <p:cNvSpPr txBox="1"/>
          <p:nvPr/>
        </p:nvSpPr>
        <p:spPr>
          <a:xfrm>
            <a:off x="10432143" y="219527"/>
            <a:ext cx="1367952" cy="369332"/>
          </a:xfrm>
          <a:prstGeom prst="rect">
            <a:avLst/>
          </a:prstGeom>
          <a:noFill/>
        </p:spPr>
        <p:txBody>
          <a:bodyPr wrap="square" rtlCol="0">
            <a:spAutoFit/>
          </a:bodyPr>
          <a:lstStyle/>
          <a:p>
            <a:pPr algn="l"/>
            <a:r>
              <a:rPr lang="en-GB"/>
              <a:t>Lisa</a:t>
            </a:r>
            <a:endParaRPr lang="en-US"/>
          </a:p>
        </p:txBody>
      </p:sp>
    </p:spTree>
    <p:extLst>
      <p:ext uri="{BB962C8B-B14F-4D97-AF65-F5344CB8AC3E}">
        <p14:creationId xmlns:p14="http://schemas.microsoft.com/office/powerpoint/2010/main" val="2400646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2C9D84C8-4D3D-D44C-8F11-F732C31FF8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9996" y="643466"/>
            <a:ext cx="6072007" cy="5571067"/>
          </a:xfrm>
          <a:prstGeom prst="rect">
            <a:avLst/>
          </a:prstGeom>
        </p:spPr>
      </p:pic>
      <p:cxnSp>
        <p:nvCxnSpPr>
          <p:cNvPr id="6" name="Straight Arrow Connector 5">
            <a:extLst>
              <a:ext uri="{FF2B5EF4-FFF2-40B4-BE49-F238E27FC236}">
                <a16:creationId xmlns:a16="http://schemas.microsoft.com/office/drawing/2014/main" id="{9F9067F6-1D3C-5540-9336-35CBCBD16A1D}"/>
              </a:ext>
            </a:extLst>
          </p:cNvPr>
          <p:cNvCxnSpPr>
            <a:cxnSpLocks/>
          </p:cNvCxnSpPr>
          <p:nvPr/>
        </p:nvCxnSpPr>
        <p:spPr>
          <a:xfrm flipH="1">
            <a:off x="3059996" y="2721429"/>
            <a:ext cx="97679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9C2EA05D-7EF4-0A4A-9D6C-C9CEC317234C}"/>
              </a:ext>
            </a:extLst>
          </p:cNvPr>
          <p:cNvSpPr txBox="1"/>
          <p:nvPr/>
        </p:nvSpPr>
        <p:spPr>
          <a:xfrm>
            <a:off x="133702" y="892629"/>
            <a:ext cx="2926294" cy="2308324"/>
          </a:xfrm>
          <a:prstGeom prst="rect">
            <a:avLst/>
          </a:prstGeom>
          <a:noFill/>
        </p:spPr>
        <p:txBody>
          <a:bodyPr wrap="square" rtlCol="0">
            <a:spAutoFit/>
          </a:bodyPr>
          <a:lstStyle/>
          <a:p>
            <a:r>
              <a:rPr lang="en-GB" sz="2400" b="1">
                <a:solidFill>
                  <a:schemeClr val="accent6">
                    <a:lumMod val="50000"/>
                  </a:schemeClr>
                </a:solidFill>
                <a:latin typeface="Arial" panose="020B0604020202020204" pitchFamily="34" charset="0"/>
                <a:cs typeface="Arial" panose="020B0604020202020204" pitchFamily="34" charset="0"/>
              </a:rPr>
              <a:t>Educating children on specific concepts to help them understand the natural world.</a:t>
            </a:r>
            <a:endParaRPr lang="en-US" sz="2400" b="1">
              <a:solidFill>
                <a:schemeClr val="accent6">
                  <a:lumMod val="50000"/>
                </a:schemeClr>
              </a:solidFill>
              <a:latin typeface="Arial" panose="020B0604020202020204" pitchFamily="34" charset="0"/>
              <a:cs typeface="Arial" panose="020B0604020202020204" pitchFamily="34" charset="0"/>
            </a:endParaRPr>
          </a:p>
          <a:p>
            <a:pPr algn="l"/>
            <a:endParaRPr lang="en-US" sz="2400" b="1">
              <a:solidFill>
                <a:schemeClr val="accent6">
                  <a:lumMod val="50000"/>
                </a:schemeClr>
              </a:solidFill>
              <a:latin typeface="Arial" panose="020B0604020202020204" pitchFamily="34" charset="0"/>
              <a:cs typeface="Arial" panose="020B0604020202020204" pitchFamily="34" charset="0"/>
            </a:endParaRPr>
          </a:p>
        </p:txBody>
      </p:sp>
      <p:cxnSp>
        <p:nvCxnSpPr>
          <p:cNvPr id="14" name="Straight Arrow Connector 13">
            <a:extLst>
              <a:ext uri="{FF2B5EF4-FFF2-40B4-BE49-F238E27FC236}">
                <a16:creationId xmlns:a16="http://schemas.microsoft.com/office/drawing/2014/main" id="{7A99A5EA-1348-A94B-B6D3-7629EAF60EBA}"/>
              </a:ext>
            </a:extLst>
          </p:cNvPr>
          <p:cNvCxnSpPr>
            <a:cxnSpLocks/>
          </p:cNvCxnSpPr>
          <p:nvPr/>
        </p:nvCxnSpPr>
        <p:spPr>
          <a:xfrm flipV="1">
            <a:off x="8104870" y="1753810"/>
            <a:ext cx="770011" cy="65011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5B67C2E6-16A7-1B40-8C95-990DA3E129F0}"/>
              </a:ext>
            </a:extLst>
          </p:cNvPr>
          <p:cNvSpPr txBox="1"/>
          <p:nvPr/>
        </p:nvSpPr>
        <p:spPr>
          <a:xfrm>
            <a:off x="9018814" y="370720"/>
            <a:ext cx="2926294" cy="1938992"/>
          </a:xfrm>
          <a:prstGeom prst="rect">
            <a:avLst/>
          </a:prstGeom>
          <a:noFill/>
        </p:spPr>
        <p:txBody>
          <a:bodyPr wrap="square" rtlCol="0">
            <a:spAutoFit/>
          </a:bodyPr>
          <a:lstStyle/>
          <a:p>
            <a:pPr algn="l"/>
            <a:r>
              <a:rPr lang="en-GB" sz="2400" b="1" dirty="0">
                <a:solidFill>
                  <a:schemeClr val="accent6">
                    <a:lumMod val="50000"/>
                  </a:schemeClr>
                </a:solidFill>
                <a:latin typeface="Arial" panose="020B0604020202020204" pitchFamily="34" charset="0"/>
                <a:cs typeface="Arial" panose="020B0604020202020204" pitchFamily="34" charset="0"/>
              </a:rPr>
              <a:t>Modelling appropriate behaviours and actions (Robertson, 2014).</a:t>
            </a:r>
            <a:endParaRPr lang="en-US" sz="2400" b="1" dirty="0">
              <a:solidFill>
                <a:schemeClr val="accent6">
                  <a:lumMod val="50000"/>
                </a:schemeClr>
              </a:solidFill>
              <a:latin typeface="Arial" panose="020B0604020202020204" pitchFamily="34" charset="0"/>
              <a:cs typeface="Arial" panose="020B0604020202020204" pitchFamily="34" charset="0"/>
            </a:endParaRPr>
          </a:p>
        </p:txBody>
      </p:sp>
      <p:cxnSp>
        <p:nvCxnSpPr>
          <p:cNvPr id="20" name="Straight Arrow Connector 19">
            <a:extLst>
              <a:ext uri="{FF2B5EF4-FFF2-40B4-BE49-F238E27FC236}">
                <a16:creationId xmlns:a16="http://schemas.microsoft.com/office/drawing/2014/main" id="{937AEFEF-451D-A846-97BA-8B88412D4588}"/>
              </a:ext>
            </a:extLst>
          </p:cNvPr>
          <p:cNvCxnSpPr>
            <a:cxnSpLocks/>
          </p:cNvCxnSpPr>
          <p:nvPr/>
        </p:nvCxnSpPr>
        <p:spPr>
          <a:xfrm>
            <a:off x="8104870" y="3643690"/>
            <a:ext cx="102713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6466B8FB-C076-F142-B8B5-7D080C680DD1}"/>
              </a:ext>
            </a:extLst>
          </p:cNvPr>
          <p:cNvSpPr txBox="1"/>
          <p:nvPr/>
        </p:nvSpPr>
        <p:spPr>
          <a:xfrm>
            <a:off x="9252004" y="2839891"/>
            <a:ext cx="2555971" cy="3046988"/>
          </a:xfrm>
          <a:prstGeom prst="rect">
            <a:avLst/>
          </a:prstGeom>
          <a:noFill/>
        </p:spPr>
        <p:txBody>
          <a:bodyPr wrap="square" rtlCol="0">
            <a:spAutoFit/>
          </a:bodyPr>
          <a:lstStyle/>
          <a:p>
            <a:pPr algn="l"/>
            <a:r>
              <a:rPr lang="en-GB" sz="2400" b="1">
                <a:solidFill>
                  <a:schemeClr val="accent6">
                    <a:lumMod val="50000"/>
                  </a:schemeClr>
                </a:solidFill>
                <a:latin typeface="Arial" panose="020B0604020202020204" pitchFamily="34" charset="0"/>
                <a:cs typeface="Arial" panose="020B0604020202020204" pitchFamily="34" charset="0"/>
              </a:rPr>
              <a:t>Giving children opportunities to develop empathy with other living things (Robertson, 2014).</a:t>
            </a:r>
            <a:endParaRPr lang="en-US" sz="2400" b="1">
              <a:solidFill>
                <a:schemeClr val="accent6">
                  <a:lumMod val="50000"/>
                </a:schemeClr>
              </a:solidFill>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5F577B30-15DE-E24D-B3BD-B4CF77A13A71}"/>
              </a:ext>
            </a:extLst>
          </p:cNvPr>
          <p:cNvSpPr txBox="1"/>
          <p:nvPr/>
        </p:nvSpPr>
        <p:spPr>
          <a:xfrm>
            <a:off x="10656559" y="6302614"/>
            <a:ext cx="1784505" cy="369332"/>
          </a:xfrm>
          <a:prstGeom prst="rect">
            <a:avLst/>
          </a:prstGeom>
          <a:noFill/>
        </p:spPr>
        <p:txBody>
          <a:bodyPr wrap="square" rtlCol="0">
            <a:spAutoFit/>
          </a:bodyPr>
          <a:lstStyle/>
          <a:p>
            <a:pPr algn="l"/>
            <a:r>
              <a:rPr lang="en-GB"/>
              <a:t>Lisa</a:t>
            </a:r>
            <a:endParaRPr lang="en-US"/>
          </a:p>
        </p:txBody>
      </p:sp>
    </p:spTree>
    <p:extLst>
      <p:ext uri="{BB962C8B-B14F-4D97-AF65-F5344CB8AC3E}">
        <p14:creationId xmlns:p14="http://schemas.microsoft.com/office/powerpoint/2010/main" val="2237273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9" grpId="0"/>
      <p:bldP spid="25"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A3CD39-7D88-CE4D-9E52-3F6750AE7F65}"/>
              </a:ext>
            </a:extLst>
          </p:cNvPr>
          <p:cNvSpPr>
            <a:spLocks noGrp="1"/>
          </p:cNvSpPr>
          <p:nvPr>
            <p:ph type="title"/>
          </p:nvPr>
        </p:nvSpPr>
        <p:spPr>
          <a:xfrm>
            <a:off x="838200" y="963507"/>
            <a:ext cx="3494362" cy="4930986"/>
          </a:xfrm>
        </p:spPr>
        <p:txBody>
          <a:bodyPr vert="horz" lIns="91440" tIns="45720" rIns="91440" bIns="45720" rtlCol="0" anchor="ctr">
            <a:normAutofit/>
          </a:bodyPr>
          <a:lstStyle/>
          <a:p>
            <a:pPr algn="r"/>
            <a:r>
              <a:rPr lang="en-US" kern="1200">
                <a:solidFill>
                  <a:schemeClr val="accent1"/>
                </a:solidFill>
                <a:latin typeface="+mj-lt"/>
                <a:ea typeface="+mj-ea"/>
                <a:cs typeface="+mj-cs"/>
              </a:rPr>
              <a:t>Outdoor Education Enables Cross-Curricular Learning </a:t>
            </a: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2B2F445-382F-714C-B7DC-92DE686A7CBF}"/>
              </a:ext>
            </a:extLst>
          </p:cNvPr>
          <p:cNvSpPr>
            <a:spLocks noGrp="1"/>
          </p:cNvSpPr>
          <p:nvPr>
            <p:ph idx="1"/>
          </p:nvPr>
        </p:nvSpPr>
        <p:spPr>
          <a:xfrm>
            <a:off x="4849198" y="3184676"/>
            <a:ext cx="6250940" cy="2304627"/>
          </a:xfrm>
        </p:spPr>
        <p:txBody>
          <a:bodyPr vert="horz" lIns="91440" tIns="45720" rIns="91440" bIns="45720" rtlCol="0" anchor="b">
            <a:noAutofit/>
          </a:bodyPr>
          <a:lstStyle/>
          <a:p>
            <a:r>
              <a:rPr lang="en-US" dirty="0">
                <a:latin typeface="Arial" panose="020B0604020202020204" pitchFamily="34" charset="0"/>
                <a:cs typeface="Arial" panose="020B0604020202020204" pitchFamily="34" charset="0"/>
              </a:rPr>
              <a:t>Biological Sciences – taxonomic categories / Biological Kingdoms </a:t>
            </a:r>
          </a:p>
          <a:p>
            <a:r>
              <a:rPr lang="en-US" dirty="0">
                <a:latin typeface="Arial" panose="020B0604020202020204" pitchFamily="34" charset="0"/>
                <a:cs typeface="Arial" panose="020B0604020202020204" pitchFamily="34" charset="0"/>
              </a:rPr>
              <a:t>Mathematics – Measurement</a:t>
            </a:r>
          </a:p>
          <a:p>
            <a:r>
              <a:rPr lang="en-US" dirty="0">
                <a:latin typeface="Arial" panose="020B0604020202020204" pitchFamily="34" charset="0"/>
                <a:cs typeface="Arial" panose="020B0604020202020204" pitchFamily="34" charset="0"/>
              </a:rPr>
              <a:t>Structure and Design – Understanding how things are made</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English – Writing through the use of imagery and real-life experience</a:t>
            </a:r>
            <a:r>
              <a:rPr lang="en-GB" dirty="0">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 Outdoor learning encourages imaginative skills.</a:t>
            </a:r>
          </a:p>
        </p:txBody>
      </p:sp>
      <p:sp>
        <p:nvSpPr>
          <p:cNvPr id="4" name="TextBox 3">
            <a:extLst>
              <a:ext uri="{FF2B5EF4-FFF2-40B4-BE49-F238E27FC236}">
                <a16:creationId xmlns:a16="http://schemas.microsoft.com/office/drawing/2014/main" id="{C5A970CD-57A9-D446-86FB-76585E630684}"/>
              </a:ext>
            </a:extLst>
          </p:cNvPr>
          <p:cNvSpPr txBox="1"/>
          <p:nvPr/>
        </p:nvSpPr>
        <p:spPr>
          <a:xfrm>
            <a:off x="10712174" y="6008913"/>
            <a:ext cx="1283251" cy="321735"/>
          </a:xfrm>
          <a:prstGeom prst="rect">
            <a:avLst/>
          </a:prstGeom>
        </p:spPr>
        <p:txBody>
          <a:bodyPr vert="horz" lIns="91440" tIns="45720" rIns="91440" bIns="45720" rtlCol="0">
            <a:normAutofit fontScale="92500" lnSpcReduction="20000"/>
          </a:bodyPr>
          <a:lstStyle/>
          <a:p>
            <a:pPr indent="-228600">
              <a:lnSpc>
                <a:spcPct val="90000"/>
              </a:lnSpc>
              <a:spcAft>
                <a:spcPts val="600"/>
              </a:spcAft>
              <a:buFont typeface="Arial" panose="020B0604020202020204" pitchFamily="34" charset="0"/>
              <a:buChar char="•"/>
            </a:pPr>
            <a:r>
              <a:rPr lang="en-US" sz="2000"/>
              <a:t>Lisa</a:t>
            </a:r>
          </a:p>
        </p:txBody>
      </p:sp>
    </p:spTree>
    <p:extLst>
      <p:ext uri="{BB962C8B-B14F-4D97-AF65-F5344CB8AC3E}">
        <p14:creationId xmlns:p14="http://schemas.microsoft.com/office/powerpoint/2010/main" val="2818242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5"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7196D296-7320-9B48-9858-62B4BDD8273D}"/>
              </a:ext>
            </a:extLst>
          </p:cNvPr>
          <p:cNvPicPr>
            <a:picLocks noChangeAspect="1"/>
          </p:cNvPicPr>
          <p:nvPr/>
        </p:nvPicPr>
        <p:blipFill rotWithShape="1">
          <a:blip r:embed="rId3">
            <a:alphaModFix amt="50000"/>
            <a:extLst>
              <a:ext uri="{28A0092B-C50C-407E-A947-70E740481C1C}">
                <a14:useLocalDpi xmlns:a14="http://schemas.microsoft.com/office/drawing/2010/main" val="0"/>
              </a:ext>
            </a:extLst>
          </a:blip>
          <a:srcRect t="18093" b="6149"/>
          <a:stretch/>
        </p:blipFill>
        <p:spPr>
          <a:xfrm>
            <a:off x="20" y="1"/>
            <a:ext cx="12191980" cy="6857999"/>
          </a:xfrm>
          <a:prstGeom prst="rect">
            <a:avLst/>
          </a:prstGeom>
        </p:spPr>
      </p:pic>
      <p:sp>
        <p:nvSpPr>
          <p:cNvPr id="2" name="Title 1">
            <a:extLst>
              <a:ext uri="{FF2B5EF4-FFF2-40B4-BE49-F238E27FC236}">
                <a16:creationId xmlns:a16="http://schemas.microsoft.com/office/drawing/2014/main" id="{84FBE5BD-61B8-ED45-B90D-84CFB66CAE7E}"/>
              </a:ext>
            </a:extLst>
          </p:cNvPr>
          <p:cNvSpPr>
            <a:spLocks noGrp="1"/>
          </p:cNvSpPr>
          <p:nvPr>
            <p:ph type="title"/>
          </p:nvPr>
        </p:nvSpPr>
        <p:spPr>
          <a:xfrm>
            <a:off x="1161143" y="0"/>
            <a:ext cx="9144000" cy="1800380"/>
          </a:xfrm>
        </p:spPr>
        <p:txBody>
          <a:bodyPr vert="horz" lIns="91440" tIns="45720" rIns="91440" bIns="45720" rtlCol="0" anchor="b">
            <a:normAutofit/>
          </a:bodyPr>
          <a:lstStyle/>
          <a:p>
            <a:pPr algn="ctr"/>
            <a:r>
              <a:rPr lang="en-US" sz="6000">
                <a:solidFill>
                  <a:srgbClr val="FFFFFF"/>
                </a:solidFill>
              </a:rPr>
              <a:t>Applying Core Subjects In and Out of the Classroom.</a:t>
            </a:r>
          </a:p>
        </p:txBody>
      </p:sp>
      <p:sp>
        <p:nvSpPr>
          <p:cNvPr id="8" name="TextBox 7">
            <a:extLst>
              <a:ext uri="{FF2B5EF4-FFF2-40B4-BE49-F238E27FC236}">
                <a16:creationId xmlns:a16="http://schemas.microsoft.com/office/drawing/2014/main" id="{B304948F-9C04-3A46-926B-DCD98B2A88E2}"/>
              </a:ext>
            </a:extLst>
          </p:cNvPr>
          <p:cNvSpPr txBox="1"/>
          <p:nvPr/>
        </p:nvSpPr>
        <p:spPr>
          <a:xfrm>
            <a:off x="801310" y="2192563"/>
            <a:ext cx="10280952" cy="4293508"/>
          </a:xfrm>
          <a:prstGeom prst="rect">
            <a:avLst/>
          </a:prstGeom>
          <a:noFill/>
        </p:spPr>
        <p:txBody>
          <a:bodyPr wrap="square" rtlCol="0">
            <a:spAutoFit/>
          </a:bodyPr>
          <a:lstStyle/>
          <a:p>
            <a:pPr algn="l"/>
            <a:endParaRPr lang="en-US" dirty="0"/>
          </a:p>
        </p:txBody>
      </p:sp>
      <p:sp>
        <p:nvSpPr>
          <p:cNvPr id="10" name="Content Placeholder 2">
            <a:extLst>
              <a:ext uri="{FF2B5EF4-FFF2-40B4-BE49-F238E27FC236}">
                <a16:creationId xmlns:a16="http://schemas.microsoft.com/office/drawing/2014/main" id="{0189F572-1F0E-DE46-A387-65AC1477D783}"/>
              </a:ext>
            </a:extLst>
          </p:cNvPr>
          <p:cNvSpPr>
            <a:spLocks noGrp="1"/>
          </p:cNvSpPr>
          <p:nvPr>
            <p:ph idx="1"/>
          </p:nvPr>
        </p:nvSpPr>
        <p:spPr>
          <a:xfrm>
            <a:off x="475343" y="2134733"/>
            <a:ext cx="10515600" cy="4351338"/>
          </a:xfrm>
        </p:spPr>
        <p:txBody>
          <a:bodyPr>
            <a:normAutofit lnSpcReduction="10000"/>
          </a:bodyPr>
          <a:lstStyle/>
          <a:p>
            <a:r>
              <a:rPr lang="en-GB" dirty="0">
                <a:latin typeface="Arial" panose="020B0604020202020204" pitchFamily="34" charset="0"/>
                <a:cs typeface="Arial" panose="020B0604020202020204" pitchFamily="34" charset="0"/>
              </a:rPr>
              <a:t>“Role-play is a useful focus for reflection as it is used to help model and produce language”. This can reflect on a socio-cultural plane (Waite, 2011, p.68).</a:t>
            </a:r>
          </a:p>
          <a:p>
            <a:r>
              <a:rPr lang="en-GB" dirty="0">
                <a:latin typeface="Arial" panose="020B0604020202020204" pitchFamily="34" charset="0"/>
                <a:cs typeface="Arial" panose="020B0604020202020204" pitchFamily="34" charset="0"/>
              </a:rPr>
              <a:t>As suggested by Waite, (2011, P.88) Applying Mathematics to real life things, such as, Linear length and using practical measuring equipment.</a:t>
            </a:r>
          </a:p>
          <a:p>
            <a:r>
              <a:rPr lang="en-GB" dirty="0">
                <a:latin typeface="Arial" panose="020B0604020202020204" pitchFamily="34" charset="0"/>
                <a:cs typeface="Arial" panose="020B0604020202020204" pitchFamily="34" charset="0"/>
              </a:rPr>
              <a:t>Applying Science to real-life experiences, being shown what tadpoles look like rather being told. </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Image - https://</a:t>
            </a:r>
            <a:r>
              <a:rPr lang="en-GB" dirty="0" err="1">
                <a:latin typeface="Arial" panose="020B0604020202020204" pitchFamily="34" charset="0"/>
                <a:cs typeface="Arial" panose="020B0604020202020204" pitchFamily="34" charset="0"/>
              </a:rPr>
              <a:t>www.lotc.org.uk</a:t>
            </a:r>
            <a:r>
              <a:rPr lang="en-GB" dirty="0">
                <a:latin typeface="Arial" panose="020B0604020202020204" pitchFamily="34" charset="0"/>
                <a:cs typeface="Arial" panose="020B0604020202020204" pitchFamily="34" charset="0"/>
              </a:rPr>
              <a:t>/21552-2/</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416046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3DF283-574B-5842-AA28-FCE2CAA3467D}"/>
              </a:ext>
            </a:extLst>
          </p:cNvPr>
          <p:cNvSpPr>
            <a:spLocks noGrp="1"/>
          </p:cNvSpPr>
          <p:nvPr>
            <p:ph type="title"/>
          </p:nvPr>
        </p:nvSpPr>
        <p:spPr>
          <a:xfrm>
            <a:off x="838200" y="963507"/>
            <a:ext cx="3494362" cy="4930986"/>
          </a:xfrm>
        </p:spPr>
        <p:txBody>
          <a:bodyPr vert="horz" lIns="91440" tIns="45720" rIns="91440" bIns="45720" rtlCol="0" anchor="ctr">
            <a:normAutofit/>
          </a:bodyPr>
          <a:lstStyle/>
          <a:p>
            <a:pPr algn="r"/>
            <a:r>
              <a:rPr lang="en-US" kern="1200">
                <a:solidFill>
                  <a:schemeClr val="accent1"/>
                </a:solidFill>
                <a:latin typeface="+mj-lt"/>
                <a:ea typeface="+mj-ea"/>
                <a:cs typeface="+mj-cs"/>
              </a:rPr>
              <a:t>Social skills and Social Cognitive Development Through Play and Outdoor Learning </a:t>
            </a:r>
          </a:p>
        </p:txBody>
      </p:sp>
      <p:cxnSp>
        <p:nvCxnSpPr>
          <p:cNvPr id="18" name="Straight Connector 17">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AC86074-6225-9D4F-84C5-DD3B19ABD4B2}"/>
              </a:ext>
            </a:extLst>
          </p:cNvPr>
          <p:cNvSpPr>
            <a:spLocks noGrp="1"/>
          </p:cNvSpPr>
          <p:nvPr>
            <p:ph idx="1"/>
          </p:nvPr>
        </p:nvSpPr>
        <p:spPr>
          <a:xfrm>
            <a:off x="5102860" y="3900714"/>
            <a:ext cx="6250940" cy="2304627"/>
          </a:xfrm>
        </p:spPr>
        <p:txBody>
          <a:bodyPr vert="horz" lIns="91440" tIns="45720" rIns="91440" bIns="45720" rtlCol="0" anchor="b">
            <a:noAutofit/>
          </a:bodyPr>
          <a:lstStyle/>
          <a:p>
            <a:r>
              <a:rPr lang="en-US" dirty="0" err="1">
                <a:latin typeface="Arial" panose="020B0604020202020204" pitchFamily="34" charset="0"/>
                <a:cs typeface="Arial" panose="020B0604020202020204" pitchFamily="34" charset="0"/>
              </a:rPr>
              <a:t>Vigotsky’s</a:t>
            </a:r>
            <a:r>
              <a:rPr lang="en-US"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theories </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Group work and development of social skills</a:t>
            </a:r>
            <a:r>
              <a:rPr lang="en-GB" dirty="0">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 </a:t>
            </a:r>
          </a:p>
          <a:p>
            <a:r>
              <a:rPr lang="en-US" dirty="0">
                <a:latin typeface="Arial" panose="020B0604020202020204" pitchFamily="34" charset="0"/>
                <a:cs typeface="Arial" panose="020B0604020202020204" pitchFamily="34" charset="0"/>
              </a:rPr>
              <a:t>Education for social responsibility and democracy</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Outdoor play</a:t>
            </a:r>
          </a:p>
          <a:p>
            <a:r>
              <a:rPr lang="en-US" dirty="0">
                <a:latin typeface="Arial" panose="020B0604020202020204" pitchFamily="34" charset="0"/>
                <a:cs typeface="Arial" panose="020B0604020202020204" pitchFamily="34" charset="0"/>
              </a:rPr>
              <a:t>Forest schools</a:t>
            </a:r>
          </a:p>
          <a:p>
            <a:pPr marL="0"/>
            <a:endParaRPr lang="en-US" dirty="0">
              <a:latin typeface="Arial" panose="020B0604020202020204" pitchFamily="34" charset="0"/>
              <a:cs typeface="Arial" panose="020B0604020202020204" pitchFamily="34" charset="0"/>
            </a:endParaRPr>
          </a:p>
          <a:p>
            <a:pPr marL="0"/>
            <a:endParaRPr lang="en-US"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9D63419-2876-674E-81B2-AAEA76CB1D89}"/>
              </a:ext>
            </a:extLst>
          </p:cNvPr>
          <p:cNvSpPr txBox="1"/>
          <p:nvPr/>
        </p:nvSpPr>
        <p:spPr>
          <a:xfrm>
            <a:off x="10605348" y="5894493"/>
            <a:ext cx="950637" cy="310848"/>
          </a:xfrm>
          <a:prstGeom prst="rect">
            <a:avLst/>
          </a:prstGeom>
        </p:spPr>
        <p:txBody>
          <a:bodyPr vert="horz" lIns="91440" tIns="45720" rIns="91440" bIns="45720" rtlCol="0">
            <a:normAutofit fontScale="92500" lnSpcReduction="20000"/>
          </a:bodyPr>
          <a:lstStyle/>
          <a:p>
            <a:pPr indent="-228600">
              <a:lnSpc>
                <a:spcPct val="90000"/>
              </a:lnSpc>
              <a:spcAft>
                <a:spcPts val="600"/>
              </a:spcAft>
              <a:buFont typeface="Arial" panose="020B0604020202020204" pitchFamily="34" charset="0"/>
              <a:buChar char="•"/>
            </a:pPr>
            <a:r>
              <a:rPr lang="en-US" sz="2000"/>
              <a:t>Lisa</a:t>
            </a:r>
          </a:p>
        </p:txBody>
      </p:sp>
    </p:spTree>
    <p:extLst>
      <p:ext uri="{BB962C8B-B14F-4D97-AF65-F5344CB8AC3E}">
        <p14:creationId xmlns:p14="http://schemas.microsoft.com/office/powerpoint/2010/main" val="28094364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6B6D4-7BAB-EC4A-840F-C5290EF675B0}"/>
              </a:ext>
            </a:extLst>
          </p:cNvPr>
          <p:cNvSpPr>
            <a:spLocks noGrp="1"/>
          </p:cNvSpPr>
          <p:nvPr>
            <p:ph type="title"/>
          </p:nvPr>
        </p:nvSpPr>
        <p:spPr/>
        <p:txBody>
          <a:bodyPr/>
          <a:lstStyle/>
          <a:p>
            <a:r>
              <a:rPr lang="en-GB"/>
              <a:t>Does Outdoor Play and Forest Schools Enhance Social skills? </a:t>
            </a:r>
            <a:endParaRPr lang="en-US"/>
          </a:p>
        </p:txBody>
      </p:sp>
      <p:sp>
        <p:nvSpPr>
          <p:cNvPr id="3" name="Content Placeholder 2">
            <a:extLst>
              <a:ext uri="{FF2B5EF4-FFF2-40B4-BE49-F238E27FC236}">
                <a16:creationId xmlns:a16="http://schemas.microsoft.com/office/drawing/2014/main" id="{4893924A-4431-C94F-A56A-D0915ED86667}"/>
              </a:ext>
            </a:extLst>
          </p:cNvPr>
          <p:cNvSpPr>
            <a:spLocks noGrp="1"/>
          </p:cNvSpPr>
          <p:nvPr>
            <p:ph idx="1"/>
          </p:nvPr>
        </p:nvSpPr>
        <p:spPr/>
        <p:txBody>
          <a:bodyPr>
            <a:noAutofit/>
          </a:bodyPr>
          <a:lstStyle/>
          <a:p>
            <a:r>
              <a:rPr lang="en-GB" dirty="0">
                <a:latin typeface="Arial" panose="020B0604020202020204" pitchFamily="34" charset="0"/>
                <a:cs typeface="Arial" panose="020B0604020202020204" pitchFamily="34" charset="0"/>
              </a:rPr>
              <a:t>Practitioners in nurseries and schools are reporting that the number of children with poor social skills is increasing (Knight, 2014). </a:t>
            </a: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Forest School sessions in the early years have been shown to increase motivation and concentration in children (Murray and O’Brien, 2005, cited in Knight, 2014, p.39).  </a:t>
            </a:r>
            <a:endParaRPr lang="en-US" dirty="0">
              <a:latin typeface="Arial" panose="020B0604020202020204" pitchFamily="34" charset="0"/>
              <a:cs typeface="Arial" panose="020B0604020202020204" pitchFamily="34" charset="0"/>
            </a:endParaRPr>
          </a:p>
        </p:txBody>
      </p:sp>
      <p:sp>
        <p:nvSpPr>
          <p:cNvPr id="4" name="Arrow: Down 3">
            <a:extLst>
              <a:ext uri="{FF2B5EF4-FFF2-40B4-BE49-F238E27FC236}">
                <a16:creationId xmlns:a16="http://schemas.microsoft.com/office/drawing/2014/main" id="{28F9E1FE-17C5-244D-943E-A39CB2C8B8BC}"/>
              </a:ext>
            </a:extLst>
          </p:cNvPr>
          <p:cNvSpPr/>
          <p:nvPr/>
        </p:nvSpPr>
        <p:spPr>
          <a:xfrm>
            <a:off x="4919093" y="2694631"/>
            <a:ext cx="969264" cy="195681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62423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A28BA-8E4D-5849-AAD3-D172B8CDA613}"/>
              </a:ext>
            </a:extLst>
          </p:cNvPr>
          <p:cNvSpPr>
            <a:spLocks noGrp="1"/>
          </p:cNvSpPr>
          <p:nvPr>
            <p:ph type="title"/>
          </p:nvPr>
        </p:nvSpPr>
        <p:spPr>
          <a:xfrm>
            <a:off x="594360" y="997857"/>
            <a:ext cx="3444240" cy="1179286"/>
          </a:xfrm>
        </p:spPr>
        <p:txBody>
          <a:bodyPr anchor="b">
            <a:noAutofit/>
          </a:bodyPr>
          <a:lstStyle/>
          <a:p>
            <a:r>
              <a:rPr lang="en-GB" sz="4800">
                <a:latin typeface="Arial" panose="020B0604020202020204" pitchFamily="34" charset="0"/>
                <a:cs typeface="Arial" panose="020B0604020202020204" pitchFamily="34" charset="0"/>
              </a:rPr>
              <a:t>Vigotsky’s Theory</a:t>
            </a:r>
            <a:endParaRPr lang="en-US" sz="48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91211EE-F362-ED43-99B6-C2E254D849B8}"/>
              </a:ext>
            </a:extLst>
          </p:cNvPr>
          <p:cNvSpPr>
            <a:spLocks noGrp="1"/>
          </p:cNvSpPr>
          <p:nvPr>
            <p:ph idx="1"/>
          </p:nvPr>
        </p:nvSpPr>
        <p:spPr>
          <a:xfrm>
            <a:off x="594360" y="3155626"/>
            <a:ext cx="3444240" cy="2935176"/>
          </a:xfrm>
        </p:spPr>
        <p:txBody>
          <a:bodyPr anchor="ctr">
            <a:noAutofit/>
          </a:bodyPr>
          <a:lstStyle/>
          <a:p>
            <a:r>
              <a:rPr lang="en-GB" sz="2400">
                <a:latin typeface="Arial" panose="020B0604020202020204" pitchFamily="34" charset="0"/>
                <a:cs typeface="Arial" panose="020B0604020202020204" pitchFamily="34" charset="0"/>
              </a:rPr>
              <a:t>In Contrast to piaget’s lack of support on social factors in learning and cognitive development; Vigotsky focuses on social interaction as part of the learning process and insists it is important for cognitive development.</a:t>
            </a:r>
            <a:endParaRPr lang="en-US" sz="2400">
              <a:latin typeface="Arial" panose="020B0604020202020204" pitchFamily="34" charset="0"/>
              <a:cs typeface="Arial" panose="020B0604020202020204" pitchFamily="34" charset="0"/>
            </a:endParaRPr>
          </a:p>
        </p:txBody>
      </p:sp>
      <p:pic>
        <p:nvPicPr>
          <p:cNvPr id="6" name="Picture 6">
            <a:extLst>
              <a:ext uri="{FF2B5EF4-FFF2-40B4-BE49-F238E27FC236}">
                <a16:creationId xmlns:a16="http://schemas.microsoft.com/office/drawing/2014/main" id="{239CCB7B-4658-7C4C-8484-13D5D3191E51}"/>
              </a:ext>
            </a:extLst>
          </p:cNvPr>
          <p:cNvPicPr>
            <a:picLocks noChangeAspect="1"/>
          </p:cNvPicPr>
          <p:nvPr/>
        </p:nvPicPr>
        <p:blipFill rotWithShape="1">
          <a:blip r:embed="rId3">
            <a:extLst>
              <a:ext uri="{28A0092B-C50C-407E-A947-70E740481C1C}">
                <a14:useLocalDpi xmlns:a14="http://schemas.microsoft.com/office/drawing/2010/main" val="0"/>
              </a:ext>
            </a:extLst>
          </a:blip>
          <a:srcRect l="12307" r="-2" b="-2"/>
          <a:stretch/>
        </p:blipFill>
        <p:spPr>
          <a:xfrm>
            <a:off x="4466900" y="531074"/>
            <a:ext cx="3566160" cy="5577118"/>
          </a:xfrm>
          <a:prstGeom prst="rect">
            <a:avLst/>
          </a:prstGeom>
        </p:spPr>
      </p:pic>
      <p:pic>
        <p:nvPicPr>
          <p:cNvPr id="4" name="Picture 4">
            <a:extLst>
              <a:ext uri="{FF2B5EF4-FFF2-40B4-BE49-F238E27FC236}">
                <a16:creationId xmlns:a16="http://schemas.microsoft.com/office/drawing/2014/main" id="{BE0CDEE1-C78D-764A-81DB-B10D6845608E}"/>
              </a:ext>
            </a:extLst>
          </p:cNvPr>
          <p:cNvPicPr>
            <a:picLocks noChangeAspect="1"/>
          </p:cNvPicPr>
          <p:nvPr/>
        </p:nvPicPr>
        <p:blipFill rotWithShape="1">
          <a:blip r:embed="rId4">
            <a:extLst>
              <a:ext uri="{28A0092B-C50C-407E-A947-70E740481C1C}">
                <a14:useLocalDpi xmlns:a14="http://schemas.microsoft.com/office/drawing/2010/main" val="0"/>
              </a:ext>
            </a:extLst>
          </a:blip>
          <a:srcRect l="10256" r="1" b="1"/>
          <a:stretch/>
        </p:blipFill>
        <p:spPr>
          <a:xfrm>
            <a:off x="8321044" y="531074"/>
            <a:ext cx="3566160" cy="5577118"/>
          </a:xfrm>
          <a:prstGeom prst="rect">
            <a:avLst/>
          </a:prstGeom>
        </p:spPr>
      </p:pic>
      <p:sp>
        <p:nvSpPr>
          <p:cNvPr id="8" name="TextBox 7">
            <a:extLst>
              <a:ext uri="{FF2B5EF4-FFF2-40B4-BE49-F238E27FC236}">
                <a16:creationId xmlns:a16="http://schemas.microsoft.com/office/drawing/2014/main" id="{958C35D9-7B0E-9445-8E9D-7690FAB91017}"/>
              </a:ext>
            </a:extLst>
          </p:cNvPr>
          <p:cNvSpPr txBox="1"/>
          <p:nvPr/>
        </p:nvSpPr>
        <p:spPr>
          <a:xfrm>
            <a:off x="7748815" y="2598003"/>
            <a:ext cx="1828800" cy="1015663"/>
          </a:xfrm>
          <a:prstGeom prst="rect">
            <a:avLst/>
          </a:prstGeom>
          <a:noFill/>
        </p:spPr>
        <p:txBody>
          <a:bodyPr wrap="square" rtlCol="0">
            <a:spAutoFit/>
          </a:bodyPr>
          <a:lstStyle/>
          <a:p>
            <a:pPr algn="l"/>
            <a:r>
              <a:rPr lang="en-GB" sz="6000" b="1" dirty="0">
                <a:ln w="22225">
                  <a:solidFill>
                    <a:schemeClr val="accent2"/>
                  </a:solidFill>
                  <a:prstDash val="solid"/>
                </a:ln>
                <a:solidFill>
                  <a:srgbClr val="C00000"/>
                </a:solidFill>
              </a:rPr>
              <a:t>VS</a:t>
            </a:r>
            <a:endParaRPr lang="en-US" sz="6000" dirty="0">
              <a:solidFill>
                <a:srgbClr val="C00000"/>
              </a:solidFill>
            </a:endParaRPr>
          </a:p>
        </p:txBody>
      </p:sp>
    </p:spTree>
    <p:extLst>
      <p:ext uri="{BB962C8B-B14F-4D97-AF65-F5344CB8AC3E}">
        <p14:creationId xmlns:p14="http://schemas.microsoft.com/office/powerpoint/2010/main" val="4244969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3A9E89-033E-4C4A-8C41-416DABFFD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293361-111E-427D-8E5B-256944AC8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2753553"/>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76E192-2519-794F-A8BC-8F0CAF2EEC0F}"/>
              </a:ext>
            </a:extLst>
          </p:cNvPr>
          <p:cNvSpPr>
            <a:spLocks noGrp="1"/>
          </p:cNvSpPr>
          <p:nvPr>
            <p:ph type="title"/>
          </p:nvPr>
        </p:nvSpPr>
        <p:spPr>
          <a:xfrm>
            <a:off x="594359" y="687479"/>
            <a:ext cx="5230369" cy="1574874"/>
          </a:xfrm>
        </p:spPr>
        <p:txBody>
          <a:bodyPr anchor="b">
            <a:normAutofit/>
          </a:bodyPr>
          <a:lstStyle/>
          <a:p>
            <a:r>
              <a:rPr lang="en-GB" sz="3400"/>
              <a:t>How Does Vigotsky’s Theories Support Outdoor Learning Contexts?</a:t>
            </a:r>
            <a:endParaRPr lang="en-US" sz="3400"/>
          </a:p>
        </p:txBody>
      </p:sp>
      <p:grpSp>
        <p:nvGrpSpPr>
          <p:cNvPr id="14" name="Group 13">
            <a:extLst>
              <a:ext uri="{FF2B5EF4-FFF2-40B4-BE49-F238E27FC236}">
                <a16:creationId xmlns:a16="http://schemas.microsoft.com/office/drawing/2014/main" id="{0E23A4A8-97EA-44F5-99B4-21F0457E5C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4360" y="73152"/>
            <a:ext cx="1178966" cy="232963"/>
            <a:chOff x="7763256" y="73152"/>
            <a:chExt cx="1178966" cy="232963"/>
          </a:xfrm>
        </p:grpSpPr>
        <p:sp>
          <p:nvSpPr>
            <p:cNvPr id="15" name="Rectangle 64">
              <a:extLst>
                <a:ext uri="{FF2B5EF4-FFF2-40B4-BE49-F238E27FC236}">
                  <a16:creationId xmlns:a16="http://schemas.microsoft.com/office/drawing/2014/main" id="{9C217846-9C67-4C21-941A-205E129441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6">
              <a:extLst>
                <a:ext uri="{FF2B5EF4-FFF2-40B4-BE49-F238E27FC236}">
                  <a16:creationId xmlns:a16="http://schemas.microsoft.com/office/drawing/2014/main" id="{B28F2B66-64E2-4578-8FEC-75A5692C9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4">
              <a:extLst>
                <a:ext uri="{FF2B5EF4-FFF2-40B4-BE49-F238E27FC236}">
                  <a16:creationId xmlns:a16="http://schemas.microsoft.com/office/drawing/2014/main" id="{5A4C30EE-84D2-4A19-9083-816BD8CE7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651DC5B6-5EF8-4178-B5EE-0BB879DA00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F870C819-AD0C-4585-A00F-3F2F393E9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A2B93C46-90A9-4788-BC48-8963789E9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D1B6EBC6-7497-4E7B-AE90-45DB7F7A14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A8AF1F79-8282-428F-8E69-415635D0A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7B89BD1D-613E-4D01-A673-60E3D3027C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E7979E08-0FB8-430D-9B00-6C2EBC7BE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602D4820-B44F-44DF-8B1A-C5068FD57B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90F6FDDE-E1F1-49DC-8FFB-549B41E67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EED99013-ED66-48E9-A485-9A7F35111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0CA35887-B2D1-4292-8708-EBFA6851F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A33C50C4-44D7-4D4E-9239-D94E03C23B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8C1345D7-1C7A-4E9F-89D1-297A41E621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3BC20C46-39C5-4342-92D2-65997CD742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D39998E1-3654-46DD-A457-087888E59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CBD06FE5-0CEB-4257-B0C9-D9D77DBAB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75EE28A2-7615-48BB-9F7D-A4FD5631BF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146B4F3C-FDD9-194E-A94B-77ABF23F8EE5}"/>
              </a:ext>
            </a:extLst>
          </p:cNvPr>
          <p:cNvSpPr>
            <a:spLocks noGrp="1"/>
          </p:cNvSpPr>
          <p:nvPr>
            <p:ph idx="1"/>
          </p:nvPr>
        </p:nvSpPr>
        <p:spPr>
          <a:xfrm>
            <a:off x="53081" y="2703797"/>
            <a:ext cx="5576982" cy="3847345"/>
          </a:xfrm>
        </p:spPr>
        <p:txBody>
          <a:bodyPr anchor="t">
            <a:noAutofit/>
          </a:bodyPr>
          <a:lstStyle/>
          <a:p>
            <a:r>
              <a:rPr lang="en-GB" sz="1800" dirty="0">
                <a:latin typeface="Arial" panose="020B0604020202020204" pitchFamily="34" charset="0"/>
                <a:cs typeface="Arial" panose="020B0604020202020204" pitchFamily="34" charset="0"/>
              </a:rPr>
              <a:t>When children share activities in a social manner it helps them internalise ways of thinking and behaving (Roberts, 2019).</a:t>
            </a:r>
          </a:p>
          <a:p>
            <a:pPr marL="0" indent="0">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Participating in pretend play with other children can help develop their ability to effectively co-ordinate ideas and plan (Roberts, 2019).</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Vigotsky’s</a:t>
            </a:r>
            <a:r>
              <a:rPr lang="en-GB" sz="1800" dirty="0">
                <a:latin typeface="Arial" panose="020B0604020202020204" pitchFamily="34" charset="0"/>
                <a:cs typeface="Arial" panose="020B0604020202020204" pitchFamily="34" charset="0"/>
              </a:rPr>
              <a:t> ideas are firmly situated in social constructivism, which stresses the significance of both culture and environmental in the way we understand the world around us” (Aubrey and Riley, 2019, p.56). </a:t>
            </a:r>
          </a:p>
          <a:p>
            <a:endParaRPr lang="en-GB" sz="1800" dirty="0">
              <a:latin typeface="Arial" panose="020B0604020202020204" pitchFamily="34" charset="0"/>
              <a:cs typeface="Arial" panose="020B0604020202020204" pitchFamily="34" charset="0"/>
            </a:endParaRPr>
          </a:p>
        </p:txBody>
      </p:sp>
      <p:pic>
        <p:nvPicPr>
          <p:cNvPr id="7" name="Graphic 6" descr="Light Bulb and Gear">
            <a:extLst>
              <a:ext uri="{FF2B5EF4-FFF2-40B4-BE49-F238E27FC236}">
                <a16:creationId xmlns:a16="http://schemas.microsoft.com/office/drawing/2014/main" id="{7A579D3C-E187-4BEC-9231-6396CFE093E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41696" y="1107146"/>
            <a:ext cx="4199640" cy="4199640"/>
          </a:xfrm>
          <a:prstGeom prst="rect">
            <a:avLst/>
          </a:prstGeom>
        </p:spPr>
      </p:pic>
      <p:sp>
        <p:nvSpPr>
          <p:cNvPr id="36" name="Rectangle 35">
            <a:extLst>
              <a:ext uri="{FF2B5EF4-FFF2-40B4-BE49-F238E27FC236}">
                <a16:creationId xmlns:a16="http://schemas.microsoft.com/office/drawing/2014/main" id="{78907291-9D6D-4740-81DB-441477BCA2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ight Brace 3">
            <a:extLst>
              <a:ext uri="{FF2B5EF4-FFF2-40B4-BE49-F238E27FC236}">
                <a16:creationId xmlns:a16="http://schemas.microsoft.com/office/drawing/2014/main" id="{075AF3C8-EAF4-344B-B614-A172786C8E31}"/>
              </a:ext>
            </a:extLst>
          </p:cNvPr>
          <p:cNvSpPr/>
          <p:nvPr/>
        </p:nvSpPr>
        <p:spPr>
          <a:xfrm>
            <a:off x="5378111" y="2548201"/>
            <a:ext cx="1183828" cy="2415517"/>
          </a:xfrm>
          <a:prstGeom prst="rightBrace">
            <a:avLst>
              <a:gd name="adj1" fmla="val 8333"/>
              <a:gd name="adj2" fmla="val 52480"/>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 name="TextBox 4">
            <a:extLst>
              <a:ext uri="{FF2B5EF4-FFF2-40B4-BE49-F238E27FC236}">
                <a16:creationId xmlns:a16="http://schemas.microsoft.com/office/drawing/2014/main" id="{51B89B40-27AF-724D-A46A-9479ECBDB19A}"/>
              </a:ext>
            </a:extLst>
          </p:cNvPr>
          <p:cNvSpPr txBox="1"/>
          <p:nvPr/>
        </p:nvSpPr>
        <p:spPr>
          <a:xfrm>
            <a:off x="6367274" y="3206966"/>
            <a:ext cx="2326178" cy="1384995"/>
          </a:xfrm>
          <a:prstGeom prst="rect">
            <a:avLst/>
          </a:prstGeom>
          <a:noFill/>
        </p:spPr>
        <p:txBody>
          <a:bodyPr wrap="square" rtlCol="0">
            <a:spAutoFit/>
          </a:bodyPr>
          <a:lstStyle/>
          <a:p>
            <a:pPr algn="l"/>
            <a:r>
              <a:rPr lang="en-GB" sz="28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Arial" panose="020B0604020202020204" pitchFamily="34" charset="0"/>
                <a:cs typeface="Arial" panose="020B0604020202020204" pitchFamily="34" charset="0"/>
              </a:rPr>
              <a:t>Concrete Operational stage</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7048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7E17B-E9BD-4D34-83E0-1A7DD24198FC}"/>
              </a:ext>
            </a:extLst>
          </p:cNvPr>
          <p:cNvSpPr>
            <a:spLocks noGrp="1"/>
          </p:cNvSpPr>
          <p:nvPr>
            <p:ph type="title"/>
          </p:nvPr>
        </p:nvSpPr>
        <p:spPr/>
        <p:txBody>
          <a:bodyPr/>
          <a:lstStyle/>
          <a:p>
            <a:r>
              <a:rPr lang="en-GB">
                <a:solidFill>
                  <a:schemeClr val="accent6">
                    <a:lumMod val="50000"/>
                  </a:schemeClr>
                </a:solidFill>
                <a:latin typeface="Arial"/>
                <a:ea typeface="+mj-lt"/>
                <a:cs typeface="+mj-lt"/>
              </a:rPr>
              <a:t>Forest School Approach</a:t>
            </a:r>
            <a:r>
              <a:rPr lang="en-GB">
                <a:ea typeface="+mj-lt"/>
                <a:cs typeface="+mj-lt"/>
              </a:rPr>
              <a:t> </a:t>
            </a:r>
            <a:endParaRPr lang="en-US"/>
          </a:p>
        </p:txBody>
      </p:sp>
      <p:sp>
        <p:nvSpPr>
          <p:cNvPr id="3" name="Content Placeholder 2">
            <a:extLst>
              <a:ext uri="{FF2B5EF4-FFF2-40B4-BE49-F238E27FC236}">
                <a16:creationId xmlns:a16="http://schemas.microsoft.com/office/drawing/2014/main" id="{2AF02F27-1840-4D34-ABE2-60CD24D17D6E}"/>
              </a:ext>
            </a:extLst>
          </p:cNvPr>
          <p:cNvSpPr>
            <a:spLocks noGrp="1"/>
          </p:cNvSpPr>
          <p:nvPr>
            <p:ph idx="1"/>
          </p:nvPr>
        </p:nvSpPr>
        <p:spPr/>
        <p:txBody>
          <a:bodyPr vert="horz" lIns="91440" tIns="45720" rIns="91440" bIns="45720" rtlCol="0" anchor="t">
            <a:normAutofit/>
          </a:bodyPr>
          <a:lstStyle/>
          <a:p>
            <a:pPr algn="ctr"/>
            <a:r>
              <a:rPr lang="en-GB" dirty="0">
                <a:solidFill>
                  <a:schemeClr val="accent6">
                    <a:lumMod val="75000"/>
                  </a:schemeClr>
                </a:solidFill>
                <a:ea typeface="+mn-lt"/>
                <a:cs typeface="+mn-lt"/>
              </a:rPr>
              <a:t>"Forest School is a specialised learning approach that sits within and complements the wider context of outdoor and woodland education”.</a:t>
            </a:r>
          </a:p>
          <a:p>
            <a:pPr algn="ctr"/>
            <a:endParaRPr lang="en-GB" dirty="0">
              <a:solidFill>
                <a:schemeClr val="accent6">
                  <a:lumMod val="75000"/>
                </a:schemeClr>
              </a:solidFill>
              <a:ea typeface="+mn-lt"/>
              <a:cs typeface="+mn-lt"/>
            </a:endParaRPr>
          </a:p>
          <a:p>
            <a:pPr algn="ctr"/>
            <a:r>
              <a:rPr lang="en-GB" dirty="0">
                <a:solidFill>
                  <a:schemeClr val="accent6">
                    <a:lumMod val="75000"/>
                  </a:schemeClr>
                </a:solidFill>
                <a:ea typeface="+mn-lt"/>
                <a:cs typeface="+mn-lt"/>
              </a:rPr>
              <a:t>"Forest School is an inspirational process, that offers ALL learners regular opportunities to achieve and develop confidence and self-esteem through hands-on learning experiences in a woodland or natural environment with trees”.</a:t>
            </a:r>
            <a:endParaRPr lang="en-GB" dirty="0">
              <a:solidFill>
                <a:schemeClr val="accent6">
                  <a:lumMod val="75000"/>
                </a:schemeClr>
              </a:solidFill>
              <a:cs typeface="Calibri"/>
            </a:endParaRPr>
          </a:p>
          <a:p>
            <a:pPr marL="0" indent="0" algn="r">
              <a:buNone/>
            </a:pPr>
            <a:r>
              <a:rPr lang="en-GB" dirty="0">
                <a:solidFill>
                  <a:schemeClr val="accent6">
                    <a:lumMod val="75000"/>
                  </a:schemeClr>
                </a:solidFill>
                <a:ea typeface="+mn-lt"/>
                <a:cs typeface="+mn-lt"/>
              </a:rPr>
              <a:t>(Forestschoolassociation.org,)</a:t>
            </a:r>
            <a:endParaRPr lang="en-GB" dirty="0">
              <a:solidFill>
                <a:schemeClr val="accent6">
                  <a:lumMod val="75000"/>
                </a:schemeClr>
              </a:solidFill>
              <a:cs typeface="Calibri"/>
            </a:endParaRPr>
          </a:p>
          <a:p>
            <a:endParaRPr lang="en-GB" dirty="0">
              <a:cs typeface="Calibri"/>
            </a:endParaRPr>
          </a:p>
        </p:txBody>
      </p:sp>
      <p:sp>
        <p:nvSpPr>
          <p:cNvPr id="4" name="TextBox 3">
            <a:extLst>
              <a:ext uri="{FF2B5EF4-FFF2-40B4-BE49-F238E27FC236}">
                <a16:creationId xmlns:a16="http://schemas.microsoft.com/office/drawing/2014/main" id="{898D9983-A73F-B146-88F5-6729E78B135D}"/>
              </a:ext>
            </a:extLst>
          </p:cNvPr>
          <p:cNvSpPr txBox="1"/>
          <p:nvPr/>
        </p:nvSpPr>
        <p:spPr>
          <a:xfrm>
            <a:off x="9850362" y="5397500"/>
            <a:ext cx="2018090" cy="369332"/>
          </a:xfrm>
          <a:prstGeom prst="rect">
            <a:avLst/>
          </a:prstGeom>
          <a:noFill/>
        </p:spPr>
        <p:txBody>
          <a:bodyPr wrap="square" rtlCol="0">
            <a:spAutoFit/>
          </a:bodyPr>
          <a:lstStyle/>
          <a:p>
            <a:pPr algn="l"/>
            <a:r>
              <a:rPr lang="en-GB" dirty="0"/>
              <a:t>Shay</a:t>
            </a:r>
            <a:endParaRPr lang="en-US" dirty="0"/>
          </a:p>
        </p:txBody>
      </p:sp>
    </p:spTree>
    <p:extLst>
      <p:ext uri="{BB962C8B-B14F-4D97-AF65-F5344CB8AC3E}">
        <p14:creationId xmlns:p14="http://schemas.microsoft.com/office/powerpoint/2010/main" val="14479249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61611D-1DA1-4AA5-9370-849B56695998}"/>
              </a:ext>
            </a:extLst>
          </p:cNvPr>
          <p:cNvSpPr>
            <a:spLocks noGrp="1"/>
          </p:cNvSpPr>
          <p:nvPr>
            <p:ph idx="1"/>
          </p:nvPr>
        </p:nvSpPr>
        <p:spPr>
          <a:xfrm>
            <a:off x="838200" y="1509356"/>
            <a:ext cx="6830331" cy="5291061"/>
          </a:xfrm>
        </p:spPr>
        <p:txBody>
          <a:bodyPr vert="horz" lIns="91440" tIns="45720" rIns="91440" bIns="45720" rtlCol="0" anchor="t">
            <a:normAutofit fontScale="85000" lnSpcReduction="20000"/>
          </a:bodyPr>
          <a:lstStyle/>
          <a:p>
            <a:r>
              <a:rPr lang="en-GB" sz="3000">
                <a:solidFill>
                  <a:schemeClr val="accent6">
                    <a:lumMod val="50000"/>
                  </a:schemeClr>
                </a:solidFill>
                <a:latin typeface="Arial"/>
                <a:ea typeface="+mn-lt"/>
                <a:cs typeface="+mn-lt"/>
              </a:rPr>
              <a:t>Singing</a:t>
            </a:r>
            <a:endParaRPr lang="en-GB" sz="3000">
              <a:solidFill>
                <a:schemeClr val="accent6">
                  <a:lumMod val="50000"/>
                </a:schemeClr>
              </a:solidFill>
              <a:latin typeface="Arial"/>
              <a:cs typeface="Calibri" panose="020F0502020204030204"/>
            </a:endParaRPr>
          </a:p>
          <a:p>
            <a:r>
              <a:rPr lang="en-GB" sz="3000">
                <a:solidFill>
                  <a:schemeClr val="accent6">
                    <a:lumMod val="50000"/>
                  </a:schemeClr>
                </a:solidFill>
                <a:latin typeface="Arial"/>
                <a:ea typeface="+mn-lt"/>
                <a:cs typeface="+mn-lt"/>
              </a:rPr>
              <a:t>Making Instruments</a:t>
            </a:r>
            <a:endParaRPr lang="en-GB" sz="3000">
              <a:solidFill>
                <a:schemeClr val="accent6">
                  <a:lumMod val="50000"/>
                </a:schemeClr>
              </a:solidFill>
              <a:latin typeface="Arial"/>
              <a:cs typeface="Arial"/>
            </a:endParaRPr>
          </a:p>
          <a:p>
            <a:r>
              <a:rPr lang="en-GB" sz="3000">
                <a:solidFill>
                  <a:schemeClr val="accent6">
                    <a:lumMod val="50000"/>
                  </a:schemeClr>
                </a:solidFill>
                <a:latin typeface="Arial"/>
                <a:ea typeface="+mn-lt"/>
                <a:cs typeface="+mn-lt"/>
              </a:rPr>
              <a:t>Art work: Tracing the veins on leaves, painting rocks or pebbles, drawing what they can see </a:t>
            </a:r>
            <a:endParaRPr lang="en-GB" sz="3000">
              <a:solidFill>
                <a:schemeClr val="accent6">
                  <a:lumMod val="50000"/>
                </a:schemeClr>
              </a:solidFill>
              <a:latin typeface="Arial"/>
              <a:ea typeface="+mn-lt"/>
              <a:cs typeface="Arial"/>
            </a:endParaRPr>
          </a:p>
          <a:p>
            <a:r>
              <a:rPr lang="en-GB" sz="3000">
                <a:solidFill>
                  <a:schemeClr val="accent6">
                    <a:lumMod val="50000"/>
                  </a:schemeClr>
                </a:solidFill>
                <a:latin typeface="Arial"/>
                <a:ea typeface="+mn-lt"/>
                <a:cs typeface="+mn-lt"/>
              </a:rPr>
              <a:t>LIMITLESS! </a:t>
            </a:r>
            <a:endParaRPr lang="en-GB" sz="3000">
              <a:solidFill>
                <a:schemeClr val="accent6">
                  <a:lumMod val="50000"/>
                </a:schemeClr>
              </a:solidFill>
              <a:latin typeface="Arial"/>
              <a:cs typeface="Arial"/>
            </a:endParaRPr>
          </a:p>
          <a:p>
            <a:r>
              <a:rPr lang="en-GB" sz="3000">
                <a:solidFill>
                  <a:schemeClr val="accent6">
                    <a:lumMod val="50000"/>
                  </a:schemeClr>
                </a:solidFill>
                <a:latin typeface="Arial"/>
                <a:ea typeface="+mn-lt"/>
                <a:cs typeface="+mn-lt"/>
              </a:rPr>
              <a:t>Searching for wildlife: insects, birds, bugs.. </a:t>
            </a:r>
            <a:endParaRPr lang="en-GB" sz="3000">
              <a:solidFill>
                <a:schemeClr val="accent6">
                  <a:lumMod val="50000"/>
                </a:schemeClr>
              </a:solidFill>
              <a:latin typeface="Arial"/>
              <a:cs typeface="Calibri" panose="020F0502020204030204"/>
            </a:endParaRPr>
          </a:p>
          <a:p>
            <a:r>
              <a:rPr lang="en-GB" sz="3000">
                <a:solidFill>
                  <a:schemeClr val="accent6">
                    <a:lumMod val="50000"/>
                  </a:schemeClr>
                </a:solidFill>
                <a:latin typeface="Arial"/>
                <a:ea typeface="+mn-lt"/>
                <a:cs typeface="+mn-lt"/>
              </a:rPr>
              <a:t>Treasure hunt </a:t>
            </a:r>
            <a:endParaRPr lang="en-GB" sz="3000">
              <a:solidFill>
                <a:schemeClr val="accent6">
                  <a:lumMod val="50000"/>
                </a:schemeClr>
              </a:solidFill>
              <a:latin typeface="Arial"/>
              <a:cs typeface="Arial"/>
            </a:endParaRPr>
          </a:p>
          <a:p>
            <a:r>
              <a:rPr lang="en-GB" sz="3000">
                <a:solidFill>
                  <a:schemeClr val="accent6">
                    <a:lumMod val="50000"/>
                  </a:schemeClr>
                </a:solidFill>
                <a:latin typeface="Arial"/>
                <a:ea typeface="+mn-lt"/>
                <a:cs typeface="+mn-lt"/>
              </a:rPr>
              <a:t>Role-playing </a:t>
            </a:r>
            <a:endParaRPr lang="en-GB" sz="3000">
              <a:solidFill>
                <a:schemeClr val="accent6">
                  <a:lumMod val="50000"/>
                </a:schemeClr>
              </a:solidFill>
              <a:latin typeface="Arial"/>
              <a:cs typeface="Arial"/>
            </a:endParaRPr>
          </a:p>
          <a:p>
            <a:r>
              <a:rPr lang="en-GB" sz="3000">
                <a:solidFill>
                  <a:schemeClr val="accent6">
                    <a:lumMod val="50000"/>
                  </a:schemeClr>
                </a:solidFill>
                <a:latin typeface="Arial"/>
                <a:ea typeface="+mn-lt"/>
                <a:cs typeface="+mn-lt"/>
              </a:rPr>
              <a:t>Free play </a:t>
            </a:r>
            <a:endParaRPr lang="en-GB" sz="3000">
              <a:solidFill>
                <a:schemeClr val="accent6">
                  <a:lumMod val="50000"/>
                </a:schemeClr>
              </a:solidFill>
              <a:latin typeface="Arial"/>
              <a:cs typeface="Arial"/>
            </a:endParaRPr>
          </a:p>
          <a:p>
            <a:r>
              <a:rPr lang="en-GB" sz="3000">
                <a:solidFill>
                  <a:schemeClr val="accent6">
                    <a:lumMod val="50000"/>
                  </a:schemeClr>
                </a:solidFill>
                <a:latin typeface="Arial"/>
                <a:ea typeface="+mn-lt"/>
                <a:cs typeface="+mn-lt"/>
              </a:rPr>
              <a:t>Making mud-pies </a:t>
            </a:r>
            <a:endParaRPr lang="en-GB" sz="3000">
              <a:solidFill>
                <a:schemeClr val="accent6">
                  <a:lumMod val="50000"/>
                </a:schemeClr>
              </a:solidFill>
              <a:latin typeface="Arial"/>
              <a:cs typeface="Arial"/>
            </a:endParaRPr>
          </a:p>
          <a:p>
            <a:r>
              <a:rPr lang="en-GB" sz="3000">
                <a:solidFill>
                  <a:schemeClr val="accent6">
                    <a:lumMod val="50000"/>
                  </a:schemeClr>
                </a:solidFill>
                <a:latin typeface="Arial"/>
                <a:ea typeface="+mn-lt"/>
                <a:cs typeface="+mn-lt"/>
              </a:rPr>
              <a:t>Tree-climbing </a:t>
            </a:r>
            <a:endParaRPr lang="en-GB" sz="3000">
              <a:solidFill>
                <a:schemeClr val="accent6">
                  <a:lumMod val="50000"/>
                </a:schemeClr>
              </a:solidFill>
              <a:latin typeface="Arial"/>
              <a:cs typeface="Arial"/>
            </a:endParaRPr>
          </a:p>
          <a:p>
            <a:r>
              <a:rPr lang="en-GB" sz="3000">
                <a:solidFill>
                  <a:schemeClr val="accent6">
                    <a:lumMod val="50000"/>
                  </a:schemeClr>
                </a:solidFill>
                <a:latin typeface="Arial"/>
                <a:ea typeface="+mn-lt"/>
                <a:cs typeface="+mn-lt"/>
              </a:rPr>
              <a:t>Building dens from nature. </a:t>
            </a:r>
            <a:r>
              <a:rPr lang="en-GB">
                <a:solidFill>
                  <a:schemeClr val="accent6">
                    <a:lumMod val="50000"/>
                  </a:schemeClr>
                </a:solidFill>
                <a:latin typeface="Arial"/>
                <a:ea typeface="+mn-lt"/>
                <a:cs typeface="+mn-lt"/>
              </a:rPr>
              <a:t> </a:t>
            </a:r>
            <a:endParaRPr lang="en-GB">
              <a:solidFill>
                <a:schemeClr val="accent6">
                  <a:lumMod val="50000"/>
                </a:schemeClr>
              </a:solidFill>
              <a:latin typeface="Arial"/>
            </a:endParaRPr>
          </a:p>
          <a:p>
            <a:endParaRPr lang="en-GB">
              <a:cs typeface="Calibri" panose="020F0502020204030204"/>
            </a:endParaRPr>
          </a:p>
        </p:txBody>
      </p:sp>
      <p:sp>
        <p:nvSpPr>
          <p:cNvPr id="4" name="Oval 3">
            <a:extLst>
              <a:ext uri="{FF2B5EF4-FFF2-40B4-BE49-F238E27FC236}">
                <a16:creationId xmlns:a16="http://schemas.microsoft.com/office/drawing/2014/main" id="{9AA5144E-7083-4538-9D40-60A8FC078DBD}"/>
              </a:ext>
            </a:extLst>
          </p:cNvPr>
          <p:cNvSpPr/>
          <p:nvPr/>
        </p:nvSpPr>
        <p:spPr>
          <a:xfrm>
            <a:off x="189345" y="166255"/>
            <a:ext cx="4571999" cy="1050635"/>
          </a:xfrm>
          <a:prstGeom prst="ellipse">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a:solidFill>
                  <a:schemeClr val="accent6">
                    <a:lumMod val="50000"/>
                  </a:schemeClr>
                </a:solidFill>
                <a:latin typeface="Arial"/>
                <a:cs typeface="Calibri"/>
              </a:rPr>
              <a:t>Activities </a:t>
            </a:r>
            <a:endParaRPr lang="en-GB" sz="4000">
              <a:solidFill>
                <a:schemeClr val="accent6">
                  <a:lumMod val="50000"/>
                </a:schemeClr>
              </a:solidFill>
              <a:latin typeface="Arial"/>
            </a:endParaRPr>
          </a:p>
        </p:txBody>
      </p:sp>
      <p:pic>
        <p:nvPicPr>
          <p:cNvPr id="5" name="Picture 5" descr="A group of people in a garden&#10;&#10;Description generated with very high confidence">
            <a:extLst>
              <a:ext uri="{FF2B5EF4-FFF2-40B4-BE49-F238E27FC236}">
                <a16:creationId xmlns:a16="http://schemas.microsoft.com/office/drawing/2014/main" id="{761F3DD3-0CD6-4BF7-BE1B-6C46BE0180E3}"/>
              </a:ext>
            </a:extLst>
          </p:cNvPr>
          <p:cNvPicPr>
            <a:picLocks noChangeAspect="1"/>
          </p:cNvPicPr>
          <p:nvPr/>
        </p:nvPicPr>
        <p:blipFill>
          <a:blip r:embed="rId2"/>
          <a:stretch>
            <a:fillRect/>
          </a:stretch>
        </p:blipFill>
        <p:spPr>
          <a:xfrm>
            <a:off x="7658650" y="316662"/>
            <a:ext cx="4092314" cy="2678140"/>
          </a:xfrm>
          <a:prstGeom prst="rect">
            <a:avLst/>
          </a:prstGeom>
        </p:spPr>
      </p:pic>
      <p:pic>
        <p:nvPicPr>
          <p:cNvPr id="7" name="Picture 7" descr="A picture containing food&#10;&#10;Description generated with very high confidence">
            <a:extLst>
              <a:ext uri="{FF2B5EF4-FFF2-40B4-BE49-F238E27FC236}">
                <a16:creationId xmlns:a16="http://schemas.microsoft.com/office/drawing/2014/main" id="{8198C1D7-6227-444C-B4FE-B0647134BC9B}"/>
              </a:ext>
            </a:extLst>
          </p:cNvPr>
          <p:cNvPicPr>
            <a:picLocks noChangeAspect="1"/>
          </p:cNvPicPr>
          <p:nvPr/>
        </p:nvPicPr>
        <p:blipFill>
          <a:blip r:embed="rId3"/>
          <a:stretch>
            <a:fillRect/>
          </a:stretch>
        </p:blipFill>
        <p:spPr>
          <a:xfrm>
            <a:off x="8799366" y="2995534"/>
            <a:ext cx="3012745" cy="3802505"/>
          </a:xfrm>
          <a:prstGeom prst="rect">
            <a:avLst/>
          </a:prstGeom>
        </p:spPr>
      </p:pic>
      <p:sp>
        <p:nvSpPr>
          <p:cNvPr id="9" name="TextBox 8">
            <a:extLst>
              <a:ext uri="{FF2B5EF4-FFF2-40B4-BE49-F238E27FC236}">
                <a16:creationId xmlns:a16="http://schemas.microsoft.com/office/drawing/2014/main" id="{CBD1DD21-ACA6-4BD1-BB32-F1903394E888}"/>
              </a:ext>
            </a:extLst>
          </p:cNvPr>
          <p:cNvSpPr txBox="1"/>
          <p:nvPr/>
        </p:nvSpPr>
        <p:spPr>
          <a:xfrm>
            <a:off x="6190673" y="5959764"/>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a:t>
            </a:r>
            <a:r>
              <a:rPr lang="en-GB" err="1">
                <a:latin typeface="Arial"/>
                <a:cs typeface="Arial"/>
              </a:rPr>
              <a:t>Flore</a:t>
            </a:r>
            <a:r>
              <a:rPr lang="en-GB">
                <a:latin typeface="Arial"/>
                <a:cs typeface="Arial"/>
              </a:rPr>
              <a:t> pre school, 2015)</a:t>
            </a:r>
          </a:p>
          <a:p>
            <a:r>
              <a:rPr lang="en-GB">
                <a:latin typeface="Arial"/>
                <a:cs typeface="Arial"/>
              </a:rPr>
              <a:t>(Dahm, 2012)</a:t>
            </a:r>
          </a:p>
        </p:txBody>
      </p:sp>
      <p:sp>
        <p:nvSpPr>
          <p:cNvPr id="2" name="TextBox 1">
            <a:extLst>
              <a:ext uri="{FF2B5EF4-FFF2-40B4-BE49-F238E27FC236}">
                <a16:creationId xmlns:a16="http://schemas.microsoft.com/office/drawing/2014/main" id="{D48BFB6F-E37D-DE4A-856E-2FF5B6044B69}"/>
              </a:ext>
            </a:extLst>
          </p:cNvPr>
          <p:cNvSpPr txBox="1"/>
          <p:nvPr/>
        </p:nvSpPr>
        <p:spPr>
          <a:xfrm>
            <a:off x="0" y="6455832"/>
            <a:ext cx="1602619" cy="369332"/>
          </a:xfrm>
          <a:prstGeom prst="rect">
            <a:avLst/>
          </a:prstGeom>
          <a:noFill/>
        </p:spPr>
        <p:txBody>
          <a:bodyPr wrap="square" rtlCol="0">
            <a:spAutoFit/>
          </a:bodyPr>
          <a:lstStyle/>
          <a:p>
            <a:pPr algn="l"/>
            <a:r>
              <a:rPr lang="en-GB" dirty="0"/>
              <a:t>Shay</a:t>
            </a:r>
            <a:endParaRPr lang="en-US" dirty="0"/>
          </a:p>
        </p:txBody>
      </p:sp>
    </p:spTree>
    <p:extLst>
      <p:ext uri="{BB962C8B-B14F-4D97-AF65-F5344CB8AC3E}">
        <p14:creationId xmlns:p14="http://schemas.microsoft.com/office/powerpoint/2010/main" val="41787371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397B7-27E1-422E-BE2F-767614C39E15}"/>
              </a:ext>
            </a:extLst>
          </p:cNvPr>
          <p:cNvSpPr>
            <a:spLocks noGrp="1"/>
          </p:cNvSpPr>
          <p:nvPr>
            <p:ph type="title"/>
          </p:nvPr>
        </p:nvSpPr>
        <p:spPr>
          <a:xfrm>
            <a:off x="630382" y="53397"/>
            <a:ext cx="11196781" cy="1348653"/>
          </a:xfrm>
        </p:spPr>
        <p:txBody>
          <a:bodyPr/>
          <a:lstStyle/>
          <a:p>
            <a:r>
              <a:rPr lang="en-GB">
                <a:solidFill>
                  <a:schemeClr val="accent6">
                    <a:lumMod val="50000"/>
                  </a:schemeClr>
                </a:solidFill>
                <a:latin typeface="Arial"/>
                <a:ea typeface="+mj-lt"/>
                <a:cs typeface="+mj-lt"/>
              </a:rPr>
              <a:t>How is this beneficial to a child’s learning?</a:t>
            </a:r>
            <a:endParaRPr lang="en-US">
              <a:solidFill>
                <a:schemeClr val="accent6">
                  <a:lumMod val="50000"/>
                </a:schemeClr>
              </a:solidFill>
              <a:latin typeface="Arial"/>
            </a:endParaRPr>
          </a:p>
        </p:txBody>
      </p:sp>
      <p:sp>
        <p:nvSpPr>
          <p:cNvPr id="3" name="Content Placeholder 2">
            <a:extLst>
              <a:ext uri="{FF2B5EF4-FFF2-40B4-BE49-F238E27FC236}">
                <a16:creationId xmlns:a16="http://schemas.microsoft.com/office/drawing/2014/main" id="{12A03335-0FAC-44A8-9466-441BD58E769E}"/>
              </a:ext>
            </a:extLst>
          </p:cNvPr>
          <p:cNvSpPr>
            <a:spLocks noGrp="1"/>
          </p:cNvSpPr>
          <p:nvPr>
            <p:ph idx="1"/>
          </p:nvPr>
        </p:nvSpPr>
        <p:spPr>
          <a:xfrm>
            <a:off x="838200" y="1617807"/>
            <a:ext cx="10515600" cy="4351338"/>
          </a:xfrm>
        </p:spPr>
        <p:txBody>
          <a:bodyPr vert="horz" lIns="91440" tIns="45720" rIns="91440" bIns="45720" rtlCol="0" anchor="t">
            <a:normAutofit lnSpcReduction="10000"/>
          </a:bodyPr>
          <a:lstStyle/>
          <a:p>
            <a:r>
              <a:rPr lang="en-GB">
                <a:solidFill>
                  <a:schemeClr val="accent6">
                    <a:lumMod val="75000"/>
                  </a:schemeClr>
                </a:solidFill>
                <a:latin typeface="Arial"/>
                <a:ea typeface="+mn-lt"/>
                <a:cs typeface="+mn-lt"/>
              </a:rPr>
              <a:t>"Movement is probably the most crucial modes of learning for young children. It is the way children learn about their environment and themselves." (</a:t>
            </a:r>
            <a:r>
              <a:rPr lang="en-GB" err="1">
                <a:solidFill>
                  <a:schemeClr val="accent6">
                    <a:lumMod val="75000"/>
                  </a:schemeClr>
                </a:solidFill>
                <a:latin typeface="Arial"/>
                <a:ea typeface="+mn-lt"/>
                <a:cs typeface="+mn-lt"/>
              </a:rPr>
              <a:t>Bilton</a:t>
            </a:r>
            <a:r>
              <a:rPr lang="en-GB">
                <a:solidFill>
                  <a:schemeClr val="accent6">
                    <a:lumMod val="75000"/>
                  </a:schemeClr>
                </a:solidFill>
                <a:latin typeface="Arial"/>
                <a:ea typeface="+mn-lt"/>
                <a:cs typeface="+mn-lt"/>
              </a:rPr>
              <a:t>, 2010)</a:t>
            </a:r>
            <a:endParaRPr lang="en-GB">
              <a:solidFill>
                <a:schemeClr val="accent6">
                  <a:lumMod val="75000"/>
                </a:schemeClr>
              </a:solidFill>
              <a:latin typeface="Arial"/>
              <a:cs typeface="Calibri" panose="020F0502020204030204"/>
            </a:endParaRPr>
          </a:p>
          <a:p>
            <a:r>
              <a:rPr lang="en-GB">
                <a:solidFill>
                  <a:schemeClr val="accent6">
                    <a:lumMod val="75000"/>
                  </a:schemeClr>
                </a:solidFill>
                <a:latin typeface="Arial"/>
                <a:ea typeface="+mn-lt"/>
                <a:cs typeface="+mn-lt"/>
              </a:rPr>
              <a:t>"The woodland area serves as an active learning ‘classroom’ without walls, with space for the children to explore, experience, develop their natural curiosity and learn in a practical context." (Knight, 2011)</a:t>
            </a:r>
            <a:endParaRPr lang="en-GB">
              <a:solidFill>
                <a:schemeClr val="accent6">
                  <a:lumMod val="75000"/>
                </a:schemeClr>
              </a:solidFill>
              <a:latin typeface="Arial"/>
              <a:cs typeface="Arial"/>
            </a:endParaRPr>
          </a:p>
          <a:p>
            <a:r>
              <a:rPr lang="en-GB">
                <a:solidFill>
                  <a:schemeClr val="accent6">
                    <a:lumMod val="75000"/>
                  </a:schemeClr>
                </a:solidFill>
                <a:latin typeface="Arial"/>
                <a:ea typeface="+mn-lt"/>
                <a:cs typeface="+mn-lt"/>
              </a:rPr>
              <a:t> "The best classroom and the richest cupboard is roofed only by the sky." McMillan (1925) cited in </a:t>
            </a:r>
            <a:r>
              <a:rPr lang="en-GB" err="1">
                <a:solidFill>
                  <a:schemeClr val="accent6">
                    <a:lumMod val="75000"/>
                  </a:schemeClr>
                </a:solidFill>
                <a:latin typeface="Arial"/>
                <a:ea typeface="+mn-lt"/>
                <a:cs typeface="+mn-lt"/>
              </a:rPr>
              <a:t>Giardello</a:t>
            </a:r>
            <a:r>
              <a:rPr lang="en-GB">
                <a:solidFill>
                  <a:schemeClr val="accent6">
                    <a:lumMod val="75000"/>
                  </a:schemeClr>
                </a:solidFill>
                <a:latin typeface="Arial"/>
                <a:ea typeface="+mn-lt"/>
                <a:cs typeface="+mn-lt"/>
              </a:rPr>
              <a:t> (2013)</a:t>
            </a:r>
            <a:endParaRPr lang="en-GB">
              <a:solidFill>
                <a:schemeClr val="accent6">
                  <a:lumMod val="75000"/>
                </a:schemeClr>
              </a:solidFill>
              <a:latin typeface="Arial"/>
              <a:cs typeface="Arial"/>
            </a:endParaRPr>
          </a:p>
          <a:p>
            <a:r>
              <a:rPr lang="en-GB">
                <a:solidFill>
                  <a:schemeClr val="accent6">
                    <a:lumMod val="75000"/>
                  </a:schemeClr>
                </a:solidFill>
                <a:latin typeface="Arial"/>
                <a:ea typeface="+mn-lt"/>
                <a:cs typeface="+mn-lt"/>
              </a:rPr>
              <a:t>"Children do not learn what they are taught; rather, what </a:t>
            </a:r>
            <a:r>
              <a:rPr lang="en-GB" err="1">
                <a:solidFill>
                  <a:schemeClr val="accent6">
                    <a:lumMod val="75000"/>
                  </a:schemeClr>
                </a:solidFill>
                <a:latin typeface="Arial"/>
                <a:ea typeface="+mn-lt"/>
                <a:cs typeface="+mn-lt"/>
              </a:rPr>
              <a:t>thet</a:t>
            </a:r>
            <a:r>
              <a:rPr lang="en-GB">
                <a:solidFill>
                  <a:schemeClr val="accent6">
                    <a:lumMod val="75000"/>
                  </a:schemeClr>
                </a:solidFill>
                <a:latin typeface="Arial"/>
                <a:ea typeface="+mn-lt"/>
                <a:cs typeface="+mn-lt"/>
              </a:rPr>
              <a:t> experience." (</a:t>
            </a:r>
            <a:r>
              <a:rPr lang="en-GB" err="1">
                <a:solidFill>
                  <a:schemeClr val="accent6">
                    <a:lumMod val="75000"/>
                  </a:schemeClr>
                </a:solidFill>
                <a:latin typeface="Arial"/>
                <a:ea typeface="+mn-lt"/>
                <a:cs typeface="+mn-lt"/>
              </a:rPr>
              <a:t>Bilton</a:t>
            </a:r>
            <a:r>
              <a:rPr lang="en-GB">
                <a:solidFill>
                  <a:schemeClr val="accent6">
                    <a:lumMod val="75000"/>
                  </a:schemeClr>
                </a:solidFill>
                <a:latin typeface="Arial"/>
                <a:ea typeface="+mn-lt"/>
                <a:cs typeface="+mn-lt"/>
              </a:rPr>
              <a:t>, 2010)</a:t>
            </a:r>
            <a:endParaRPr lang="en-GB">
              <a:solidFill>
                <a:schemeClr val="accent6">
                  <a:lumMod val="75000"/>
                </a:schemeClr>
              </a:solidFill>
              <a:latin typeface="Arial"/>
            </a:endParaRPr>
          </a:p>
          <a:p>
            <a:endParaRPr lang="en-GB">
              <a:cs typeface="Calibri"/>
            </a:endParaRPr>
          </a:p>
        </p:txBody>
      </p:sp>
      <p:sp>
        <p:nvSpPr>
          <p:cNvPr id="4" name="TextBox 3">
            <a:extLst>
              <a:ext uri="{FF2B5EF4-FFF2-40B4-BE49-F238E27FC236}">
                <a16:creationId xmlns:a16="http://schemas.microsoft.com/office/drawing/2014/main" id="{0EEE844E-0E73-4449-8AFE-68548F3A237D}"/>
              </a:ext>
            </a:extLst>
          </p:cNvPr>
          <p:cNvSpPr txBox="1"/>
          <p:nvPr/>
        </p:nvSpPr>
        <p:spPr>
          <a:xfrm>
            <a:off x="9736666" y="6425595"/>
            <a:ext cx="1617133" cy="379008"/>
          </a:xfrm>
          <a:prstGeom prst="rect">
            <a:avLst/>
          </a:prstGeom>
          <a:noFill/>
        </p:spPr>
        <p:txBody>
          <a:bodyPr wrap="square" rtlCol="0">
            <a:spAutoFit/>
          </a:bodyPr>
          <a:lstStyle/>
          <a:p>
            <a:pPr algn="l"/>
            <a:r>
              <a:rPr lang="en-GB" dirty="0"/>
              <a:t>Shay</a:t>
            </a:r>
            <a:endParaRPr lang="en-US" dirty="0"/>
          </a:p>
        </p:txBody>
      </p:sp>
    </p:spTree>
    <p:extLst>
      <p:ext uri="{BB962C8B-B14F-4D97-AF65-F5344CB8AC3E}">
        <p14:creationId xmlns:p14="http://schemas.microsoft.com/office/powerpoint/2010/main" val="21489787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F9C3B-B72C-C34E-9785-0F3E22BE48D4}"/>
              </a:ext>
            </a:extLst>
          </p:cNvPr>
          <p:cNvSpPr>
            <a:spLocks noGrp="1"/>
          </p:cNvSpPr>
          <p:nvPr>
            <p:ph type="title"/>
          </p:nvPr>
        </p:nvSpPr>
        <p:spPr>
          <a:xfrm>
            <a:off x="136765" y="-445029"/>
            <a:ext cx="5127031" cy="1676603"/>
          </a:xfrm>
        </p:spPr>
        <p:txBody>
          <a:bodyPr>
            <a:normAutofit/>
          </a:bodyPr>
          <a:lstStyle/>
          <a:p>
            <a:r>
              <a:rPr lang="en-US">
                <a:solidFill>
                  <a:schemeClr val="accent6">
                    <a:lumMod val="50000"/>
                  </a:schemeClr>
                </a:solidFill>
                <a:latin typeface="Arial"/>
                <a:cs typeface="Calibri Light"/>
              </a:rPr>
              <a:t>Planning</a:t>
            </a:r>
            <a:r>
              <a:rPr lang="en-US">
                <a:latin typeface="Arial"/>
                <a:cs typeface="Calibri Light"/>
              </a:rPr>
              <a:t> </a:t>
            </a:r>
          </a:p>
        </p:txBody>
      </p:sp>
      <p:sp>
        <p:nvSpPr>
          <p:cNvPr id="3" name="Content Placeholder 2">
            <a:extLst>
              <a:ext uri="{FF2B5EF4-FFF2-40B4-BE49-F238E27FC236}">
                <a16:creationId xmlns:a16="http://schemas.microsoft.com/office/drawing/2014/main" id="{2AE317BC-270B-734F-8A4E-659FA68AAEED}"/>
              </a:ext>
            </a:extLst>
          </p:cNvPr>
          <p:cNvSpPr>
            <a:spLocks noGrp="1"/>
          </p:cNvSpPr>
          <p:nvPr>
            <p:ph idx="1"/>
          </p:nvPr>
        </p:nvSpPr>
        <p:spPr>
          <a:xfrm>
            <a:off x="648930" y="814467"/>
            <a:ext cx="5127029" cy="5409352"/>
          </a:xfrm>
        </p:spPr>
        <p:txBody>
          <a:bodyPr vert="horz" lIns="91440" tIns="45720" rIns="91440" bIns="45720" rtlCol="0" anchor="t">
            <a:noAutofit/>
          </a:bodyPr>
          <a:lstStyle/>
          <a:p>
            <a:r>
              <a:rPr lang="en-US" sz="2400">
                <a:solidFill>
                  <a:schemeClr val="accent6">
                    <a:lumMod val="75000"/>
                  </a:schemeClr>
                </a:solidFill>
                <a:latin typeface="Arial"/>
                <a:ea typeface="+mn-lt"/>
                <a:cs typeface="+mn-lt"/>
              </a:rPr>
              <a:t>Have an outline of planned activities in order to utilize time and resources</a:t>
            </a:r>
            <a:endParaRPr lang="en-US" sz="2400">
              <a:solidFill>
                <a:schemeClr val="accent6">
                  <a:lumMod val="75000"/>
                </a:schemeClr>
              </a:solidFill>
              <a:latin typeface="Arial"/>
              <a:cs typeface="Calibri" panose="020F0502020204030204"/>
            </a:endParaRPr>
          </a:p>
          <a:p>
            <a:r>
              <a:rPr lang="en-US" sz="2400">
                <a:solidFill>
                  <a:schemeClr val="accent6">
                    <a:lumMod val="75000"/>
                  </a:schemeClr>
                </a:solidFill>
                <a:latin typeface="Arial"/>
                <a:ea typeface="+mn-lt"/>
                <a:cs typeface="+mn-lt"/>
              </a:rPr>
              <a:t>Risk assess </a:t>
            </a:r>
            <a:endParaRPr lang="en-US" sz="2400">
              <a:solidFill>
                <a:schemeClr val="accent6">
                  <a:lumMod val="75000"/>
                </a:schemeClr>
              </a:solidFill>
              <a:latin typeface="Arial"/>
              <a:cs typeface="Arial"/>
            </a:endParaRPr>
          </a:p>
          <a:p>
            <a:r>
              <a:rPr lang="en-US" sz="2400">
                <a:solidFill>
                  <a:schemeClr val="accent6">
                    <a:lumMod val="75000"/>
                  </a:schemeClr>
                </a:solidFill>
                <a:latin typeface="Arial"/>
                <a:ea typeface="+mn-lt"/>
                <a:cs typeface="+mn-lt"/>
              </a:rPr>
              <a:t>Important to tell children what is expected of them; they may find it stressful not knowing what they can or cannot do in new situations</a:t>
            </a:r>
            <a:endParaRPr lang="en-US" sz="2400">
              <a:solidFill>
                <a:schemeClr val="accent6">
                  <a:lumMod val="75000"/>
                </a:schemeClr>
              </a:solidFill>
              <a:latin typeface="Arial"/>
              <a:cs typeface="Arial"/>
            </a:endParaRPr>
          </a:p>
          <a:p>
            <a:r>
              <a:rPr lang="en-US" sz="2400">
                <a:solidFill>
                  <a:schemeClr val="accent6">
                    <a:lumMod val="75000"/>
                  </a:schemeClr>
                </a:solidFill>
                <a:latin typeface="Arial"/>
                <a:ea typeface="+mn-lt"/>
                <a:cs typeface="+mn-lt"/>
              </a:rPr>
              <a:t>Reflect on the day; what went well or perhaps what did not. How to improve in the future. What aspects the children enjoyed the most and what they learnt that day. </a:t>
            </a:r>
            <a:endParaRPr lang="en-US" sz="2400">
              <a:solidFill>
                <a:schemeClr val="accent6">
                  <a:lumMod val="75000"/>
                </a:schemeClr>
              </a:solidFill>
              <a:latin typeface="Arial"/>
              <a:cs typeface="Arial"/>
            </a:endParaRPr>
          </a:p>
          <a:p>
            <a:pPr marL="0" indent="0">
              <a:buNone/>
            </a:pPr>
            <a:r>
              <a:rPr lang="en-US" sz="2400">
                <a:latin typeface="Arial"/>
                <a:cs typeface="Calibri"/>
              </a:rPr>
              <a:t>                                                                               (Hearne, 2015)</a:t>
            </a:r>
          </a:p>
        </p:txBody>
      </p:sp>
      <p:pic>
        <p:nvPicPr>
          <p:cNvPr id="4" name="Picture 4" descr="A person wearing glasses&#10;&#10;Description generated with very high confidence">
            <a:extLst>
              <a:ext uri="{FF2B5EF4-FFF2-40B4-BE49-F238E27FC236}">
                <a16:creationId xmlns:a16="http://schemas.microsoft.com/office/drawing/2014/main" id="{DEE1ED4A-1E74-4BC9-9FE6-856DA714D3FA}"/>
              </a:ext>
            </a:extLst>
          </p:cNvPr>
          <p:cNvPicPr>
            <a:picLocks noChangeAspect="1"/>
          </p:cNvPicPr>
          <p:nvPr/>
        </p:nvPicPr>
        <p:blipFill rotWithShape="1">
          <a:blip r:embed="rId2"/>
          <a:srcRect t="5959" r="1" b="1"/>
          <a:stretch/>
        </p:blipFill>
        <p:spPr>
          <a:xfrm>
            <a:off x="6090613" y="640082"/>
            <a:ext cx="5461724" cy="5577837"/>
          </a:xfrm>
          <a:prstGeom prst="rect">
            <a:avLst/>
          </a:prstGeom>
          <a:effectLst/>
        </p:spPr>
      </p:pic>
      <p:sp>
        <p:nvSpPr>
          <p:cNvPr id="5" name="TextBox 4">
            <a:extLst>
              <a:ext uri="{FF2B5EF4-FFF2-40B4-BE49-F238E27FC236}">
                <a16:creationId xmlns:a16="http://schemas.microsoft.com/office/drawing/2014/main" id="{A94B7527-E582-6046-BE4D-130CDD126991}"/>
              </a:ext>
            </a:extLst>
          </p:cNvPr>
          <p:cNvSpPr txBox="1"/>
          <p:nvPr/>
        </p:nvSpPr>
        <p:spPr>
          <a:xfrm>
            <a:off x="9616016" y="6365119"/>
            <a:ext cx="2266094" cy="369332"/>
          </a:xfrm>
          <a:prstGeom prst="rect">
            <a:avLst/>
          </a:prstGeom>
          <a:noFill/>
        </p:spPr>
        <p:txBody>
          <a:bodyPr wrap="square" rtlCol="0">
            <a:spAutoFit/>
          </a:bodyPr>
          <a:lstStyle/>
          <a:p>
            <a:pPr algn="l"/>
            <a:r>
              <a:rPr lang="en-GB" dirty="0"/>
              <a:t>Shay</a:t>
            </a:r>
            <a:endParaRPr lang="en-US" dirty="0"/>
          </a:p>
        </p:txBody>
      </p:sp>
    </p:spTree>
    <p:extLst>
      <p:ext uri="{BB962C8B-B14F-4D97-AF65-F5344CB8AC3E}">
        <p14:creationId xmlns:p14="http://schemas.microsoft.com/office/powerpoint/2010/main" val="22472617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AA71B-35ED-41F3-91B2-D07651630261}"/>
              </a:ext>
            </a:extLst>
          </p:cNvPr>
          <p:cNvSpPr>
            <a:spLocks noGrp="1"/>
          </p:cNvSpPr>
          <p:nvPr>
            <p:ph type="title"/>
          </p:nvPr>
        </p:nvSpPr>
        <p:spPr>
          <a:xfrm>
            <a:off x="838200" y="365125"/>
            <a:ext cx="10515600" cy="1325563"/>
          </a:xfrm>
        </p:spPr>
        <p:txBody>
          <a:bodyPr>
            <a:normAutofit/>
          </a:bodyPr>
          <a:lstStyle/>
          <a:p>
            <a:r>
              <a:rPr lang="en-GB">
                <a:solidFill>
                  <a:schemeClr val="accent6">
                    <a:lumMod val="50000"/>
                  </a:schemeClr>
                </a:solidFill>
                <a:latin typeface="Arial"/>
                <a:ea typeface="+mj-lt"/>
                <a:cs typeface="+mj-lt"/>
              </a:rPr>
              <a:t>Jean Piaget</a:t>
            </a:r>
            <a:r>
              <a:rPr lang="en-GB">
                <a:ea typeface="+mj-lt"/>
                <a:cs typeface="+mj-lt"/>
              </a:rPr>
              <a:t> </a:t>
            </a:r>
            <a:endParaRPr lang="en-US"/>
          </a:p>
        </p:txBody>
      </p:sp>
      <p:sp>
        <p:nvSpPr>
          <p:cNvPr id="1005" name="Content Placeholder 1004">
            <a:extLst>
              <a:ext uri="{FF2B5EF4-FFF2-40B4-BE49-F238E27FC236}">
                <a16:creationId xmlns:a16="http://schemas.microsoft.com/office/drawing/2014/main" id="{96B49B19-F219-4D0C-9FD5-885189D6AF51}"/>
              </a:ext>
            </a:extLst>
          </p:cNvPr>
          <p:cNvSpPr>
            <a:spLocks noGrp="1"/>
          </p:cNvSpPr>
          <p:nvPr>
            <p:ph idx="1"/>
          </p:nvPr>
        </p:nvSpPr>
        <p:spPr/>
        <p:txBody>
          <a:bodyPr vert="horz" lIns="91440" tIns="45720" rIns="91440" bIns="45720" rtlCol="0" anchor="t">
            <a:normAutofit fontScale="92500" lnSpcReduction="20000"/>
          </a:bodyPr>
          <a:lstStyle/>
          <a:p>
            <a:r>
              <a:rPr lang="en-GB">
                <a:solidFill>
                  <a:schemeClr val="accent6">
                    <a:lumMod val="75000"/>
                  </a:schemeClr>
                </a:solidFill>
                <a:latin typeface="Arial"/>
                <a:ea typeface="+mn-lt"/>
                <a:cs typeface="+mn-lt"/>
              </a:rPr>
              <a:t> Believed that nature and nurture interact in order to cultivate cognitive development. </a:t>
            </a:r>
            <a:endParaRPr lang="en-GB">
              <a:solidFill>
                <a:schemeClr val="accent6">
                  <a:lumMod val="75000"/>
                </a:schemeClr>
              </a:solidFill>
              <a:latin typeface="Arial"/>
              <a:cs typeface="Calibri"/>
            </a:endParaRPr>
          </a:p>
          <a:p>
            <a:r>
              <a:rPr lang="en-GB">
                <a:solidFill>
                  <a:schemeClr val="accent6">
                    <a:lumMod val="75000"/>
                  </a:schemeClr>
                </a:solidFill>
                <a:latin typeface="Arial"/>
                <a:ea typeface="+mn-lt"/>
                <a:cs typeface="+mn-lt"/>
              </a:rPr>
              <a:t>Child is born with inborn plan which changes and matures with the child.</a:t>
            </a:r>
            <a:endParaRPr lang="en-GB">
              <a:solidFill>
                <a:schemeClr val="accent6">
                  <a:lumMod val="75000"/>
                </a:schemeClr>
              </a:solidFill>
              <a:latin typeface="Arial"/>
              <a:cs typeface="Arial"/>
            </a:endParaRPr>
          </a:p>
          <a:p>
            <a:r>
              <a:rPr lang="en-GB">
                <a:solidFill>
                  <a:schemeClr val="accent6">
                    <a:lumMod val="75000"/>
                  </a:schemeClr>
                </a:solidFill>
                <a:latin typeface="Arial"/>
                <a:ea typeface="+mn-lt"/>
                <a:cs typeface="+mn-lt"/>
              </a:rPr>
              <a:t>Environment provides a valuable stimulus to develop these skills. (Roberts, 2019)</a:t>
            </a:r>
            <a:endParaRPr lang="en-GB">
              <a:solidFill>
                <a:schemeClr val="accent6">
                  <a:lumMod val="75000"/>
                </a:schemeClr>
              </a:solidFill>
              <a:latin typeface="Arial"/>
              <a:cs typeface="Arial"/>
            </a:endParaRPr>
          </a:p>
          <a:p>
            <a:r>
              <a:rPr lang="en-GB">
                <a:solidFill>
                  <a:schemeClr val="accent6">
                    <a:lumMod val="75000"/>
                  </a:schemeClr>
                </a:solidFill>
                <a:latin typeface="Arial"/>
                <a:ea typeface="+mn-lt"/>
                <a:cs typeface="+mn-lt"/>
              </a:rPr>
              <a:t>Children are intelligent ‘active learners’ </a:t>
            </a:r>
            <a:endParaRPr lang="en-GB">
              <a:solidFill>
                <a:schemeClr val="accent6">
                  <a:lumMod val="75000"/>
                </a:schemeClr>
              </a:solidFill>
              <a:latin typeface="Arial"/>
              <a:cs typeface="Arial"/>
            </a:endParaRPr>
          </a:p>
          <a:p>
            <a:r>
              <a:rPr lang="en-GB">
                <a:solidFill>
                  <a:schemeClr val="accent6">
                    <a:lumMod val="75000"/>
                  </a:schemeClr>
                </a:solidFill>
                <a:latin typeface="Arial"/>
                <a:ea typeface="+mn-lt"/>
                <a:cs typeface="+mn-lt"/>
              </a:rPr>
              <a:t>Children make sense of their world through schemas; Building blocks of knowledge.</a:t>
            </a:r>
            <a:endParaRPr lang="en-GB">
              <a:solidFill>
                <a:schemeClr val="accent6">
                  <a:lumMod val="75000"/>
                </a:schemeClr>
              </a:solidFill>
              <a:latin typeface="Arial"/>
              <a:cs typeface="Arial"/>
            </a:endParaRPr>
          </a:p>
          <a:p>
            <a:r>
              <a:rPr lang="en-GB">
                <a:solidFill>
                  <a:schemeClr val="accent6">
                    <a:lumMod val="75000"/>
                  </a:schemeClr>
                </a:solidFill>
                <a:latin typeface="Arial"/>
                <a:ea typeface="+mn-lt"/>
                <a:cs typeface="+mn-lt"/>
              </a:rPr>
              <a:t>They develop their knowledge through associating knew experiences with those that they are already comfortable and familiar with; Assimilation. </a:t>
            </a:r>
            <a:endParaRPr lang="en-GB">
              <a:solidFill>
                <a:schemeClr val="accent6">
                  <a:lumMod val="75000"/>
                </a:schemeClr>
              </a:solidFill>
              <a:latin typeface="Arial"/>
            </a:endParaRPr>
          </a:p>
          <a:p>
            <a:endParaRPr lang="en-GB" dirty="0">
              <a:cs typeface="Calibri"/>
            </a:endParaRPr>
          </a:p>
        </p:txBody>
      </p:sp>
      <p:pic>
        <p:nvPicPr>
          <p:cNvPr id="1006" name="Picture 1006" descr="A close up of a logo&#10;&#10;Description generated with high confidence">
            <a:extLst>
              <a:ext uri="{FF2B5EF4-FFF2-40B4-BE49-F238E27FC236}">
                <a16:creationId xmlns:a16="http://schemas.microsoft.com/office/drawing/2014/main" id="{43BCAF9D-D81B-4001-BE85-74199123B9A7}"/>
              </a:ext>
            </a:extLst>
          </p:cNvPr>
          <p:cNvPicPr>
            <a:picLocks noChangeAspect="1"/>
          </p:cNvPicPr>
          <p:nvPr/>
        </p:nvPicPr>
        <p:blipFill>
          <a:blip r:embed="rId2"/>
          <a:stretch>
            <a:fillRect/>
          </a:stretch>
        </p:blipFill>
        <p:spPr>
          <a:xfrm>
            <a:off x="10263043" y="160770"/>
            <a:ext cx="1733550" cy="1733550"/>
          </a:xfrm>
          <a:prstGeom prst="rect">
            <a:avLst/>
          </a:prstGeom>
        </p:spPr>
      </p:pic>
      <p:sp>
        <p:nvSpPr>
          <p:cNvPr id="3" name="TextBox 2">
            <a:extLst>
              <a:ext uri="{FF2B5EF4-FFF2-40B4-BE49-F238E27FC236}">
                <a16:creationId xmlns:a16="http://schemas.microsoft.com/office/drawing/2014/main" id="{AAC76B25-99EC-3D43-B5C4-76E19BC5A30C}"/>
              </a:ext>
            </a:extLst>
          </p:cNvPr>
          <p:cNvSpPr txBox="1"/>
          <p:nvPr/>
        </p:nvSpPr>
        <p:spPr>
          <a:xfrm>
            <a:off x="9941647" y="6311899"/>
            <a:ext cx="1733550" cy="369332"/>
          </a:xfrm>
          <a:prstGeom prst="rect">
            <a:avLst/>
          </a:prstGeom>
          <a:noFill/>
        </p:spPr>
        <p:txBody>
          <a:bodyPr wrap="square" rtlCol="0">
            <a:spAutoFit/>
          </a:bodyPr>
          <a:lstStyle/>
          <a:p>
            <a:pPr algn="l"/>
            <a:r>
              <a:rPr lang="en-GB" dirty="0"/>
              <a:t>Shay</a:t>
            </a:r>
            <a:endParaRPr lang="en-US" dirty="0"/>
          </a:p>
        </p:txBody>
      </p:sp>
    </p:spTree>
    <p:extLst>
      <p:ext uri="{BB962C8B-B14F-4D97-AF65-F5344CB8AC3E}">
        <p14:creationId xmlns:p14="http://schemas.microsoft.com/office/powerpoint/2010/main" val="38985176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63E3BEC1-7CE1-4F54-97A3-6174DDBEE530}"/>
              </a:ext>
            </a:extLst>
          </p:cNvPr>
          <p:cNvGraphicFramePr>
            <a:graphicFrameLocks noGrp="1"/>
          </p:cNvGraphicFramePr>
          <p:nvPr>
            <p:extLst>
              <p:ext uri="{D42A27DB-BD31-4B8C-83A1-F6EECF244321}">
                <p14:modId xmlns:p14="http://schemas.microsoft.com/office/powerpoint/2010/main" val="4039579166"/>
              </p:ext>
            </p:extLst>
          </p:nvPr>
        </p:nvGraphicFramePr>
        <p:xfrm>
          <a:off x="623454" y="727363"/>
          <a:ext cx="11335169" cy="6309360"/>
        </p:xfrm>
        <a:graphic>
          <a:graphicData uri="http://schemas.openxmlformats.org/drawingml/2006/table">
            <a:tbl>
              <a:tblPr firstRow="1" bandRow="1">
                <a:tableStyleId>{93296810-A885-4BE3-A3E7-6D5BEEA58F35}</a:tableStyleId>
              </a:tblPr>
              <a:tblGrid>
                <a:gridCol w="1889195">
                  <a:extLst>
                    <a:ext uri="{9D8B030D-6E8A-4147-A177-3AD203B41FA5}">
                      <a16:colId xmlns:a16="http://schemas.microsoft.com/office/drawing/2014/main" val="572819375"/>
                    </a:ext>
                  </a:extLst>
                </a:gridCol>
                <a:gridCol w="1889195">
                  <a:extLst>
                    <a:ext uri="{9D8B030D-6E8A-4147-A177-3AD203B41FA5}">
                      <a16:colId xmlns:a16="http://schemas.microsoft.com/office/drawing/2014/main" val="2227223110"/>
                    </a:ext>
                  </a:extLst>
                </a:gridCol>
                <a:gridCol w="2095500">
                  <a:extLst>
                    <a:ext uri="{9D8B030D-6E8A-4147-A177-3AD203B41FA5}">
                      <a16:colId xmlns:a16="http://schemas.microsoft.com/office/drawing/2014/main" val="760025234"/>
                    </a:ext>
                  </a:extLst>
                </a:gridCol>
                <a:gridCol w="1682889">
                  <a:extLst>
                    <a:ext uri="{9D8B030D-6E8A-4147-A177-3AD203B41FA5}">
                      <a16:colId xmlns:a16="http://schemas.microsoft.com/office/drawing/2014/main" val="4254953591"/>
                    </a:ext>
                  </a:extLst>
                </a:gridCol>
                <a:gridCol w="1889195">
                  <a:extLst>
                    <a:ext uri="{9D8B030D-6E8A-4147-A177-3AD203B41FA5}">
                      <a16:colId xmlns:a16="http://schemas.microsoft.com/office/drawing/2014/main" val="3910065822"/>
                    </a:ext>
                  </a:extLst>
                </a:gridCol>
                <a:gridCol w="1889195">
                  <a:extLst>
                    <a:ext uri="{9D8B030D-6E8A-4147-A177-3AD203B41FA5}">
                      <a16:colId xmlns:a16="http://schemas.microsoft.com/office/drawing/2014/main" val="56845845"/>
                    </a:ext>
                  </a:extLst>
                </a:gridCol>
              </a:tblGrid>
              <a:tr h="635037">
                <a:tc>
                  <a:txBody>
                    <a:bodyPr/>
                    <a:lstStyle/>
                    <a:p>
                      <a:r>
                        <a:rPr lang="en-GB"/>
                        <a:t>Planned activity </a:t>
                      </a:r>
                    </a:p>
                  </a:txBody>
                  <a:tcPr/>
                </a:tc>
                <a:tc>
                  <a:txBody>
                    <a:bodyPr/>
                    <a:lstStyle/>
                    <a:p>
                      <a:r>
                        <a:rPr lang="en-GB"/>
                        <a:t>Connection</a:t>
                      </a:r>
                    </a:p>
                  </a:txBody>
                  <a:tcPr/>
                </a:tc>
                <a:tc>
                  <a:txBody>
                    <a:bodyPr/>
                    <a:lstStyle/>
                    <a:p>
                      <a:r>
                        <a:rPr lang="en-GB"/>
                        <a:t>Enveloping and enclosure </a:t>
                      </a:r>
                    </a:p>
                  </a:txBody>
                  <a:tcPr/>
                </a:tc>
                <a:tc>
                  <a:txBody>
                    <a:bodyPr/>
                    <a:lstStyle/>
                    <a:p>
                      <a:r>
                        <a:rPr lang="en-GB"/>
                        <a:t>Rotation</a:t>
                      </a:r>
                    </a:p>
                  </a:txBody>
                  <a:tcPr/>
                </a:tc>
                <a:tc>
                  <a:txBody>
                    <a:bodyPr/>
                    <a:lstStyle/>
                    <a:p>
                      <a:r>
                        <a:rPr lang="en-GB"/>
                        <a:t>Trajectory </a:t>
                      </a:r>
                    </a:p>
                  </a:txBody>
                  <a:tcPr/>
                </a:tc>
                <a:tc>
                  <a:txBody>
                    <a:bodyPr/>
                    <a:lstStyle/>
                    <a:p>
                      <a:r>
                        <a:rPr lang="en-GB"/>
                        <a:t>Transporting </a:t>
                      </a:r>
                    </a:p>
                  </a:txBody>
                  <a:tcPr/>
                </a:tc>
                <a:extLst>
                  <a:ext uri="{0D108BD9-81ED-4DB2-BD59-A6C34878D82A}">
                    <a16:rowId xmlns:a16="http://schemas.microsoft.com/office/drawing/2014/main" val="455392761"/>
                  </a:ext>
                </a:extLst>
              </a:tr>
              <a:tr h="2540146">
                <a:tc>
                  <a:txBody>
                    <a:bodyPr/>
                    <a:lstStyle/>
                    <a:p>
                      <a:r>
                        <a:rPr lang="en-GB"/>
                        <a:t>Cooking </a:t>
                      </a:r>
                    </a:p>
                  </a:txBody>
                  <a:tcPr/>
                </a:tc>
                <a:tc>
                  <a:txBody>
                    <a:bodyPr/>
                    <a:lstStyle/>
                    <a:p>
                      <a:pPr lvl="0" algn="l">
                        <a:lnSpc>
                          <a:spcPct val="100000"/>
                        </a:lnSpc>
                        <a:spcBef>
                          <a:spcPts val="0"/>
                        </a:spcBef>
                        <a:spcAft>
                          <a:spcPts val="0"/>
                        </a:spcAft>
                        <a:buNone/>
                      </a:pPr>
                      <a:r>
                        <a:rPr lang="en-GB" sz="1800" b="0" i="0" u="none" strike="noStrike" noProof="0">
                          <a:latin typeface="Calibri"/>
                        </a:rPr>
                        <a:t>Reading recipes.</a:t>
                      </a:r>
                      <a:endParaRPr lang="en-US"/>
                    </a:p>
                    <a:p>
                      <a:pPr lvl="0" algn="l">
                        <a:lnSpc>
                          <a:spcPct val="100000"/>
                        </a:lnSpc>
                        <a:spcBef>
                          <a:spcPts val="0"/>
                        </a:spcBef>
                        <a:spcAft>
                          <a:spcPts val="0"/>
                        </a:spcAft>
                        <a:buNone/>
                      </a:pPr>
                      <a:r>
                        <a:rPr lang="en-GB" sz="1800" b="0" i="0" u="none" strike="noStrike" noProof="0">
                          <a:latin typeface="Calibri"/>
                        </a:rPr>
                        <a:t>Combining the ingredients.</a:t>
                      </a:r>
                      <a:endParaRPr lang="en-GB"/>
                    </a:p>
                    <a:p>
                      <a:pPr lvl="0">
                        <a:buNone/>
                      </a:pPr>
                      <a:endParaRPr lang="en-GB"/>
                    </a:p>
                  </a:txBody>
                  <a:tcPr/>
                </a:tc>
                <a:tc>
                  <a:txBody>
                    <a:bodyPr/>
                    <a:lstStyle/>
                    <a:p>
                      <a:pPr lvl="0" algn="l">
                        <a:lnSpc>
                          <a:spcPct val="100000"/>
                        </a:lnSpc>
                        <a:spcBef>
                          <a:spcPts val="0"/>
                        </a:spcBef>
                        <a:spcAft>
                          <a:spcPts val="0"/>
                        </a:spcAft>
                        <a:buNone/>
                      </a:pPr>
                      <a:r>
                        <a:rPr lang="en-GB" sz="1800" b="0" i="0" u="none" strike="noStrike" noProof="0">
                          <a:latin typeface="Calibri"/>
                        </a:rPr>
                        <a:t>Preparing the food.</a:t>
                      </a:r>
                      <a:endParaRPr lang="en-US"/>
                    </a:p>
                    <a:p>
                      <a:pPr lvl="0" algn="l">
                        <a:lnSpc>
                          <a:spcPct val="100000"/>
                        </a:lnSpc>
                        <a:spcBef>
                          <a:spcPts val="0"/>
                        </a:spcBef>
                        <a:spcAft>
                          <a:spcPts val="0"/>
                        </a:spcAft>
                        <a:buNone/>
                      </a:pPr>
                      <a:r>
                        <a:rPr lang="en-GB" sz="1800" b="0" i="0" u="none" strike="noStrike" noProof="0">
                          <a:latin typeface="Calibri"/>
                        </a:rPr>
                        <a:t>Wrapping up pots in tin foil to place in the fire pit.</a:t>
                      </a:r>
                      <a:endParaRPr lang="en-GB"/>
                    </a:p>
                    <a:p>
                      <a:pPr lvl="0">
                        <a:buNone/>
                      </a:pPr>
                      <a:endParaRPr lang="en-GB"/>
                    </a:p>
                  </a:txBody>
                  <a:tcPr/>
                </a:tc>
                <a:tc>
                  <a:txBody>
                    <a:bodyPr/>
                    <a:lstStyle/>
                    <a:p>
                      <a:pPr lvl="0" algn="l">
                        <a:lnSpc>
                          <a:spcPct val="100000"/>
                        </a:lnSpc>
                        <a:spcBef>
                          <a:spcPts val="0"/>
                        </a:spcBef>
                        <a:spcAft>
                          <a:spcPts val="0"/>
                        </a:spcAft>
                        <a:buNone/>
                      </a:pPr>
                      <a:r>
                        <a:rPr lang="en-GB" sz="1800" b="0" i="0" u="none" strike="noStrike" noProof="0">
                          <a:latin typeface="Calibri"/>
                        </a:rPr>
                        <a:t>Adding different ingredients.</a:t>
                      </a:r>
                      <a:endParaRPr lang="en-US"/>
                    </a:p>
                    <a:p>
                      <a:pPr lvl="0" algn="l">
                        <a:lnSpc>
                          <a:spcPct val="100000"/>
                        </a:lnSpc>
                        <a:spcBef>
                          <a:spcPts val="0"/>
                        </a:spcBef>
                        <a:spcAft>
                          <a:spcPts val="0"/>
                        </a:spcAft>
                        <a:buNone/>
                      </a:pPr>
                      <a:r>
                        <a:rPr lang="en-GB" sz="1800" b="0" i="0" u="none" strike="noStrike" noProof="0">
                          <a:latin typeface="Calibri"/>
                        </a:rPr>
                        <a:t>Stirring the ingredients or</a:t>
                      </a:r>
                      <a:endParaRPr lang="en-GB"/>
                    </a:p>
                    <a:p>
                      <a:pPr lvl="0" algn="l">
                        <a:lnSpc>
                          <a:spcPct val="100000"/>
                        </a:lnSpc>
                        <a:spcBef>
                          <a:spcPts val="0"/>
                        </a:spcBef>
                        <a:spcAft>
                          <a:spcPts val="0"/>
                        </a:spcAft>
                        <a:buNone/>
                      </a:pPr>
                      <a:r>
                        <a:rPr lang="en-GB" sz="1800" b="0" i="0" u="none" strike="noStrike" noProof="0">
                          <a:latin typeface="Calibri"/>
                        </a:rPr>
                        <a:t>measuring</a:t>
                      </a:r>
                      <a:endParaRPr lang="en-GB"/>
                    </a:p>
                    <a:p>
                      <a:pPr lvl="0" algn="l">
                        <a:lnSpc>
                          <a:spcPct val="100000"/>
                        </a:lnSpc>
                        <a:spcBef>
                          <a:spcPts val="0"/>
                        </a:spcBef>
                        <a:spcAft>
                          <a:spcPts val="0"/>
                        </a:spcAft>
                        <a:buNone/>
                      </a:pPr>
                      <a:r>
                        <a:rPr lang="en-GB" sz="1800" b="0" i="0" u="none" strike="noStrike" noProof="0">
                          <a:latin typeface="Calibri"/>
                        </a:rPr>
                        <a:t>Tidy up.</a:t>
                      </a:r>
                      <a:endParaRPr lang="en-GB"/>
                    </a:p>
                    <a:p>
                      <a:pPr lvl="0">
                        <a:buNone/>
                      </a:pPr>
                      <a:endParaRPr lang="en-GB"/>
                    </a:p>
                  </a:txBody>
                  <a:tcPr/>
                </a:tc>
                <a:tc>
                  <a:txBody>
                    <a:bodyPr/>
                    <a:lstStyle/>
                    <a:p>
                      <a:pPr lvl="0" algn="l">
                        <a:lnSpc>
                          <a:spcPct val="100000"/>
                        </a:lnSpc>
                        <a:spcBef>
                          <a:spcPts val="0"/>
                        </a:spcBef>
                        <a:spcAft>
                          <a:spcPts val="0"/>
                        </a:spcAft>
                        <a:buNone/>
                      </a:pPr>
                      <a:r>
                        <a:rPr lang="en-GB" sz="1800" b="0" i="0" u="none" strike="noStrike" noProof="0">
                          <a:latin typeface="Calibri"/>
                        </a:rPr>
                        <a:t>Giving out the food. </a:t>
                      </a:r>
                      <a:endParaRPr lang="en-US"/>
                    </a:p>
                    <a:p>
                      <a:pPr lvl="0" algn="l">
                        <a:lnSpc>
                          <a:spcPct val="100000"/>
                        </a:lnSpc>
                        <a:spcBef>
                          <a:spcPts val="0"/>
                        </a:spcBef>
                        <a:spcAft>
                          <a:spcPts val="0"/>
                        </a:spcAft>
                        <a:buNone/>
                      </a:pPr>
                      <a:r>
                        <a:rPr lang="en-GB" sz="1800" b="0" i="0" u="none" strike="noStrike" noProof="0">
                          <a:latin typeface="Calibri"/>
                        </a:rPr>
                        <a:t>Spreading condiments. </a:t>
                      </a:r>
                      <a:endParaRPr lang="en-GB"/>
                    </a:p>
                    <a:p>
                      <a:pPr lvl="0" algn="l">
                        <a:lnSpc>
                          <a:spcPct val="100000"/>
                        </a:lnSpc>
                        <a:spcBef>
                          <a:spcPts val="0"/>
                        </a:spcBef>
                        <a:spcAft>
                          <a:spcPts val="0"/>
                        </a:spcAft>
                        <a:buNone/>
                      </a:pPr>
                      <a:r>
                        <a:rPr lang="en-GB" sz="1800" b="0" i="0" u="none" strike="noStrike" noProof="0">
                          <a:latin typeface="Calibri"/>
                        </a:rPr>
                        <a:t>Using sharp objects to whittle wood ready for roasting marshmallows</a:t>
                      </a:r>
                      <a:endParaRPr lang="en-GB"/>
                    </a:p>
                    <a:p>
                      <a:pPr lvl="0">
                        <a:buNone/>
                      </a:pPr>
                      <a:endParaRPr lang="en-GB"/>
                    </a:p>
                  </a:txBody>
                  <a:tcPr/>
                </a:tc>
                <a:tc>
                  <a:txBody>
                    <a:bodyPr/>
                    <a:lstStyle/>
                    <a:p>
                      <a:pPr lvl="0" algn="l">
                        <a:lnSpc>
                          <a:spcPct val="100000"/>
                        </a:lnSpc>
                        <a:spcBef>
                          <a:spcPts val="0"/>
                        </a:spcBef>
                        <a:spcAft>
                          <a:spcPts val="0"/>
                        </a:spcAft>
                        <a:buNone/>
                      </a:pPr>
                      <a:r>
                        <a:rPr lang="en-GB" sz="1800" b="0" i="0" u="none" strike="noStrike" noProof="0">
                          <a:latin typeface="Calibri"/>
                        </a:rPr>
                        <a:t>Taking the items from the kitchen to the fire pit. </a:t>
                      </a:r>
                      <a:endParaRPr lang="en-US"/>
                    </a:p>
                    <a:p>
                      <a:pPr lvl="0" algn="l">
                        <a:lnSpc>
                          <a:spcPct val="100000"/>
                        </a:lnSpc>
                        <a:spcBef>
                          <a:spcPts val="0"/>
                        </a:spcBef>
                        <a:spcAft>
                          <a:spcPts val="0"/>
                        </a:spcAft>
                        <a:buNone/>
                      </a:pPr>
                      <a:r>
                        <a:rPr lang="en-GB" sz="1800" b="0" i="0" u="none" strike="noStrike" noProof="0">
                          <a:latin typeface="Calibri"/>
                        </a:rPr>
                        <a:t>Role play setting; buy ingredients from the shop then take them to the kitchen. </a:t>
                      </a:r>
                      <a:endParaRPr lang="en-GB"/>
                    </a:p>
                    <a:p>
                      <a:pPr lvl="0" algn="l">
                        <a:lnSpc>
                          <a:spcPct val="100000"/>
                        </a:lnSpc>
                        <a:spcBef>
                          <a:spcPts val="0"/>
                        </a:spcBef>
                        <a:spcAft>
                          <a:spcPts val="0"/>
                        </a:spcAft>
                        <a:buNone/>
                      </a:pPr>
                      <a:endParaRPr lang="en-GB"/>
                    </a:p>
                  </a:txBody>
                  <a:tcPr/>
                </a:tc>
                <a:extLst>
                  <a:ext uri="{0D108BD9-81ED-4DB2-BD59-A6C34878D82A}">
                    <a16:rowId xmlns:a16="http://schemas.microsoft.com/office/drawing/2014/main" val="3156738574"/>
                  </a:ext>
                </a:extLst>
              </a:tr>
              <a:tr h="2540146">
                <a:tc>
                  <a:txBody>
                    <a:bodyPr/>
                    <a:lstStyle/>
                    <a:p>
                      <a:r>
                        <a:rPr lang="en-GB"/>
                        <a:t>Mud</a:t>
                      </a:r>
                    </a:p>
                  </a:txBody>
                  <a:tcPr/>
                </a:tc>
                <a:tc>
                  <a:txBody>
                    <a:bodyPr/>
                    <a:lstStyle/>
                    <a:p>
                      <a:pPr lvl="0" algn="l">
                        <a:lnSpc>
                          <a:spcPct val="100000"/>
                        </a:lnSpc>
                        <a:spcBef>
                          <a:spcPts val="0"/>
                        </a:spcBef>
                        <a:spcAft>
                          <a:spcPts val="0"/>
                        </a:spcAft>
                        <a:buNone/>
                      </a:pPr>
                      <a:r>
                        <a:rPr lang="en-GB" sz="1800" b="0" i="0" u="none" strike="noStrike" noProof="0">
                          <a:latin typeface="Calibri"/>
                        </a:rPr>
                        <a:t>Plan from getting to point A to B safely across the mud. </a:t>
                      </a:r>
                      <a:endParaRPr lang="en-US"/>
                    </a:p>
                    <a:p>
                      <a:pPr lvl="0" algn="l">
                        <a:lnSpc>
                          <a:spcPct val="100000"/>
                        </a:lnSpc>
                        <a:spcBef>
                          <a:spcPts val="0"/>
                        </a:spcBef>
                        <a:spcAft>
                          <a:spcPts val="0"/>
                        </a:spcAft>
                        <a:buNone/>
                      </a:pPr>
                      <a:r>
                        <a:rPr lang="en-GB" sz="1800" b="0" i="0" u="none" strike="noStrike" noProof="0">
                          <a:latin typeface="Calibri"/>
                        </a:rPr>
                        <a:t>Draw in the mud using sticks. </a:t>
                      </a:r>
                      <a:endParaRPr lang="en-GB"/>
                    </a:p>
                    <a:p>
                      <a:pPr lvl="0" algn="l">
                        <a:lnSpc>
                          <a:spcPct val="100000"/>
                        </a:lnSpc>
                        <a:spcBef>
                          <a:spcPts val="0"/>
                        </a:spcBef>
                        <a:spcAft>
                          <a:spcPts val="0"/>
                        </a:spcAft>
                        <a:buNone/>
                      </a:pPr>
                      <a:r>
                        <a:rPr lang="en-GB" sz="1800" b="0" i="0" u="none" strike="noStrike" noProof="0">
                          <a:latin typeface="Calibri"/>
                        </a:rPr>
                        <a:t>Read a treasure map to find items lost in the mud. </a:t>
                      </a:r>
                      <a:endParaRPr lang="en-GB"/>
                    </a:p>
                    <a:p>
                      <a:pPr lvl="0">
                        <a:buNone/>
                      </a:pPr>
                      <a:endParaRPr lang="en-GB"/>
                    </a:p>
                  </a:txBody>
                  <a:tcPr/>
                </a:tc>
                <a:tc>
                  <a:txBody>
                    <a:bodyPr/>
                    <a:lstStyle/>
                    <a:p>
                      <a:pPr lvl="0" algn="l">
                        <a:lnSpc>
                          <a:spcPct val="100000"/>
                        </a:lnSpc>
                        <a:spcBef>
                          <a:spcPts val="0"/>
                        </a:spcBef>
                        <a:spcAft>
                          <a:spcPts val="0"/>
                        </a:spcAft>
                        <a:buNone/>
                      </a:pPr>
                      <a:r>
                        <a:rPr lang="en-GB" sz="1800" b="0" i="0" u="none" strike="noStrike" noProof="0">
                          <a:latin typeface="Calibri"/>
                        </a:rPr>
                        <a:t>Use treasure map to find lost items. </a:t>
                      </a:r>
                      <a:endParaRPr lang="en-US"/>
                    </a:p>
                    <a:p>
                      <a:pPr lvl="0" algn="l">
                        <a:lnSpc>
                          <a:spcPct val="100000"/>
                        </a:lnSpc>
                        <a:spcBef>
                          <a:spcPts val="0"/>
                        </a:spcBef>
                        <a:spcAft>
                          <a:spcPts val="0"/>
                        </a:spcAft>
                        <a:buNone/>
                      </a:pPr>
                      <a:r>
                        <a:rPr lang="en-GB" sz="1800" b="0" i="0" u="none" strike="noStrike" noProof="0">
                          <a:latin typeface="Calibri"/>
                        </a:rPr>
                        <a:t>Put mud on face. </a:t>
                      </a:r>
                      <a:endParaRPr lang="en-GB"/>
                    </a:p>
                    <a:p>
                      <a:pPr lvl="0" algn="l">
                        <a:lnSpc>
                          <a:spcPct val="100000"/>
                        </a:lnSpc>
                        <a:spcBef>
                          <a:spcPts val="0"/>
                        </a:spcBef>
                        <a:spcAft>
                          <a:spcPts val="0"/>
                        </a:spcAft>
                        <a:buNone/>
                      </a:pPr>
                      <a:r>
                        <a:rPr lang="en-GB" sz="1800" b="0" i="0" u="none" strike="noStrike" noProof="0">
                          <a:latin typeface="Calibri"/>
                        </a:rPr>
                        <a:t>Build using the mud. </a:t>
                      </a:r>
                      <a:endParaRPr lang="en-GB"/>
                    </a:p>
                    <a:p>
                      <a:pPr lvl="0" algn="l">
                        <a:lnSpc>
                          <a:spcPct val="100000"/>
                        </a:lnSpc>
                        <a:spcBef>
                          <a:spcPts val="0"/>
                        </a:spcBef>
                        <a:spcAft>
                          <a:spcPts val="0"/>
                        </a:spcAft>
                        <a:buNone/>
                      </a:pPr>
                      <a:r>
                        <a:rPr lang="en-GB" sz="1800" b="0" i="0" u="none" strike="noStrike" noProof="0">
                          <a:latin typeface="Calibri"/>
                        </a:rPr>
                        <a:t>Play in a ‘mud kitchen’. </a:t>
                      </a:r>
                      <a:endParaRPr lang="en-GB"/>
                    </a:p>
                    <a:p>
                      <a:pPr lvl="0">
                        <a:buNone/>
                      </a:pPr>
                      <a:endParaRPr lang="en-GB"/>
                    </a:p>
                  </a:txBody>
                  <a:tcPr/>
                </a:tc>
                <a:tc>
                  <a:txBody>
                    <a:bodyPr/>
                    <a:lstStyle/>
                    <a:p>
                      <a:pPr lvl="0" algn="l">
                        <a:lnSpc>
                          <a:spcPct val="100000"/>
                        </a:lnSpc>
                        <a:spcBef>
                          <a:spcPts val="0"/>
                        </a:spcBef>
                        <a:spcAft>
                          <a:spcPts val="0"/>
                        </a:spcAft>
                        <a:buNone/>
                      </a:pPr>
                      <a:r>
                        <a:rPr lang="en-GB" sz="1800" b="0" i="0" u="none" strike="noStrike" noProof="0">
                          <a:latin typeface="Calibri"/>
                        </a:rPr>
                        <a:t>Make shapes in the mud. </a:t>
                      </a:r>
                      <a:endParaRPr lang="en-US"/>
                    </a:p>
                    <a:p>
                      <a:pPr lvl="0" algn="l">
                        <a:lnSpc>
                          <a:spcPct val="100000"/>
                        </a:lnSpc>
                        <a:spcBef>
                          <a:spcPts val="0"/>
                        </a:spcBef>
                        <a:spcAft>
                          <a:spcPts val="0"/>
                        </a:spcAft>
                        <a:buNone/>
                      </a:pPr>
                      <a:r>
                        <a:rPr lang="en-GB" sz="1800" b="0" i="0" u="none" strike="noStrike" noProof="0">
                          <a:latin typeface="Calibri"/>
                        </a:rPr>
                        <a:t>Build sculptures in the mud. </a:t>
                      </a:r>
                      <a:endParaRPr lang="en-GB"/>
                    </a:p>
                    <a:p>
                      <a:pPr lvl="0" algn="l">
                        <a:lnSpc>
                          <a:spcPct val="100000"/>
                        </a:lnSpc>
                        <a:spcBef>
                          <a:spcPts val="0"/>
                        </a:spcBef>
                        <a:spcAft>
                          <a:spcPts val="0"/>
                        </a:spcAft>
                        <a:buNone/>
                      </a:pPr>
                      <a:r>
                        <a:rPr lang="en-GB" sz="1800" b="0" i="0" u="none" strike="noStrike" noProof="0">
                          <a:latin typeface="Calibri"/>
                        </a:rPr>
                        <a:t>Roll the mud into balls. </a:t>
                      </a:r>
                      <a:endParaRPr lang="en-GB"/>
                    </a:p>
                    <a:p>
                      <a:pPr lvl="0">
                        <a:buNone/>
                      </a:pPr>
                      <a:endParaRPr lang="en-GB"/>
                    </a:p>
                  </a:txBody>
                  <a:tcPr/>
                </a:tc>
                <a:tc>
                  <a:txBody>
                    <a:bodyPr/>
                    <a:lstStyle/>
                    <a:p>
                      <a:pPr lvl="0" algn="l">
                        <a:lnSpc>
                          <a:spcPct val="100000"/>
                        </a:lnSpc>
                        <a:spcBef>
                          <a:spcPts val="0"/>
                        </a:spcBef>
                        <a:spcAft>
                          <a:spcPts val="0"/>
                        </a:spcAft>
                        <a:buNone/>
                      </a:pPr>
                      <a:r>
                        <a:rPr lang="en-GB" sz="1800" b="0" i="0" u="none" strike="noStrike" noProof="0">
                          <a:latin typeface="Calibri"/>
                        </a:rPr>
                        <a:t>Jump in and out. </a:t>
                      </a:r>
                      <a:endParaRPr lang="en-US"/>
                    </a:p>
                    <a:p>
                      <a:pPr lvl="0" algn="l">
                        <a:lnSpc>
                          <a:spcPct val="100000"/>
                        </a:lnSpc>
                        <a:spcBef>
                          <a:spcPts val="0"/>
                        </a:spcBef>
                        <a:spcAft>
                          <a:spcPts val="0"/>
                        </a:spcAft>
                        <a:buNone/>
                      </a:pPr>
                      <a:r>
                        <a:rPr lang="en-GB" sz="1800" b="0" i="0" u="none" strike="noStrike" noProof="0">
                          <a:latin typeface="Calibri"/>
                        </a:rPr>
                        <a:t>Notice footprints and patterns. </a:t>
                      </a:r>
                      <a:endParaRPr lang="en-GB"/>
                    </a:p>
                    <a:p>
                      <a:pPr lvl="0">
                        <a:buNone/>
                      </a:pPr>
                      <a:endParaRPr lang="en-GB"/>
                    </a:p>
                  </a:txBody>
                  <a:tcPr/>
                </a:tc>
                <a:tc>
                  <a:txBody>
                    <a:bodyPr/>
                    <a:lstStyle/>
                    <a:p>
                      <a:pPr lvl="0" algn="l">
                        <a:lnSpc>
                          <a:spcPct val="100000"/>
                        </a:lnSpc>
                        <a:spcBef>
                          <a:spcPts val="0"/>
                        </a:spcBef>
                        <a:spcAft>
                          <a:spcPts val="0"/>
                        </a:spcAft>
                        <a:buNone/>
                      </a:pPr>
                      <a:r>
                        <a:rPr lang="en-GB" sz="1800" b="0" i="0" u="none" strike="noStrike" noProof="0" dirty="0">
                          <a:latin typeface="Calibri"/>
                        </a:rPr>
                        <a:t>Push objects or cars through the mud.</a:t>
                      </a:r>
                      <a:endParaRPr lang="en-US" dirty="0"/>
                    </a:p>
                    <a:p>
                      <a:pPr lvl="0" algn="l">
                        <a:lnSpc>
                          <a:spcPct val="100000"/>
                        </a:lnSpc>
                        <a:spcBef>
                          <a:spcPts val="0"/>
                        </a:spcBef>
                        <a:spcAft>
                          <a:spcPts val="0"/>
                        </a:spcAft>
                        <a:buNone/>
                      </a:pPr>
                      <a:r>
                        <a:rPr lang="en-GB" sz="1800" b="0" i="0" u="none" strike="noStrike" noProof="0" dirty="0">
                          <a:latin typeface="Calibri"/>
                        </a:rPr>
                        <a:t>Dig in the mud. </a:t>
                      </a:r>
                      <a:endParaRPr lang="en-GB" dirty="0"/>
                    </a:p>
                    <a:p>
                      <a:pPr lvl="0">
                        <a:buNone/>
                      </a:pPr>
                      <a:endParaRPr lang="en-GB" dirty="0"/>
                    </a:p>
                  </a:txBody>
                  <a:tcPr/>
                </a:tc>
                <a:extLst>
                  <a:ext uri="{0D108BD9-81ED-4DB2-BD59-A6C34878D82A}">
                    <a16:rowId xmlns:a16="http://schemas.microsoft.com/office/drawing/2014/main" val="4266522939"/>
                  </a:ext>
                </a:extLst>
              </a:tr>
            </a:tbl>
          </a:graphicData>
        </a:graphic>
      </p:graphicFrame>
      <p:sp>
        <p:nvSpPr>
          <p:cNvPr id="5" name="TextBox 4">
            <a:extLst>
              <a:ext uri="{FF2B5EF4-FFF2-40B4-BE49-F238E27FC236}">
                <a16:creationId xmlns:a16="http://schemas.microsoft.com/office/drawing/2014/main" id="{98CB87F1-B169-418A-B9AD-B0047415A2E9}"/>
              </a:ext>
            </a:extLst>
          </p:cNvPr>
          <p:cNvSpPr txBox="1"/>
          <p:nvPr/>
        </p:nvSpPr>
        <p:spPr>
          <a:xfrm>
            <a:off x="329911" y="87456"/>
            <a:ext cx="653010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solidFill>
                  <a:schemeClr val="accent6">
                    <a:lumMod val="50000"/>
                  </a:schemeClr>
                </a:solidFill>
                <a:latin typeface="Arial"/>
                <a:cs typeface="Arial"/>
              </a:rPr>
              <a:t>Applying schemas to forest schools </a:t>
            </a:r>
          </a:p>
        </p:txBody>
      </p:sp>
      <p:sp>
        <p:nvSpPr>
          <p:cNvPr id="3" name="TextBox 2">
            <a:extLst>
              <a:ext uri="{FF2B5EF4-FFF2-40B4-BE49-F238E27FC236}">
                <a16:creationId xmlns:a16="http://schemas.microsoft.com/office/drawing/2014/main" id="{3BF779C9-32EA-3D4E-AA8D-D123310CC876}"/>
              </a:ext>
            </a:extLst>
          </p:cNvPr>
          <p:cNvSpPr txBox="1"/>
          <p:nvPr/>
        </p:nvSpPr>
        <p:spPr>
          <a:xfrm>
            <a:off x="10084405" y="6334881"/>
            <a:ext cx="1874218" cy="369332"/>
          </a:xfrm>
          <a:prstGeom prst="rect">
            <a:avLst/>
          </a:prstGeom>
          <a:noFill/>
        </p:spPr>
        <p:txBody>
          <a:bodyPr wrap="square" rtlCol="0">
            <a:spAutoFit/>
          </a:bodyPr>
          <a:lstStyle/>
          <a:p>
            <a:pPr algn="l"/>
            <a:r>
              <a:rPr lang="en-GB" dirty="0"/>
              <a:t>Shay</a:t>
            </a:r>
            <a:endParaRPr lang="en-US" dirty="0"/>
          </a:p>
        </p:txBody>
      </p:sp>
    </p:spTree>
    <p:extLst>
      <p:ext uri="{BB962C8B-B14F-4D97-AF65-F5344CB8AC3E}">
        <p14:creationId xmlns:p14="http://schemas.microsoft.com/office/powerpoint/2010/main" val="11528490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9F306-C016-4E99-BB5F-999F20441819}"/>
              </a:ext>
            </a:extLst>
          </p:cNvPr>
          <p:cNvSpPr>
            <a:spLocks noGrp="1"/>
          </p:cNvSpPr>
          <p:nvPr>
            <p:ph type="title"/>
          </p:nvPr>
        </p:nvSpPr>
        <p:spPr/>
        <p:txBody>
          <a:bodyPr/>
          <a:lstStyle/>
          <a:p>
            <a:r>
              <a:rPr lang="en-GB">
                <a:solidFill>
                  <a:schemeClr val="accent6">
                    <a:lumMod val="50000"/>
                  </a:schemeClr>
                </a:solidFill>
                <a:latin typeface="Arial"/>
                <a:ea typeface="+mj-lt"/>
                <a:cs typeface="+mj-lt"/>
              </a:rPr>
              <a:t>Lev Vygotsky </a:t>
            </a:r>
            <a:endParaRPr lang="en-US">
              <a:solidFill>
                <a:schemeClr val="accent6">
                  <a:lumMod val="50000"/>
                </a:schemeClr>
              </a:solidFill>
              <a:latin typeface="Arial"/>
            </a:endParaRPr>
          </a:p>
        </p:txBody>
      </p:sp>
      <p:sp>
        <p:nvSpPr>
          <p:cNvPr id="3" name="Content Placeholder 2">
            <a:extLst>
              <a:ext uri="{FF2B5EF4-FFF2-40B4-BE49-F238E27FC236}">
                <a16:creationId xmlns:a16="http://schemas.microsoft.com/office/drawing/2014/main" id="{DF1C8CE4-2E37-4A50-A0FD-EAEA5D570CB7}"/>
              </a:ext>
            </a:extLst>
          </p:cNvPr>
          <p:cNvSpPr>
            <a:spLocks noGrp="1"/>
          </p:cNvSpPr>
          <p:nvPr>
            <p:ph idx="1"/>
          </p:nvPr>
        </p:nvSpPr>
        <p:spPr/>
        <p:txBody>
          <a:bodyPr vert="horz" lIns="91440" tIns="45720" rIns="91440" bIns="45720" rtlCol="0" anchor="t">
            <a:normAutofit fontScale="92500" lnSpcReduction="10000"/>
          </a:bodyPr>
          <a:lstStyle/>
          <a:p>
            <a:r>
              <a:rPr lang="en-GB">
                <a:ea typeface="+mn-lt"/>
                <a:cs typeface="+mn-lt"/>
              </a:rPr>
              <a:t> </a:t>
            </a:r>
            <a:r>
              <a:rPr lang="en-GB">
                <a:solidFill>
                  <a:schemeClr val="accent6">
                    <a:lumMod val="75000"/>
                  </a:schemeClr>
                </a:solidFill>
                <a:latin typeface="Arial"/>
                <a:ea typeface="+mn-lt"/>
                <a:cs typeface="+mn-lt"/>
              </a:rPr>
              <a:t>Child development is a social process which requires social interaction in order to develop cognitive learning.</a:t>
            </a:r>
            <a:endParaRPr lang="en-GB">
              <a:solidFill>
                <a:schemeClr val="accent6">
                  <a:lumMod val="75000"/>
                </a:schemeClr>
              </a:solidFill>
              <a:latin typeface="Arial"/>
              <a:cs typeface="Calibri" panose="020F0502020204030204"/>
            </a:endParaRPr>
          </a:p>
          <a:p>
            <a:r>
              <a:rPr lang="en-GB">
                <a:solidFill>
                  <a:schemeClr val="accent6">
                    <a:lumMod val="75000"/>
                  </a:schemeClr>
                </a:solidFill>
                <a:latin typeface="Arial"/>
                <a:ea typeface="+mn-lt"/>
                <a:cs typeface="+mn-lt"/>
              </a:rPr>
              <a:t>‘What the child can do with assistance today (s)he will be able to do by herself tomorrow’ (Vygotsky, 1978:87 cited in </a:t>
            </a:r>
            <a:r>
              <a:rPr lang="en-GB" err="1">
                <a:solidFill>
                  <a:schemeClr val="accent6">
                    <a:lumMod val="75000"/>
                  </a:schemeClr>
                </a:solidFill>
                <a:latin typeface="Arial"/>
                <a:ea typeface="+mn-lt"/>
                <a:cs typeface="+mn-lt"/>
              </a:rPr>
              <a:t>Smiat</a:t>
            </a:r>
            <a:r>
              <a:rPr lang="en-GB">
                <a:solidFill>
                  <a:schemeClr val="accent6">
                    <a:lumMod val="75000"/>
                  </a:schemeClr>
                </a:solidFill>
                <a:latin typeface="Arial"/>
                <a:ea typeface="+mn-lt"/>
                <a:cs typeface="+mn-lt"/>
              </a:rPr>
              <a:t>, 2013)  </a:t>
            </a:r>
            <a:endParaRPr lang="en-GB">
              <a:solidFill>
                <a:schemeClr val="accent6">
                  <a:lumMod val="75000"/>
                </a:schemeClr>
              </a:solidFill>
              <a:latin typeface="Arial"/>
              <a:cs typeface="Arial"/>
            </a:endParaRPr>
          </a:p>
          <a:p>
            <a:r>
              <a:rPr lang="en-GB">
                <a:solidFill>
                  <a:schemeClr val="accent6">
                    <a:lumMod val="75000"/>
                  </a:schemeClr>
                </a:solidFill>
                <a:latin typeface="Arial"/>
                <a:ea typeface="+mn-lt"/>
                <a:cs typeface="+mn-lt"/>
              </a:rPr>
              <a:t>Believed in the social transmission of knowledge. </a:t>
            </a:r>
            <a:endParaRPr lang="en-GB">
              <a:solidFill>
                <a:schemeClr val="accent6">
                  <a:lumMod val="75000"/>
                </a:schemeClr>
              </a:solidFill>
              <a:latin typeface="Arial"/>
              <a:cs typeface="Arial"/>
            </a:endParaRPr>
          </a:p>
          <a:p>
            <a:r>
              <a:rPr lang="en-GB">
                <a:solidFill>
                  <a:schemeClr val="accent6">
                    <a:lumMod val="75000"/>
                  </a:schemeClr>
                </a:solidFill>
                <a:latin typeface="Arial"/>
                <a:ea typeface="+mn-lt"/>
                <a:cs typeface="+mn-lt"/>
              </a:rPr>
              <a:t>Children can develop new skills quickly when helped by a more knowledgeable person (child/parent/teacher)</a:t>
            </a:r>
            <a:endParaRPr lang="en-GB">
              <a:solidFill>
                <a:schemeClr val="accent6">
                  <a:lumMod val="75000"/>
                </a:schemeClr>
              </a:solidFill>
              <a:latin typeface="Arial"/>
              <a:cs typeface="Arial"/>
            </a:endParaRPr>
          </a:p>
          <a:p>
            <a:r>
              <a:rPr lang="en-GB">
                <a:solidFill>
                  <a:schemeClr val="accent6">
                    <a:lumMod val="75000"/>
                  </a:schemeClr>
                </a:solidFill>
                <a:latin typeface="Arial"/>
                <a:ea typeface="+mn-lt"/>
                <a:cs typeface="+mn-lt"/>
              </a:rPr>
              <a:t>In a forest school environment, You can provide instruction or help and gradually increase the difficulty or complexity of the task until the child is able to confidently complete it individually. (how to tie ropes, build a den, how to make a map etc). (Nestinthewoods.co.uk, 2013)</a:t>
            </a:r>
            <a:endParaRPr lang="en-GB">
              <a:solidFill>
                <a:schemeClr val="accent6">
                  <a:lumMod val="75000"/>
                </a:schemeClr>
              </a:solidFill>
              <a:latin typeface="Arial"/>
              <a:cs typeface="Arial"/>
            </a:endParaRPr>
          </a:p>
          <a:p>
            <a:endParaRPr lang="en-GB">
              <a:solidFill>
                <a:schemeClr val="accent6">
                  <a:lumMod val="75000"/>
                </a:schemeClr>
              </a:solidFill>
              <a:latin typeface="Arial"/>
              <a:cs typeface="Calibri"/>
            </a:endParaRPr>
          </a:p>
        </p:txBody>
      </p:sp>
      <p:pic>
        <p:nvPicPr>
          <p:cNvPr id="4" name="Picture 4" descr="A picture containing flower&#10;&#10;Description generated with very high confidence">
            <a:extLst>
              <a:ext uri="{FF2B5EF4-FFF2-40B4-BE49-F238E27FC236}">
                <a16:creationId xmlns:a16="http://schemas.microsoft.com/office/drawing/2014/main" id="{72BCFC9E-2DF2-40D1-8849-78B2DF5B334C}"/>
              </a:ext>
            </a:extLst>
          </p:cNvPr>
          <p:cNvPicPr>
            <a:picLocks noChangeAspect="1"/>
          </p:cNvPicPr>
          <p:nvPr/>
        </p:nvPicPr>
        <p:blipFill>
          <a:blip r:embed="rId2"/>
          <a:stretch>
            <a:fillRect/>
          </a:stretch>
        </p:blipFill>
        <p:spPr>
          <a:xfrm>
            <a:off x="10103297" y="-2950"/>
            <a:ext cx="2085975" cy="2085975"/>
          </a:xfrm>
          <a:prstGeom prst="rect">
            <a:avLst/>
          </a:prstGeom>
        </p:spPr>
      </p:pic>
      <p:sp>
        <p:nvSpPr>
          <p:cNvPr id="5" name="TextBox 4">
            <a:extLst>
              <a:ext uri="{FF2B5EF4-FFF2-40B4-BE49-F238E27FC236}">
                <a16:creationId xmlns:a16="http://schemas.microsoft.com/office/drawing/2014/main" id="{1804218C-736F-2743-BE4C-BC14B27AB70C}"/>
              </a:ext>
            </a:extLst>
          </p:cNvPr>
          <p:cNvSpPr txBox="1"/>
          <p:nvPr/>
        </p:nvSpPr>
        <p:spPr>
          <a:xfrm>
            <a:off x="10103296" y="6492874"/>
            <a:ext cx="1545627" cy="369332"/>
          </a:xfrm>
          <a:prstGeom prst="rect">
            <a:avLst/>
          </a:prstGeom>
          <a:noFill/>
        </p:spPr>
        <p:txBody>
          <a:bodyPr wrap="square" rtlCol="0">
            <a:spAutoFit/>
          </a:bodyPr>
          <a:lstStyle/>
          <a:p>
            <a:pPr algn="l"/>
            <a:r>
              <a:rPr lang="en-GB" dirty="0"/>
              <a:t>Shay</a:t>
            </a:r>
            <a:endParaRPr lang="en-US" dirty="0"/>
          </a:p>
        </p:txBody>
      </p:sp>
    </p:spTree>
    <p:extLst>
      <p:ext uri="{BB962C8B-B14F-4D97-AF65-F5344CB8AC3E}">
        <p14:creationId xmlns:p14="http://schemas.microsoft.com/office/powerpoint/2010/main" val="19440075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12EA3-C6DC-4EDB-A918-21D86AB3F70B}"/>
              </a:ext>
            </a:extLst>
          </p:cNvPr>
          <p:cNvSpPr>
            <a:spLocks noGrp="1"/>
          </p:cNvSpPr>
          <p:nvPr>
            <p:ph type="title"/>
          </p:nvPr>
        </p:nvSpPr>
        <p:spPr/>
        <p:txBody>
          <a:bodyPr/>
          <a:lstStyle/>
          <a:p>
            <a:r>
              <a:rPr lang="en-GB">
                <a:solidFill>
                  <a:schemeClr val="accent6">
                    <a:lumMod val="50000"/>
                  </a:schemeClr>
                </a:solidFill>
                <a:latin typeface="Arial"/>
                <a:ea typeface="+mj-lt"/>
                <a:cs typeface="+mj-lt"/>
              </a:rPr>
              <a:t>Maria Montessori </a:t>
            </a:r>
            <a:endParaRPr lang="en-US">
              <a:solidFill>
                <a:schemeClr val="accent6">
                  <a:lumMod val="50000"/>
                </a:schemeClr>
              </a:solidFill>
              <a:latin typeface="Arial"/>
            </a:endParaRPr>
          </a:p>
        </p:txBody>
      </p:sp>
      <p:sp>
        <p:nvSpPr>
          <p:cNvPr id="3" name="Content Placeholder 2">
            <a:extLst>
              <a:ext uri="{FF2B5EF4-FFF2-40B4-BE49-F238E27FC236}">
                <a16:creationId xmlns:a16="http://schemas.microsoft.com/office/drawing/2014/main" id="{CBB5453E-0F04-452C-A67F-B4C38F70451B}"/>
              </a:ext>
            </a:extLst>
          </p:cNvPr>
          <p:cNvSpPr>
            <a:spLocks noGrp="1"/>
          </p:cNvSpPr>
          <p:nvPr>
            <p:ph idx="1"/>
          </p:nvPr>
        </p:nvSpPr>
        <p:spPr/>
        <p:txBody>
          <a:bodyPr vert="horz" lIns="91440" tIns="45720" rIns="91440" bIns="45720" rtlCol="0" anchor="t">
            <a:normAutofit/>
          </a:bodyPr>
          <a:lstStyle/>
          <a:p>
            <a:r>
              <a:rPr lang="en-GB">
                <a:solidFill>
                  <a:schemeClr val="accent6">
                    <a:lumMod val="75000"/>
                  </a:schemeClr>
                </a:solidFill>
                <a:latin typeface="Arial"/>
                <a:ea typeface="+mn-lt"/>
                <a:cs typeface="+mn-lt"/>
              </a:rPr>
              <a:t>The Montessori approach – Montessori valued equipment that was made from natural materials, enhancing the sensory experience of her activities (Knight, 2009). </a:t>
            </a:r>
            <a:endParaRPr lang="en-GB">
              <a:solidFill>
                <a:schemeClr val="accent6">
                  <a:lumMod val="75000"/>
                </a:schemeClr>
              </a:solidFill>
              <a:latin typeface="Arial"/>
              <a:cs typeface="Calibri" panose="020F0502020204030204"/>
            </a:endParaRPr>
          </a:p>
          <a:p>
            <a:r>
              <a:rPr lang="en-GB">
                <a:solidFill>
                  <a:schemeClr val="accent6">
                    <a:lumMod val="75000"/>
                  </a:schemeClr>
                </a:solidFill>
                <a:latin typeface="Arial"/>
                <a:ea typeface="+mn-lt"/>
                <a:cs typeface="+mn-lt"/>
              </a:rPr>
              <a:t>We know that Montessori emphasised the importance of repetition, teaching that children need to repeat tasks to learn the concepts embedded in them (Knight, 2009).</a:t>
            </a:r>
            <a:endParaRPr lang="en-GB">
              <a:solidFill>
                <a:schemeClr val="accent6">
                  <a:lumMod val="75000"/>
                </a:schemeClr>
              </a:solidFill>
              <a:latin typeface="Arial"/>
              <a:cs typeface="Arial"/>
            </a:endParaRPr>
          </a:p>
          <a:p>
            <a:r>
              <a:rPr lang="en-GB">
                <a:solidFill>
                  <a:schemeClr val="accent6">
                    <a:lumMod val="75000"/>
                  </a:schemeClr>
                </a:solidFill>
                <a:latin typeface="Arial"/>
                <a:ea typeface="+mn-lt"/>
                <a:cs typeface="+mn-lt"/>
              </a:rPr>
              <a:t>In Forest School we know that children need the opportunities to repeat their activities because that we know that is how the neural pathways in the brain are created. (Knight, 2009). </a:t>
            </a:r>
            <a:endParaRPr lang="en-GB">
              <a:solidFill>
                <a:schemeClr val="accent6">
                  <a:lumMod val="75000"/>
                </a:schemeClr>
              </a:solidFill>
              <a:latin typeface="Arial"/>
            </a:endParaRPr>
          </a:p>
          <a:p>
            <a:endParaRPr lang="en-GB">
              <a:cs typeface="Calibri"/>
            </a:endParaRPr>
          </a:p>
        </p:txBody>
      </p:sp>
      <p:pic>
        <p:nvPicPr>
          <p:cNvPr id="4" name="Picture 4" descr="A picture containing drawing&#10;&#10;Description generated with very high confidence">
            <a:extLst>
              <a:ext uri="{FF2B5EF4-FFF2-40B4-BE49-F238E27FC236}">
                <a16:creationId xmlns:a16="http://schemas.microsoft.com/office/drawing/2014/main" id="{D45A81A7-4964-4812-B6C5-3BDE15C4A586}"/>
              </a:ext>
            </a:extLst>
          </p:cNvPr>
          <p:cNvPicPr>
            <a:picLocks noChangeAspect="1"/>
          </p:cNvPicPr>
          <p:nvPr/>
        </p:nvPicPr>
        <p:blipFill>
          <a:blip r:embed="rId2"/>
          <a:stretch>
            <a:fillRect/>
          </a:stretch>
        </p:blipFill>
        <p:spPr>
          <a:xfrm>
            <a:off x="10296760" y="47235"/>
            <a:ext cx="1666875" cy="1666875"/>
          </a:xfrm>
          <a:prstGeom prst="rect">
            <a:avLst/>
          </a:prstGeom>
        </p:spPr>
      </p:pic>
      <p:sp>
        <p:nvSpPr>
          <p:cNvPr id="5" name="TextBox 4">
            <a:extLst>
              <a:ext uri="{FF2B5EF4-FFF2-40B4-BE49-F238E27FC236}">
                <a16:creationId xmlns:a16="http://schemas.microsoft.com/office/drawing/2014/main" id="{EAFF97B0-B4CB-AA4A-938B-9A1D987B158A}"/>
              </a:ext>
            </a:extLst>
          </p:cNvPr>
          <p:cNvSpPr txBox="1"/>
          <p:nvPr/>
        </p:nvSpPr>
        <p:spPr>
          <a:xfrm>
            <a:off x="9706429" y="6311899"/>
            <a:ext cx="2257206" cy="369332"/>
          </a:xfrm>
          <a:prstGeom prst="rect">
            <a:avLst/>
          </a:prstGeom>
          <a:noFill/>
        </p:spPr>
        <p:txBody>
          <a:bodyPr wrap="square" rtlCol="0">
            <a:spAutoFit/>
          </a:bodyPr>
          <a:lstStyle/>
          <a:p>
            <a:pPr algn="l"/>
            <a:r>
              <a:rPr lang="en-GB" dirty="0"/>
              <a:t>Shay</a:t>
            </a:r>
            <a:endParaRPr lang="en-US" dirty="0"/>
          </a:p>
        </p:txBody>
      </p:sp>
    </p:spTree>
    <p:extLst>
      <p:ext uri="{BB962C8B-B14F-4D97-AF65-F5344CB8AC3E}">
        <p14:creationId xmlns:p14="http://schemas.microsoft.com/office/powerpoint/2010/main" val="23370565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9294B-B784-4B1F-8776-43F4DB707E19}"/>
              </a:ext>
            </a:extLst>
          </p:cNvPr>
          <p:cNvSpPr>
            <a:spLocks noGrp="1"/>
          </p:cNvSpPr>
          <p:nvPr>
            <p:ph type="title"/>
          </p:nvPr>
        </p:nvSpPr>
        <p:spPr/>
        <p:txBody>
          <a:bodyPr/>
          <a:lstStyle/>
          <a:p>
            <a:r>
              <a:rPr lang="en-GB">
                <a:solidFill>
                  <a:schemeClr val="accent6">
                    <a:lumMod val="50000"/>
                  </a:schemeClr>
                </a:solidFill>
                <a:latin typeface="Arial"/>
                <a:cs typeface="Calibri Light"/>
              </a:rPr>
              <a:t>Outside of the classroom- Museum Visit</a:t>
            </a:r>
            <a:r>
              <a:rPr lang="en-GB">
                <a:cs typeface="Calibri Light"/>
              </a:rPr>
              <a:t> </a:t>
            </a:r>
            <a:endParaRPr lang="en-GB"/>
          </a:p>
        </p:txBody>
      </p:sp>
      <p:sp>
        <p:nvSpPr>
          <p:cNvPr id="3" name="Content Placeholder 2">
            <a:extLst>
              <a:ext uri="{FF2B5EF4-FFF2-40B4-BE49-F238E27FC236}">
                <a16:creationId xmlns:a16="http://schemas.microsoft.com/office/drawing/2014/main" id="{305768D1-A536-40AD-BDAA-F40FE19DCB91}"/>
              </a:ext>
            </a:extLst>
          </p:cNvPr>
          <p:cNvSpPr>
            <a:spLocks noGrp="1"/>
          </p:cNvSpPr>
          <p:nvPr>
            <p:ph idx="1"/>
          </p:nvPr>
        </p:nvSpPr>
        <p:spPr>
          <a:xfrm>
            <a:off x="838200" y="1594716"/>
            <a:ext cx="10515600" cy="4582247"/>
          </a:xfrm>
        </p:spPr>
        <p:txBody>
          <a:bodyPr vert="horz" lIns="91440" tIns="45720" rIns="91440" bIns="45720" rtlCol="0" anchor="t">
            <a:normAutofit lnSpcReduction="10000"/>
          </a:bodyPr>
          <a:lstStyle/>
          <a:p>
            <a:r>
              <a:rPr lang="en-GB">
                <a:solidFill>
                  <a:schemeClr val="accent6">
                    <a:lumMod val="75000"/>
                  </a:schemeClr>
                </a:solidFill>
                <a:ea typeface="+mn-lt"/>
                <a:cs typeface="+mn-lt"/>
              </a:rPr>
              <a:t>'Museums offer a dynamic opportunity to expose children to experiences and explore new things in a rich and educational environment. Through interactive exhibits and hands-on play, children have the ability to take ownership of their own learning and develop and explore their own curiosities. This unique exposure provides the foundation for creativity, critical thinking, and connection to the world around them' </a:t>
            </a:r>
            <a:r>
              <a:rPr lang="en-GB">
                <a:ea typeface="+mn-lt"/>
                <a:cs typeface="+mn-lt"/>
              </a:rPr>
              <a:t>(Arts, 2020)</a:t>
            </a:r>
          </a:p>
          <a:p>
            <a:r>
              <a:rPr lang="en-GB">
                <a:ea typeface="+mn-lt"/>
                <a:cs typeface="+mn-lt"/>
              </a:rPr>
              <a:t>'</a:t>
            </a:r>
            <a:r>
              <a:rPr lang="en-GB">
                <a:solidFill>
                  <a:schemeClr val="accent6">
                    <a:lumMod val="60000"/>
                    <a:lumOff val="40000"/>
                  </a:schemeClr>
                </a:solidFill>
                <a:ea typeface="+mn-lt"/>
                <a:cs typeface="+mn-lt"/>
              </a:rPr>
              <a:t>Harnessing the power of original, real things, that's what learning in museums is all about …'</a:t>
            </a:r>
            <a:r>
              <a:rPr lang="en-GB">
                <a:ea typeface="+mn-lt"/>
                <a:cs typeface="+mn-lt"/>
              </a:rPr>
              <a:t> (Osborne, 2004)</a:t>
            </a:r>
            <a:endParaRPr lang="en-GB">
              <a:cs typeface="Calibri" panose="020F0502020204030204"/>
            </a:endParaRPr>
          </a:p>
          <a:p>
            <a:endParaRPr lang="en-GB">
              <a:solidFill>
                <a:srgbClr val="000000"/>
              </a:solidFill>
              <a:cs typeface="Calibri"/>
            </a:endParaRPr>
          </a:p>
          <a:p>
            <a:r>
              <a:rPr lang="en-GB">
                <a:solidFill>
                  <a:srgbClr val="000000"/>
                </a:solidFill>
                <a:cs typeface="Calibri"/>
              </a:rPr>
              <a:t>Introduces new ideas, worlds and perspectives to children in an engaging and fun way. </a:t>
            </a:r>
          </a:p>
        </p:txBody>
      </p:sp>
      <p:sp>
        <p:nvSpPr>
          <p:cNvPr id="5" name="TextBox 4">
            <a:extLst>
              <a:ext uri="{FF2B5EF4-FFF2-40B4-BE49-F238E27FC236}">
                <a16:creationId xmlns:a16="http://schemas.microsoft.com/office/drawing/2014/main" id="{941E8AA3-7279-9643-BEA0-261C23C972BD}"/>
              </a:ext>
            </a:extLst>
          </p:cNvPr>
          <p:cNvSpPr txBox="1"/>
          <p:nvPr/>
        </p:nvSpPr>
        <p:spPr>
          <a:xfrm>
            <a:off x="9615714" y="6380238"/>
            <a:ext cx="2123924" cy="369332"/>
          </a:xfrm>
          <a:prstGeom prst="rect">
            <a:avLst/>
          </a:prstGeom>
          <a:noFill/>
        </p:spPr>
        <p:txBody>
          <a:bodyPr wrap="square" rtlCol="0">
            <a:spAutoFit/>
          </a:bodyPr>
          <a:lstStyle/>
          <a:p>
            <a:pPr algn="l"/>
            <a:r>
              <a:rPr lang="en-GB" dirty="0"/>
              <a:t>Shay</a:t>
            </a:r>
            <a:endParaRPr lang="en-US" dirty="0"/>
          </a:p>
        </p:txBody>
      </p:sp>
    </p:spTree>
    <p:extLst>
      <p:ext uri="{BB962C8B-B14F-4D97-AF65-F5344CB8AC3E}">
        <p14:creationId xmlns:p14="http://schemas.microsoft.com/office/powerpoint/2010/main" val="5045735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3ABE7-152E-45D3-9657-31FA2FC1A2BC}"/>
              </a:ext>
            </a:extLst>
          </p:cNvPr>
          <p:cNvSpPr>
            <a:spLocks noGrp="1"/>
          </p:cNvSpPr>
          <p:nvPr>
            <p:ph type="title"/>
          </p:nvPr>
        </p:nvSpPr>
        <p:spPr/>
        <p:txBody>
          <a:bodyPr/>
          <a:lstStyle/>
          <a:p>
            <a:r>
              <a:rPr lang="en-GB">
                <a:solidFill>
                  <a:schemeClr val="accent6">
                    <a:lumMod val="50000"/>
                  </a:schemeClr>
                </a:solidFill>
                <a:latin typeface="Arial"/>
                <a:cs typeface="Calibri Light"/>
              </a:rPr>
              <a:t>Conclusion</a:t>
            </a:r>
            <a:endParaRPr lang="en-GB">
              <a:solidFill>
                <a:schemeClr val="accent6">
                  <a:lumMod val="50000"/>
                </a:schemeClr>
              </a:solidFill>
              <a:latin typeface="Arial"/>
            </a:endParaRPr>
          </a:p>
        </p:txBody>
      </p:sp>
      <p:sp>
        <p:nvSpPr>
          <p:cNvPr id="3" name="Content Placeholder 2">
            <a:extLst>
              <a:ext uri="{FF2B5EF4-FFF2-40B4-BE49-F238E27FC236}">
                <a16:creationId xmlns:a16="http://schemas.microsoft.com/office/drawing/2014/main" id="{0B0F7648-437B-4C09-A875-2DDFE4A2053F}"/>
              </a:ext>
            </a:extLst>
          </p:cNvPr>
          <p:cNvSpPr>
            <a:spLocks noGrp="1"/>
          </p:cNvSpPr>
          <p:nvPr>
            <p:ph idx="1"/>
          </p:nvPr>
        </p:nvSpPr>
        <p:spPr/>
        <p:txBody>
          <a:bodyPr vert="horz" lIns="91440" tIns="45720" rIns="91440" bIns="45720" rtlCol="0" anchor="t">
            <a:normAutofit lnSpcReduction="10000"/>
          </a:bodyPr>
          <a:lstStyle/>
          <a:p>
            <a:r>
              <a:rPr lang="en-GB" dirty="0"/>
              <a:t>Concepts of outdoor learning benefits and enhances a wide range of social-cognitive skill development and new perspectives.</a:t>
            </a:r>
          </a:p>
          <a:p>
            <a:r>
              <a:rPr lang="en-GB" dirty="0"/>
              <a:t>Outdoor Learning has many benefits, including opportunities to enhance core subjects and knowledge of global issues. </a:t>
            </a:r>
          </a:p>
          <a:p>
            <a:r>
              <a:rPr lang="en-GB" dirty="0"/>
              <a:t>Theorists such as, </a:t>
            </a:r>
            <a:r>
              <a:rPr lang="en-GB" dirty="0" err="1"/>
              <a:t>Vigotsky</a:t>
            </a:r>
            <a:r>
              <a:rPr lang="en-GB" dirty="0"/>
              <a:t> and Dewey both have complimentary ideas that support the benefits of outdoor learning.</a:t>
            </a:r>
          </a:p>
          <a:p>
            <a:r>
              <a:rPr lang="en-GB" dirty="0">
                <a:cs typeface="Calibri"/>
              </a:rPr>
              <a:t>How personal development skills that are obtained by learning outdoors can influence learning.</a:t>
            </a:r>
          </a:p>
          <a:p>
            <a:r>
              <a:rPr lang="en-GB" dirty="0">
                <a:cs typeface="Calibri"/>
              </a:rPr>
              <a:t>How learning in the outdoors takes place, the effect this has on children's personal development and how theorists support this. </a:t>
            </a:r>
          </a:p>
          <a:p>
            <a:endParaRPr lang="en-GB" dirty="0">
              <a:cs typeface="Calibri"/>
            </a:endParaRPr>
          </a:p>
          <a:p>
            <a:endParaRPr lang="en-GB" dirty="0">
              <a:cs typeface="Calibri"/>
            </a:endParaRPr>
          </a:p>
          <a:p>
            <a:pPr marL="0" indent="0">
              <a:buNone/>
            </a:pPr>
            <a:endParaRPr lang="en-GB" dirty="0">
              <a:cs typeface="Calibri"/>
            </a:endParaRPr>
          </a:p>
          <a:p>
            <a:endParaRPr lang="en-GB" dirty="0">
              <a:cs typeface="Calibri"/>
            </a:endParaRPr>
          </a:p>
        </p:txBody>
      </p:sp>
      <p:sp>
        <p:nvSpPr>
          <p:cNvPr id="4" name="TextBox 3">
            <a:extLst>
              <a:ext uri="{FF2B5EF4-FFF2-40B4-BE49-F238E27FC236}">
                <a16:creationId xmlns:a16="http://schemas.microsoft.com/office/drawing/2014/main" id="{231AAABA-5749-204C-9A16-670760153DD8}"/>
              </a:ext>
            </a:extLst>
          </p:cNvPr>
          <p:cNvSpPr txBox="1"/>
          <p:nvPr/>
        </p:nvSpPr>
        <p:spPr>
          <a:xfrm>
            <a:off x="9600595" y="6311900"/>
            <a:ext cx="2290233" cy="369332"/>
          </a:xfrm>
          <a:prstGeom prst="rect">
            <a:avLst/>
          </a:prstGeom>
          <a:noFill/>
        </p:spPr>
        <p:txBody>
          <a:bodyPr wrap="square" rtlCol="0">
            <a:spAutoFit/>
          </a:bodyPr>
          <a:lstStyle/>
          <a:p>
            <a:pPr algn="l"/>
            <a:r>
              <a:rPr lang="en-GB" dirty="0"/>
              <a:t>Hugh</a:t>
            </a:r>
            <a:endParaRPr lang="en-US" dirty="0"/>
          </a:p>
        </p:txBody>
      </p:sp>
    </p:spTree>
    <p:extLst>
      <p:ext uri="{BB962C8B-B14F-4D97-AF65-F5344CB8AC3E}">
        <p14:creationId xmlns:p14="http://schemas.microsoft.com/office/powerpoint/2010/main" val="5777012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0D0D6-8F91-7145-B890-A918D822BC50}"/>
              </a:ext>
            </a:extLst>
          </p:cNvPr>
          <p:cNvSpPr>
            <a:spLocks noGrp="1"/>
          </p:cNvSpPr>
          <p:nvPr>
            <p:ph type="title"/>
          </p:nvPr>
        </p:nvSpPr>
        <p:spPr>
          <a:xfrm>
            <a:off x="191654" y="-155864"/>
            <a:ext cx="10515600" cy="910545"/>
          </a:xfrm>
        </p:spPr>
        <p:txBody>
          <a:bodyPr/>
          <a:lstStyle/>
          <a:p>
            <a:r>
              <a:rPr lang="en-US">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1B9D5937-65EF-F148-8AFA-A947854A9304}"/>
              </a:ext>
            </a:extLst>
          </p:cNvPr>
          <p:cNvSpPr>
            <a:spLocks noGrp="1"/>
          </p:cNvSpPr>
          <p:nvPr>
            <p:ph idx="1"/>
          </p:nvPr>
        </p:nvSpPr>
        <p:spPr>
          <a:xfrm>
            <a:off x="304634" y="628266"/>
            <a:ext cx="11262607" cy="5831416"/>
          </a:xfrm>
        </p:spPr>
        <p:txBody>
          <a:bodyPr vert="horz" lIns="91440" tIns="45720" rIns="91440" bIns="45720" rtlCol="0" anchor="t">
            <a:noAutofit/>
          </a:bodyPr>
          <a:lstStyle/>
          <a:p>
            <a:r>
              <a:rPr lang="en-US" sz="1600">
                <a:ea typeface="+mn-lt"/>
                <a:cs typeface="+mn-lt"/>
              </a:rPr>
              <a:t>Arts, N. (2020). </a:t>
            </a:r>
            <a:r>
              <a:rPr lang="en-US" sz="1600" i="1">
                <a:ea typeface="+mn-lt"/>
                <a:cs typeface="+mn-lt"/>
              </a:rPr>
              <a:t>The Importance of Taking Children to Museums</a:t>
            </a:r>
            <a:r>
              <a:rPr lang="en-US" sz="1600">
                <a:ea typeface="+mn-lt"/>
                <a:cs typeface="+mn-lt"/>
              </a:rPr>
              <a:t>. [online] NEA. Available at: https://www.arts.gov/art-works/2014/importance-taking-children-museums [Accessed 13 Jan. 2020].</a:t>
            </a:r>
          </a:p>
          <a:p>
            <a:r>
              <a:rPr lang="en-US" sz="1600">
                <a:ea typeface="+mn-lt"/>
                <a:cs typeface="+mn-lt"/>
              </a:rPr>
              <a:t>Aubrey, K. and Riley, A. (2019). </a:t>
            </a:r>
            <a:r>
              <a:rPr lang="en-US" sz="1600" i="1">
                <a:ea typeface="+mn-lt"/>
                <a:cs typeface="+mn-lt"/>
              </a:rPr>
              <a:t>Understanding &amp; using educational theories</a:t>
            </a:r>
            <a:r>
              <a:rPr lang="en-US" sz="1600">
                <a:ea typeface="+mn-lt"/>
                <a:cs typeface="+mn-lt"/>
              </a:rPr>
              <a:t>. 2nd ed. SAGE Publications Ltd, p.56.  </a:t>
            </a:r>
            <a:endParaRPr lang="en-US">
              <a:cs typeface="Calibri"/>
            </a:endParaRPr>
          </a:p>
          <a:p>
            <a:r>
              <a:rPr lang="en-US" sz="1600" err="1">
                <a:ea typeface="+mn-lt"/>
                <a:cs typeface="+mn-lt"/>
              </a:rPr>
              <a:t>Bilton</a:t>
            </a:r>
            <a:r>
              <a:rPr lang="en-GB" sz="1600">
                <a:ea typeface="+mn-lt"/>
                <a:cs typeface="+mn-lt"/>
              </a:rPr>
              <a:t>, H. (2010). </a:t>
            </a:r>
            <a:r>
              <a:rPr lang="en-GB" sz="1600" i="1">
                <a:ea typeface="+mn-lt"/>
                <a:cs typeface="+mn-lt"/>
              </a:rPr>
              <a:t>Outdoor Learning in the Early Years Management and Innovation</a:t>
            </a:r>
            <a:r>
              <a:rPr lang="en-GB" sz="1600">
                <a:ea typeface="+mn-lt"/>
                <a:cs typeface="+mn-lt"/>
              </a:rPr>
              <a:t>. 3rd ed. Oxon: Routledge, p.30.</a:t>
            </a:r>
            <a:r>
              <a:rPr lang="en-US" sz="1600">
                <a:ea typeface="+mn-lt"/>
                <a:cs typeface="+mn-lt"/>
              </a:rPr>
              <a:t>  </a:t>
            </a:r>
            <a:endParaRPr lang="en-US">
              <a:cs typeface="Calibri" panose="020F0502020204030204"/>
            </a:endParaRPr>
          </a:p>
          <a:p>
            <a:r>
              <a:rPr lang="en-US" sz="1600">
                <a:ea typeface="+mn-lt"/>
                <a:cs typeface="+mn-lt"/>
              </a:rPr>
              <a:t>Broda, H. (2020). </a:t>
            </a:r>
            <a:r>
              <a:rPr lang="en-GB" sz="1600" i="1">
                <a:ea typeface="+mn-lt"/>
                <a:cs typeface="+mn-lt"/>
              </a:rPr>
              <a:t>Moving the Classroom Outdoors: Schoolyard-Enhanced Learning in Action.</a:t>
            </a:r>
            <a:r>
              <a:rPr lang="en-GB" sz="1600">
                <a:ea typeface="+mn-lt"/>
                <a:cs typeface="+mn-lt"/>
              </a:rPr>
              <a:t>. [online] Eric.ed.gov. Available at: </a:t>
            </a:r>
            <a:r>
              <a:rPr lang="en-GB" sz="1600">
                <a:ea typeface="+mn-lt"/>
                <a:cs typeface="+mn-lt"/>
                <a:hlinkClick r:id="rId2"/>
              </a:rPr>
              <a:t>https://eric.ed.gov/?id=ED528554</a:t>
            </a:r>
            <a:r>
              <a:rPr lang="en-GB" sz="1600">
                <a:ea typeface="+mn-lt"/>
                <a:cs typeface="+mn-lt"/>
              </a:rPr>
              <a:t> [Accessed 9 Jan. 2020].</a:t>
            </a:r>
            <a:r>
              <a:rPr lang="en-US" sz="1600">
                <a:ea typeface="+mn-lt"/>
                <a:cs typeface="+mn-lt"/>
              </a:rPr>
              <a:t>  </a:t>
            </a:r>
            <a:endParaRPr lang="en-US">
              <a:cs typeface="Calibri" panose="020F0502020204030204"/>
            </a:endParaRPr>
          </a:p>
          <a:p>
            <a:r>
              <a:rPr lang="en-US" sz="1600">
                <a:ea typeface="+mn-lt"/>
                <a:cs typeface="+mn-lt"/>
              </a:rPr>
              <a:t>  Dahm, P. (2012). </a:t>
            </a:r>
            <a:r>
              <a:rPr lang="en-US" sz="1600" i="1">
                <a:ea typeface="+mn-lt"/>
                <a:cs typeface="+mn-lt"/>
              </a:rPr>
              <a:t>example of a nature treasure hunt</a:t>
            </a:r>
            <a:r>
              <a:rPr lang="en-US" sz="1600">
                <a:ea typeface="+mn-lt"/>
                <a:cs typeface="+mn-lt"/>
              </a:rPr>
              <a:t>. [image] Available at: </a:t>
            </a:r>
            <a:r>
              <a:rPr lang="en-US" sz="1600">
                <a:ea typeface="+mn-lt"/>
                <a:cs typeface="+mn-lt"/>
                <a:hlinkClick r:id="rId3"/>
              </a:rPr>
              <a:t>http://chitchatandsmalltalk.blogspot.com/2012/08/nature-scavenger-hunt.html</a:t>
            </a:r>
            <a:r>
              <a:rPr lang="en-US" sz="1600">
                <a:ea typeface="+mn-lt"/>
                <a:cs typeface="+mn-lt"/>
              </a:rPr>
              <a:t> [Accessed 12 Jan. 2020]. </a:t>
            </a:r>
            <a:endParaRPr lang="en-US">
              <a:cs typeface="Calibri" panose="020F0502020204030204"/>
            </a:endParaRPr>
          </a:p>
          <a:p>
            <a:r>
              <a:rPr lang="en-US" sz="1600">
                <a:ea typeface="+mn-lt"/>
                <a:cs typeface="+mn-lt"/>
              </a:rPr>
              <a:t>Flore pre school (2015). </a:t>
            </a:r>
            <a:r>
              <a:rPr lang="en-US" sz="1600" i="1">
                <a:ea typeface="+mn-lt"/>
                <a:cs typeface="+mn-lt"/>
              </a:rPr>
              <a:t>children underneath a stick den</a:t>
            </a:r>
            <a:r>
              <a:rPr lang="en-US" sz="1600">
                <a:ea typeface="+mn-lt"/>
                <a:cs typeface="+mn-lt"/>
              </a:rPr>
              <a:t>. [image] Available at: </a:t>
            </a:r>
            <a:r>
              <a:rPr lang="en-US" sz="1600">
                <a:ea typeface="+mn-lt"/>
                <a:cs typeface="+mn-lt"/>
                <a:hlinkClick r:id="rId4"/>
              </a:rPr>
              <a:t>http://www.florepreschool.co.uk/images/forestschool.jpg</a:t>
            </a:r>
            <a:r>
              <a:rPr lang="en-US" sz="1600">
                <a:ea typeface="+mn-lt"/>
                <a:cs typeface="+mn-lt"/>
              </a:rPr>
              <a:t> [Accessed 12 Jan. 2020]. </a:t>
            </a:r>
            <a:endParaRPr lang="en-US">
              <a:cs typeface="Calibri" panose="020F0502020204030204"/>
            </a:endParaRPr>
          </a:p>
          <a:p>
            <a:r>
              <a:rPr lang="en-US" sz="1600">
                <a:ea typeface="+mn-lt"/>
                <a:cs typeface="+mn-lt"/>
              </a:rPr>
              <a:t>Hearne, B. (2015). </a:t>
            </a:r>
            <a:r>
              <a:rPr lang="en-US" sz="1600" i="1">
                <a:ea typeface="+mn-lt"/>
                <a:cs typeface="+mn-lt"/>
              </a:rPr>
              <a:t>child thinking</a:t>
            </a:r>
            <a:r>
              <a:rPr lang="en-US" sz="1600">
                <a:ea typeface="+mn-lt"/>
                <a:cs typeface="+mn-lt"/>
              </a:rPr>
              <a:t>. [image]. </a:t>
            </a:r>
            <a:endParaRPr lang="en-US">
              <a:cs typeface="Calibri" panose="020F0502020204030204"/>
            </a:endParaRPr>
          </a:p>
          <a:p>
            <a:r>
              <a:rPr lang="en-US" sz="1600">
                <a:ea typeface="+mn-lt"/>
                <a:cs typeface="+mn-lt"/>
              </a:rPr>
              <a:t>  h</a:t>
            </a:r>
            <a:r>
              <a:rPr lang="en-US" sz="1600" u="sng">
                <a:ea typeface="+mn-lt"/>
                <a:cs typeface="+mn-lt"/>
                <a:hlinkClick r:id="rId5"/>
              </a:rPr>
              <a:t>ttps://</a:t>
            </a:r>
            <a:r>
              <a:rPr lang="en-US" sz="1600">
                <a:ea typeface="+mn-lt"/>
                <a:cs typeface="+mn-lt"/>
                <a:hlinkClick r:id="rId6"/>
              </a:rPr>
              <a:t>www.theschoolrun.com/raising-a-confident-chil</a:t>
            </a:r>
            <a:r>
              <a:rPr lang="en-US" sz="1600">
                <a:ea typeface="+mn-lt"/>
                <a:cs typeface="+mn-lt"/>
              </a:rPr>
              <a:t>  </a:t>
            </a:r>
            <a:endParaRPr lang="en-US">
              <a:cs typeface="Calibri" panose="020F0502020204030204"/>
            </a:endParaRPr>
          </a:p>
          <a:p>
            <a:r>
              <a:rPr lang="en-GB" sz="1600">
                <a:ea typeface="+mn-lt"/>
                <a:cs typeface="+mn-lt"/>
              </a:rPr>
              <a:t>  Knight, S. (2011). </a:t>
            </a:r>
            <a:r>
              <a:rPr lang="en-GB" sz="1600" i="1">
                <a:ea typeface="+mn-lt"/>
                <a:cs typeface="+mn-lt"/>
              </a:rPr>
              <a:t>Forest school for all</a:t>
            </a:r>
            <a:r>
              <a:rPr lang="en-GB" sz="1600">
                <a:ea typeface="+mn-lt"/>
                <a:cs typeface="+mn-lt"/>
              </a:rPr>
              <a:t>. 1st ed. London: SAGE, pp.1-36. </a:t>
            </a:r>
            <a:endParaRPr lang="en-US">
              <a:cs typeface="Calibri" panose="020F0502020204030204"/>
            </a:endParaRPr>
          </a:p>
          <a:p>
            <a:r>
              <a:rPr lang="en-GB" sz="1600">
                <a:ea typeface="+mn-lt"/>
                <a:cs typeface="+mn-lt"/>
              </a:rPr>
              <a:t>Lotc.org.uk. (2019). </a:t>
            </a:r>
            <a:r>
              <a:rPr lang="en-GB" sz="1600" i="1">
                <a:ea typeface="+mn-lt"/>
                <a:cs typeface="+mn-lt"/>
              </a:rPr>
              <a:t>Outdoor learning has huge benefits for children and teachers — so why isn’t it used in more schools? | Council for Learning Outside the Classroom</a:t>
            </a:r>
            <a:r>
              <a:rPr lang="en-GB" sz="1600">
                <a:ea typeface="+mn-lt"/>
                <a:cs typeface="+mn-lt"/>
              </a:rPr>
              <a:t>. [online] Available at: </a:t>
            </a:r>
            <a:r>
              <a:rPr lang="en-GB" sz="1600">
                <a:ea typeface="+mn-lt"/>
                <a:cs typeface="+mn-lt"/>
                <a:hlinkClick r:id="rId7"/>
              </a:rPr>
              <a:t>https://www.lotc.org.uk/outdoor-learning-has-huge-benefits-for-children-and-teachers-so-why-isnt-it-used-in-more-schools/</a:t>
            </a:r>
            <a:r>
              <a:rPr lang="en-GB" sz="1600">
                <a:ea typeface="+mn-lt"/>
                <a:cs typeface="+mn-lt"/>
              </a:rPr>
              <a:t> [Accessed 6 Jan. 2020].   </a:t>
            </a:r>
            <a:endParaRPr lang="en-US">
              <a:cs typeface="Calibri" panose="020F0502020204030204"/>
            </a:endParaRPr>
          </a:p>
          <a:p>
            <a:r>
              <a:rPr lang="en-GB" sz="1600">
                <a:ea typeface="+mn-lt"/>
                <a:cs typeface="+mn-lt"/>
              </a:rPr>
              <a:t>  </a:t>
            </a:r>
            <a:r>
              <a:rPr lang="en-US" sz="1600">
                <a:ea typeface="+mn-lt"/>
                <a:cs typeface="+mn-lt"/>
              </a:rPr>
              <a:t>Npr.org. (2019). </a:t>
            </a:r>
            <a:r>
              <a:rPr lang="en-US" sz="1600" i="1">
                <a:ea typeface="+mn-lt"/>
                <a:cs typeface="+mn-lt"/>
              </a:rPr>
              <a:t>NPR Choice page</a:t>
            </a:r>
            <a:r>
              <a:rPr lang="en-US" sz="1600">
                <a:ea typeface="+mn-lt"/>
                <a:cs typeface="+mn-lt"/>
              </a:rPr>
              <a:t>. [online] Available at: </a:t>
            </a:r>
            <a:r>
              <a:rPr lang="en-US" sz="1600">
                <a:ea typeface="+mn-lt"/>
                <a:cs typeface="+mn-lt"/>
                <a:hlinkClick r:id="rId8"/>
              </a:rPr>
              <a:t>https://www.npr.org/2019/10/22/772266241/how-to-talk-to-your-kids-about-climate-change</a:t>
            </a:r>
            <a:r>
              <a:rPr lang="en-US" sz="1600">
                <a:ea typeface="+mn-lt"/>
                <a:cs typeface="+mn-lt"/>
              </a:rPr>
              <a:t> [Accessed 10 Jan. 2020].</a:t>
            </a:r>
            <a:r>
              <a:rPr lang="en-GB" sz="1600">
                <a:ea typeface="+mn-lt"/>
                <a:cs typeface="+mn-lt"/>
              </a:rPr>
              <a:t>  </a:t>
            </a:r>
            <a:endParaRPr lang="en-US">
              <a:cs typeface="Calibri" panose="020F0502020204030204"/>
            </a:endParaRPr>
          </a:p>
          <a:p>
            <a:r>
              <a:rPr lang="en-GB" sz="1600">
                <a:ea typeface="+mn-lt"/>
                <a:cs typeface="+mn-lt"/>
              </a:rPr>
              <a:t>Nestinthewoods.co.uk. (2013). </a:t>
            </a:r>
            <a:r>
              <a:rPr lang="en-GB" sz="1600" i="1">
                <a:ea typeface="+mn-lt"/>
                <a:cs typeface="+mn-lt"/>
              </a:rPr>
              <a:t>Piaget, Vygotsky and Forest School – Nest in the Woods</a:t>
            </a:r>
            <a:r>
              <a:rPr lang="en-GB" sz="1600">
                <a:ea typeface="+mn-lt"/>
                <a:cs typeface="+mn-lt"/>
              </a:rPr>
              <a:t>. [online] Available at: </a:t>
            </a:r>
            <a:r>
              <a:rPr lang="en-GB" sz="1600">
                <a:ea typeface="+mn-lt"/>
                <a:cs typeface="+mn-lt"/>
                <a:hlinkClick r:id="rId9"/>
              </a:rPr>
              <a:t>https://nestinthewoods.co.uk/piaget-vygotsky-forest-school/</a:t>
            </a:r>
            <a:r>
              <a:rPr lang="en-GB" sz="1600">
                <a:ea typeface="+mn-lt"/>
                <a:cs typeface="+mn-lt"/>
              </a:rPr>
              <a:t> [Accessed 12 Jan. 2020]. </a:t>
            </a:r>
            <a:endParaRPr lang="en-US">
              <a:cs typeface="Calibri" panose="020F0502020204030204"/>
            </a:endParaRPr>
          </a:p>
          <a:p>
            <a:r>
              <a:rPr lang="en-US" sz="1600">
                <a:ea typeface="+mn-lt"/>
                <a:cs typeface="+mn-lt"/>
              </a:rPr>
              <a:t>Outdoor-learning-research.org. (2020). </a:t>
            </a:r>
            <a:r>
              <a:rPr lang="en-US" sz="1600" i="1">
                <a:ea typeface="+mn-lt"/>
                <a:cs typeface="+mn-lt"/>
              </a:rPr>
              <a:t>What is Outdoor Learning</a:t>
            </a:r>
            <a:r>
              <a:rPr lang="en-US" sz="1600">
                <a:ea typeface="+mn-lt"/>
                <a:cs typeface="+mn-lt"/>
              </a:rPr>
              <a:t>. [online] Available at: </a:t>
            </a:r>
            <a:r>
              <a:rPr lang="en-US" sz="1600">
                <a:ea typeface="+mn-lt"/>
                <a:cs typeface="+mn-lt"/>
                <a:hlinkClick r:id="rId10"/>
              </a:rPr>
              <a:t>https://www.outdoor-learning-research.org/Research/What-is-Outdoor-Learning</a:t>
            </a:r>
            <a:r>
              <a:rPr lang="en-US" sz="1600">
                <a:ea typeface="+mn-lt"/>
                <a:cs typeface="+mn-lt"/>
              </a:rPr>
              <a:t> [Accessed 13 Jan. 2020].</a:t>
            </a:r>
            <a:r>
              <a:rPr lang="en-GB" sz="1600">
                <a:ea typeface="+mn-lt"/>
                <a:cs typeface="+mn-lt"/>
              </a:rPr>
              <a:t>  </a:t>
            </a:r>
            <a:endParaRPr lang="en-US">
              <a:cs typeface="Calibri" panose="020F0502020204030204"/>
            </a:endParaRPr>
          </a:p>
          <a:p>
            <a:pPr>
              <a:buNone/>
            </a:pPr>
            <a:endParaRPr lang="en-GB" sz="1600">
              <a:cs typeface="Calibri"/>
            </a:endParaRPr>
          </a:p>
        </p:txBody>
      </p:sp>
    </p:spTree>
    <p:extLst>
      <p:ext uri="{BB962C8B-B14F-4D97-AF65-F5344CB8AC3E}">
        <p14:creationId xmlns:p14="http://schemas.microsoft.com/office/powerpoint/2010/main" val="20208708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26F6F-CA85-41FE-B0CF-CA034E4C6C1E}"/>
              </a:ext>
            </a:extLst>
          </p:cNvPr>
          <p:cNvSpPr>
            <a:spLocks noGrp="1"/>
          </p:cNvSpPr>
          <p:nvPr>
            <p:ph type="title"/>
          </p:nvPr>
        </p:nvSpPr>
        <p:spPr>
          <a:xfrm>
            <a:off x="110836" y="-4330"/>
            <a:ext cx="10515600" cy="1325563"/>
          </a:xfrm>
        </p:spPr>
        <p:txBody>
          <a:bodyPr/>
          <a:lstStyle/>
          <a:p>
            <a:r>
              <a:rPr lang="en-GB">
                <a:latin typeface="Arial"/>
                <a:cs typeface="Calibri Light"/>
              </a:rPr>
              <a:t>References continued </a:t>
            </a:r>
            <a:endParaRPr lang="en-GB">
              <a:latin typeface="Arial"/>
            </a:endParaRPr>
          </a:p>
        </p:txBody>
      </p:sp>
      <p:sp>
        <p:nvSpPr>
          <p:cNvPr id="3" name="Content Placeholder 2">
            <a:extLst>
              <a:ext uri="{FF2B5EF4-FFF2-40B4-BE49-F238E27FC236}">
                <a16:creationId xmlns:a16="http://schemas.microsoft.com/office/drawing/2014/main" id="{A0EABDFC-F8E0-4120-A1D8-CB83AF47606C}"/>
              </a:ext>
            </a:extLst>
          </p:cNvPr>
          <p:cNvSpPr>
            <a:spLocks noGrp="1"/>
          </p:cNvSpPr>
          <p:nvPr>
            <p:ph idx="1"/>
          </p:nvPr>
        </p:nvSpPr>
        <p:spPr>
          <a:xfrm>
            <a:off x="226291" y="1248352"/>
            <a:ext cx="10515600" cy="4351338"/>
          </a:xfrm>
        </p:spPr>
        <p:txBody>
          <a:bodyPr vert="horz" lIns="91440" tIns="45720" rIns="91440" bIns="45720" rtlCol="0" anchor="t">
            <a:normAutofit fontScale="77500" lnSpcReduction="20000"/>
          </a:bodyPr>
          <a:lstStyle/>
          <a:p>
            <a:r>
              <a:rPr lang="en-GB">
                <a:cs typeface="Calibri"/>
              </a:rPr>
              <a:t>Practice, G., Resources, R. and Learning, A. (2018). </a:t>
            </a:r>
            <a:r>
              <a:rPr lang="en-GB" i="1">
                <a:cs typeface="Calibri"/>
              </a:rPr>
              <a:t>About Outdoor Learning</a:t>
            </a:r>
            <a:r>
              <a:rPr lang="en-GB">
                <a:cs typeface="Calibri"/>
              </a:rPr>
              <a:t>. [online] Outdoor-learning.org. Available at: </a:t>
            </a:r>
            <a:r>
              <a:rPr lang="en-GB">
                <a:cs typeface="Calibri"/>
                <a:hlinkClick r:id="rId2"/>
              </a:rPr>
              <a:t>https://www.outdoor-learning.org/Good-Practice/Research-Resources/About-Outdoor-Learning</a:t>
            </a:r>
            <a:r>
              <a:rPr lang="en-GB">
                <a:cs typeface="Calibri"/>
              </a:rPr>
              <a:t> [Accessed 10 Jan. 2020].</a:t>
            </a:r>
            <a:r>
              <a:rPr lang="en-US">
                <a:cs typeface="Calibri"/>
              </a:rPr>
              <a:t> </a:t>
            </a:r>
            <a:r>
              <a:rPr lang="en-GB">
                <a:cs typeface="Calibri"/>
              </a:rPr>
              <a:t> </a:t>
            </a:r>
            <a:endParaRPr lang="en-US">
              <a:ea typeface="+mn-lt"/>
              <a:cs typeface="+mn-lt"/>
            </a:endParaRPr>
          </a:p>
          <a:p>
            <a:r>
              <a:rPr lang="en-GB">
                <a:cs typeface="Calibri"/>
              </a:rPr>
              <a:t> Roberts, L. (2019)  Referencing at Higher Education. [Lecture] University of Wales Trinity St David. Carmarthen Campus. 24th October 2019.  </a:t>
            </a:r>
            <a:endParaRPr lang="en-US">
              <a:ea typeface="+mn-lt"/>
              <a:cs typeface="+mn-lt"/>
            </a:endParaRPr>
          </a:p>
          <a:p>
            <a:r>
              <a:rPr lang="en-GB">
                <a:cs typeface="Calibri"/>
              </a:rPr>
              <a:t>Roberts, L. (2019). </a:t>
            </a:r>
            <a:r>
              <a:rPr lang="en-GB" i="1">
                <a:cs typeface="Calibri"/>
              </a:rPr>
              <a:t>Piaget</a:t>
            </a:r>
            <a:r>
              <a:rPr lang="en-GB">
                <a:cs typeface="Calibri"/>
              </a:rPr>
              <a:t>. </a:t>
            </a:r>
            <a:endParaRPr lang="en-US">
              <a:ea typeface="+mn-lt"/>
              <a:cs typeface="+mn-lt"/>
            </a:endParaRPr>
          </a:p>
          <a:p>
            <a:r>
              <a:rPr lang="en-US">
                <a:cs typeface="Calibri"/>
              </a:rPr>
              <a:t>Robertson, J. (2014). </a:t>
            </a:r>
            <a:r>
              <a:rPr lang="en-US" i="1">
                <a:cs typeface="Calibri"/>
              </a:rPr>
              <a:t>Dirty Teaching A Beginners Guide to Learning Outdoors</a:t>
            </a:r>
            <a:r>
              <a:rPr lang="en-US">
                <a:cs typeface="Calibri"/>
              </a:rPr>
              <a:t>. Carmarthenshire: Independent Thinking is an imprint </a:t>
            </a:r>
            <a:r>
              <a:rPr lang="en-US" err="1">
                <a:cs typeface="Calibri"/>
              </a:rPr>
              <a:t>ofCrown</a:t>
            </a:r>
            <a:r>
              <a:rPr lang="en-US">
                <a:cs typeface="Calibri"/>
              </a:rPr>
              <a:t> House </a:t>
            </a:r>
            <a:r>
              <a:rPr lang="en-US" err="1">
                <a:cs typeface="Calibri"/>
              </a:rPr>
              <a:t>PublishingLtd</a:t>
            </a:r>
            <a:r>
              <a:rPr lang="en-US">
                <a:cs typeface="Calibri"/>
              </a:rPr>
              <a:t>., p.113.</a:t>
            </a:r>
            <a:r>
              <a:rPr lang="en-GB">
                <a:cs typeface="Calibri"/>
              </a:rPr>
              <a:t> </a:t>
            </a:r>
            <a:endParaRPr lang="en-US">
              <a:ea typeface="+mn-lt"/>
              <a:cs typeface="+mn-lt"/>
            </a:endParaRPr>
          </a:p>
          <a:p>
            <a:r>
              <a:rPr lang="en-GB" err="1">
                <a:cs typeface="Calibri"/>
              </a:rPr>
              <a:t>TheSchoolRun</a:t>
            </a:r>
            <a:r>
              <a:rPr lang="en-GB">
                <a:cs typeface="Calibri"/>
              </a:rPr>
              <a:t>. (2020). </a:t>
            </a:r>
            <a:r>
              <a:rPr lang="en-GB" i="1">
                <a:cs typeface="Calibri"/>
              </a:rPr>
              <a:t>How to raise a confident child</a:t>
            </a:r>
            <a:r>
              <a:rPr lang="en-GB">
                <a:cs typeface="Calibri"/>
              </a:rPr>
              <a:t>. [online] Available at: </a:t>
            </a:r>
            <a:r>
              <a:rPr lang="en-GB">
                <a:cs typeface="Calibri"/>
                <a:hlinkClick r:id="rId3"/>
              </a:rPr>
              <a:t>https://www.theschoolrun.com/raising-a-confident-child</a:t>
            </a:r>
            <a:r>
              <a:rPr lang="en-GB">
                <a:cs typeface="Calibri"/>
              </a:rPr>
              <a:t> [Accessed 9 Jan. 2020]. </a:t>
            </a:r>
            <a:endParaRPr lang="en-US">
              <a:ea typeface="+mn-lt"/>
              <a:cs typeface="+mn-lt"/>
            </a:endParaRPr>
          </a:p>
          <a:p>
            <a:r>
              <a:rPr lang="en-GB">
                <a:cs typeface="Calibri"/>
              </a:rPr>
              <a:t>Forestschoolassociation.org. (n.d.). </a:t>
            </a:r>
            <a:r>
              <a:rPr lang="en-GB" i="1">
                <a:cs typeface="Calibri"/>
              </a:rPr>
              <a:t>What is Forest School? | Forest School Association</a:t>
            </a:r>
            <a:r>
              <a:rPr lang="en-GB">
                <a:cs typeface="Calibri"/>
              </a:rPr>
              <a:t>. [online] Available at: </a:t>
            </a:r>
            <a:r>
              <a:rPr lang="en-GB">
                <a:cs typeface="Calibri"/>
                <a:hlinkClick r:id="rId4"/>
              </a:rPr>
              <a:t>https://www.forestschoolassociation.org/what-is-forest-school/</a:t>
            </a:r>
            <a:r>
              <a:rPr lang="en-GB">
                <a:cs typeface="Calibri"/>
              </a:rPr>
              <a:t> [Accessed 12 Jan. 2020].</a:t>
            </a:r>
            <a:endParaRPr lang="en-GB"/>
          </a:p>
        </p:txBody>
      </p:sp>
    </p:spTree>
    <p:extLst>
      <p:ext uri="{BB962C8B-B14F-4D97-AF65-F5344CB8AC3E}">
        <p14:creationId xmlns:p14="http://schemas.microsoft.com/office/powerpoint/2010/main" val="22914551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32</Slides>
  <Notes>13</Notes>
  <HiddenSlides>0</HiddenSlide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Office Theme</vt:lpstr>
      <vt:lpstr> Demonstrate how outdoor contexts can support learning.  </vt:lpstr>
      <vt:lpstr>Presentation Overview:</vt:lpstr>
      <vt:lpstr>Concept of Outdoor learning</vt:lpstr>
      <vt:lpstr>A good way of assessing a child’s knowledge and understanding:</vt:lpstr>
      <vt:lpstr>Confidence</vt:lpstr>
      <vt:lpstr>Motivation and Concertation </vt:lpstr>
      <vt:lpstr>What does outdoor learning offer? </vt:lpstr>
      <vt:lpstr>Does Outdoor Learning enhance learning?</vt:lpstr>
      <vt:lpstr>Learning Beyond the Four Walls of the Classroom</vt:lpstr>
      <vt:lpstr>New Perspectives</vt:lpstr>
      <vt:lpstr>How can Outdoor Learning encourage these New Perspectives?</vt:lpstr>
      <vt:lpstr>New Perspectives – Apathy for Climate Change and our Ecosystem.</vt:lpstr>
      <vt:lpstr>Caring for Nature </vt:lpstr>
      <vt:lpstr>PowerPoint Presentation</vt:lpstr>
      <vt:lpstr>Outdoor Education Enables Cross-Curricular Learning </vt:lpstr>
      <vt:lpstr>Applying Core Subjects In and Out of the Classroom.</vt:lpstr>
      <vt:lpstr>Social skills and Social Cognitive Development Through Play and Outdoor Learning </vt:lpstr>
      <vt:lpstr>Does Outdoor Play and Forest Schools Enhance Social skills? </vt:lpstr>
      <vt:lpstr>Vigotsky’s Theory</vt:lpstr>
      <vt:lpstr>How Does Vigotsky’s Theories Support Outdoor Learning Contexts?</vt:lpstr>
      <vt:lpstr>Forest School Approach </vt:lpstr>
      <vt:lpstr>PowerPoint Presentation</vt:lpstr>
      <vt:lpstr>How is this beneficial to a child’s learning?</vt:lpstr>
      <vt:lpstr>Planning </vt:lpstr>
      <vt:lpstr>Jean Piaget </vt:lpstr>
      <vt:lpstr>PowerPoint Presentation</vt:lpstr>
      <vt:lpstr>Lev Vygotsky </vt:lpstr>
      <vt:lpstr>Maria Montessori </vt:lpstr>
      <vt:lpstr>Outside of the classroom- Museum Visit </vt:lpstr>
      <vt:lpstr>Conclusion</vt:lpstr>
      <vt:lpstr>References </vt:lpstr>
      <vt:lpstr>References continued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Demonstrate how outdoor contexts can support learning.  </dc:title>
  <dc:creator>Thomas Giles (1801675)</dc:creator>
  <cp:lastModifiedBy>Lisa Jones (1301544)</cp:lastModifiedBy>
  <cp:revision>2</cp:revision>
  <dcterms:created xsi:type="dcterms:W3CDTF">2020-01-10T15:57:54Z</dcterms:created>
  <dcterms:modified xsi:type="dcterms:W3CDTF">2020-01-14T01:40:06Z</dcterms:modified>
</cp:coreProperties>
</file>