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15"/>
  </p:notesMasterIdLst>
  <p:sldIdLst>
    <p:sldId id="256" r:id="rId2"/>
    <p:sldId id="261" r:id="rId3"/>
    <p:sldId id="262" r:id="rId4"/>
    <p:sldId id="257" r:id="rId5"/>
    <p:sldId id="263" r:id="rId6"/>
    <p:sldId id="258" r:id="rId7"/>
    <p:sldId id="268" r:id="rId8"/>
    <p:sldId id="259" r:id="rId9"/>
    <p:sldId id="260" r:id="rId10"/>
    <p:sldId id="267" r:id="rId11"/>
    <p:sldId id="264" r:id="rId12"/>
    <p:sldId id="265"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50BDB0-01C2-4B4B-BC5E-4E6A750BA54A}" v="1" dt="2022-05-12T11:45:44.1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6949" autoAdjust="0"/>
  </p:normalViewPr>
  <p:slideViewPr>
    <p:cSldViewPr snapToGrid="0">
      <p:cViewPr varScale="1">
        <p:scale>
          <a:sx n="74" d="100"/>
          <a:sy n="74" d="100"/>
        </p:scale>
        <p:origin x="19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w James" userId="87325ef21a490bf8" providerId="LiveId" clId="{5550BDB0-01C2-4B4B-BC5E-4E6A750BA54A}"/>
    <pc:docChg chg="modSld">
      <pc:chgData name="Andrew James" userId="87325ef21a490bf8" providerId="LiveId" clId="{5550BDB0-01C2-4B4B-BC5E-4E6A750BA54A}" dt="2022-05-12T11:45:44.143" v="0"/>
      <pc:docMkLst>
        <pc:docMk/>
      </pc:docMkLst>
      <pc:sldChg chg="delSp modTransition modAnim">
        <pc:chgData name="Andrew James" userId="87325ef21a490bf8" providerId="LiveId" clId="{5550BDB0-01C2-4B4B-BC5E-4E6A750BA54A}" dt="2022-05-12T11:45:44.143" v="0"/>
        <pc:sldMkLst>
          <pc:docMk/>
          <pc:sldMk cId="361951566" sldId="256"/>
        </pc:sldMkLst>
        <pc:picChg chg="del">
          <ac:chgData name="Andrew James" userId="87325ef21a490bf8" providerId="LiveId" clId="{5550BDB0-01C2-4B4B-BC5E-4E6A750BA54A}" dt="2022-05-12T11:45:44.143" v="0"/>
          <ac:picMkLst>
            <pc:docMk/>
            <pc:sldMk cId="361951566" sldId="256"/>
            <ac:picMk id="7" creationId="{9A2D5628-6F42-C4A3-AE83-ABD6239D5F52}"/>
          </ac:picMkLst>
        </pc:picChg>
      </pc:sldChg>
      <pc:sldChg chg="delSp modTransition modAnim">
        <pc:chgData name="Andrew James" userId="87325ef21a490bf8" providerId="LiveId" clId="{5550BDB0-01C2-4B4B-BC5E-4E6A750BA54A}" dt="2022-05-12T11:45:44.143" v="0"/>
        <pc:sldMkLst>
          <pc:docMk/>
          <pc:sldMk cId="4205948342" sldId="257"/>
        </pc:sldMkLst>
        <pc:picChg chg="del">
          <ac:chgData name="Andrew James" userId="87325ef21a490bf8" providerId="LiveId" clId="{5550BDB0-01C2-4B4B-BC5E-4E6A750BA54A}" dt="2022-05-12T11:45:44.143" v="0"/>
          <ac:picMkLst>
            <pc:docMk/>
            <pc:sldMk cId="4205948342" sldId="257"/>
            <ac:picMk id="19" creationId="{219D9872-28FE-6227-185F-0B576B8F47B1}"/>
          </ac:picMkLst>
        </pc:picChg>
      </pc:sldChg>
      <pc:sldChg chg="delSp modTransition modAnim">
        <pc:chgData name="Andrew James" userId="87325ef21a490bf8" providerId="LiveId" clId="{5550BDB0-01C2-4B4B-BC5E-4E6A750BA54A}" dt="2022-05-12T11:45:44.143" v="0"/>
        <pc:sldMkLst>
          <pc:docMk/>
          <pc:sldMk cId="3087626309" sldId="258"/>
        </pc:sldMkLst>
        <pc:picChg chg="del">
          <ac:chgData name="Andrew James" userId="87325ef21a490bf8" providerId="LiveId" clId="{5550BDB0-01C2-4B4B-BC5E-4E6A750BA54A}" dt="2022-05-12T11:45:44.143" v="0"/>
          <ac:picMkLst>
            <pc:docMk/>
            <pc:sldMk cId="3087626309" sldId="258"/>
            <ac:picMk id="22" creationId="{99DB76AB-442F-2587-F31C-529856BA0FD7}"/>
          </ac:picMkLst>
        </pc:picChg>
      </pc:sldChg>
      <pc:sldChg chg="delSp modTransition modAnim">
        <pc:chgData name="Andrew James" userId="87325ef21a490bf8" providerId="LiveId" clId="{5550BDB0-01C2-4B4B-BC5E-4E6A750BA54A}" dt="2022-05-12T11:45:44.143" v="0"/>
        <pc:sldMkLst>
          <pc:docMk/>
          <pc:sldMk cId="587821058" sldId="259"/>
        </pc:sldMkLst>
        <pc:picChg chg="del">
          <ac:chgData name="Andrew James" userId="87325ef21a490bf8" providerId="LiveId" clId="{5550BDB0-01C2-4B4B-BC5E-4E6A750BA54A}" dt="2022-05-12T11:45:44.143" v="0"/>
          <ac:picMkLst>
            <pc:docMk/>
            <pc:sldMk cId="587821058" sldId="259"/>
            <ac:picMk id="19" creationId="{5632A83D-D821-AB98-A64D-9B74E6E9B7B8}"/>
          </ac:picMkLst>
        </pc:picChg>
      </pc:sldChg>
      <pc:sldChg chg="delSp modTransition modAnim">
        <pc:chgData name="Andrew James" userId="87325ef21a490bf8" providerId="LiveId" clId="{5550BDB0-01C2-4B4B-BC5E-4E6A750BA54A}" dt="2022-05-12T11:45:44.143" v="0"/>
        <pc:sldMkLst>
          <pc:docMk/>
          <pc:sldMk cId="597005210" sldId="260"/>
        </pc:sldMkLst>
        <pc:picChg chg="del">
          <ac:chgData name="Andrew James" userId="87325ef21a490bf8" providerId="LiveId" clId="{5550BDB0-01C2-4B4B-BC5E-4E6A750BA54A}" dt="2022-05-12T11:45:44.143" v="0"/>
          <ac:picMkLst>
            <pc:docMk/>
            <pc:sldMk cId="597005210" sldId="260"/>
            <ac:picMk id="17" creationId="{72FE592C-208A-3AD1-AA96-34F83D8488C1}"/>
          </ac:picMkLst>
        </pc:picChg>
      </pc:sldChg>
      <pc:sldChg chg="delSp modTransition modAnim">
        <pc:chgData name="Andrew James" userId="87325ef21a490bf8" providerId="LiveId" clId="{5550BDB0-01C2-4B4B-BC5E-4E6A750BA54A}" dt="2022-05-12T11:45:44.143" v="0"/>
        <pc:sldMkLst>
          <pc:docMk/>
          <pc:sldMk cId="1168798801" sldId="261"/>
        </pc:sldMkLst>
        <pc:picChg chg="del">
          <ac:chgData name="Andrew James" userId="87325ef21a490bf8" providerId="LiveId" clId="{5550BDB0-01C2-4B4B-BC5E-4E6A750BA54A}" dt="2022-05-12T11:45:44.143" v="0"/>
          <ac:picMkLst>
            <pc:docMk/>
            <pc:sldMk cId="1168798801" sldId="261"/>
            <ac:picMk id="6" creationId="{BBB71F04-E8D9-1E23-4061-121F8B90AA3A}"/>
          </ac:picMkLst>
        </pc:picChg>
      </pc:sldChg>
      <pc:sldChg chg="delSp modTransition modAnim">
        <pc:chgData name="Andrew James" userId="87325ef21a490bf8" providerId="LiveId" clId="{5550BDB0-01C2-4B4B-BC5E-4E6A750BA54A}" dt="2022-05-12T11:45:44.143" v="0"/>
        <pc:sldMkLst>
          <pc:docMk/>
          <pc:sldMk cId="3226821868" sldId="262"/>
        </pc:sldMkLst>
        <pc:picChg chg="del">
          <ac:chgData name="Andrew James" userId="87325ef21a490bf8" providerId="LiveId" clId="{5550BDB0-01C2-4B4B-BC5E-4E6A750BA54A}" dt="2022-05-12T11:45:44.143" v="0"/>
          <ac:picMkLst>
            <pc:docMk/>
            <pc:sldMk cId="3226821868" sldId="262"/>
            <ac:picMk id="7" creationId="{ED2B46A2-652B-7F53-D24B-2BBA750C25F7}"/>
          </ac:picMkLst>
        </pc:picChg>
      </pc:sldChg>
      <pc:sldChg chg="delSp modTransition modAnim">
        <pc:chgData name="Andrew James" userId="87325ef21a490bf8" providerId="LiveId" clId="{5550BDB0-01C2-4B4B-BC5E-4E6A750BA54A}" dt="2022-05-12T11:45:44.143" v="0"/>
        <pc:sldMkLst>
          <pc:docMk/>
          <pc:sldMk cId="2459471399" sldId="263"/>
        </pc:sldMkLst>
        <pc:picChg chg="del">
          <ac:chgData name="Andrew James" userId="87325ef21a490bf8" providerId="LiveId" clId="{5550BDB0-01C2-4B4B-BC5E-4E6A750BA54A}" dt="2022-05-12T11:45:44.143" v="0"/>
          <ac:picMkLst>
            <pc:docMk/>
            <pc:sldMk cId="2459471399" sldId="263"/>
            <ac:picMk id="6" creationId="{6A125CD2-612A-2F66-8864-448BD8A3DE87}"/>
          </ac:picMkLst>
        </pc:picChg>
      </pc:sldChg>
      <pc:sldChg chg="modTransition">
        <pc:chgData name="Andrew James" userId="87325ef21a490bf8" providerId="LiveId" clId="{5550BDB0-01C2-4B4B-BC5E-4E6A750BA54A}" dt="2022-05-12T11:45:44.143" v="0"/>
        <pc:sldMkLst>
          <pc:docMk/>
          <pc:sldMk cId="3571712796" sldId="264"/>
        </pc:sldMkLst>
      </pc:sldChg>
      <pc:sldChg chg="modTransition">
        <pc:chgData name="Andrew James" userId="87325ef21a490bf8" providerId="LiveId" clId="{5550BDB0-01C2-4B4B-BC5E-4E6A750BA54A}" dt="2022-05-12T11:45:44.143" v="0"/>
        <pc:sldMkLst>
          <pc:docMk/>
          <pc:sldMk cId="2336157689" sldId="265"/>
        </pc:sldMkLst>
      </pc:sldChg>
      <pc:sldChg chg="modTransition">
        <pc:chgData name="Andrew James" userId="87325ef21a490bf8" providerId="LiveId" clId="{5550BDB0-01C2-4B4B-BC5E-4E6A750BA54A}" dt="2022-05-12T11:45:44.143" v="0"/>
        <pc:sldMkLst>
          <pc:docMk/>
          <pc:sldMk cId="766773906" sldId="266"/>
        </pc:sldMkLst>
      </pc:sldChg>
      <pc:sldChg chg="delSp modTransition modAnim">
        <pc:chgData name="Andrew James" userId="87325ef21a490bf8" providerId="LiveId" clId="{5550BDB0-01C2-4B4B-BC5E-4E6A750BA54A}" dt="2022-05-12T11:45:44.143" v="0"/>
        <pc:sldMkLst>
          <pc:docMk/>
          <pc:sldMk cId="3449860949" sldId="267"/>
        </pc:sldMkLst>
        <pc:picChg chg="del">
          <ac:chgData name="Andrew James" userId="87325ef21a490bf8" providerId="LiveId" clId="{5550BDB0-01C2-4B4B-BC5E-4E6A750BA54A}" dt="2022-05-12T11:45:44.143" v="0"/>
          <ac:picMkLst>
            <pc:docMk/>
            <pc:sldMk cId="3449860949" sldId="267"/>
            <ac:picMk id="3" creationId="{2C31EEC2-E690-CCF3-04E4-1C2357610317}"/>
          </ac:picMkLst>
        </pc:picChg>
      </pc:sldChg>
      <pc:sldChg chg="delSp modTransition modAnim">
        <pc:chgData name="Andrew James" userId="87325ef21a490bf8" providerId="LiveId" clId="{5550BDB0-01C2-4B4B-BC5E-4E6A750BA54A}" dt="2022-05-12T11:45:44.143" v="0"/>
        <pc:sldMkLst>
          <pc:docMk/>
          <pc:sldMk cId="3504983377" sldId="268"/>
        </pc:sldMkLst>
        <pc:picChg chg="del">
          <ac:chgData name="Andrew James" userId="87325ef21a490bf8" providerId="LiveId" clId="{5550BDB0-01C2-4B4B-BC5E-4E6A750BA54A}" dt="2022-05-12T11:45:44.143" v="0"/>
          <ac:picMkLst>
            <pc:docMk/>
            <pc:sldMk cId="3504983377" sldId="268"/>
            <ac:picMk id="5" creationId="{020F655C-BC7A-5CFF-2DB3-509991EA48A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7E2009-0847-466D-B78A-AC9071400493}" type="datetimeFigureOut">
              <a:rPr lang="en-GB" smtClean="0"/>
              <a:t>12/05/2022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DCD9C7-D2C8-47E6-8563-BBB6B13B1F5E}" type="slidenum">
              <a:rPr lang="en-GB" smtClean="0"/>
              <a:t>‹#›</a:t>
            </a:fld>
            <a:endParaRPr lang="en-GB" dirty="0"/>
          </a:p>
        </p:txBody>
      </p:sp>
    </p:spTree>
    <p:extLst>
      <p:ext uri="{BB962C8B-B14F-4D97-AF65-F5344CB8AC3E}">
        <p14:creationId xmlns:p14="http://schemas.microsoft.com/office/powerpoint/2010/main" val="37153267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r>
              <a:rPr lang="en-GB" dirty="0">
                <a:latin typeface="Arial" panose="020B0604020202020204" pitchFamily="34" charset="0"/>
                <a:cs typeface="Arial" panose="020B0604020202020204" pitchFamily="34" charset="0"/>
              </a:rPr>
              <a:t>Hello, my name is Andrew James. This presentation will look at national and transnational policing and the challenges they will face since the United Kingdom (UK) left the European Union (EU). To achieve this I will look at who are the UK security forces, what are the major threats to security, define what is Transnational policing, How Brexit affects them, who are the main stakeholders and what is the future for the UK security. My initial thesis is that there will be many challenges for the security forces due to Brexit, I think this because the idea of the EU was that countries coming together and helping each other.</a:t>
            </a:r>
          </a:p>
        </p:txBody>
      </p:sp>
      <p:sp>
        <p:nvSpPr>
          <p:cNvPr id="4" name="Slide Number Placeholder 3"/>
          <p:cNvSpPr>
            <a:spLocks noGrp="1"/>
          </p:cNvSpPr>
          <p:nvPr>
            <p:ph type="sldNum" sz="quarter" idx="5"/>
          </p:nvPr>
        </p:nvSpPr>
        <p:spPr/>
        <p:txBody>
          <a:bodyPr/>
          <a:lstStyle/>
          <a:p>
            <a:fld id="{44DCD9C7-D2C8-47E6-8563-BBB6B13B1F5E}" type="slidenum">
              <a:rPr lang="en-GB" smtClean="0"/>
              <a:t>1</a:t>
            </a:fld>
            <a:endParaRPr lang="en-GB" dirty="0"/>
          </a:p>
        </p:txBody>
      </p:sp>
    </p:spTree>
    <p:extLst>
      <p:ext uri="{BB962C8B-B14F-4D97-AF65-F5344CB8AC3E}">
        <p14:creationId xmlns:p14="http://schemas.microsoft.com/office/powerpoint/2010/main" val="2744269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r>
              <a:rPr lang="en-GB" dirty="0">
                <a:latin typeface="Arial" panose="020B0604020202020204" pitchFamily="34" charset="0"/>
                <a:cs typeface="Arial" panose="020B0604020202020204" pitchFamily="34" charset="0"/>
              </a:rPr>
              <a:t>First lets look at who are the UK’s security forces, the Cabinet Office (2008) list the security forces as the Armed Forces, Police, Border Force and Intelligence services. There is also the NCA, the NCA role is to lead, support and co-ordinate the response to serious and organised crime (Parr, 2022). These type of crimes can include human trafficking, weapons and drug trafficking, Parr (2022) mentions that the NCA also has a international liaison function that can work across Europe and beyond.</a:t>
            </a:r>
          </a:p>
          <a:p>
            <a:pPr>
              <a:lnSpc>
                <a:spcPct val="200000"/>
              </a:lnSpc>
            </a:pPr>
            <a:endParaRPr lang="en-GB" dirty="0">
              <a:latin typeface="Arial" panose="020B0604020202020204" pitchFamily="34" charset="0"/>
              <a:cs typeface="Arial" panose="020B0604020202020204" pitchFamily="34" charset="0"/>
            </a:endParaRPr>
          </a:p>
          <a:p>
            <a:pPr>
              <a:lnSpc>
                <a:spcPct val="200000"/>
              </a:lnSpc>
            </a:pPr>
            <a:r>
              <a:rPr lang="en-GB" dirty="0">
                <a:latin typeface="Arial" panose="020B0604020202020204" pitchFamily="34" charset="0"/>
                <a:cs typeface="Arial" panose="020B0604020202020204" pitchFamily="34" charset="0"/>
              </a:rPr>
              <a:t>The Armed Forces is made up of the Army, Royal Navy and Royal Air Force as stated by the Ministry of Defence (2022), it also identifies there that one of the responsibilities of the Armed Forces is to provide defence and security to the UK. An example of one of the Armed Forces roles is provided by BBC News (2020) when they reported that the Army help shore defences when flooding happen. The army also help provide counter terrorism ability and have also recently been doing training with police forces (Army, 2021).</a:t>
            </a:r>
          </a:p>
          <a:p>
            <a:pPr>
              <a:lnSpc>
                <a:spcPct val="200000"/>
              </a:lnSpc>
            </a:pPr>
            <a:endParaRPr lang="en-GB" dirty="0">
              <a:latin typeface="Arial" panose="020B0604020202020204" pitchFamily="34" charset="0"/>
              <a:cs typeface="Arial" panose="020B0604020202020204" pitchFamily="34" charset="0"/>
            </a:endParaRPr>
          </a:p>
          <a:p>
            <a:pPr>
              <a:lnSpc>
                <a:spcPct val="200000"/>
              </a:lnSpc>
            </a:pPr>
            <a:r>
              <a:rPr lang="en-GB" dirty="0">
                <a:latin typeface="Arial" panose="020B0604020202020204" pitchFamily="34" charset="0"/>
                <a:cs typeface="Arial" panose="020B0604020202020204" pitchFamily="34" charset="0"/>
              </a:rPr>
              <a:t>According to Police Success (No Date) there are 43 territorial police forces in the UK, with England having 39 and Wales having 4, both Scotland and Northern Ireland have a single police force that cover the entire country. The role of the police is to maintain law and order in local areas, this is achieved by preventing crime, reducing the fear of crime and improving the quality of life for civilians (University of Southampton, 2022). </a:t>
            </a:r>
          </a:p>
          <a:p>
            <a:pPr>
              <a:lnSpc>
                <a:spcPct val="200000"/>
              </a:lnSpc>
            </a:pPr>
            <a:endParaRPr lang="en-GB" dirty="0">
              <a:latin typeface="Arial" panose="020B0604020202020204" pitchFamily="34" charset="0"/>
              <a:cs typeface="Arial" panose="020B0604020202020204" pitchFamily="34" charset="0"/>
            </a:endParaRPr>
          </a:p>
          <a:p>
            <a:pPr>
              <a:lnSpc>
                <a:spcPct val="200000"/>
              </a:lnSpc>
            </a:pPr>
            <a:r>
              <a:rPr lang="en-GB" dirty="0">
                <a:latin typeface="Arial" panose="020B0604020202020204" pitchFamily="34" charset="0"/>
                <a:cs typeface="Arial" panose="020B0604020202020204" pitchFamily="34" charset="0"/>
              </a:rPr>
              <a:t>The Border Force secures the border and facilitates the legitimate movement of both individuals and goods, this also means that they also prevent those that would cause harm from entering the UK (Border Force, 2022), this is achieved by having customs checks at ports and airports. The UK has three main intelligence services these are MI5, MI6 and GCHQ (UK Government, 2001). Each have different roles and responsibility, MI5 for example is counter terrorism and counterintelligence (UK Government, 2001).</a:t>
            </a:r>
          </a:p>
        </p:txBody>
      </p:sp>
      <p:sp>
        <p:nvSpPr>
          <p:cNvPr id="4" name="Slide Number Placeholder 3"/>
          <p:cNvSpPr>
            <a:spLocks noGrp="1"/>
          </p:cNvSpPr>
          <p:nvPr>
            <p:ph type="sldNum" sz="quarter" idx="5"/>
          </p:nvPr>
        </p:nvSpPr>
        <p:spPr/>
        <p:txBody>
          <a:bodyPr/>
          <a:lstStyle/>
          <a:p>
            <a:fld id="{44DCD9C7-D2C8-47E6-8563-BBB6B13B1F5E}" type="slidenum">
              <a:rPr lang="en-GB" smtClean="0"/>
              <a:t>2</a:t>
            </a:fld>
            <a:endParaRPr lang="en-GB" dirty="0"/>
          </a:p>
        </p:txBody>
      </p:sp>
    </p:spTree>
    <p:extLst>
      <p:ext uri="{BB962C8B-B14F-4D97-AF65-F5344CB8AC3E}">
        <p14:creationId xmlns:p14="http://schemas.microsoft.com/office/powerpoint/2010/main" val="14827794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r>
              <a:rPr lang="en-GB" dirty="0">
                <a:latin typeface="Arial" panose="020B0604020202020204" pitchFamily="34" charset="0"/>
                <a:cs typeface="Arial" panose="020B0604020202020204" pitchFamily="34" charset="0"/>
              </a:rPr>
              <a:t>The major threats shown on this slide were the ones suggested by the National Security Risk Assessment (NSRA), the NSRA designated these threats as tier one (UK Government, No Date), tier one risks are threats that are highest priority and most likely to happen in the UK. The NSRA also identified tier 2 and tier 3 risks, these are risks that are important but are judged to be less impactful on UK security (UK Government, No Date). An example of a tier 2 risk is an increase in organised crime and a tier 3 example is a short or medium term disruption to international supplies of food and materials.</a:t>
            </a:r>
          </a:p>
          <a:p>
            <a:pPr>
              <a:lnSpc>
                <a:spcPct val="200000"/>
              </a:lnSpc>
            </a:pPr>
            <a:endParaRPr lang="en-GB" dirty="0">
              <a:latin typeface="Arial" panose="020B0604020202020204" pitchFamily="34" charset="0"/>
              <a:cs typeface="Arial" panose="020B0604020202020204" pitchFamily="34" charset="0"/>
            </a:endParaRPr>
          </a:p>
          <a:p>
            <a:pPr>
              <a:lnSpc>
                <a:spcPct val="200000"/>
              </a:lnSpc>
            </a:pPr>
            <a:r>
              <a:rPr lang="en-GB" dirty="0">
                <a:latin typeface="Arial" panose="020B0604020202020204" pitchFamily="34" charset="0"/>
                <a:cs typeface="Arial" panose="020B0604020202020204" pitchFamily="34" charset="0"/>
              </a:rPr>
              <a:t>The threat that I am going to be focusing on is terrorism, the CPNI (2022) identify three possible terrorist ideologies, these are Islamist, Right Wing and Northern Ireland Related. </a:t>
            </a:r>
          </a:p>
        </p:txBody>
      </p:sp>
      <p:sp>
        <p:nvSpPr>
          <p:cNvPr id="4" name="Slide Number Placeholder 3"/>
          <p:cNvSpPr>
            <a:spLocks noGrp="1"/>
          </p:cNvSpPr>
          <p:nvPr>
            <p:ph type="sldNum" sz="quarter" idx="5"/>
          </p:nvPr>
        </p:nvSpPr>
        <p:spPr/>
        <p:txBody>
          <a:bodyPr/>
          <a:lstStyle/>
          <a:p>
            <a:fld id="{44DCD9C7-D2C8-47E6-8563-BBB6B13B1F5E}" type="slidenum">
              <a:rPr lang="en-GB" smtClean="0"/>
              <a:t>3</a:t>
            </a:fld>
            <a:endParaRPr lang="en-GB" dirty="0"/>
          </a:p>
        </p:txBody>
      </p:sp>
    </p:spTree>
    <p:extLst>
      <p:ext uri="{BB962C8B-B14F-4D97-AF65-F5344CB8AC3E}">
        <p14:creationId xmlns:p14="http://schemas.microsoft.com/office/powerpoint/2010/main" val="2035187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r>
              <a:rPr lang="en-GB" dirty="0">
                <a:latin typeface="Arial" panose="020B0604020202020204" pitchFamily="34" charset="0"/>
                <a:cs typeface="Arial" panose="020B0604020202020204" pitchFamily="34" charset="0"/>
              </a:rPr>
              <a:t>When it comes to actually defining what is transnational policing, Sheptycki (2000) says that it is actually quite difficult to define because of various disciplines like criminology and international law have different definitions. The definition shown on the slide is the definition used by Grieve et al (2007), the definition that Sheptycki (2000) says that transnational is the movement of person and ideas. </a:t>
            </a:r>
          </a:p>
        </p:txBody>
      </p:sp>
      <p:sp>
        <p:nvSpPr>
          <p:cNvPr id="4" name="Slide Number Placeholder 3"/>
          <p:cNvSpPr>
            <a:spLocks noGrp="1"/>
          </p:cNvSpPr>
          <p:nvPr>
            <p:ph type="sldNum" sz="quarter" idx="5"/>
          </p:nvPr>
        </p:nvSpPr>
        <p:spPr/>
        <p:txBody>
          <a:bodyPr/>
          <a:lstStyle/>
          <a:p>
            <a:fld id="{44DCD9C7-D2C8-47E6-8563-BBB6B13B1F5E}" type="slidenum">
              <a:rPr lang="en-GB" smtClean="0"/>
              <a:t>4</a:t>
            </a:fld>
            <a:endParaRPr lang="en-GB" dirty="0"/>
          </a:p>
        </p:txBody>
      </p:sp>
    </p:spTree>
    <p:extLst>
      <p:ext uri="{BB962C8B-B14F-4D97-AF65-F5344CB8AC3E}">
        <p14:creationId xmlns:p14="http://schemas.microsoft.com/office/powerpoint/2010/main" val="6401625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r>
              <a:rPr lang="en-GB" dirty="0">
                <a:latin typeface="Arial" panose="020B0604020202020204" pitchFamily="34" charset="0"/>
                <a:cs typeface="Arial" panose="020B0604020202020204" pitchFamily="34" charset="0"/>
              </a:rPr>
              <a:t>In 2009, organised crime groups generated around about $870 billion, this is more than 6 times the amount of official development assistance given out that year, it is also equivalent to 7% of the world’s exports of merchandise (United Nations Office on Drug and Crime, 2009).</a:t>
            </a:r>
          </a:p>
          <a:p>
            <a:pPr>
              <a:lnSpc>
                <a:spcPct val="200000"/>
              </a:lnSpc>
            </a:pPr>
            <a:endParaRPr lang="en-GB" dirty="0">
              <a:latin typeface="Arial" panose="020B0604020202020204" pitchFamily="34" charset="0"/>
              <a:cs typeface="Arial" panose="020B0604020202020204" pitchFamily="34" charset="0"/>
            </a:endParaRPr>
          </a:p>
          <a:p>
            <a:pPr>
              <a:lnSpc>
                <a:spcPct val="200000"/>
              </a:lnSpc>
            </a:pPr>
            <a:r>
              <a:rPr lang="en-GB" dirty="0">
                <a:latin typeface="Arial" panose="020B0604020202020204" pitchFamily="34" charset="0"/>
                <a:cs typeface="Arial" panose="020B0604020202020204" pitchFamily="34" charset="0"/>
              </a:rPr>
              <a:t>An example of transnational policing being used in the UK was when officers from Northamptonshire and officers in Romania arrested gang members who were involved in modern slavery, in these arrests 12 were made in Northamptonshire and 13 were made in Romania (Hitchenor, 2022). The gang would lure vulnerable people who were financially unstable in Romania by offering them work in the UK, however once in the UK there ID and documents would be taken and the victims would be forced to works 16 hours a day, seven days a week, all while not having sufficient food and would not gain a proper wage, some not having a wage at all.</a:t>
            </a:r>
          </a:p>
        </p:txBody>
      </p:sp>
      <p:sp>
        <p:nvSpPr>
          <p:cNvPr id="4" name="Slide Number Placeholder 3"/>
          <p:cNvSpPr>
            <a:spLocks noGrp="1"/>
          </p:cNvSpPr>
          <p:nvPr>
            <p:ph type="sldNum" sz="quarter" idx="5"/>
          </p:nvPr>
        </p:nvSpPr>
        <p:spPr/>
        <p:txBody>
          <a:bodyPr/>
          <a:lstStyle/>
          <a:p>
            <a:fld id="{44DCD9C7-D2C8-47E6-8563-BBB6B13B1F5E}" type="slidenum">
              <a:rPr lang="en-GB" smtClean="0"/>
              <a:t>5</a:t>
            </a:fld>
            <a:endParaRPr lang="en-GB" dirty="0"/>
          </a:p>
        </p:txBody>
      </p:sp>
    </p:spTree>
    <p:extLst>
      <p:ext uri="{BB962C8B-B14F-4D97-AF65-F5344CB8AC3E}">
        <p14:creationId xmlns:p14="http://schemas.microsoft.com/office/powerpoint/2010/main" val="41521977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r>
              <a:rPr lang="en-GB" dirty="0">
                <a:latin typeface="Arial" panose="020B0604020202020204" pitchFamily="34" charset="0"/>
                <a:cs typeface="Arial" panose="020B0604020202020204" pitchFamily="34" charset="0"/>
              </a:rPr>
              <a:t>If a deal is not done, Casciani (2020) says that this could potentially have enormous security implications. He says that because Europol is a EU policing agency that the UK could no longer be a part of, Casciani (2020) makes a possible comparison with the United States (US) who has an associate relationship with Europol, he describes this relationship as that US can not use all the investigatory powers of Europol and the US also has no say over objectives or priorities of Europol. The UK could also potentially lose access to the EU criminal database, however Casciani (2020) says that the UK hope that Interpol’s database could fill some of the void but he also says that this database is not nearly as detailed.</a:t>
            </a:r>
          </a:p>
          <a:p>
            <a:pPr>
              <a:lnSpc>
                <a:spcPct val="200000"/>
              </a:lnSpc>
            </a:pPr>
            <a:endParaRPr lang="en-GB" dirty="0">
              <a:latin typeface="Arial" panose="020B0604020202020204" pitchFamily="34" charset="0"/>
              <a:cs typeface="Arial" panose="020B0604020202020204" pitchFamily="34" charset="0"/>
            </a:endParaRPr>
          </a:p>
          <a:p>
            <a:pPr>
              <a:lnSpc>
                <a:spcPct val="200000"/>
              </a:lnSpc>
            </a:pPr>
            <a:r>
              <a:rPr lang="en-GB" dirty="0">
                <a:latin typeface="Arial" panose="020B0604020202020204" pitchFamily="34" charset="0"/>
                <a:cs typeface="Arial" panose="020B0604020202020204" pitchFamily="34" charset="0"/>
              </a:rPr>
              <a:t>The EU feel that the UK was cherry picking, with Inkster (2019) explaining that the UK want to continue with some aspect of EU membership while at the same time no longer recognising the movement of goods and services. Inkster (2019) supports the view of Casciani (2020) that the UK would lose the EU database due to Brexit, he adds that the time of writing it took 6 days to gather information on an EU national with potential criminal convictions in their home country, post Brexit this process could be 10 times longer. </a:t>
            </a:r>
          </a:p>
          <a:p>
            <a:pPr>
              <a:lnSpc>
                <a:spcPct val="200000"/>
              </a:lnSpc>
            </a:pPr>
            <a:endParaRPr lang="en-GB" dirty="0">
              <a:latin typeface="Arial" panose="020B0604020202020204" pitchFamily="34" charset="0"/>
              <a:cs typeface="Arial" panose="020B0604020202020204" pitchFamily="34" charset="0"/>
            </a:endParaRPr>
          </a:p>
          <a:p>
            <a:pPr>
              <a:lnSpc>
                <a:spcPct val="200000"/>
              </a:lnSpc>
            </a:pPr>
            <a:r>
              <a:rPr lang="en-GB" dirty="0">
                <a:latin typeface="Arial" panose="020B0604020202020204" pitchFamily="34" charset="0"/>
                <a:cs typeface="Arial" panose="020B0604020202020204" pitchFamily="34" charset="0"/>
              </a:rPr>
              <a:t>The UK did not want Brexit to be a complete detachment from the EU’s security and defence policy as stated by Vara et al (2020), however they also say that the EU wants there to be partnership with a unified government structure. </a:t>
            </a:r>
          </a:p>
          <a:p>
            <a:pPr>
              <a:lnSpc>
                <a:spcPct val="200000"/>
              </a:lnSpc>
            </a:pPr>
            <a:endParaRPr lang="en-GB" dirty="0">
              <a:latin typeface="Arial" panose="020B0604020202020204" pitchFamily="34" charset="0"/>
              <a:cs typeface="Arial" panose="020B0604020202020204" pitchFamily="34" charset="0"/>
            </a:endParaRPr>
          </a:p>
          <a:p>
            <a:pPr>
              <a:lnSpc>
                <a:spcPct val="200000"/>
              </a:lnSpc>
            </a:pPr>
            <a:r>
              <a:rPr lang="en-GB" dirty="0">
                <a:latin typeface="Arial" panose="020B0604020202020204" pitchFamily="34" charset="0"/>
                <a:cs typeface="Arial" panose="020B0604020202020204" pitchFamily="34" charset="0"/>
              </a:rPr>
              <a:t>Sergi (2016) believes that Brexit could make lifer easier for organised crime groups, she supports this view by saying that during the Brexit referendum campaign there was a suggestion that these groups came from Eastern Europe and the EU’s policy of freedom of movement allowed them into the UK, however Sergi (2016) says that the UK isolation is more likely to present these criminals with an opportunity, because the way to deal with organised crime is for police forces to work together, with the UK leaving the EU this would not be easy as possible prior to Brexit.</a:t>
            </a:r>
          </a:p>
        </p:txBody>
      </p:sp>
      <p:sp>
        <p:nvSpPr>
          <p:cNvPr id="4" name="Slide Number Placeholder 3"/>
          <p:cNvSpPr>
            <a:spLocks noGrp="1"/>
          </p:cNvSpPr>
          <p:nvPr>
            <p:ph type="sldNum" sz="quarter" idx="5"/>
          </p:nvPr>
        </p:nvSpPr>
        <p:spPr/>
        <p:txBody>
          <a:bodyPr/>
          <a:lstStyle/>
          <a:p>
            <a:fld id="{44DCD9C7-D2C8-47E6-8563-BBB6B13B1F5E}" type="slidenum">
              <a:rPr lang="en-GB" smtClean="0"/>
              <a:t>6</a:t>
            </a:fld>
            <a:endParaRPr lang="en-GB" dirty="0"/>
          </a:p>
        </p:txBody>
      </p:sp>
    </p:spTree>
    <p:extLst>
      <p:ext uri="{BB962C8B-B14F-4D97-AF65-F5344CB8AC3E}">
        <p14:creationId xmlns:p14="http://schemas.microsoft.com/office/powerpoint/2010/main" val="39761025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their commentary, Bove et al (2021) say that a recent poll found that the top concern for the British public was terrorism, this was more than any other country in Europe. They also did there own research which found that a person was more likely to vote to remain in Europe if they lived near an area that could be a place of an attack, the possible reasoning behind this could be the way people think is physical proximity to attack increases the counterfactual thoughts, that is they could have suffered from the disaster if the circumstances were different. Again Bove et al (2021) say that the UK leaving the EU could affect the cooperation with law enforcement and the full access to well established data systems.</a:t>
            </a:r>
          </a:p>
          <a:p>
            <a:endParaRPr lang="en-GB" dirty="0"/>
          </a:p>
          <a:p>
            <a:r>
              <a:rPr lang="en-GB" dirty="0"/>
              <a:t>The EU has played a major role in combating terrorism, the EU has also developed mechanisms that facilitate joint action by its member states (Joyce, 2022). He also says that the UK has other arrangements with other countries through organisations like the ‘Five Eyes’ alliance that contains the US, Canada, Australia and New Zealand. Joyce (2022) also mentions that it would also be beneficial for the EU to have arrangements with the UK about security after Brexit, this is in part because prior to the Brexit vote the UK played major role in some of the mechanism the EU had created.</a:t>
            </a:r>
          </a:p>
          <a:p>
            <a:endParaRPr lang="en-GB" dirty="0"/>
          </a:p>
          <a:p>
            <a:r>
              <a:rPr lang="en-GB" dirty="0"/>
              <a:t>In her feature, Winterbotham (2020) says that if the UK could not arrange a deal with the EU than this could mean that the UK would lose access to the European Arrest Warrant (EAW) regime, this would mean that an EU member country could refuse to extradite their own nationals to the UK. She refers back to prior to EAW existed it took 10 years for the UK to extradite a terrorist back to France, with the EAW it took just 56 days for Italy to extradite one of the terrorist involved in the failed 21/7 London tube bombing.</a:t>
            </a:r>
          </a:p>
        </p:txBody>
      </p:sp>
      <p:sp>
        <p:nvSpPr>
          <p:cNvPr id="4" name="Slide Number Placeholder 3"/>
          <p:cNvSpPr>
            <a:spLocks noGrp="1"/>
          </p:cNvSpPr>
          <p:nvPr>
            <p:ph type="sldNum" sz="quarter" idx="5"/>
          </p:nvPr>
        </p:nvSpPr>
        <p:spPr/>
        <p:txBody>
          <a:bodyPr/>
          <a:lstStyle/>
          <a:p>
            <a:fld id="{44DCD9C7-D2C8-47E6-8563-BBB6B13B1F5E}" type="slidenum">
              <a:rPr lang="en-GB" smtClean="0"/>
              <a:t>7</a:t>
            </a:fld>
            <a:endParaRPr lang="en-GB" dirty="0"/>
          </a:p>
        </p:txBody>
      </p:sp>
    </p:spTree>
    <p:extLst>
      <p:ext uri="{BB962C8B-B14F-4D97-AF65-F5344CB8AC3E}">
        <p14:creationId xmlns:p14="http://schemas.microsoft.com/office/powerpoint/2010/main" val="19117387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r>
              <a:rPr lang="en-GB" dirty="0">
                <a:latin typeface="Arial" panose="020B0604020202020204" pitchFamily="34" charset="0"/>
                <a:cs typeface="Arial" panose="020B0604020202020204" pitchFamily="34" charset="0"/>
              </a:rPr>
              <a:t>As mentioned on the previous slide, Casciani (2020) said that with the UK potentially losing access to the Europol databases they were going to fill the void by relying more on the Interpol database, however as mentioned before by Casciani (2020) the Interpol database are not as detailed. </a:t>
            </a:r>
          </a:p>
          <a:p>
            <a:pPr>
              <a:lnSpc>
                <a:spcPct val="200000"/>
              </a:lnSpc>
            </a:pPr>
            <a:endParaRPr lang="en-GB" dirty="0">
              <a:latin typeface="Arial" panose="020B0604020202020204" pitchFamily="34" charset="0"/>
              <a:cs typeface="Arial" panose="020B0604020202020204" pitchFamily="34" charset="0"/>
            </a:endParaRPr>
          </a:p>
          <a:p>
            <a:pPr>
              <a:lnSpc>
                <a:spcPct val="200000"/>
              </a:lnSpc>
            </a:pPr>
            <a:r>
              <a:rPr lang="en-GB" dirty="0">
                <a:latin typeface="Arial" panose="020B0604020202020204" pitchFamily="34" charset="0"/>
                <a:cs typeface="Arial" panose="020B0604020202020204" pitchFamily="34" charset="0"/>
              </a:rPr>
              <a:t>However recently there has since been an agreement made by the UK and the EU so that the UK can keep its access to some of the critical Europol database (King and Scarlett, 2021). However the UK has lost access to the EU’s criminal records exchange and instant operational alerts on the movement of people, but King and Scarlett (2021) do mention that there alternative arrangements.</a:t>
            </a:r>
          </a:p>
          <a:p>
            <a:pPr>
              <a:lnSpc>
                <a:spcPct val="200000"/>
              </a:lnSpc>
            </a:pPr>
            <a:endParaRPr lang="en-GB" dirty="0">
              <a:latin typeface="Arial" panose="020B0604020202020204" pitchFamily="34" charset="0"/>
              <a:cs typeface="Arial" panose="020B0604020202020204" pitchFamily="34" charset="0"/>
            </a:endParaRPr>
          </a:p>
          <a:p>
            <a:pPr>
              <a:lnSpc>
                <a:spcPct val="200000"/>
              </a:lnSpc>
            </a:pPr>
            <a:r>
              <a:rPr lang="en-GB" dirty="0">
                <a:latin typeface="Arial" panose="020B0604020202020204" pitchFamily="34" charset="0"/>
                <a:cs typeface="Arial" panose="020B0604020202020204" pitchFamily="34" charset="0"/>
              </a:rPr>
              <a:t>The NCA (2021) announced that they have now created a new working arrangement with Europol, this will allow them have liaison officers based at Europol headquarters, allow them to attend operational meetings at Europol and contribute to Europol analysis projects. This new working arrangement also allows the NCA and Europol to have fast and effective exchange of data (NCA, 2021).</a:t>
            </a:r>
          </a:p>
        </p:txBody>
      </p:sp>
      <p:sp>
        <p:nvSpPr>
          <p:cNvPr id="4" name="Slide Number Placeholder 3"/>
          <p:cNvSpPr>
            <a:spLocks noGrp="1"/>
          </p:cNvSpPr>
          <p:nvPr>
            <p:ph type="sldNum" sz="quarter" idx="5"/>
          </p:nvPr>
        </p:nvSpPr>
        <p:spPr/>
        <p:txBody>
          <a:bodyPr/>
          <a:lstStyle/>
          <a:p>
            <a:fld id="{44DCD9C7-D2C8-47E6-8563-BBB6B13B1F5E}" type="slidenum">
              <a:rPr lang="en-GB" smtClean="0"/>
              <a:t>8</a:t>
            </a:fld>
            <a:endParaRPr lang="en-GB" dirty="0"/>
          </a:p>
        </p:txBody>
      </p:sp>
    </p:spTree>
    <p:extLst>
      <p:ext uri="{BB962C8B-B14F-4D97-AF65-F5344CB8AC3E}">
        <p14:creationId xmlns:p14="http://schemas.microsoft.com/office/powerpoint/2010/main" val="6011994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r>
              <a:rPr lang="en-GB" dirty="0">
                <a:latin typeface="Arial" panose="020B0604020202020204" pitchFamily="34" charset="0"/>
                <a:cs typeface="Arial" panose="020B0604020202020204" pitchFamily="34" charset="0"/>
              </a:rPr>
              <a:t>To conclude, transnational policing is when police forces from different countries work together, this is mostly done when investigating organised criminal groups. In the aftermath of the Brexit vote, there was a fear that UK security forces could lose access to the Europol database, this could be an issue because the UK would not be able to identify possible criminal offenders from Europe coming in to the UK immediately and possibly could take days to gather information. A solution that security forces could use is the Interpol databases however the main issue with this solution is that these databases are not nearly as detailed, this could be a problem because there could be information missing. However the UK has recently made deals with the EU so that they can keep access to the Europol database, this is good news as mentioned earlier this would allow the UK security forces to work with their counterparts in European countries and they are able to have information about potential offenders coming in to the UK. Brexit could have an impact on the UK being able to combat terrorism, this is because of the potential loss of access to databases and may not to be able to extradite wanted terrorists. My initial thesis was that there could be potential challenges due to the UK leaving Europe, this initial thesis was correct but it seems that the UK has been able to mitigate these challenges by agreeing deals that allow the UK have the same access as they had before it left the EU. </a:t>
            </a:r>
          </a:p>
        </p:txBody>
      </p:sp>
      <p:sp>
        <p:nvSpPr>
          <p:cNvPr id="4" name="Slide Number Placeholder 3"/>
          <p:cNvSpPr>
            <a:spLocks noGrp="1"/>
          </p:cNvSpPr>
          <p:nvPr>
            <p:ph type="sldNum" sz="quarter" idx="5"/>
          </p:nvPr>
        </p:nvSpPr>
        <p:spPr/>
        <p:txBody>
          <a:bodyPr/>
          <a:lstStyle/>
          <a:p>
            <a:fld id="{44DCD9C7-D2C8-47E6-8563-BBB6B13B1F5E}" type="slidenum">
              <a:rPr lang="en-GB" smtClean="0"/>
              <a:t>9</a:t>
            </a:fld>
            <a:endParaRPr lang="en-GB" dirty="0"/>
          </a:p>
        </p:txBody>
      </p:sp>
    </p:spTree>
    <p:extLst>
      <p:ext uri="{BB962C8B-B14F-4D97-AF65-F5344CB8AC3E}">
        <p14:creationId xmlns:p14="http://schemas.microsoft.com/office/powerpoint/2010/main" val="10734270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listening and are there any questions?</a:t>
            </a:r>
          </a:p>
        </p:txBody>
      </p:sp>
      <p:sp>
        <p:nvSpPr>
          <p:cNvPr id="4" name="Slide Number Placeholder 3"/>
          <p:cNvSpPr>
            <a:spLocks noGrp="1"/>
          </p:cNvSpPr>
          <p:nvPr>
            <p:ph type="sldNum" sz="quarter" idx="5"/>
          </p:nvPr>
        </p:nvSpPr>
        <p:spPr/>
        <p:txBody>
          <a:bodyPr/>
          <a:lstStyle/>
          <a:p>
            <a:fld id="{44DCD9C7-D2C8-47E6-8563-BBB6B13B1F5E}" type="slidenum">
              <a:rPr lang="en-GB" smtClean="0"/>
              <a:t>10</a:t>
            </a:fld>
            <a:endParaRPr lang="en-GB" dirty="0"/>
          </a:p>
        </p:txBody>
      </p:sp>
    </p:spTree>
    <p:extLst>
      <p:ext uri="{BB962C8B-B14F-4D97-AF65-F5344CB8AC3E}">
        <p14:creationId xmlns:p14="http://schemas.microsoft.com/office/powerpoint/2010/main" val="41443289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DCD9C7-D2C8-47E6-8563-BBB6B13B1F5E}" type="slidenum">
              <a:rPr lang="en-GB" smtClean="0"/>
              <a:t>11</a:t>
            </a:fld>
            <a:endParaRPr lang="en-GB" dirty="0"/>
          </a:p>
        </p:txBody>
      </p:sp>
    </p:spTree>
    <p:extLst>
      <p:ext uri="{BB962C8B-B14F-4D97-AF65-F5344CB8AC3E}">
        <p14:creationId xmlns:p14="http://schemas.microsoft.com/office/powerpoint/2010/main" val="7795271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DCD9C7-D2C8-47E6-8563-BBB6B13B1F5E}" type="slidenum">
              <a:rPr lang="en-GB" smtClean="0"/>
              <a:t>12</a:t>
            </a:fld>
            <a:endParaRPr lang="en-GB" dirty="0"/>
          </a:p>
        </p:txBody>
      </p:sp>
    </p:spTree>
    <p:extLst>
      <p:ext uri="{BB962C8B-B14F-4D97-AF65-F5344CB8AC3E}">
        <p14:creationId xmlns:p14="http://schemas.microsoft.com/office/powerpoint/2010/main" val="38751215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DCD9C7-D2C8-47E6-8563-BBB6B13B1F5E}" type="slidenum">
              <a:rPr lang="en-GB" smtClean="0"/>
              <a:t>13</a:t>
            </a:fld>
            <a:endParaRPr lang="en-GB" dirty="0"/>
          </a:p>
        </p:txBody>
      </p:sp>
    </p:spTree>
    <p:extLst>
      <p:ext uri="{BB962C8B-B14F-4D97-AF65-F5344CB8AC3E}">
        <p14:creationId xmlns:p14="http://schemas.microsoft.com/office/powerpoint/2010/main" val="30947157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777FC-D997-4B72-82DC-4EA90C08F9D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0A9B79D-E2CF-45DB-8DC2-D8406615F05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C3D16BB-7406-4594-88B2-FBC655DF8B2D}"/>
              </a:ext>
            </a:extLst>
          </p:cNvPr>
          <p:cNvSpPr>
            <a:spLocks noGrp="1"/>
          </p:cNvSpPr>
          <p:nvPr>
            <p:ph type="dt" sz="half" idx="10"/>
          </p:nvPr>
        </p:nvSpPr>
        <p:spPr/>
        <p:txBody>
          <a:bodyPr/>
          <a:lstStyle/>
          <a:p>
            <a:fld id="{7627583E-4750-4E7F-A97E-0E758F548BB7}" type="datetimeFigureOut">
              <a:rPr lang="en-GB" smtClean="0"/>
              <a:t>12/05/2022</a:t>
            </a:fld>
            <a:endParaRPr lang="en-GB" dirty="0"/>
          </a:p>
        </p:txBody>
      </p:sp>
      <p:sp>
        <p:nvSpPr>
          <p:cNvPr id="5" name="Footer Placeholder 4">
            <a:extLst>
              <a:ext uri="{FF2B5EF4-FFF2-40B4-BE49-F238E27FC236}">
                <a16:creationId xmlns:a16="http://schemas.microsoft.com/office/drawing/2014/main" id="{98F7B843-46D9-41D4-9AB8-7E00B0DDB81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6A74F01-C61C-4B92-ADA6-AD762A6A8A2A}"/>
              </a:ext>
            </a:extLst>
          </p:cNvPr>
          <p:cNvSpPr>
            <a:spLocks noGrp="1"/>
          </p:cNvSpPr>
          <p:nvPr>
            <p:ph type="sldNum" sz="quarter" idx="12"/>
          </p:nvPr>
        </p:nvSpPr>
        <p:spPr/>
        <p:txBody>
          <a:bodyPr/>
          <a:lstStyle/>
          <a:p>
            <a:fld id="{5E7B1666-9C62-48ED-8A6E-911E2205E27A}" type="slidenum">
              <a:rPr lang="en-GB" smtClean="0"/>
              <a:t>‹#›</a:t>
            </a:fld>
            <a:endParaRPr lang="en-GB" dirty="0"/>
          </a:p>
        </p:txBody>
      </p:sp>
    </p:spTree>
    <p:extLst>
      <p:ext uri="{BB962C8B-B14F-4D97-AF65-F5344CB8AC3E}">
        <p14:creationId xmlns:p14="http://schemas.microsoft.com/office/powerpoint/2010/main" val="41346514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58017-43F1-420F-ABEC-71B8F92BF1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B3BDA2-F06F-4372-AF73-A19BE5CAB5C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1F3DDB-6B90-48AA-9107-7B05A7A2A74B}"/>
              </a:ext>
            </a:extLst>
          </p:cNvPr>
          <p:cNvSpPr>
            <a:spLocks noGrp="1"/>
          </p:cNvSpPr>
          <p:nvPr>
            <p:ph type="dt" sz="half" idx="10"/>
          </p:nvPr>
        </p:nvSpPr>
        <p:spPr/>
        <p:txBody>
          <a:bodyPr/>
          <a:lstStyle/>
          <a:p>
            <a:fld id="{7627583E-4750-4E7F-A97E-0E758F548BB7}" type="datetimeFigureOut">
              <a:rPr lang="en-GB" smtClean="0"/>
              <a:t>12/05/2022</a:t>
            </a:fld>
            <a:endParaRPr lang="en-GB" dirty="0"/>
          </a:p>
        </p:txBody>
      </p:sp>
      <p:sp>
        <p:nvSpPr>
          <p:cNvPr id="5" name="Footer Placeholder 4">
            <a:extLst>
              <a:ext uri="{FF2B5EF4-FFF2-40B4-BE49-F238E27FC236}">
                <a16:creationId xmlns:a16="http://schemas.microsoft.com/office/drawing/2014/main" id="{C030DD2E-8BDB-4AF1-B866-F639374A8A5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5F02733-E52C-4A40-9861-A2D2AE601739}"/>
              </a:ext>
            </a:extLst>
          </p:cNvPr>
          <p:cNvSpPr>
            <a:spLocks noGrp="1"/>
          </p:cNvSpPr>
          <p:nvPr>
            <p:ph type="sldNum" sz="quarter" idx="12"/>
          </p:nvPr>
        </p:nvSpPr>
        <p:spPr/>
        <p:txBody>
          <a:bodyPr/>
          <a:lstStyle/>
          <a:p>
            <a:fld id="{5E7B1666-9C62-48ED-8A6E-911E2205E27A}" type="slidenum">
              <a:rPr lang="en-GB" smtClean="0"/>
              <a:t>‹#›</a:t>
            </a:fld>
            <a:endParaRPr lang="en-GB" dirty="0"/>
          </a:p>
        </p:txBody>
      </p:sp>
    </p:spTree>
    <p:extLst>
      <p:ext uri="{BB962C8B-B14F-4D97-AF65-F5344CB8AC3E}">
        <p14:creationId xmlns:p14="http://schemas.microsoft.com/office/powerpoint/2010/main" val="4163049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EFA48-9E8B-4DD4-A355-906457F3ABB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0DF173C-7C7D-45E3-A737-4B3378107D0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849AFA-D788-419B-A715-F3F5DE6A90D6}"/>
              </a:ext>
            </a:extLst>
          </p:cNvPr>
          <p:cNvSpPr>
            <a:spLocks noGrp="1"/>
          </p:cNvSpPr>
          <p:nvPr>
            <p:ph type="dt" sz="half" idx="10"/>
          </p:nvPr>
        </p:nvSpPr>
        <p:spPr/>
        <p:txBody>
          <a:bodyPr/>
          <a:lstStyle/>
          <a:p>
            <a:fld id="{7627583E-4750-4E7F-A97E-0E758F548BB7}" type="datetimeFigureOut">
              <a:rPr lang="en-GB" smtClean="0"/>
              <a:t>12/05/2022</a:t>
            </a:fld>
            <a:endParaRPr lang="en-GB" dirty="0"/>
          </a:p>
        </p:txBody>
      </p:sp>
      <p:sp>
        <p:nvSpPr>
          <p:cNvPr id="5" name="Footer Placeholder 4">
            <a:extLst>
              <a:ext uri="{FF2B5EF4-FFF2-40B4-BE49-F238E27FC236}">
                <a16:creationId xmlns:a16="http://schemas.microsoft.com/office/drawing/2014/main" id="{4DBC29C4-DCAC-4348-AB5B-3682668D4F4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576CE54-8A41-4A1E-812D-1D305BF68CC6}"/>
              </a:ext>
            </a:extLst>
          </p:cNvPr>
          <p:cNvSpPr>
            <a:spLocks noGrp="1"/>
          </p:cNvSpPr>
          <p:nvPr>
            <p:ph type="sldNum" sz="quarter" idx="12"/>
          </p:nvPr>
        </p:nvSpPr>
        <p:spPr/>
        <p:txBody>
          <a:bodyPr/>
          <a:lstStyle/>
          <a:p>
            <a:fld id="{5E7B1666-9C62-48ED-8A6E-911E2205E27A}" type="slidenum">
              <a:rPr lang="en-GB" smtClean="0"/>
              <a:t>‹#›</a:t>
            </a:fld>
            <a:endParaRPr lang="en-GB" dirty="0"/>
          </a:p>
        </p:txBody>
      </p:sp>
    </p:spTree>
    <p:extLst>
      <p:ext uri="{BB962C8B-B14F-4D97-AF65-F5344CB8AC3E}">
        <p14:creationId xmlns:p14="http://schemas.microsoft.com/office/powerpoint/2010/main" val="164287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8B1DC-F625-48D6-B935-B9E6875302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53F1703-E11F-4B77-9096-C60EDF15799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86D8CC4-714C-4EAC-8DED-0E91C5957AB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448FA7E-2C52-46BC-BF1C-80840F8D7F6D}"/>
              </a:ext>
            </a:extLst>
          </p:cNvPr>
          <p:cNvSpPr>
            <a:spLocks noGrp="1"/>
          </p:cNvSpPr>
          <p:nvPr>
            <p:ph type="dt" sz="half" idx="10"/>
          </p:nvPr>
        </p:nvSpPr>
        <p:spPr/>
        <p:txBody>
          <a:bodyPr/>
          <a:lstStyle/>
          <a:p>
            <a:fld id="{7627583E-4750-4E7F-A97E-0E758F548BB7}" type="datetimeFigureOut">
              <a:rPr lang="en-GB" smtClean="0"/>
              <a:t>12/05/2022</a:t>
            </a:fld>
            <a:endParaRPr lang="en-GB" dirty="0"/>
          </a:p>
        </p:txBody>
      </p:sp>
      <p:sp>
        <p:nvSpPr>
          <p:cNvPr id="6" name="Footer Placeholder 5">
            <a:extLst>
              <a:ext uri="{FF2B5EF4-FFF2-40B4-BE49-F238E27FC236}">
                <a16:creationId xmlns:a16="http://schemas.microsoft.com/office/drawing/2014/main" id="{47C8B828-D9EE-4B9D-BDBC-518168262C6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E851C70-D678-470A-8FDE-86425E0AE9B4}"/>
              </a:ext>
            </a:extLst>
          </p:cNvPr>
          <p:cNvSpPr>
            <a:spLocks noGrp="1"/>
          </p:cNvSpPr>
          <p:nvPr>
            <p:ph type="sldNum" sz="quarter" idx="12"/>
          </p:nvPr>
        </p:nvSpPr>
        <p:spPr/>
        <p:txBody>
          <a:bodyPr/>
          <a:lstStyle/>
          <a:p>
            <a:fld id="{5E7B1666-9C62-48ED-8A6E-911E2205E27A}" type="slidenum">
              <a:rPr lang="en-GB" smtClean="0"/>
              <a:t>‹#›</a:t>
            </a:fld>
            <a:endParaRPr lang="en-GB" dirty="0"/>
          </a:p>
        </p:txBody>
      </p:sp>
    </p:spTree>
    <p:extLst>
      <p:ext uri="{BB962C8B-B14F-4D97-AF65-F5344CB8AC3E}">
        <p14:creationId xmlns:p14="http://schemas.microsoft.com/office/powerpoint/2010/main" val="2598495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24B1B-3695-454D-873C-0C130F628CD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57926E-A40D-4630-91EB-8EEB4A8A76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073A479-EBD4-4EAD-8A96-582F00CEBEB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15A7E62-A9C0-45DF-A297-4246A4D1D3B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828398F-3656-4B03-B95D-8199C1D79FF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8BC6D1E-D41D-405E-BB8C-FD8BE5C152D6}"/>
              </a:ext>
            </a:extLst>
          </p:cNvPr>
          <p:cNvSpPr>
            <a:spLocks noGrp="1"/>
          </p:cNvSpPr>
          <p:nvPr>
            <p:ph type="dt" sz="half" idx="10"/>
          </p:nvPr>
        </p:nvSpPr>
        <p:spPr/>
        <p:txBody>
          <a:bodyPr/>
          <a:lstStyle/>
          <a:p>
            <a:fld id="{7627583E-4750-4E7F-A97E-0E758F548BB7}" type="datetimeFigureOut">
              <a:rPr lang="en-GB" smtClean="0"/>
              <a:t>12/05/2022</a:t>
            </a:fld>
            <a:endParaRPr lang="en-GB" dirty="0"/>
          </a:p>
        </p:txBody>
      </p:sp>
      <p:sp>
        <p:nvSpPr>
          <p:cNvPr id="8" name="Footer Placeholder 7">
            <a:extLst>
              <a:ext uri="{FF2B5EF4-FFF2-40B4-BE49-F238E27FC236}">
                <a16:creationId xmlns:a16="http://schemas.microsoft.com/office/drawing/2014/main" id="{436B6E5B-6A5E-4963-A1DE-D1BD6F87C5B1}"/>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4646BF0-D543-4B44-83B8-D6B834FBA47F}"/>
              </a:ext>
            </a:extLst>
          </p:cNvPr>
          <p:cNvSpPr>
            <a:spLocks noGrp="1"/>
          </p:cNvSpPr>
          <p:nvPr>
            <p:ph type="sldNum" sz="quarter" idx="12"/>
          </p:nvPr>
        </p:nvSpPr>
        <p:spPr/>
        <p:txBody>
          <a:bodyPr/>
          <a:lstStyle/>
          <a:p>
            <a:fld id="{5E7B1666-9C62-48ED-8A6E-911E2205E27A}" type="slidenum">
              <a:rPr lang="en-GB" smtClean="0"/>
              <a:t>‹#›</a:t>
            </a:fld>
            <a:endParaRPr lang="en-GB" dirty="0"/>
          </a:p>
        </p:txBody>
      </p:sp>
    </p:spTree>
    <p:extLst>
      <p:ext uri="{BB962C8B-B14F-4D97-AF65-F5344CB8AC3E}">
        <p14:creationId xmlns:p14="http://schemas.microsoft.com/office/powerpoint/2010/main" val="6692976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78759-579F-4FB5-94A2-FA02CC3C8C7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E40A66A-F329-4139-9E9D-3D2EFFEBC1A2}"/>
              </a:ext>
            </a:extLst>
          </p:cNvPr>
          <p:cNvSpPr>
            <a:spLocks noGrp="1"/>
          </p:cNvSpPr>
          <p:nvPr>
            <p:ph type="dt" sz="half" idx="10"/>
          </p:nvPr>
        </p:nvSpPr>
        <p:spPr/>
        <p:txBody>
          <a:bodyPr/>
          <a:lstStyle/>
          <a:p>
            <a:fld id="{7627583E-4750-4E7F-A97E-0E758F548BB7}" type="datetimeFigureOut">
              <a:rPr lang="en-GB" smtClean="0"/>
              <a:t>12/05/2022</a:t>
            </a:fld>
            <a:endParaRPr lang="en-GB" dirty="0"/>
          </a:p>
        </p:txBody>
      </p:sp>
      <p:sp>
        <p:nvSpPr>
          <p:cNvPr id="4" name="Footer Placeholder 3">
            <a:extLst>
              <a:ext uri="{FF2B5EF4-FFF2-40B4-BE49-F238E27FC236}">
                <a16:creationId xmlns:a16="http://schemas.microsoft.com/office/drawing/2014/main" id="{DE900ABF-A1C6-4DD3-9F9F-50F20532176D}"/>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A3946894-BA0B-4725-AEE3-913E554ADC26}"/>
              </a:ext>
            </a:extLst>
          </p:cNvPr>
          <p:cNvSpPr>
            <a:spLocks noGrp="1"/>
          </p:cNvSpPr>
          <p:nvPr>
            <p:ph type="sldNum" sz="quarter" idx="12"/>
          </p:nvPr>
        </p:nvSpPr>
        <p:spPr/>
        <p:txBody>
          <a:bodyPr/>
          <a:lstStyle/>
          <a:p>
            <a:fld id="{5E7B1666-9C62-48ED-8A6E-911E2205E27A}" type="slidenum">
              <a:rPr lang="en-GB" smtClean="0"/>
              <a:t>‹#›</a:t>
            </a:fld>
            <a:endParaRPr lang="en-GB" dirty="0"/>
          </a:p>
        </p:txBody>
      </p:sp>
    </p:spTree>
    <p:extLst>
      <p:ext uri="{BB962C8B-B14F-4D97-AF65-F5344CB8AC3E}">
        <p14:creationId xmlns:p14="http://schemas.microsoft.com/office/powerpoint/2010/main" val="419523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3CE616-D5BE-40B2-9925-7F02EF95CDCB}"/>
              </a:ext>
            </a:extLst>
          </p:cNvPr>
          <p:cNvSpPr>
            <a:spLocks noGrp="1"/>
          </p:cNvSpPr>
          <p:nvPr>
            <p:ph type="dt" sz="half" idx="10"/>
          </p:nvPr>
        </p:nvSpPr>
        <p:spPr/>
        <p:txBody>
          <a:bodyPr/>
          <a:lstStyle/>
          <a:p>
            <a:fld id="{7627583E-4750-4E7F-A97E-0E758F548BB7}" type="datetimeFigureOut">
              <a:rPr lang="en-GB" smtClean="0"/>
              <a:t>12/05/2022</a:t>
            </a:fld>
            <a:endParaRPr lang="en-GB" dirty="0"/>
          </a:p>
        </p:txBody>
      </p:sp>
      <p:sp>
        <p:nvSpPr>
          <p:cNvPr id="3" name="Footer Placeholder 2">
            <a:extLst>
              <a:ext uri="{FF2B5EF4-FFF2-40B4-BE49-F238E27FC236}">
                <a16:creationId xmlns:a16="http://schemas.microsoft.com/office/drawing/2014/main" id="{215B4AFA-D021-475F-AE9A-B9FF3D459161}"/>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E4855ABE-AE22-44AB-9F1B-6392316897AE}"/>
              </a:ext>
            </a:extLst>
          </p:cNvPr>
          <p:cNvSpPr>
            <a:spLocks noGrp="1"/>
          </p:cNvSpPr>
          <p:nvPr>
            <p:ph type="sldNum" sz="quarter" idx="12"/>
          </p:nvPr>
        </p:nvSpPr>
        <p:spPr/>
        <p:txBody>
          <a:bodyPr/>
          <a:lstStyle/>
          <a:p>
            <a:fld id="{5E7B1666-9C62-48ED-8A6E-911E2205E27A}" type="slidenum">
              <a:rPr lang="en-GB" smtClean="0"/>
              <a:t>‹#›</a:t>
            </a:fld>
            <a:endParaRPr lang="en-GB" dirty="0"/>
          </a:p>
        </p:txBody>
      </p:sp>
    </p:spTree>
    <p:extLst>
      <p:ext uri="{BB962C8B-B14F-4D97-AF65-F5344CB8AC3E}">
        <p14:creationId xmlns:p14="http://schemas.microsoft.com/office/powerpoint/2010/main" val="12197207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1A31E-79DC-4E62-85FC-8E9E3D87BE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5E72388-AEA9-49EF-B132-89AFFD562F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FA2ECE9-65B7-4DEB-8016-A6088829FE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E67879-6ADA-47DA-B5E1-76D4C61D3A0C}"/>
              </a:ext>
            </a:extLst>
          </p:cNvPr>
          <p:cNvSpPr>
            <a:spLocks noGrp="1"/>
          </p:cNvSpPr>
          <p:nvPr>
            <p:ph type="dt" sz="half" idx="10"/>
          </p:nvPr>
        </p:nvSpPr>
        <p:spPr/>
        <p:txBody>
          <a:bodyPr/>
          <a:lstStyle/>
          <a:p>
            <a:fld id="{7627583E-4750-4E7F-A97E-0E758F548BB7}" type="datetimeFigureOut">
              <a:rPr lang="en-GB" smtClean="0"/>
              <a:t>12/05/2022</a:t>
            </a:fld>
            <a:endParaRPr lang="en-GB" dirty="0"/>
          </a:p>
        </p:txBody>
      </p:sp>
      <p:sp>
        <p:nvSpPr>
          <p:cNvPr id="6" name="Footer Placeholder 5">
            <a:extLst>
              <a:ext uri="{FF2B5EF4-FFF2-40B4-BE49-F238E27FC236}">
                <a16:creationId xmlns:a16="http://schemas.microsoft.com/office/drawing/2014/main" id="{3EE5E3DD-3433-4F19-B44F-55B6ADFC316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DE66824-00CE-428F-B460-7A5F62D9749D}"/>
              </a:ext>
            </a:extLst>
          </p:cNvPr>
          <p:cNvSpPr>
            <a:spLocks noGrp="1"/>
          </p:cNvSpPr>
          <p:nvPr>
            <p:ph type="sldNum" sz="quarter" idx="12"/>
          </p:nvPr>
        </p:nvSpPr>
        <p:spPr/>
        <p:txBody>
          <a:bodyPr/>
          <a:lstStyle/>
          <a:p>
            <a:fld id="{5E7B1666-9C62-48ED-8A6E-911E2205E27A}" type="slidenum">
              <a:rPr lang="en-GB" smtClean="0"/>
              <a:t>‹#›</a:t>
            </a:fld>
            <a:endParaRPr lang="en-GB" dirty="0"/>
          </a:p>
        </p:txBody>
      </p:sp>
    </p:spTree>
    <p:extLst>
      <p:ext uri="{BB962C8B-B14F-4D97-AF65-F5344CB8AC3E}">
        <p14:creationId xmlns:p14="http://schemas.microsoft.com/office/powerpoint/2010/main" val="2409201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32928-7445-4209-8EA2-F7432BBAF2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43F7ED2-B72C-4C8A-9520-C4D9411382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02B649DC-8941-4655-B675-2DF18EB0CF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32B80E-73E6-4F63-8E09-6E359E995BC9}"/>
              </a:ext>
            </a:extLst>
          </p:cNvPr>
          <p:cNvSpPr>
            <a:spLocks noGrp="1"/>
          </p:cNvSpPr>
          <p:nvPr>
            <p:ph type="dt" sz="half" idx="10"/>
          </p:nvPr>
        </p:nvSpPr>
        <p:spPr/>
        <p:txBody>
          <a:bodyPr/>
          <a:lstStyle/>
          <a:p>
            <a:fld id="{7627583E-4750-4E7F-A97E-0E758F548BB7}" type="datetimeFigureOut">
              <a:rPr lang="en-GB" smtClean="0"/>
              <a:t>12/05/2022</a:t>
            </a:fld>
            <a:endParaRPr lang="en-GB" dirty="0"/>
          </a:p>
        </p:txBody>
      </p:sp>
      <p:sp>
        <p:nvSpPr>
          <p:cNvPr id="6" name="Footer Placeholder 5">
            <a:extLst>
              <a:ext uri="{FF2B5EF4-FFF2-40B4-BE49-F238E27FC236}">
                <a16:creationId xmlns:a16="http://schemas.microsoft.com/office/drawing/2014/main" id="{CD4863FB-173E-43EE-BCA1-11FF4FF4700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B24C3FA-31B2-4ABA-96E9-6D52648BF28B}"/>
              </a:ext>
            </a:extLst>
          </p:cNvPr>
          <p:cNvSpPr>
            <a:spLocks noGrp="1"/>
          </p:cNvSpPr>
          <p:nvPr>
            <p:ph type="sldNum" sz="quarter" idx="12"/>
          </p:nvPr>
        </p:nvSpPr>
        <p:spPr/>
        <p:txBody>
          <a:bodyPr/>
          <a:lstStyle/>
          <a:p>
            <a:fld id="{5E7B1666-9C62-48ED-8A6E-911E2205E27A}" type="slidenum">
              <a:rPr lang="en-GB" smtClean="0"/>
              <a:t>‹#›</a:t>
            </a:fld>
            <a:endParaRPr lang="en-GB" dirty="0"/>
          </a:p>
        </p:txBody>
      </p:sp>
    </p:spTree>
    <p:extLst>
      <p:ext uri="{BB962C8B-B14F-4D97-AF65-F5344CB8AC3E}">
        <p14:creationId xmlns:p14="http://schemas.microsoft.com/office/powerpoint/2010/main" val="12177174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B5D86-7A3E-4038-8B79-74A6169A1DC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568F9B-EF2A-41A7-AE29-D90963E3EC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9696FB-91B6-4189-A1D4-CE0369539FF1}"/>
              </a:ext>
            </a:extLst>
          </p:cNvPr>
          <p:cNvSpPr>
            <a:spLocks noGrp="1"/>
          </p:cNvSpPr>
          <p:nvPr>
            <p:ph type="dt" sz="half" idx="10"/>
          </p:nvPr>
        </p:nvSpPr>
        <p:spPr/>
        <p:txBody>
          <a:bodyPr/>
          <a:lstStyle/>
          <a:p>
            <a:fld id="{7627583E-4750-4E7F-A97E-0E758F548BB7}" type="datetimeFigureOut">
              <a:rPr lang="en-GB" smtClean="0"/>
              <a:t>12/05/2022</a:t>
            </a:fld>
            <a:endParaRPr lang="en-GB" dirty="0"/>
          </a:p>
        </p:txBody>
      </p:sp>
      <p:sp>
        <p:nvSpPr>
          <p:cNvPr id="5" name="Footer Placeholder 4">
            <a:extLst>
              <a:ext uri="{FF2B5EF4-FFF2-40B4-BE49-F238E27FC236}">
                <a16:creationId xmlns:a16="http://schemas.microsoft.com/office/drawing/2014/main" id="{E8C5C65D-2432-43C8-917D-671D779FF91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568EE16-F288-42F4-AB87-1761E17C08B5}"/>
              </a:ext>
            </a:extLst>
          </p:cNvPr>
          <p:cNvSpPr>
            <a:spLocks noGrp="1"/>
          </p:cNvSpPr>
          <p:nvPr>
            <p:ph type="sldNum" sz="quarter" idx="12"/>
          </p:nvPr>
        </p:nvSpPr>
        <p:spPr/>
        <p:txBody>
          <a:bodyPr/>
          <a:lstStyle/>
          <a:p>
            <a:fld id="{5E7B1666-9C62-48ED-8A6E-911E2205E27A}" type="slidenum">
              <a:rPr lang="en-GB" smtClean="0"/>
              <a:t>‹#›</a:t>
            </a:fld>
            <a:endParaRPr lang="en-GB" dirty="0"/>
          </a:p>
        </p:txBody>
      </p:sp>
    </p:spTree>
    <p:extLst>
      <p:ext uri="{BB962C8B-B14F-4D97-AF65-F5344CB8AC3E}">
        <p14:creationId xmlns:p14="http://schemas.microsoft.com/office/powerpoint/2010/main" val="30057295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6DFBC6-72C1-43C3-A21E-09A747219FC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8AE3C2-6747-46AA-9A88-DE2CDCC9FC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EF0486-68F4-493F-A9F4-2F34819F4736}"/>
              </a:ext>
            </a:extLst>
          </p:cNvPr>
          <p:cNvSpPr>
            <a:spLocks noGrp="1"/>
          </p:cNvSpPr>
          <p:nvPr>
            <p:ph type="dt" sz="half" idx="10"/>
          </p:nvPr>
        </p:nvSpPr>
        <p:spPr/>
        <p:txBody>
          <a:bodyPr/>
          <a:lstStyle/>
          <a:p>
            <a:fld id="{7627583E-4750-4E7F-A97E-0E758F548BB7}" type="datetimeFigureOut">
              <a:rPr lang="en-GB" smtClean="0"/>
              <a:t>12/05/2022</a:t>
            </a:fld>
            <a:endParaRPr lang="en-GB" dirty="0"/>
          </a:p>
        </p:txBody>
      </p:sp>
      <p:sp>
        <p:nvSpPr>
          <p:cNvPr id="5" name="Footer Placeholder 4">
            <a:extLst>
              <a:ext uri="{FF2B5EF4-FFF2-40B4-BE49-F238E27FC236}">
                <a16:creationId xmlns:a16="http://schemas.microsoft.com/office/drawing/2014/main" id="{6971FF3A-8B37-4A45-A77A-8D181663EED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8A8C684-FC42-4EEA-81E6-937FD2B91F54}"/>
              </a:ext>
            </a:extLst>
          </p:cNvPr>
          <p:cNvSpPr>
            <a:spLocks noGrp="1"/>
          </p:cNvSpPr>
          <p:nvPr>
            <p:ph type="sldNum" sz="quarter" idx="12"/>
          </p:nvPr>
        </p:nvSpPr>
        <p:spPr/>
        <p:txBody>
          <a:bodyPr/>
          <a:lstStyle/>
          <a:p>
            <a:fld id="{5E7B1666-9C62-48ED-8A6E-911E2205E27A}" type="slidenum">
              <a:rPr lang="en-GB" smtClean="0"/>
              <a:t>‹#›</a:t>
            </a:fld>
            <a:endParaRPr lang="en-GB" dirty="0"/>
          </a:p>
        </p:txBody>
      </p:sp>
    </p:spTree>
    <p:extLst>
      <p:ext uri="{BB962C8B-B14F-4D97-AF65-F5344CB8AC3E}">
        <p14:creationId xmlns:p14="http://schemas.microsoft.com/office/powerpoint/2010/main" val="61051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5171DCA-D63F-40F8-8D86-F02DBAFB9AA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048C1A-3870-4C50-A5E6-2FF85CCCC77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26A5C0-7AF2-474C-A52B-EA4810F8C3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27583E-4750-4E7F-A97E-0E758F548BB7}" type="datetimeFigureOut">
              <a:rPr lang="en-GB" smtClean="0"/>
              <a:t>12/05/2022</a:t>
            </a:fld>
            <a:endParaRPr lang="en-GB" dirty="0"/>
          </a:p>
        </p:txBody>
      </p:sp>
      <p:sp>
        <p:nvSpPr>
          <p:cNvPr id="5" name="Footer Placeholder 4">
            <a:extLst>
              <a:ext uri="{FF2B5EF4-FFF2-40B4-BE49-F238E27FC236}">
                <a16:creationId xmlns:a16="http://schemas.microsoft.com/office/drawing/2014/main" id="{0F2FF595-1951-48A4-B1BE-03F6A93093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2CB5537F-E70C-4164-847B-7EA21A17D83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7B1666-9C62-48ED-8A6E-911E2205E27A}" type="slidenum">
              <a:rPr lang="en-GB" smtClean="0"/>
              <a:t>‹#›</a:t>
            </a:fld>
            <a:endParaRPr lang="en-GB" dirty="0"/>
          </a:p>
        </p:txBody>
      </p:sp>
    </p:spTree>
    <p:extLst>
      <p:ext uri="{BB962C8B-B14F-4D97-AF65-F5344CB8AC3E}">
        <p14:creationId xmlns:p14="http://schemas.microsoft.com/office/powerpoint/2010/main" val="12644417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8" Type="http://schemas.openxmlformats.org/officeDocument/2006/relationships/hyperlink" Target="https://www.bbc.co.uk/news/explainers-55333543" TargetMode="External"/><Relationship Id="rId3" Type="http://schemas.openxmlformats.org/officeDocument/2006/relationships/hyperlink" Target="https://www.army.mod.uk/news-and-events/news/2021/11/counter-terrorism-exercise-with-police-and-military/" TargetMode="External"/><Relationship Id="rId7" Type="http://schemas.openxmlformats.org/officeDocument/2006/relationships/hyperlink" Target="https://assets.publishing.service.gov.uk/government/uploads/system/uploads/attachment_data/file/228539/7291.pdf"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ukandeu.ac.uk/terrorism-violence-security-concerns-and-the-brexit-vote/" TargetMode="External"/><Relationship Id="rId5" Type="http://schemas.openxmlformats.org/officeDocument/2006/relationships/hyperlink" Target="https://www.gov.uk/government/organisations/border-force/about#:~:text=Border%20Force%20secures%20the%20border,staff%20at%20ports%20and%20airports" TargetMode="External"/><Relationship Id="rId10" Type="http://schemas.openxmlformats.org/officeDocument/2006/relationships/hyperlink" Target="https://www.northantslive.news/news/northamptonshire-news/northamptonshire-romanian-arrests-made-officers-7028834" TargetMode="External"/><Relationship Id="rId4" Type="http://schemas.openxmlformats.org/officeDocument/2006/relationships/hyperlink" Target="https://www.bbc.co.uk/news/uk-51512824" TargetMode="External"/><Relationship Id="rId9" Type="http://schemas.openxmlformats.org/officeDocument/2006/relationships/hyperlink" Target="https://www.cpni.gov.uk/terrorism"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policesuccess.co.uk/forces.html" TargetMode="External"/><Relationship Id="rId3" Type="http://schemas.openxmlformats.org/officeDocument/2006/relationships/hyperlink" Target="https://www.palgrave.com/gp/blogs/social-sciences/joyce-on-the-uk-and-terrorism-after-Brexit" TargetMode="External"/><Relationship Id="rId7" Type="http://schemas.openxmlformats.org/officeDocument/2006/relationships/hyperlink" Target="https://www.justiceinspectorates.gov.uk/hmicfrs/police-forces/forces-organisations/national-crime-agency/"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nationalcrimeagency.gov.uk/news/nca-and-europol-sign-up-to-a-new-working-arrangement" TargetMode="External"/><Relationship Id="rId5" Type="http://schemas.openxmlformats.org/officeDocument/2006/relationships/hyperlink" Target="https://www.gov.uk/government/organisations/ministry-of-defence/about" TargetMode="External"/><Relationship Id="rId4" Type="http://schemas.openxmlformats.org/officeDocument/2006/relationships/hyperlink" Target="https://rusi.org/explore-our-research/publications/commentary/future-uk-eu-security-cooperation" TargetMode="External"/><Relationship Id="rId9" Type="http://schemas.openxmlformats.org/officeDocument/2006/relationships/hyperlink" Target="https://theconversation.com/brexit-could-make-life-easier-for-organised-crime-gangs-60515"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250868/0114301808.pdf" TargetMode="External"/><Relationship Id="rId7" Type="http://schemas.openxmlformats.org/officeDocument/2006/relationships/hyperlink" Target="https://counterterrorbusiness.com/features/how-will-brexit-impact-uk%E2%80%99s-ability-counter-terrorism"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southampton.ac.uk/socsci/undergraduate/career_path_police.page#:~:text=Role%3A,of%20life%20for%20all%20citizens" TargetMode="External"/><Relationship Id="rId5" Type="http://schemas.openxmlformats.org/officeDocument/2006/relationships/hyperlink" Target="https://www.unodc.org/toc/en/crimes/organized-crime.html" TargetMode="External"/><Relationship Id="rId4" Type="http://schemas.openxmlformats.org/officeDocument/2006/relationships/hyperlink" Target="https://assets.publishing.service.gov.uk/government/uploads/system/uploads/attachment_data/file/62484/Factsheet2-National-Security-Risk-Assessmen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83F9D7D-8B7D-49DF-AA94-0A9A8D6710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707F116-8EC0-4822-9067-186AC8C96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28268" y="1327668"/>
            <a:ext cx="4225136" cy="422513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14" name="Freeform: Shape 13">
            <a:extLst>
              <a:ext uri="{FF2B5EF4-FFF2-40B4-BE49-F238E27FC236}">
                <a16:creationId xmlns:a16="http://schemas.microsoft.com/office/drawing/2014/main" id="{49F1A7E4-819D-4D21-8E8B-32671A9F9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563919" y="753376"/>
            <a:ext cx="5353835" cy="5353835"/>
          </a:xfrm>
          <a:custGeom>
            <a:avLst/>
            <a:gdLst>
              <a:gd name="connsiteX0" fmla="*/ 690507 w 5353835"/>
              <a:gd name="connsiteY0" fmla="*/ 5273742 h 5353835"/>
              <a:gd name="connsiteX1" fmla="*/ 4938299 w 5353835"/>
              <a:gd name="connsiteY1" fmla="*/ 5273742 h 5353835"/>
              <a:gd name="connsiteX2" fmla="*/ 4858206 w 5353835"/>
              <a:gd name="connsiteY2" fmla="*/ 5353835 h 5353835"/>
              <a:gd name="connsiteX3" fmla="*/ 770600 w 5353835"/>
              <a:gd name="connsiteY3" fmla="*/ 5353835 h 5353835"/>
              <a:gd name="connsiteX4" fmla="*/ 433255 w 5353835"/>
              <a:gd name="connsiteY4" fmla="*/ 80093 h 5353835"/>
              <a:gd name="connsiteX5" fmla="*/ 513348 w 5353835"/>
              <a:gd name="connsiteY5" fmla="*/ 0 h 5353835"/>
              <a:gd name="connsiteX6" fmla="*/ 5353835 w 5353835"/>
              <a:gd name="connsiteY6" fmla="*/ 0 h 5353835"/>
              <a:gd name="connsiteX7" fmla="*/ 5353835 w 5353835"/>
              <a:gd name="connsiteY7" fmla="*/ 4858206 h 5353835"/>
              <a:gd name="connsiteX8" fmla="*/ 5273742 w 5353835"/>
              <a:gd name="connsiteY8" fmla="*/ 4938299 h 5353835"/>
              <a:gd name="connsiteX9" fmla="*/ 5273742 w 5353835"/>
              <a:gd name="connsiteY9" fmla="*/ 80093 h 5353835"/>
              <a:gd name="connsiteX10" fmla="*/ 0 w 5353835"/>
              <a:gd name="connsiteY10" fmla="*/ 513348 h 5353835"/>
              <a:gd name="connsiteX11" fmla="*/ 80093 w 5353835"/>
              <a:gd name="connsiteY11" fmla="*/ 433255 h 5353835"/>
              <a:gd name="connsiteX12" fmla="*/ 80093 w 5353835"/>
              <a:gd name="connsiteY12" fmla="*/ 4663328 h 5353835"/>
              <a:gd name="connsiteX13" fmla="*/ 0 w 5353835"/>
              <a:gd name="connsiteY13" fmla="*/ 4583235 h 5353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53835" h="5353835">
                <a:moveTo>
                  <a:pt x="690507" y="5273742"/>
                </a:moveTo>
                <a:lnTo>
                  <a:pt x="4938299" y="5273742"/>
                </a:lnTo>
                <a:lnTo>
                  <a:pt x="4858206" y="5353835"/>
                </a:lnTo>
                <a:lnTo>
                  <a:pt x="770600" y="5353835"/>
                </a:lnTo>
                <a:close/>
                <a:moveTo>
                  <a:pt x="433255" y="80093"/>
                </a:moveTo>
                <a:lnTo>
                  <a:pt x="513348" y="0"/>
                </a:lnTo>
                <a:lnTo>
                  <a:pt x="5353835" y="0"/>
                </a:lnTo>
                <a:lnTo>
                  <a:pt x="5353835" y="4858206"/>
                </a:lnTo>
                <a:lnTo>
                  <a:pt x="5273742" y="4938299"/>
                </a:lnTo>
                <a:lnTo>
                  <a:pt x="5273742" y="80093"/>
                </a:lnTo>
                <a:close/>
                <a:moveTo>
                  <a:pt x="0" y="513348"/>
                </a:moveTo>
                <a:lnTo>
                  <a:pt x="80093" y="433255"/>
                </a:lnTo>
                <a:lnTo>
                  <a:pt x="80093" y="4663328"/>
                </a:lnTo>
                <a:lnTo>
                  <a:pt x="0" y="45832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 name="Title 1">
            <a:extLst>
              <a:ext uri="{FF2B5EF4-FFF2-40B4-BE49-F238E27FC236}">
                <a16:creationId xmlns:a16="http://schemas.microsoft.com/office/drawing/2014/main" id="{F1EA57AB-4C04-4E70-8FD1-0AB9C01BB33B}"/>
              </a:ext>
            </a:extLst>
          </p:cNvPr>
          <p:cNvSpPr>
            <a:spLocks noGrp="1"/>
          </p:cNvSpPr>
          <p:nvPr>
            <p:ph type="ctrTitle"/>
          </p:nvPr>
        </p:nvSpPr>
        <p:spPr>
          <a:xfrm>
            <a:off x="1116701" y="2452526"/>
            <a:ext cx="4248318" cy="1952947"/>
          </a:xfrm>
          <a:noFill/>
        </p:spPr>
        <p:txBody>
          <a:bodyPr anchor="ctr">
            <a:normAutofit/>
          </a:bodyPr>
          <a:lstStyle/>
          <a:p>
            <a:r>
              <a:rPr lang="en-GB" sz="3600" dirty="0">
                <a:solidFill>
                  <a:srgbClr val="080808"/>
                </a:solidFill>
              </a:rPr>
              <a:t>National and Transnational Policing – The Challenges</a:t>
            </a:r>
          </a:p>
        </p:txBody>
      </p:sp>
      <p:sp>
        <p:nvSpPr>
          <p:cNvPr id="3" name="Subtitle 2">
            <a:extLst>
              <a:ext uri="{FF2B5EF4-FFF2-40B4-BE49-F238E27FC236}">
                <a16:creationId xmlns:a16="http://schemas.microsoft.com/office/drawing/2014/main" id="{35074B33-09F3-4491-8E0E-DCBDF2A45781}"/>
              </a:ext>
            </a:extLst>
          </p:cNvPr>
          <p:cNvSpPr>
            <a:spLocks noGrp="1"/>
          </p:cNvSpPr>
          <p:nvPr>
            <p:ph type="subTitle" idx="1"/>
          </p:nvPr>
        </p:nvSpPr>
        <p:spPr>
          <a:xfrm>
            <a:off x="1991745" y="4557900"/>
            <a:ext cx="2442690" cy="915772"/>
          </a:xfrm>
          <a:noFill/>
        </p:spPr>
        <p:txBody>
          <a:bodyPr>
            <a:normAutofit/>
          </a:bodyPr>
          <a:lstStyle/>
          <a:p>
            <a:r>
              <a:rPr lang="en-GB" sz="800" dirty="0">
                <a:solidFill>
                  <a:srgbClr val="080808"/>
                </a:solidFill>
              </a:rPr>
              <a:t>Andrew James</a:t>
            </a:r>
          </a:p>
          <a:p>
            <a:r>
              <a:rPr lang="en-GB" sz="800" dirty="0">
                <a:solidFill>
                  <a:srgbClr val="080808"/>
                </a:solidFill>
              </a:rPr>
              <a:t>1700591</a:t>
            </a:r>
          </a:p>
          <a:p>
            <a:r>
              <a:rPr lang="en-GB" sz="800" dirty="0">
                <a:solidFill>
                  <a:srgbClr val="080808"/>
                </a:solidFill>
              </a:rPr>
              <a:t>Luke Roach</a:t>
            </a:r>
          </a:p>
          <a:p>
            <a:r>
              <a:rPr lang="en-GB" sz="800" dirty="0">
                <a:solidFill>
                  <a:srgbClr val="080808"/>
                </a:solidFill>
              </a:rPr>
              <a:t>13/5/22</a:t>
            </a:r>
          </a:p>
        </p:txBody>
      </p:sp>
      <p:sp>
        <p:nvSpPr>
          <p:cNvPr id="16" name="Freeform: Shape 15">
            <a:extLst>
              <a:ext uri="{FF2B5EF4-FFF2-40B4-BE49-F238E27FC236}">
                <a16:creationId xmlns:a16="http://schemas.microsoft.com/office/drawing/2014/main" id="{6D6E3EFD-925A-40CD-8E14-FDD4E6DDC6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21661" y="-1"/>
            <a:ext cx="7170340" cy="5062213"/>
          </a:xfrm>
          <a:custGeom>
            <a:avLst/>
            <a:gdLst>
              <a:gd name="connsiteX0" fmla="*/ 7170340 w 7170340"/>
              <a:gd name="connsiteY0" fmla="*/ 0 h 5062213"/>
              <a:gd name="connsiteX1" fmla="*/ 7170340 w 7170340"/>
              <a:gd name="connsiteY1" fmla="*/ 2954084 h 5062213"/>
              <a:gd name="connsiteX2" fmla="*/ 5062211 w 7170340"/>
              <a:gd name="connsiteY2" fmla="*/ 5062213 h 5062213"/>
              <a:gd name="connsiteX3" fmla="*/ 0 w 7170340"/>
              <a:gd name="connsiteY3" fmla="*/ 2 h 5062213"/>
            </a:gdLst>
            <a:ahLst/>
            <a:cxnLst>
              <a:cxn ang="0">
                <a:pos x="connsiteX0" y="connsiteY0"/>
              </a:cxn>
              <a:cxn ang="0">
                <a:pos x="connsiteX1" y="connsiteY1"/>
              </a:cxn>
              <a:cxn ang="0">
                <a:pos x="connsiteX2" y="connsiteY2"/>
              </a:cxn>
              <a:cxn ang="0">
                <a:pos x="connsiteX3" y="connsiteY3"/>
              </a:cxn>
            </a:cxnLst>
            <a:rect l="l" t="t" r="r" b="b"/>
            <a:pathLst>
              <a:path w="7170340" h="5062213">
                <a:moveTo>
                  <a:pt x="7170340" y="0"/>
                </a:moveTo>
                <a:lnTo>
                  <a:pt x="7170340" y="2954084"/>
                </a:lnTo>
                <a:lnTo>
                  <a:pt x="5062211" y="5062213"/>
                </a:lnTo>
                <a:lnTo>
                  <a:pt x="0" y="2"/>
                </a:lnTo>
                <a:close/>
              </a:path>
            </a:pathLst>
          </a:cu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Text&#10;&#10;Description automatically generated with medium confidence">
            <a:extLst>
              <a:ext uri="{FF2B5EF4-FFF2-40B4-BE49-F238E27FC236}">
                <a16:creationId xmlns:a16="http://schemas.microsoft.com/office/drawing/2014/main" id="{DF7043FE-75D1-4923-9A1C-1A336F760A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82858" y="940634"/>
            <a:ext cx="3887408" cy="1282845"/>
          </a:xfrm>
          <a:prstGeom prst="rect">
            <a:avLst/>
          </a:prstGeom>
        </p:spPr>
      </p:pic>
      <p:sp>
        <p:nvSpPr>
          <p:cNvPr id="18" name="Rectangle 17">
            <a:extLst>
              <a:ext uri="{FF2B5EF4-FFF2-40B4-BE49-F238E27FC236}">
                <a16:creationId xmlns:a16="http://schemas.microsoft.com/office/drawing/2014/main" id="{3A91C067-F707-44D1-A9C2-9913E6ADC6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09280" y="4010957"/>
            <a:ext cx="870888" cy="87088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DC580C66-5435-4F00-873E-679D3D504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801243" y="5848285"/>
            <a:ext cx="714978" cy="71497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Isosceles Triangle 21">
            <a:extLst>
              <a:ext uri="{FF2B5EF4-FFF2-40B4-BE49-F238E27FC236}">
                <a16:creationId xmlns:a16="http://schemas.microsoft.com/office/drawing/2014/main" id="{B4AFD177-1A38-4FAE-87D4-840AE22C86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32383" y="5474491"/>
            <a:ext cx="2767017" cy="1383509"/>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52329D9A-3D48-4B69-939D-2A480F147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574659" y="5394406"/>
            <a:ext cx="856138" cy="85613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2D5CC4CB-7B78-480A-A0AE-A8A35C08E1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496085" y="5398229"/>
            <a:ext cx="381459" cy="381459"/>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619515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B88154-5006-DE61-92C6-FE64B1DDBCAC}"/>
              </a:ext>
            </a:extLst>
          </p:cNvPr>
          <p:cNvSpPr>
            <a:spLocks noGrp="1"/>
          </p:cNvSpPr>
          <p:nvPr>
            <p:ph type="title"/>
          </p:nvPr>
        </p:nvSpPr>
        <p:spPr>
          <a:xfrm>
            <a:off x="643467" y="1698171"/>
            <a:ext cx="3962061" cy="4516360"/>
          </a:xfrm>
        </p:spPr>
        <p:txBody>
          <a:bodyPr anchor="t">
            <a:normAutofit/>
          </a:bodyPr>
          <a:lstStyle/>
          <a:p>
            <a:r>
              <a:rPr lang="en-GB" sz="3600" dirty="0"/>
              <a:t>Who are the UK security forces?</a:t>
            </a:r>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6419564B-62AE-6F0E-8C77-E8D6E89C85EF}"/>
              </a:ext>
            </a:extLst>
          </p:cNvPr>
          <p:cNvSpPr>
            <a:spLocks noGrp="1"/>
          </p:cNvSpPr>
          <p:nvPr>
            <p:ph idx="1"/>
          </p:nvPr>
        </p:nvSpPr>
        <p:spPr>
          <a:xfrm>
            <a:off x="5070020" y="1698170"/>
            <a:ext cx="6478513" cy="4516361"/>
          </a:xfrm>
        </p:spPr>
        <p:txBody>
          <a:bodyPr>
            <a:normAutofit/>
          </a:bodyPr>
          <a:lstStyle/>
          <a:p>
            <a:r>
              <a:rPr lang="en-GB" sz="2000" dirty="0"/>
              <a:t>Armed Forces (Army, Royal Navy and Royal Air Force)</a:t>
            </a:r>
          </a:p>
          <a:p>
            <a:r>
              <a:rPr lang="en-GB" sz="2000" dirty="0"/>
              <a:t>Police</a:t>
            </a:r>
          </a:p>
          <a:p>
            <a:r>
              <a:rPr lang="en-GB" sz="2000" dirty="0"/>
              <a:t>Border Force</a:t>
            </a:r>
          </a:p>
          <a:p>
            <a:r>
              <a:rPr lang="en-GB" sz="2000" dirty="0"/>
              <a:t>Intelligence services (MI5, MI6 and GCHQ)</a:t>
            </a:r>
          </a:p>
          <a:p>
            <a:r>
              <a:rPr lang="en-GB" sz="2000" dirty="0"/>
              <a:t>National Crime Agency (NCA)</a:t>
            </a:r>
          </a:p>
          <a:p>
            <a:pPr marL="0" indent="0" algn="r">
              <a:buNone/>
            </a:pPr>
            <a:r>
              <a:rPr lang="en-GB" sz="2000" dirty="0"/>
              <a:t>(Cabinet Office, 2008)</a:t>
            </a: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1687988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0AA6957-8D56-7A7A-EDC8-3AE09752D548}"/>
              </a:ext>
            </a:extLst>
          </p:cNvPr>
          <p:cNvSpPr>
            <a:spLocks noGrp="1"/>
          </p:cNvSpPr>
          <p:nvPr>
            <p:ph type="title"/>
          </p:nvPr>
        </p:nvSpPr>
        <p:spPr>
          <a:xfrm>
            <a:off x="643467" y="1698171"/>
            <a:ext cx="3962061" cy="4516360"/>
          </a:xfrm>
        </p:spPr>
        <p:txBody>
          <a:bodyPr anchor="t">
            <a:normAutofit/>
          </a:bodyPr>
          <a:lstStyle/>
          <a:p>
            <a:r>
              <a:rPr lang="en-GB" sz="3600" dirty="0"/>
              <a:t>What the Major Threats to UK security?</a:t>
            </a:r>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6EB3D913-EA04-A0D5-7715-9DE79DF1BAEB}"/>
              </a:ext>
            </a:extLst>
          </p:cNvPr>
          <p:cNvSpPr>
            <a:spLocks noGrp="1"/>
          </p:cNvSpPr>
          <p:nvPr>
            <p:ph idx="1"/>
          </p:nvPr>
        </p:nvSpPr>
        <p:spPr>
          <a:xfrm>
            <a:off x="5070020" y="1698170"/>
            <a:ext cx="6478513" cy="4516361"/>
          </a:xfrm>
        </p:spPr>
        <p:txBody>
          <a:bodyPr>
            <a:normAutofit/>
          </a:bodyPr>
          <a:lstStyle/>
          <a:p>
            <a:r>
              <a:rPr lang="en-GB" sz="2000" dirty="0"/>
              <a:t>Cyber Space</a:t>
            </a:r>
          </a:p>
          <a:p>
            <a:r>
              <a:rPr lang="en-GB" sz="2000" dirty="0"/>
              <a:t>International Military Crisis</a:t>
            </a:r>
          </a:p>
          <a:p>
            <a:r>
              <a:rPr lang="en-GB" sz="2000" dirty="0"/>
              <a:t>Terrorism</a:t>
            </a:r>
          </a:p>
          <a:p>
            <a:r>
              <a:rPr lang="en-GB" sz="2000" dirty="0"/>
              <a:t>Natural Hazard/Major Accident</a:t>
            </a:r>
          </a:p>
          <a:p>
            <a:pPr marL="0" indent="0" algn="r">
              <a:buNone/>
            </a:pPr>
            <a:r>
              <a:rPr lang="en-GB" sz="2000" dirty="0"/>
              <a:t>(UK Government, No Date)</a:t>
            </a: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226821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2FB12AE-71D1-47FD-9AC3-EE2C074245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026EF89-41D2-4214-AAD0-0CF27D8A98CA}"/>
              </a:ext>
            </a:extLst>
          </p:cNvPr>
          <p:cNvSpPr>
            <a:spLocks noGrp="1"/>
          </p:cNvSpPr>
          <p:nvPr>
            <p:ph type="title"/>
          </p:nvPr>
        </p:nvSpPr>
        <p:spPr>
          <a:xfrm>
            <a:off x="643468" y="621792"/>
            <a:ext cx="4989890" cy="5413248"/>
          </a:xfrm>
        </p:spPr>
        <p:txBody>
          <a:bodyPr>
            <a:normAutofit/>
          </a:bodyPr>
          <a:lstStyle/>
          <a:p>
            <a:r>
              <a:rPr lang="en-GB" sz="3600" dirty="0"/>
              <a:t>What is meant by Transnational Policing?</a:t>
            </a:r>
          </a:p>
        </p:txBody>
      </p:sp>
      <p:sp>
        <p:nvSpPr>
          <p:cNvPr id="10" name="Freeform: Shape 9">
            <a:extLst>
              <a:ext uri="{FF2B5EF4-FFF2-40B4-BE49-F238E27FC236}">
                <a16:creationId xmlns:a16="http://schemas.microsoft.com/office/drawing/2014/main" id="{64853C7E-3CBA-4464-865F-6044D94B1B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8487" y="2994212"/>
            <a:ext cx="1345385" cy="668410"/>
          </a:xfrm>
          <a:custGeom>
            <a:avLst/>
            <a:gdLst>
              <a:gd name="connsiteX0" fmla="*/ 0 w 1345385"/>
              <a:gd name="connsiteY0" fmla="*/ 668410 h 668410"/>
              <a:gd name="connsiteX1" fmla="*/ 672692 w 1345385"/>
              <a:gd name="connsiteY1" fmla="*/ 0 h 668410"/>
              <a:gd name="connsiteX2" fmla="*/ 1345385 w 1345385"/>
              <a:gd name="connsiteY2" fmla="*/ 668410 h 668410"/>
            </a:gdLst>
            <a:ahLst/>
            <a:cxnLst>
              <a:cxn ang="0">
                <a:pos x="connsiteX0" y="connsiteY0"/>
              </a:cxn>
              <a:cxn ang="0">
                <a:pos x="connsiteX1" y="connsiteY1"/>
              </a:cxn>
              <a:cxn ang="0">
                <a:pos x="connsiteX2" y="connsiteY2"/>
              </a:cxn>
            </a:cxnLst>
            <a:rect l="l" t="t" r="r" b="b"/>
            <a:pathLst>
              <a:path w="1345385" h="668410">
                <a:moveTo>
                  <a:pt x="0" y="668410"/>
                </a:moveTo>
                <a:lnTo>
                  <a:pt x="672692" y="0"/>
                </a:lnTo>
                <a:lnTo>
                  <a:pt x="1345385" y="668410"/>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Rectangle 11">
            <a:extLst>
              <a:ext uri="{FF2B5EF4-FFF2-40B4-BE49-F238E27FC236}">
                <a16:creationId xmlns:a16="http://schemas.microsoft.com/office/drawing/2014/main" id="{55EFEC59-B929-4851-9DEF-9106F2797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3480" y="2760304"/>
            <a:ext cx="418137" cy="418137"/>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6C132392-D5FF-4588-8FA1-5BAD77BF6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508836" y="4124955"/>
            <a:ext cx="635336" cy="63533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7EAC045-695C-4E73-9B7C-AFD6FB22D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36522" y="4621062"/>
            <a:ext cx="224347" cy="224347"/>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Isosceles Triangle 17">
            <a:extLst>
              <a:ext uri="{FF2B5EF4-FFF2-40B4-BE49-F238E27FC236}">
                <a16:creationId xmlns:a16="http://schemas.microsoft.com/office/drawing/2014/main" id="{404A7A3A-BEAE-4BC6-A163-5D0E5F8C4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10175676" y="5597890"/>
            <a:ext cx="2982940" cy="1481975"/>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2ED3B7D-405D-4DFA-8608-B6DE74671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46240" y="5280494"/>
            <a:ext cx="841505" cy="841505"/>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10CF61CF-49D3-4B08-9F7D-66B6E89A5377}"/>
              </a:ext>
            </a:extLst>
          </p:cNvPr>
          <p:cNvSpPr>
            <a:spLocks noGrp="1"/>
          </p:cNvSpPr>
          <p:nvPr>
            <p:ph idx="1"/>
          </p:nvPr>
        </p:nvSpPr>
        <p:spPr>
          <a:xfrm>
            <a:off x="6096000" y="643466"/>
            <a:ext cx="5452532" cy="5571065"/>
          </a:xfrm>
          <a:noFill/>
        </p:spPr>
        <p:txBody>
          <a:bodyPr anchor="ctr">
            <a:normAutofit/>
          </a:bodyPr>
          <a:lstStyle/>
          <a:p>
            <a:r>
              <a:rPr lang="en-GB" sz="2000" dirty="0"/>
              <a:t>“The investigation of cross-border criminality offending national criminal laws by domestic police agencies either individually or in joint operations with agencies from other national jurisdictions (e. g. drugs-trafficking)” (Grieve et al, 2007, p. 50)</a:t>
            </a:r>
          </a:p>
        </p:txBody>
      </p:sp>
    </p:spTree>
    <p:extLst>
      <p:ext uri="{BB962C8B-B14F-4D97-AF65-F5344CB8AC3E}">
        <p14:creationId xmlns:p14="http://schemas.microsoft.com/office/powerpoint/2010/main" val="42059483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2FB12AE-71D1-47FD-9AC3-EE2C074245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48272A-C243-E6C8-CF6E-91901EAE533C}"/>
              </a:ext>
            </a:extLst>
          </p:cNvPr>
          <p:cNvSpPr>
            <a:spLocks noGrp="1"/>
          </p:cNvSpPr>
          <p:nvPr>
            <p:ph type="title"/>
          </p:nvPr>
        </p:nvSpPr>
        <p:spPr>
          <a:xfrm>
            <a:off x="643468" y="621792"/>
            <a:ext cx="4989890" cy="5413248"/>
          </a:xfrm>
        </p:spPr>
        <p:txBody>
          <a:bodyPr>
            <a:normAutofit/>
          </a:bodyPr>
          <a:lstStyle/>
          <a:p>
            <a:r>
              <a:rPr lang="en-GB" sz="3600" dirty="0"/>
              <a:t>Example of Transnational Policing</a:t>
            </a:r>
          </a:p>
        </p:txBody>
      </p:sp>
      <p:sp>
        <p:nvSpPr>
          <p:cNvPr id="10" name="Freeform: Shape 9">
            <a:extLst>
              <a:ext uri="{FF2B5EF4-FFF2-40B4-BE49-F238E27FC236}">
                <a16:creationId xmlns:a16="http://schemas.microsoft.com/office/drawing/2014/main" id="{64853C7E-3CBA-4464-865F-6044D94B1B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8487" y="2994212"/>
            <a:ext cx="1345385" cy="668410"/>
          </a:xfrm>
          <a:custGeom>
            <a:avLst/>
            <a:gdLst>
              <a:gd name="connsiteX0" fmla="*/ 0 w 1345385"/>
              <a:gd name="connsiteY0" fmla="*/ 668410 h 668410"/>
              <a:gd name="connsiteX1" fmla="*/ 672692 w 1345385"/>
              <a:gd name="connsiteY1" fmla="*/ 0 h 668410"/>
              <a:gd name="connsiteX2" fmla="*/ 1345385 w 1345385"/>
              <a:gd name="connsiteY2" fmla="*/ 668410 h 668410"/>
            </a:gdLst>
            <a:ahLst/>
            <a:cxnLst>
              <a:cxn ang="0">
                <a:pos x="connsiteX0" y="connsiteY0"/>
              </a:cxn>
              <a:cxn ang="0">
                <a:pos x="connsiteX1" y="connsiteY1"/>
              </a:cxn>
              <a:cxn ang="0">
                <a:pos x="connsiteX2" y="connsiteY2"/>
              </a:cxn>
            </a:cxnLst>
            <a:rect l="l" t="t" r="r" b="b"/>
            <a:pathLst>
              <a:path w="1345385" h="668410">
                <a:moveTo>
                  <a:pt x="0" y="668410"/>
                </a:moveTo>
                <a:lnTo>
                  <a:pt x="672692" y="0"/>
                </a:lnTo>
                <a:lnTo>
                  <a:pt x="1345385" y="668410"/>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Rectangle 11">
            <a:extLst>
              <a:ext uri="{FF2B5EF4-FFF2-40B4-BE49-F238E27FC236}">
                <a16:creationId xmlns:a16="http://schemas.microsoft.com/office/drawing/2014/main" id="{55EFEC59-B929-4851-9DEF-9106F2797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3480" y="2760304"/>
            <a:ext cx="418137" cy="418137"/>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6C132392-D5FF-4588-8FA1-5BAD77BF6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508836" y="4124955"/>
            <a:ext cx="635336" cy="63533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7EAC045-695C-4E73-9B7C-AFD6FB22D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36522" y="4621062"/>
            <a:ext cx="224347" cy="224347"/>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Isosceles Triangle 17">
            <a:extLst>
              <a:ext uri="{FF2B5EF4-FFF2-40B4-BE49-F238E27FC236}">
                <a16:creationId xmlns:a16="http://schemas.microsoft.com/office/drawing/2014/main" id="{404A7A3A-BEAE-4BC6-A163-5D0E5F8C4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10175676" y="5597890"/>
            <a:ext cx="2982940" cy="1481975"/>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2ED3B7D-405D-4DFA-8608-B6DE74671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46240" y="5280494"/>
            <a:ext cx="841505" cy="841505"/>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4EF094CE-597E-15AD-BF2E-35090CDA6F1D}"/>
              </a:ext>
            </a:extLst>
          </p:cNvPr>
          <p:cNvSpPr>
            <a:spLocks noGrp="1"/>
          </p:cNvSpPr>
          <p:nvPr>
            <p:ph idx="1"/>
          </p:nvPr>
        </p:nvSpPr>
        <p:spPr>
          <a:xfrm>
            <a:off x="6096000" y="643466"/>
            <a:ext cx="5452532" cy="5571065"/>
          </a:xfrm>
          <a:noFill/>
        </p:spPr>
        <p:txBody>
          <a:bodyPr anchor="ctr">
            <a:normAutofit/>
          </a:bodyPr>
          <a:lstStyle/>
          <a:p>
            <a:r>
              <a:rPr lang="en-GB" sz="2000" dirty="0"/>
              <a:t>In 2009, organised crime generated $870 billion, this is the equivalent of 7% of the world’s exports of merchandise (United Nations Office on Drug and Crime, 2009).</a:t>
            </a:r>
          </a:p>
          <a:p>
            <a:r>
              <a:rPr lang="en-GB" sz="2000" dirty="0"/>
              <a:t>Officers from Northamptonshire and Romania, arrested a gang involved in modern slavery (Hitchenor, 2022).</a:t>
            </a:r>
          </a:p>
        </p:txBody>
      </p:sp>
    </p:spTree>
    <p:extLst>
      <p:ext uri="{BB962C8B-B14F-4D97-AF65-F5344CB8AC3E}">
        <p14:creationId xmlns:p14="http://schemas.microsoft.com/office/powerpoint/2010/main" val="24594713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7">
            <a:extLst>
              <a:ext uri="{FF2B5EF4-FFF2-40B4-BE49-F238E27FC236}">
                <a16:creationId xmlns:a16="http://schemas.microsoft.com/office/drawing/2014/main" id="{9A297797-5C89-4791-8204-AB071FA1F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F36097-F979-4D3B-A6DB-AA115CACDDF0}"/>
              </a:ext>
            </a:extLst>
          </p:cNvPr>
          <p:cNvSpPr>
            <a:spLocks noGrp="1"/>
          </p:cNvSpPr>
          <p:nvPr>
            <p:ph type="title"/>
          </p:nvPr>
        </p:nvSpPr>
        <p:spPr>
          <a:xfrm>
            <a:off x="643468" y="643467"/>
            <a:ext cx="4804064" cy="5571065"/>
          </a:xfrm>
        </p:spPr>
        <p:txBody>
          <a:bodyPr>
            <a:normAutofit/>
          </a:bodyPr>
          <a:lstStyle/>
          <a:p>
            <a:r>
              <a:rPr lang="en-GB" sz="3600" dirty="0"/>
              <a:t>How does Brexit affect policing and security?</a:t>
            </a:r>
          </a:p>
        </p:txBody>
      </p:sp>
      <p:sp>
        <p:nvSpPr>
          <p:cNvPr id="31" name="Freeform: Shape 9">
            <a:extLst>
              <a:ext uri="{FF2B5EF4-FFF2-40B4-BE49-F238E27FC236}">
                <a16:creationId xmlns:a16="http://schemas.microsoft.com/office/drawing/2014/main" id="{569BBA9B-8F4E-4D2B-BEFA-41A4754433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Rectangle 11">
            <a:extLst>
              <a:ext uri="{FF2B5EF4-FFF2-40B4-BE49-F238E27FC236}">
                <a16:creationId xmlns:a16="http://schemas.microsoft.com/office/drawing/2014/main" id="{851012D1-8033-40B1-9EC0-91390FFC7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1EEEF457-5176-45CB-BC1F-8B4271AFD3BC}"/>
              </a:ext>
            </a:extLst>
          </p:cNvPr>
          <p:cNvSpPr>
            <a:spLocks noGrp="1"/>
          </p:cNvSpPr>
          <p:nvPr>
            <p:ph idx="1"/>
          </p:nvPr>
        </p:nvSpPr>
        <p:spPr>
          <a:xfrm>
            <a:off x="6090998" y="643467"/>
            <a:ext cx="5457533" cy="5571065"/>
          </a:xfrm>
        </p:spPr>
        <p:txBody>
          <a:bodyPr anchor="ctr">
            <a:normAutofit/>
          </a:bodyPr>
          <a:lstStyle/>
          <a:p>
            <a:r>
              <a:rPr lang="en-GB" sz="2000" dirty="0"/>
              <a:t>If no deal is done than there could be enormous security implications (Casciani, 2020).</a:t>
            </a:r>
          </a:p>
          <a:p>
            <a:r>
              <a:rPr lang="en-GB" sz="2000" dirty="0"/>
              <a:t>Accusations from European leaders that the UK was cherry picking (Inkster, 2019).</a:t>
            </a:r>
          </a:p>
          <a:p>
            <a:r>
              <a:rPr lang="en-GB" sz="2000" dirty="0"/>
              <a:t>UK wants to stay close with the EU on security, However EU wants a unified government structure (Vara et al, 2020).</a:t>
            </a:r>
          </a:p>
          <a:p>
            <a:r>
              <a:rPr lang="en-GB" sz="2000" dirty="0"/>
              <a:t>Life could be easier for organised crime gangs after Brexit (Sergi, 2016).</a:t>
            </a:r>
          </a:p>
        </p:txBody>
      </p:sp>
      <p:sp>
        <p:nvSpPr>
          <p:cNvPr id="33" name="Rectangle 1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80943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Isosceles Triangle 15">
            <a:extLst>
              <a:ext uri="{FF2B5EF4-FFF2-40B4-BE49-F238E27FC236}">
                <a16:creationId xmlns:a16="http://schemas.microsoft.com/office/drawing/2014/main" id="{D291F021-C45C-4D44-A2B8-A789E386C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3444"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876263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9A297797-5C89-4791-8204-AB071FA1F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54D416-90B9-8595-3E6F-CACEE9D872BE}"/>
              </a:ext>
            </a:extLst>
          </p:cNvPr>
          <p:cNvSpPr>
            <a:spLocks noGrp="1"/>
          </p:cNvSpPr>
          <p:nvPr>
            <p:ph type="title"/>
          </p:nvPr>
        </p:nvSpPr>
        <p:spPr>
          <a:xfrm>
            <a:off x="643468" y="643467"/>
            <a:ext cx="4804064" cy="5571065"/>
          </a:xfrm>
        </p:spPr>
        <p:txBody>
          <a:bodyPr>
            <a:normAutofit/>
          </a:bodyPr>
          <a:lstStyle/>
          <a:p>
            <a:r>
              <a:rPr lang="en-GB" sz="3600" dirty="0"/>
              <a:t>Brexit and Terrorism</a:t>
            </a:r>
          </a:p>
        </p:txBody>
      </p:sp>
      <p:sp>
        <p:nvSpPr>
          <p:cNvPr id="23" name="Freeform: Shape 22">
            <a:extLst>
              <a:ext uri="{FF2B5EF4-FFF2-40B4-BE49-F238E27FC236}">
                <a16:creationId xmlns:a16="http://schemas.microsoft.com/office/drawing/2014/main" id="{569BBA9B-8F4E-4D2B-BEFA-41A4754433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851012D1-8033-40B1-9EC0-91390FFC7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9469CA15-3588-5F05-F9DA-D73EC6F954CC}"/>
              </a:ext>
            </a:extLst>
          </p:cNvPr>
          <p:cNvSpPr>
            <a:spLocks noGrp="1"/>
          </p:cNvSpPr>
          <p:nvPr>
            <p:ph idx="1"/>
          </p:nvPr>
        </p:nvSpPr>
        <p:spPr>
          <a:xfrm>
            <a:off x="6090998" y="643467"/>
            <a:ext cx="5457533" cy="5571065"/>
          </a:xfrm>
        </p:spPr>
        <p:txBody>
          <a:bodyPr anchor="ctr">
            <a:normAutofit/>
          </a:bodyPr>
          <a:lstStyle/>
          <a:p>
            <a:r>
              <a:rPr lang="en-GB" sz="2000" dirty="0"/>
              <a:t>Terrorism regarded as top concern by the British public, More than any other country in Europe. </a:t>
            </a:r>
          </a:p>
          <a:p>
            <a:r>
              <a:rPr lang="en-GB" sz="2000" dirty="0"/>
              <a:t>People who lived close to a potentially an attack zone, generally they voted to remain in the EU.</a:t>
            </a:r>
          </a:p>
          <a:p>
            <a:pPr marL="0" indent="0" algn="r">
              <a:buNone/>
            </a:pPr>
            <a:r>
              <a:rPr lang="en-GB" sz="2000" dirty="0"/>
              <a:t>(Bove et al, 2021)</a:t>
            </a:r>
          </a:p>
          <a:p>
            <a:r>
              <a:rPr lang="en-GB" sz="2000" dirty="0"/>
              <a:t>The EU has played an important role in combating terrorism (Joyce, 2022).</a:t>
            </a:r>
          </a:p>
          <a:p>
            <a:r>
              <a:rPr lang="en-GB" sz="2000" dirty="0"/>
              <a:t>The UK may be unable to extradite terrorists (Winterbotham, 2020). </a:t>
            </a:r>
          </a:p>
        </p:txBody>
      </p:sp>
      <p:sp>
        <p:nvSpPr>
          <p:cNvPr id="27" name="Rectangle 2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80943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Isosceles Triangle 28">
            <a:extLst>
              <a:ext uri="{FF2B5EF4-FFF2-40B4-BE49-F238E27FC236}">
                <a16:creationId xmlns:a16="http://schemas.microsoft.com/office/drawing/2014/main" id="{D291F021-C45C-4D44-A2B8-A789E386C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3444"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504983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A297797-5C89-4791-8204-AB071FA1F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F81D4D-69C2-4012-B533-0EBE673E3FF3}"/>
              </a:ext>
            </a:extLst>
          </p:cNvPr>
          <p:cNvSpPr>
            <a:spLocks noGrp="1"/>
          </p:cNvSpPr>
          <p:nvPr>
            <p:ph type="title"/>
          </p:nvPr>
        </p:nvSpPr>
        <p:spPr>
          <a:xfrm>
            <a:off x="643468" y="643467"/>
            <a:ext cx="4804064" cy="5571065"/>
          </a:xfrm>
        </p:spPr>
        <p:txBody>
          <a:bodyPr>
            <a:normAutofit/>
          </a:bodyPr>
          <a:lstStyle/>
          <a:p>
            <a:r>
              <a:rPr lang="en-GB" sz="3600" dirty="0"/>
              <a:t>What is the future for policing and security in the UK?</a:t>
            </a:r>
          </a:p>
        </p:txBody>
      </p:sp>
      <p:sp>
        <p:nvSpPr>
          <p:cNvPr id="10" name="Freeform: Shape 9">
            <a:extLst>
              <a:ext uri="{FF2B5EF4-FFF2-40B4-BE49-F238E27FC236}">
                <a16:creationId xmlns:a16="http://schemas.microsoft.com/office/drawing/2014/main" id="{569BBA9B-8F4E-4D2B-BEFA-41A4754433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Rectangle 11">
            <a:extLst>
              <a:ext uri="{FF2B5EF4-FFF2-40B4-BE49-F238E27FC236}">
                <a16:creationId xmlns:a16="http://schemas.microsoft.com/office/drawing/2014/main" id="{851012D1-8033-40B1-9EC0-91390FFC7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F47A5B70-BA6F-4E83-86D3-EDE3FA585DB5}"/>
              </a:ext>
            </a:extLst>
          </p:cNvPr>
          <p:cNvSpPr>
            <a:spLocks noGrp="1"/>
          </p:cNvSpPr>
          <p:nvPr>
            <p:ph idx="1"/>
          </p:nvPr>
        </p:nvSpPr>
        <p:spPr>
          <a:xfrm>
            <a:off x="6090998" y="643467"/>
            <a:ext cx="5457533" cy="5571065"/>
          </a:xfrm>
        </p:spPr>
        <p:txBody>
          <a:bodyPr anchor="ctr">
            <a:normAutofit/>
          </a:bodyPr>
          <a:lstStyle/>
          <a:p>
            <a:r>
              <a:rPr lang="en-GB" sz="2000" dirty="0"/>
              <a:t>Will use Interpol databases (Casciani, 2020).</a:t>
            </a:r>
          </a:p>
          <a:p>
            <a:r>
              <a:rPr lang="en-GB" sz="2000" dirty="0"/>
              <a:t>Agreement made to keep access to critical databases </a:t>
            </a:r>
          </a:p>
          <a:p>
            <a:r>
              <a:rPr lang="en-GB" sz="2000" dirty="0"/>
              <a:t>Detailed mechanism for cooperation with Europol</a:t>
            </a:r>
          </a:p>
          <a:p>
            <a:r>
              <a:rPr lang="en-GB" sz="2000" dirty="0"/>
              <a:t>Have lost access to EU’s criminal records exchange and instant operational alerts on the movement of people</a:t>
            </a:r>
          </a:p>
          <a:p>
            <a:pPr marL="0" indent="0" algn="r">
              <a:buNone/>
            </a:pPr>
            <a:r>
              <a:rPr lang="en-GB" sz="2000" dirty="0"/>
              <a:t>(King and Scarlett, 2021)</a:t>
            </a:r>
          </a:p>
          <a:p>
            <a:r>
              <a:rPr lang="en-GB" sz="2000" dirty="0"/>
              <a:t>NCA and Europol have made a new working agreement (NCA, 2021).</a:t>
            </a:r>
          </a:p>
        </p:txBody>
      </p:sp>
      <p:sp>
        <p:nvSpPr>
          <p:cNvPr id="14" name="Rectangle 1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80943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Isosceles Triangle 15">
            <a:extLst>
              <a:ext uri="{FF2B5EF4-FFF2-40B4-BE49-F238E27FC236}">
                <a16:creationId xmlns:a16="http://schemas.microsoft.com/office/drawing/2014/main" id="{D291F021-C45C-4D44-A2B8-A789E386C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3444"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878210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A297797-5C89-4791-8204-AB071FA1F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8AD48E4-C582-4E06-8DF5-DF5E2AFCEFD9}"/>
              </a:ext>
            </a:extLst>
          </p:cNvPr>
          <p:cNvSpPr>
            <a:spLocks noGrp="1"/>
          </p:cNvSpPr>
          <p:nvPr>
            <p:ph type="title"/>
          </p:nvPr>
        </p:nvSpPr>
        <p:spPr>
          <a:xfrm>
            <a:off x="643468" y="643467"/>
            <a:ext cx="4804064" cy="5571065"/>
          </a:xfrm>
        </p:spPr>
        <p:txBody>
          <a:bodyPr>
            <a:normAutofit/>
          </a:bodyPr>
          <a:lstStyle/>
          <a:p>
            <a:r>
              <a:rPr lang="en-GB" sz="3600" dirty="0"/>
              <a:t>Conclusion</a:t>
            </a:r>
          </a:p>
        </p:txBody>
      </p:sp>
      <p:sp>
        <p:nvSpPr>
          <p:cNvPr id="10" name="Freeform: Shape 9">
            <a:extLst>
              <a:ext uri="{FF2B5EF4-FFF2-40B4-BE49-F238E27FC236}">
                <a16:creationId xmlns:a16="http://schemas.microsoft.com/office/drawing/2014/main" id="{569BBA9B-8F4E-4D2B-BEFA-41A4754433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Rectangle 11">
            <a:extLst>
              <a:ext uri="{FF2B5EF4-FFF2-40B4-BE49-F238E27FC236}">
                <a16:creationId xmlns:a16="http://schemas.microsoft.com/office/drawing/2014/main" id="{851012D1-8033-40B1-9EC0-91390FFC7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4FCE2AB7-83F5-44BE-9137-23D82DFBE434}"/>
              </a:ext>
            </a:extLst>
          </p:cNvPr>
          <p:cNvSpPr>
            <a:spLocks noGrp="1"/>
          </p:cNvSpPr>
          <p:nvPr>
            <p:ph idx="1"/>
          </p:nvPr>
        </p:nvSpPr>
        <p:spPr>
          <a:xfrm>
            <a:off x="6090998" y="643467"/>
            <a:ext cx="5457533" cy="5571065"/>
          </a:xfrm>
        </p:spPr>
        <p:txBody>
          <a:bodyPr anchor="ctr">
            <a:normAutofit/>
          </a:bodyPr>
          <a:lstStyle/>
          <a:p>
            <a:r>
              <a:rPr lang="en-GB" sz="2000" dirty="0"/>
              <a:t>Transnational policing is when police forces from different countries work together</a:t>
            </a:r>
          </a:p>
          <a:p>
            <a:r>
              <a:rPr lang="en-GB" sz="2000" dirty="0"/>
              <a:t>Fear that the UK could lose access to Europol databases</a:t>
            </a:r>
          </a:p>
          <a:p>
            <a:r>
              <a:rPr lang="en-GB" sz="2000" dirty="0"/>
              <a:t>Deals have since been agreed to keep access database</a:t>
            </a:r>
          </a:p>
          <a:p>
            <a:r>
              <a:rPr lang="en-GB" sz="2000" dirty="0"/>
              <a:t>Potential hinderance in counterterrorism</a:t>
            </a:r>
          </a:p>
        </p:txBody>
      </p:sp>
      <p:sp>
        <p:nvSpPr>
          <p:cNvPr id="14" name="Rectangle 1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80943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Isosceles Triangle 15">
            <a:extLst>
              <a:ext uri="{FF2B5EF4-FFF2-40B4-BE49-F238E27FC236}">
                <a16:creationId xmlns:a16="http://schemas.microsoft.com/office/drawing/2014/main" id="{D291F021-C45C-4D44-A2B8-A789E386C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3444"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970052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Rectangle 14">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21" name="Freeform: Shape 20">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 name="Title 1">
            <a:extLst>
              <a:ext uri="{FF2B5EF4-FFF2-40B4-BE49-F238E27FC236}">
                <a16:creationId xmlns:a16="http://schemas.microsoft.com/office/drawing/2014/main" id="{BC67C863-B76A-F83D-967D-D0C8AC15C694}"/>
              </a:ext>
            </a:extLst>
          </p:cNvPr>
          <p:cNvSpPr>
            <a:spLocks noGrp="1"/>
          </p:cNvSpPr>
          <p:nvPr>
            <p:ph type="title"/>
          </p:nvPr>
        </p:nvSpPr>
        <p:spPr>
          <a:xfrm>
            <a:off x="3204642" y="2353641"/>
            <a:ext cx="5782716" cy="2150719"/>
          </a:xfrm>
          <a:noFill/>
        </p:spPr>
        <p:txBody>
          <a:bodyPr vert="horz" lIns="91440" tIns="45720" rIns="91440" bIns="45720" rtlCol="0" anchor="ctr">
            <a:normAutofit/>
          </a:bodyPr>
          <a:lstStyle/>
          <a:p>
            <a:pPr algn="ctr"/>
            <a:r>
              <a:rPr lang="en-US" sz="3600" kern="1200" dirty="0">
                <a:solidFill>
                  <a:srgbClr val="080808"/>
                </a:solidFill>
                <a:latin typeface="+mj-lt"/>
                <a:ea typeface="+mj-ea"/>
                <a:cs typeface="+mj-cs"/>
              </a:rPr>
              <a:t>Thank You and Any Questions?</a:t>
            </a:r>
          </a:p>
        </p:txBody>
      </p:sp>
      <p:sp>
        <p:nvSpPr>
          <p:cNvPr id="25" name="Freeform: Shape 24">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4498609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C347E7-FE70-DFAF-E2BF-16BF247137BD}"/>
              </a:ext>
            </a:extLst>
          </p:cNvPr>
          <p:cNvSpPr>
            <a:spLocks noGrp="1"/>
          </p:cNvSpPr>
          <p:nvPr>
            <p:ph type="title"/>
          </p:nvPr>
        </p:nvSpPr>
        <p:spPr>
          <a:xfrm>
            <a:off x="643467" y="214008"/>
            <a:ext cx="10905066" cy="1135737"/>
          </a:xfrm>
        </p:spPr>
        <p:txBody>
          <a:bodyPr>
            <a:normAutofit/>
          </a:bodyPr>
          <a:lstStyle/>
          <a:p>
            <a:r>
              <a:rPr lang="en-GB" sz="3600" dirty="0"/>
              <a:t>Reference List Pt.1</a:t>
            </a:r>
          </a:p>
        </p:txBody>
      </p:sp>
      <p:sp>
        <p:nvSpPr>
          <p:cNvPr id="3" name="Content Placeholder 2">
            <a:extLst>
              <a:ext uri="{FF2B5EF4-FFF2-40B4-BE49-F238E27FC236}">
                <a16:creationId xmlns:a16="http://schemas.microsoft.com/office/drawing/2014/main" id="{01430064-902A-743B-2EA6-1AD55FC15019}"/>
              </a:ext>
            </a:extLst>
          </p:cNvPr>
          <p:cNvSpPr>
            <a:spLocks noGrp="1"/>
          </p:cNvSpPr>
          <p:nvPr>
            <p:ph idx="1"/>
          </p:nvPr>
        </p:nvSpPr>
        <p:spPr>
          <a:xfrm>
            <a:off x="643467" y="1205680"/>
            <a:ext cx="10905066" cy="5438312"/>
          </a:xfrm>
        </p:spPr>
        <p:txBody>
          <a:bodyPr>
            <a:noAutofit/>
          </a:bodyPr>
          <a:lstStyle/>
          <a:p>
            <a:pPr marL="0" indent="0" rtl="0">
              <a:spcBef>
                <a:spcPts val="0"/>
              </a:spcBef>
              <a:spcAft>
                <a:spcPts val="600"/>
              </a:spcAft>
              <a:buNone/>
            </a:pPr>
            <a:r>
              <a:rPr lang="en-GB" sz="1200" b="0" i="0" u="none" strike="noStrike" dirty="0">
                <a:effectLst/>
                <a:latin typeface="Arial" panose="020B0604020202020204" pitchFamily="34" charset="0"/>
                <a:cs typeface="Arial" panose="020B0604020202020204" pitchFamily="34" charset="0"/>
              </a:rPr>
              <a:t>Army (2021) </a:t>
            </a:r>
            <a:r>
              <a:rPr lang="en-GB" sz="1200" b="0" i="1" u="none" strike="noStrike" dirty="0">
                <a:effectLst/>
                <a:latin typeface="Arial" panose="020B0604020202020204" pitchFamily="34" charset="0"/>
                <a:cs typeface="Arial" panose="020B0604020202020204" pitchFamily="34" charset="0"/>
              </a:rPr>
              <a:t>Troops and Police Train Together to Hunt Down Terrorists</a:t>
            </a:r>
            <a:r>
              <a:rPr lang="en-GB" sz="1200" b="0" i="0" u="none" strike="noStrike" dirty="0">
                <a:effectLst/>
                <a:latin typeface="Arial" panose="020B0604020202020204" pitchFamily="34" charset="0"/>
                <a:cs typeface="Arial" panose="020B0604020202020204" pitchFamily="34" charset="0"/>
              </a:rPr>
              <a:t>. Available at </a:t>
            </a:r>
            <a:r>
              <a:rPr lang="en-GB" sz="1200" b="0" i="0" u="sng" strike="noStrike" dirty="0">
                <a:effectLst/>
                <a:latin typeface="Arial" panose="020B0604020202020204" pitchFamily="34" charset="0"/>
                <a:cs typeface="Arial" panose="020B0604020202020204" pitchFamily="34" charset="0"/>
                <a:hlinkClick r:id="rId3"/>
              </a:rPr>
              <a:t>https://www.army.mod.uk/news-and-events/news/2021/11/counter-terrorism-exercise-with-police-and-military/</a:t>
            </a:r>
            <a:r>
              <a:rPr lang="en-GB" sz="1200" b="0" i="0" u="none" strike="noStrike" dirty="0">
                <a:effectLst/>
                <a:latin typeface="Arial" panose="020B0604020202020204" pitchFamily="34" charset="0"/>
                <a:cs typeface="Arial" panose="020B0604020202020204" pitchFamily="34" charset="0"/>
              </a:rPr>
              <a:t>. (Accessed: Friday 6th May 2022).</a:t>
            </a:r>
            <a:endParaRPr lang="en-GB" sz="1200" b="0" dirty="0">
              <a:effectLst/>
              <a:latin typeface="Arial" panose="020B0604020202020204" pitchFamily="34" charset="0"/>
              <a:cs typeface="Arial" panose="020B0604020202020204" pitchFamily="34" charset="0"/>
            </a:endParaRPr>
          </a:p>
          <a:p>
            <a:pPr marL="0" indent="0" rtl="0">
              <a:spcBef>
                <a:spcPts val="0"/>
              </a:spcBef>
              <a:spcAft>
                <a:spcPts val="600"/>
              </a:spcAft>
              <a:buNone/>
            </a:pPr>
            <a:br>
              <a:rPr lang="en-GB" sz="1200" b="0" dirty="0">
                <a:effectLst/>
                <a:latin typeface="Arial" panose="020B0604020202020204" pitchFamily="34" charset="0"/>
                <a:cs typeface="Arial" panose="020B0604020202020204" pitchFamily="34" charset="0"/>
              </a:rPr>
            </a:br>
            <a:r>
              <a:rPr lang="en-GB" sz="1200" b="0" i="0" u="none" strike="noStrike" dirty="0">
                <a:effectLst/>
                <a:latin typeface="Arial" panose="020B0604020202020204" pitchFamily="34" charset="0"/>
                <a:cs typeface="Arial" panose="020B0604020202020204" pitchFamily="34" charset="0"/>
              </a:rPr>
              <a:t>BBC News (2020) ‘Storm Dennis: Army Called in to Help Shore Up Defences’, BBC News, 15th February. Available at </a:t>
            </a:r>
            <a:r>
              <a:rPr lang="en-GB" sz="1200" b="0" i="0" u="sng" strike="noStrike" dirty="0">
                <a:effectLst/>
                <a:latin typeface="Arial" panose="020B0604020202020204" pitchFamily="34" charset="0"/>
                <a:cs typeface="Arial" panose="020B0604020202020204" pitchFamily="34" charset="0"/>
                <a:hlinkClick r:id="rId4"/>
              </a:rPr>
              <a:t>https://www.bbc.co.uk/news/uk-51512824</a:t>
            </a:r>
            <a:r>
              <a:rPr lang="en-GB" sz="1200" b="0" i="0" u="none" strike="noStrike" dirty="0">
                <a:effectLst/>
                <a:latin typeface="Arial" panose="020B0604020202020204" pitchFamily="34" charset="0"/>
                <a:cs typeface="Arial" panose="020B0604020202020204" pitchFamily="34" charset="0"/>
              </a:rPr>
              <a:t>. (Accessed: Friday 6th May 2022).</a:t>
            </a:r>
            <a:endParaRPr lang="en-GB" sz="1200" b="0" dirty="0">
              <a:effectLst/>
              <a:latin typeface="Arial" panose="020B0604020202020204" pitchFamily="34" charset="0"/>
              <a:cs typeface="Arial" panose="020B0604020202020204" pitchFamily="34" charset="0"/>
            </a:endParaRPr>
          </a:p>
          <a:p>
            <a:pPr marL="0" indent="0" rtl="0">
              <a:spcBef>
                <a:spcPts val="0"/>
              </a:spcBef>
              <a:spcAft>
                <a:spcPts val="600"/>
              </a:spcAft>
              <a:buNone/>
            </a:pPr>
            <a:br>
              <a:rPr lang="en-GB" sz="1200" b="0" dirty="0">
                <a:effectLst/>
                <a:latin typeface="Arial" panose="020B0604020202020204" pitchFamily="34" charset="0"/>
                <a:cs typeface="Arial" panose="020B0604020202020204" pitchFamily="34" charset="0"/>
              </a:rPr>
            </a:br>
            <a:r>
              <a:rPr lang="en-GB" sz="1200" b="0" i="0" u="none" strike="noStrike" dirty="0">
                <a:effectLst/>
                <a:latin typeface="Arial" panose="020B0604020202020204" pitchFamily="34" charset="0"/>
                <a:cs typeface="Arial" panose="020B0604020202020204" pitchFamily="34" charset="0"/>
              </a:rPr>
              <a:t>Border Force (2022) </a:t>
            </a:r>
            <a:r>
              <a:rPr lang="en-GB" sz="1200" b="0" i="1" u="none" strike="noStrike" dirty="0">
                <a:effectLst/>
                <a:latin typeface="Arial" panose="020B0604020202020204" pitchFamily="34" charset="0"/>
                <a:cs typeface="Arial" panose="020B0604020202020204" pitchFamily="34" charset="0"/>
              </a:rPr>
              <a:t>About Us: Border Force. </a:t>
            </a:r>
            <a:r>
              <a:rPr lang="en-GB" sz="1200" b="0" i="0" u="none" strike="noStrike" dirty="0">
                <a:effectLst/>
                <a:latin typeface="Arial" panose="020B0604020202020204" pitchFamily="34" charset="0"/>
                <a:cs typeface="Arial" panose="020B0604020202020204" pitchFamily="34" charset="0"/>
              </a:rPr>
              <a:t>Available at </a:t>
            </a:r>
            <a:r>
              <a:rPr lang="en-GB" sz="1200" b="0" i="0" u="sng" strike="noStrike" dirty="0">
                <a:effectLst/>
                <a:latin typeface="Arial" panose="020B0604020202020204" pitchFamily="34" charset="0"/>
                <a:cs typeface="Arial" panose="020B0604020202020204" pitchFamily="34" charset="0"/>
                <a:hlinkClick r:id="rId5"/>
              </a:rPr>
              <a:t>https://www.gov.uk/government/organisations/border-force/about#:~:text=Border%20Force%20secures%20the%20border,staff%20at%20ports%20and%20airports</a:t>
            </a:r>
            <a:r>
              <a:rPr lang="en-GB" sz="1200" b="0" i="0" u="none" strike="noStrike" dirty="0">
                <a:effectLst/>
                <a:latin typeface="Arial" panose="020B0604020202020204" pitchFamily="34" charset="0"/>
                <a:cs typeface="Arial" panose="020B0604020202020204" pitchFamily="34" charset="0"/>
              </a:rPr>
              <a:t>. (Accessed: Friday 6th May 2022). </a:t>
            </a:r>
          </a:p>
          <a:p>
            <a:pPr marL="0" indent="0" rtl="0">
              <a:spcBef>
                <a:spcPts val="0"/>
              </a:spcBef>
              <a:spcAft>
                <a:spcPts val="600"/>
              </a:spcAft>
              <a:buNone/>
            </a:pPr>
            <a:endParaRPr lang="en-GB" sz="1200" dirty="0">
              <a:latin typeface="Arial" panose="020B0604020202020204" pitchFamily="34" charset="0"/>
              <a:cs typeface="Arial" panose="020B0604020202020204" pitchFamily="34" charset="0"/>
            </a:endParaRPr>
          </a:p>
          <a:p>
            <a:pPr marL="0" indent="0" rtl="0">
              <a:spcBef>
                <a:spcPts val="0"/>
              </a:spcBef>
              <a:spcAft>
                <a:spcPts val="600"/>
              </a:spcAft>
              <a:buNone/>
            </a:pPr>
            <a:r>
              <a:rPr lang="en-GB" sz="1200" b="0" dirty="0">
                <a:effectLst/>
                <a:latin typeface="Arial" panose="020B0604020202020204" pitchFamily="34" charset="0"/>
                <a:cs typeface="Arial" panose="020B0604020202020204" pitchFamily="34" charset="0"/>
              </a:rPr>
              <a:t>Bove, V., Efthyvoulou, G. and Pickard, H. (2021) </a:t>
            </a:r>
            <a:r>
              <a:rPr lang="en-GB" sz="1200" b="0" i="1" dirty="0">
                <a:effectLst/>
                <a:latin typeface="Arial" panose="020B0604020202020204" pitchFamily="34" charset="0"/>
                <a:cs typeface="Arial" panose="020B0604020202020204" pitchFamily="34" charset="0"/>
              </a:rPr>
              <a:t>Terrorism Violence, Security Concerns and the Brexit Vote. </a:t>
            </a:r>
            <a:r>
              <a:rPr lang="en-GB" sz="1200" b="0" dirty="0">
                <a:effectLst/>
                <a:latin typeface="Arial" panose="020B0604020202020204" pitchFamily="34" charset="0"/>
                <a:cs typeface="Arial" panose="020B0604020202020204" pitchFamily="34" charset="0"/>
              </a:rPr>
              <a:t>Available at </a:t>
            </a:r>
            <a:r>
              <a:rPr lang="en-GB" sz="1200" b="0" dirty="0">
                <a:effectLst/>
                <a:latin typeface="Arial" panose="020B0604020202020204" pitchFamily="34" charset="0"/>
                <a:cs typeface="Arial" panose="020B0604020202020204" pitchFamily="34" charset="0"/>
                <a:hlinkClick r:id="rId6"/>
              </a:rPr>
              <a:t>https://ukandeu.ac.uk/terrorism-violence-security-concerns-and-the-brexit-vote/</a:t>
            </a:r>
            <a:r>
              <a:rPr lang="en-GB" sz="1200" b="0" dirty="0">
                <a:effectLst/>
                <a:latin typeface="Arial" panose="020B0604020202020204" pitchFamily="34" charset="0"/>
                <a:cs typeface="Arial" panose="020B0604020202020204" pitchFamily="34" charset="0"/>
              </a:rPr>
              <a:t>. (Accessed: Thursday 12</a:t>
            </a:r>
            <a:r>
              <a:rPr lang="en-GB" sz="1200" b="0" baseline="30000" dirty="0">
                <a:effectLst/>
                <a:latin typeface="Arial" panose="020B0604020202020204" pitchFamily="34" charset="0"/>
                <a:cs typeface="Arial" panose="020B0604020202020204" pitchFamily="34" charset="0"/>
              </a:rPr>
              <a:t>th</a:t>
            </a:r>
            <a:r>
              <a:rPr lang="en-GB" sz="1200" b="0" dirty="0">
                <a:effectLst/>
                <a:latin typeface="Arial" panose="020B0604020202020204" pitchFamily="34" charset="0"/>
                <a:cs typeface="Arial" panose="020B0604020202020204" pitchFamily="34" charset="0"/>
              </a:rPr>
              <a:t> May 2022).</a:t>
            </a:r>
          </a:p>
          <a:p>
            <a:pPr marL="0" indent="0" rtl="0">
              <a:spcBef>
                <a:spcPts val="0"/>
              </a:spcBef>
              <a:spcAft>
                <a:spcPts val="600"/>
              </a:spcAft>
              <a:buNone/>
            </a:pPr>
            <a:br>
              <a:rPr lang="en-GB" sz="1200" b="0" dirty="0">
                <a:effectLst/>
                <a:latin typeface="Arial" panose="020B0604020202020204" pitchFamily="34" charset="0"/>
                <a:cs typeface="Arial" panose="020B0604020202020204" pitchFamily="34" charset="0"/>
              </a:rPr>
            </a:br>
            <a:r>
              <a:rPr lang="en-GB" sz="1200" b="0" i="0" u="none" strike="noStrike" dirty="0">
                <a:effectLst/>
                <a:latin typeface="Arial" panose="020B0604020202020204" pitchFamily="34" charset="0"/>
                <a:cs typeface="Arial" panose="020B0604020202020204" pitchFamily="34" charset="0"/>
              </a:rPr>
              <a:t>Cabinet Office (2008) </a:t>
            </a:r>
            <a:r>
              <a:rPr lang="en-GB" sz="1200" b="0" i="1" u="none" strike="noStrike" dirty="0">
                <a:effectLst/>
                <a:latin typeface="Arial" panose="020B0604020202020204" pitchFamily="34" charset="0"/>
                <a:cs typeface="Arial" panose="020B0604020202020204" pitchFamily="34" charset="0"/>
              </a:rPr>
              <a:t>The National Security Strategy of the United Kingdom: Security in an Interdependent World. </a:t>
            </a:r>
            <a:r>
              <a:rPr lang="en-GB" sz="1200" b="0" i="0" u="none" strike="noStrike" dirty="0">
                <a:effectLst/>
                <a:latin typeface="Arial" panose="020B0604020202020204" pitchFamily="34" charset="0"/>
                <a:cs typeface="Arial" panose="020B0604020202020204" pitchFamily="34" charset="0"/>
              </a:rPr>
              <a:t>Available at </a:t>
            </a:r>
            <a:r>
              <a:rPr lang="en-GB" sz="1200" b="0" i="0" u="sng" strike="noStrike" dirty="0">
                <a:effectLst/>
                <a:latin typeface="Arial" panose="020B0604020202020204" pitchFamily="34" charset="0"/>
                <a:cs typeface="Arial" panose="020B0604020202020204" pitchFamily="34" charset="0"/>
                <a:hlinkClick r:id="rId7"/>
              </a:rPr>
              <a:t>https://a</a:t>
            </a:r>
            <a:r>
              <a:rPr lang="en-GB" sz="1200" b="0" i="0" u="none" strike="noStrike" dirty="0">
                <a:effectLst/>
                <a:latin typeface="Arial" panose="020B0604020202020204" pitchFamily="34" charset="0"/>
                <a:cs typeface="Arial" panose="020B0604020202020204" pitchFamily="34" charset="0"/>
              </a:rPr>
              <a:t>Casciani, D. (2020) ‘Brexit: What Does it Mean for Security in the UK?’, </a:t>
            </a:r>
            <a:r>
              <a:rPr lang="en-GB" sz="1200" b="0" i="1" u="none" strike="noStrike" dirty="0">
                <a:effectLst/>
                <a:latin typeface="Arial" panose="020B0604020202020204" pitchFamily="34" charset="0"/>
                <a:cs typeface="Arial" panose="020B0604020202020204" pitchFamily="34" charset="0"/>
              </a:rPr>
              <a:t>BBC News, </a:t>
            </a:r>
            <a:r>
              <a:rPr lang="en-GB" sz="1200" b="0" i="0" u="none" strike="noStrike" dirty="0">
                <a:effectLst/>
                <a:latin typeface="Arial" panose="020B0604020202020204" pitchFamily="34" charset="0"/>
                <a:cs typeface="Arial" panose="020B0604020202020204" pitchFamily="34" charset="0"/>
              </a:rPr>
              <a:t>17th December. Available at </a:t>
            </a:r>
            <a:r>
              <a:rPr lang="en-GB" sz="1200" b="0" i="0" u="sng" strike="noStrike" dirty="0">
                <a:effectLst/>
                <a:latin typeface="Arial" panose="020B0604020202020204" pitchFamily="34" charset="0"/>
                <a:cs typeface="Arial" panose="020B0604020202020204" pitchFamily="34" charset="0"/>
                <a:hlinkClick r:id="rId8"/>
              </a:rPr>
              <a:t>https://www.bbc.co.uk/news/explainers-55333543</a:t>
            </a:r>
            <a:r>
              <a:rPr lang="en-GB" sz="1200" b="0" i="0" u="none" strike="noStrike" dirty="0">
                <a:effectLst/>
                <a:latin typeface="Arial" panose="020B0604020202020204" pitchFamily="34" charset="0"/>
                <a:cs typeface="Arial" panose="020B0604020202020204" pitchFamily="34" charset="0"/>
              </a:rPr>
              <a:t>. (Accessed: Monday 9th May 2022).</a:t>
            </a:r>
            <a:endParaRPr lang="en-GB" sz="1200" b="0" dirty="0">
              <a:effectLst/>
              <a:latin typeface="Arial" panose="020B0604020202020204" pitchFamily="34" charset="0"/>
              <a:cs typeface="Arial" panose="020B0604020202020204" pitchFamily="34" charset="0"/>
            </a:endParaRPr>
          </a:p>
          <a:p>
            <a:pPr marL="0" indent="0" rtl="0">
              <a:spcBef>
                <a:spcPts val="0"/>
              </a:spcBef>
              <a:spcAft>
                <a:spcPts val="600"/>
              </a:spcAft>
              <a:buNone/>
            </a:pPr>
            <a:br>
              <a:rPr lang="en-GB" sz="1200" b="0" dirty="0">
                <a:effectLst/>
                <a:latin typeface="Arial" panose="020B0604020202020204" pitchFamily="34" charset="0"/>
                <a:cs typeface="Arial" panose="020B0604020202020204" pitchFamily="34" charset="0"/>
              </a:rPr>
            </a:br>
            <a:r>
              <a:rPr lang="en-GB" sz="1200" b="0" i="0" u="none" strike="noStrike" dirty="0">
                <a:effectLst/>
                <a:latin typeface="Arial" panose="020B0604020202020204" pitchFamily="34" charset="0"/>
                <a:cs typeface="Arial" panose="020B0604020202020204" pitchFamily="34" charset="0"/>
              </a:rPr>
              <a:t>CPNI (2022) </a:t>
            </a:r>
            <a:r>
              <a:rPr lang="en-GB" sz="1200" b="0" i="1" u="none" strike="noStrike" dirty="0">
                <a:effectLst/>
                <a:latin typeface="Arial" panose="020B0604020202020204" pitchFamily="34" charset="0"/>
                <a:cs typeface="Arial" panose="020B0604020202020204" pitchFamily="34" charset="0"/>
              </a:rPr>
              <a:t>Terrorism. </a:t>
            </a:r>
            <a:r>
              <a:rPr lang="en-GB" sz="1200" b="0" i="0" u="none" strike="noStrike" dirty="0">
                <a:effectLst/>
                <a:latin typeface="Arial" panose="020B0604020202020204" pitchFamily="34" charset="0"/>
                <a:cs typeface="Arial" panose="020B0604020202020204" pitchFamily="34" charset="0"/>
              </a:rPr>
              <a:t>Available at </a:t>
            </a:r>
            <a:r>
              <a:rPr lang="en-GB" sz="1200" b="0" i="0" u="sng" strike="noStrike" dirty="0">
                <a:effectLst/>
                <a:latin typeface="Arial" panose="020B0604020202020204" pitchFamily="34" charset="0"/>
                <a:cs typeface="Arial" panose="020B0604020202020204" pitchFamily="34" charset="0"/>
                <a:hlinkClick r:id="rId9"/>
              </a:rPr>
              <a:t>https://www.cpni.gov.uk/terrorism</a:t>
            </a:r>
            <a:r>
              <a:rPr lang="en-GB" sz="1200" b="0" i="0" u="none" strike="noStrike" dirty="0">
                <a:effectLst/>
                <a:latin typeface="Arial" panose="020B0604020202020204" pitchFamily="34" charset="0"/>
                <a:cs typeface="Arial" panose="020B0604020202020204" pitchFamily="34" charset="0"/>
              </a:rPr>
              <a:t>. (Accessed: Friday 6th May 2022).</a:t>
            </a:r>
            <a:endParaRPr lang="en-GB" sz="1200" b="0" dirty="0">
              <a:effectLst/>
              <a:latin typeface="Arial" panose="020B0604020202020204" pitchFamily="34" charset="0"/>
              <a:cs typeface="Arial" panose="020B0604020202020204" pitchFamily="34" charset="0"/>
            </a:endParaRPr>
          </a:p>
          <a:p>
            <a:pPr marL="0" indent="0" rtl="0">
              <a:spcBef>
                <a:spcPts val="0"/>
              </a:spcBef>
              <a:spcAft>
                <a:spcPts val="600"/>
              </a:spcAft>
              <a:buNone/>
            </a:pPr>
            <a:br>
              <a:rPr lang="en-GB" sz="1200" b="0" dirty="0">
                <a:effectLst/>
                <a:latin typeface="Arial" panose="020B0604020202020204" pitchFamily="34" charset="0"/>
                <a:cs typeface="Arial" panose="020B0604020202020204" pitchFamily="34" charset="0"/>
              </a:rPr>
            </a:br>
            <a:r>
              <a:rPr lang="en-GB" sz="1200" b="0" i="0" u="none" strike="noStrike" dirty="0">
                <a:effectLst/>
                <a:latin typeface="Arial" panose="020B0604020202020204" pitchFamily="34" charset="0"/>
                <a:cs typeface="Arial" panose="020B0604020202020204" pitchFamily="34" charset="0"/>
              </a:rPr>
              <a:t>Grieve, J., Harfield, C. and MacVean, A. (2007) </a:t>
            </a:r>
            <a:r>
              <a:rPr lang="en-GB" sz="1200" b="0" i="1" u="none" strike="noStrike" dirty="0">
                <a:effectLst/>
                <a:latin typeface="Arial" panose="020B0604020202020204" pitchFamily="34" charset="0"/>
                <a:cs typeface="Arial" panose="020B0604020202020204" pitchFamily="34" charset="0"/>
              </a:rPr>
              <a:t>Policing</a:t>
            </a:r>
            <a:r>
              <a:rPr lang="en-GB" sz="1200" b="0" i="0" u="none" strike="noStrike" dirty="0">
                <a:effectLst/>
                <a:latin typeface="Arial" panose="020B0604020202020204" pitchFamily="34" charset="0"/>
                <a:cs typeface="Arial" panose="020B0604020202020204" pitchFamily="34" charset="0"/>
              </a:rPr>
              <a:t>. London: SAGE Publications.</a:t>
            </a:r>
            <a:r>
              <a:rPr lang="en-GB" sz="1200" b="0" i="0" u="sng" strike="noStrike" dirty="0">
                <a:effectLst/>
                <a:latin typeface="Arial" panose="020B0604020202020204" pitchFamily="34" charset="0"/>
                <a:cs typeface="Arial" panose="020B0604020202020204" pitchFamily="34" charset="0"/>
                <a:hlinkClick r:id="rId7"/>
              </a:rPr>
              <a:t>ssets.publishing.service.gov.uk/government/uploads/system/uploads/attachment_data/file/228539/7291.pdf</a:t>
            </a:r>
            <a:r>
              <a:rPr lang="en-GB" sz="1200" b="0" i="0" u="none" strike="noStrike" dirty="0">
                <a:effectLst/>
                <a:latin typeface="Arial" panose="020B0604020202020204" pitchFamily="34" charset="0"/>
                <a:cs typeface="Arial" panose="020B0604020202020204" pitchFamily="34" charset="0"/>
              </a:rPr>
              <a:t>. (Accessed: Wednesday 4th May 2022). </a:t>
            </a:r>
          </a:p>
          <a:p>
            <a:pPr marL="0" indent="0" rtl="0">
              <a:spcBef>
                <a:spcPts val="0"/>
              </a:spcBef>
              <a:spcAft>
                <a:spcPts val="600"/>
              </a:spcAft>
              <a:buNone/>
            </a:pPr>
            <a:endParaRPr lang="en-GB" sz="1200" dirty="0">
              <a:latin typeface="Arial" panose="020B0604020202020204" pitchFamily="34" charset="0"/>
              <a:cs typeface="Arial" panose="020B0604020202020204" pitchFamily="34" charset="0"/>
            </a:endParaRPr>
          </a:p>
          <a:p>
            <a:pPr marL="0" indent="0" rtl="0">
              <a:spcBef>
                <a:spcPts val="0"/>
              </a:spcBef>
              <a:spcAft>
                <a:spcPts val="600"/>
              </a:spcAft>
              <a:buNone/>
            </a:pPr>
            <a:r>
              <a:rPr lang="en-GB" sz="1200" b="0" i="0" u="none" strike="noStrike" dirty="0">
                <a:effectLst/>
                <a:latin typeface="Arial" panose="020B0604020202020204" pitchFamily="34" charset="0"/>
                <a:cs typeface="Arial" panose="020B0604020202020204" pitchFamily="34" charset="0"/>
              </a:rPr>
              <a:t>Hitchenor, T. (2022) ‘Northamptonshire and Romanian Arrests Made as Officers Raid Modern Slavery Gang’, NorthantsLive, 3rd May. Available at </a:t>
            </a:r>
            <a:r>
              <a:rPr lang="en-GB" sz="1200" b="0" i="0" u="sng" strike="noStrike" dirty="0">
                <a:effectLst/>
                <a:latin typeface="Arial" panose="020B0604020202020204" pitchFamily="34" charset="0"/>
                <a:cs typeface="Arial" panose="020B0604020202020204" pitchFamily="34" charset="0"/>
                <a:hlinkClick r:id="rId10"/>
              </a:rPr>
              <a:t>https://www.northantslive.news/news/northamptonshire-news/northamptonshire-romanian-arrests-made-officers-7028834</a:t>
            </a:r>
            <a:r>
              <a:rPr lang="en-GB" sz="1200" b="0" i="0" u="none" strike="noStrike" dirty="0">
                <a:effectLst/>
                <a:latin typeface="Arial" panose="020B0604020202020204" pitchFamily="34" charset="0"/>
                <a:cs typeface="Arial" panose="020B0604020202020204" pitchFamily="34" charset="0"/>
              </a:rPr>
              <a:t>. (Accessed: Wednesday 11th May 2022).</a:t>
            </a:r>
            <a:endParaRPr lang="en-GB" sz="1200" dirty="0">
              <a:latin typeface="Arial" panose="020B0604020202020204" pitchFamily="34" charset="0"/>
              <a:cs typeface="Arial" panose="020B0604020202020204" pitchFamily="34" charset="0"/>
            </a:endParaRPr>
          </a:p>
          <a:p>
            <a:pPr marL="0" indent="0" rtl="0">
              <a:spcBef>
                <a:spcPts val="0"/>
              </a:spcBef>
              <a:spcAft>
                <a:spcPts val="600"/>
              </a:spcAft>
              <a:buNone/>
            </a:pPr>
            <a:endParaRPr lang="en-GB" sz="1200" b="0" i="0" u="none" strike="noStrike" dirty="0">
              <a:effectLst/>
              <a:latin typeface="Arial" panose="020B0604020202020204" pitchFamily="34" charset="0"/>
              <a:cs typeface="Arial" panose="020B0604020202020204" pitchFamily="34" charset="0"/>
            </a:endParaRPr>
          </a:p>
          <a:p>
            <a:pPr marL="0" indent="0" rtl="0">
              <a:spcBef>
                <a:spcPts val="0"/>
              </a:spcBef>
              <a:spcAft>
                <a:spcPts val="600"/>
              </a:spcAft>
              <a:buNone/>
            </a:pPr>
            <a:r>
              <a:rPr lang="en-GB" sz="1200" b="0" i="0" u="none" strike="noStrike" dirty="0">
                <a:effectLst/>
                <a:latin typeface="Arial" panose="020B0604020202020204" pitchFamily="34" charset="0"/>
                <a:cs typeface="Arial" panose="020B0604020202020204" pitchFamily="34" charset="0"/>
              </a:rPr>
              <a:t>Inkster, N. (2018) ‘Brexit and Security’,</a:t>
            </a:r>
            <a:r>
              <a:rPr lang="en-GB" sz="1200" b="0" i="1" u="none" strike="noStrike" dirty="0">
                <a:effectLst/>
                <a:latin typeface="Arial" panose="020B0604020202020204" pitchFamily="34" charset="0"/>
                <a:cs typeface="Arial" panose="020B0604020202020204" pitchFamily="34" charset="0"/>
              </a:rPr>
              <a:t> Survival</a:t>
            </a:r>
            <a:r>
              <a:rPr lang="en-GB" sz="1200" b="0" i="0" u="none" strike="noStrike" dirty="0">
                <a:effectLst/>
                <a:latin typeface="Arial" panose="020B0604020202020204" pitchFamily="34" charset="0"/>
                <a:cs typeface="Arial" panose="020B0604020202020204" pitchFamily="34" charset="0"/>
              </a:rPr>
              <a:t>, 60 (6), pp. 27-34. DOI:  10.1080/00396338.2018.1542797.</a:t>
            </a:r>
          </a:p>
          <a:p>
            <a:pPr marL="0" indent="0" rtl="0">
              <a:spcBef>
                <a:spcPts val="0"/>
              </a:spcBef>
              <a:spcAft>
                <a:spcPts val="600"/>
              </a:spcAft>
              <a:buNone/>
            </a:pPr>
            <a:endParaRPr lang="en-GB" sz="1200" dirty="0">
              <a:latin typeface="Arial" panose="020B0604020202020204" pitchFamily="34" charset="0"/>
              <a:cs typeface="Arial" panose="020B0604020202020204" pitchFamily="34" charset="0"/>
            </a:endParaRPr>
          </a:p>
        </p:txBody>
      </p:sp>
      <p:sp>
        <p:nvSpPr>
          <p:cNvPr id="23" name="Rectangle 2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Isosceles Triangle 24">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Isosceles Triangle 2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5717127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9B9F1D-0F53-F29B-E6C8-F87F0CCE7E0A}"/>
              </a:ext>
            </a:extLst>
          </p:cNvPr>
          <p:cNvSpPr>
            <a:spLocks noGrp="1"/>
          </p:cNvSpPr>
          <p:nvPr>
            <p:ph type="title"/>
          </p:nvPr>
        </p:nvSpPr>
        <p:spPr>
          <a:xfrm>
            <a:off x="643467" y="321734"/>
            <a:ext cx="10905066" cy="1135737"/>
          </a:xfrm>
        </p:spPr>
        <p:txBody>
          <a:bodyPr>
            <a:normAutofit/>
          </a:bodyPr>
          <a:lstStyle/>
          <a:p>
            <a:r>
              <a:rPr lang="en-GB" sz="3600" dirty="0"/>
              <a:t>Reference List Pt.2</a:t>
            </a:r>
          </a:p>
        </p:txBody>
      </p:sp>
      <p:sp>
        <p:nvSpPr>
          <p:cNvPr id="3" name="Content Placeholder 2">
            <a:extLst>
              <a:ext uri="{FF2B5EF4-FFF2-40B4-BE49-F238E27FC236}">
                <a16:creationId xmlns:a16="http://schemas.microsoft.com/office/drawing/2014/main" id="{F4C26491-AA63-6871-0D96-28831709C466}"/>
              </a:ext>
            </a:extLst>
          </p:cNvPr>
          <p:cNvSpPr>
            <a:spLocks noGrp="1"/>
          </p:cNvSpPr>
          <p:nvPr>
            <p:ph idx="1"/>
          </p:nvPr>
        </p:nvSpPr>
        <p:spPr>
          <a:xfrm>
            <a:off x="643467" y="1782981"/>
            <a:ext cx="10905066" cy="4393982"/>
          </a:xfrm>
        </p:spPr>
        <p:txBody>
          <a:bodyPr>
            <a:noAutofit/>
          </a:bodyPr>
          <a:lstStyle/>
          <a:p>
            <a:pPr marL="0" indent="0">
              <a:spcBef>
                <a:spcPts val="0"/>
              </a:spcBef>
              <a:spcAft>
                <a:spcPts val="600"/>
              </a:spcAft>
              <a:buNone/>
            </a:pPr>
            <a:r>
              <a:rPr lang="en-GB" sz="1200" b="0" i="0" u="none" strike="noStrike" dirty="0">
                <a:effectLst/>
                <a:latin typeface="Arial" panose="020B0604020202020204" pitchFamily="34" charset="0"/>
                <a:cs typeface="Arial" panose="020B0604020202020204" pitchFamily="34" charset="0"/>
              </a:rPr>
              <a:t>Joyce, P. (2022) Peter Joyce on the UK and Terrorism After Brexit. Available </a:t>
            </a:r>
            <a:r>
              <a:rPr lang="en-GB" sz="1200" b="0" i="0" u="none" strike="noStrike" dirty="0">
                <a:effectLst/>
                <a:latin typeface="Arial" panose="020B0604020202020204" pitchFamily="34" charset="0"/>
                <a:cs typeface="Arial" panose="020B0604020202020204" pitchFamily="34" charset="0"/>
                <a:hlinkClick r:id="rId3"/>
              </a:rPr>
              <a:t>https://www.palgrave.com/gp/blogs/social-sciences/joyce-on-the-uk-and-terrorism-after-Brexit</a:t>
            </a:r>
            <a:r>
              <a:rPr lang="en-GB" sz="1200" b="0" i="0" u="none" strike="noStrike" dirty="0">
                <a:effectLst/>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(Accessed: Thursday 12</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May 2022).</a:t>
            </a:r>
            <a:endParaRPr lang="en-GB" sz="1200" b="0" i="0" u="none" strike="noStrike" dirty="0">
              <a:effectLst/>
              <a:latin typeface="Arial" panose="020B0604020202020204" pitchFamily="34" charset="0"/>
              <a:cs typeface="Arial" panose="020B0604020202020204" pitchFamily="34" charset="0"/>
            </a:endParaRPr>
          </a:p>
          <a:p>
            <a:pPr marL="0" indent="0">
              <a:spcBef>
                <a:spcPts val="0"/>
              </a:spcBef>
              <a:spcAft>
                <a:spcPts val="600"/>
              </a:spcAft>
              <a:buNone/>
            </a:pPr>
            <a:endParaRPr lang="en-GB" sz="1200" dirty="0">
              <a:latin typeface="Arial" panose="020B0604020202020204" pitchFamily="34" charset="0"/>
              <a:cs typeface="Arial" panose="020B0604020202020204" pitchFamily="34" charset="0"/>
            </a:endParaRPr>
          </a:p>
          <a:p>
            <a:pPr marL="0" indent="0">
              <a:spcBef>
                <a:spcPts val="0"/>
              </a:spcBef>
              <a:spcAft>
                <a:spcPts val="600"/>
              </a:spcAft>
              <a:buNone/>
            </a:pPr>
            <a:r>
              <a:rPr lang="en-GB" sz="1200" b="0" i="0" u="none" strike="noStrike" dirty="0">
                <a:effectLst/>
                <a:latin typeface="Arial" panose="020B0604020202020204" pitchFamily="34" charset="0"/>
                <a:cs typeface="Arial" panose="020B0604020202020204" pitchFamily="34" charset="0"/>
              </a:rPr>
              <a:t>King, J. and Scarlett, J. (2021) </a:t>
            </a:r>
            <a:r>
              <a:rPr lang="en-GB" sz="1200" b="0" i="1" u="none" strike="noStrike" dirty="0">
                <a:effectLst/>
                <a:latin typeface="Arial" panose="020B0604020202020204" pitchFamily="34" charset="0"/>
                <a:cs typeface="Arial" panose="020B0604020202020204" pitchFamily="34" charset="0"/>
              </a:rPr>
              <a:t>The Future of UK-EU Security Cooperation</a:t>
            </a:r>
            <a:r>
              <a:rPr lang="en-GB" sz="1200" b="0" i="0" u="none" strike="noStrike" dirty="0">
                <a:effectLst/>
                <a:latin typeface="Arial" panose="020B0604020202020204" pitchFamily="34" charset="0"/>
                <a:cs typeface="Arial" panose="020B0604020202020204" pitchFamily="34" charset="0"/>
              </a:rPr>
              <a:t>. Available at </a:t>
            </a:r>
            <a:r>
              <a:rPr lang="en-GB" sz="1200" b="0" i="0" u="sng" strike="noStrike" dirty="0">
                <a:effectLst/>
                <a:latin typeface="Arial" panose="020B0604020202020204" pitchFamily="34" charset="0"/>
                <a:cs typeface="Arial" panose="020B0604020202020204" pitchFamily="34" charset="0"/>
                <a:hlinkClick r:id="rId4"/>
              </a:rPr>
              <a:t>https://rusi.org/explore-our-research/publications/commentary/future-uk-eu-security-cooperation</a:t>
            </a:r>
            <a:r>
              <a:rPr lang="en-GB" sz="1200" b="0" i="0" u="none" strike="noStrike" dirty="0">
                <a:effectLst/>
                <a:latin typeface="Arial" panose="020B0604020202020204" pitchFamily="34" charset="0"/>
                <a:cs typeface="Arial" panose="020B0604020202020204" pitchFamily="34" charset="0"/>
              </a:rPr>
              <a:t>. (Accessed: Tuesday 10th May 2022).</a:t>
            </a:r>
            <a:endParaRPr lang="en-GB" sz="1200" dirty="0">
              <a:latin typeface="Arial" panose="020B0604020202020204" pitchFamily="34" charset="0"/>
              <a:cs typeface="Arial" panose="020B0604020202020204" pitchFamily="34" charset="0"/>
            </a:endParaRPr>
          </a:p>
          <a:p>
            <a:pPr marL="0" indent="0">
              <a:spcBef>
                <a:spcPts val="0"/>
              </a:spcBef>
              <a:spcAft>
                <a:spcPts val="600"/>
              </a:spcAft>
              <a:buNone/>
            </a:pPr>
            <a:endParaRPr lang="en-GB" sz="1200" b="0" i="0" u="none" strike="noStrike" dirty="0">
              <a:effectLst/>
              <a:latin typeface="Arial" panose="020B0604020202020204" pitchFamily="34" charset="0"/>
              <a:cs typeface="Arial" panose="020B0604020202020204" pitchFamily="34" charset="0"/>
            </a:endParaRPr>
          </a:p>
          <a:p>
            <a:pPr marL="0" indent="0">
              <a:spcBef>
                <a:spcPts val="0"/>
              </a:spcBef>
              <a:spcAft>
                <a:spcPts val="600"/>
              </a:spcAft>
              <a:buNone/>
            </a:pPr>
            <a:r>
              <a:rPr lang="en-GB" sz="1200" b="0" i="0" u="none" strike="noStrike" dirty="0">
                <a:effectLst/>
                <a:latin typeface="Arial" panose="020B0604020202020204" pitchFamily="34" charset="0"/>
                <a:cs typeface="Arial" panose="020B0604020202020204" pitchFamily="34" charset="0"/>
              </a:rPr>
              <a:t>Ministry of Defence (2022) </a:t>
            </a:r>
            <a:r>
              <a:rPr lang="en-GB" sz="1200" b="0" i="1" u="none" strike="noStrike" dirty="0">
                <a:effectLst/>
                <a:latin typeface="Arial" panose="020B0604020202020204" pitchFamily="34" charset="0"/>
                <a:cs typeface="Arial" panose="020B0604020202020204" pitchFamily="34" charset="0"/>
              </a:rPr>
              <a:t>About Us: Ministry of Defence. </a:t>
            </a:r>
            <a:r>
              <a:rPr lang="en-GB" sz="1200" b="0" i="0" u="none" strike="noStrike" dirty="0">
                <a:effectLst/>
                <a:latin typeface="Arial" panose="020B0604020202020204" pitchFamily="34" charset="0"/>
                <a:cs typeface="Arial" panose="020B0604020202020204" pitchFamily="34" charset="0"/>
              </a:rPr>
              <a:t>Available at </a:t>
            </a:r>
            <a:r>
              <a:rPr lang="en-GB" sz="1200" b="0" i="0" u="sng" strike="noStrike" dirty="0">
                <a:effectLst/>
                <a:latin typeface="Arial" panose="020B0604020202020204" pitchFamily="34" charset="0"/>
                <a:cs typeface="Arial" panose="020B0604020202020204" pitchFamily="34" charset="0"/>
                <a:hlinkClick r:id="rId5"/>
              </a:rPr>
              <a:t>https://www.gov.uk/government/organisations/ministry-of-defence/about</a:t>
            </a:r>
            <a:r>
              <a:rPr lang="en-GB" sz="1200" b="0" i="0" u="none" strike="noStrike" dirty="0">
                <a:effectLst/>
                <a:latin typeface="Arial" panose="020B0604020202020204" pitchFamily="34" charset="0"/>
                <a:cs typeface="Arial" panose="020B0604020202020204" pitchFamily="34" charset="0"/>
              </a:rPr>
              <a:t>. (Accessed: Friday 6th May 2022).</a:t>
            </a:r>
            <a:endParaRPr lang="en-GB" sz="1200" b="0" dirty="0">
              <a:effectLst/>
              <a:latin typeface="Arial" panose="020B0604020202020204" pitchFamily="34" charset="0"/>
              <a:cs typeface="Arial" panose="020B0604020202020204" pitchFamily="34" charset="0"/>
            </a:endParaRPr>
          </a:p>
          <a:p>
            <a:pPr marL="0" indent="0" rtl="0">
              <a:spcBef>
                <a:spcPts val="0"/>
              </a:spcBef>
              <a:spcAft>
                <a:spcPts val="600"/>
              </a:spcAft>
              <a:buNone/>
            </a:pPr>
            <a:endParaRPr lang="en-GB" sz="1200" b="0" i="0" u="none" strike="noStrike" dirty="0">
              <a:effectLst/>
              <a:latin typeface="Arial" panose="020B0604020202020204" pitchFamily="34" charset="0"/>
              <a:cs typeface="Arial" panose="020B0604020202020204" pitchFamily="34" charset="0"/>
            </a:endParaRPr>
          </a:p>
          <a:p>
            <a:pPr marL="0" indent="0" rtl="0">
              <a:spcBef>
                <a:spcPts val="0"/>
              </a:spcBef>
              <a:spcAft>
                <a:spcPts val="600"/>
              </a:spcAft>
              <a:buNone/>
            </a:pPr>
            <a:r>
              <a:rPr lang="en-GB" sz="1200" b="0" i="0" u="none" strike="noStrike" dirty="0">
                <a:effectLst/>
                <a:latin typeface="Arial" panose="020B0604020202020204" pitchFamily="34" charset="0"/>
                <a:cs typeface="Arial" panose="020B0604020202020204" pitchFamily="34" charset="0"/>
              </a:rPr>
              <a:t>NCA (2021) </a:t>
            </a:r>
            <a:r>
              <a:rPr lang="en-GB" sz="1200" b="0" i="1" u="none" strike="noStrike" dirty="0">
                <a:effectLst/>
                <a:latin typeface="Arial" panose="020B0604020202020204" pitchFamily="34" charset="0"/>
                <a:cs typeface="Arial" panose="020B0604020202020204" pitchFamily="34" charset="0"/>
              </a:rPr>
              <a:t>NCA and EUROPOL Sign up to a New Working Arrangement. </a:t>
            </a:r>
            <a:r>
              <a:rPr lang="en-GB" sz="1200" b="0" i="0" u="none" strike="noStrike" dirty="0">
                <a:effectLst/>
                <a:latin typeface="Arial" panose="020B0604020202020204" pitchFamily="34" charset="0"/>
                <a:cs typeface="Arial" panose="020B0604020202020204" pitchFamily="34" charset="0"/>
              </a:rPr>
              <a:t>Available at </a:t>
            </a:r>
            <a:r>
              <a:rPr lang="en-GB" sz="1200" b="0" i="0" u="sng" strike="noStrike" dirty="0">
                <a:effectLst/>
                <a:latin typeface="Arial" panose="020B0604020202020204" pitchFamily="34" charset="0"/>
                <a:cs typeface="Arial" panose="020B0604020202020204" pitchFamily="34" charset="0"/>
                <a:hlinkClick r:id="rId6"/>
              </a:rPr>
              <a:t>https://www.nationalcrimeagency.gov.uk/news/nca-and-europol-sign-up-to-a-new-working-arrangement</a:t>
            </a:r>
            <a:r>
              <a:rPr lang="en-GB" sz="1200" b="0" i="0" u="none" strike="noStrike" dirty="0">
                <a:effectLst/>
                <a:latin typeface="Arial" panose="020B0604020202020204" pitchFamily="34" charset="0"/>
                <a:cs typeface="Arial" panose="020B0604020202020204" pitchFamily="34" charset="0"/>
              </a:rPr>
              <a:t>. (Accessed: Wednesday 11th May 2022).</a:t>
            </a:r>
            <a:endParaRPr lang="en-GB" sz="1200" b="0" dirty="0">
              <a:effectLst/>
              <a:latin typeface="Arial" panose="020B0604020202020204" pitchFamily="34" charset="0"/>
              <a:cs typeface="Arial" panose="020B0604020202020204" pitchFamily="34" charset="0"/>
            </a:endParaRPr>
          </a:p>
          <a:p>
            <a:pPr marL="0" indent="0" rtl="0">
              <a:spcBef>
                <a:spcPts val="0"/>
              </a:spcBef>
              <a:spcAft>
                <a:spcPts val="600"/>
              </a:spcAft>
              <a:buNone/>
            </a:pPr>
            <a:endParaRPr lang="en-GB" sz="1200" b="0" i="0" u="none" strike="noStrike" dirty="0">
              <a:effectLst/>
              <a:latin typeface="Arial" panose="020B0604020202020204" pitchFamily="34" charset="0"/>
              <a:cs typeface="Arial" panose="020B0604020202020204" pitchFamily="34" charset="0"/>
            </a:endParaRPr>
          </a:p>
          <a:p>
            <a:pPr marL="0" indent="0" rtl="0">
              <a:spcBef>
                <a:spcPts val="0"/>
              </a:spcBef>
              <a:spcAft>
                <a:spcPts val="600"/>
              </a:spcAft>
              <a:buNone/>
            </a:pPr>
            <a:r>
              <a:rPr lang="en-GB" sz="1200" b="0" i="0" u="none" strike="noStrike" dirty="0">
                <a:effectLst/>
                <a:latin typeface="Arial" panose="020B0604020202020204" pitchFamily="34" charset="0"/>
                <a:cs typeface="Arial" panose="020B0604020202020204" pitchFamily="34" charset="0"/>
              </a:rPr>
              <a:t>Parr (2022)</a:t>
            </a:r>
            <a:r>
              <a:rPr lang="en-GB" sz="1200" b="0" i="1" u="none" strike="noStrike" dirty="0">
                <a:effectLst/>
                <a:latin typeface="Arial" panose="020B0604020202020204" pitchFamily="34" charset="0"/>
                <a:cs typeface="Arial" panose="020B0604020202020204" pitchFamily="34" charset="0"/>
              </a:rPr>
              <a:t> National Crime Agency. </a:t>
            </a:r>
            <a:r>
              <a:rPr lang="en-GB" sz="1200" b="0" i="0" u="none" strike="noStrike" dirty="0">
                <a:effectLst/>
                <a:latin typeface="Arial" panose="020B0604020202020204" pitchFamily="34" charset="0"/>
                <a:cs typeface="Arial" panose="020B0604020202020204" pitchFamily="34" charset="0"/>
              </a:rPr>
              <a:t>Available at </a:t>
            </a:r>
            <a:r>
              <a:rPr lang="en-GB" sz="1200" b="0" i="0" u="sng" strike="noStrike" dirty="0">
                <a:effectLst/>
                <a:latin typeface="Arial" panose="020B0604020202020204" pitchFamily="34" charset="0"/>
                <a:cs typeface="Arial" panose="020B0604020202020204" pitchFamily="34" charset="0"/>
                <a:hlinkClick r:id="rId7"/>
              </a:rPr>
              <a:t>https://www.justiceinspectorates.gov.uk/hmicfrs/police-forces/forces-organisations/national-crime-agency/</a:t>
            </a:r>
            <a:r>
              <a:rPr lang="en-GB" sz="1200" b="0" i="0" u="none" strike="noStrike" dirty="0">
                <a:effectLst/>
                <a:latin typeface="Arial" panose="020B0604020202020204" pitchFamily="34" charset="0"/>
                <a:cs typeface="Arial" panose="020B0604020202020204" pitchFamily="34" charset="0"/>
              </a:rPr>
              <a:t>. (Accessed: Friday 6th May 2022).</a:t>
            </a:r>
            <a:br>
              <a:rPr lang="en-GB" sz="1200" b="0" dirty="0">
                <a:effectLst/>
                <a:latin typeface="Arial" panose="020B0604020202020204" pitchFamily="34" charset="0"/>
                <a:cs typeface="Arial" panose="020B0604020202020204" pitchFamily="34" charset="0"/>
              </a:rPr>
            </a:br>
            <a:endParaRPr lang="en-GB" sz="1200" b="0" dirty="0">
              <a:effectLst/>
              <a:latin typeface="Arial" panose="020B0604020202020204" pitchFamily="34" charset="0"/>
              <a:cs typeface="Arial" panose="020B0604020202020204" pitchFamily="34" charset="0"/>
            </a:endParaRPr>
          </a:p>
          <a:p>
            <a:pPr marL="0" indent="0" rtl="0">
              <a:spcBef>
                <a:spcPts val="0"/>
              </a:spcBef>
              <a:spcAft>
                <a:spcPts val="600"/>
              </a:spcAft>
              <a:buNone/>
            </a:pPr>
            <a:r>
              <a:rPr lang="en-GB" sz="1200" b="0" i="0" u="none" strike="noStrike" dirty="0">
                <a:effectLst/>
                <a:latin typeface="Arial" panose="020B0604020202020204" pitchFamily="34" charset="0"/>
                <a:cs typeface="Arial" panose="020B0604020202020204" pitchFamily="34" charset="0"/>
              </a:rPr>
              <a:t>Police Success (No Date) </a:t>
            </a:r>
            <a:r>
              <a:rPr lang="en-GB" sz="1200" b="0" i="1" u="none" strike="noStrike" dirty="0">
                <a:effectLst/>
                <a:latin typeface="Arial" panose="020B0604020202020204" pitchFamily="34" charset="0"/>
                <a:cs typeface="Arial" panose="020B0604020202020204" pitchFamily="34" charset="0"/>
              </a:rPr>
              <a:t>What Are the UK Police Forces?.</a:t>
            </a:r>
            <a:r>
              <a:rPr lang="en-GB" sz="1200" b="0" i="0" u="none" strike="noStrike" dirty="0">
                <a:effectLst/>
                <a:latin typeface="Arial" panose="020B0604020202020204" pitchFamily="34" charset="0"/>
                <a:cs typeface="Arial" panose="020B0604020202020204" pitchFamily="34" charset="0"/>
              </a:rPr>
              <a:t> Available at </a:t>
            </a:r>
            <a:r>
              <a:rPr lang="en-GB" sz="1200" b="0" i="0" u="sng" strike="noStrike" dirty="0">
                <a:effectLst/>
                <a:latin typeface="Arial" panose="020B0604020202020204" pitchFamily="34" charset="0"/>
                <a:cs typeface="Arial" panose="020B0604020202020204" pitchFamily="34" charset="0"/>
                <a:hlinkClick r:id="rId8"/>
              </a:rPr>
              <a:t>https://www.policesuccess.co.uk/forces.html</a:t>
            </a:r>
            <a:r>
              <a:rPr lang="en-GB" sz="1200" b="0" i="0" u="none" strike="noStrike" dirty="0">
                <a:effectLst/>
                <a:latin typeface="Arial" panose="020B0604020202020204" pitchFamily="34" charset="0"/>
                <a:cs typeface="Arial" panose="020B0604020202020204" pitchFamily="34" charset="0"/>
              </a:rPr>
              <a:t>. (Accessed: Friday 6th May 2022).</a:t>
            </a:r>
          </a:p>
          <a:p>
            <a:pPr marL="0" indent="0" rtl="0">
              <a:spcBef>
                <a:spcPts val="0"/>
              </a:spcBef>
              <a:spcAft>
                <a:spcPts val="600"/>
              </a:spcAft>
              <a:buNone/>
            </a:pPr>
            <a:endParaRPr lang="en-GB" sz="1200" dirty="0">
              <a:latin typeface="Arial" panose="020B0604020202020204" pitchFamily="34" charset="0"/>
              <a:cs typeface="Arial" panose="020B0604020202020204" pitchFamily="34" charset="0"/>
            </a:endParaRPr>
          </a:p>
          <a:p>
            <a:pPr marL="0" indent="0" rtl="0">
              <a:spcBef>
                <a:spcPts val="0"/>
              </a:spcBef>
              <a:spcAft>
                <a:spcPts val="600"/>
              </a:spcAft>
              <a:buNone/>
            </a:pPr>
            <a:r>
              <a:rPr lang="en-GB" sz="1200" b="0" i="0" u="none" strike="noStrike" dirty="0">
                <a:effectLst/>
                <a:latin typeface="Arial" panose="020B0604020202020204" pitchFamily="34" charset="0"/>
                <a:cs typeface="Arial" panose="020B0604020202020204" pitchFamily="34" charset="0"/>
              </a:rPr>
              <a:t>Sergi, A. (2016) </a:t>
            </a:r>
            <a:r>
              <a:rPr lang="en-GB" sz="1200" b="0" i="1" u="none" strike="noStrike" dirty="0">
                <a:effectLst/>
                <a:latin typeface="Arial" panose="020B0604020202020204" pitchFamily="34" charset="0"/>
                <a:cs typeface="Arial" panose="020B0604020202020204" pitchFamily="34" charset="0"/>
              </a:rPr>
              <a:t>Brexit Could Make Life Easier for Organised Crime Gangs</a:t>
            </a:r>
            <a:r>
              <a:rPr lang="en-GB" sz="1200" b="0" i="0" u="none" strike="noStrike" dirty="0">
                <a:effectLst/>
                <a:latin typeface="Arial" panose="020B0604020202020204" pitchFamily="34" charset="0"/>
                <a:cs typeface="Arial" panose="020B0604020202020204" pitchFamily="34" charset="0"/>
              </a:rPr>
              <a:t>. Available at </a:t>
            </a:r>
            <a:r>
              <a:rPr lang="en-GB" sz="1200" b="0" i="0" u="sng" strike="noStrike" dirty="0">
                <a:effectLst/>
                <a:latin typeface="Arial" panose="020B0604020202020204" pitchFamily="34" charset="0"/>
                <a:cs typeface="Arial" panose="020B0604020202020204" pitchFamily="34" charset="0"/>
                <a:hlinkClick r:id="rId9"/>
              </a:rPr>
              <a:t>https://theconversation.com/brexit-could-make-life-easier-for-organised-crime-gangs-60515</a:t>
            </a:r>
            <a:r>
              <a:rPr lang="en-GB" sz="1200" b="0" i="0" u="none" strike="noStrike" dirty="0">
                <a:effectLst/>
                <a:latin typeface="Arial" panose="020B0604020202020204" pitchFamily="34" charset="0"/>
                <a:cs typeface="Arial" panose="020B0604020202020204" pitchFamily="34" charset="0"/>
              </a:rPr>
              <a:t>. (Accessed: Tuesday 10th May 2022).</a:t>
            </a:r>
            <a:endParaRPr lang="en-GB" sz="1200" dirty="0">
              <a:latin typeface="Arial" panose="020B0604020202020204" pitchFamily="34" charset="0"/>
              <a:cs typeface="Arial" panose="020B0604020202020204" pitchFamily="34" charset="0"/>
            </a:endParaRPr>
          </a:p>
          <a:p>
            <a:pPr marL="0" indent="0" rtl="0">
              <a:spcBef>
                <a:spcPts val="0"/>
              </a:spcBef>
              <a:spcAft>
                <a:spcPts val="600"/>
              </a:spcAft>
              <a:buNone/>
            </a:pPr>
            <a:endParaRPr lang="en-GB" sz="1200" b="0" i="0" u="none" strike="noStrike" dirty="0">
              <a:effectLst/>
              <a:latin typeface="Arial" panose="020B0604020202020204" pitchFamily="34" charset="0"/>
              <a:cs typeface="Arial" panose="020B0604020202020204" pitchFamily="34" charset="0"/>
            </a:endParaRPr>
          </a:p>
          <a:p>
            <a:pPr marL="0" indent="0" rtl="0">
              <a:spcBef>
                <a:spcPts val="0"/>
              </a:spcBef>
              <a:spcAft>
                <a:spcPts val="600"/>
              </a:spcAft>
              <a:buNone/>
            </a:pPr>
            <a:r>
              <a:rPr lang="en-GB" sz="1200" b="0" i="0" u="none" strike="noStrike" dirty="0">
                <a:effectLst/>
                <a:latin typeface="Arial" panose="020B0604020202020204" pitchFamily="34" charset="0"/>
                <a:cs typeface="Arial" panose="020B0604020202020204" pitchFamily="34" charset="0"/>
              </a:rPr>
              <a:t>Sheptycki, J. (2002) </a:t>
            </a:r>
            <a:r>
              <a:rPr lang="en-GB" sz="1200" b="0" i="1" u="none" strike="noStrike" dirty="0">
                <a:effectLst/>
                <a:latin typeface="Arial" panose="020B0604020202020204" pitchFamily="34" charset="0"/>
                <a:cs typeface="Arial" panose="020B0604020202020204" pitchFamily="34" charset="0"/>
              </a:rPr>
              <a:t>Issues in Transnational Policing</a:t>
            </a:r>
            <a:r>
              <a:rPr lang="en-GB" sz="1200" b="0" i="0" u="none" strike="noStrike" dirty="0">
                <a:effectLst/>
                <a:latin typeface="Arial" panose="020B0604020202020204" pitchFamily="34" charset="0"/>
                <a:cs typeface="Arial" panose="020B0604020202020204" pitchFamily="34" charset="0"/>
              </a:rPr>
              <a:t>. London: Routledge.</a:t>
            </a:r>
            <a:endParaRPr lang="en-GB" sz="1200" dirty="0">
              <a:latin typeface="Arial" panose="020B0604020202020204" pitchFamily="34" charset="0"/>
              <a:cs typeface="Arial" panose="020B0604020202020204" pitchFamily="34" charset="0"/>
            </a:endParaRPr>
          </a:p>
          <a:p>
            <a:pPr marL="0" indent="0" rtl="0">
              <a:spcBef>
                <a:spcPts val="0"/>
              </a:spcBef>
              <a:spcAft>
                <a:spcPts val="600"/>
              </a:spcAft>
              <a:buNone/>
            </a:pPr>
            <a:r>
              <a:rPr lang="en-GB" sz="1200" b="0" i="0" u="none" strike="noStrike" dirty="0">
                <a:effectLst/>
              </a:rPr>
              <a:t> </a:t>
            </a:r>
            <a:endParaRPr lang="en-GB" sz="1200" dirty="0"/>
          </a:p>
          <a:p>
            <a:pPr marL="0" indent="0" rtl="0">
              <a:spcBef>
                <a:spcPts val="0"/>
              </a:spcBef>
              <a:spcAft>
                <a:spcPts val="600"/>
              </a:spcAft>
              <a:buNone/>
            </a:pPr>
            <a:endParaRPr lang="en-GB" sz="1200" b="0" i="0" u="none" strike="noStrike" dirty="0">
              <a:effectLst/>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3361576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940230-514E-14C2-6072-D7D5F5D77814}"/>
              </a:ext>
            </a:extLst>
          </p:cNvPr>
          <p:cNvSpPr>
            <a:spLocks noGrp="1"/>
          </p:cNvSpPr>
          <p:nvPr>
            <p:ph type="title"/>
          </p:nvPr>
        </p:nvSpPr>
        <p:spPr>
          <a:xfrm>
            <a:off x="643467" y="321734"/>
            <a:ext cx="10905066" cy="1135737"/>
          </a:xfrm>
        </p:spPr>
        <p:txBody>
          <a:bodyPr>
            <a:normAutofit/>
          </a:bodyPr>
          <a:lstStyle/>
          <a:p>
            <a:r>
              <a:rPr lang="en-GB" sz="3600" dirty="0"/>
              <a:t>Reference List Pt.3</a:t>
            </a:r>
          </a:p>
        </p:txBody>
      </p:sp>
      <p:sp>
        <p:nvSpPr>
          <p:cNvPr id="3" name="Content Placeholder 2">
            <a:extLst>
              <a:ext uri="{FF2B5EF4-FFF2-40B4-BE49-F238E27FC236}">
                <a16:creationId xmlns:a16="http://schemas.microsoft.com/office/drawing/2014/main" id="{5FF31612-0314-1606-EC74-85B7EFB86CA5}"/>
              </a:ext>
            </a:extLst>
          </p:cNvPr>
          <p:cNvSpPr>
            <a:spLocks noGrp="1"/>
          </p:cNvSpPr>
          <p:nvPr>
            <p:ph idx="1"/>
          </p:nvPr>
        </p:nvSpPr>
        <p:spPr>
          <a:xfrm>
            <a:off x="643467" y="1769466"/>
            <a:ext cx="10905066" cy="4393982"/>
          </a:xfrm>
        </p:spPr>
        <p:txBody>
          <a:bodyPr>
            <a:normAutofit/>
          </a:bodyPr>
          <a:lstStyle/>
          <a:p>
            <a:pPr marL="0" indent="0">
              <a:spcBef>
                <a:spcPts val="0"/>
              </a:spcBef>
              <a:spcAft>
                <a:spcPts val="600"/>
              </a:spcAft>
              <a:buNone/>
            </a:pPr>
            <a:r>
              <a:rPr lang="en-GB" sz="1200" b="0" i="0" u="none" strike="noStrike" dirty="0">
                <a:effectLst/>
                <a:latin typeface="Arial" panose="020B0604020202020204" pitchFamily="34" charset="0"/>
                <a:cs typeface="Arial" panose="020B0604020202020204" pitchFamily="34" charset="0"/>
              </a:rPr>
              <a:t>UK Government (2001) </a:t>
            </a:r>
            <a:r>
              <a:rPr lang="en-GB" sz="1200" b="0" i="1" u="none" strike="noStrike" dirty="0">
                <a:effectLst/>
                <a:latin typeface="Arial" panose="020B0604020202020204" pitchFamily="34" charset="0"/>
                <a:cs typeface="Arial" panose="020B0604020202020204" pitchFamily="34" charset="0"/>
              </a:rPr>
              <a:t>National Intelligence Machinery</a:t>
            </a:r>
            <a:r>
              <a:rPr lang="en-GB" sz="1200" b="0" i="0" u="none" strike="noStrike" dirty="0">
                <a:effectLst/>
                <a:latin typeface="Arial" panose="020B0604020202020204" pitchFamily="34" charset="0"/>
                <a:cs typeface="Arial" panose="020B0604020202020204" pitchFamily="34" charset="0"/>
              </a:rPr>
              <a:t>. Available at </a:t>
            </a:r>
            <a:r>
              <a:rPr lang="en-GB" sz="1200" b="0" i="0" u="sng" strike="noStrike" dirty="0">
                <a:effectLst/>
                <a:latin typeface="Arial" panose="020B0604020202020204" pitchFamily="34" charset="0"/>
                <a:cs typeface="Arial" panose="020B0604020202020204" pitchFamily="34" charset="0"/>
                <a:hlinkClick r:id="rId3"/>
              </a:rPr>
              <a:t>https://assets.publishing.service.gov.uk/government/uploads/system/uploads/attachment_data/file/250868/0114301808.pdf</a:t>
            </a:r>
            <a:r>
              <a:rPr lang="en-GB" sz="1200" b="0" i="0" u="none" strike="noStrike" dirty="0">
                <a:effectLst/>
                <a:latin typeface="Arial" panose="020B0604020202020204" pitchFamily="34" charset="0"/>
                <a:cs typeface="Arial" panose="020B0604020202020204" pitchFamily="34" charset="0"/>
              </a:rPr>
              <a:t>. (Accessed: Friday 6th May 2022). </a:t>
            </a:r>
            <a:r>
              <a:rPr lang="en-GB" sz="1200" b="0" i="0" u="none" strike="noStrike" dirty="0">
                <a:effectLst/>
              </a:rPr>
              <a:t> </a:t>
            </a:r>
            <a:endParaRPr lang="en-GB" sz="1200" dirty="0"/>
          </a:p>
          <a:p>
            <a:pPr marL="0" indent="0">
              <a:spcBef>
                <a:spcPts val="0"/>
              </a:spcBef>
              <a:spcAft>
                <a:spcPts val="600"/>
              </a:spcAft>
              <a:buNone/>
            </a:pPr>
            <a:endParaRPr lang="en-GB" sz="1200" b="0" i="0" u="none" strike="noStrike" dirty="0">
              <a:effectLst/>
              <a:latin typeface="Arial" panose="020B0604020202020204" pitchFamily="34" charset="0"/>
              <a:cs typeface="Arial" panose="020B0604020202020204" pitchFamily="34" charset="0"/>
            </a:endParaRPr>
          </a:p>
          <a:p>
            <a:pPr marL="0" indent="0">
              <a:spcBef>
                <a:spcPts val="0"/>
              </a:spcBef>
              <a:spcAft>
                <a:spcPts val="600"/>
              </a:spcAft>
              <a:buNone/>
            </a:pPr>
            <a:r>
              <a:rPr lang="en-GB" sz="1200" b="0" i="0" u="none" strike="noStrike" dirty="0">
                <a:effectLst/>
                <a:latin typeface="Arial" panose="020B0604020202020204" pitchFamily="34" charset="0"/>
                <a:cs typeface="Arial" panose="020B0604020202020204" pitchFamily="34" charset="0"/>
              </a:rPr>
              <a:t>UK Government (No Date) </a:t>
            </a:r>
            <a:r>
              <a:rPr lang="en-GB" sz="1200" b="0" i="1" u="none" strike="noStrike" dirty="0">
                <a:effectLst/>
                <a:latin typeface="Arial" panose="020B0604020202020204" pitchFamily="34" charset="0"/>
                <a:cs typeface="Arial" panose="020B0604020202020204" pitchFamily="34" charset="0"/>
              </a:rPr>
              <a:t>National Security Risk Assessment. </a:t>
            </a:r>
            <a:r>
              <a:rPr lang="en-GB" sz="1200" b="0" i="0" u="none" strike="noStrike" dirty="0">
                <a:effectLst/>
                <a:latin typeface="Arial" panose="020B0604020202020204" pitchFamily="34" charset="0"/>
                <a:cs typeface="Arial" panose="020B0604020202020204" pitchFamily="34" charset="0"/>
              </a:rPr>
              <a:t>Available at </a:t>
            </a:r>
            <a:r>
              <a:rPr lang="en-GB" sz="1200" b="0" i="0" u="sng" strike="noStrike" dirty="0">
                <a:effectLst/>
                <a:latin typeface="Arial" panose="020B0604020202020204" pitchFamily="34" charset="0"/>
                <a:cs typeface="Arial" panose="020B0604020202020204" pitchFamily="34" charset="0"/>
                <a:hlinkClick r:id="rId4"/>
              </a:rPr>
              <a:t>https://assets.publishing.service.gov.uk/government/uploads/system/uploads/attachment_data/file/62484/Factsheet2-National-Security-Risk-Assessment.pdf</a:t>
            </a:r>
            <a:r>
              <a:rPr lang="en-GB" sz="1200" b="0" i="0" u="none" strike="noStrike" dirty="0">
                <a:effectLst/>
                <a:latin typeface="Arial" panose="020B0604020202020204" pitchFamily="34" charset="0"/>
                <a:cs typeface="Arial" panose="020B0604020202020204" pitchFamily="34" charset="0"/>
              </a:rPr>
              <a:t>. (Accessed: Friday 6th May 2022).</a:t>
            </a:r>
          </a:p>
          <a:p>
            <a:pPr marL="0" indent="0" rtl="0">
              <a:spcBef>
                <a:spcPts val="0"/>
              </a:spcBef>
              <a:spcAft>
                <a:spcPts val="600"/>
              </a:spcAft>
              <a:buNone/>
            </a:pPr>
            <a:endParaRPr lang="en-GB" sz="1200" dirty="0">
              <a:latin typeface="Arial" panose="020B0604020202020204" pitchFamily="34" charset="0"/>
              <a:cs typeface="Arial" panose="020B0604020202020204" pitchFamily="34" charset="0"/>
            </a:endParaRPr>
          </a:p>
          <a:p>
            <a:pPr marL="0" indent="0" rtl="0">
              <a:spcBef>
                <a:spcPts val="0"/>
              </a:spcBef>
              <a:spcAft>
                <a:spcPts val="600"/>
              </a:spcAft>
              <a:buNone/>
            </a:pPr>
            <a:r>
              <a:rPr lang="en-GB" sz="1200" b="0" i="0" u="none" strike="noStrike" dirty="0">
                <a:effectLst/>
                <a:latin typeface="Arial" panose="020B0604020202020204" pitchFamily="34" charset="0"/>
                <a:cs typeface="Arial" panose="020B0604020202020204" pitchFamily="34" charset="0"/>
              </a:rPr>
              <a:t>United Nations Office on Drug Crime (2009)</a:t>
            </a:r>
            <a:r>
              <a:rPr lang="en-GB" sz="1200" b="0" i="1" u="none" strike="noStrike" dirty="0">
                <a:effectLst/>
                <a:latin typeface="Arial" panose="020B0604020202020204" pitchFamily="34" charset="0"/>
                <a:cs typeface="Arial" panose="020B0604020202020204" pitchFamily="34" charset="0"/>
              </a:rPr>
              <a:t> Transnational Organized Crime. </a:t>
            </a:r>
            <a:r>
              <a:rPr lang="en-GB" sz="1200" b="0" i="0" u="none" strike="noStrike" dirty="0">
                <a:effectLst/>
                <a:latin typeface="Arial" panose="020B0604020202020204" pitchFamily="34" charset="0"/>
                <a:cs typeface="Arial" panose="020B0604020202020204" pitchFamily="34" charset="0"/>
              </a:rPr>
              <a:t>Available at </a:t>
            </a:r>
            <a:r>
              <a:rPr lang="en-GB" sz="1200" b="0" i="0" u="sng" strike="noStrike" dirty="0">
                <a:effectLst/>
                <a:latin typeface="Arial" panose="020B0604020202020204" pitchFamily="34" charset="0"/>
                <a:cs typeface="Arial" panose="020B0604020202020204" pitchFamily="34" charset="0"/>
                <a:hlinkClick r:id="rId5"/>
              </a:rPr>
              <a:t>https://www.unodc.org/toc/en/crimes/organized-crime.html</a:t>
            </a:r>
            <a:r>
              <a:rPr lang="en-GB" sz="1200" b="0" i="0" u="none" strike="noStrike" dirty="0">
                <a:effectLst/>
                <a:latin typeface="Arial" panose="020B0604020202020204" pitchFamily="34" charset="0"/>
                <a:cs typeface="Arial" panose="020B0604020202020204" pitchFamily="34" charset="0"/>
              </a:rPr>
              <a:t>. (Accessed: Wednesday 11th May 2022).</a:t>
            </a:r>
            <a:endParaRPr lang="en-GB" sz="1200" dirty="0">
              <a:latin typeface="Arial" panose="020B0604020202020204" pitchFamily="34" charset="0"/>
              <a:cs typeface="Arial" panose="020B0604020202020204" pitchFamily="34" charset="0"/>
            </a:endParaRPr>
          </a:p>
          <a:p>
            <a:pPr marL="0" indent="0" rtl="0">
              <a:spcBef>
                <a:spcPts val="0"/>
              </a:spcBef>
              <a:spcAft>
                <a:spcPts val="600"/>
              </a:spcAft>
              <a:buNone/>
            </a:pPr>
            <a:endParaRPr lang="en-GB" sz="1200" b="0" i="0" u="none" strike="noStrike" dirty="0">
              <a:effectLst/>
              <a:latin typeface="Arial" panose="020B0604020202020204" pitchFamily="34" charset="0"/>
              <a:cs typeface="Arial" panose="020B0604020202020204" pitchFamily="34" charset="0"/>
            </a:endParaRPr>
          </a:p>
          <a:p>
            <a:pPr marL="0" indent="0" rtl="0">
              <a:spcBef>
                <a:spcPts val="0"/>
              </a:spcBef>
              <a:spcAft>
                <a:spcPts val="600"/>
              </a:spcAft>
              <a:buNone/>
            </a:pPr>
            <a:r>
              <a:rPr lang="en-GB" sz="1200" b="0" i="0" u="none" strike="noStrike" dirty="0">
                <a:effectLst/>
                <a:latin typeface="Arial" panose="020B0604020202020204" pitchFamily="34" charset="0"/>
                <a:cs typeface="Arial" panose="020B0604020202020204" pitchFamily="34" charset="0"/>
              </a:rPr>
              <a:t>University of Southampton (2022)</a:t>
            </a:r>
            <a:r>
              <a:rPr lang="en-GB" sz="1200" b="0" i="1" u="none" strike="noStrike" dirty="0">
                <a:effectLst/>
                <a:latin typeface="Arial" panose="020B0604020202020204" pitchFamily="34" charset="0"/>
                <a:cs typeface="Arial" panose="020B0604020202020204" pitchFamily="34" charset="0"/>
              </a:rPr>
              <a:t> Police Officer and Civil Roles in the Police. </a:t>
            </a:r>
            <a:r>
              <a:rPr lang="en-GB" sz="1200" b="0" i="0" u="none" strike="noStrike" dirty="0">
                <a:effectLst/>
                <a:latin typeface="Arial" panose="020B0604020202020204" pitchFamily="34" charset="0"/>
                <a:cs typeface="Arial" panose="020B0604020202020204" pitchFamily="34" charset="0"/>
              </a:rPr>
              <a:t>Available at </a:t>
            </a:r>
            <a:r>
              <a:rPr lang="en-GB" sz="1200" b="0" i="0" u="sng" strike="noStrike" dirty="0">
                <a:effectLst/>
                <a:latin typeface="Arial" panose="020B0604020202020204" pitchFamily="34" charset="0"/>
                <a:cs typeface="Arial" panose="020B0604020202020204" pitchFamily="34" charset="0"/>
                <a:hlinkClick r:id="rId6"/>
              </a:rPr>
              <a:t>https://www.southampton.ac.uk/socsci/undergraduate/career_path_police.page#:~:text=Role%3A,of%20life%20for%20all%20citizens</a:t>
            </a:r>
            <a:r>
              <a:rPr lang="en-GB" sz="1200" b="0" i="0" u="none" strike="noStrike" dirty="0">
                <a:effectLst/>
                <a:latin typeface="Arial" panose="020B0604020202020204" pitchFamily="34" charset="0"/>
                <a:cs typeface="Arial" panose="020B0604020202020204" pitchFamily="34" charset="0"/>
              </a:rPr>
              <a:t>. (Accessed: Friday 6th May 2022).</a:t>
            </a:r>
            <a:endParaRPr lang="en-GB" sz="1200" i="0" u="none" strike="noStrike" dirty="0">
              <a:latin typeface="Arial" panose="020B0604020202020204" pitchFamily="34" charset="0"/>
              <a:cs typeface="Arial" panose="020B0604020202020204" pitchFamily="34" charset="0"/>
            </a:endParaRPr>
          </a:p>
          <a:p>
            <a:pPr marL="0" indent="0" rtl="0">
              <a:spcBef>
                <a:spcPts val="0"/>
              </a:spcBef>
              <a:spcAft>
                <a:spcPts val="600"/>
              </a:spcAft>
              <a:buNone/>
            </a:pPr>
            <a:endParaRPr lang="en-GB" sz="1200" b="0" dirty="0">
              <a:effectLst/>
              <a:latin typeface="Arial" panose="020B0604020202020204" pitchFamily="34" charset="0"/>
              <a:cs typeface="Arial" panose="020B0604020202020204" pitchFamily="34" charset="0"/>
            </a:endParaRPr>
          </a:p>
          <a:p>
            <a:pPr marL="0" indent="0" rtl="0">
              <a:spcBef>
                <a:spcPts val="0"/>
              </a:spcBef>
              <a:spcAft>
                <a:spcPts val="600"/>
              </a:spcAft>
              <a:buNone/>
            </a:pPr>
            <a:r>
              <a:rPr lang="en-GB" sz="1200" b="0" i="0" u="none" strike="noStrike" dirty="0">
                <a:effectLst/>
                <a:latin typeface="Arial" panose="020B0604020202020204" pitchFamily="34" charset="0"/>
                <a:cs typeface="Arial" panose="020B0604020202020204" pitchFamily="34" charset="0"/>
              </a:rPr>
              <a:t>Vara, J. S., Wessel, R. A. and Polak, P. R. (2020) </a:t>
            </a:r>
            <a:r>
              <a:rPr lang="en-GB" sz="1200" b="0" i="1" u="none" strike="noStrike" dirty="0">
                <a:effectLst/>
                <a:latin typeface="Arial" panose="020B0604020202020204" pitchFamily="34" charset="0"/>
                <a:cs typeface="Arial" panose="020B0604020202020204" pitchFamily="34" charset="0"/>
              </a:rPr>
              <a:t>The Routledge Handbook on the International Dimension of Brexit. </a:t>
            </a:r>
            <a:r>
              <a:rPr lang="en-GB" sz="1200" b="0" i="0" u="none" strike="noStrike" dirty="0">
                <a:effectLst/>
                <a:latin typeface="Arial" panose="020B0604020202020204" pitchFamily="34" charset="0"/>
                <a:cs typeface="Arial" panose="020B0604020202020204" pitchFamily="34" charset="0"/>
              </a:rPr>
              <a:t>London: Routledge. </a:t>
            </a:r>
          </a:p>
          <a:p>
            <a:pPr marL="0" indent="0" rtl="0">
              <a:spcBef>
                <a:spcPts val="0"/>
              </a:spcBef>
              <a:spcAft>
                <a:spcPts val="600"/>
              </a:spcAft>
              <a:buNone/>
            </a:pPr>
            <a:endParaRPr lang="en-GB" sz="1200" dirty="0">
              <a:latin typeface="Arial" panose="020B0604020202020204" pitchFamily="34" charset="0"/>
              <a:cs typeface="Arial" panose="020B0604020202020204" pitchFamily="34" charset="0"/>
            </a:endParaRPr>
          </a:p>
          <a:p>
            <a:pPr marL="0" indent="0" rtl="0">
              <a:spcBef>
                <a:spcPts val="0"/>
              </a:spcBef>
              <a:spcAft>
                <a:spcPts val="600"/>
              </a:spcAft>
              <a:buNone/>
            </a:pPr>
            <a:r>
              <a:rPr lang="en-GB" sz="1200" dirty="0">
                <a:latin typeface="Arial" panose="020B0604020202020204" pitchFamily="34" charset="0"/>
                <a:cs typeface="Arial" panose="020B0604020202020204" pitchFamily="34" charset="0"/>
              </a:rPr>
              <a:t>Winterbotham, E. (2020) How will Brexit Impact on the UK’s Ability to Counter Terrorism?. Available at </a:t>
            </a:r>
            <a:r>
              <a:rPr lang="en-GB" sz="1200" dirty="0">
                <a:latin typeface="Arial" panose="020B0604020202020204" pitchFamily="34" charset="0"/>
                <a:cs typeface="Arial" panose="020B0604020202020204" pitchFamily="34" charset="0"/>
                <a:hlinkClick r:id="rId7"/>
              </a:rPr>
              <a:t>https://counterterrorbusiness.com/features/how-will-brexit-impact-uk%E2%80%99s-ability-counter-terrorism</a:t>
            </a:r>
            <a:r>
              <a:rPr lang="en-GB" sz="1200" dirty="0">
                <a:latin typeface="Arial" panose="020B0604020202020204" pitchFamily="34" charset="0"/>
                <a:cs typeface="Arial" panose="020B0604020202020204" pitchFamily="34" charset="0"/>
              </a:rPr>
              <a:t>. (Accessed: Thursday 12</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May 2022).</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7667739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2752</TotalTime>
  <Words>3631</Words>
  <Application>Microsoft Office PowerPoint</Application>
  <PresentationFormat>Widescreen</PresentationFormat>
  <Paragraphs>135</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National and Transnational Policing – The Challenges</vt:lpstr>
      <vt:lpstr>Who are the UK security forces?</vt:lpstr>
      <vt:lpstr>What the Major Threats to UK security?</vt:lpstr>
      <vt:lpstr>What is meant by Transnational Policing?</vt:lpstr>
      <vt:lpstr>Example of Transnational Policing</vt:lpstr>
      <vt:lpstr>How does Brexit affect policing and security?</vt:lpstr>
      <vt:lpstr>Brexit and Terrorism</vt:lpstr>
      <vt:lpstr>What is the future for policing and security in the UK?</vt:lpstr>
      <vt:lpstr>Conclusion</vt:lpstr>
      <vt:lpstr>Thank You and Any Questions?</vt:lpstr>
      <vt:lpstr>Reference List Pt.1</vt:lpstr>
      <vt:lpstr>Reference List Pt.2</vt:lpstr>
      <vt:lpstr>Reference List Pt.3</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National and Transnational Policing – The Challenges</dc:title>
  <dc:creator>Andrew James</dc:creator>
  <cp:lastModifiedBy>Andrew James</cp:lastModifiedBy>
  <cp:revision>3</cp:revision>
  <dcterms:created xsi:type="dcterms:W3CDTF">2022-04-29T15:16:30Z</dcterms:created>
  <dcterms:modified xsi:type="dcterms:W3CDTF">2022-05-12T11:45:52Z</dcterms:modified>
</cp:coreProperties>
</file>