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6858000" cy="9144000"/>
  <p:embeddedFontLst>
    <p:embeddedFont>
      <p:font typeface="Montserrat" charset="0"/>
      <p:regular r:id="rId21"/>
      <p:bold r:id="rId22"/>
      <p:italic r:id="rId23"/>
      <p:boldItalic r:id="rId24"/>
    </p:embeddedFont>
    <p:embeddedFont>
      <p:font typeface="Lato"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varScale="1">
        <p:scale>
          <a:sx n="93" d="100"/>
          <a:sy n="93" d="100"/>
        </p:scale>
        <p:origin x="-102" y="-180"/>
      </p:cViewPr>
      <p:guideLst>
        <p:guide orient="horz" pos="162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ee64419a4c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ee64419a4c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ee64419a4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ee64419a4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latin typeface="Arial"/>
                <a:ea typeface="Arial"/>
                <a:cs typeface="Arial"/>
                <a:sym typeface="Arial"/>
              </a:rPr>
              <a:t>It can be assessed that </a:t>
            </a:r>
            <a:r>
              <a:rPr lang="en-US" sz="1100" b="0" i="0" u="none" strike="noStrike" cap="none" dirty="0" err="1" smtClean="0">
                <a:solidFill>
                  <a:srgbClr val="000000"/>
                </a:solidFill>
                <a:latin typeface="Arial"/>
                <a:ea typeface="Arial"/>
                <a:cs typeface="Arial"/>
                <a:sym typeface="Arial"/>
              </a:rPr>
              <a:t>Fabacus</a:t>
            </a:r>
            <a:r>
              <a:rPr lang="en-US" sz="1100" b="0" i="0" u="none" strike="noStrike" cap="none" dirty="0" smtClean="0">
                <a:solidFill>
                  <a:srgbClr val="000000"/>
                </a:solidFill>
                <a:latin typeface="Arial"/>
                <a:ea typeface="Arial"/>
                <a:cs typeface="Arial"/>
                <a:sym typeface="Arial"/>
              </a:rPr>
              <a:t> is a significant and well-known technology company that focuses on transforming business through the help of data. However, the issues of the </a:t>
            </a:r>
            <a:r>
              <a:rPr lang="en-US" sz="1100" b="0" i="0" u="none" strike="noStrike" cap="none" dirty="0" err="1" smtClean="0">
                <a:solidFill>
                  <a:srgbClr val="000000"/>
                </a:solidFill>
                <a:latin typeface="Arial"/>
                <a:ea typeface="Arial"/>
                <a:cs typeface="Arial"/>
                <a:sym typeface="Arial"/>
              </a:rPr>
              <a:t>organisation</a:t>
            </a:r>
            <a:r>
              <a:rPr lang="en-US" sz="1100" b="0" i="0" u="none" strike="noStrike" cap="none" dirty="0" smtClean="0">
                <a:solidFill>
                  <a:srgbClr val="000000"/>
                </a:solidFill>
                <a:latin typeface="Arial"/>
                <a:ea typeface="Arial"/>
                <a:cs typeface="Arial"/>
                <a:sym typeface="Arial"/>
              </a:rPr>
              <a:t> are leading to the deterioration of the HRM. </a:t>
            </a:r>
            <a:endParaRPr lang="en-US" sz="1100" dirty="0" smtClean="0">
              <a:latin typeface="Arial"/>
              <a:ea typeface="Arial"/>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ee64419a4c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ee64419a4c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smtClean="0">
                <a:solidFill>
                  <a:srgbClr val="000000"/>
                </a:solidFill>
                <a:latin typeface="Arial"/>
                <a:ea typeface="Arial"/>
                <a:cs typeface="Arial"/>
                <a:sym typeface="Arial"/>
              </a:rPr>
              <a:t>Through the process of recruitment and selection, it can be </a:t>
            </a:r>
            <a:r>
              <a:rPr lang="en-US" sz="1100" b="0" i="0" u="none" strike="noStrike" cap="none" dirty="0" err="1" smtClean="0">
                <a:solidFill>
                  <a:srgbClr val="000000"/>
                </a:solidFill>
                <a:latin typeface="Arial"/>
                <a:ea typeface="Arial"/>
                <a:cs typeface="Arial"/>
                <a:sym typeface="Arial"/>
              </a:rPr>
              <a:t>analysed</a:t>
            </a:r>
            <a:r>
              <a:rPr lang="en-US" sz="1100" b="0" i="0" u="none" strike="noStrike" cap="none" dirty="0" smtClean="0">
                <a:solidFill>
                  <a:srgbClr val="000000"/>
                </a:solidFill>
                <a:latin typeface="Arial"/>
                <a:ea typeface="Arial"/>
                <a:cs typeface="Arial"/>
                <a:sym typeface="Arial"/>
              </a:rPr>
              <a:t> that poor recruitment and selection can be very concerning for the growth of an </a:t>
            </a:r>
            <a:r>
              <a:rPr lang="en-US" sz="1100" b="0" i="0" u="none" strike="noStrike" cap="none" dirty="0" err="1" smtClean="0">
                <a:solidFill>
                  <a:srgbClr val="000000"/>
                </a:solidFill>
                <a:latin typeface="Arial"/>
                <a:ea typeface="Arial"/>
                <a:cs typeface="Arial"/>
                <a:sym typeface="Arial"/>
              </a:rPr>
              <a:t>organisation</a:t>
            </a:r>
            <a:r>
              <a:rPr lang="en-US" sz="1100" b="0" i="0" u="none" strike="noStrike" cap="none" dirty="0" smtClean="0">
                <a:solidFill>
                  <a:srgbClr val="000000"/>
                </a:solidFill>
                <a:latin typeface="Arial"/>
                <a:ea typeface="Arial"/>
                <a:cs typeface="Arial"/>
                <a:sym typeface="Arial"/>
              </a:rPr>
              <a:t>. Further, it can also be seen that </a:t>
            </a:r>
            <a:r>
              <a:rPr lang="en-US" sz="1100" b="0" i="0" u="none" strike="noStrike" cap="none" dirty="0" err="1" smtClean="0">
                <a:solidFill>
                  <a:srgbClr val="000000"/>
                </a:solidFill>
                <a:latin typeface="Arial"/>
                <a:ea typeface="Arial"/>
                <a:cs typeface="Arial"/>
                <a:sym typeface="Arial"/>
              </a:rPr>
              <a:t>Fabacus</a:t>
            </a:r>
            <a:r>
              <a:rPr lang="en-US" sz="1100" b="0" i="0" u="none" strike="noStrike" cap="none" dirty="0" smtClean="0">
                <a:solidFill>
                  <a:srgbClr val="000000"/>
                </a:solidFill>
                <a:latin typeface="Arial"/>
                <a:ea typeface="Arial"/>
                <a:cs typeface="Arial"/>
                <a:sym typeface="Arial"/>
              </a:rPr>
              <a:t> uses a </a:t>
            </a:r>
            <a:r>
              <a:rPr lang="en-US" sz="1100" b="0" i="0" u="none" strike="noStrike" cap="none" dirty="0" err="1" smtClean="0">
                <a:solidFill>
                  <a:srgbClr val="000000"/>
                </a:solidFill>
                <a:latin typeface="Arial"/>
                <a:ea typeface="Arial"/>
                <a:cs typeface="Arial"/>
                <a:sym typeface="Arial"/>
              </a:rPr>
              <a:t>generalised</a:t>
            </a:r>
            <a:r>
              <a:rPr lang="en-US" sz="1100" b="0" i="0" u="none" strike="noStrike" cap="none" dirty="0" smtClean="0">
                <a:solidFill>
                  <a:srgbClr val="000000"/>
                </a:solidFill>
                <a:latin typeface="Arial"/>
                <a:ea typeface="Arial"/>
                <a:cs typeface="Arial"/>
                <a:sym typeface="Arial"/>
              </a:rPr>
              <a:t> method of recruitment and selection.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ee64419a4c_1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ee64419a4c_1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err="1" smtClean="0">
                <a:solidFill>
                  <a:srgbClr val="000000"/>
                </a:solidFill>
                <a:latin typeface="Arial"/>
                <a:ea typeface="Arial"/>
                <a:cs typeface="Arial"/>
                <a:sym typeface="Arial"/>
              </a:rPr>
              <a:t>Onboarding</a:t>
            </a:r>
            <a:r>
              <a:rPr lang="en-US" sz="1100" b="0" i="0" u="none" strike="noStrike" cap="none" dirty="0" smtClean="0">
                <a:solidFill>
                  <a:srgbClr val="000000"/>
                </a:solidFill>
                <a:latin typeface="Arial"/>
                <a:ea typeface="Arial"/>
                <a:cs typeface="Arial"/>
                <a:sym typeface="Arial"/>
              </a:rPr>
              <a:t> is the process through which a proper relationship with the employees is established effectively. In </a:t>
            </a:r>
            <a:r>
              <a:rPr lang="en-US" sz="1100" b="0" i="0" u="none" strike="noStrike" cap="none" dirty="0" err="1" smtClean="0">
                <a:solidFill>
                  <a:srgbClr val="000000"/>
                </a:solidFill>
                <a:latin typeface="Arial"/>
                <a:ea typeface="Arial"/>
                <a:cs typeface="Arial"/>
                <a:sym typeface="Arial"/>
              </a:rPr>
              <a:t>Fabacus</a:t>
            </a:r>
            <a:r>
              <a:rPr lang="en-US" sz="1100" b="0" i="0" u="none" strike="noStrike" cap="none" dirty="0" smtClean="0">
                <a:solidFill>
                  <a:srgbClr val="000000"/>
                </a:solidFill>
                <a:latin typeface="Arial"/>
                <a:ea typeface="Arial"/>
                <a:cs typeface="Arial"/>
                <a:sym typeface="Arial"/>
              </a:rPr>
              <a:t>, it can be seen that technology is used in the process of </a:t>
            </a:r>
            <a:r>
              <a:rPr lang="en-US" sz="1100" b="0" i="0" u="none" strike="noStrike" cap="none" dirty="0" err="1" smtClean="0">
                <a:solidFill>
                  <a:srgbClr val="000000"/>
                </a:solidFill>
                <a:latin typeface="Arial"/>
                <a:ea typeface="Arial"/>
                <a:cs typeface="Arial"/>
                <a:sym typeface="Arial"/>
              </a:rPr>
              <a:t>onboarding</a:t>
            </a:r>
            <a:r>
              <a:rPr lang="en-US" sz="1100" b="0" i="0" u="none" strike="noStrike" cap="none" dirty="0" smtClean="0">
                <a:solidFill>
                  <a:srgbClr val="000000"/>
                </a:solidFill>
                <a:latin typeface="Arial"/>
                <a:ea typeface="Arial"/>
                <a:cs typeface="Arial"/>
                <a:sym typeface="Arial"/>
              </a:rPr>
              <a:t> through which the employees are motivated to work in the </a:t>
            </a:r>
            <a:r>
              <a:rPr lang="en-US" sz="1100" b="0" i="0" u="none" strike="noStrike" cap="none" dirty="0" err="1" smtClean="0">
                <a:solidFill>
                  <a:srgbClr val="000000"/>
                </a:solidFill>
                <a:latin typeface="Arial"/>
                <a:ea typeface="Arial"/>
                <a:cs typeface="Arial"/>
                <a:sym typeface="Arial"/>
              </a:rPr>
              <a:t>organisation</a:t>
            </a:r>
            <a:r>
              <a:rPr lang="en-US" sz="1100" b="0" i="0" u="none" strike="noStrike" cap="none" dirty="0" smtClean="0">
                <a:solidFill>
                  <a:srgbClr val="000000"/>
                </a:solidFill>
                <a:latin typeface="Arial"/>
                <a:ea typeface="Arial"/>
                <a:cs typeface="Arial"/>
                <a:sym typeface="Arial"/>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0" i="0" u="none" strike="noStrike" cap="none" dirty="0" smtClean="0">
                <a:solidFill>
                  <a:srgbClr val="000000"/>
                </a:solidFill>
                <a:latin typeface="Arial"/>
                <a:ea typeface="Arial"/>
                <a:cs typeface="Arial"/>
                <a:sym typeface="Arial"/>
              </a:rPr>
              <a:t>It can be observed that the development of skills in the process of HRM is highly required for the maintenance of an </a:t>
            </a:r>
            <a:r>
              <a:rPr lang="en-US" sz="1100" b="0" i="0" u="none" strike="noStrike" cap="none" dirty="0" err="1" smtClean="0">
                <a:solidFill>
                  <a:srgbClr val="000000"/>
                </a:solidFill>
                <a:latin typeface="Arial"/>
                <a:ea typeface="Arial"/>
                <a:cs typeface="Arial"/>
                <a:sym typeface="Arial"/>
              </a:rPr>
              <a:t>organisation</a:t>
            </a:r>
            <a:r>
              <a:rPr lang="en-US" sz="1100" b="0" i="0" u="none" strike="noStrike" cap="none" dirty="0" smtClean="0">
                <a:solidFill>
                  <a:srgbClr val="000000"/>
                </a:solidFill>
                <a:latin typeface="Arial"/>
                <a:ea typeface="Arial"/>
                <a:cs typeface="Arial"/>
                <a:sym typeface="Arial"/>
              </a:rPr>
              <a:t>. Further, it can also be </a:t>
            </a:r>
            <a:r>
              <a:rPr lang="en-US" sz="1100" b="0" i="0" u="none" strike="noStrike" cap="none" dirty="0" err="1" smtClean="0">
                <a:solidFill>
                  <a:srgbClr val="000000"/>
                </a:solidFill>
                <a:latin typeface="Arial"/>
                <a:ea typeface="Arial"/>
                <a:cs typeface="Arial"/>
                <a:sym typeface="Arial"/>
              </a:rPr>
              <a:t>analysed</a:t>
            </a:r>
            <a:r>
              <a:rPr lang="en-US" sz="1100" b="0" i="0" u="none" strike="noStrike" cap="none" dirty="0" smtClean="0">
                <a:solidFill>
                  <a:srgbClr val="000000"/>
                </a:solidFill>
                <a:latin typeface="Arial"/>
                <a:ea typeface="Arial"/>
                <a:cs typeface="Arial"/>
                <a:sym typeface="Arial"/>
              </a:rPr>
              <a:t> that effective communication and high agility are the main HRM skills of the </a:t>
            </a:r>
            <a:r>
              <a:rPr lang="en-US" sz="1100" b="0" i="0" u="none" strike="noStrike" cap="none" dirty="0" err="1" smtClean="0">
                <a:solidFill>
                  <a:srgbClr val="000000"/>
                </a:solidFill>
                <a:latin typeface="Arial"/>
                <a:ea typeface="Arial"/>
                <a:cs typeface="Arial"/>
                <a:sym typeface="Arial"/>
              </a:rPr>
              <a:t>organisation</a:t>
            </a:r>
            <a:r>
              <a:rPr lang="en-US" sz="1100" b="0" i="0" u="none" strike="noStrike" cap="none" dirty="0" smtClean="0">
                <a:solidFill>
                  <a:srgbClr val="000000"/>
                </a:solidFill>
                <a:latin typeface="Arial"/>
                <a:ea typeface="Arial"/>
                <a:cs typeface="Arial"/>
                <a:sym typeface="Arial"/>
              </a:rPr>
              <a:t>. </a:t>
            </a:r>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0" i="0" u="none" strike="noStrike" cap="none" dirty="0" smtClean="0">
                <a:solidFill>
                  <a:srgbClr val="000000"/>
                </a:solidFill>
                <a:latin typeface="Arial"/>
                <a:ea typeface="Arial"/>
                <a:cs typeface="Arial"/>
                <a:sym typeface="Arial"/>
              </a:rPr>
              <a:t>The most significant skills that are present in the HRM aspects include effective management and high agility. Moreover, it is through the help of high agility, the </a:t>
            </a:r>
            <a:r>
              <a:rPr lang="en-US" sz="1100" b="0" i="0" u="none" strike="noStrike" cap="none" dirty="0" err="1" smtClean="0">
                <a:solidFill>
                  <a:srgbClr val="000000"/>
                </a:solidFill>
                <a:latin typeface="Arial"/>
                <a:ea typeface="Arial"/>
                <a:cs typeface="Arial"/>
                <a:sym typeface="Arial"/>
              </a:rPr>
              <a:t>organisation</a:t>
            </a:r>
            <a:r>
              <a:rPr lang="en-US" sz="1100" b="0" i="0" u="none" strike="noStrike" cap="none" dirty="0" smtClean="0">
                <a:solidFill>
                  <a:srgbClr val="000000"/>
                </a:solidFill>
                <a:latin typeface="Arial"/>
                <a:ea typeface="Arial"/>
                <a:cs typeface="Arial"/>
                <a:sym typeface="Arial"/>
              </a:rPr>
              <a:t> can maintain productivity effectively.</a:t>
            </a:r>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0" i="0" u="none" strike="noStrike" cap="none" dirty="0" smtClean="0">
                <a:solidFill>
                  <a:srgbClr val="000000"/>
                </a:solidFill>
                <a:latin typeface="Arial"/>
                <a:ea typeface="Arial"/>
                <a:cs typeface="Arial"/>
                <a:sym typeface="Arial"/>
              </a:rPr>
              <a:t>It can be </a:t>
            </a:r>
            <a:r>
              <a:rPr lang="en-US" sz="1100" b="0" i="0" u="none" strike="noStrike" cap="none" dirty="0" err="1" smtClean="0">
                <a:solidFill>
                  <a:srgbClr val="000000"/>
                </a:solidFill>
                <a:latin typeface="Arial"/>
                <a:ea typeface="Arial"/>
                <a:cs typeface="Arial"/>
                <a:sym typeface="Arial"/>
              </a:rPr>
              <a:t>analysed</a:t>
            </a:r>
            <a:r>
              <a:rPr lang="en-US" sz="1100" b="0" i="0" u="none" strike="noStrike" cap="none" dirty="0" smtClean="0">
                <a:solidFill>
                  <a:srgbClr val="000000"/>
                </a:solidFill>
                <a:latin typeface="Arial"/>
                <a:ea typeface="Arial"/>
                <a:cs typeface="Arial"/>
                <a:sym typeface="Arial"/>
              </a:rPr>
              <a:t> that </a:t>
            </a:r>
            <a:r>
              <a:rPr lang="en-US" sz="1100" b="0" i="0" u="none" strike="noStrike" cap="none" dirty="0" err="1" smtClean="0">
                <a:solidFill>
                  <a:srgbClr val="000000"/>
                </a:solidFill>
                <a:latin typeface="Arial"/>
                <a:ea typeface="Arial"/>
                <a:cs typeface="Arial"/>
                <a:sym typeface="Arial"/>
              </a:rPr>
              <a:t>Fabacus</a:t>
            </a:r>
            <a:r>
              <a:rPr lang="en-US" sz="1100" b="0" i="0" u="none" strike="noStrike" cap="none" dirty="0" smtClean="0">
                <a:solidFill>
                  <a:srgbClr val="000000"/>
                </a:solidFill>
                <a:latin typeface="Arial"/>
                <a:ea typeface="Arial"/>
                <a:cs typeface="Arial"/>
                <a:sym typeface="Arial"/>
              </a:rPr>
              <a:t> has a lack of skilled employees due to the lack of effort that they put into the HRM. A lack of HRM can be harmful to the </a:t>
            </a:r>
            <a:r>
              <a:rPr lang="en-US" sz="1100" b="0" i="0" u="none" strike="noStrike" cap="none" dirty="0" err="1" smtClean="0">
                <a:solidFill>
                  <a:srgbClr val="000000"/>
                </a:solidFill>
                <a:latin typeface="Arial"/>
                <a:ea typeface="Arial"/>
                <a:cs typeface="Arial"/>
                <a:sym typeface="Arial"/>
              </a:rPr>
              <a:t>organisation</a:t>
            </a:r>
            <a:r>
              <a:rPr lang="en-US" sz="1100" b="0" i="0" u="none" strike="noStrike" cap="none" dirty="0" smtClean="0">
                <a:solidFill>
                  <a:srgbClr val="000000"/>
                </a:solidFill>
                <a:latin typeface="Arial"/>
                <a:ea typeface="Arial"/>
                <a:cs typeface="Arial"/>
                <a:sym typeface="Arial"/>
              </a:rPr>
              <a:t> and its growth. Furthermore, it can also be seen that the </a:t>
            </a:r>
            <a:r>
              <a:rPr lang="en-US" sz="1100" b="0" i="0" u="none" strike="noStrike" cap="none" dirty="0" err="1" smtClean="0">
                <a:solidFill>
                  <a:srgbClr val="000000"/>
                </a:solidFill>
                <a:latin typeface="Arial"/>
                <a:ea typeface="Arial"/>
                <a:cs typeface="Arial"/>
                <a:sym typeface="Arial"/>
              </a:rPr>
              <a:t>organisation</a:t>
            </a:r>
            <a:r>
              <a:rPr lang="en-US" sz="1100" b="0" i="0" u="none" strike="noStrike" cap="none" dirty="0" smtClean="0">
                <a:solidFill>
                  <a:srgbClr val="000000"/>
                </a:solidFill>
                <a:latin typeface="Arial"/>
                <a:ea typeface="Arial"/>
                <a:cs typeface="Arial"/>
                <a:sym typeface="Arial"/>
              </a:rPr>
              <a:t> is unable to provide effective opportunities to the employees. </a:t>
            </a:r>
            <a:endParaRPr lang="en-US" sz="1100" dirty="0" smtClean="0">
              <a:latin typeface="Arial"/>
              <a:ea typeface="Arial"/>
            </a:endParaRPr>
          </a:p>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0" i="0" u="none" strike="noStrike" cap="none" dirty="0" smtClean="0">
                <a:solidFill>
                  <a:srgbClr val="000000"/>
                </a:solidFill>
                <a:latin typeface="Arial"/>
                <a:ea typeface="Arial"/>
                <a:cs typeface="Arial"/>
                <a:sym typeface="Arial"/>
              </a:rPr>
              <a:t>It can be assessed that the lack of HRM skills and efforts can hamper the business growth and development through which the revenue can experience a major downfall. </a:t>
            </a:r>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0" i="0" u="none" strike="noStrike" cap="none" dirty="0" smtClean="0">
                <a:solidFill>
                  <a:srgbClr val="000000"/>
                </a:solidFill>
                <a:latin typeface="Arial"/>
                <a:ea typeface="Arial"/>
                <a:cs typeface="Arial"/>
                <a:sym typeface="Arial"/>
              </a:rPr>
              <a:t>It can be evaluated that effective communication can be highly helpful in maintaining a great environment in the workplace which can be effective in increasing opportunities for the employees and staff of the </a:t>
            </a:r>
            <a:r>
              <a:rPr lang="en-US" sz="1100" b="0" i="0" u="none" strike="noStrike" cap="none" dirty="0" err="1" smtClean="0">
                <a:solidFill>
                  <a:srgbClr val="000000"/>
                </a:solidFill>
                <a:latin typeface="Arial"/>
                <a:ea typeface="Arial"/>
                <a:cs typeface="Arial"/>
                <a:sym typeface="Arial"/>
              </a:rPr>
              <a:t>organisation</a:t>
            </a:r>
            <a:r>
              <a:rPr lang="en-US" sz="1100" b="0" i="0" u="none" strike="noStrike" cap="none" dirty="0" smtClean="0">
                <a:solidFill>
                  <a:srgbClr val="000000"/>
                </a:solidFill>
                <a:latin typeface="Arial"/>
                <a:ea typeface="Arial"/>
                <a:cs typeface="Arial"/>
                <a:sym typeface="Arial"/>
              </a:rPr>
              <a:t> further leading to increased productivity. </a:t>
            </a:r>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0" i="0" u="none" strike="noStrike" cap="none" dirty="0" smtClean="0">
                <a:solidFill>
                  <a:srgbClr val="000000"/>
                </a:solidFill>
                <a:latin typeface="Arial"/>
                <a:ea typeface="Arial"/>
                <a:cs typeface="Arial"/>
                <a:sym typeface="Arial"/>
              </a:rPr>
              <a:t>It is the emotional intelligence as well as increased </a:t>
            </a:r>
            <a:r>
              <a:rPr lang="en-US" sz="1100" b="0" i="0" u="none" strike="noStrike" cap="none" dirty="0" err="1" smtClean="0">
                <a:solidFill>
                  <a:srgbClr val="000000"/>
                </a:solidFill>
                <a:latin typeface="Arial"/>
                <a:ea typeface="Arial"/>
                <a:cs typeface="Arial"/>
                <a:sym typeface="Arial"/>
              </a:rPr>
              <a:t>proactivity</a:t>
            </a:r>
            <a:r>
              <a:rPr lang="en-US" sz="1100" b="0" i="0" u="none" strike="noStrike" cap="none" dirty="0" smtClean="0">
                <a:solidFill>
                  <a:srgbClr val="000000"/>
                </a:solidFill>
                <a:latin typeface="Arial"/>
                <a:ea typeface="Arial"/>
                <a:cs typeface="Arial"/>
                <a:sym typeface="Arial"/>
              </a:rPr>
              <a:t> through which the </a:t>
            </a:r>
            <a:r>
              <a:rPr lang="en-US" sz="1100" b="0" i="0" u="none" strike="noStrike" cap="none" dirty="0" err="1" smtClean="0">
                <a:solidFill>
                  <a:srgbClr val="000000"/>
                </a:solidFill>
                <a:latin typeface="Arial"/>
                <a:ea typeface="Arial"/>
                <a:cs typeface="Arial"/>
                <a:sym typeface="Arial"/>
              </a:rPr>
              <a:t>organisation</a:t>
            </a:r>
            <a:r>
              <a:rPr lang="en-US" sz="1100" b="0" i="0" u="none" strike="noStrike" cap="none" dirty="0" smtClean="0">
                <a:solidFill>
                  <a:srgbClr val="000000"/>
                </a:solidFill>
                <a:latin typeface="Arial"/>
                <a:ea typeface="Arial"/>
                <a:cs typeface="Arial"/>
                <a:sym typeface="Arial"/>
              </a:rPr>
              <a:t> can be able to develop motivation and efficiency along with high productivity among the employees of </a:t>
            </a:r>
            <a:r>
              <a:rPr lang="en-US" sz="1100" b="0" i="0" u="none" strike="noStrike" cap="none" dirty="0" err="1" smtClean="0">
                <a:solidFill>
                  <a:srgbClr val="000000"/>
                </a:solidFill>
                <a:latin typeface="Arial"/>
                <a:ea typeface="Arial"/>
                <a:cs typeface="Arial"/>
                <a:sym typeface="Arial"/>
              </a:rPr>
              <a:t>Fabacus</a:t>
            </a:r>
            <a:r>
              <a:rPr lang="en-US" sz="1100" b="0" i="0" u="none" strike="noStrike" cap="none" dirty="0" smtClean="0">
                <a:solidFill>
                  <a:srgbClr val="000000"/>
                </a:solidFill>
                <a:latin typeface="Arial"/>
                <a:ea typeface="Arial"/>
                <a:cs typeface="Arial"/>
                <a:sym typeface="Arial"/>
              </a:rPr>
              <a:t>.</a:t>
            </a:r>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0" i="0" u="none" strike="noStrike" cap="none" dirty="0" smtClean="0">
                <a:solidFill>
                  <a:srgbClr val="000000"/>
                </a:solidFill>
                <a:latin typeface="Arial"/>
                <a:ea typeface="Arial"/>
                <a:cs typeface="Arial"/>
                <a:sym typeface="Arial"/>
              </a:rPr>
              <a:t>Expansion of the online platforms for job advertisements can help extract more skilled and talented employees (</a:t>
            </a:r>
            <a:r>
              <a:rPr lang="en-US" sz="1100" b="0" i="0" u="none" strike="noStrike" cap="none" dirty="0" err="1" smtClean="0">
                <a:solidFill>
                  <a:srgbClr val="000000"/>
                </a:solidFill>
                <a:latin typeface="Arial"/>
                <a:ea typeface="Arial"/>
                <a:cs typeface="Arial"/>
                <a:sym typeface="Arial"/>
              </a:rPr>
              <a:t>Sauter</a:t>
            </a:r>
            <a:r>
              <a:rPr lang="en-US" sz="1100" b="0" i="0" u="none" strike="noStrike" cap="none" dirty="0" smtClean="0">
                <a:solidFill>
                  <a:srgbClr val="000000"/>
                </a:solidFill>
                <a:latin typeface="Arial"/>
                <a:ea typeface="Arial"/>
                <a:cs typeface="Arial"/>
                <a:sym typeface="Arial"/>
              </a:rPr>
              <a:t> </a:t>
            </a:r>
            <a:r>
              <a:rPr lang="en-US" sz="1100" b="0" i="1" u="none" strike="noStrike" cap="none" dirty="0" smtClean="0">
                <a:solidFill>
                  <a:srgbClr val="000000"/>
                </a:solidFill>
                <a:latin typeface="Arial"/>
                <a:ea typeface="Arial"/>
                <a:cs typeface="Arial"/>
                <a:sym typeface="Arial"/>
              </a:rPr>
              <a:t>et al., </a:t>
            </a:r>
            <a:r>
              <a:rPr lang="en-US" sz="1100" b="0" i="0" u="none" strike="noStrike" cap="none" dirty="0" smtClean="0">
                <a:solidFill>
                  <a:srgbClr val="000000"/>
                </a:solidFill>
                <a:latin typeface="Arial"/>
                <a:ea typeface="Arial"/>
                <a:cs typeface="Arial"/>
                <a:sym typeface="Arial"/>
              </a:rPr>
              <a:t>2020). Moreover, it is through the help of the expansion of the advertisement platforms, business growth, and business expansion can also be ensured. </a:t>
            </a:r>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0" i="0" u="none" strike="noStrike" cap="none" dirty="0" smtClean="0">
                <a:solidFill>
                  <a:srgbClr val="000000"/>
                </a:solidFill>
                <a:latin typeface="Arial"/>
                <a:ea typeface="Arial"/>
                <a:cs typeface="Arial"/>
                <a:sym typeface="Arial"/>
              </a:rPr>
              <a:t>Training and development in an </a:t>
            </a:r>
            <a:r>
              <a:rPr lang="en-US" sz="1100" b="0" i="0" u="none" strike="noStrike" cap="none" dirty="0" err="1" smtClean="0">
                <a:solidFill>
                  <a:srgbClr val="000000"/>
                </a:solidFill>
                <a:latin typeface="Arial"/>
                <a:ea typeface="Arial"/>
                <a:cs typeface="Arial"/>
                <a:sym typeface="Arial"/>
              </a:rPr>
              <a:t>organisation</a:t>
            </a:r>
            <a:r>
              <a:rPr lang="en-US" sz="1100" b="0" i="0" u="none" strike="noStrike" cap="none" dirty="0" smtClean="0">
                <a:solidFill>
                  <a:srgbClr val="000000"/>
                </a:solidFill>
                <a:latin typeface="Arial"/>
                <a:ea typeface="Arial"/>
                <a:cs typeface="Arial"/>
                <a:sym typeface="Arial"/>
              </a:rPr>
              <a:t> help to increase commitment as well as employee productivity and efficiency through which </a:t>
            </a:r>
            <a:r>
              <a:rPr lang="en-US" sz="1100" b="0" i="0" u="none" strike="noStrike" cap="none" dirty="0" err="1" smtClean="0">
                <a:solidFill>
                  <a:srgbClr val="000000"/>
                </a:solidFill>
                <a:latin typeface="Arial"/>
                <a:ea typeface="Arial"/>
                <a:cs typeface="Arial"/>
                <a:sym typeface="Arial"/>
              </a:rPr>
              <a:t>organisational</a:t>
            </a:r>
            <a:r>
              <a:rPr lang="en-US" sz="1100" b="0" i="0" u="none" strike="noStrike" cap="none" dirty="0" smtClean="0">
                <a:solidFill>
                  <a:srgbClr val="000000"/>
                </a:solidFill>
                <a:latin typeface="Arial"/>
                <a:ea typeface="Arial"/>
                <a:cs typeface="Arial"/>
                <a:sym typeface="Arial"/>
              </a:rPr>
              <a:t> development can also be ensured (</a:t>
            </a:r>
            <a:r>
              <a:rPr lang="en-US" sz="1100" b="0" i="0" u="none" strike="noStrike" cap="none" dirty="0" err="1" smtClean="0">
                <a:solidFill>
                  <a:srgbClr val="000000"/>
                </a:solidFill>
                <a:latin typeface="Arial"/>
                <a:ea typeface="Arial"/>
                <a:cs typeface="Arial"/>
                <a:sym typeface="Arial"/>
              </a:rPr>
              <a:t>Rahayu</a:t>
            </a:r>
            <a:r>
              <a:rPr lang="en-US" sz="1100" b="0" i="0" u="none" strike="noStrike" cap="none" dirty="0" smtClean="0">
                <a:solidFill>
                  <a:srgbClr val="000000"/>
                </a:solidFill>
                <a:latin typeface="Arial"/>
                <a:ea typeface="Arial"/>
                <a:cs typeface="Arial"/>
                <a:sym typeface="Arial"/>
              </a:rPr>
              <a:t> </a:t>
            </a:r>
            <a:r>
              <a:rPr lang="en-US" sz="1100" b="0" i="1" u="none" strike="noStrike" cap="none" dirty="0" smtClean="0">
                <a:solidFill>
                  <a:srgbClr val="000000"/>
                </a:solidFill>
                <a:latin typeface="Arial"/>
                <a:ea typeface="Arial"/>
                <a:cs typeface="Arial"/>
                <a:sym typeface="Arial"/>
              </a:rPr>
              <a:t>et al., </a:t>
            </a:r>
            <a:r>
              <a:rPr lang="en-US" sz="1100" b="0" i="0" u="none" strike="noStrike" cap="none" dirty="0" smtClean="0">
                <a:solidFill>
                  <a:srgbClr val="000000"/>
                </a:solidFill>
                <a:latin typeface="Arial"/>
                <a:ea typeface="Arial"/>
                <a:cs typeface="Arial"/>
                <a:sym typeface="Arial"/>
              </a:rPr>
              <a:t>2019). </a:t>
            </a:r>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0" i="0" u="none" strike="noStrike" cap="none" dirty="0" smtClean="0">
                <a:solidFill>
                  <a:srgbClr val="000000"/>
                </a:solidFill>
                <a:latin typeface="Arial"/>
                <a:ea typeface="Arial"/>
                <a:cs typeface="Arial"/>
                <a:sym typeface="Arial"/>
              </a:rPr>
              <a:t>In the context of this theory, it can be evaluated that the HRM can be restored by increasing and enhancing the efforts and by strengthening the management through which employee satisfaction can be increased over time. </a:t>
            </a:r>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0" i="0" u="none" strike="noStrike" cap="none" dirty="0" smtClean="0">
                <a:solidFill>
                  <a:srgbClr val="000000"/>
                </a:solidFill>
                <a:latin typeface="Arial"/>
                <a:ea typeface="Arial"/>
                <a:cs typeface="Arial"/>
                <a:sym typeface="Arial"/>
              </a:rPr>
              <a:t>Hence, by following the footsteps of Microsoft, </a:t>
            </a:r>
            <a:r>
              <a:rPr lang="en-US" sz="1100" b="0" i="0" u="none" strike="noStrike" cap="none" dirty="0" err="1" smtClean="0">
                <a:solidFill>
                  <a:srgbClr val="000000"/>
                </a:solidFill>
                <a:latin typeface="Arial"/>
                <a:ea typeface="Arial"/>
                <a:cs typeface="Arial"/>
                <a:sym typeface="Arial"/>
              </a:rPr>
              <a:t>Fabacus</a:t>
            </a:r>
            <a:r>
              <a:rPr lang="en-US" sz="1100" b="0" i="0" u="none" strike="noStrike" cap="none" dirty="0" smtClean="0">
                <a:solidFill>
                  <a:srgbClr val="000000"/>
                </a:solidFill>
                <a:latin typeface="Arial"/>
                <a:ea typeface="Arial"/>
                <a:cs typeface="Arial"/>
                <a:sym typeface="Arial"/>
              </a:rPr>
              <a:t> can also attain a successful HRM through which it can also ensure the fact that the business goals are met effectively. </a:t>
            </a:r>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hyperlink" Target="https://fabacus.com/xelacore/" TargetMode="External"/><Relationship Id="rId7" Type="http://schemas.openxmlformats.org/officeDocument/2006/relationships/image" Target="../media/image1.png"/><Relationship Id="rId2" Type="http://schemas.openxmlformats.org/officeDocument/2006/relationships/hyperlink" Target="https://fabacus.com/about-us/" TargetMode="External"/><Relationship Id="rId1" Type="http://schemas.openxmlformats.org/officeDocument/2006/relationships/slideLayout" Target="../slideLayouts/slideLayout3.xml"/><Relationship Id="rId6" Type="http://schemas.openxmlformats.org/officeDocument/2006/relationships/hyperlink" Target="https://theorg.com/org/fabacus" TargetMode="External"/><Relationship Id="rId5" Type="http://schemas.openxmlformats.org/officeDocument/2006/relationships/hyperlink" Target="https://www.cnbc.com/2020/02/21/microsoft-senior-leadership-team-under-satya-nadella.html" TargetMode="External"/><Relationship Id="rId4" Type="http://schemas.openxmlformats.org/officeDocument/2006/relationships/hyperlink" Target="https://hr.linkedin.com/posts/andrew-xeni-99b10162_when-we-set-out-to-take-on-the-challenge-activity-7034573252647604224-Ar1B"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fontScale="90000"/>
          </a:bodyPr>
          <a:lstStyle/>
          <a:p>
            <a:r>
              <a:rPr lang="en-US" b="1" dirty="0" smtClean="0"/>
              <a:t>BMMB7007</a:t>
            </a:r>
            <a:r>
              <a:rPr lang="en-US" dirty="0" smtClean="0"/>
              <a:t/>
            </a:r>
            <a:br>
              <a:rPr lang="en-US" dirty="0" smtClean="0"/>
            </a:br>
            <a:r>
              <a:rPr lang="en-US" b="1" dirty="0" smtClean="0"/>
              <a:t>HUMAN RESOURCE MANAGEMENT</a:t>
            </a:r>
            <a:r>
              <a:rPr lang="en-US" dirty="0" smtClean="0"/>
              <a:t/>
            </a:r>
            <a:br>
              <a:rPr lang="en-US" dirty="0" smtClean="0"/>
            </a:br>
            <a:endParaRPr/>
          </a:p>
        </p:txBody>
      </p:sp>
      <p:sp>
        <p:nvSpPr>
          <p:cNvPr id="135" name="Google Shape;135;p13"/>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endParaRPr/>
          </a:p>
        </p:txBody>
      </p:sp>
      <p:pic>
        <p:nvPicPr>
          <p:cNvPr id="2050" name="Picture 2"/>
          <p:cNvPicPr>
            <a:picLocks noChangeAspect="1" noChangeArrowheads="1"/>
          </p:cNvPicPr>
          <p:nvPr/>
        </p:nvPicPr>
        <p:blipFill>
          <a:blip r:embed="rId3"/>
          <a:srcRect/>
          <a:stretch>
            <a:fillRect/>
          </a:stretch>
        </p:blipFill>
        <p:spPr bwMode="auto">
          <a:xfrm>
            <a:off x="6660954" y="3719244"/>
            <a:ext cx="2297736" cy="1208498"/>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fontScale="90000"/>
          </a:bodyPr>
          <a:lstStyle/>
          <a:p>
            <a:r>
              <a:rPr lang="en-US" b="1" dirty="0" smtClean="0"/>
              <a:t>Introduction</a:t>
            </a:r>
            <a:br>
              <a:rPr lang="en-US" b="1" dirty="0" smtClean="0"/>
            </a:br>
            <a:endParaRPr b="1"/>
          </a:p>
        </p:txBody>
      </p:sp>
      <p:sp>
        <p:nvSpPr>
          <p:cNvPr id="141" name="Google Shape;141;p14"/>
          <p:cNvSpPr txBox="1">
            <a:spLocks noGrp="1"/>
          </p:cNvSpPr>
          <p:nvPr>
            <p:ph type="body" idx="1"/>
          </p:nvPr>
        </p:nvSpPr>
        <p:spPr>
          <a:xfrm>
            <a:off x="312600" y="1307850"/>
            <a:ext cx="8518800" cy="3492900"/>
          </a:xfrm>
          <a:prstGeom prst="rect">
            <a:avLst/>
          </a:prstGeom>
        </p:spPr>
        <p:txBody>
          <a:bodyPr spcFirstLastPara="1" wrap="square" lIns="91425" tIns="91425" rIns="91425" bIns="91425" anchor="t" anchorCtr="0">
            <a:normAutofit/>
          </a:bodyPr>
          <a:lstStyle/>
          <a:p>
            <a:pPr lvl="0"/>
            <a:r>
              <a:rPr lang="en-US" dirty="0" smtClean="0"/>
              <a:t>This presentation will help in developing a concise recommendation for the improvement of the HRM at </a:t>
            </a:r>
            <a:r>
              <a:rPr lang="en-US" dirty="0" err="1" smtClean="0"/>
              <a:t>Fabacus</a:t>
            </a:r>
            <a:endParaRPr lang="en-US" dirty="0" smtClean="0"/>
          </a:p>
          <a:p>
            <a:pPr lvl="0"/>
            <a:r>
              <a:rPr lang="en-US" dirty="0" smtClean="0"/>
              <a:t>Entirely depending on the recommendations of Assignment 1, this presentation will significantly concentrate on the skills and approach </a:t>
            </a:r>
          </a:p>
          <a:p>
            <a:pPr lvl="0"/>
            <a:r>
              <a:rPr lang="en-US" dirty="0" smtClean="0"/>
              <a:t>In this presentation, the skills, approaches, as well as theoretical implications, will be evaluated </a:t>
            </a:r>
          </a:p>
          <a:p>
            <a:pPr lvl="0"/>
            <a:r>
              <a:rPr lang="en-US" dirty="0" smtClean="0"/>
              <a:t>From assessment 1, it can be observed that the development of a recruitment plan, selecting the candidates through a structured interview, and developing a comprehensive </a:t>
            </a:r>
            <a:r>
              <a:rPr lang="en-US" dirty="0" err="1" smtClean="0"/>
              <a:t>onboarding</a:t>
            </a:r>
            <a:r>
              <a:rPr lang="en-US" dirty="0" smtClean="0"/>
              <a:t> program are the effective recommendations </a:t>
            </a:r>
          </a:p>
          <a:p>
            <a:pPr lvl="0"/>
            <a:r>
              <a:rPr lang="en-US" dirty="0" smtClean="0"/>
              <a:t>In this presentation, the improvement areas will be identified along with the possible recommendations through which the overall business performance and the HRM can be enhanced. </a:t>
            </a:r>
          </a:p>
          <a:p>
            <a:pPr marL="0" lvl="0" indent="0" algn="l" rtl="0">
              <a:spcBef>
                <a:spcPts val="0"/>
              </a:spcBef>
              <a:spcAft>
                <a:spcPts val="0"/>
              </a:spcAft>
              <a:buNone/>
            </a:pPr>
            <a:endParaRPr/>
          </a:p>
        </p:txBody>
      </p:sp>
      <p:pic>
        <p:nvPicPr>
          <p:cNvPr id="3074" name="Picture 2"/>
          <p:cNvPicPr>
            <a:picLocks noChangeAspect="1" noChangeArrowheads="1"/>
          </p:cNvPicPr>
          <p:nvPr/>
        </p:nvPicPr>
        <p:blipFill>
          <a:blip r:embed="rId3"/>
          <a:srcRect/>
          <a:stretch>
            <a:fillRect/>
          </a:stretch>
        </p:blipFill>
        <p:spPr bwMode="auto">
          <a:xfrm>
            <a:off x="6893960" y="3950808"/>
            <a:ext cx="2013735" cy="1059127"/>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fontScale="90000"/>
          </a:bodyPr>
          <a:lstStyle/>
          <a:p>
            <a:pPr lvl="0"/>
            <a:r>
              <a:rPr lang="en-US" b="1" dirty="0" err="1" smtClean="0"/>
              <a:t>Organisational</a:t>
            </a:r>
            <a:r>
              <a:rPr lang="en-US" b="1" dirty="0" smtClean="0"/>
              <a:t> background along with its issues</a:t>
            </a:r>
            <a:endParaRPr/>
          </a:p>
        </p:txBody>
      </p:sp>
      <p:sp>
        <p:nvSpPr>
          <p:cNvPr id="147" name="Google Shape;147;p15"/>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lvl="0"/>
            <a:r>
              <a:rPr lang="en-US" dirty="0" err="1" smtClean="0"/>
              <a:t>Fabacus</a:t>
            </a:r>
            <a:r>
              <a:rPr lang="en-US" dirty="0" smtClean="0"/>
              <a:t> is one of the most significant technology </a:t>
            </a:r>
            <a:r>
              <a:rPr lang="en-US" dirty="0" err="1" smtClean="0"/>
              <a:t>organisations</a:t>
            </a:r>
            <a:r>
              <a:rPr lang="en-US" dirty="0" smtClean="0"/>
              <a:t> that is also the creator of </a:t>
            </a:r>
            <a:r>
              <a:rPr lang="en-US" dirty="0" err="1" smtClean="0"/>
              <a:t>Xelacore</a:t>
            </a:r>
            <a:r>
              <a:rPr lang="en-US" dirty="0" smtClean="0"/>
              <a:t> (</a:t>
            </a:r>
            <a:r>
              <a:rPr lang="en-US" dirty="0" err="1" smtClean="0"/>
              <a:t>Fabacus</a:t>
            </a:r>
            <a:r>
              <a:rPr lang="en-US" dirty="0" smtClean="0"/>
              <a:t>, 2023)</a:t>
            </a:r>
          </a:p>
          <a:p>
            <a:pPr lvl="0"/>
            <a:r>
              <a:rPr lang="en-US" dirty="0" smtClean="0"/>
              <a:t>Moreover, the </a:t>
            </a:r>
            <a:r>
              <a:rPr lang="en-US" dirty="0" err="1" smtClean="0"/>
              <a:t>organisation</a:t>
            </a:r>
            <a:r>
              <a:rPr lang="en-US" dirty="0" smtClean="0"/>
              <a:t> is designed to transform businesses effectively through the power of data.</a:t>
            </a:r>
          </a:p>
          <a:p>
            <a:pPr lvl="0"/>
            <a:r>
              <a:rPr lang="en-US" dirty="0" smtClean="0"/>
              <a:t>The </a:t>
            </a:r>
            <a:r>
              <a:rPr lang="en-US" dirty="0" err="1" smtClean="0"/>
              <a:t>organisational</a:t>
            </a:r>
            <a:r>
              <a:rPr lang="en-US" dirty="0" smtClean="0"/>
              <a:t> teams claim to have an experience in licensing, retailing, and manufacturing.</a:t>
            </a:r>
          </a:p>
          <a:p>
            <a:pPr lvl="0"/>
            <a:r>
              <a:rPr lang="en-US" dirty="0" smtClean="0"/>
              <a:t>However, the </a:t>
            </a:r>
            <a:r>
              <a:rPr lang="en-US" dirty="0" err="1" smtClean="0"/>
              <a:t>organisation</a:t>
            </a:r>
            <a:r>
              <a:rPr lang="en-US" dirty="0" smtClean="0"/>
              <a:t> has been facing some severe issues which include ineffective job postings, a limited pool of candidates, a mundane and long hiring process along with inadequate </a:t>
            </a:r>
            <a:r>
              <a:rPr lang="en-US" dirty="0" err="1" smtClean="0"/>
              <a:t>onboarding</a:t>
            </a:r>
            <a:r>
              <a:rPr lang="en-US" dirty="0" smtClean="0"/>
              <a:t> process.</a:t>
            </a:r>
          </a:p>
          <a:p>
            <a:pPr marL="457200" lvl="0" indent="-311150" algn="l" rtl="0">
              <a:spcBef>
                <a:spcPts val="0"/>
              </a:spcBef>
              <a:spcAft>
                <a:spcPts val="0"/>
              </a:spcAft>
              <a:buSzPts val="1300"/>
              <a:buChar char="●"/>
            </a:pPr>
            <a:endParaRPr/>
          </a:p>
        </p:txBody>
      </p:sp>
      <p:pic>
        <p:nvPicPr>
          <p:cNvPr id="4098" name="Picture 2"/>
          <p:cNvPicPr>
            <a:picLocks noChangeAspect="1" noChangeArrowheads="1"/>
          </p:cNvPicPr>
          <p:nvPr/>
        </p:nvPicPr>
        <p:blipFill>
          <a:blip r:embed="rId3"/>
          <a:srcRect/>
          <a:stretch>
            <a:fillRect/>
          </a:stretch>
        </p:blipFill>
        <p:spPr bwMode="auto">
          <a:xfrm>
            <a:off x="7138223" y="3904180"/>
            <a:ext cx="1851292" cy="97369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lvl="0"/>
            <a:r>
              <a:rPr lang="en-US" b="1" dirty="0" smtClean="0"/>
              <a:t>Evaluating the priority area</a:t>
            </a:r>
            <a:endParaRPr b="1"/>
          </a:p>
        </p:txBody>
      </p:sp>
      <p:sp>
        <p:nvSpPr>
          <p:cNvPr id="153" name="Google Shape;153;p16"/>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lvl="0"/>
            <a:r>
              <a:rPr lang="en-US" dirty="0" smtClean="0"/>
              <a:t>An effective recruitment process is highly required for attracting well-deserved candidates </a:t>
            </a:r>
          </a:p>
          <a:p>
            <a:pPr lvl="0"/>
            <a:r>
              <a:rPr lang="en-US" dirty="0" smtClean="0"/>
              <a:t>Poor recruitment can lead to underpowered results in the process of hiring (</a:t>
            </a:r>
            <a:r>
              <a:rPr lang="en-US" dirty="0" err="1" smtClean="0"/>
              <a:t>Isaksson</a:t>
            </a:r>
            <a:r>
              <a:rPr lang="en-US" dirty="0" smtClean="0"/>
              <a:t> </a:t>
            </a:r>
            <a:r>
              <a:rPr lang="en-US" i="1" dirty="0" smtClean="0"/>
              <a:t>et al.,</a:t>
            </a:r>
            <a:r>
              <a:rPr lang="en-US" dirty="0" smtClean="0"/>
              <a:t> 2019). </a:t>
            </a:r>
          </a:p>
          <a:p>
            <a:pPr lvl="0"/>
            <a:r>
              <a:rPr lang="en-US" dirty="0" err="1" smtClean="0"/>
              <a:t>Fabacus</a:t>
            </a:r>
            <a:r>
              <a:rPr lang="en-US" dirty="0" smtClean="0"/>
              <a:t> is an </a:t>
            </a:r>
            <a:r>
              <a:rPr lang="en-US" dirty="0" err="1" smtClean="0"/>
              <a:t>organisation</a:t>
            </a:r>
            <a:r>
              <a:rPr lang="en-US" dirty="0" smtClean="0"/>
              <a:t> where the recruitment process is </a:t>
            </a:r>
            <a:r>
              <a:rPr lang="en-US" dirty="0" err="1" smtClean="0"/>
              <a:t>generalised</a:t>
            </a:r>
            <a:r>
              <a:rPr lang="en-US" dirty="0" smtClean="0"/>
              <a:t> through online and offline recruitment </a:t>
            </a:r>
          </a:p>
          <a:p>
            <a:pPr lvl="0"/>
            <a:r>
              <a:rPr lang="en-US" dirty="0" smtClean="0"/>
              <a:t>Moreover, the process of selection is highly important as it plays a major role in gaining skilled labor (</a:t>
            </a:r>
            <a:r>
              <a:rPr lang="en-US" dirty="0" err="1" smtClean="0"/>
              <a:t>Taherdoost</a:t>
            </a:r>
            <a:r>
              <a:rPr lang="en-US" dirty="0" smtClean="0"/>
              <a:t> and </a:t>
            </a:r>
            <a:r>
              <a:rPr lang="en-US" dirty="0" err="1" smtClean="0"/>
              <a:t>Brard</a:t>
            </a:r>
            <a:r>
              <a:rPr lang="en-US" dirty="0" smtClean="0"/>
              <a:t>, 2019)</a:t>
            </a:r>
          </a:p>
          <a:p>
            <a:pPr lvl="0"/>
            <a:r>
              <a:rPr lang="en-US" dirty="0" smtClean="0"/>
              <a:t>In </a:t>
            </a:r>
            <a:r>
              <a:rPr lang="en-US" dirty="0" err="1" smtClean="0"/>
              <a:t>Fabacus</a:t>
            </a:r>
            <a:r>
              <a:rPr lang="en-US" dirty="0" smtClean="0"/>
              <a:t>, the total number of employees is approximately 11 to 50 (The Org, 2023)</a:t>
            </a:r>
          </a:p>
          <a:p>
            <a:pPr marL="0" lvl="0" indent="0" algn="l" rtl="0">
              <a:spcBef>
                <a:spcPts val="0"/>
              </a:spcBef>
              <a:spcAft>
                <a:spcPts val="0"/>
              </a:spcAft>
              <a:buNone/>
            </a:pPr>
            <a:endParaRPr/>
          </a:p>
        </p:txBody>
      </p:sp>
      <p:pic>
        <p:nvPicPr>
          <p:cNvPr id="5122" name="Picture 2"/>
          <p:cNvPicPr>
            <a:picLocks noChangeAspect="1" noChangeArrowheads="1"/>
          </p:cNvPicPr>
          <p:nvPr/>
        </p:nvPicPr>
        <p:blipFill>
          <a:blip r:embed="rId3"/>
          <a:srcRect/>
          <a:stretch>
            <a:fillRect/>
          </a:stretch>
        </p:blipFill>
        <p:spPr bwMode="auto">
          <a:xfrm>
            <a:off x="7048072" y="3974047"/>
            <a:ext cx="1777055" cy="934645"/>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lvl="0"/>
            <a:r>
              <a:rPr lang="en-US" b="1" dirty="0" smtClean="0"/>
              <a:t>Cont.</a:t>
            </a:r>
            <a:endParaRPr/>
          </a:p>
        </p:txBody>
      </p:sp>
      <p:sp>
        <p:nvSpPr>
          <p:cNvPr id="159" name="Google Shape;159;p17"/>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lvl="0"/>
            <a:r>
              <a:rPr lang="en-US" dirty="0" smtClean="0"/>
              <a:t>According to Maslow's hierarchy of needs, it can be observed that the needs of the employees must be met to motivate them</a:t>
            </a:r>
          </a:p>
          <a:p>
            <a:pPr lvl="0"/>
            <a:r>
              <a:rPr lang="en-US" dirty="0" smtClean="0"/>
              <a:t>According to </a:t>
            </a:r>
            <a:r>
              <a:rPr lang="en-US" dirty="0" err="1" smtClean="0"/>
              <a:t>Numonjonovich</a:t>
            </a:r>
            <a:r>
              <a:rPr lang="en-US" dirty="0" smtClean="0"/>
              <a:t>, (2022), the needs are self-actualization, esteem, safety, love, and belonging along with psychology</a:t>
            </a:r>
          </a:p>
          <a:p>
            <a:pPr lvl="0"/>
            <a:r>
              <a:rPr lang="en-US" dirty="0" smtClean="0"/>
              <a:t>Hence, the process of </a:t>
            </a:r>
            <a:r>
              <a:rPr lang="en-US" dirty="0" err="1" smtClean="0"/>
              <a:t>onboarding</a:t>
            </a:r>
            <a:r>
              <a:rPr lang="en-US" dirty="0" smtClean="0"/>
              <a:t> is all about meeting the needs of the employees and negotiating with them. </a:t>
            </a:r>
          </a:p>
          <a:p>
            <a:pPr marL="0" lvl="0" indent="0" algn="l" rtl="0">
              <a:spcBef>
                <a:spcPts val="0"/>
              </a:spcBef>
              <a:spcAft>
                <a:spcPts val="0"/>
              </a:spcAft>
              <a:buNone/>
            </a:pPr>
            <a:endParaRPr/>
          </a:p>
        </p:txBody>
      </p:sp>
      <p:pic>
        <p:nvPicPr>
          <p:cNvPr id="6146" name="Picture 2"/>
          <p:cNvPicPr>
            <a:picLocks noChangeAspect="1" noChangeArrowheads="1"/>
          </p:cNvPicPr>
          <p:nvPr/>
        </p:nvPicPr>
        <p:blipFill>
          <a:blip r:embed="rId3"/>
          <a:srcRect/>
          <a:stretch>
            <a:fillRect/>
          </a:stretch>
        </p:blipFill>
        <p:spPr bwMode="auto">
          <a:xfrm>
            <a:off x="6764024" y="3770615"/>
            <a:ext cx="2163844" cy="1138077"/>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Skills that are present in </a:t>
            </a:r>
            <a:r>
              <a:rPr lang="en-US" b="1" dirty="0" err="1" smtClean="0"/>
              <a:t>Fabacus</a:t>
            </a:r>
            <a:endParaRPr lang="en-US" dirty="0"/>
          </a:p>
        </p:txBody>
      </p:sp>
      <p:sp>
        <p:nvSpPr>
          <p:cNvPr id="3" name="Text Placeholder 2"/>
          <p:cNvSpPr>
            <a:spLocks noGrp="1"/>
          </p:cNvSpPr>
          <p:nvPr>
            <p:ph type="body" idx="1"/>
          </p:nvPr>
        </p:nvSpPr>
        <p:spPr/>
        <p:txBody>
          <a:bodyPr/>
          <a:lstStyle/>
          <a:p>
            <a:pPr lvl="0"/>
            <a:r>
              <a:rPr lang="en-US" dirty="0" err="1" smtClean="0"/>
              <a:t>Fabacus</a:t>
            </a:r>
            <a:r>
              <a:rPr lang="en-US" dirty="0" smtClean="0"/>
              <a:t> has multifaceted skills which are helpful for the </a:t>
            </a:r>
            <a:r>
              <a:rPr lang="en-US" dirty="0" err="1" smtClean="0"/>
              <a:t>organisation</a:t>
            </a:r>
            <a:r>
              <a:rPr lang="en-US" dirty="0" smtClean="0"/>
              <a:t> in ensuring effective HRM</a:t>
            </a:r>
          </a:p>
          <a:p>
            <a:pPr lvl="0"/>
            <a:r>
              <a:rPr lang="en-US" dirty="0" smtClean="0"/>
              <a:t>Especially in the case of HRM, effective digital skills are required for not only developing employee satisfaction but also for maintaining trends in Industry 4.0 (</a:t>
            </a:r>
            <a:r>
              <a:rPr lang="en-US" dirty="0" err="1" smtClean="0"/>
              <a:t>Da</a:t>
            </a:r>
            <a:r>
              <a:rPr lang="en-US" dirty="0" smtClean="0"/>
              <a:t> Silva </a:t>
            </a:r>
            <a:r>
              <a:rPr lang="en-US" i="1" dirty="0" smtClean="0"/>
              <a:t>et al., </a:t>
            </a:r>
            <a:r>
              <a:rPr lang="en-US" dirty="0" smtClean="0"/>
              <a:t>2022). </a:t>
            </a:r>
          </a:p>
          <a:p>
            <a:pPr lvl="0"/>
            <a:r>
              <a:rPr lang="en-US" dirty="0" smtClean="0"/>
              <a:t>The skills that are present in </a:t>
            </a:r>
            <a:r>
              <a:rPr lang="en-US" dirty="0" err="1" smtClean="0"/>
              <a:t>Fabacus</a:t>
            </a:r>
            <a:r>
              <a:rPr lang="en-US" dirty="0" smtClean="0"/>
              <a:t> are effective management, effective communication, high agility, and the ability to plan (</a:t>
            </a:r>
            <a:r>
              <a:rPr lang="en-US" dirty="0" err="1" smtClean="0"/>
              <a:t>Fabacus</a:t>
            </a:r>
            <a:r>
              <a:rPr lang="en-US" dirty="0" smtClean="0"/>
              <a:t>, 2023). </a:t>
            </a:r>
          </a:p>
          <a:p>
            <a:endParaRPr lang="en-US" dirty="0"/>
          </a:p>
        </p:txBody>
      </p:sp>
      <p:pic>
        <p:nvPicPr>
          <p:cNvPr id="7170" name="Picture 2"/>
          <p:cNvPicPr>
            <a:picLocks noChangeAspect="1" noChangeArrowheads="1"/>
          </p:cNvPicPr>
          <p:nvPr/>
        </p:nvPicPr>
        <p:blipFill>
          <a:blip r:embed="rId3"/>
          <a:srcRect/>
          <a:stretch>
            <a:fillRect/>
          </a:stretch>
        </p:blipFill>
        <p:spPr bwMode="auto">
          <a:xfrm>
            <a:off x="7187698" y="3996646"/>
            <a:ext cx="1616881" cy="850401"/>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Cont.</a:t>
            </a:r>
            <a:endParaRPr lang="en-US" dirty="0"/>
          </a:p>
        </p:txBody>
      </p:sp>
      <p:sp>
        <p:nvSpPr>
          <p:cNvPr id="3" name="Text Placeholder 2"/>
          <p:cNvSpPr>
            <a:spLocks noGrp="1"/>
          </p:cNvSpPr>
          <p:nvPr>
            <p:ph type="body" idx="1"/>
          </p:nvPr>
        </p:nvSpPr>
        <p:spPr/>
        <p:txBody>
          <a:bodyPr/>
          <a:lstStyle/>
          <a:p>
            <a:pPr lvl="0"/>
            <a:r>
              <a:rPr lang="en-US" dirty="0" smtClean="0"/>
              <a:t>According to </a:t>
            </a:r>
            <a:r>
              <a:rPr lang="en-US" dirty="0" err="1" smtClean="0"/>
              <a:t>Ahammad</a:t>
            </a:r>
            <a:r>
              <a:rPr lang="en-US" dirty="0" smtClean="0"/>
              <a:t> </a:t>
            </a:r>
            <a:r>
              <a:rPr lang="en-US" i="1" dirty="0" smtClean="0"/>
              <a:t>et al., </a:t>
            </a:r>
            <a:r>
              <a:rPr lang="en-US" dirty="0" smtClean="0"/>
              <a:t>(2020), agility is one of the most significant HRM  skills that is used to discover all the strategic dimensions in an </a:t>
            </a:r>
            <a:r>
              <a:rPr lang="en-US" dirty="0" err="1" smtClean="0"/>
              <a:t>organisation</a:t>
            </a:r>
            <a:r>
              <a:rPr lang="en-US" dirty="0" smtClean="0"/>
              <a:t> </a:t>
            </a:r>
          </a:p>
          <a:p>
            <a:pPr lvl="0"/>
            <a:r>
              <a:rPr lang="en-US" dirty="0" smtClean="0"/>
              <a:t>The ability of planning is also highly required in maintaining effective appraisals for the </a:t>
            </a:r>
            <a:r>
              <a:rPr lang="en-US" dirty="0" err="1" smtClean="0"/>
              <a:t>organisation</a:t>
            </a:r>
            <a:r>
              <a:rPr lang="en-US" dirty="0" smtClean="0"/>
              <a:t> </a:t>
            </a:r>
          </a:p>
          <a:p>
            <a:pPr lvl="0"/>
            <a:r>
              <a:rPr lang="en-US" dirty="0" smtClean="0"/>
              <a:t>High management mostly helps to manage the conflicts that take place within the workplace </a:t>
            </a:r>
          </a:p>
          <a:p>
            <a:endParaRPr lang="en-US" dirty="0"/>
          </a:p>
        </p:txBody>
      </p:sp>
      <p:pic>
        <p:nvPicPr>
          <p:cNvPr id="8194" name="Picture 2"/>
          <p:cNvPicPr>
            <a:picLocks noChangeAspect="1" noChangeArrowheads="1"/>
          </p:cNvPicPr>
          <p:nvPr/>
        </p:nvPicPr>
        <p:blipFill>
          <a:blip r:embed="rId3"/>
          <a:srcRect/>
          <a:stretch>
            <a:fillRect/>
          </a:stretch>
        </p:blipFill>
        <p:spPr bwMode="auto">
          <a:xfrm>
            <a:off x="6986427" y="3920473"/>
            <a:ext cx="1664039" cy="875204"/>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areas that are lacking</a:t>
            </a:r>
            <a:endParaRPr lang="en-US" dirty="0"/>
          </a:p>
        </p:txBody>
      </p:sp>
      <p:sp>
        <p:nvSpPr>
          <p:cNvPr id="3" name="Text Placeholder 2"/>
          <p:cNvSpPr>
            <a:spLocks noGrp="1"/>
          </p:cNvSpPr>
          <p:nvPr>
            <p:ph type="body" idx="1"/>
          </p:nvPr>
        </p:nvSpPr>
        <p:spPr/>
        <p:txBody>
          <a:bodyPr/>
          <a:lstStyle/>
          <a:p>
            <a:pPr lvl="0"/>
            <a:r>
              <a:rPr lang="en-US" dirty="0" smtClean="0"/>
              <a:t>One of the most severe challenges includes the fact that the </a:t>
            </a:r>
            <a:r>
              <a:rPr lang="en-US" dirty="0" err="1" smtClean="0"/>
              <a:t>organisation</a:t>
            </a:r>
            <a:r>
              <a:rPr lang="en-US" dirty="0" smtClean="0"/>
              <a:t> has a low number of employees </a:t>
            </a:r>
          </a:p>
          <a:p>
            <a:pPr lvl="0"/>
            <a:r>
              <a:rPr lang="en-US" dirty="0" smtClean="0"/>
              <a:t>Moreover, the </a:t>
            </a:r>
            <a:r>
              <a:rPr lang="en-US" dirty="0" err="1" smtClean="0"/>
              <a:t>organisation</a:t>
            </a:r>
            <a:r>
              <a:rPr lang="en-US" dirty="0" smtClean="0"/>
              <a:t> also faces a lack of efforts in the HRM which leads to a lack of skilled employees in the </a:t>
            </a:r>
            <a:r>
              <a:rPr lang="en-US" dirty="0" err="1" smtClean="0"/>
              <a:t>organisation</a:t>
            </a:r>
            <a:r>
              <a:rPr lang="en-US" dirty="0" smtClean="0"/>
              <a:t> (</a:t>
            </a:r>
            <a:r>
              <a:rPr lang="en-US" dirty="0" err="1" smtClean="0"/>
              <a:t>Linkedin</a:t>
            </a:r>
            <a:r>
              <a:rPr lang="en-US" dirty="0" smtClean="0"/>
              <a:t>, 2023). </a:t>
            </a:r>
          </a:p>
          <a:p>
            <a:r>
              <a:rPr lang="en-US" dirty="0" smtClean="0"/>
              <a:t>Further, the </a:t>
            </a:r>
            <a:r>
              <a:rPr lang="en-US" dirty="0" err="1" smtClean="0"/>
              <a:t>organisation</a:t>
            </a:r>
            <a:r>
              <a:rPr lang="en-US" dirty="0" smtClean="0"/>
              <a:t> also faced challenges in creating robust opportunities for the employees. </a:t>
            </a:r>
            <a:endParaRPr lang="en-US" dirty="0"/>
          </a:p>
        </p:txBody>
      </p:sp>
      <p:pic>
        <p:nvPicPr>
          <p:cNvPr id="9218" name="Picture 2"/>
          <p:cNvPicPr>
            <a:picLocks noChangeAspect="1" noChangeArrowheads="1"/>
          </p:cNvPicPr>
          <p:nvPr/>
        </p:nvPicPr>
        <p:blipFill>
          <a:blip r:embed="rId3"/>
          <a:srcRect/>
          <a:stretch>
            <a:fillRect/>
          </a:stretch>
        </p:blipFill>
        <p:spPr bwMode="auto">
          <a:xfrm>
            <a:off x="6996701" y="3871376"/>
            <a:ext cx="1972264" cy="1037315"/>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Cont.</a:t>
            </a:r>
            <a:endParaRPr lang="en-US" dirty="0"/>
          </a:p>
        </p:txBody>
      </p:sp>
      <p:sp>
        <p:nvSpPr>
          <p:cNvPr id="3" name="Text Placeholder 2"/>
          <p:cNvSpPr>
            <a:spLocks noGrp="1"/>
          </p:cNvSpPr>
          <p:nvPr>
            <p:ph type="body" idx="1"/>
          </p:nvPr>
        </p:nvSpPr>
        <p:spPr/>
        <p:txBody>
          <a:bodyPr/>
          <a:lstStyle/>
          <a:p>
            <a:pPr lvl="0"/>
            <a:r>
              <a:rPr lang="en-US" dirty="0" smtClean="0"/>
              <a:t>As the </a:t>
            </a:r>
            <a:r>
              <a:rPr lang="en-US" dirty="0" err="1" smtClean="0"/>
              <a:t>organisation</a:t>
            </a:r>
            <a:r>
              <a:rPr lang="en-US" dirty="0" smtClean="0"/>
              <a:t> claims to be highly technologically advanced, however, due to the low number of employees, the </a:t>
            </a:r>
            <a:r>
              <a:rPr lang="en-US" dirty="0" err="1" smtClean="0"/>
              <a:t>organisational</a:t>
            </a:r>
            <a:r>
              <a:rPr lang="en-US" dirty="0" smtClean="0"/>
              <a:t> revenue may lower</a:t>
            </a:r>
          </a:p>
          <a:p>
            <a:r>
              <a:rPr lang="en-US" dirty="0" smtClean="0"/>
              <a:t>Lack of efforts in the HRM can lead to the unethical nature of the workplace along with CSR issues in the </a:t>
            </a:r>
            <a:r>
              <a:rPr lang="en-US" dirty="0" err="1" smtClean="0"/>
              <a:t>organisational</a:t>
            </a:r>
            <a:r>
              <a:rPr lang="en-US" dirty="0" smtClean="0"/>
              <a:t> culture (Al </a:t>
            </a:r>
            <a:r>
              <a:rPr lang="en-US" dirty="0" err="1" smtClean="0"/>
              <a:t>Kurdi</a:t>
            </a:r>
            <a:r>
              <a:rPr lang="en-US" dirty="0" smtClean="0"/>
              <a:t> </a:t>
            </a:r>
            <a:r>
              <a:rPr lang="en-US" i="1" dirty="0" smtClean="0"/>
              <a:t>et al., </a:t>
            </a:r>
            <a:r>
              <a:rPr lang="en-US" dirty="0" smtClean="0"/>
              <a:t>2021). </a:t>
            </a:r>
            <a:endParaRPr lang="en-US" dirty="0"/>
          </a:p>
        </p:txBody>
      </p:sp>
      <p:pic>
        <p:nvPicPr>
          <p:cNvPr id="10242" name="Picture 2"/>
          <p:cNvPicPr>
            <a:picLocks noChangeAspect="1" noChangeArrowheads="1"/>
          </p:cNvPicPr>
          <p:nvPr/>
        </p:nvPicPr>
        <p:blipFill>
          <a:blip r:embed="rId3"/>
          <a:srcRect/>
          <a:stretch>
            <a:fillRect/>
          </a:stretch>
        </p:blipFill>
        <p:spPr bwMode="auto">
          <a:xfrm>
            <a:off x="7253555" y="4077856"/>
            <a:ext cx="1735959" cy="91303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Skills that Enhance the Priority Area</a:t>
            </a:r>
            <a:endParaRPr lang="en-US" dirty="0"/>
          </a:p>
        </p:txBody>
      </p:sp>
      <p:sp>
        <p:nvSpPr>
          <p:cNvPr id="3" name="Text Placeholder 2"/>
          <p:cNvSpPr>
            <a:spLocks noGrp="1"/>
          </p:cNvSpPr>
          <p:nvPr>
            <p:ph type="body" idx="1"/>
          </p:nvPr>
        </p:nvSpPr>
        <p:spPr/>
        <p:txBody>
          <a:bodyPr/>
          <a:lstStyle/>
          <a:p>
            <a:pPr lvl="0"/>
            <a:r>
              <a:rPr lang="en-US" dirty="0" smtClean="0"/>
              <a:t>The skills that are required to enhance the priority area include effective communication, emotional intelligence, and </a:t>
            </a:r>
            <a:r>
              <a:rPr lang="en-US" dirty="0" err="1" smtClean="0"/>
              <a:t>proactivity</a:t>
            </a:r>
            <a:r>
              <a:rPr lang="en-US" dirty="0" smtClean="0"/>
              <a:t> </a:t>
            </a:r>
          </a:p>
          <a:p>
            <a:pPr lvl="0"/>
            <a:r>
              <a:rPr lang="en-US" dirty="0" smtClean="0"/>
              <a:t>Through the help of effective communication, </a:t>
            </a:r>
            <a:r>
              <a:rPr lang="en-US" dirty="0" err="1" smtClean="0"/>
              <a:t>Fabacus</a:t>
            </a:r>
            <a:r>
              <a:rPr lang="en-US" dirty="0" smtClean="0"/>
              <a:t> will be able to gain more skilled laborers</a:t>
            </a:r>
          </a:p>
          <a:p>
            <a:r>
              <a:rPr lang="en-US" dirty="0" smtClean="0"/>
              <a:t>Effective communication can also increase and enhance the working climate and also incorporates proper leadership (</a:t>
            </a:r>
            <a:r>
              <a:rPr lang="en-US" dirty="0" err="1" smtClean="0"/>
              <a:t>Tsantakis</a:t>
            </a:r>
            <a:r>
              <a:rPr lang="en-US" dirty="0" smtClean="0"/>
              <a:t>, 2023).</a:t>
            </a:r>
            <a:endParaRPr lang="en-US" dirty="0"/>
          </a:p>
        </p:txBody>
      </p:sp>
      <p:pic>
        <p:nvPicPr>
          <p:cNvPr id="11266" name="Picture 2"/>
          <p:cNvPicPr>
            <a:picLocks noChangeAspect="1" noChangeArrowheads="1"/>
          </p:cNvPicPr>
          <p:nvPr/>
        </p:nvPicPr>
        <p:blipFill>
          <a:blip r:embed="rId3"/>
          <a:srcRect/>
          <a:stretch>
            <a:fillRect/>
          </a:stretch>
        </p:blipFill>
        <p:spPr bwMode="auto">
          <a:xfrm>
            <a:off x="7050823" y="3945275"/>
            <a:ext cx="1948965" cy="1025061"/>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Cont.</a:t>
            </a:r>
            <a:endParaRPr lang="en-US" dirty="0"/>
          </a:p>
        </p:txBody>
      </p:sp>
      <p:sp>
        <p:nvSpPr>
          <p:cNvPr id="3" name="Text Placeholder 2"/>
          <p:cNvSpPr>
            <a:spLocks noGrp="1"/>
          </p:cNvSpPr>
          <p:nvPr>
            <p:ph type="body" idx="1"/>
          </p:nvPr>
        </p:nvSpPr>
        <p:spPr/>
        <p:txBody>
          <a:bodyPr/>
          <a:lstStyle/>
          <a:p>
            <a:pPr lvl="0"/>
            <a:r>
              <a:rPr lang="en-US" dirty="0" smtClean="0"/>
              <a:t>Emotional intelligence is another significant skill that is highly relevant for improving the </a:t>
            </a:r>
            <a:r>
              <a:rPr lang="en-US" dirty="0" err="1" smtClean="0"/>
              <a:t>HRm</a:t>
            </a:r>
            <a:r>
              <a:rPr lang="en-US" dirty="0" smtClean="0"/>
              <a:t> in the </a:t>
            </a:r>
            <a:r>
              <a:rPr lang="en-US" dirty="0" err="1" smtClean="0"/>
              <a:t>organisation</a:t>
            </a:r>
            <a:r>
              <a:rPr lang="en-US" dirty="0" smtClean="0"/>
              <a:t> </a:t>
            </a:r>
          </a:p>
          <a:p>
            <a:pPr lvl="0"/>
            <a:r>
              <a:rPr lang="en-US" dirty="0" smtClean="0"/>
              <a:t>The incorporation and implementation of emotional intelligence can increase job satisfaction and motivation among employees (</a:t>
            </a:r>
            <a:r>
              <a:rPr lang="en-US" dirty="0" err="1" smtClean="0"/>
              <a:t>Dâmbean</a:t>
            </a:r>
            <a:r>
              <a:rPr lang="en-US" dirty="0" smtClean="0"/>
              <a:t> and Gabor, 2021). </a:t>
            </a:r>
          </a:p>
          <a:p>
            <a:r>
              <a:rPr lang="en-US" dirty="0" smtClean="0"/>
              <a:t>Increasing </a:t>
            </a:r>
            <a:r>
              <a:rPr lang="en-US" dirty="0" err="1" smtClean="0"/>
              <a:t>proactivity</a:t>
            </a:r>
            <a:r>
              <a:rPr lang="en-US" dirty="0" smtClean="0"/>
              <a:t> also increases the behavioral orientation in shaping the capabilities among the employees (Zhang, J.A. and Edgar, 2022).</a:t>
            </a:r>
            <a:endParaRPr lang="en-US" dirty="0"/>
          </a:p>
        </p:txBody>
      </p:sp>
      <p:pic>
        <p:nvPicPr>
          <p:cNvPr id="12290" name="Picture 2"/>
          <p:cNvPicPr>
            <a:picLocks noChangeAspect="1" noChangeArrowheads="1"/>
          </p:cNvPicPr>
          <p:nvPr/>
        </p:nvPicPr>
        <p:blipFill>
          <a:blip r:embed="rId3"/>
          <a:srcRect/>
          <a:stretch>
            <a:fillRect/>
          </a:stretch>
        </p:blipFill>
        <p:spPr bwMode="auto">
          <a:xfrm>
            <a:off x="7222733" y="4093534"/>
            <a:ext cx="1725684" cy="907626"/>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HRM Approach and Strategy</a:t>
            </a:r>
            <a:endParaRPr lang="en-US" dirty="0"/>
          </a:p>
        </p:txBody>
      </p:sp>
      <p:sp>
        <p:nvSpPr>
          <p:cNvPr id="3" name="Text Placeholder 2"/>
          <p:cNvSpPr>
            <a:spLocks noGrp="1"/>
          </p:cNvSpPr>
          <p:nvPr>
            <p:ph type="body" idx="1"/>
          </p:nvPr>
        </p:nvSpPr>
        <p:spPr/>
        <p:txBody>
          <a:bodyPr/>
          <a:lstStyle/>
          <a:p>
            <a:pPr lvl="0"/>
            <a:r>
              <a:rPr lang="en-US" dirty="0" smtClean="0"/>
              <a:t>From the case of </a:t>
            </a:r>
            <a:r>
              <a:rPr lang="en-US" dirty="0" err="1" smtClean="0"/>
              <a:t>Fabacus</a:t>
            </a:r>
            <a:r>
              <a:rPr lang="en-US" dirty="0" smtClean="0"/>
              <a:t>, it can be </a:t>
            </a:r>
            <a:r>
              <a:rPr lang="en-US" dirty="0" err="1" smtClean="0"/>
              <a:t>analysed</a:t>
            </a:r>
            <a:r>
              <a:rPr lang="en-US" dirty="0" smtClean="0"/>
              <a:t> that the major shortfalls of the </a:t>
            </a:r>
            <a:r>
              <a:rPr lang="en-US" dirty="0" err="1" smtClean="0"/>
              <a:t>organisation</a:t>
            </a:r>
            <a:r>
              <a:rPr lang="en-US" dirty="0" smtClean="0"/>
              <a:t> are ineffective job postings and lack of efforts on the </a:t>
            </a:r>
            <a:r>
              <a:rPr lang="en-US" dirty="0" err="1" smtClean="0"/>
              <a:t>HRm</a:t>
            </a:r>
            <a:r>
              <a:rPr lang="en-US" dirty="0" smtClean="0"/>
              <a:t> of the </a:t>
            </a:r>
            <a:r>
              <a:rPr lang="en-US" dirty="0" err="1" smtClean="0"/>
              <a:t>organisation</a:t>
            </a:r>
            <a:endParaRPr lang="en-US" dirty="0" smtClean="0"/>
          </a:p>
          <a:p>
            <a:r>
              <a:rPr lang="en-US" dirty="0" smtClean="0"/>
              <a:t> Hence to improve the recruitment process, the </a:t>
            </a:r>
            <a:r>
              <a:rPr lang="en-US" dirty="0" err="1" smtClean="0"/>
              <a:t>organisaton</a:t>
            </a:r>
            <a:r>
              <a:rPr lang="en-US" dirty="0" smtClean="0"/>
              <a:t> should </a:t>
            </a:r>
            <a:r>
              <a:rPr lang="en-US" dirty="0" err="1" smtClean="0"/>
              <a:t>utilise</a:t>
            </a:r>
            <a:r>
              <a:rPr lang="en-US" dirty="0" smtClean="0"/>
              <a:t> offline and online platforms such as Monster and magazine</a:t>
            </a:r>
            <a:endParaRPr lang="en-US" dirty="0"/>
          </a:p>
        </p:txBody>
      </p:sp>
      <p:pic>
        <p:nvPicPr>
          <p:cNvPr id="13314" name="Picture 2"/>
          <p:cNvPicPr>
            <a:picLocks noChangeAspect="1" noChangeArrowheads="1"/>
          </p:cNvPicPr>
          <p:nvPr/>
        </p:nvPicPr>
        <p:blipFill>
          <a:blip r:embed="rId3"/>
          <a:srcRect/>
          <a:stretch>
            <a:fillRect/>
          </a:stretch>
        </p:blipFill>
        <p:spPr bwMode="auto">
          <a:xfrm>
            <a:off x="6986427" y="3845425"/>
            <a:ext cx="1982538" cy="1042719"/>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Cont.</a:t>
            </a:r>
            <a:endParaRPr lang="en-US" dirty="0"/>
          </a:p>
        </p:txBody>
      </p:sp>
      <p:sp>
        <p:nvSpPr>
          <p:cNvPr id="3" name="Text Placeholder 2"/>
          <p:cNvSpPr>
            <a:spLocks noGrp="1"/>
          </p:cNvSpPr>
          <p:nvPr>
            <p:ph type="body" idx="1"/>
          </p:nvPr>
        </p:nvSpPr>
        <p:spPr/>
        <p:txBody>
          <a:bodyPr/>
          <a:lstStyle/>
          <a:p>
            <a:pPr lvl="0"/>
            <a:r>
              <a:rPr lang="en-US" dirty="0" smtClean="0"/>
              <a:t>It can also be </a:t>
            </a:r>
            <a:r>
              <a:rPr lang="en-US" dirty="0" err="1" smtClean="0"/>
              <a:t>analysed</a:t>
            </a:r>
            <a:r>
              <a:rPr lang="en-US" dirty="0" smtClean="0"/>
              <a:t> that </a:t>
            </a:r>
            <a:r>
              <a:rPr lang="en-US" dirty="0" err="1" smtClean="0"/>
              <a:t>Fabacus</a:t>
            </a:r>
            <a:r>
              <a:rPr lang="en-US" dirty="0" smtClean="0"/>
              <a:t> has a lengthy hiring process and selection as well as an </a:t>
            </a:r>
            <a:r>
              <a:rPr lang="en-US" dirty="0" err="1" smtClean="0"/>
              <a:t>onboarding</a:t>
            </a:r>
            <a:r>
              <a:rPr lang="en-US" dirty="0" smtClean="0"/>
              <a:t> deficiency </a:t>
            </a:r>
          </a:p>
          <a:p>
            <a:pPr lvl="0"/>
            <a:r>
              <a:rPr lang="en-US" dirty="0" smtClean="0"/>
              <a:t>Hence, to ensure effective HRM, it should be ensured that the selection process should be based on online platforms and should be shortened through which the interests of the employees can be maintained</a:t>
            </a:r>
          </a:p>
          <a:p>
            <a:pPr lvl="0"/>
            <a:r>
              <a:rPr lang="en-US" dirty="0" smtClean="0"/>
              <a:t>Further, selection and </a:t>
            </a:r>
            <a:r>
              <a:rPr lang="en-US" dirty="0" err="1" smtClean="0"/>
              <a:t>onboarding</a:t>
            </a:r>
            <a:r>
              <a:rPr lang="en-US" dirty="0" smtClean="0"/>
              <a:t> deficiency can be lowered by providing a training and development program </a:t>
            </a:r>
          </a:p>
          <a:p>
            <a:endParaRPr lang="en-US" dirty="0"/>
          </a:p>
        </p:txBody>
      </p:sp>
      <p:pic>
        <p:nvPicPr>
          <p:cNvPr id="14338" name="Picture 2"/>
          <p:cNvPicPr>
            <a:picLocks noChangeAspect="1" noChangeArrowheads="1"/>
          </p:cNvPicPr>
          <p:nvPr/>
        </p:nvPicPr>
        <p:blipFill>
          <a:blip r:embed="rId3"/>
          <a:srcRect/>
          <a:stretch>
            <a:fillRect/>
          </a:stretch>
        </p:blipFill>
        <p:spPr bwMode="auto">
          <a:xfrm>
            <a:off x="7006975" y="3908669"/>
            <a:ext cx="1920894" cy="1010297"/>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Theoretical implication</a:t>
            </a:r>
            <a:endParaRPr lang="en-US" dirty="0"/>
          </a:p>
        </p:txBody>
      </p:sp>
      <p:sp>
        <p:nvSpPr>
          <p:cNvPr id="3" name="Text Placeholder 2"/>
          <p:cNvSpPr>
            <a:spLocks noGrp="1"/>
          </p:cNvSpPr>
          <p:nvPr>
            <p:ph type="body" idx="1"/>
          </p:nvPr>
        </p:nvSpPr>
        <p:spPr/>
        <p:txBody>
          <a:bodyPr/>
          <a:lstStyle/>
          <a:p>
            <a:pPr lvl="0"/>
            <a:r>
              <a:rPr lang="en-US" dirty="0" smtClean="0"/>
              <a:t>According to the Human Relations theory, worker satisfaction and employee engagement are highly significant for an </a:t>
            </a:r>
            <a:r>
              <a:rPr lang="en-US" dirty="0" err="1" smtClean="0"/>
              <a:t>organisation</a:t>
            </a:r>
            <a:r>
              <a:rPr lang="en-US" dirty="0" smtClean="0"/>
              <a:t> which mainly influences employee productivity (Cooley, 2016). </a:t>
            </a:r>
          </a:p>
          <a:p>
            <a:pPr lvl="0"/>
            <a:r>
              <a:rPr lang="en-US" dirty="0" smtClean="0"/>
              <a:t>The major implications of the theory include effective knowledge through which the </a:t>
            </a:r>
            <a:r>
              <a:rPr lang="en-US" dirty="0" err="1" smtClean="0"/>
              <a:t>organisation</a:t>
            </a:r>
            <a:r>
              <a:rPr lang="en-US" dirty="0" smtClean="0"/>
              <a:t> can be able to develop an efficient HRM</a:t>
            </a:r>
          </a:p>
          <a:p>
            <a:endParaRPr lang="en-US" dirty="0"/>
          </a:p>
        </p:txBody>
      </p:sp>
      <p:pic>
        <p:nvPicPr>
          <p:cNvPr id="15362" name="Picture 2"/>
          <p:cNvPicPr>
            <a:picLocks noChangeAspect="1" noChangeArrowheads="1"/>
          </p:cNvPicPr>
          <p:nvPr/>
        </p:nvPicPr>
        <p:blipFill>
          <a:blip r:embed="rId3"/>
          <a:srcRect/>
          <a:stretch>
            <a:fillRect/>
          </a:stretch>
        </p:blipFill>
        <p:spPr bwMode="auto">
          <a:xfrm>
            <a:off x="7037798" y="3910271"/>
            <a:ext cx="1859248" cy="977874"/>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Evaluating the approach and skills for eliminating the current business issues</a:t>
            </a:r>
            <a:endParaRPr lang="en-US" dirty="0"/>
          </a:p>
        </p:txBody>
      </p:sp>
      <p:sp>
        <p:nvSpPr>
          <p:cNvPr id="3" name="Text Placeholder 2"/>
          <p:cNvSpPr>
            <a:spLocks noGrp="1"/>
          </p:cNvSpPr>
          <p:nvPr>
            <p:ph type="body" idx="1"/>
          </p:nvPr>
        </p:nvSpPr>
        <p:spPr/>
        <p:txBody>
          <a:bodyPr/>
          <a:lstStyle/>
          <a:p>
            <a:pPr lvl="0"/>
            <a:r>
              <a:rPr lang="en-US" dirty="0" smtClean="0"/>
              <a:t>Incorporating strengthened communication and advertisement can be highly effective for mitigating the business challenges </a:t>
            </a:r>
          </a:p>
          <a:p>
            <a:pPr lvl="0"/>
            <a:r>
              <a:rPr lang="en-US" dirty="0" smtClean="0"/>
              <a:t>Moreover, employee feedback can also be highly helpful for the </a:t>
            </a:r>
            <a:r>
              <a:rPr lang="en-US" dirty="0" err="1" smtClean="0"/>
              <a:t>organisation</a:t>
            </a:r>
            <a:r>
              <a:rPr lang="en-US" dirty="0" smtClean="0"/>
              <a:t> in order understanding the needs of the employees</a:t>
            </a:r>
          </a:p>
          <a:p>
            <a:r>
              <a:rPr lang="en-US" dirty="0" smtClean="0"/>
              <a:t>Companies like Microsoft uses effective leadership style through which the employees are motivated (</a:t>
            </a:r>
            <a:r>
              <a:rPr lang="en-US" dirty="0" err="1" smtClean="0"/>
              <a:t>Novet</a:t>
            </a:r>
            <a:r>
              <a:rPr lang="en-US" dirty="0" smtClean="0"/>
              <a:t>, 2020)</a:t>
            </a:r>
            <a:endParaRPr lang="en-US" dirty="0"/>
          </a:p>
        </p:txBody>
      </p:sp>
      <p:pic>
        <p:nvPicPr>
          <p:cNvPr id="16386" name="Picture 2"/>
          <p:cNvPicPr>
            <a:picLocks noChangeAspect="1" noChangeArrowheads="1"/>
          </p:cNvPicPr>
          <p:nvPr/>
        </p:nvPicPr>
        <p:blipFill>
          <a:blip r:embed="rId3"/>
          <a:srcRect/>
          <a:stretch>
            <a:fillRect/>
          </a:stretch>
        </p:blipFill>
        <p:spPr bwMode="auto">
          <a:xfrm>
            <a:off x="6945331" y="3935155"/>
            <a:ext cx="1890071" cy="994086"/>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Conclusion</a:t>
            </a:r>
            <a:endParaRPr lang="en-US" dirty="0"/>
          </a:p>
        </p:txBody>
      </p:sp>
      <p:sp>
        <p:nvSpPr>
          <p:cNvPr id="3" name="Text Placeholder 2"/>
          <p:cNvSpPr>
            <a:spLocks noGrp="1"/>
          </p:cNvSpPr>
          <p:nvPr>
            <p:ph type="body" idx="1"/>
          </p:nvPr>
        </p:nvSpPr>
        <p:spPr/>
        <p:txBody>
          <a:bodyPr/>
          <a:lstStyle/>
          <a:p>
            <a:pPr lvl="0"/>
            <a:r>
              <a:rPr lang="en-US" dirty="0" smtClean="0"/>
              <a:t>The inference that can be drawn from this presentation is that </a:t>
            </a:r>
            <a:r>
              <a:rPr lang="en-US" dirty="0" err="1" smtClean="0"/>
              <a:t>Fabacus</a:t>
            </a:r>
            <a:r>
              <a:rPr lang="en-US" dirty="0" smtClean="0"/>
              <a:t> has been not giving efforts to the HRM</a:t>
            </a:r>
          </a:p>
          <a:p>
            <a:pPr lvl="0"/>
            <a:r>
              <a:rPr lang="en-US" dirty="0" smtClean="0"/>
              <a:t> This is leading to severe concerning conditions for the </a:t>
            </a:r>
            <a:r>
              <a:rPr lang="en-US" dirty="0" err="1" smtClean="0"/>
              <a:t>organisation</a:t>
            </a:r>
            <a:endParaRPr lang="en-US" dirty="0" smtClean="0"/>
          </a:p>
          <a:p>
            <a:pPr lvl="0"/>
            <a:r>
              <a:rPr lang="en-US" dirty="0" smtClean="0"/>
              <a:t>However, it can be observed that making the recruitment and selection process more short and effective can be helpful</a:t>
            </a:r>
          </a:p>
          <a:p>
            <a:pPr lvl="0"/>
            <a:r>
              <a:rPr lang="en-US" dirty="0" smtClean="0"/>
              <a:t>Moreover, training and development in the process of </a:t>
            </a:r>
            <a:r>
              <a:rPr lang="en-US" dirty="0" err="1" smtClean="0"/>
              <a:t>onboarding</a:t>
            </a:r>
            <a:r>
              <a:rPr lang="en-US" dirty="0" smtClean="0"/>
              <a:t> along with employee feedback can help enhance the HRM</a:t>
            </a:r>
          </a:p>
          <a:p>
            <a:endParaRPr lang="en-US" dirty="0"/>
          </a:p>
        </p:txBody>
      </p:sp>
      <p:pic>
        <p:nvPicPr>
          <p:cNvPr id="17410" name="Picture 2"/>
          <p:cNvPicPr>
            <a:picLocks noChangeAspect="1" noChangeArrowheads="1"/>
          </p:cNvPicPr>
          <p:nvPr/>
        </p:nvPicPr>
        <p:blipFill>
          <a:blip r:embed="rId2"/>
          <a:srcRect/>
          <a:stretch>
            <a:fillRect/>
          </a:stretch>
        </p:blipFill>
        <p:spPr bwMode="auto">
          <a:xfrm>
            <a:off x="6873411" y="3844890"/>
            <a:ext cx="2003087" cy="1053527"/>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References</a:t>
            </a:r>
            <a:endParaRPr lang="en-US" dirty="0"/>
          </a:p>
        </p:txBody>
      </p:sp>
      <p:sp>
        <p:nvSpPr>
          <p:cNvPr id="3" name="Text Placeholder 2"/>
          <p:cNvSpPr>
            <a:spLocks noGrp="1"/>
          </p:cNvSpPr>
          <p:nvPr>
            <p:ph type="body" idx="1"/>
          </p:nvPr>
        </p:nvSpPr>
        <p:spPr/>
        <p:txBody>
          <a:bodyPr>
            <a:normAutofit fontScale="40000" lnSpcReduction="20000"/>
          </a:bodyPr>
          <a:lstStyle/>
          <a:p>
            <a:pPr lvl="0" algn="just">
              <a:lnSpc>
                <a:spcPct val="170000"/>
              </a:lnSpc>
              <a:buNone/>
            </a:pPr>
            <a:r>
              <a:rPr lang="en-US" dirty="0" err="1" smtClean="0"/>
              <a:t>Ahammad</a:t>
            </a:r>
            <a:r>
              <a:rPr lang="en-US" dirty="0" smtClean="0"/>
              <a:t>, M.F., </a:t>
            </a:r>
            <a:r>
              <a:rPr lang="en-US" dirty="0" err="1" smtClean="0"/>
              <a:t>Glaister</a:t>
            </a:r>
            <a:r>
              <a:rPr lang="en-US" dirty="0" smtClean="0"/>
              <a:t>, K.W. and Gomes, E., 2020. Strategic agility and human resource management. </a:t>
            </a:r>
            <a:r>
              <a:rPr lang="en-US" i="1" dirty="0" smtClean="0"/>
              <a:t>Human Resource Management Review</a:t>
            </a:r>
            <a:r>
              <a:rPr lang="en-US" dirty="0" smtClean="0"/>
              <a:t>, </a:t>
            </a:r>
            <a:r>
              <a:rPr lang="en-US" i="1" dirty="0" smtClean="0"/>
              <a:t>30</a:t>
            </a:r>
            <a:r>
              <a:rPr lang="en-US" dirty="0" smtClean="0"/>
              <a:t>(1), p.100700.</a:t>
            </a:r>
          </a:p>
          <a:p>
            <a:pPr lvl="0" algn="just">
              <a:lnSpc>
                <a:spcPct val="170000"/>
              </a:lnSpc>
              <a:buNone/>
            </a:pPr>
            <a:r>
              <a:rPr lang="en-US" dirty="0" smtClean="0"/>
              <a:t>Al </a:t>
            </a:r>
            <a:r>
              <a:rPr lang="en-US" dirty="0" err="1" smtClean="0"/>
              <a:t>Kurdi</a:t>
            </a:r>
            <a:r>
              <a:rPr lang="en-US" dirty="0" smtClean="0"/>
              <a:t>, B., </a:t>
            </a:r>
            <a:r>
              <a:rPr lang="en-US" dirty="0" err="1" smtClean="0"/>
              <a:t>Elrehail</a:t>
            </a:r>
            <a:r>
              <a:rPr lang="en-US" dirty="0" smtClean="0"/>
              <a:t>, H., </a:t>
            </a:r>
            <a:r>
              <a:rPr lang="en-US" dirty="0" err="1" smtClean="0"/>
              <a:t>Alzoubi</a:t>
            </a:r>
            <a:r>
              <a:rPr lang="en-US" dirty="0" smtClean="0"/>
              <a:t>, H.M., </a:t>
            </a:r>
            <a:r>
              <a:rPr lang="en-US" dirty="0" err="1" smtClean="0"/>
              <a:t>Alshurideh</a:t>
            </a:r>
            <a:r>
              <a:rPr lang="en-US" dirty="0" smtClean="0"/>
              <a:t>, M. and Al-</a:t>
            </a:r>
            <a:r>
              <a:rPr lang="en-US" dirty="0" err="1" smtClean="0"/>
              <a:t>Adaileh</a:t>
            </a:r>
            <a:r>
              <a:rPr lang="en-US" dirty="0" smtClean="0"/>
              <a:t>, R., 2021. The interplay among HRM practices, job satisfaction and intention to leave: An empirical investigation. </a:t>
            </a:r>
            <a:r>
              <a:rPr lang="en-US" i="1" dirty="0" smtClean="0"/>
              <a:t>J. Legal Ethical &amp; </a:t>
            </a:r>
            <a:r>
              <a:rPr lang="en-US" i="1" dirty="0" err="1" smtClean="0"/>
              <a:t>Regul</a:t>
            </a:r>
            <a:r>
              <a:rPr lang="en-US" i="1" dirty="0" smtClean="0"/>
              <a:t>. Issues</a:t>
            </a:r>
            <a:r>
              <a:rPr lang="en-US" dirty="0" smtClean="0"/>
              <a:t>, </a:t>
            </a:r>
            <a:r>
              <a:rPr lang="en-US" i="1" dirty="0" smtClean="0"/>
              <a:t>24</a:t>
            </a:r>
            <a:r>
              <a:rPr lang="en-US" dirty="0" smtClean="0"/>
              <a:t>, p.1.</a:t>
            </a:r>
          </a:p>
          <a:p>
            <a:pPr lvl="0" algn="just">
              <a:lnSpc>
                <a:spcPct val="170000"/>
              </a:lnSpc>
              <a:buNone/>
            </a:pPr>
            <a:r>
              <a:rPr lang="en-US" dirty="0" smtClean="0"/>
              <a:t>Cooley, S., 2016. Human relations theory of organizations. </a:t>
            </a:r>
            <a:r>
              <a:rPr lang="en-US" i="1" dirty="0" smtClean="0"/>
              <a:t>Global encyclopedia of public administration, public policy, and governance</a:t>
            </a:r>
            <a:r>
              <a:rPr lang="en-US" dirty="0" smtClean="0"/>
              <a:t>.</a:t>
            </a:r>
          </a:p>
          <a:p>
            <a:pPr lvl="0" algn="just">
              <a:lnSpc>
                <a:spcPct val="170000"/>
              </a:lnSpc>
              <a:buNone/>
            </a:pPr>
            <a:r>
              <a:rPr lang="en-US" dirty="0" err="1" smtClean="0"/>
              <a:t>Da</a:t>
            </a:r>
            <a:r>
              <a:rPr lang="en-US" dirty="0" smtClean="0"/>
              <a:t> Silva, L.B.P., </a:t>
            </a:r>
            <a:r>
              <a:rPr lang="en-US" dirty="0" err="1" smtClean="0"/>
              <a:t>Soltovski</a:t>
            </a:r>
            <a:r>
              <a:rPr lang="en-US" dirty="0" smtClean="0"/>
              <a:t>, R., Pontes, J., Treinta, F.T., </a:t>
            </a:r>
            <a:r>
              <a:rPr lang="en-US" dirty="0" err="1" smtClean="0"/>
              <a:t>Leitão</a:t>
            </a:r>
            <a:r>
              <a:rPr lang="en-US" dirty="0" smtClean="0"/>
              <a:t>, P., </a:t>
            </a:r>
            <a:r>
              <a:rPr lang="en-US" dirty="0" err="1" smtClean="0"/>
              <a:t>Mosconi</a:t>
            </a:r>
            <a:r>
              <a:rPr lang="en-US" dirty="0" smtClean="0"/>
              <a:t>, E., De </a:t>
            </a:r>
            <a:r>
              <a:rPr lang="en-US" dirty="0" err="1" smtClean="0"/>
              <a:t>Resende</a:t>
            </a:r>
            <a:r>
              <a:rPr lang="en-US" dirty="0" smtClean="0"/>
              <a:t>, L.M.M. and Yoshino, R.T., 2022. Human resources management 4.0: Literature review and trends. </a:t>
            </a:r>
            <a:r>
              <a:rPr lang="en-US" i="1" dirty="0" smtClean="0"/>
              <a:t>Computers &amp; Industrial Engineering</a:t>
            </a:r>
            <a:r>
              <a:rPr lang="en-US" dirty="0" smtClean="0"/>
              <a:t>, </a:t>
            </a:r>
            <a:r>
              <a:rPr lang="en-US" i="1" dirty="0" smtClean="0"/>
              <a:t>168</a:t>
            </a:r>
            <a:r>
              <a:rPr lang="en-US" dirty="0" smtClean="0"/>
              <a:t>, p.108111.</a:t>
            </a:r>
          </a:p>
          <a:p>
            <a:pPr lvl="0" algn="just">
              <a:lnSpc>
                <a:spcPct val="170000"/>
              </a:lnSpc>
              <a:buNone/>
            </a:pPr>
            <a:r>
              <a:rPr lang="en-US" dirty="0" err="1" smtClean="0"/>
              <a:t>Dâmbean</a:t>
            </a:r>
            <a:r>
              <a:rPr lang="en-US" dirty="0" smtClean="0"/>
              <a:t>, C.A. and Gabor, M.R., 2021. Implications of Emotional Intelligence in Human Resource Management. </a:t>
            </a:r>
            <a:r>
              <a:rPr lang="en-US" i="1" dirty="0" smtClean="0"/>
              <a:t>Economics</a:t>
            </a:r>
            <a:r>
              <a:rPr lang="en-US" dirty="0" smtClean="0"/>
              <a:t>, </a:t>
            </a:r>
            <a:r>
              <a:rPr lang="en-US" i="1" dirty="0" smtClean="0"/>
              <a:t>9</a:t>
            </a:r>
            <a:r>
              <a:rPr lang="en-US" dirty="0" smtClean="0"/>
              <a:t>(2), pp.73-90.</a:t>
            </a:r>
          </a:p>
          <a:p>
            <a:pPr lvl="0" algn="just">
              <a:lnSpc>
                <a:spcPct val="170000"/>
              </a:lnSpc>
              <a:buNone/>
            </a:pPr>
            <a:r>
              <a:rPr lang="en-US" dirty="0" err="1" smtClean="0"/>
              <a:t>Fabacus</a:t>
            </a:r>
            <a:r>
              <a:rPr lang="en-US" dirty="0" smtClean="0"/>
              <a:t>, 2023. About Us. Available </a:t>
            </a:r>
            <a:r>
              <a:rPr lang="en-US" dirty="0" err="1" smtClean="0"/>
              <a:t>at:</a:t>
            </a:r>
            <a:r>
              <a:rPr lang="en-US" dirty="0" err="1" smtClean="0">
                <a:hlinkClick r:id="rId2"/>
              </a:rPr>
              <a:t>https</a:t>
            </a:r>
            <a:r>
              <a:rPr lang="en-US" dirty="0" smtClean="0">
                <a:hlinkClick r:id="rId2"/>
              </a:rPr>
              <a:t>://</a:t>
            </a:r>
            <a:r>
              <a:rPr lang="en-US" dirty="0" err="1" smtClean="0">
                <a:hlinkClick r:id="rId2"/>
              </a:rPr>
              <a:t>fabacus.com</a:t>
            </a:r>
            <a:r>
              <a:rPr lang="en-US" dirty="0" smtClean="0">
                <a:hlinkClick r:id="rId2"/>
              </a:rPr>
              <a:t>/about-us/</a:t>
            </a:r>
            <a:r>
              <a:rPr lang="en-US" dirty="0" smtClean="0"/>
              <a:t> [Accessed 22nd July 2023]</a:t>
            </a:r>
          </a:p>
          <a:p>
            <a:pPr lvl="0" algn="just">
              <a:lnSpc>
                <a:spcPct val="170000"/>
              </a:lnSpc>
              <a:buNone/>
            </a:pPr>
            <a:r>
              <a:rPr lang="en-US" dirty="0" err="1" smtClean="0"/>
              <a:t>Fabacus</a:t>
            </a:r>
            <a:r>
              <a:rPr lang="en-US" dirty="0" smtClean="0"/>
              <a:t>, 2023. </a:t>
            </a:r>
            <a:r>
              <a:rPr lang="en-US" dirty="0" err="1" smtClean="0"/>
              <a:t>Xelacore</a:t>
            </a:r>
            <a:r>
              <a:rPr lang="en-US" dirty="0" smtClean="0"/>
              <a:t>. Available </a:t>
            </a:r>
            <a:r>
              <a:rPr lang="en-US" dirty="0" err="1" smtClean="0"/>
              <a:t>at:</a:t>
            </a:r>
            <a:r>
              <a:rPr lang="en-US" dirty="0" err="1" smtClean="0">
                <a:hlinkClick r:id="rId3"/>
              </a:rPr>
              <a:t>https</a:t>
            </a:r>
            <a:r>
              <a:rPr lang="en-US" dirty="0" smtClean="0">
                <a:hlinkClick r:id="rId3"/>
              </a:rPr>
              <a:t>://</a:t>
            </a:r>
            <a:r>
              <a:rPr lang="en-US" dirty="0" err="1" smtClean="0">
                <a:hlinkClick r:id="rId3"/>
              </a:rPr>
              <a:t>fabacus.com</a:t>
            </a:r>
            <a:r>
              <a:rPr lang="en-US" dirty="0" smtClean="0">
                <a:hlinkClick r:id="rId3"/>
              </a:rPr>
              <a:t>/</a:t>
            </a:r>
            <a:r>
              <a:rPr lang="en-US" dirty="0" err="1" smtClean="0">
                <a:hlinkClick r:id="rId3"/>
              </a:rPr>
              <a:t>xelacore</a:t>
            </a:r>
            <a:r>
              <a:rPr lang="en-US" dirty="0" smtClean="0">
                <a:hlinkClick r:id="rId3"/>
              </a:rPr>
              <a:t>/</a:t>
            </a:r>
            <a:r>
              <a:rPr lang="en-US" dirty="0" smtClean="0"/>
              <a:t>[Accessed 22nd July 2023]</a:t>
            </a:r>
          </a:p>
          <a:p>
            <a:pPr lvl="0" algn="just">
              <a:lnSpc>
                <a:spcPct val="170000"/>
              </a:lnSpc>
              <a:buNone/>
            </a:pPr>
            <a:r>
              <a:rPr lang="en-US" dirty="0" err="1" smtClean="0"/>
              <a:t>Isaksson</a:t>
            </a:r>
            <a:r>
              <a:rPr lang="en-US" dirty="0" smtClean="0"/>
              <a:t>, E., </a:t>
            </a:r>
            <a:r>
              <a:rPr lang="en-US" dirty="0" err="1" smtClean="0"/>
              <a:t>Wester</a:t>
            </a:r>
            <a:r>
              <a:rPr lang="en-US" dirty="0" smtClean="0"/>
              <a:t>, P., </a:t>
            </a:r>
            <a:r>
              <a:rPr lang="en-US" dirty="0" err="1" smtClean="0"/>
              <a:t>Laska</a:t>
            </a:r>
            <a:r>
              <a:rPr lang="en-US" dirty="0" smtClean="0"/>
              <a:t>, A.C., </a:t>
            </a:r>
            <a:r>
              <a:rPr lang="en-US" dirty="0" err="1" smtClean="0"/>
              <a:t>Näsman</a:t>
            </a:r>
            <a:r>
              <a:rPr lang="en-US" dirty="0" smtClean="0"/>
              <a:t>, P. and </a:t>
            </a:r>
            <a:r>
              <a:rPr lang="en-US" dirty="0" err="1" smtClean="0"/>
              <a:t>Lundström</a:t>
            </a:r>
            <a:r>
              <a:rPr lang="en-US" dirty="0" smtClean="0"/>
              <a:t>, E., 2019. Identifying important barriers to recruitment of patients in randomized clinical studies using a questionnaire for study personnel. </a:t>
            </a:r>
            <a:r>
              <a:rPr lang="en-US" i="1" dirty="0" smtClean="0"/>
              <a:t>Trials</a:t>
            </a:r>
            <a:r>
              <a:rPr lang="en-US" dirty="0" smtClean="0"/>
              <a:t>, </a:t>
            </a:r>
            <a:r>
              <a:rPr lang="en-US" i="1" dirty="0" smtClean="0"/>
              <a:t>20</a:t>
            </a:r>
            <a:r>
              <a:rPr lang="en-US" dirty="0" smtClean="0"/>
              <a:t>(1), pp.1-8.</a:t>
            </a:r>
          </a:p>
          <a:p>
            <a:pPr lvl="0" algn="just">
              <a:lnSpc>
                <a:spcPct val="170000"/>
              </a:lnSpc>
              <a:buNone/>
            </a:pPr>
            <a:r>
              <a:rPr lang="en-US" dirty="0" err="1" smtClean="0"/>
              <a:t>Linkedin</a:t>
            </a:r>
            <a:r>
              <a:rPr lang="en-US" dirty="0" smtClean="0"/>
              <a:t>, 2023. </a:t>
            </a:r>
            <a:r>
              <a:rPr lang="en-US" dirty="0" err="1" smtClean="0"/>
              <a:t>Fabacus</a:t>
            </a:r>
            <a:r>
              <a:rPr lang="en-US" dirty="0" smtClean="0"/>
              <a:t>. Available </a:t>
            </a:r>
            <a:r>
              <a:rPr lang="en-US" dirty="0" err="1" smtClean="0"/>
              <a:t>at:</a:t>
            </a:r>
            <a:r>
              <a:rPr lang="en-US" dirty="0" err="1" smtClean="0">
                <a:hlinkClick r:id="rId4"/>
              </a:rPr>
              <a:t>https</a:t>
            </a:r>
            <a:r>
              <a:rPr lang="en-US" dirty="0" smtClean="0">
                <a:hlinkClick r:id="rId4"/>
              </a:rPr>
              <a:t>://</a:t>
            </a:r>
            <a:r>
              <a:rPr lang="en-US" dirty="0" err="1" smtClean="0">
                <a:hlinkClick r:id="rId4"/>
              </a:rPr>
              <a:t>hr.linkedin.com</a:t>
            </a:r>
            <a:r>
              <a:rPr lang="en-US" dirty="0" smtClean="0">
                <a:hlinkClick r:id="rId4"/>
              </a:rPr>
              <a:t>/posts/andrew-xeni-99b10162_when-we-set-out-to-take-on-the-challenge-activity-7034573252647604224-Ar1B</a:t>
            </a:r>
            <a:r>
              <a:rPr lang="en-US" dirty="0" smtClean="0"/>
              <a:t>[Accessed 22nd July 2023]</a:t>
            </a:r>
          </a:p>
          <a:p>
            <a:pPr lvl="0" algn="just">
              <a:lnSpc>
                <a:spcPct val="170000"/>
              </a:lnSpc>
              <a:buNone/>
            </a:pPr>
            <a:r>
              <a:rPr lang="en-US" dirty="0" err="1" smtClean="0"/>
              <a:t>Novet</a:t>
            </a:r>
            <a:r>
              <a:rPr lang="en-US" dirty="0" smtClean="0"/>
              <a:t>, J., 2020. Here are the most important execs at Microsoft under </a:t>
            </a:r>
            <a:r>
              <a:rPr lang="en-US" dirty="0" err="1" smtClean="0"/>
              <a:t>Satya</a:t>
            </a:r>
            <a:r>
              <a:rPr lang="en-US" dirty="0" smtClean="0"/>
              <a:t> </a:t>
            </a:r>
            <a:r>
              <a:rPr lang="en-US" dirty="0" err="1" smtClean="0"/>
              <a:t>Nadella</a:t>
            </a:r>
            <a:r>
              <a:rPr lang="en-US" dirty="0" smtClean="0"/>
              <a:t>. Available </a:t>
            </a:r>
            <a:r>
              <a:rPr lang="en-US" dirty="0" err="1" smtClean="0"/>
              <a:t>at:</a:t>
            </a:r>
            <a:r>
              <a:rPr lang="en-US" dirty="0" err="1" smtClean="0">
                <a:hlinkClick r:id="rId5"/>
              </a:rPr>
              <a:t>https</a:t>
            </a:r>
            <a:r>
              <a:rPr lang="en-US" dirty="0" smtClean="0">
                <a:hlinkClick r:id="rId5"/>
              </a:rPr>
              <a:t>://</a:t>
            </a:r>
            <a:r>
              <a:rPr lang="en-US" dirty="0" err="1" smtClean="0">
                <a:hlinkClick r:id="rId5"/>
              </a:rPr>
              <a:t>www.cnbc.com</a:t>
            </a:r>
            <a:r>
              <a:rPr lang="en-US" dirty="0" smtClean="0">
                <a:hlinkClick r:id="rId5"/>
              </a:rPr>
              <a:t>/2020/02/21/</a:t>
            </a:r>
            <a:r>
              <a:rPr lang="en-US" dirty="0" err="1" smtClean="0">
                <a:hlinkClick r:id="rId5"/>
              </a:rPr>
              <a:t>microsoft</a:t>
            </a:r>
            <a:r>
              <a:rPr lang="en-US" dirty="0" smtClean="0">
                <a:hlinkClick r:id="rId5"/>
              </a:rPr>
              <a:t>-senior-leadership-team-under-</a:t>
            </a:r>
            <a:r>
              <a:rPr lang="en-US" dirty="0" err="1" smtClean="0">
                <a:hlinkClick r:id="rId5"/>
              </a:rPr>
              <a:t>satya</a:t>
            </a:r>
            <a:r>
              <a:rPr lang="en-US" dirty="0" smtClean="0">
                <a:hlinkClick r:id="rId5"/>
              </a:rPr>
              <a:t>-</a:t>
            </a:r>
            <a:r>
              <a:rPr lang="en-US" dirty="0" err="1" smtClean="0">
                <a:hlinkClick r:id="rId5"/>
              </a:rPr>
              <a:t>nadella.html</a:t>
            </a:r>
            <a:r>
              <a:rPr lang="en-US" dirty="0" smtClean="0"/>
              <a:t> [Accessed 22nd July 2023]</a:t>
            </a:r>
          </a:p>
          <a:p>
            <a:pPr lvl="0" algn="just">
              <a:lnSpc>
                <a:spcPct val="170000"/>
              </a:lnSpc>
              <a:buNone/>
            </a:pPr>
            <a:r>
              <a:rPr lang="en-US" dirty="0" err="1" smtClean="0"/>
              <a:t>Numonjonovich</a:t>
            </a:r>
            <a:r>
              <a:rPr lang="en-US" dirty="0" smtClean="0"/>
              <a:t>, M.M., 2022. ECONOMIC DEVELOPMENT AND THE ROLE OF MASLOW’S HIERARCHY OF NEEDS. </a:t>
            </a:r>
            <a:r>
              <a:rPr lang="en-US" i="1" dirty="0" smtClean="0"/>
              <a:t>Web of Scientist: International Scientific Research Journal</a:t>
            </a:r>
            <a:r>
              <a:rPr lang="en-US" dirty="0" smtClean="0"/>
              <a:t>, </a:t>
            </a:r>
            <a:r>
              <a:rPr lang="en-US" i="1" dirty="0" smtClean="0"/>
              <a:t>3</a:t>
            </a:r>
            <a:r>
              <a:rPr lang="en-US" dirty="0" smtClean="0"/>
              <a:t>(7), pp.5-10.</a:t>
            </a:r>
          </a:p>
          <a:p>
            <a:pPr lvl="0" algn="just">
              <a:lnSpc>
                <a:spcPct val="170000"/>
              </a:lnSpc>
              <a:buNone/>
            </a:pPr>
            <a:r>
              <a:rPr lang="en-US" dirty="0" err="1" smtClean="0"/>
              <a:t>Rahayu</a:t>
            </a:r>
            <a:r>
              <a:rPr lang="en-US" dirty="0" smtClean="0"/>
              <a:t>, M., </a:t>
            </a:r>
            <a:r>
              <a:rPr lang="en-US" dirty="0" err="1" smtClean="0"/>
              <a:t>Rasid</a:t>
            </a:r>
            <a:r>
              <a:rPr lang="en-US" dirty="0" smtClean="0"/>
              <a:t>, F. and </a:t>
            </a:r>
            <a:r>
              <a:rPr lang="en-US" dirty="0" err="1" smtClean="0"/>
              <a:t>Tannady</a:t>
            </a:r>
            <a:r>
              <a:rPr lang="en-US" dirty="0" smtClean="0"/>
              <a:t>, H., 2019. The effect of career training and development on job satisfaction and its implications for the organizational commitment of regional secretariat (SETDA) employees of Jambi provincial government. </a:t>
            </a:r>
            <a:r>
              <a:rPr lang="en-US" i="1" dirty="0" smtClean="0"/>
              <a:t>International Review of Management and Marketing</a:t>
            </a:r>
            <a:r>
              <a:rPr lang="en-US" dirty="0" smtClean="0"/>
              <a:t>, </a:t>
            </a:r>
            <a:r>
              <a:rPr lang="en-US" i="1" dirty="0" smtClean="0"/>
              <a:t>9</a:t>
            </a:r>
            <a:r>
              <a:rPr lang="en-US" dirty="0" smtClean="0"/>
              <a:t>(1), p.79.</a:t>
            </a:r>
          </a:p>
          <a:p>
            <a:pPr lvl="0" algn="just">
              <a:lnSpc>
                <a:spcPct val="170000"/>
              </a:lnSpc>
              <a:buNone/>
            </a:pPr>
            <a:r>
              <a:rPr lang="en-US" dirty="0" err="1" smtClean="0"/>
              <a:t>Sauter</a:t>
            </a:r>
            <a:r>
              <a:rPr lang="en-US" dirty="0" smtClean="0"/>
              <a:t>, M., </a:t>
            </a:r>
            <a:r>
              <a:rPr lang="en-US" dirty="0" err="1" smtClean="0"/>
              <a:t>Draschkow</a:t>
            </a:r>
            <a:r>
              <a:rPr lang="en-US" dirty="0" smtClean="0"/>
              <a:t>, D. and Mack, W., 2020. Building, hosting, and recruiting: A brief introduction to running behavioral experiments online. </a:t>
            </a:r>
            <a:r>
              <a:rPr lang="en-US" i="1" dirty="0" smtClean="0"/>
              <a:t>Brain sciences</a:t>
            </a:r>
            <a:r>
              <a:rPr lang="en-US" dirty="0" smtClean="0"/>
              <a:t>, </a:t>
            </a:r>
            <a:r>
              <a:rPr lang="en-US" i="1" dirty="0" smtClean="0"/>
              <a:t>10</a:t>
            </a:r>
            <a:r>
              <a:rPr lang="en-US" dirty="0" smtClean="0"/>
              <a:t>(4), p.251.</a:t>
            </a:r>
          </a:p>
          <a:p>
            <a:pPr lvl="0" algn="just">
              <a:lnSpc>
                <a:spcPct val="170000"/>
              </a:lnSpc>
              <a:buNone/>
            </a:pPr>
            <a:r>
              <a:rPr lang="en-US" dirty="0" err="1" smtClean="0"/>
              <a:t>Taherdoost</a:t>
            </a:r>
            <a:r>
              <a:rPr lang="en-US" dirty="0" smtClean="0"/>
              <a:t>, H. and </a:t>
            </a:r>
            <a:r>
              <a:rPr lang="en-US" dirty="0" err="1" smtClean="0"/>
              <a:t>Brard</a:t>
            </a:r>
            <a:r>
              <a:rPr lang="en-US" dirty="0" smtClean="0"/>
              <a:t>, A., 2019. Analyzing the process of supplier selection criteria and methods. </a:t>
            </a:r>
            <a:r>
              <a:rPr lang="en-US" i="1" dirty="0" err="1" smtClean="0"/>
              <a:t>Procedia</a:t>
            </a:r>
            <a:r>
              <a:rPr lang="en-US" i="1" dirty="0" smtClean="0"/>
              <a:t> Manufacturing</a:t>
            </a:r>
            <a:r>
              <a:rPr lang="en-US" dirty="0" smtClean="0"/>
              <a:t>, </a:t>
            </a:r>
            <a:r>
              <a:rPr lang="en-US" i="1" dirty="0" smtClean="0"/>
              <a:t>32</a:t>
            </a:r>
            <a:r>
              <a:rPr lang="en-US" dirty="0" smtClean="0"/>
              <a:t>, pp.1024-1034.</a:t>
            </a:r>
          </a:p>
          <a:p>
            <a:pPr lvl="0" algn="just">
              <a:lnSpc>
                <a:spcPct val="170000"/>
              </a:lnSpc>
              <a:buNone/>
            </a:pPr>
            <a:r>
              <a:rPr lang="en-US" dirty="0" smtClean="0"/>
              <a:t>The Org, 2023. </a:t>
            </a:r>
            <a:r>
              <a:rPr lang="en-US" dirty="0" err="1" smtClean="0"/>
              <a:t>Fabacus</a:t>
            </a:r>
            <a:r>
              <a:rPr lang="en-US" dirty="0" smtClean="0"/>
              <a:t>. Available </a:t>
            </a:r>
            <a:r>
              <a:rPr lang="en-US" dirty="0" err="1" smtClean="0"/>
              <a:t>at:</a:t>
            </a:r>
            <a:r>
              <a:rPr lang="en-US" dirty="0" err="1" smtClean="0">
                <a:hlinkClick r:id="rId6"/>
              </a:rPr>
              <a:t>https</a:t>
            </a:r>
            <a:r>
              <a:rPr lang="en-US" dirty="0" smtClean="0">
                <a:hlinkClick r:id="rId6"/>
              </a:rPr>
              <a:t>://</a:t>
            </a:r>
            <a:r>
              <a:rPr lang="en-US" dirty="0" err="1" smtClean="0">
                <a:hlinkClick r:id="rId6"/>
              </a:rPr>
              <a:t>theorg.com</a:t>
            </a:r>
            <a:r>
              <a:rPr lang="en-US" dirty="0" smtClean="0">
                <a:hlinkClick r:id="rId6"/>
              </a:rPr>
              <a:t>/org/</a:t>
            </a:r>
            <a:r>
              <a:rPr lang="en-US" dirty="0" err="1" smtClean="0">
                <a:hlinkClick r:id="rId6"/>
              </a:rPr>
              <a:t>fabacus</a:t>
            </a:r>
            <a:r>
              <a:rPr lang="en-US" dirty="0" smtClean="0"/>
              <a:t>[Accessed 22nd July 2023]</a:t>
            </a:r>
          </a:p>
          <a:p>
            <a:pPr lvl="0" algn="just">
              <a:lnSpc>
                <a:spcPct val="170000"/>
              </a:lnSpc>
              <a:buNone/>
            </a:pPr>
            <a:r>
              <a:rPr lang="en-US" dirty="0" err="1" smtClean="0"/>
              <a:t>Tsantakis</a:t>
            </a:r>
            <a:r>
              <a:rPr lang="en-US" dirty="0" smtClean="0"/>
              <a:t>, C., 2023. HUMAN RESOURCE MANAGEMENT IN EDUCATIONAL ORGANIZATIONS AND THE ADMINISTRATIVE ROLE OF LEADER’S COMMUNICATION IN EFFECTIVE EDUCATIONAL MANAGEMENT. </a:t>
            </a:r>
            <a:r>
              <a:rPr lang="en-US" i="1" dirty="0" err="1" smtClean="0"/>
              <a:t>Facta</a:t>
            </a:r>
            <a:r>
              <a:rPr lang="en-US" i="1" dirty="0" smtClean="0"/>
              <a:t> </a:t>
            </a:r>
            <a:r>
              <a:rPr lang="en-US" i="1" dirty="0" err="1" smtClean="0"/>
              <a:t>Universitatis</a:t>
            </a:r>
            <a:r>
              <a:rPr lang="en-US" i="1" dirty="0" smtClean="0"/>
              <a:t>, Series: Teaching, Learning and Teacher Education</a:t>
            </a:r>
            <a:r>
              <a:rPr lang="en-US" dirty="0" smtClean="0"/>
              <a:t>, pp.181-188.</a:t>
            </a:r>
          </a:p>
          <a:p>
            <a:pPr lvl="0" algn="just">
              <a:lnSpc>
                <a:spcPct val="170000"/>
              </a:lnSpc>
              <a:buNone/>
            </a:pPr>
            <a:r>
              <a:rPr lang="en-US" dirty="0" smtClean="0"/>
              <a:t>Zhang, J.A. and Edgar, F., 2022. HRM systems, employee </a:t>
            </a:r>
            <a:r>
              <a:rPr lang="en-US" dirty="0" err="1" smtClean="0"/>
              <a:t>proactivity</a:t>
            </a:r>
            <a:r>
              <a:rPr lang="en-US" dirty="0" smtClean="0"/>
              <a:t> and capability in the SME context. </a:t>
            </a:r>
            <a:r>
              <a:rPr lang="en-US" i="1" dirty="0" smtClean="0"/>
              <a:t>The International Journal of Human Resource Management</a:t>
            </a:r>
            <a:r>
              <a:rPr lang="en-US" dirty="0" smtClean="0"/>
              <a:t>, </a:t>
            </a:r>
            <a:r>
              <a:rPr lang="en-US" i="1" dirty="0" smtClean="0"/>
              <a:t>33</a:t>
            </a:r>
            <a:r>
              <a:rPr lang="en-US" dirty="0" smtClean="0"/>
              <a:t>(16), pp.3298-3323.</a:t>
            </a:r>
          </a:p>
          <a:p>
            <a:endParaRPr lang="en-US" dirty="0"/>
          </a:p>
        </p:txBody>
      </p:sp>
      <p:pic>
        <p:nvPicPr>
          <p:cNvPr id="18434" name="Picture 2"/>
          <p:cNvPicPr>
            <a:picLocks noChangeAspect="1" noChangeArrowheads="1"/>
          </p:cNvPicPr>
          <p:nvPr/>
        </p:nvPicPr>
        <p:blipFill>
          <a:blip r:embed="rId7"/>
          <a:srcRect/>
          <a:stretch>
            <a:fillRect/>
          </a:stretch>
        </p:blipFill>
        <p:spPr bwMode="auto">
          <a:xfrm>
            <a:off x="7161087" y="3969177"/>
            <a:ext cx="1766781" cy="929241"/>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1417834" y="638175"/>
            <a:ext cx="6431622" cy="386715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2159</Words>
  <PresentationFormat>On-screen Show (16:9)</PresentationFormat>
  <Paragraphs>95</Paragraphs>
  <Slides>18</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Montserrat</vt:lpstr>
      <vt:lpstr>Lato</vt:lpstr>
      <vt:lpstr>Focus</vt:lpstr>
      <vt:lpstr>BMMB7007 HUMAN RESOURCE MANAGEMENT </vt:lpstr>
      <vt:lpstr>Introduction </vt:lpstr>
      <vt:lpstr>Organisational background along with its issues</vt:lpstr>
      <vt:lpstr>Evaluating the priority area</vt:lpstr>
      <vt:lpstr>Cont.</vt:lpstr>
      <vt:lpstr>Skills that are present in Fabacus</vt:lpstr>
      <vt:lpstr>Cont.</vt:lpstr>
      <vt:lpstr>The areas that are lacking</vt:lpstr>
      <vt:lpstr>Cont.</vt:lpstr>
      <vt:lpstr>The Skills that Enhance the Priority Area</vt:lpstr>
      <vt:lpstr>Cont.</vt:lpstr>
      <vt:lpstr>The HRM Approach and Strategy</vt:lpstr>
      <vt:lpstr>Cont.</vt:lpstr>
      <vt:lpstr>Theoretical implication</vt:lpstr>
      <vt:lpstr>Evaluating the approach and skills for eliminating the current business issues</vt:lpstr>
      <vt:lpstr>Conclusion</vt:lpstr>
      <vt:lpstr>References</vt:lpstr>
      <vt:lpstr>Slide 18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BMMB7007 HUMAN RESOURCE MANAGEMENT</dc:title>
  <dc:creator>Dell</dc:creator>
  <cp:lastModifiedBy>Dell</cp:lastModifiedBy>
  <cp:revision>2</cp:revision>
  <dcterms:modified xsi:type="dcterms:W3CDTF">2023-07-22T15:53:40Z</dcterms:modified>
</cp:coreProperties>
</file>