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58" r:id="rId4"/>
    <p:sldId id="277" r:id="rId5"/>
    <p:sldId id="259" r:id="rId6"/>
    <p:sldId id="276" r:id="rId7"/>
    <p:sldId id="261" r:id="rId8"/>
    <p:sldId id="262" r:id="rId9"/>
    <p:sldId id="263" r:id="rId10"/>
    <p:sldId id="264" r:id="rId11"/>
    <p:sldId id="265" r:id="rId12"/>
    <p:sldId id="266" r:id="rId13"/>
    <p:sldId id="267" r:id="rId14"/>
    <p:sldId id="268" r:id="rId15"/>
    <p:sldId id="269" r:id="rId16"/>
    <p:sldId id="275" r:id="rId17"/>
    <p:sldId id="270" r:id="rId18"/>
    <p:sldId id="271" r:id="rId19"/>
    <p:sldId id="272" r:id="rId20"/>
    <p:sldId id="274" r:id="rId2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316" autoAdjust="0"/>
  </p:normalViewPr>
  <p:slideViewPr>
    <p:cSldViewPr showGuides="1">
      <p:cViewPr varScale="1">
        <p:scale>
          <a:sx n="68" d="100"/>
          <a:sy n="68" d="100"/>
        </p:scale>
        <p:origin x="72" y="6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2E8E4A61-D55E-894A-99EE-F9A67F4EAEC2}" type="datetimeFigureOut">
              <a:rPr lang="en-US" smtClean="0"/>
              <a:t>11/10/2025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F2586140-C590-4342-AAFE-0BD63630388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2586140-C590-4342-AAFE-0BD63630388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950" b="1" i="0">
                <a:solidFill>
                  <a:schemeClr val="tx1"/>
                </a:solidFill>
                <a:latin typeface="Times New Roman" panose="02020603050405020304"/>
                <a:cs typeface="Times New Roman" panose="02020603050405020304"/>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000" b="0" i="0">
                <a:solidFill>
                  <a:schemeClr val="tx1"/>
                </a:solidFill>
                <a:latin typeface="Times New Roman" panose="02020603050405020304"/>
                <a:cs typeface="Times New Roman" panose="02020603050405020304"/>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Times New Roman" panose="02020603050405020304"/>
                <a:cs typeface="Times New Roman" panose="02020603050405020304"/>
              </a:defRPr>
            </a:lvl1pPr>
          </a:lstStyle>
          <a:p>
            <a:endParaRPr/>
          </a:p>
        </p:txBody>
      </p:sp>
      <p:sp>
        <p:nvSpPr>
          <p:cNvPr id="3" name="Holder 3"/>
          <p:cNvSpPr>
            <a:spLocks noGrp="1"/>
          </p:cNvSpPr>
          <p:nvPr>
            <p:ph type="body" idx="1"/>
          </p:nvPr>
        </p:nvSpPr>
        <p:spPr/>
        <p:txBody>
          <a:bodyPr lIns="0" tIns="0" rIns="0" bIns="0"/>
          <a:lstStyle>
            <a:lvl1pPr>
              <a:defRPr sz="2000" b="0" i="0">
                <a:solidFill>
                  <a:schemeClr val="tx1"/>
                </a:solidFill>
                <a:latin typeface="Times New Roman" panose="02020603050405020304"/>
                <a:cs typeface="Times New Roman" panose="02020603050405020304"/>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Times New Roman" panose="02020603050405020304"/>
                <a:cs typeface="Times New Roman" panose="02020603050405020304"/>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Times New Roman" panose="02020603050405020304"/>
                <a:cs typeface="Times New Roman" panose="02020603050405020304"/>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theme" Target="../theme/theme1.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4399" y="116205"/>
            <a:ext cx="10363200" cy="1185545"/>
          </a:xfrm>
          <a:prstGeom prst="rect">
            <a:avLst/>
          </a:prstGeom>
        </p:spPr>
        <p:txBody>
          <a:bodyPr wrap="square" lIns="0" tIns="0" rIns="0" bIns="0">
            <a:spAutoFit/>
          </a:bodyPr>
          <a:lstStyle>
            <a:lvl1pPr>
              <a:defRPr sz="3950" b="1" i="0">
                <a:solidFill>
                  <a:schemeClr val="tx1"/>
                </a:solidFill>
                <a:latin typeface="Times New Roman" panose="02020603050405020304"/>
                <a:cs typeface="Times New Roman" panose="02020603050405020304"/>
              </a:defRPr>
            </a:lvl1pPr>
          </a:lstStyle>
          <a:p>
            <a:endParaRPr/>
          </a:p>
        </p:txBody>
      </p:sp>
      <p:sp>
        <p:nvSpPr>
          <p:cNvPr id="3" name="Holder 3"/>
          <p:cNvSpPr>
            <a:spLocks noGrp="1"/>
          </p:cNvSpPr>
          <p:nvPr>
            <p:ph type="body" idx="1"/>
          </p:nvPr>
        </p:nvSpPr>
        <p:spPr>
          <a:xfrm>
            <a:off x="5549265" y="2588005"/>
            <a:ext cx="5579745" cy="3166110"/>
          </a:xfrm>
          <a:prstGeom prst="rect">
            <a:avLst/>
          </a:prstGeom>
        </p:spPr>
        <p:txBody>
          <a:bodyPr wrap="square" lIns="0" tIns="0" rIns="0" bIns="0">
            <a:spAutoFit/>
          </a:bodyPr>
          <a:lstStyle>
            <a:lvl1pPr>
              <a:defRPr sz="2000" b="0" i="0">
                <a:solidFill>
                  <a:schemeClr val="tx1"/>
                </a:solidFill>
                <a:latin typeface="Times New Roman" panose="02020603050405020304"/>
                <a:cs typeface="Times New Roman" panose="02020603050405020304"/>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hyperlink" Target="https://bjgp.org/content/66/645/e288" TargetMode="External" /><Relationship Id="rId2" Type="http://schemas.openxmlformats.org/officeDocument/2006/relationships/hyperlink" Target="https://www.bhf.org.uk/for-professionals/healthcare-professionals/innovation-in-care/person-centred-care-and-the-house-of-care" TargetMode="External" /><Relationship Id="rId1" Type="http://schemas.openxmlformats.org/officeDocument/2006/relationships/slideLayout" Target="../slideLayouts/slideLayout2.xml" /><Relationship Id="rId4" Type="http://schemas.openxmlformats.org/officeDocument/2006/relationships/hyperlink" Target="https://www.gov.uk/government/statistics/diabetes-profile-update-march-2025/diabetes-profile-statistical-commentary-march-2025" TargetMode="Externa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object 6"/>
          <p:cNvSpPr txBox="1"/>
          <p:nvPr/>
        </p:nvSpPr>
        <p:spPr>
          <a:xfrm>
            <a:off x="2133600" y="2819400"/>
            <a:ext cx="8721090" cy="337820"/>
          </a:xfrm>
          <a:prstGeom prst="rect">
            <a:avLst/>
          </a:prstGeom>
        </p:spPr>
        <p:txBody>
          <a:bodyPr vert="horz" wrap="square" lIns="0" tIns="16510" rIns="0" bIns="0" rtlCol="0">
            <a:noAutofit/>
          </a:bodyPr>
          <a:lstStyle/>
          <a:p>
            <a:pPr marL="12700" algn="ctr">
              <a:lnSpc>
                <a:spcPct val="100000"/>
              </a:lnSpc>
              <a:spcBef>
                <a:spcPts val="130"/>
              </a:spcBef>
            </a:pPr>
            <a:endParaRPr sz="1400" dirty="0">
              <a:latin typeface="Arial" panose="020B0604020202020204" pitchFamily="34" charset="0"/>
              <a:cs typeface="Arial" panose="020B0604020202020204" pitchFamily="34" charset="0"/>
            </a:endParaRPr>
          </a:p>
        </p:txBody>
      </p:sp>
      <p:sp>
        <p:nvSpPr>
          <p:cNvPr id="7" name="object 7"/>
          <p:cNvSpPr txBox="1"/>
          <p:nvPr/>
        </p:nvSpPr>
        <p:spPr>
          <a:xfrm>
            <a:off x="0" y="0"/>
            <a:ext cx="8677275" cy="3048635"/>
          </a:xfrm>
          <a:prstGeom prst="rect">
            <a:avLst/>
          </a:prstGeom>
        </p:spPr>
        <p:txBody>
          <a:bodyPr vert="horz" wrap="square" lIns="0" tIns="15875" rIns="0" bIns="0" rtlCol="0">
            <a:noAutofit/>
          </a:bodyPr>
          <a:lstStyle/>
          <a:p>
            <a:pPr marR="3175" algn="l">
              <a:lnSpc>
                <a:spcPct val="100000"/>
              </a:lnSpc>
              <a:spcBef>
                <a:spcPts val="125"/>
              </a:spcBef>
            </a:pPr>
            <a:r>
              <a:rPr sz="2400" b="1" dirty="0">
                <a:latin typeface="Arial" panose="020B0604020202020204" pitchFamily="34" charset="0"/>
                <a:cs typeface="Arial" panose="020B0604020202020204" pitchFamily="34" charset="0"/>
              </a:rPr>
              <a:t>Program:</a:t>
            </a:r>
            <a:r>
              <a:rPr sz="2400" b="1" spc="12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MSc</a:t>
            </a:r>
            <a:r>
              <a:rPr sz="2400" b="1" spc="11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Public</a:t>
            </a:r>
            <a:r>
              <a:rPr sz="2400" b="1" spc="114"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Health</a:t>
            </a:r>
            <a:r>
              <a:rPr sz="2400" b="1" spc="9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and</a:t>
            </a:r>
            <a:r>
              <a:rPr sz="2400" b="1" spc="9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Social</a:t>
            </a:r>
            <a:r>
              <a:rPr sz="2400" b="1" spc="6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Care</a:t>
            </a:r>
            <a:r>
              <a:rPr sz="2400" b="1" spc="11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in</a:t>
            </a:r>
            <a:r>
              <a:rPr sz="2400" b="1" spc="100"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Practic</a:t>
            </a:r>
            <a:r>
              <a:rPr lang="en-US" sz="2400" b="1" spc="-10" dirty="0">
                <a:latin typeface="Arial" panose="020B0604020202020204" pitchFamily="34" charset="0"/>
                <a:cs typeface="Arial" panose="020B0604020202020204" pitchFamily="34" charset="0"/>
              </a:rPr>
              <a:t>e</a:t>
            </a:r>
          </a:p>
          <a:p>
            <a:pPr marR="3175" algn="l">
              <a:lnSpc>
                <a:spcPct val="100000"/>
              </a:lnSpc>
              <a:spcBef>
                <a:spcPts val="125"/>
              </a:spcBef>
            </a:pPr>
            <a:r>
              <a:rPr lang="en-US" altLang="en-US" sz="2400" b="1" dirty="0">
                <a:latin typeface="Arial" panose="020B0604020202020204" pitchFamily="34" charset="0"/>
                <a:cs typeface="Arial" panose="020B0604020202020204" pitchFamily="34" charset="0"/>
              </a:rPr>
              <a:t>Topic Name : Type 2 diabetes</a:t>
            </a:r>
          </a:p>
          <a:p>
            <a:pPr marR="3175" algn="l">
              <a:lnSpc>
                <a:spcPct val="100000"/>
              </a:lnSpc>
              <a:spcBef>
                <a:spcPts val="125"/>
              </a:spcBef>
            </a:pPr>
            <a:r>
              <a:rPr sz="2400" b="1" dirty="0">
                <a:latin typeface="Arial" panose="020B0604020202020204" pitchFamily="34" charset="0"/>
                <a:cs typeface="Arial" panose="020B0604020202020204" pitchFamily="34" charset="0"/>
              </a:rPr>
              <a:t>Module</a:t>
            </a:r>
            <a:r>
              <a:rPr sz="2400" b="1" spc="6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Title:</a:t>
            </a:r>
            <a:r>
              <a:rPr sz="2400" b="1" spc="19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Community</a:t>
            </a:r>
            <a:r>
              <a:rPr sz="2400" b="1" spc="14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Care</a:t>
            </a:r>
            <a:r>
              <a:rPr sz="2400" b="1" spc="15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and</a:t>
            </a:r>
            <a:r>
              <a:rPr sz="2400" b="1" spc="14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Management</a:t>
            </a:r>
            <a:r>
              <a:rPr sz="2400" b="1" spc="10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of</a:t>
            </a:r>
            <a:r>
              <a:rPr sz="2400" b="1" spc="19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Longer-term</a:t>
            </a:r>
            <a:r>
              <a:rPr sz="2400" b="1" spc="165"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Conditions</a:t>
            </a:r>
          </a:p>
          <a:p>
            <a:pPr marR="3175" algn="l">
              <a:lnSpc>
                <a:spcPct val="100000"/>
              </a:lnSpc>
              <a:spcBef>
                <a:spcPts val="125"/>
              </a:spcBef>
            </a:pPr>
            <a:r>
              <a:rPr sz="2400" b="1" dirty="0">
                <a:latin typeface="Arial" panose="020B0604020202020204" pitchFamily="34" charset="0"/>
                <a:cs typeface="Arial" panose="020B0604020202020204" pitchFamily="34" charset="0"/>
              </a:rPr>
              <a:t>Module</a:t>
            </a:r>
            <a:r>
              <a:rPr sz="2400" b="1" spc="4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Code:</a:t>
            </a:r>
            <a:r>
              <a:rPr sz="2400" b="1" spc="105"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LCHS7003</a:t>
            </a:r>
          </a:p>
          <a:p>
            <a:pPr marR="3175" algn="l">
              <a:lnSpc>
                <a:spcPct val="100000"/>
              </a:lnSpc>
              <a:spcBef>
                <a:spcPts val="125"/>
              </a:spcBef>
            </a:pPr>
            <a:r>
              <a:rPr sz="2400" b="1" dirty="0">
                <a:latin typeface="Arial" panose="020B0604020202020204" pitchFamily="34" charset="0"/>
                <a:cs typeface="Arial" panose="020B0604020202020204" pitchFamily="34" charset="0"/>
              </a:rPr>
              <a:t>Lecturer:</a:t>
            </a:r>
            <a:r>
              <a:rPr sz="2400" b="1" spc="14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Dr</a:t>
            </a:r>
            <a:r>
              <a:rPr sz="2400" b="1" spc="2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Aishat</a:t>
            </a:r>
            <a:r>
              <a:rPr sz="2400" b="1" spc="85" dirty="0">
                <a:latin typeface="Arial" panose="020B0604020202020204" pitchFamily="34" charset="0"/>
                <a:cs typeface="Arial" panose="020B0604020202020204" pitchFamily="34" charset="0"/>
              </a:rPr>
              <a:t> </a:t>
            </a:r>
            <a:r>
              <a:rPr sz="2400" b="1" spc="-20" dirty="0">
                <a:latin typeface="Arial" panose="020B0604020202020204" pitchFamily="34" charset="0"/>
                <a:cs typeface="Arial" panose="020B0604020202020204" pitchFamily="34" charset="0"/>
              </a:rPr>
              <a:t>Bakre </a:t>
            </a:r>
          </a:p>
          <a:p>
            <a:pPr marR="3175" algn="l">
              <a:lnSpc>
                <a:spcPct val="100000"/>
              </a:lnSpc>
              <a:spcBef>
                <a:spcPts val="125"/>
              </a:spcBef>
            </a:pPr>
            <a:r>
              <a:rPr sz="2400" b="1" dirty="0">
                <a:latin typeface="Arial" panose="020B0604020202020204" pitchFamily="34" charset="0"/>
                <a:cs typeface="Arial" panose="020B0604020202020204" pitchFamily="34" charset="0"/>
              </a:rPr>
              <a:t>Student</a:t>
            </a:r>
            <a:r>
              <a:rPr sz="2400" b="1" spc="17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name:</a:t>
            </a:r>
            <a:r>
              <a:rPr sz="2400" b="1" spc="17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Krish</a:t>
            </a:r>
            <a:r>
              <a:rPr sz="2400" b="1" spc="75" dirty="0">
                <a:latin typeface="Arial" panose="020B0604020202020204" pitchFamily="34" charset="0"/>
                <a:cs typeface="Arial" panose="020B0604020202020204" pitchFamily="34" charset="0"/>
              </a:rPr>
              <a:t> </a:t>
            </a:r>
            <a:r>
              <a:rPr sz="2400" b="1" spc="-20" dirty="0">
                <a:latin typeface="Arial" panose="020B0604020202020204" pitchFamily="34" charset="0"/>
                <a:cs typeface="Arial" panose="020B0604020202020204" pitchFamily="34" charset="0"/>
              </a:rPr>
              <a:t>Patel </a:t>
            </a:r>
          </a:p>
          <a:p>
            <a:pPr marR="3175" algn="l">
              <a:lnSpc>
                <a:spcPct val="100000"/>
              </a:lnSpc>
              <a:spcBef>
                <a:spcPts val="125"/>
              </a:spcBef>
            </a:pPr>
            <a:r>
              <a:rPr sz="2400" b="1" dirty="0">
                <a:latin typeface="Arial" panose="020B0604020202020204" pitchFamily="34" charset="0"/>
                <a:cs typeface="Arial" panose="020B0604020202020204" pitchFamily="34" charset="0"/>
              </a:rPr>
              <a:t>Student</a:t>
            </a:r>
            <a:r>
              <a:rPr sz="2400" b="1" spc="114"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ID:</a:t>
            </a:r>
            <a:r>
              <a:rPr sz="2400" b="1" spc="110"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2426744</a:t>
            </a:r>
            <a:endParaRPr sz="24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38768" y="305078"/>
            <a:ext cx="7301838" cy="633730"/>
          </a:xfrm>
          <a:prstGeom prst="rect">
            <a:avLst/>
          </a:prstGeom>
        </p:spPr>
        <p:txBody>
          <a:bodyPr vert="horz" wrap="square" lIns="0" tIns="74930" rIns="0" bIns="0" rtlCol="0">
            <a:spAutoFit/>
          </a:bodyPr>
          <a:lstStyle/>
          <a:p>
            <a:pPr marL="1224915" marR="5080" indent="-1212850" algn="ctr">
              <a:lnSpc>
                <a:spcPts val="4360"/>
              </a:lnSpc>
              <a:spcBef>
                <a:spcPts val="590"/>
              </a:spcBef>
            </a:pPr>
            <a:r>
              <a:rPr dirty="0">
                <a:latin typeface="Arial" panose="020B0604020202020204" pitchFamily="34" charset="0"/>
                <a:cs typeface="Arial" panose="020B0604020202020204" pitchFamily="34" charset="0"/>
              </a:rPr>
              <a:t>Definition</a:t>
            </a:r>
            <a:r>
              <a:rPr spc="-5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of</a:t>
            </a:r>
            <a:r>
              <a:rPr spc="-60" dirty="0">
                <a:latin typeface="Arial" panose="020B0604020202020204" pitchFamily="34" charset="0"/>
                <a:cs typeface="Arial" panose="020B0604020202020204" pitchFamily="34" charset="0"/>
              </a:rPr>
              <a:t> </a:t>
            </a:r>
            <a:r>
              <a:rPr spc="-25" dirty="0">
                <a:latin typeface="Arial" panose="020B0604020202020204" pitchFamily="34" charset="0"/>
                <a:cs typeface="Arial" panose="020B0604020202020204" pitchFamily="34" charset="0"/>
              </a:rPr>
              <a:t>Type</a:t>
            </a:r>
            <a:r>
              <a:rPr spc="-50" dirty="0">
                <a:latin typeface="Arial" panose="020B0604020202020204" pitchFamily="34" charset="0"/>
                <a:cs typeface="Arial" panose="020B0604020202020204" pitchFamily="34" charset="0"/>
              </a:rPr>
              <a:t> 2 </a:t>
            </a:r>
            <a:r>
              <a:rPr spc="-10" dirty="0">
                <a:latin typeface="Arial" panose="020B0604020202020204" pitchFamily="34" charset="0"/>
                <a:cs typeface="Arial" panose="020B0604020202020204" pitchFamily="34" charset="0"/>
              </a:rPr>
              <a:t>Diabetes</a:t>
            </a:r>
          </a:p>
        </p:txBody>
      </p:sp>
      <p:sp>
        <p:nvSpPr>
          <p:cNvPr id="3" name="object 3"/>
          <p:cNvSpPr txBox="1"/>
          <p:nvPr/>
        </p:nvSpPr>
        <p:spPr>
          <a:xfrm>
            <a:off x="408305" y="1752600"/>
            <a:ext cx="6322695" cy="5181600"/>
          </a:xfrm>
          <a:prstGeom prst="rect">
            <a:avLst/>
          </a:prstGeom>
        </p:spPr>
        <p:txBody>
          <a:bodyPr vert="horz" wrap="square" lIns="0" tIns="47625" rIns="0" bIns="0" rtlCol="0">
            <a:noAutofit/>
          </a:bodyPr>
          <a:lstStyle/>
          <a:p>
            <a:pPr marL="238760" marR="5080" indent="-226695" algn="just">
              <a:lnSpc>
                <a:spcPct val="90000"/>
              </a:lnSpc>
              <a:spcBef>
                <a:spcPts val="375"/>
              </a:spcBef>
              <a:buFont typeface="Arial MT"/>
              <a:buChar char="•"/>
              <a:tabLst>
                <a:tab pos="241300" algn="l"/>
              </a:tabLst>
            </a:pPr>
            <a:r>
              <a:rPr sz="2400" dirty="0">
                <a:latin typeface="Arial" panose="020B0604020202020204" pitchFamily="34" charset="0"/>
                <a:cs typeface="Arial" panose="020B0604020202020204" pitchFamily="34" charset="0"/>
              </a:rPr>
              <a:t>Type</a:t>
            </a:r>
            <a:r>
              <a:rPr sz="2400" spc="4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459"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4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can</a:t>
            </a:r>
            <a:r>
              <a:rPr sz="2400" spc="4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be</a:t>
            </a:r>
            <a:r>
              <a:rPr sz="2400" spc="4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defined</a:t>
            </a:r>
            <a:r>
              <a:rPr sz="2400" spc="4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as</a:t>
            </a:r>
            <a:r>
              <a:rPr sz="2400" spc="4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45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chronic </a:t>
            </a:r>
            <a:r>
              <a:rPr sz="2400" dirty="0">
                <a:latin typeface="Arial" panose="020B0604020202020204" pitchFamily="34" charset="0"/>
                <a:cs typeface="Arial" panose="020B0604020202020204" pitchFamily="34" charset="0"/>
              </a:rPr>
              <a:t>condition</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that</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happens when</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individual</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has</a:t>
            </a:r>
            <a:r>
              <a:rPr sz="2400" spc="5" dirty="0">
                <a:latin typeface="Arial" panose="020B0604020202020204" pitchFamily="34" charset="0"/>
                <a:cs typeface="Arial" panose="020B0604020202020204" pitchFamily="34" charset="0"/>
              </a:rPr>
              <a:t> </a:t>
            </a:r>
            <a:r>
              <a:rPr sz="2400" spc="-50" dirty="0">
                <a:latin typeface="Arial" panose="020B0604020202020204" pitchFamily="34" charset="0"/>
                <a:cs typeface="Arial" panose="020B0604020202020204" pitchFamily="34" charset="0"/>
              </a:rPr>
              <a:t>a </a:t>
            </a:r>
            <a:r>
              <a:rPr sz="2400" dirty="0">
                <a:latin typeface="Arial" panose="020B0604020202020204" pitchFamily="34" charset="0"/>
                <a:cs typeface="Arial" panose="020B0604020202020204" pitchFamily="34" charset="0"/>
              </a:rPr>
              <a:t>persistently</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high</a:t>
            </a:r>
            <a:r>
              <a:rPr sz="2400" spc="20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level</a:t>
            </a:r>
            <a:r>
              <a:rPr sz="2400" spc="2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2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blood</a:t>
            </a:r>
            <a:r>
              <a:rPr sz="2400" spc="2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sugar</a:t>
            </a:r>
            <a:r>
              <a:rPr sz="2400" spc="19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(Gov.uk,2025).</a:t>
            </a:r>
            <a:endParaRPr sz="2400" dirty="0">
              <a:latin typeface="Arial" panose="020B0604020202020204" pitchFamily="34" charset="0"/>
              <a:cs typeface="Arial" panose="020B0604020202020204" pitchFamily="34" charset="0"/>
            </a:endParaRPr>
          </a:p>
          <a:p>
            <a:pPr marL="238760" marR="5080" indent="-226695" algn="just">
              <a:lnSpc>
                <a:spcPct val="90000"/>
              </a:lnSpc>
              <a:spcBef>
                <a:spcPts val="1000"/>
              </a:spcBef>
              <a:buFont typeface="Arial MT"/>
              <a:buChar char="•"/>
              <a:tabLst>
                <a:tab pos="241300" algn="l"/>
              </a:tabLst>
            </a:pPr>
            <a:r>
              <a:rPr sz="2400" dirty="0">
                <a:latin typeface="Arial" panose="020B0604020202020204" pitchFamily="34" charset="0"/>
                <a:cs typeface="Arial" panose="020B0604020202020204" pitchFamily="34" charset="0"/>
              </a:rPr>
              <a:t>It</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1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most</a:t>
            </a:r>
            <a:r>
              <a:rPr sz="2400" spc="1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common</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form</a:t>
            </a:r>
            <a:r>
              <a:rPr sz="2400" spc="1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1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12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in </a:t>
            </a:r>
            <a:r>
              <a:rPr sz="2400" dirty="0">
                <a:latin typeface="Arial" panose="020B0604020202020204" pitchFamily="34" charset="0"/>
                <a:cs typeface="Arial" panose="020B0604020202020204" pitchFamily="34" charset="0"/>
              </a:rPr>
              <a:t>the</a:t>
            </a:r>
            <a:r>
              <a:rPr sz="2400" spc="2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case</a:t>
            </a:r>
            <a:r>
              <a:rPr sz="2400" spc="3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3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3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particular</a:t>
            </a:r>
            <a:r>
              <a:rPr sz="2400" spc="3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chronic</a:t>
            </a:r>
            <a:r>
              <a:rPr sz="2400" spc="3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31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the </a:t>
            </a:r>
            <a:r>
              <a:rPr sz="2400" dirty="0">
                <a:latin typeface="Arial" panose="020B0604020202020204" pitchFamily="34" charset="0"/>
                <a:cs typeface="Arial" panose="020B0604020202020204" pitchFamily="34" charset="0"/>
              </a:rPr>
              <a:t>individual's</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body</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does</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not</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make</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enough</a:t>
            </a:r>
            <a:r>
              <a:rPr sz="2400" spc="8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insulin </a:t>
            </a:r>
            <a:r>
              <a:rPr sz="2400" dirty="0">
                <a:latin typeface="Arial" panose="020B0604020202020204" pitchFamily="34" charset="0"/>
                <a:cs typeface="Arial" panose="020B0604020202020204" pitchFamily="34" charset="0"/>
              </a:rPr>
              <a:t>or</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cannot</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use</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insulin</a:t>
            </a:r>
            <a:r>
              <a:rPr sz="2400" spc="-1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properly</a:t>
            </a:r>
            <a:r>
              <a:rPr lang="en-US" sz="2400" spc="-10" dirty="0">
                <a:latin typeface="Arial" panose="020B0604020202020204" pitchFamily="34" charset="0"/>
                <a:cs typeface="Arial" panose="020B0604020202020204" pitchFamily="34" charset="0"/>
              </a:rPr>
              <a:t> (</a:t>
            </a:r>
            <a:r>
              <a:rPr lang="en-IN" sz="2400" dirty="0"/>
              <a:t>Bellary et al. 2021)</a:t>
            </a:r>
            <a:endParaRPr sz="2400" dirty="0">
              <a:latin typeface="Arial" panose="020B0604020202020204" pitchFamily="34" charset="0"/>
              <a:cs typeface="Arial" panose="020B0604020202020204" pitchFamily="34" charset="0"/>
            </a:endParaRPr>
          </a:p>
          <a:p>
            <a:pPr marL="238760" marR="5715" indent="-226695" algn="just">
              <a:lnSpc>
                <a:spcPct val="89000"/>
              </a:lnSpc>
              <a:spcBef>
                <a:spcPts val="1090"/>
              </a:spcBef>
              <a:buFont typeface="Arial MT"/>
              <a:buChar char="•"/>
              <a:tabLst>
                <a:tab pos="241300" algn="l"/>
              </a:tabLst>
            </a:pPr>
            <a:r>
              <a:rPr sz="2400" dirty="0">
                <a:latin typeface="Arial" panose="020B0604020202020204" pitchFamily="34" charset="0"/>
                <a:cs typeface="Arial" panose="020B0604020202020204" pitchFamily="34" charset="0"/>
              </a:rPr>
              <a:t>Type</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can  occur</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at</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any</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age,</a:t>
            </a:r>
            <a:r>
              <a:rPr sz="2400" spc="20"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even </a:t>
            </a:r>
            <a:r>
              <a:rPr sz="2400" dirty="0">
                <a:latin typeface="Arial" panose="020B0604020202020204" pitchFamily="34" charset="0"/>
                <a:cs typeface="Arial" panose="020B0604020202020204" pitchFamily="34" charset="0"/>
              </a:rPr>
              <a:t>during</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childhood,</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but</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1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1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mostly</a:t>
            </a:r>
            <a:r>
              <a:rPr sz="2400" spc="9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observed</a:t>
            </a:r>
            <a:r>
              <a:rPr lang="en-US"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among</a:t>
            </a:r>
            <a:r>
              <a:rPr sz="2400" spc="-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middle-</a:t>
            </a:r>
            <a:r>
              <a:rPr sz="2400" dirty="0">
                <a:latin typeface="Arial" panose="020B0604020202020204" pitchFamily="34" charset="0"/>
                <a:cs typeface="Arial" panose="020B0604020202020204" pitchFamily="34" charset="0"/>
              </a:rPr>
              <a:t>aged</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older</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people</a:t>
            </a:r>
            <a:r>
              <a:rPr lang="en-US" sz="2400" spc="-10" dirty="0">
                <a:latin typeface="Arial" panose="020B0604020202020204" pitchFamily="34" charset="0"/>
                <a:cs typeface="Arial" panose="020B0604020202020204" pitchFamily="34" charset="0"/>
              </a:rPr>
              <a:t> (</a:t>
            </a:r>
            <a:r>
              <a:rPr lang="en-IN" sz="2400" dirty="0"/>
              <a:t>Blonde et al. 2022)</a:t>
            </a:r>
            <a:r>
              <a:rPr sz="2400" spc="-10" dirty="0">
                <a:latin typeface="Arial" panose="020B0604020202020204" pitchFamily="34" charset="0"/>
                <a:cs typeface="Arial" panose="020B0604020202020204" pitchFamily="34" charset="0"/>
              </a:rPr>
              <a:t>.</a:t>
            </a:r>
            <a:endParaRPr sz="2400" dirty="0">
              <a:latin typeface="Arial" panose="020B0604020202020204" pitchFamily="34" charset="0"/>
              <a:cs typeface="Arial" panose="020B0604020202020204" pitchFamily="34" charset="0"/>
            </a:endParaRPr>
          </a:p>
        </p:txBody>
      </p:sp>
      <p:sp>
        <p:nvSpPr>
          <p:cNvPr id="4" name="Rectangle 3"/>
          <p:cNvSpPr/>
          <p:nvPr/>
        </p:nvSpPr>
        <p:spPr>
          <a:xfrm>
            <a:off x="6901180" y="6172200"/>
            <a:ext cx="529082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Source: https://www.niddk.nih.gov/health-information/diabetes/overview/what-is-diabetes </a:t>
            </a:r>
            <a:endParaRPr lang="en-IN" dirty="0"/>
          </a:p>
        </p:txBody>
      </p:sp>
      <p:pic>
        <p:nvPicPr>
          <p:cNvPr id="5" name="Picture 4"/>
          <p:cNvPicPr>
            <a:picLocks noChangeAspect="1"/>
          </p:cNvPicPr>
          <p:nvPr/>
        </p:nvPicPr>
        <p:blipFill>
          <a:blip r:embed="rId3"/>
          <a:stretch>
            <a:fillRect/>
          </a:stretch>
        </p:blipFill>
        <p:spPr>
          <a:xfrm>
            <a:off x="6901815" y="1676400"/>
            <a:ext cx="5289550" cy="4495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3400" y="152400"/>
            <a:ext cx="10871200" cy="613410"/>
          </a:xfrm>
          <a:prstGeom prst="rect">
            <a:avLst/>
          </a:prstGeom>
        </p:spPr>
        <p:txBody>
          <a:bodyPr vert="horz" wrap="square" lIns="0" tIns="76200" rIns="0" bIns="0" rtlCol="0">
            <a:noAutofit/>
          </a:bodyPr>
          <a:lstStyle/>
          <a:p>
            <a:pPr marL="1226820" marR="5080" indent="-1214755" algn="r">
              <a:lnSpc>
                <a:spcPts val="4350"/>
              </a:lnSpc>
              <a:spcBef>
                <a:spcPts val="600"/>
              </a:spcBef>
            </a:pPr>
            <a:r>
              <a:rPr dirty="0">
                <a:latin typeface="Arial" panose="020B0604020202020204" pitchFamily="34" charset="0"/>
                <a:cs typeface="Arial" panose="020B0604020202020204" pitchFamily="34" charset="0"/>
              </a:rPr>
              <a:t>Symptoms</a:t>
            </a:r>
            <a:r>
              <a:rPr spc="5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7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aetiology</a:t>
            </a:r>
            <a:r>
              <a:rPr spc="70" dirty="0">
                <a:latin typeface="Arial" panose="020B0604020202020204" pitchFamily="34" charset="0"/>
                <a:cs typeface="Arial" panose="020B0604020202020204" pitchFamily="34" charset="0"/>
              </a:rPr>
              <a:t> </a:t>
            </a:r>
            <a:r>
              <a:rPr spc="-25" dirty="0">
                <a:latin typeface="Arial" panose="020B0604020202020204" pitchFamily="34" charset="0"/>
                <a:cs typeface="Arial" panose="020B0604020202020204" pitchFamily="34" charset="0"/>
              </a:rPr>
              <a:t>of </a:t>
            </a:r>
            <a:r>
              <a:rPr spc="-10" dirty="0">
                <a:latin typeface="Arial" panose="020B0604020202020204" pitchFamily="34" charset="0"/>
                <a:cs typeface="Arial" panose="020B0604020202020204" pitchFamily="34" charset="0"/>
              </a:rPr>
              <a:t>Type</a:t>
            </a:r>
            <a:r>
              <a:rPr spc="-11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2</a:t>
            </a:r>
            <a:r>
              <a:rPr spc="-9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Diabetes</a:t>
            </a:r>
          </a:p>
        </p:txBody>
      </p:sp>
      <p:sp>
        <p:nvSpPr>
          <p:cNvPr id="3" name="object 3"/>
          <p:cNvSpPr txBox="1"/>
          <p:nvPr/>
        </p:nvSpPr>
        <p:spPr>
          <a:xfrm>
            <a:off x="533400" y="1905000"/>
            <a:ext cx="6187440" cy="4877435"/>
          </a:xfrm>
          <a:prstGeom prst="rect">
            <a:avLst/>
          </a:prstGeom>
        </p:spPr>
        <p:txBody>
          <a:bodyPr vert="horz" wrap="square" lIns="0" tIns="49530" rIns="0" bIns="0" rtlCol="0">
            <a:noAutofit/>
          </a:bodyPr>
          <a:lstStyle/>
          <a:p>
            <a:pPr marL="342900" lvl="0" indent="-342900">
              <a:buFont typeface="Arial" panose="020B0604020202020204" pitchFamily="34" charset="0"/>
              <a:buChar char="•"/>
            </a:pPr>
            <a:r>
              <a:rPr lang="en-IN" sz="2400" b="1" dirty="0"/>
              <a:t>Polyuria:</a:t>
            </a:r>
            <a:r>
              <a:rPr lang="en-IN" sz="2400" dirty="0"/>
              <a:t> People having type 2 diabetes often have an urge of urinating more than usual. This mainly happen because of the excess glucose in the blood.  </a:t>
            </a:r>
          </a:p>
          <a:p>
            <a:pPr marL="342900" lvl="0" indent="-342900">
              <a:buFont typeface="Arial" panose="020B0604020202020204" pitchFamily="34" charset="0"/>
              <a:buChar char="•"/>
            </a:pPr>
            <a:r>
              <a:rPr lang="en-IN" sz="2400" b="1" dirty="0"/>
              <a:t>Polydipsia:</a:t>
            </a:r>
            <a:r>
              <a:rPr lang="en-IN" sz="2400" dirty="0"/>
              <a:t>  Frequent urination may cause losing large volume of water from body and brain triggers a thirst signal. As a result the individual may feel thirsty and drink fluids more than usual. (Bjgp.org, 2025).</a:t>
            </a:r>
          </a:p>
          <a:p>
            <a:pPr marL="342900" lvl="0" indent="-342900">
              <a:buFont typeface="Arial" panose="020B0604020202020204" pitchFamily="34" charset="0"/>
              <a:buChar char="•"/>
            </a:pPr>
            <a:r>
              <a:rPr lang="en-IN" sz="2400" b="1" dirty="0"/>
              <a:t>Increased hunger</a:t>
            </a:r>
            <a:r>
              <a:rPr lang="en-IN" sz="2400" dirty="0"/>
              <a:t>: People suffering from Type 2 diabetes may constantly feel hungry because the body cannot absorb glucose efficiently. </a:t>
            </a:r>
          </a:p>
          <a:p>
            <a:pPr marL="239395" marR="5080" indent="-226695" algn="just">
              <a:lnSpc>
                <a:spcPct val="89000"/>
              </a:lnSpc>
              <a:spcBef>
                <a:spcPts val="390"/>
              </a:spcBef>
              <a:buFont typeface="Arial MT"/>
              <a:buChar char="•"/>
              <a:tabLst>
                <a:tab pos="241300" algn="l"/>
              </a:tabLst>
            </a:pPr>
            <a:endParaRPr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781800" y="1219200"/>
            <a:ext cx="5410200" cy="4644390"/>
          </a:xfrm>
          <a:prstGeom prst="rect">
            <a:avLst/>
          </a:prstGeom>
        </p:spPr>
      </p:pic>
      <p:sp>
        <p:nvSpPr>
          <p:cNvPr id="6" name="Rectangle 5"/>
          <p:cNvSpPr/>
          <p:nvPr/>
        </p:nvSpPr>
        <p:spPr>
          <a:xfrm>
            <a:off x="6781800" y="5863590"/>
            <a:ext cx="5410200" cy="10026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https://www.its-nutriscience.com/health-topics/type-2-diabetes-8211-the-silent-disease/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116205"/>
            <a:ext cx="10363200" cy="607695"/>
          </a:xfrm>
        </p:spPr>
        <p:txBody>
          <a:bodyPr/>
          <a:lstStyle/>
          <a:p>
            <a:pPr algn="ctr"/>
            <a:r>
              <a:rPr lang="en-IN" dirty="0" err="1">
                <a:latin typeface="Arial" panose="020B0604020202020204" pitchFamily="34" charset="0"/>
                <a:cs typeface="Arial" panose="020B0604020202020204" pitchFamily="34" charset="0"/>
              </a:rPr>
              <a:t>Cont</a:t>
            </a:r>
            <a:r>
              <a:rPr lang="en-IN" dirty="0">
                <a:latin typeface="Arial" panose="020B0604020202020204" pitchFamily="34" charset="0"/>
                <a:cs typeface="Arial" panose="020B0604020202020204" pitchFamily="34" charset="0"/>
              </a:rPr>
              <a:t>…</a:t>
            </a:r>
          </a:p>
        </p:txBody>
      </p:sp>
      <p:sp>
        <p:nvSpPr>
          <p:cNvPr id="3" name="Text Placeholder 2"/>
          <p:cNvSpPr>
            <a:spLocks noGrp="1"/>
          </p:cNvSpPr>
          <p:nvPr>
            <p:ph type="body" idx="1"/>
          </p:nvPr>
        </p:nvSpPr>
        <p:spPr>
          <a:xfrm>
            <a:off x="609600" y="1600200"/>
            <a:ext cx="5965190" cy="5106670"/>
          </a:xfrm>
        </p:spPr>
        <p:txBody>
          <a:bodyPr wrap="square">
            <a:noAutofit/>
          </a:bodyPr>
          <a:lstStyle/>
          <a:p>
            <a:pPr marL="342900" lvl="0" indent="-342900" algn="just">
              <a:buFont typeface="Arial" panose="020B0604020202020204" pitchFamily="34" charset="0"/>
              <a:buChar char="•"/>
            </a:pPr>
            <a:r>
              <a:rPr lang="en-IN" sz="2800" b="1" dirty="0">
                <a:latin typeface="Arial" panose="020B0604020202020204" pitchFamily="34" charset="0"/>
                <a:cs typeface="Arial" panose="020B0604020202020204" pitchFamily="34" charset="0"/>
              </a:rPr>
              <a:t>Weakness and fatigue</a:t>
            </a:r>
            <a:r>
              <a:rPr lang="en-IN" sz="2800" dirty="0">
                <a:latin typeface="Arial" panose="020B0604020202020204" pitchFamily="34" charset="0"/>
                <a:cs typeface="Arial" panose="020B0604020202020204" pitchFamily="34" charset="0"/>
              </a:rPr>
              <a:t>: Since glucose cannot enter into the cells to produce energy, the body may start to feel tired. </a:t>
            </a:r>
          </a:p>
          <a:p>
            <a:pPr marL="342900" lvl="0" indent="-342900" algn="just">
              <a:buFont typeface="Arial" panose="020B0604020202020204" pitchFamily="34" charset="0"/>
              <a:buChar char="•"/>
            </a:pPr>
            <a:r>
              <a:rPr lang="en-IN" sz="2800" b="1" dirty="0">
                <a:latin typeface="Arial" panose="020B0604020202020204" pitchFamily="34" charset="0"/>
                <a:cs typeface="Arial" panose="020B0604020202020204" pitchFamily="34" charset="0"/>
              </a:rPr>
              <a:t>Blurred vision</a:t>
            </a:r>
            <a:r>
              <a:rPr lang="en-IN" sz="2800" dirty="0">
                <a:latin typeface="Arial" panose="020B0604020202020204" pitchFamily="34" charset="0"/>
                <a:cs typeface="Arial" panose="020B0604020202020204" pitchFamily="34" charset="0"/>
              </a:rPr>
              <a:t>: High level of blood sugar may cause eye lenses to swell because of fluid imbalance which may adversely affect the ability to focus. </a:t>
            </a:r>
          </a:p>
          <a:p>
            <a:pPr marL="342900" lvl="0" indent="-342900" algn="just">
              <a:buFont typeface="Arial" panose="020B0604020202020204" pitchFamily="34" charset="0"/>
              <a:buChar char="•"/>
            </a:pPr>
            <a:r>
              <a:rPr lang="en-IN" sz="2800" b="1" dirty="0">
                <a:latin typeface="Arial" panose="020B0604020202020204" pitchFamily="34" charset="0"/>
                <a:cs typeface="Arial" panose="020B0604020202020204" pitchFamily="34" charset="0"/>
              </a:rPr>
              <a:t>Weight loss</a:t>
            </a:r>
            <a:r>
              <a:rPr lang="en-IN" sz="2800" dirty="0">
                <a:latin typeface="Arial" panose="020B0604020202020204" pitchFamily="34" charset="0"/>
                <a:cs typeface="Arial" panose="020B0604020202020204" pitchFamily="34" charset="0"/>
              </a:rPr>
              <a:t>: Some times, Type 2 diabetes patients may also start losing weight without even trying. </a:t>
            </a:r>
          </a:p>
          <a:p>
            <a:pPr algn="just"/>
            <a:endParaRPr lang="en-IN" sz="2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6706235" y="1540510"/>
            <a:ext cx="5409565" cy="4371975"/>
          </a:xfrm>
          <a:prstGeom prst="rect">
            <a:avLst/>
          </a:prstGeom>
        </p:spPr>
      </p:pic>
      <p:sp>
        <p:nvSpPr>
          <p:cNvPr id="6" name="Rectangle 5"/>
          <p:cNvSpPr/>
          <p:nvPr/>
        </p:nvSpPr>
        <p:spPr>
          <a:xfrm>
            <a:off x="6705600" y="5912485"/>
            <a:ext cx="5486400" cy="9455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https://diabetes.co.in/article/what-are-the-symptoms-of-type-2-diabetes-mellitus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p:nvPr/>
        </p:nvSpPr>
        <p:spPr>
          <a:xfrm>
            <a:off x="609600" y="1753870"/>
            <a:ext cx="11038205" cy="4694555"/>
          </a:xfrm>
          <a:prstGeom prst="rect">
            <a:avLst/>
          </a:prstGeom>
        </p:spPr>
        <p:txBody>
          <a:bodyPr vert="horz" wrap="square" lIns="0" tIns="47625" rIns="0" bIns="0" rtlCol="0">
            <a:noAutofit/>
          </a:bodyPr>
          <a:lstStyle/>
          <a:p>
            <a:pPr marL="238760" marR="7620" indent="-226060" algn="just">
              <a:lnSpc>
                <a:spcPct val="90000"/>
              </a:lnSpc>
              <a:spcBef>
                <a:spcPts val="375"/>
              </a:spcBef>
              <a:buFont typeface="Arial MT"/>
              <a:buChar char="•"/>
              <a:tabLst>
                <a:tab pos="241300" algn="l"/>
              </a:tabLst>
            </a:pPr>
            <a:r>
              <a:rPr sz="2800" dirty="0">
                <a:latin typeface="Arial" panose="020B0604020202020204" pitchFamily="34" charset="0"/>
                <a:cs typeface="Arial" panose="020B0604020202020204" pitchFamily="34" charset="0"/>
              </a:rPr>
              <a:t>More than</a:t>
            </a:r>
            <a:r>
              <a:rPr sz="2800" spc="-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5.8</a:t>
            </a:r>
            <a:r>
              <a:rPr sz="2800" spc="2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million</a:t>
            </a:r>
            <a:r>
              <a:rPr sz="2800" spc="5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people</a:t>
            </a:r>
            <a:r>
              <a:rPr sz="2800" spc="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a:t>
            </a:r>
            <a:r>
              <a:rPr sz="2800" spc="4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the UK</a:t>
            </a:r>
            <a:r>
              <a:rPr sz="2800" spc="4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have</a:t>
            </a:r>
            <a:r>
              <a:rPr sz="2800" spc="-1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been</a:t>
            </a:r>
            <a:r>
              <a:rPr sz="2800" spc="2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living</a:t>
            </a:r>
            <a:r>
              <a:rPr sz="2800" spc="-5" dirty="0">
                <a:latin typeface="Arial" panose="020B0604020202020204" pitchFamily="34" charset="0"/>
                <a:cs typeface="Arial" panose="020B0604020202020204" pitchFamily="34" charset="0"/>
              </a:rPr>
              <a:t> </a:t>
            </a:r>
            <a:r>
              <a:rPr sz="2800" spc="-20" dirty="0">
                <a:latin typeface="Arial" panose="020B0604020202020204" pitchFamily="34" charset="0"/>
                <a:cs typeface="Arial" panose="020B0604020202020204" pitchFamily="34" charset="0"/>
              </a:rPr>
              <a:t>with </a:t>
            </a:r>
            <a:r>
              <a:rPr sz="2800" dirty="0">
                <a:latin typeface="Arial" panose="020B0604020202020204" pitchFamily="34" charset="0"/>
                <a:cs typeface="Arial" panose="020B0604020202020204" pitchFamily="34" charset="0"/>
              </a:rPr>
              <a:t>type</a:t>
            </a:r>
            <a:r>
              <a:rPr sz="2800" spc="-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2</a:t>
            </a:r>
            <a:r>
              <a:rPr sz="2800" spc="-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diabetes, and</a:t>
            </a:r>
            <a:r>
              <a:rPr sz="2800" spc="-15"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additionally,</a:t>
            </a:r>
            <a:r>
              <a:rPr sz="2800" spc="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more</a:t>
            </a:r>
            <a:r>
              <a:rPr sz="2800" spc="-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than</a:t>
            </a:r>
            <a:r>
              <a:rPr sz="2800" spc="-6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1.3</a:t>
            </a:r>
            <a:r>
              <a:rPr sz="2800" spc="-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million </a:t>
            </a:r>
            <a:r>
              <a:rPr sz="2800" spc="-10" dirty="0">
                <a:latin typeface="Arial" panose="020B0604020202020204" pitchFamily="34" charset="0"/>
                <a:cs typeface="Arial" panose="020B0604020202020204" pitchFamily="34" charset="0"/>
              </a:rPr>
              <a:t>people </a:t>
            </a:r>
            <a:r>
              <a:rPr sz="2800" dirty="0">
                <a:latin typeface="Arial" panose="020B0604020202020204" pitchFamily="34" charset="0"/>
                <a:cs typeface="Arial" panose="020B0604020202020204" pitchFamily="34" charset="0"/>
              </a:rPr>
              <a:t>could</a:t>
            </a:r>
            <a:r>
              <a:rPr sz="2800" spc="3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have</a:t>
            </a:r>
            <a:r>
              <a:rPr sz="2800" spc="29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been</a:t>
            </a:r>
            <a:r>
              <a:rPr sz="2800" spc="3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living</a:t>
            </a:r>
            <a:r>
              <a:rPr sz="2800" spc="3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with</a:t>
            </a:r>
            <a:r>
              <a:rPr sz="2800" spc="3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this</a:t>
            </a:r>
            <a:r>
              <a:rPr sz="2800" spc="3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disease</a:t>
            </a:r>
            <a:r>
              <a:rPr sz="2800" spc="3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who</a:t>
            </a:r>
            <a:r>
              <a:rPr sz="2800" spc="31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are</a:t>
            </a:r>
            <a:r>
              <a:rPr sz="2800" spc="3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yet</a:t>
            </a:r>
            <a:r>
              <a:rPr sz="2800" spc="34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to</a:t>
            </a:r>
            <a:r>
              <a:rPr sz="2800" spc="360" dirty="0">
                <a:latin typeface="Arial" panose="020B0604020202020204" pitchFamily="34" charset="0"/>
                <a:cs typeface="Arial" panose="020B0604020202020204" pitchFamily="34" charset="0"/>
              </a:rPr>
              <a:t> </a:t>
            </a:r>
            <a:r>
              <a:rPr sz="2800" spc="-25" dirty="0">
                <a:latin typeface="Arial" panose="020B0604020202020204" pitchFamily="34" charset="0"/>
                <a:cs typeface="Arial" panose="020B0604020202020204" pitchFamily="34" charset="0"/>
              </a:rPr>
              <a:t>be</a:t>
            </a:r>
            <a:r>
              <a:rPr lang="en-IN" sz="2800" spc="-25"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diagnosed.</a:t>
            </a:r>
            <a:endParaRPr sz="2800" dirty="0">
              <a:latin typeface="Arial" panose="020B0604020202020204" pitchFamily="34" charset="0"/>
              <a:cs typeface="Arial" panose="020B0604020202020204" pitchFamily="34" charset="0"/>
            </a:endParaRPr>
          </a:p>
          <a:p>
            <a:pPr marL="238760" marR="5080" indent="-226060" algn="just">
              <a:lnSpc>
                <a:spcPts val="2180"/>
              </a:lnSpc>
              <a:spcBef>
                <a:spcPts val="1010"/>
              </a:spcBef>
              <a:buFont typeface="Arial MT"/>
              <a:buChar char="•"/>
              <a:tabLst>
                <a:tab pos="241300" algn="l"/>
              </a:tabLst>
            </a:pPr>
            <a:r>
              <a:rPr sz="2800" dirty="0">
                <a:latin typeface="Arial" panose="020B0604020202020204" pitchFamily="34" charset="0"/>
                <a:cs typeface="Arial" panose="020B0604020202020204" pitchFamily="34" charset="0"/>
              </a:rPr>
              <a:t>According</a:t>
            </a:r>
            <a:r>
              <a:rPr sz="2800" spc="9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to</a:t>
            </a:r>
            <a:r>
              <a:rPr sz="2800" spc="10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the</a:t>
            </a:r>
            <a:r>
              <a:rPr sz="2800" spc="8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international</a:t>
            </a:r>
            <a:r>
              <a:rPr sz="2800" spc="9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diabetes</a:t>
            </a:r>
            <a:r>
              <a:rPr sz="2800" spc="8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Federation</a:t>
            </a:r>
            <a:r>
              <a:rPr sz="2800" spc="70"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(IDF),</a:t>
            </a:r>
          </a:p>
          <a:p>
            <a:pPr marL="12700" marR="5080" indent="0" algn="just">
              <a:lnSpc>
                <a:spcPts val="2180"/>
              </a:lnSpc>
              <a:spcBef>
                <a:spcPts val="1010"/>
              </a:spcBef>
              <a:buFont typeface="Arial MT"/>
              <a:buNone/>
              <a:tabLst>
                <a:tab pos="241300" algn="l"/>
              </a:tabLst>
            </a:pPr>
            <a:r>
              <a:rPr lang="en-US" altLang="" sz="2800" spc="-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approximately</a:t>
            </a:r>
            <a:r>
              <a:rPr sz="2800" spc="30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589</a:t>
            </a:r>
            <a:r>
              <a:rPr sz="2800" spc="27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million</a:t>
            </a:r>
            <a:r>
              <a:rPr sz="2800" spc="31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adults</a:t>
            </a:r>
            <a:r>
              <a:rPr sz="2800" spc="30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who</a:t>
            </a:r>
            <a:r>
              <a:rPr sz="2800" spc="27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are</a:t>
            </a:r>
            <a:r>
              <a:rPr sz="2800" spc="27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aged</a:t>
            </a:r>
            <a:r>
              <a:rPr sz="2800" spc="30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between</a:t>
            </a:r>
            <a:r>
              <a:rPr sz="2800" spc="260" dirty="0">
                <a:latin typeface="Arial" panose="020B0604020202020204" pitchFamily="34" charset="0"/>
                <a:cs typeface="Arial" panose="020B0604020202020204" pitchFamily="34" charset="0"/>
              </a:rPr>
              <a:t> </a:t>
            </a:r>
            <a:r>
              <a:rPr sz="2800" spc="-25" dirty="0">
                <a:latin typeface="Arial" panose="020B0604020202020204" pitchFamily="34" charset="0"/>
                <a:cs typeface="Arial" panose="020B0604020202020204" pitchFamily="34" charset="0"/>
              </a:rPr>
              <a:t>20</a:t>
            </a:r>
          </a:p>
          <a:p>
            <a:pPr marL="12700" marR="5080" indent="0" algn="just">
              <a:lnSpc>
                <a:spcPts val="2180"/>
              </a:lnSpc>
              <a:spcBef>
                <a:spcPts val="1010"/>
              </a:spcBef>
              <a:buFont typeface="Arial MT"/>
              <a:buNone/>
              <a:tabLst>
                <a:tab pos="241300" algn="l"/>
              </a:tabLst>
            </a:pPr>
            <a:r>
              <a:rPr sz="2800" spc="-25" dirty="0">
                <a:latin typeface="Arial" panose="020B0604020202020204" pitchFamily="34" charset="0"/>
                <a:cs typeface="Arial" panose="020B0604020202020204" pitchFamily="34" charset="0"/>
              </a:rPr>
              <a:t> </a:t>
            </a:r>
            <a:r>
              <a:rPr lang="en-US" altLang="" sz="2800" spc="-2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years</a:t>
            </a:r>
            <a:r>
              <a:rPr sz="2800" spc="-4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to</a:t>
            </a:r>
            <a:r>
              <a:rPr sz="2800" spc="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79 years</a:t>
            </a:r>
            <a:r>
              <a:rPr sz="2800" spc="-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have</a:t>
            </a:r>
            <a:r>
              <a:rPr sz="2800" spc="-5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been</a:t>
            </a:r>
            <a:r>
              <a:rPr sz="2800" spc="-2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living</a:t>
            </a:r>
            <a:r>
              <a:rPr sz="2800" spc="-5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with</a:t>
            </a:r>
            <a:r>
              <a:rPr sz="2800" spc="-1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diabetes</a:t>
            </a:r>
            <a:r>
              <a:rPr sz="2800" spc="-30"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worldwide.</a:t>
            </a:r>
            <a:endParaRPr sz="2800" dirty="0">
              <a:latin typeface="Arial" panose="020B0604020202020204" pitchFamily="34" charset="0"/>
              <a:cs typeface="Arial" panose="020B0604020202020204" pitchFamily="34" charset="0"/>
            </a:endParaRPr>
          </a:p>
          <a:p>
            <a:pPr marL="238760" marR="6350" indent="-226060" algn="just">
              <a:lnSpc>
                <a:spcPts val="2180"/>
              </a:lnSpc>
              <a:spcBef>
                <a:spcPts val="970"/>
              </a:spcBef>
              <a:buFont typeface="Arial MT"/>
              <a:buChar char="•"/>
              <a:tabLst>
                <a:tab pos="241300" algn="l"/>
              </a:tabLst>
            </a:pPr>
            <a:r>
              <a:rPr sz="2800" dirty="0">
                <a:latin typeface="Arial" panose="020B0604020202020204" pitchFamily="34" charset="0"/>
                <a:cs typeface="Arial" panose="020B0604020202020204" pitchFamily="34" charset="0"/>
              </a:rPr>
              <a:t>90%</a:t>
            </a:r>
            <a:r>
              <a:rPr sz="2800" spc="35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of</a:t>
            </a:r>
            <a:r>
              <a:rPr sz="2800" spc="38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these</a:t>
            </a:r>
            <a:r>
              <a:rPr sz="2800" spc="35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people</a:t>
            </a:r>
            <a:r>
              <a:rPr sz="2800" spc="38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are</a:t>
            </a:r>
            <a:r>
              <a:rPr sz="2800" spc="3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estimated</a:t>
            </a:r>
            <a:r>
              <a:rPr sz="2800" spc="3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to</a:t>
            </a:r>
            <a:r>
              <a:rPr sz="2800" spc="38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have</a:t>
            </a:r>
            <a:r>
              <a:rPr sz="2800" spc="32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type</a:t>
            </a:r>
            <a:r>
              <a:rPr sz="2800" spc="36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2</a:t>
            </a:r>
            <a:r>
              <a:rPr sz="2800" spc="360"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diabetes</a:t>
            </a:r>
          </a:p>
          <a:p>
            <a:pPr marL="12700" marR="6350" indent="0" algn="just">
              <a:lnSpc>
                <a:spcPts val="2180"/>
              </a:lnSpc>
              <a:spcBef>
                <a:spcPts val="970"/>
              </a:spcBef>
              <a:buFont typeface="Arial MT"/>
              <a:buNone/>
              <a:tabLst>
                <a:tab pos="241300" algn="l"/>
              </a:tabLst>
            </a:pPr>
            <a:r>
              <a:rPr sz="2800" spc="-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(Bhf.org.uk,</a:t>
            </a:r>
            <a:r>
              <a:rPr sz="2800" spc="-95"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2025).</a:t>
            </a:r>
            <a:endParaRPr sz="2800" dirty="0">
              <a:latin typeface="Arial" panose="020B0604020202020204" pitchFamily="34" charset="0"/>
              <a:cs typeface="Arial" panose="020B0604020202020204" pitchFamily="34" charset="0"/>
            </a:endParaRPr>
          </a:p>
          <a:p>
            <a:pPr marL="238760" marR="5080" indent="-226060" algn="just">
              <a:lnSpc>
                <a:spcPct val="89000"/>
              </a:lnSpc>
              <a:spcBef>
                <a:spcPts val="980"/>
              </a:spcBef>
              <a:buFont typeface="Arial MT"/>
              <a:buChar char="•"/>
              <a:tabLst>
                <a:tab pos="241300" algn="l"/>
              </a:tabLst>
            </a:pPr>
            <a:r>
              <a:rPr sz="2800" dirty="0">
                <a:latin typeface="Arial" panose="020B0604020202020204" pitchFamily="34" charset="0"/>
                <a:cs typeface="Arial" panose="020B0604020202020204" pitchFamily="34" charset="0"/>
              </a:rPr>
              <a:t>The</a:t>
            </a:r>
            <a:r>
              <a:rPr sz="2800" spc="15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international</a:t>
            </a:r>
            <a:r>
              <a:rPr sz="2800" spc="18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prevalence</a:t>
            </a:r>
            <a:r>
              <a:rPr sz="2800" spc="15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has</a:t>
            </a:r>
            <a:r>
              <a:rPr sz="2800" spc="19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been</a:t>
            </a:r>
            <a:r>
              <a:rPr sz="2800" spc="17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rising</a:t>
            </a:r>
            <a:r>
              <a:rPr sz="2800" spc="19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rapidly,</a:t>
            </a:r>
            <a:r>
              <a:rPr sz="2800" spc="15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and</a:t>
            </a:r>
            <a:r>
              <a:rPr sz="2800" spc="190" dirty="0">
                <a:latin typeface="Arial" panose="020B0604020202020204" pitchFamily="34" charset="0"/>
                <a:cs typeface="Arial" panose="020B0604020202020204" pitchFamily="34" charset="0"/>
              </a:rPr>
              <a:t> </a:t>
            </a:r>
            <a:r>
              <a:rPr sz="2800" spc="-25" dirty="0">
                <a:latin typeface="Arial" panose="020B0604020202020204" pitchFamily="34" charset="0"/>
                <a:cs typeface="Arial" panose="020B0604020202020204" pitchFamily="34" charset="0"/>
              </a:rPr>
              <a:t>the </a:t>
            </a:r>
            <a:r>
              <a:rPr sz="2800" dirty="0">
                <a:latin typeface="Arial" panose="020B0604020202020204" pitchFamily="34" charset="0"/>
                <a:cs typeface="Arial" panose="020B0604020202020204" pitchFamily="34" charset="0"/>
              </a:rPr>
              <a:t>main</a:t>
            </a:r>
            <a:r>
              <a:rPr sz="2800" spc="-3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focus</a:t>
            </a:r>
            <a:r>
              <a:rPr sz="2800" spc="1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is</a:t>
            </a:r>
            <a:r>
              <a:rPr sz="2800" spc="2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on</a:t>
            </a:r>
            <a:r>
              <a:rPr sz="2800" spc="1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lower</a:t>
            </a:r>
            <a:r>
              <a:rPr sz="2800" spc="-2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and</a:t>
            </a:r>
            <a:r>
              <a:rPr sz="2800" spc="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middle</a:t>
            </a:r>
            <a:r>
              <a:rPr sz="2800" spc="-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income</a:t>
            </a:r>
            <a:r>
              <a:rPr sz="2800" spc="-4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countries,</a:t>
            </a:r>
            <a:r>
              <a:rPr sz="2800" spc="-3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a:t>
            </a:r>
            <a:r>
              <a:rPr sz="2800" spc="20"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which </a:t>
            </a:r>
            <a:r>
              <a:rPr sz="2800" dirty="0">
                <a:latin typeface="Arial" panose="020B0604020202020204" pitchFamily="34" charset="0"/>
                <a:cs typeface="Arial" panose="020B0604020202020204" pitchFamily="34" charset="0"/>
              </a:rPr>
              <a:t>the</a:t>
            </a:r>
            <a:r>
              <a:rPr sz="2800" spc="-4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burden</a:t>
            </a:r>
            <a:r>
              <a:rPr sz="2800" spc="-4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has</a:t>
            </a:r>
            <a:r>
              <a:rPr sz="2800" spc="-5"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been</a:t>
            </a:r>
            <a:r>
              <a:rPr sz="2800" spc="-20" dirty="0">
                <a:latin typeface="Arial" panose="020B0604020202020204" pitchFamily="34" charset="0"/>
                <a:cs typeface="Arial" panose="020B0604020202020204" pitchFamily="34" charset="0"/>
              </a:rPr>
              <a:t> </a:t>
            </a:r>
            <a:r>
              <a:rPr sz="2800" dirty="0">
                <a:latin typeface="Arial" panose="020B0604020202020204" pitchFamily="34" charset="0"/>
                <a:cs typeface="Arial" panose="020B0604020202020204" pitchFamily="34" charset="0"/>
              </a:rPr>
              <a:t>increasing</a:t>
            </a:r>
            <a:r>
              <a:rPr sz="2800" spc="-25"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faster.</a:t>
            </a:r>
            <a:endParaRPr sz="2800" dirty="0">
              <a:latin typeface="Arial" panose="020B0604020202020204" pitchFamily="34" charset="0"/>
              <a:cs typeface="Arial" panose="020B0604020202020204" pitchFamily="34" charset="0"/>
            </a:endParaRPr>
          </a:p>
        </p:txBody>
      </p:sp>
      <p:sp>
        <p:nvSpPr>
          <p:cNvPr id="7" name="TextBox 6"/>
          <p:cNvSpPr txBox="1"/>
          <p:nvPr/>
        </p:nvSpPr>
        <p:spPr>
          <a:xfrm>
            <a:off x="2133600" y="76200"/>
            <a:ext cx="7868285" cy="1316355"/>
          </a:xfrm>
          <a:prstGeom prst="rect">
            <a:avLst/>
          </a:prstGeom>
          <a:noFill/>
        </p:spPr>
        <p:txBody>
          <a:bodyPr wrap="square" rtlCol="0">
            <a:noAutofit/>
          </a:bodyPr>
          <a:lstStyle/>
          <a:p>
            <a:pPr algn="ctr"/>
            <a:r>
              <a:rPr lang="en-US" altLang="en-IN" sz="4000" b="1" dirty="0"/>
              <a:t>Worldwide and UK </a:t>
            </a:r>
            <a:r>
              <a:rPr lang="en-IN" sz="4000" b="1" dirty="0"/>
              <a:t>Prevalence of Type 2 diabetes </a:t>
            </a:r>
            <a:endParaRPr lang="en-US" sz="40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52400"/>
            <a:ext cx="8985250" cy="607695"/>
          </a:xfrm>
        </p:spPr>
        <p:txBody>
          <a:bodyPr wrap="square"/>
          <a:lstStyle/>
          <a:p>
            <a:pPr algn="just"/>
            <a:r>
              <a:rPr lang="en-US">
                <a:latin typeface="Arial" panose="020B0604020202020204" pitchFamily="34" charset="0"/>
                <a:cs typeface="Arial" panose="020B0604020202020204" pitchFamily="34" charset="0"/>
              </a:rPr>
              <a:t>Economic burden of type 2 diabeates</a:t>
            </a:r>
          </a:p>
        </p:txBody>
      </p:sp>
      <p:sp>
        <p:nvSpPr>
          <p:cNvPr id="3" name="Text Placeholder 2"/>
          <p:cNvSpPr>
            <a:spLocks noGrp="1"/>
          </p:cNvSpPr>
          <p:nvPr>
            <p:ph type="body" idx="1"/>
          </p:nvPr>
        </p:nvSpPr>
        <p:spPr>
          <a:xfrm>
            <a:off x="533400" y="1828800"/>
            <a:ext cx="9889490" cy="4293870"/>
          </a:xfrm>
        </p:spPr>
        <p:txBody>
          <a:bodyPr wrap="square">
            <a:noAutofit/>
          </a:bodyPr>
          <a:lstStyle/>
          <a:p>
            <a:pPr marL="342900" indent="-342900">
              <a:buFont typeface="Arial" panose="020B0604020202020204" pitchFamily="34" charset="0"/>
              <a:buChar char="•"/>
            </a:pPr>
            <a:r>
              <a:rPr lang="en-US" sz="2800">
                <a:latin typeface="Arial" panose="020B0604020202020204" pitchFamily="34" charset="0"/>
                <a:cs typeface="Arial" panose="020B0604020202020204" pitchFamily="34" charset="0"/>
              </a:rPr>
              <a:t>According to one of the recently published reports, this has been found that both type 1 and type 2 diabetes in the UK cost approximately 14 billion british pound in the year 2022.</a:t>
            </a:r>
          </a:p>
          <a:p>
            <a:pPr marL="342900" indent="-342900">
              <a:buFont typeface="Arial" panose="020B0604020202020204" pitchFamily="34" charset="0"/>
              <a:buChar char="•"/>
            </a:pPr>
            <a:r>
              <a:rPr lang="en-US" sz="2800">
                <a:latin typeface="Arial" panose="020B0604020202020204" pitchFamily="34" charset="0"/>
                <a:cs typeface="Arial" panose="020B0604020202020204" pitchFamily="34" charset="0"/>
              </a:rPr>
              <a:t>The large share of the cost is associated with the complications of type 2 diabetes, such as kidney failure, cardiovascular disease, and amputations (Riddle er al., 2022).</a:t>
            </a:r>
          </a:p>
          <a:p>
            <a:pPr marL="342900" indent="-342900">
              <a:buFont typeface="Arial" panose="020B0604020202020204" pitchFamily="34" charset="0"/>
              <a:buChar char="•"/>
            </a:pPr>
            <a:r>
              <a:rPr lang="en-US" sz="2800">
                <a:latin typeface="Arial" panose="020B0604020202020204" pitchFamily="34" charset="0"/>
                <a:cs typeface="Arial" panose="020B0604020202020204" pitchFamily="34" charset="0"/>
              </a:rPr>
              <a:t>There is a high chance of productivity loss, premature mortality and informal care giving associated with the economic burdens of this disease.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905000" y="152400"/>
            <a:ext cx="9211945" cy="622300"/>
          </a:xfrm>
          <a:prstGeom prst="rect">
            <a:avLst/>
          </a:prstGeom>
        </p:spPr>
        <p:txBody>
          <a:bodyPr vert="horz" wrap="square" lIns="0" tIns="69850" rIns="0" bIns="0" rtlCol="0">
            <a:spAutoFit/>
          </a:bodyPr>
          <a:lstStyle/>
          <a:p>
            <a:pPr marL="12700" marR="5080">
              <a:lnSpc>
                <a:spcPct val="91000"/>
              </a:lnSpc>
              <a:spcBef>
                <a:spcPts val="550"/>
              </a:spcBef>
            </a:pPr>
            <a:r>
              <a:rPr sz="3950" b="1" dirty="0">
                <a:latin typeface="Arial" panose="020B0604020202020204" pitchFamily="34" charset="0"/>
                <a:cs typeface="Arial" panose="020B0604020202020204" pitchFamily="34" charset="0"/>
              </a:rPr>
              <a:t>Social</a:t>
            </a:r>
            <a:r>
              <a:rPr sz="3950" b="1" spc="70" dirty="0">
                <a:latin typeface="Arial" panose="020B0604020202020204" pitchFamily="34" charset="0"/>
                <a:cs typeface="Arial" panose="020B0604020202020204" pitchFamily="34" charset="0"/>
              </a:rPr>
              <a:t> </a:t>
            </a:r>
            <a:r>
              <a:rPr sz="3950" b="1" spc="-10" dirty="0">
                <a:latin typeface="Arial" panose="020B0604020202020204" pitchFamily="34" charset="0"/>
                <a:cs typeface="Arial" panose="020B0604020202020204" pitchFamily="34" charset="0"/>
              </a:rPr>
              <a:t>burden </a:t>
            </a:r>
            <a:r>
              <a:rPr sz="3950" b="1" dirty="0">
                <a:latin typeface="Arial" panose="020B0604020202020204" pitchFamily="34" charset="0"/>
                <a:cs typeface="Arial" panose="020B0604020202020204" pitchFamily="34" charset="0"/>
              </a:rPr>
              <a:t>of</a:t>
            </a:r>
            <a:r>
              <a:rPr sz="3950" b="1" spc="-175" dirty="0">
                <a:latin typeface="Arial" panose="020B0604020202020204" pitchFamily="34" charset="0"/>
                <a:cs typeface="Arial" panose="020B0604020202020204" pitchFamily="34" charset="0"/>
              </a:rPr>
              <a:t> </a:t>
            </a:r>
            <a:r>
              <a:rPr sz="3950" b="1" dirty="0">
                <a:latin typeface="Arial" panose="020B0604020202020204" pitchFamily="34" charset="0"/>
                <a:cs typeface="Arial" panose="020B0604020202020204" pitchFamily="34" charset="0"/>
              </a:rPr>
              <a:t>Type</a:t>
            </a:r>
            <a:r>
              <a:rPr sz="3950" b="1" spc="-90" dirty="0">
                <a:latin typeface="Arial" panose="020B0604020202020204" pitchFamily="34" charset="0"/>
                <a:cs typeface="Arial" panose="020B0604020202020204" pitchFamily="34" charset="0"/>
              </a:rPr>
              <a:t> </a:t>
            </a:r>
            <a:r>
              <a:rPr sz="3950" b="1" spc="-50" dirty="0">
                <a:latin typeface="Arial" panose="020B0604020202020204" pitchFamily="34" charset="0"/>
                <a:cs typeface="Arial" panose="020B0604020202020204" pitchFamily="34" charset="0"/>
              </a:rPr>
              <a:t>2 </a:t>
            </a:r>
            <a:r>
              <a:rPr sz="3950" b="1" spc="-10" dirty="0">
                <a:latin typeface="Arial" panose="020B0604020202020204" pitchFamily="34" charset="0"/>
                <a:cs typeface="Arial" panose="020B0604020202020204" pitchFamily="34" charset="0"/>
              </a:rPr>
              <a:t>Diabetes</a:t>
            </a:r>
            <a:endParaRPr sz="3950" dirty="0">
              <a:latin typeface="Arial" panose="020B0604020202020204" pitchFamily="34" charset="0"/>
              <a:cs typeface="Arial" panose="020B0604020202020204" pitchFamily="34" charset="0"/>
            </a:endParaRPr>
          </a:p>
        </p:txBody>
      </p:sp>
      <p:sp>
        <p:nvSpPr>
          <p:cNvPr id="7" name="object 7"/>
          <p:cNvSpPr txBox="1"/>
          <p:nvPr/>
        </p:nvSpPr>
        <p:spPr>
          <a:xfrm>
            <a:off x="381000" y="1690370"/>
            <a:ext cx="5759450" cy="4963795"/>
          </a:xfrm>
          <a:prstGeom prst="rect">
            <a:avLst/>
          </a:prstGeom>
        </p:spPr>
        <p:txBody>
          <a:bodyPr vert="horz" wrap="square" lIns="0" tIns="48895" rIns="0" bIns="0" rtlCol="0">
            <a:spAutoFit/>
          </a:bodyPr>
          <a:lstStyle/>
          <a:p>
            <a:pPr marL="238760" marR="6985" indent="-226695" algn="just">
              <a:lnSpc>
                <a:spcPct val="89000"/>
              </a:lnSpc>
              <a:spcBef>
                <a:spcPts val="385"/>
              </a:spcBef>
              <a:buFont typeface="Arial MT"/>
              <a:buChar char="•"/>
              <a:tabLst>
                <a:tab pos="241300" algn="l"/>
              </a:tabLst>
            </a:pPr>
            <a:r>
              <a:rPr sz="2400" dirty="0">
                <a:latin typeface="Arial" panose="020B0604020202020204" pitchFamily="34" charset="0"/>
                <a:cs typeface="Arial" panose="020B0604020202020204" pitchFamily="34" charset="0"/>
              </a:rPr>
              <a:t>People</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having</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often</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report</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significantly</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lower </a:t>
            </a:r>
            <a:r>
              <a:rPr sz="2400" dirty="0">
                <a:latin typeface="Arial" panose="020B0604020202020204" pitchFamily="34" charset="0"/>
                <a:cs typeface="Arial" panose="020B0604020202020204" pitchFamily="34" charset="0"/>
              </a:rPr>
              <a:t>level</a:t>
            </a:r>
            <a:r>
              <a:rPr sz="2400" spc="3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3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health-</a:t>
            </a:r>
            <a:r>
              <a:rPr sz="2400" dirty="0">
                <a:latin typeface="Arial" panose="020B0604020202020204" pitchFamily="34" charset="0"/>
                <a:cs typeface="Arial" panose="020B0604020202020204" pitchFamily="34" charset="0"/>
              </a:rPr>
              <a:t>related</a:t>
            </a:r>
            <a:r>
              <a:rPr sz="2400" spc="2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quality</a:t>
            </a:r>
            <a:r>
              <a:rPr sz="2400" spc="2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3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life</a:t>
            </a:r>
            <a:r>
              <a:rPr sz="2400" spc="2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a:t>
            </a:r>
            <a:r>
              <a:rPr sz="2400" spc="3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comparison</a:t>
            </a:r>
            <a:r>
              <a:rPr sz="2400" spc="2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3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others </a:t>
            </a:r>
            <a:r>
              <a:rPr sz="2400" dirty="0">
                <a:latin typeface="Arial" panose="020B0604020202020204" pitchFamily="34" charset="0"/>
                <a:cs typeface="Arial" panose="020B0604020202020204" pitchFamily="34" charset="0"/>
              </a:rPr>
              <a:t>(Sanches</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et</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al.</a:t>
            </a:r>
            <a:r>
              <a:rPr sz="2400" spc="-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2023).</a:t>
            </a:r>
            <a:endParaRPr sz="2400" dirty="0">
              <a:latin typeface="Arial" panose="020B0604020202020204" pitchFamily="34" charset="0"/>
              <a:cs typeface="Arial" panose="020B0604020202020204" pitchFamily="34" charset="0"/>
            </a:endParaRPr>
          </a:p>
          <a:p>
            <a:pPr marL="238760" marR="5080" indent="-226695" algn="just">
              <a:lnSpc>
                <a:spcPct val="91000"/>
              </a:lnSpc>
              <a:spcBef>
                <a:spcPts val="975"/>
              </a:spcBef>
              <a:buFont typeface="Arial MT"/>
              <a:buChar char="•"/>
              <a:tabLst>
                <a:tab pos="241300" algn="l"/>
              </a:tabLst>
            </a:pPr>
            <a:r>
              <a:rPr sz="2400" dirty="0">
                <a:latin typeface="Arial" panose="020B0604020202020204" pitchFamily="34" charset="0"/>
                <a:cs typeface="Arial" panose="020B0604020202020204" pitchFamily="34" charset="0"/>
              </a:rPr>
              <a:t>People</a:t>
            </a:r>
            <a:r>
              <a:rPr sz="2400" spc="2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may</a:t>
            </a:r>
            <a:r>
              <a:rPr sz="2400" spc="2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have</a:t>
            </a:r>
            <a:r>
              <a:rPr sz="2400" spc="2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3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face</a:t>
            </a:r>
            <a:r>
              <a:rPr sz="2400" spc="2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2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issue</a:t>
            </a:r>
            <a:r>
              <a:rPr sz="2400" spc="3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3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emotional</a:t>
            </a:r>
            <a:r>
              <a:rPr sz="2400" spc="2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distress,</a:t>
            </a:r>
            <a:r>
              <a:rPr sz="2400" spc="28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and </a:t>
            </a:r>
            <a:r>
              <a:rPr sz="2400" dirty="0">
                <a:latin typeface="Arial" panose="020B0604020202020204" pitchFamily="34" charset="0"/>
                <a:cs typeface="Arial" panose="020B0604020202020204" pitchFamily="34" charset="0"/>
              </a:rPr>
              <a:t>more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physical</a:t>
            </a:r>
            <a:r>
              <a:rPr sz="2400" spc="2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limitations,</a:t>
            </a:r>
            <a:r>
              <a:rPr sz="2400" spc="1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2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social</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support</a:t>
            </a:r>
            <a:r>
              <a:rPr sz="2400" spc="1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may</a:t>
            </a:r>
            <a:r>
              <a:rPr sz="2400" spc="1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buffer</a:t>
            </a:r>
            <a:r>
              <a:rPr sz="2400" spc="165"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such </a:t>
            </a:r>
            <a:r>
              <a:rPr sz="2400" spc="-10" dirty="0">
                <a:latin typeface="Arial" panose="020B0604020202020204" pitchFamily="34" charset="0"/>
                <a:cs typeface="Arial" panose="020B0604020202020204" pitchFamily="34" charset="0"/>
              </a:rPr>
              <a:t>distress.</a:t>
            </a:r>
            <a:endParaRPr sz="2400" dirty="0">
              <a:latin typeface="Arial" panose="020B0604020202020204" pitchFamily="34" charset="0"/>
              <a:cs typeface="Arial" panose="020B0604020202020204" pitchFamily="34" charset="0"/>
            </a:endParaRPr>
          </a:p>
          <a:p>
            <a:pPr marL="239395" marR="7620" indent="-227330" algn="just">
              <a:lnSpc>
                <a:spcPct val="91000"/>
              </a:lnSpc>
              <a:spcBef>
                <a:spcPts val="970"/>
              </a:spcBef>
              <a:buFont typeface="Arial MT"/>
              <a:buChar char="•"/>
              <a:tabLst>
                <a:tab pos="241300" algn="l"/>
              </a:tabLst>
            </a:pPr>
            <a:r>
              <a:rPr sz="2400" dirty="0">
                <a:latin typeface="Arial" panose="020B0604020202020204" pitchFamily="34" charset="0"/>
                <a:cs typeface="Arial" panose="020B0604020202020204" pitchFamily="34" charset="0"/>
              </a:rPr>
              <a:t>In</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both</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lower</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50"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higher-</a:t>
            </a:r>
            <a:r>
              <a:rPr sz="2400" dirty="0">
                <a:latin typeface="Arial" panose="020B0604020202020204" pitchFamily="34" charset="0"/>
                <a:cs typeface="Arial" panose="020B0604020202020204" pitchFamily="34" charset="0"/>
              </a:rPr>
              <a:t>income</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countries,</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low</a:t>
            </a:r>
            <a:r>
              <a:rPr sz="2400" spc="3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education, </a:t>
            </a:r>
            <a:r>
              <a:rPr sz="2400" dirty="0">
                <a:latin typeface="Arial" panose="020B0604020202020204" pitchFamily="34" charset="0"/>
                <a:cs typeface="Arial" panose="020B0604020202020204" pitchFamily="34" charset="0"/>
              </a:rPr>
              <a:t>ethnic</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minority</a:t>
            </a:r>
            <a:r>
              <a:rPr sz="2400" spc="2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status,</a:t>
            </a:r>
            <a:r>
              <a:rPr sz="2400" spc="1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unemployment</a:t>
            </a:r>
            <a:r>
              <a:rPr sz="2400" spc="2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associated</a:t>
            </a:r>
            <a:r>
              <a:rPr sz="2400" spc="204"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with </a:t>
            </a:r>
            <a:r>
              <a:rPr sz="2400" dirty="0">
                <a:latin typeface="Arial" panose="020B0604020202020204" pitchFamily="34" charset="0"/>
                <a:cs typeface="Arial" panose="020B0604020202020204" pitchFamily="34" charset="0"/>
              </a:rPr>
              <a:t>higher</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incidences</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chronic</a:t>
            </a:r>
            <a:r>
              <a:rPr sz="2400" spc="-3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disease</a:t>
            </a:r>
            <a:r>
              <a:rPr lang="en-US" altLang="" sz="2400" spc="-10" dirty="0">
                <a:latin typeface="Arial" panose="020B0604020202020204" pitchFamily="34" charset="0"/>
                <a:cs typeface="Arial" panose="020B0604020202020204" pitchFamily="34" charset="0"/>
              </a:rPr>
              <a:t>.</a:t>
            </a:r>
          </a:p>
        </p:txBody>
      </p:sp>
      <p:pic>
        <p:nvPicPr>
          <p:cNvPr id="4" name="Picture 3"/>
          <p:cNvPicPr>
            <a:picLocks noChangeAspect="1"/>
          </p:cNvPicPr>
          <p:nvPr/>
        </p:nvPicPr>
        <p:blipFill>
          <a:blip r:embed="rId2"/>
          <a:stretch>
            <a:fillRect/>
          </a:stretch>
        </p:blipFill>
        <p:spPr>
          <a:xfrm>
            <a:off x="6257290" y="1219200"/>
            <a:ext cx="5935345" cy="4800600"/>
          </a:xfrm>
          <a:prstGeom prst="rect">
            <a:avLst/>
          </a:prstGeom>
        </p:spPr>
      </p:pic>
      <p:sp>
        <p:nvSpPr>
          <p:cNvPr id="5" name="Rectangle 4"/>
          <p:cNvSpPr/>
          <p:nvPr/>
        </p:nvSpPr>
        <p:spPr>
          <a:xfrm>
            <a:off x="6257290" y="6019165"/>
            <a:ext cx="5934710" cy="8388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https://link.springer.com/article/10.1007/s00125-021-05496-2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81697" y="208801"/>
            <a:ext cx="9805167" cy="1173480"/>
          </a:xfrm>
          <a:prstGeom prst="rect">
            <a:avLst/>
          </a:prstGeom>
        </p:spPr>
        <p:txBody>
          <a:bodyPr vert="horz" wrap="square" lIns="0" tIns="68580" rIns="0" bIns="0" rtlCol="0">
            <a:spAutoFit/>
          </a:bodyPr>
          <a:lstStyle/>
          <a:p>
            <a:pPr marL="12700" marR="5080" algn="ctr">
              <a:lnSpc>
                <a:spcPct val="91000"/>
              </a:lnSpc>
              <a:spcBef>
                <a:spcPts val="540"/>
              </a:spcBef>
            </a:pPr>
            <a:r>
              <a:rPr dirty="0">
                <a:latin typeface="Arial" panose="020B0604020202020204" pitchFamily="34" charset="0"/>
                <a:cs typeface="Arial" panose="020B0604020202020204" pitchFamily="34" charset="0"/>
              </a:rPr>
              <a:t>Diagnosis</a:t>
            </a:r>
            <a:r>
              <a:rPr spc="80" dirty="0">
                <a:latin typeface="Arial" panose="020B0604020202020204" pitchFamily="34" charset="0"/>
                <a:cs typeface="Arial" panose="020B0604020202020204" pitchFamily="34" charset="0"/>
              </a:rPr>
              <a:t> </a:t>
            </a:r>
            <a:r>
              <a:rPr spc="-25" dirty="0">
                <a:latin typeface="Arial" panose="020B0604020202020204" pitchFamily="34" charset="0"/>
                <a:cs typeface="Arial" panose="020B0604020202020204" pitchFamily="34" charset="0"/>
              </a:rPr>
              <a:t>and </a:t>
            </a:r>
            <a:r>
              <a:rPr dirty="0">
                <a:latin typeface="Arial" panose="020B0604020202020204" pitchFamily="34" charset="0"/>
                <a:cs typeface="Arial" panose="020B0604020202020204" pitchFamily="34" charset="0"/>
              </a:rPr>
              <a:t>initial</a:t>
            </a:r>
            <a:r>
              <a:rPr spc="6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assessment </a:t>
            </a:r>
            <a:r>
              <a:rPr dirty="0">
                <a:latin typeface="Arial" panose="020B0604020202020204" pitchFamily="34" charset="0"/>
                <a:cs typeface="Arial" panose="020B0604020202020204" pitchFamily="34" charset="0"/>
              </a:rPr>
              <a:t>of</a:t>
            </a:r>
            <a:r>
              <a:rPr spc="-18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Type</a:t>
            </a:r>
            <a:r>
              <a:rPr spc="-100" dirty="0">
                <a:latin typeface="Arial" panose="020B0604020202020204" pitchFamily="34" charset="0"/>
                <a:cs typeface="Arial" panose="020B0604020202020204" pitchFamily="34" charset="0"/>
              </a:rPr>
              <a:t> </a:t>
            </a:r>
            <a:r>
              <a:rPr spc="-50" dirty="0">
                <a:latin typeface="Arial" panose="020B0604020202020204" pitchFamily="34" charset="0"/>
                <a:cs typeface="Arial" panose="020B0604020202020204" pitchFamily="34" charset="0"/>
              </a:rPr>
              <a:t>2 </a:t>
            </a:r>
            <a:r>
              <a:rPr spc="-10" dirty="0">
                <a:latin typeface="Arial" panose="020B0604020202020204" pitchFamily="34" charset="0"/>
                <a:cs typeface="Arial" panose="020B0604020202020204" pitchFamily="34" charset="0"/>
              </a:rPr>
              <a:t>Diabetes</a:t>
            </a:r>
          </a:p>
        </p:txBody>
      </p:sp>
      <p:sp>
        <p:nvSpPr>
          <p:cNvPr id="6" name="object 6"/>
          <p:cNvSpPr txBox="1"/>
          <p:nvPr/>
        </p:nvSpPr>
        <p:spPr>
          <a:xfrm>
            <a:off x="535435" y="1934210"/>
            <a:ext cx="5913167" cy="1397000"/>
          </a:xfrm>
          <a:prstGeom prst="rect">
            <a:avLst/>
          </a:prstGeom>
        </p:spPr>
        <p:txBody>
          <a:bodyPr vert="horz" wrap="square" lIns="0" tIns="12065" rIns="0" bIns="0" rtlCol="0">
            <a:spAutoFit/>
          </a:bodyPr>
          <a:lstStyle/>
          <a:p>
            <a:pPr marL="241300" marR="5080" indent="-228600">
              <a:lnSpc>
                <a:spcPct val="150000"/>
              </a:lnSpc>
              <a:spcBef>
                <a:spcPts val="95"/>
              </a:spcBef>
              <a:buFont typeface="Arial MT"/>
              <a:buChar char="•"/>
              <a:tabLst>
                <a:tab pos="241300" algn="l"/>
                <a:tab pos="1410335" algn="l"/>
                <a:tab pos="1775460" algn="l"/>
                <a:tab pos="2366645" algn="l"/>
                <a:tab pos="2647315" algn="l"/>
                <a:tab pos="3632200" algn="l"/>
                <a:tab pos="3954145" algn="l"/>
                <a:tab pos="4812665" algn="l"/>
                <a:tab pos="6010275" algn="l"/>
                <a:tab pos="6417945" algn="l"/>
              </a:tabLst>
            </a:pPr>
            <a:r>
              <a:rPr sz="2000" spc="-10" dirty="0">
                <a:latin typeface="Arial" panose="020B0604020202020204" pitchFamily="34" charset="0"/>
                <a:cs typeface="Arial" panose="020B0604020202020204" pitchFamily="34" charset="0"/>
              </a:rPr>
              <a:t>Diagnosis</a:t>
            </a:r>
            <a:r>
              <a:rPr sz="200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of</a:t>
            </a:r>
            <a:r>
              <a:rPr sz="2000" dirty="0">
                <a:latin typeface="Arial" panose="020B0604020202020204" pitchFamily="34" charset="0"/>
                <a:cs typeface="Arial" panose="020B0604020202020204" pitchFamily="34" charset="0"/>
              </a:rPr>
              <a:t>	</a:t>
            </a:r>
            <a:r>
              <a:rPr sz="2000" spc="-20" dirty="0">
                <a:latin typeface="Arial" panose="020B0604020202020204" pitchFamily="34" charset="0"/>
                <a:cs typeface="Arial" panose="020B0604020202020204" pitchFamily="34" charset="0"/>
              </a:rPr>
              <a:t>type</a:t>
            </a:r>
            <a:r>
              <a:rPr sz="2000" dirty="0">
                <a:latin typeface="Arial" panose="020B0604020202020204" pitchFamily="34" charset="0"/>
                <a:cs typeface="Arial" panose="020B0604020202020204" pitchFamily="34" charset="0"/>
              </a:rPr>
              <a:t>	</a:t>
            </a:r>
            <a:r>
              <a:rPr sz="2000" spc="-50" dirty="0">
                <a:latin typeface="Arial" panose="020B0604020202020204" pitchFamily="34" charset="0"/>
                <a:cs typeface="Arial" panose="020B0604020202020204" pitchFamily="34" charset="0"/>
              </a:rPr>
              <a:t>2</a:t>
            </a:r>
            <a:r>
              <a:rPr sz="200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diabetes</a:t>
            </a:r>
            <a:r>
              <a:rPr sz="200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is</a:t>
            </a:r>
            <a:r>
              <a:rPr sz="200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mainly</a:t>
            </a:r>
            <a:r>
              <a:rPr lang="en-US" sz="2000" spc="-1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dependent</a:t>
            </a:r>
            <a:r>
              <a:rPr lang="en-IN" sz="2000" spc="-1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on</a:t>
            </a:r>
            <a:r>
              <a:rPr lang="en-IN" sz="2000" spc="-25"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the </a:t>
            </a:r>
            <a:r>
              <a:rPr sz="2000" dirty="0">
                <a:latin typeface="Arial" panose="020B0604020202020204" pitchFamily="34" charset="0"/>
                <a:cs typeface="Arial" panose="020B0604020202020204" pitchFamily="34" charset="0"/>
              </a:rPr>
              <a:t>identification</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blood</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glucose</a:t>
            </a:r>
            <a:r>
              <a:rPr sz="2000" spc="-6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level</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(Han</a:t>
            </a:r>
            <a:r>
              <a:rPr sz="2000" spc="-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et</a:t>
            </a:r>
            <a:r>
              <a:rPr sz="2000" spc="-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a:t>
            </a:r>
            <a:r>
              <a:rPr lang="en-IN" altLang="en-US" sz="2000" dirty="0">
                <a:latin typeface="Arial" panose="020B0604020202020204" pitchFamily="34" charset="0"/>
                <a:cs typeface="Arial" panose="020B0604020202020204" pitchFamily="34" charset="0"/>
              </a:rPr>
              <a:t>,</a:t>
            </a:r>
            <a:r>
              <a:rPr sz="2000" spc="-2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2022).</a:t>
            </a:r>
            <a:endParaRPr sz="2000" dirty="0">
              <a:latin typeface="Arial" panose="020B0604020202020204" pitchFamily="34" charset="0"/>
              <a:cs typeface="Arial" panose="020B0604020202020204" pitchFamily="34" charset="0"/>
            </a:endParaRPr>
          </a:p>
        </p:txBody>
      </p:sp>
      <p:sp>
        <p:nvSpPr>
          <p:cNvPr id="7" name="object 7"/>
          <p:cNvSpPr txBox="1"/>
          <p:nvPr/>
        </p:nvSpPr>
        <p:spPr>
          <a:xfrm>
            <a:off x="535435" y="3429000"/>
            <a:ext cx="6043324" cy="3378200"/>
          </a:xfrm>
          <a:prstGeom prst="rect">
            <a:avLst/>
          </a:prstGeom>
        </p:spPr>
        <p:txBody>
          <a:bodyPr vert="horz" wrap="square" lIns="0" tIns="12065" rIns="0" bIns="0" rtlCol="0">
            <a:spAutoFit/>
          </a:bodyPr>
          <a:lstStyle/>
          <a:p>
            <a:pPr marL="238760" marR="5080" indent="-226060" algn="just">
              <a:lnSpc>
                <a:spcPct val="150000"/>
              </a:lnSpc>
              <a:spcBef>
                <a:spcPts val="95"/>
              </a:spcBef>
              <a:buFont typeface="Arial MT"/>
              <a:buChar char="•"/>
              <a:tabLst>
                <a:tab pos="241300" algn="l"/>
              </a:tabLst>
            </a:pPr>
            <a:r>
              <a:rPr sz="2000" dirty="0">
                <a:latin typeface="Arial" panose="020B0604020202020204" pitchFamily="34" charset="0"/>
                <a:cs typeface="Arial" panose="020B0604020202020204" pitchFamily="34" charset="0"/>
              </a:rPr>
              <a:t>Diabetes</a:t>
            </a:r>
            <a:r>
              <a:rPr sz="2000" spc="-1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is</a:t>
            </a:r>
            <a:r>
              <a:rPr sz="2000" spc="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diagnosed</a:t>
            </a:r>
            <a:r>
              <a:rPr sz="2000" spc="-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if</a:t>
            </a:r>
            <a:r>
              <a:rPr sz="2000" spc="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fasting glucose</a:t>
            </a:r>
            <a:r>
              <a:rPr sz="2000" spc="-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level</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is</a:t>
            </a:r>
            <a:r>
              <a:rPr sz="2000" spc="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greater </a:t>
            </a:r>
            <a:r>
              <a:rPr sz="2000" spc="-20" dirty="0">
                <a:latin typeface="Arial" panose="020B0604020202020204" pitchFamily="34" charset="0"/>
                <a:cs typeface="Arial" panose="020B0604020202020204" pitchFamily="34" charset="0"/>
              </a:rPr>
              <a:t>than </a:t>
            </a:r>
            <a:r>
              <a:rPr sz="2000" dirty="0">
                <a:latin typeface="Arial" panose="020B0604020202020204" pitchFamily="34" charset="0"/>
                <a:cs typeface="Arial" panose="020B0604020202020204" pitchFamily="34" charset="0"/>
              </a:rPr>
              <a:t>or</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equal</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to 126</a:t>
            </a:r>
            <a:r>
              <a:rPr sz="2000" spc="-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mg/dl</a:t>
            </a:r>
            <a:r>
              <a:rPr sz="2000" spc="-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after</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at</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least eight</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hours</a:t>
            </a:r>
            <a:r>
              <a:rPr sz="2000" spc="-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 </a:t>
            </a:r>
            <a:r>
              <a:rPr sz="2000" spc="-10" dirty="0">
                <a:latin typeface="Arial" panose="020B0604020202020204" pitchFamily="34" charset="0"/>
                <a:cs typeface="Arial" panose="020B0604020202020204" pitchFamily="34" charset="0"/>
              </a:rPr>
              <a:t>fasting</a:t>
            </a:r>
            <a:r>
              <a:rPr lang="en-IN" sz="2000" spc="-10" dirty="0">
                <a:latin typeface="Arial" panose="020B0604020202020204" pitchFamily="34" charset="0"/>
                <a:cs typeface="Arial" panose="020B0604020202020204" pitchFamily="34" charset="0"/>
              </a:rPr>
              <a:t> (</a:t>
            </a:r>
            <a:r>
              <a:rPr lang="en-IN" sz="2000" dirty="0"/>
              <a:t>Riddle et al. 2022)</a:t>
            </a:r>
            <a:r>
              <a:rPr sz="2000" spc="-10" dirty="0">
                <a:latin typeface="Arial" panose="020B0604020202020204" pitchFamily="34" charset="0"/>
                <a:cs typeface="Arial" panose="020B0604020202020204" pitchFamily="34" charset="0"/>
              </a:rPr>
              <a:t>.</a:t>
            </a:r>
            <a:endParaRPr sz="2000" dirty="0">
              <a:latin typeface="Arial" panose="020B0604020202020204" pitchFamily="34" charset="0"/>
              <a:cs typeface="Arial" panose="020B0604020202020204" pitchFamily="34" charset="0"/>
            </a:endParaRPr>
          </a:p>
          <a:p>
            <a:pPr marL="239395" marR="6985" indent="-226695" algn="just">
              <a:lnSpc>
                <a:spcPct val="150000"/>
              </a:lnSpc>
              <a:spcBef>
                <a:spcPts val="1050"/>
              </a:spcBef>
              <a:buFont typeface="Arial MT"/>
              <a:buChar char="•"/>
              <a:tabLst>
                <a:tab pos="241300" algn="l"/>
              </a:tabLst>
            </a:pPr>
            <a:r>
              <a:rPr sz="2000" dirty="0">
                <a:latin typeface="Arial" panose="020B0604020202020204" pitchFamily="34" charset="0"/>
                <a:cs typeface="Arial" panose="020B0604020202020204" pitchFamily="34" charset="0"/>
              </a:rPr>
              <a:t>It</a:t>
            </a:r>
            <a:r>
              <a:rPr sz="2000" spc="2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can</a:t>
            </a:r>
            <a:r>
              <a:rPr sz="2000" spc="2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also</a:t>
            </a:r>
            <a:r>
              <a:rPr sz="2000" spc="229"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be</a:t>
            </a:r>
            <a:r>
              <a:rPr sz="2000" spc="28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diagnosed</a:t>
            </a:r>
            <a:r>
              <a:rPr sz="2000" spc="229"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with</a:t>
            </a:r>
            <a:r>
              <a:rPr sz="2000" spc="2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random</a:t>
            </a:r>
            <a:r>
              <a:rPr sz="2000" spc="2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plasma</a:t>
            </a:r>
            <a:r>
              <a:rPr sz="2000" spc="2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glucose,</a:t>
            </a:r>
            <a:r>
              <a:rPr sz="2000" spc="30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which </a:t>
            </a:r>
            <a:r>
              <a:rPr lang="en-IN" sz="2000" spc="-1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can</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identify</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1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presence</a:t>
            </a:r>
            <a:r>
              <a:rPr sz="2000" spc="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symptoms</a:t>
            </a:r>
            <a:r>
              <a:rPr sz="2000" spc="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such</a:t>
            </a:r>
            <a:r>
              <a:rPr sz="2000" spc="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as</a:t>
            </a:r>
            <a:r>
              <a:rPr sz="2000" spc="1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polydipsia, </a:t>
            </a:r>
            <a:r>
              <a:rPr sz="2000" dirty="0">
                <a:latin typeface="Arial" panose="020B0604020202020204" pitchFamily="34" charset="0"/>
                <a:cs typeface="Arial" panose="020B0604020202020204" pitchFamily="34" charset="0"/>
              </a:rPr>
              <a:t>polyuria,</a:t>
            </a:r>
            <a:r>
              <a:rPr sz="2000" spc="-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and</a:t>
            </a:r>
            <a:r>
              <a:rPr sz="2000" spc="-2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others</a:t>
            </a:r>
            <a:r>
              <a:rPr lang="en-IN" sz="2000" spc="-10" dirty="0">
                <a:latin typeface="Arial" panose="020B0604020202020204" pitchFamily="34" charset="0"/>
                <a:cs typeface="Arial" panose="020B0604020202020204" pitchFamily="34" charset="0"/>
              </a:rPr>
              <a:t> (</a:t>
            </a:r>
            <a:r>
              <a:rPr lang="en-IN" sz="2000" dirty="0" err="1"/>
              <a:t>Sanches</a:t>
            </a:r>
            <a:r>
              <a:rPr lang="en-IN" sz="2000" dirty="0"/>
              <a:t> et al. 2023)</a:t>
            </a:r>
            <a:r>
              <a:rPr sz="2000" spc="-10" dirty="0">
                <a:latin typeface="Arial" panose="020B0604020202020204" pitchFamily="34" charset="0"/>
                <a:cs typeface="Arial" panose="020B0604020202020204" pitchFamily="34" charset="0"/>
              </a:rPr>
              <a:t>.</a:t>
            </a:r>
            <a:endParaRPr sz="2000" dirty="0">
              <a:latin typeface="Arial" panose="020B0604020202020204" pitchFamily="34" charset="0"/>
              <a:cs typeface="Arial" panose="020B0604020202020204" pitchFamily="34" charset="0"/>
            </a:endParaRPr>
          </a:p>
        </p:txBody>
      </p:sp>
      <p:pic>
        <p:nvPicPr>
          <p:cNvPr id="8" name="object 8"/>
          <p:cNvPicPr/>
          <p:nvPr/>
        </p:nvPicPr>
        <p:blipFill>
          <a:blip r:embed="rId2" cstate="print"/>
          <a:stretch>
            <a:fillRect/>
          </a:stretch>
        </p:blipFill>
        <p:spPr>
          <a:xfrm>
            <a:off x="6858000" y="1382395"/>
            <a:ext cx="5334635" cy="4540250"/>
          </a:xfrm>
          <a:prstGeom prst="rect">
            <a:avLst/>
          </a:prstGeom>
        </p:spPr>
      </p:pic>
      <p:sp>
        <p:nvSpPr>
          <p:cNvPr id="3" name="Rectangle 2"/>
          <p:cNvSpPr/>
          <p:nvPr/>
        </p:nvSpPr>
        <p:spPr>
          <a:xfrm>
            <a:off x="6857365" y="5922645"/>
            <a:ext cx="5334635" cy="9137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600" dirty="0"/>
              <a:t>Source: https://www.everydayhealth.com/diabetes/difference-between-type-1-type-2-diabetes/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305590" cy="6858000"/>
          </a:xfrm>
          <a:custGeom>
            <a:avLst/>
            <a:gdLst/>
            <a:ahLst/>
            <a:cxnLst/>
            <a:rect l="l" t="t" r="r" b="b"/>
            <a:pathLst>
              <a:path w="9020175" h="6858000">
                <a:moveTo>
                  <a:pt x="9020175" y="0"/>
                </a:moveTo>
                <a:lnTo>
                  <a:pt x="0" y="0"/>
                </a:lnTo>
                <a:lnTo>
                  <a:pt x="0" y="6858000"/>
                </a:lnTo>
                <a:lnTo>
                  <a:pt x="9020175" y="6858000"/>
                </a:lnTo>
                <a:lnTo>
                  <a:pt x="9020175" y="0"/>
                </a:lnTo>
                <a:close/>
              </a:path>
            </a:pathLst>
          </a:custGeom>
          <a:solidFill>
            <a:schemeClr val="bg1"/>
          </a:solidFill>
        </p:spPr>
        <p:txBody>
          <a:bodyPr wrap="square" lIns="0" tIns="0" rIns="0" bIns="0" rtlCol="0"/>
          <a:lstStyle/>
          <a:p>
            <a:endParaRPr/>
          </a:p>
        </p:txBody>
      </p:sp>
      <p:sp>
        <p:nvSpPr>
          <p:cNvPr id="6" name="object 6"/>
          <p:cNvSpPr txBox="1">
            <a:spLocks noGrp="1"/>
          </p:cNvSpPr>
          <p:nvPr>
            <p:ph type="title"/>
          </p:nvPr>
        </p:nvSpPr>
        <p:spPr>
          <a:xfrm>
            <a:off x="3352800" y="76200"/>
            <a:ext cx="6916420" cy="624205"/>
          </a:xfrm>
          <a:prstGeom prst="rect">
            <a:avLst/>
          </a:prstGeom>
        </p:spPr>
        <p:txBody>
          <a:bodyPr vert="horz" wrap="square" lIns="0" tIns="16510" rIns="0" bIns="0" rtlCol="0">
            <a:spAutoFit/>
          </a:bodyPr>
          <a:lstStyle/>
          <a:p>
            <a:pPr marL="12700">
              <a:lnSpc>
                <a:spcPct val="100000"/>
              </a:lnSpc>
              <a:spcBef>
                <a:spcPts val="130"/>
              </a:spcBef>
            </a:pPr>
            <a:r>
              <a:rPr dirty="0">
                <a:latin typeface="Arial" panose="020B0604020202020204" pitchFamily="34" charset="0"/>
                <a:cs typeface="Arial" panose="020B0604020202020204" pitchFamily="34" charset="0"/>
              </a:rPr>
              <a:t>Management</a:t>
            </a:r>
            <a:r>
              <a:rPr spc="13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guidelines</a:t>
            </a:r>
          </a:p>
        </p:txBody>
      </p:sp>
      <p:sp>
        <p:nvSpPr>
          <p:cNvPr id="7" name="object 7"/>
          <p:cNvSpPr txBox="1"/>
          <p:nvPr/>
        </p:nvSpPr>
        <p:spPr>
          <a:xfrm>
            <a:off x="228600" y="1657350"/>
            <a:ext cx="7256780" cy="5208270"/>
          </a:xfrm>
          <a:prstGeom prst="rect">
            <a:avLst/>
          </a:prstGeom>
        </p:spPr>
        <p:txBody>
          <a:bodyPr vert="horz" wrap="square" lIns="0" tIns="56515" rIns="0" bIns="0" rtlCol="0">
            <a:noAutofit/>
          </a:bodyPr>
          <a:lstStyle/>
          <a:p>
            <a:pPr marL="238760" marR="5080" indent="-226695" algn="just">
              <a:lnSpc>
                <a:spcPts val="2100"/>
              </a:lnSpc>
              <a:spcBef>
                <a:spcPts val="445"/>
              </a:spcBef>
              <a:buFont typeface="Arial MT"/>
              <a:buChar char="•"/>
              <a:tabLst>
                <a:tab pos="241300" algn="l"/>
              </a:tabLst>
            </a:pPr>
            <a:r>
              <a:rPr sz="2400" b="1" dirty="0">
                <a:latin typeface="Arial" panose="020B0604020202020204" pitchFamily="34" charset="0"/>
                <a:cs typeface="Arial" panose="020B0604020202020204" pitchFamily="34" charset="0"/>
              </a:rPr>
              <a:t>Lifestyle</a:t>
            </a:r>
            <a:r>
              <a:rPr sz="2400" b="1" spc="38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management:</a:t>
            </a:r>
            <a:r>
              <a:rPr sz="2400" b="1" spc="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3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4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important</a:t>
            </a:r>
            <a:r>
              <a:rPr sz="2400" spc="4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4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encourage</a:t>
            </a:r>
            <a:r>
              <a:rPr sz="2400" spc="3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40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regular </a:t>
            </a:r>
            <a:r>
              <a:rPr sz="2400" dirty="0">
                <a:latin typeface="Arial" panose="020B0604020202020204" pitchFamily="34" charset="0"/>
                <a:cs typeface="Arial" panose="020B0604020202020204" pitchFamily="34" charset="0"/>
              </a:rPr>
              <a:t>habit</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physical</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activities</a:t>
            </a:r>
            <a:r>
              <a:rPr sz="2400" spc="-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besides</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maintaining</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healthy</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diet.</a:t>
            </a:r>
            <a:endParaRPr sz="2400" dirty="0">
              <a:latin typeface="Arial" panose="020B0604020202020204" pitchFamily="34" charset="0"/>
              <a:cs typeface="Arial" panose="020B0604020202020204" pitchFamily="34" charset="0"/>
            </a:endParaRPr>
          </a:p>
          <a:p>
            <a:pPr marL="238760" marR="10795" indent="-226695" algn="just">
              <a:lnSpc>
                <a:spcPts val="2180"/>
              </a:lnSpc>
              <a:spcBef>
                <a:spcPts val="995"/>
              </a:spcBef>
              <a:buFont typeface="Arial MT"/>
              <a:buChar char="•"/>
              <a:tabLst>
                <a:tab pos="241300" algn="l"/>
              </a:tabLst>
            </a:pPr>
            <a:r>
              <a:rPr sz="2400" b="1" dirty="0">
                <a:latin typeface="Arial" panose="020B0604020202020204" pitchFamily="34" charset="0"/>
                <a:cs typeface="Arial" panose="020B0604020202020204" pitchFamily="34" charset="0"/>
              </a:rPr>
              <a:t>Education</a:t>
            </a:r>
            <a:r>
              <a:rPr sz="2400" b="1" spc="19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and</a:t>
            </a:r>
            <a:r>
              <a:rPr sz="2400" b="1" spc="185"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self-</a:t>
            </a:r>
            <a:r>
              <a:rPr sz="2400" b="1" dirty="0">
                <a:latin typeface="Arial" panose="020B0604020202020204" pitchFamily="34" charset="0"/>
                <a:cs typeface="Arial" panose="020B0604020202020204" pitchFamily="34" charset="0"/>
              </a:rPr>
              <a:t>management:</a:t>
            </a:r>
            <a:r>
              <a:rPr sz="2400" b="1"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1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2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recommended</a:t>
            </a:r>
            <a:r>
              <a:rPr sz="2400" spc="1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2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review self-</a:t>
            </a:r>
            <a:r>
              <a:rPr sz="2400" dirty="0">
                <a:latin typeface="Arial" panose="020B0604020202020204" pitchFamily="34" charset="0"/>
                <a:cs typeface="Arial" panose="020B0604020202020204" pitchFamily="34" charset="0"/>
              </a:rPr>
              <a:t>monitoring</a:t>
            </a:r>
            <a:r>
              <a:rPr sz="2400" spc="1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practice</a:t>
            </a:r>
            <a:r>
              <a:rPr sz="2400" spc="1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along</a:t>
            </a:r>
            <a:r>
              <a:rPr sz="2400" spc="1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with</a:t>
            </a:r>
            <a:r>
              <a:rPr sz="2400" spc="1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following</a:t>
            </a:r>
            <a:r>
              <a:rPr sz="2400" spc="2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structured </a:t>
            </a:r>
            <a:r>
              <a:rPr sz="2400" dirty="0">
                <a:latin typeface="Arial" panose="020B0604020202020204" pitchFamily="34" charset="0"/>
                <a:cs typeface="Arial" panose="020B0604020202020204" pitchFamily="34" charset="0"/>
              </a:rPr>
              <a:t>education</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programs</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 support</a:t>
            </a:r>
            <a:r>
              <a:rPr sz="2400" spc="-5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self-</a:t>
            </a:r>
            <a:r>
              <a:rPr sz="2400" dirty="0">
                <a:latin typeface="Arial" panose="020B0604020202020204" pitchFamily="34" charset="0"/>
                <a:cs typeface="Arial" panose="020B0604020202020204" pitchFamily="34" charset="0"/>
              </a:rPr>
              <a:t>management,</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such</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as</a:t>
            </a:r>
            <a:r>
              <a:rPr sz="2400" spc="-4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exercise, </a:t>
            </a:r>
            <a:r>
              <a:rPr sz="2400" dirty="0">
                <a:latin typeface="Arial" panose="020B0604020202020204" pitchFamily="34" charset="0"/>
                <a:cs typeface="Arial" panose="020B0604020202020204" pitchFamily="34" charset="0"/>
              </a:rPr>
              <a:t>glucose</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monitoring,</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25"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diet.</a:t>
            </a:r>
            <a:endParaRPr sz="2400" dirty="0">
              <a:latin typeface="Arial" panose="020B0604020202020204" pitchFamily="34" charset="0"/>
              <a:cs typeface="Arial" panose="020B0604020202020204" pitchFamily="34" charset="0"/>
            </a:endParaRPr>
          </a:p>
          <a:p>
            <a:pPr marL="238760" marR="11430" indent="-226695" algn="just">
              <a:lnSpc>
                <a:spcPts val="2180"/>
              </a:lnSpc>
              <a:spcBef>
                <a:spcPts val="965"/>
              </a:spcBef>
              <a:buFont typeface="Arial MT"/>
              <a:buChar char="•"/>
              <a:tabLst>
                <a:tab pos="241300" algn="l"/>
              </a:tabLst>
            </a:pPr>
            <a:r>
              <a:rPr sz="2400" b="1" dirty="0">
                <a:latin typeface="Arial" panose="020B0604020202020204" pitchFamily="34" charset="0"/>
                <a:cs typeface="Arial" panose="020B0604020202020204" pitchFamily="34" charset="0"/>
              </a:rPr>
              <a:t>Medication:</a:t>
            </a:r>
            <a:r>
              <a:rPr sz="2400" b="1" spc="2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2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those</a:t>
            </a:r>
            <a:r>
              <a:rPr sz="2400" spc="2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who</a:t>
            </a:r>
            <a:r>
              <a:rPr sz="2400" spc="2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need</a:t>
            </a:r>
            <a:r>
              <a:rPr sz="2400" spc="2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insulin,</a:t>
            </a:r>
            <a:r>
              <a:rPr sz="2400" spc="2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2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2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recommended</a:t>
            </a:r>
            <a:r>
              <a:rPr sz="2400" spc="24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to </a:t>
            </a:r>
            <a:r>
              <a:rPr sz="2400" dirty="0">
                <a:latin typeface="Arial" panose="020B0604020202020204" pitchFamily="34" charset="0"/>
                <a:cs typeface="Arial" panose="020B0604020202020204" pitchFamily="34" charset="0"/>
              </a:rPr>
              <a:t>follow</a:t>
            </a:r>
            <a:r>
              <a:rPr sz="2400" spc="3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3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specific</a:t>
            </a:r>
            <a:r>
              <a:rPr sz="2400" spc="3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guidance</a:t>
            </a:r>
            <a:r>
              <a:rPr sz="2400" spc="3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3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3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doctor</a:t>
            </a:r>
            <a:r>
              <a:rPr sz="2400" spc="3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regarding</a:t>
            </a:r>
            <a:r>
              <a:rPr sz="2400" spc="3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when</a:t>
            </a:r>
            <a:r>
              <a:rPr sz="2400" spc="31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and </a:t>
            </a:r>
            <a:r>
              <a:rPr sz="2400" dirty="0">
                <a:latin typeface="Arial" panose="020B0604020202020204" pitchFamily="34" charset="0"/>
                <a:cs typeface="Arial" panose="020B0604020202020204" pitchFamily="34" charset="0"/>
              </a:rPr>
              <a:t>how</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start the</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insulin</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regimen</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(Espinoza</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et</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al.</a:t>
            </a:r>
            <a:r>
              <a:rPr lang="en-IN" altLang="en-US" sz="2400" dirty="0">
                <a:latin typeface="Arial" panose="020B0604020202020204" pitchFamily="34" charset="0"/>
                <a:cs typeface="Arial" panose="020B0604020202020204" pitchFamily="34" charset="0"/>
              </a:rPr>
              <a:t>,</a:t>
            </a:r>
            <a:r>
              <a:rPr sz="2400" spc="-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2022).</a:t>
            </a:r>
            <a:endParaRPr sz="2400" dirty="0">
              <a:latin typeface="Arial" panose="020B0604020202020204" pitchFamily="34" charset="0"/>
              <a:cs typeface="Arial" panose="020B0604020202020204" pitchFamily="34" charset="0"/>
            </a:endParaRPr>
          </a:p>
          <a:p>
            <a:pPr marL="238760" marR="6985" indent="-226695" algn="just">
              <a:lnSpc>
                <a:spcPct val="89000"/>
              </a:lnSpc>
              <a:spcBef>
                <a:spcPts val="975"/>
              </a:spcBef>
              <a:buFont typeface="Arial MT"/>
              <a:buChar char="•"/>
              <a:tabLst>
                <a:tab pos="241300" algn="l"/>
              </a:tabLst>
            </a:pPr>
            <a:r>
              <a:rPr sz="2400" b="1" dirty="0">
                <a:latin typeface="Arial" panose="020B0604020202020204" pitchFamily="34" charset="0"/>
                <a:cs typeface="Arial" panose="020B0604020202020204" pitchFamily="34" charset="0"/>
              </a:rPr>
              <a:t>Regular</a:t>
            </a:r>
            <a:r>
              <a:rPr sz="2400" b="1" spc="34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monitoring</a:t>
            </a:r>
            <a:r>
              <a:rPr sz="2400" b="1" spc="36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and</a:t>
            </a:r>
            <a:r>
              <a:rPr sz="2400" b="1" spc="37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review:</a:t>
            </a:r>
            <a:r>
              <a:rPr sz="2400" b="1" spc="3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3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3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extremely</a:t>
            </a:r>
            <a:r>
              <a:rPr sz="2400" spc="3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important</a:t>
            </a:r>
            <a:r>
              <a:rPr sz="2400" spc="37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to</a:t>
            </a:r>
            <a:r>
              <a:rPr lang="en-IN" altLang=""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monitor</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blood</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sugar</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levels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every</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three</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six</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months</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adjust</a:t>
            </a:r>
            <a:r>
              <a:rPr sz="2400" spc="5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the </a:t>
            </a:r>
            <a:r>
              <a:rPr sz="2400" dirty="0">
                <a:latin typeface="Arial" panose="020B0604020202020204" pitchFamily="34" charset="0"/>
                <a:cs typeface="Arial" panose="020B0604020202020204" pitchFamily="34" charset="0"/>
              </a:rPr>
              <a:t>treatment</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plan</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based on the</a:t>
            </a:r>
            <a:r>
              <a:rPr sz="2400" spc="-4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progress.</a:t>
            </a:r>
            <a:endParaRPr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620000" y="838200"/>
            <a:ext cx="4670425" cy="4721225"/>
          </a:xfrm>
          <a:prstGeom prst="rect">
            <a:avLst/>
          </a:prstGeom>
        </p:spPr>
      </p:pic>
      <p:sp>
        <p:nvSpPr>
          <p:cNvPr id="4" name="Rectangle 3"/>
          <p:cNvSpPr/>
          <p:nvPr/>
        </p:nvSpPr>
        <p:spPr>
          <a:xfrm>
            <a:off x="7639050" y="5563235"/>
            <a:ext cx="4652010" cy="12947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https://www.gov.uk/government/publications/health-matters-preventing-type-2-diabetes/health-matters-preventing-type-2-diabetes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4400" y="76200"/>
            <a:ext cx="10363200" cy="1127760"/>
          </a:xfrm>
          <a:prstGeom prst="rect">
            <a:avLst/>
          </a:prstGeom>
        </p:spPr>
        <p:txBody>
          <a:bodyPr vert="horz" wrap="square" lIns="0" tIns="547115" rIns="0" bIns="0" rtlCol="0">
            <a:noAutofit/>
          </a:bodyPr>
          <a:lstStyle/>
          <a:p>
            <a:pPr marL="2742565">
              <a:lnSpc>
                <a:spcPct val="0"/>
              </a:lnSpc>
              <a:spcBef>
                <a:spcPts val="130"/>
              </a:spcBef>
            </a:pPr>
            <a:r>
              <a:rPr dirty="0">
                <a:latin typeface="Arial" panose="020B0604020202020204" pitchFamily="34" charset="0"/>
                <a:cs typeface="Arial" panose="020B0604020202020204" pitchFamily="34" charset="0"/>
              </a:rPr>
              <a:t>Model</a:t>
            </a:r>
            <a:r>
              <a:rPr spc="7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2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framework</a:t>
            </a:r>
          </a:p>
        </p:txBody>
      </p:sp>
      <p:pic>
        <p:nvPicPr>
          <p:cNvPr id="3" name="object 3"/>
          <p:cNvPicPr/>
          <p:nvPr/>
        </p:nvPicPr>
        <p:blipFill>
          <a:blip r:embed="rId2" cstate="print"/>
          <a:stretch>
            <a:fillRect/>
          </a:stretch>
        </p:blipFill>
        <p:spPr>
          <a:xfrm>
            <a:off x="1219200" y="1371600"/>
            <a:ext cx="9296401" cy="4667248"/>
          </a:xfrm>
          <a:prstGeom prst="rect">
            <a:avLst/>
          </a:prstGeom>
        </p:spPr>
      </p:pic>
      <p:sp>
        <p:nvSpPr>
          <p:cNvPr id="4" name="Rectangle 3"/>
          <p:cNvSpPr/>
          <p:nvPr/>
        </p:nvSpPr>
        <p:spPr>
          <a:xfrm>
            <a:off x="3429000" y="6162040"/>
            <a:ext cx="53340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a:t>
            </a:r>
            <a:r>
              <a:rPr lang="en-IN" dirty="0">
                <a:solidFill>
                  <a:schemeClr val="lt1"/>
                </a:solidFill>
                <a:latin typeface="+mn-lt"/>
                <a:ea typeface="+mn-ea"/>
                <a:cs typeface="+mn-cs"/>
              </a:rPr>
              <a:t>Roberts et al.(2019)</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90600" y="228600"/>
            <a:ext cx="9871710" cy="1286510"/>
          </a:xfrm>
          <a:prstGeom prst="rect">
            <a:avLst/>
          </a:prstGeom>
        </p:spPr>
        <p:txBody>
          <a:bodyPr vert="horz" wrap="square" lIns="0" tIns="90805" rIns="0" bIns="0" rtlCol="0">
            <a:noAutofit/>
          </a:bodyPr>
          <a:lstStyle/>
          <a:p>
            <a:pPr marL="2366010" marR="5080" indent="-2353310">
              <a:lnSpc>
                <a:spcPts val="4210"/>
              </a:lnSpc>
              <a:spcBef>
                <a:spcPts val="715"/>
              </a:spcBef>
            </a:pPr>
            <a:r>
              <a:rPr dirty="0">
                <a:latin typeface="Arial" panose="020B0604020202020204" pitchFamily="34" charset="0"/>
                <a:cs typeface="Arial" panose="020B0604020202020204" pitchFamily="34" charset="0"/>
              </a:rPr>
              <a:t>House</a:t>
            </a:r>
            <a:r>
              <a:rPr spc="-1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of</a:t>
            </a:r>
            <a:r>
              <a:rPr spc="6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care</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model</a:t>
            </a:r>
            <a:r>
              <a:rPr spc="-1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for</a:t>
            </a:r>
            <a:r>
              <a:rPr spc="-15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Type</a:t>
            </a:r>
            <a:r>
              <a:rPr dirty="0">
                <a:latin typeface="Arial" panose="020B0604020202020204" pitchFamily="34" charset="0"/>
                <a:cs typeface="Arial" panose="020B0604020202020204" pitchFamily="34" charset="0"/>
              </a:rPr>
              <a:t> 2</a:t>
            </a:r>
            <a:r>
              <a:rPr spc="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Diabetes </a:t>
            </a:r>
            <a:r>
              <a:rPr dirty="0">
                <a:latin typeface="Arial" panose="020B0604020202020204" pitchFamily="34" charset="0"/>
                <a:cs typeface="Arial" panose="020B0604020202020204" pitchFamily="34" charset="0"/>
              </a:rPr>
              <a:t>management</a:t>
            </a:r>
            <a:r>
              <a:rPr spc="135" dirty="0">
                <a:latin typeface="Arial" panose="020B0604020202020204" pitchFamily="34" charset="0"/>
                <a:cs typeface="Arial" panose="020B0604020202020204" pitchFamily="34" charset="0"/>
              </a:rPr>
              <a:t> </a:t>
            </a:r>
            <a:r>
              <a:rPr spc="-20" dirty="0">
                <a:latin typeface="Arial" panose="020B0604020202020204" pitchFamily="34" charset="0"/>
                <a:cs typeface="Arial" panose="020B0604020202020204" pitchFamily="34" charset="0"/>
              </a:rPr>
              <a:t>(UK)</a:t>
            </a:r>
          </a:p>
        </p:txBody>
      </p:sp>
      <p:sp>
        <p:nvSpPr>
          <p:cNvPr id="3" name="object 3"/>
          <p:cNvSpPr txBox="1"/>
          <p:nvPr/>
        </p:nvSpPr>
        <p:spPr>
          <a:xfrm>
            <a:off x="533400" y="2226945"/>
            <a:ext cx="10815320" cy="4631055"/>
          </a:xfrm>
          <a:prstGeom prst="rect">
            <a:avLst/>
          </a:prstGeom>
        </p:spPr>
        <p:txBody>
          <a:bodyPr vert="horz" wrap="square" lIns="0" tIns="47625" rIns="0" bIns="0" rtlCol="0">
            <a:noAutofit/>
          </a:bodyPr>
          <a:lstStyle/>
          <a:p>
            <a:pPr marL="342900" lvl="0" indent="-342900">
              <a:buFont typeface="Arial" panose="020B0604020202020204" pitchFamily="34" charset="0"/>
              <a:buChar char="•"/>
            </a:pPr>
            <a:r>
              <a:rPr lang="en-IN" sz="2000" b="1" dirty="0"/>
              <a:t>Organisational process: </a:t>
            </a:r>
            <a:r>
              <a:rPr lang="en-IN" sz="2000" dirty="0"/>
              <a:t>In the</a:t>
            </a:r>
            <a:r>
              <a:rPr lang="en-IN" sz="2000" b="1" dirty="0"/>
              <a:t> </a:t>
            </a:r>
            <a:r>
              <a:rPr lang="en-IN" sz="2000" dirty="0"/>
              <a:t>House of care model</a:t>
            </a:r>
            <a:r>
              <a:rPr lang="en-IN" sz="2000" b="1" dirty="0"/>
              <a:t>, </a:t>
            </a:r>
            <a:r>
              <a:rPr lang="en-IN" sz="2000" dirty="0"/>
              <a:t>organisational process includes efficient record keeping, maintaining electronic healthcare plan, regular review scheduling, monitoring blood glucose level regularly and ensuring medication support. (Gregg et al. 2024).</a:t>
            </a:r>
          </a:p>
          <a:p>
            <a:pPr marL="342900" lvl="0" indent="-342900">
              <a:buFont typeface="Arial" panose="020B0604020202020204" pitchFamily="34" charset="0"/>
              <a:buChar char="•"/>
            </a:pPr>
            <a:r>
              <a:rPr lang="en-IN" sz="2000" b="1" dirty="0"/>
              <a:t>Care and support planning: </a:t>
            </a:r>
            <a:r>
              <a:rPr lang="en-IN" sz="2000" dirty="0"/>
              <a:t>This is mainly focused on person-</a:t>
            </a:r>
            <a:r>
              <a:rPr lang="en-IN" sz="2000" dirty="0" err="1"/>
              <a:t>centered</a:t>
            </a:r>
            <a:r>
              <a:rPr lang="en-IN" sz="2000" dirty="0"/>
              <a:t> and collaborative conversation and developing a personalised care plan (</a:t>
            </a:r>
            <a:r>
              <a:rPr lang="en-IN" sz="2000" dirty="0" err="1"/>
              <a:t>Abrahami</a:t>
            </a:r>
            <a:r>
              <a:rPr lang="en-IN" sz="2000" dirty="0"/>
              <a:t> et al. 2023).</a:t>
            </a:r>
          </a:p>
          <a:p>
            <a:pPr marL="342900" lvl="0" indent="-342900">
              <a:buFont typeface="Arial" panose="020B0604020202020204" pitchFamily="34" charset="0"/>
              <a:buChar char="•"/>
            </a:pPr>
            <a:r>
              <a:rPr lang="en-IN" sz="2000" b="1" dirty="0"/>
              <a:t>Responsive commissioning: </a:t>
            </a:r>
            <a:r>
              <a:rPr lang="en-IN" sz="2000" dirty="0"/>
              <a:t>This ensures that education programs, community resources and specialist clinics are always accessible and available for the patients of type 2 diabetes. </a:t>
            </a:r>
          </a:p>
          <a:p>
            <a:pPr marL="342900" lvl="0" indent="-342900">
              <a:buFont typeface="Arial" panose="020B0604020202020204" pitchFamily="34" charset="0"/>
              <a:buChar char="•"/>
            </a:pPr>
            <a:r>
              <a:rPr lang="en-IN" sz="2000" b="1" dirty="0"/>
              <a:t>Healthcare professionals: </a:t>
            </a:r>
            <a:r>
              <a:rPr lang="en-IN" sz="2000" dirty="0"/>
              <a:t>This ensures that general practitioners, pharmacists, nurses, dieticians should always work together to provide a high level of holistic care. For example, GP manages medications, and dietician provides nutritional guidance. </a:t>
            </a:r>
          </a:p>
          <a:p>
            <a:pPr marL="342900" lvl="0" indent="-342900">
              <a:buFont typeface="Arial" panose="020B0604020202020204" pitchFamily="34" charset="0"/>
              <a:buChar char="•"/>
            </a:pPr>
            <a:r>
              <a:rPr lang="en-IN" sz="2000" b="1" dirty="0"/>
              <a:t>Engaged and informed individuals: </a:t>
            </a:r>
            <a:r>
              <a:rPr lang="en-IN" sz="2000" dirty="0"/>
              <a:t>People suffering from type 2 diabetes are supported to make informed choice regarding diet, lifestyle, treatment and exercise. When they are significantly informed, they are more likely to adhere to the medication and treatment plans to achieve better control on their blood sugar level.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object 7"/>
          <p:cNvSpPr txBox="1">
            <a:spLocks noGrp="1"/>
          </p:cNvSpPr>
          <p:nvPr>
            <p:ph type="title"/>
          </p:nvPr>
        </p:nvSpPr>
        <p:spPr>
          <a:xfrm>
            <a:off x="523240" y="52705"/>
            <a:ext cx="10363200" cy="971550"/>
          </a:xfrm>
          <a:prstGeom prst="rect">
            <a:avLst/>
          </a:prstGeom>
          <a:ln>
            <a:noFill/>
          </a:ln>
        </p:spPr>
        <p:style>
          <a:lnRef idx="2">
            <a:schemeClr val="dk1"/>
          </a:lnRef>
          <a:fillRef idx="1">
            <a:schemeClr val="lt1"/>
          </a:fillRef>
          <a:effectRef idx="0">
            <a:schemeClr val="dk1"/>
          </a:effectRef>
          <a:fontRef idx="minor">
            <a:schemeClr val="dk1"/>
          </a:fontRef>
        </p:style>
        <p:txBody>
          <a:bodyPr vert="horz" wrap="square" lIns="0" tIns="474980" rIns="0" bIns="0" rtlCol="0">
            <a:noAutofit/>
          </a:bodyPr>
          <a:lstStyle/>
          <a:p>
            <a:pPr marL="90170" marR="274955" algn="r">
              <a:lnSpc>
                <a:spcPts val="4350"/>
              </a:lnSpc>
              <a:spcBef>
                <a:spcPts val="3740"/>
              </a:spcBef>
            </a:pPr>
            <a:r>
              <a:rPr spc="-10" dirty="0">
                <a:latin typeface="Arial" panose="020B0604020202020204" pitchFamily="34" charset="0"/>
                <a:cs typeface="Arial" panose="020B0604020202020204" pitchFamily="34" charset="0"/>
              </a:rPr>
              <a:t>Treatment</a:t>
            </a:r>
            <a:r>
              <a:rPr spc="-22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option </a:t>
            </a:r>
            <a:r>
              <a:rPr dirty="0">
                <a:latin typeface="Arial" panose="020B0604020202020204" pitchFamily="34" charset="0"/>
                <a:cs typeface="Arial" panose="020B0604020202020204" pitchFamily="34" charset="0"/>
              </a:rPr>
              <a:t>for</a:t>
            </a:r>
            <a:r>
              <a:rPr spc="-195" dirty="0">
                <a:latin typeface="Arial" panose="020B0604020202020204" pitchFamily="34" charset="0"/>
                <a:cs typeface="Arial" panose="020B0604020202020204" pitchFamily="34" charset="0"/>
              </a:rPr>
              <a:t> </a:t>
            </a:r>
            <a:r>
              <a:rPr spc="-25" dirty="0">
                <a:latin typeface="Arial" panose="020B0604020202020204" pitchFamily="34" charset="0"/>
                <a:cs typeface="Arial" panose="020B0604020202020204" pitchFamily="34" charset="0"/>
              </a:rPr>
              <a:t>Type</a:t>
            </a:r>
            <a:r>
              <a:rPr spc="-4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2</a:t>
            </a:r>
            <a:r>
              <a:rPr spc="-4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Diabetes</a:t>
            </a:r>
          </a:p>
        </p:txBody>
      </p:sp>
      <p:sp>
        <p:nvSpPr>
          <p:cNvPr id="23" name="object 23"/>
          <p:cNvSpPr txBox="1">
            <a:spLocks noGrp="1"/>
          </p:cNvSpPr>
          <p:nvPr>
            <p:ph type="body" idx="1"/>
          </p:nvPr>
        </p:nvSpPr>
        <p:spPr>
          <a:xfrm rot="10800000" flipV="1">
            <a:off x="-4471" y="3848969"/>
            <a:ext cx="6191250" cy="3355340"/>
          </a:xfrm>
          <a:prstGeom prst="rect">
            <a:avLst/>
          </a:prstGeom>
        </p:spPr>
        <p:txBody>
          <a:bodyPr vert="horz" wrap="square" lIns="0" tIns="57785" rIns="0" bIns="0" rtlCol="0">
            <a:noAutofit/>
          </a:bodyPr>
          <a:lstStyle/>
          <a:p>
            <a:pPr marL="355600" marR="5080" indent="-342900" algn="just">
              <a:lnSpc>
                <a:spcPct val="86000"/>
              </a:lnSpc>
              <a:spcBef>
                <a:spcPts val="455"/>
              </a:spcBef>
              <a:buFont typeface="Arial" panose="020B0604020202020204" pitchFamily="34" charset="0"/>
              <a:buChar char="•"/>
            </a:pPr>
            <a:r>
              <a:rPr b="1" dirty="0">
                <a:latin typeface="Arial" panose="020B0604020202020204" pitchFamily="34" charset="0"/>
                <a:cs typeface="Arial" panose="020B0604020202020204" pitchFamily="34" charset="0"/>
              </a:rPr>
              <a:t>Medication</a:t>
            </a:r>
            <a:r>
              <a:rPr b="1" spc="150" dirty="0">
                <a:latin typeface="Arial" panose="020B0604020202020204" pitchFamily="34" charset="0"/>
                <a:cs typeface="Arial" panose="020B0604020202020204" pitchFamily="34" charset="0"/>
              </a:rPr>
              <a:t>  </a:t>
            </a:r>
            <a:r>
              <a:rPr b="1" dirty="0">
                <a:latin typeface="Arial" panose="020B0604020202020204" pitchFamily="34" charset="0"/>
                <a:cs typeface="Arial" panose="020B0604020202020204" pitchFamily="34" charset="0"/>
              </a:rPr>
              <a:t>treatment:</a:t>
            </a:r>
            <a:r>
              <a:rPr b="1" spc="15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First-</a:t>
            </a:r>
            <a:r>
              <a:rPr dirty="0">
                <a:latin typeface="Arial" panose="020B0604020202020204" pitchFamily="34" charset="0"/>
                <a:cs typeface="Arial" panose="020B0604020202020204" pitchFamily="34" charset="0"/>
              </a:rPr>
              <a:t>line</a:t>
            </a:r>
            <a:r>
              <a:rPr spc="15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drug</a:t>
            </a:r>
            <a:r>
              <a:rPr spc="13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therapy</a:t>
            </a:r>
            <a:r>
              <a:rPr spc="135" dirty="0">
                <a:latin typeface="Arial" panose="020B0604020202020204" pitchFamily="34" charset="0"/>
                <a:cs typeface="Arial" panose="020B0604020202020204" pitchFamily="34" charset="0"/>
              </a:rPr>
              <a:t>  </a:t>
            </a:r>
            <a:r>
              <a:rPr spc="-25" dirty="0">
                <a:latin typeface="Arial" panose="020B0604020202020204" pitchFamily="34" charset="0"/>
                <a:cs typeface="Arial" panose="020B0604020202020204" pitchFamily="34" charset="0"/>
              </a:rPr>
              <a:t>is </a:t>
            </a:r>
            <a:r>
              <a:rPr dirty="0">
                <a:latin typeface="Arial" panose="020B0604020202020204" pitchFamily="34" charset="0"/>
                <a:cs typeface="Arial" panose="020B0604020202020204" pitchFamily="34" charset="0"/>
              </a:rPr>
              <a:t>extremely</a:t>
            </a:r>
            <a:r>
              <a:rPr spc="14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helpful.</a:t>
            </a:r>
            <a:r>
              <a:rPr spc="1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10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major</a:t>
            </a:r>
            <a:r>
              <a:rPr spc="15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treatment</a:t>
            </a:r>
            <a:r>
              <a:rPr spc="14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a:t>
            </a:r>
            <a:r>
              <a:rPr spc="15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which</a:t>
            </a:r>
            <a:r>
              <a:rPr spc="120" dirty="0">
                <a:latin typeface="Arial" panose="020B0604020202020204" pitchFamily="34" charset="0"/>
                <a:cs typeface="Arial" panose="020B0604020202020204" pitchFamily="34" charset="0"/>
              </a:rPr>
              <a:t> </a:t>
            </a:r>
            <a:r>
              <a:rPr spc="-20" dirty="0">
                <a:latin typeface="Arial" panose="020B0604020202020204" pitchFamily="34" charset="0"/>
                <a:cs typeface="Arial" panose="020B0604020202020204" pitchFamily="34" charset="0"/>
              </a:rPr>
              <a:t>oral </a:t>
            </a:r>
            <a:r>
              <a:rPr dirty="0">
                <a:latin typeface="Arial" panose="020B0604020202020204" pitchFamily="34" charset="0"/>
                <a:cs typeface="Arial" panose="020B0604020202020204" pitchFamily="34" charset="0"/>
              </a:rPr>
              <a:t>medication</a:t>
            </a:r>
            <a:r>
              <a:rPr spc="15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can</a:t>
            </a:r>
            <a:r>
              <a:rPr spc="1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be</a:t>
            </a:r>
            <a:r>
              <a:rPr spc="16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suggested</a:t>
            </a:r>
            <a:r>
              <a:rPr spc="1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(Metformin).In</a:t>
            </a:r>
            <a:r>
              <a:rPr spc="145" dirty="0">
                <a:latin typeface="Arial" panose="020B0604020202020204" pitchFamily="34" charset="0"/>
                <a:cs typeface="Arial" panose="020B0604020202020204" pitchFamily="34" charset="0"/>
              </a:rPr>
              <a:t>  </a:t>
            </a:r>
            <a:r>
              <a:rPr spc="-20" dirty="0">
                <a:latin typeface="Arial" panose="020B0604020202020204" pitchFamily="34" charset="0"/>
                <a:cs typeface="Arial" panose="020B0604020202020204" pitchFamily="34" charset="0"/>
              </a:rPr>
              <a:t>case </a:t>
            </a:r>
            <a:r>
              <a:rPr dirty="0">
                <a:latin typeface="Arial" panose="020B0604020202020204" pitchFamily="34" charset="0"/>
                <a:cs typeface="Arial" panose="020B0604020202020204" pitchFamily="34" charset="0"/>
              </a:rPr>
              <a:t>Metformin</a:t>
            </a:r>
            <a:r>
              <a:rPr spc="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is</a:t>
            </a:r>
            <a:r>
              <a:rPr spc="4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not</a:t>
            </a:r>
            <a:r>
              <a:rPr spc="2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tolerated</a:t>
            </a:r>
            <a:r>
              <a:rPr spc="3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by</a:t>
            </a:r>
            <a:r>
              <a:rPr spc="4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2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individual,</a:t>
            </a:r>
            <a:r>
              <a:rPr spc="45" dirty="0">
                <a:latin typeface="Arial" panose="020B0604020202020204" pitchFamily="34" charset="0"/>
                <a:cs typeface="Arial" panose="020B0604020202020204" pitchFamily="34" charset="0"/>
              </a:rPr>
              <a:t>  </a:t>
            </a:r>
            <a:r>
              <a:rPr spc="-20" dirty="0">
                <a:latin typeface="Arial" panose="020B0604020202020204" pitchFamily="34" charset="0"/>
                <a:cs typeface="Arial" panose="020B0604020202020204" pitchFamily="34" charset="0"/>
              </a:rPr>
              <a:t>then </a:t>
            </a:r>
            <a:r>
              <a:rPr spc="-10" dirty="0">
                <a:latin typeface="Arial" panose="020B0604020202020204" pitchFamily="34" charset="0"/>
                <a:cs typeface="Arial" panose="020B0604020202020204" pitchFamily="34" charset="0"/>
              </a:rPr>
              <a:t>DPP-</a:t>
            </a:r>
            <a:r>
              <a:rPr dirty="0">
                <a:latin typeface="Arial" panose="020B0604020202020204" pitchFamily="34" charset="0"/>
                <a:cs typeface="Arial" panose="020B0604020202020204" pitchFamily="34" charset="0"/>
              </a:rPr>
              <a:t>4</a:t>
            </a:r>
            <a:r>
              <a:rPr spc="38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inhibitors</a:t>
            </a:r>
            <a:r>
              <a:rPr spc="38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or</a:t>
            </a:r>
            <a:r>
              <a:rPr spc="41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SGLT2</a:t>
            </a:r>
            <a:r>
              <a:rPr spc="38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inhibitors</a:t>
            </a:r>
            <a:r>
              <a:rPr spc="36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can</a:t>
            </a:r>
            <a:r>
              <a:rPr spc="36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be</a:t>
            </a:r>
            <a:r>
              <a:rPr spc="40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taken </a:t>
            </a:r>
            <a:r>
              <a:rPr dirty="0">
                <a:latin typeface="Arial" panose="020B0604020202020204" pitchFamily="34" charset="0"/>
                <a:cs typeface="Arial" panose="020B0604020202020204" pitchFamily="34" charset="0"/>
              </a:rPr>
              <a:t>into</a:t>
            </a:r>
            <a:r>
              <a:rPr spc="-1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consideration</a:t>
            </a:r>
            <a:r>
              <a:rPr lang="en-IN" spc="-10" dirty="0">
                <a:latin typeface="Arial" panose="020B0604020202020204" pitchFamily="34" charset="0"/>
                <a:cs typeface="Arial" panose="020B0604020202020204" pitchFamily="34" charset="0"/>
              </a:rPr>
              <a:t> (Gregg et al.2024)</a:t>
            </a:r>
            <a:r>
              <a:rPr lang="en-US" spc="-10" dirty="0">
                <a:latin typeface="Arial" panose="020B0604020202020204" pitchFamily="34" charset="0"/>
                <a:cs typeface="Arial" panose="020B0604020202020204" pitchFamily="34" charset="0"/>
              </a:rPr>
              <a:t>.</a:t>
            </a:r>
            <a:endParaRPr lang="en-IN" spc="-10" dirty="0">
              <a:latin typeface="Arial" panose="020B0604020202020204" pitchFamily="34" charset="0"/>
              <a:cs typeface="Arial" panose="020B0604020202020204" pitchFamily="34" charset="0"/>
            </a:endParaRPr>
          </a:p>
          <a:p>
            <a:pPr marL="12700" marR="5080" algn="just">
              <a:lnSpc>
                <a:spcPct val="86000"/>
              </a:lnSpc>
              <a:spcBef>
                <a:spcPts val="455"/>
              </a:spcBef>
            </a:pPr>
            <a:endParaRPr spc="-10" dirty="0">
              <a:latin typeface="Arial" panose="020B0604020202020204" pitchFamily="34" charset="0"/>
              <a:cs typeface="Arial" panose="020B0604020202020204" pitchFamily="34" charset="0"/>
            </a:endParaRPr>
          </a:p>
          <a:p>
            <a:pPr marL="355600" marR="5715" indent="-342900" algn="just">
              <a:lnSpc>
                <a:spcPct val="86000"/>
              </a:lnSpc>
              <a:spcBef>
                <a:spcPts val="5"/>
              </a:spcBef>
              <a:buFont typeface="Arial" panose="020B0604020202020204" pitchFamily="34" charset="0"/>
              <a:buChar char="•"/>
            </a:pPr>
            <a:r>
              <a:rPr b="1" dirty="0">
                <a:latin typeface="Arial" panose="020B0604020202020204" pitchFamily="34" charset="0"/>
                <a:cs typeface="Arial" panose="020B0604020202020204" pitchFamily="34" charset="0"/>
              </a:rPr>
              <a:t>Insulin</a:t>
            </a:r>
            <a:r>
              <a:rPr b="1" spc="260" dirty="0">
                <a:latin typeface="Arial" panose="020B0604020202020204" pitchFamily="34" charset="0"/>
                <a:cs typeface="Arial" panose="020B0604020202020204" pitchFamily="34" charset="0"/>
              </a:rPr>
              <a:t> </a:t>
            </a:r>
            <a:r>
              <a:rPr b="1" dirty="0">
                <a:latin typeface="Arial" panose="020B0604020202020204" pitchFamily="34" charset="0"/>
                <a:cs typeface="Arial" panose="020B0604020202020204" pitchFamily="34" charset="0"/>
              </a:rPr>
              <a:t>therapy:</a:t>
            </a:r>
            <a:r>
              <a:rPr b="1" spc="24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This</a:t>
            </a:r>
            <a:r>
              <a:rPr spc="24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particular</a:t>
            </a:r>
            <a:r>
              <a:rPr spc="25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treatment</a:t>
            </a:r>
            <a:r>
              <a:rPr spc="26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is</a:t>
            </a:r>
            <a:r>
              <a:rPr spc="27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mainly </a:t>
            </a:r>
            <a:r>
              <a:rPr dirty="0">
                <a:latin typeface="Arial" panose="020B0604020202020204" pitchFamily="34" charset="0"/>
                <a:cs typeface="Arial" panose="020B0604020202020204" pitchFamily="34" charset="0"/>
              </a:rPr>
              <a:t>used</a:t>
            </a:r>
            <a:r>
              <a:rPr spc="-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when</a:t>
            </a:r>
            <a:r>
              <a:rPr spc="2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non-</a:t>
            </a:r>
            <a:r>
              <a:rPr dirty="0">
                <a:latin typeface="Arial" panose="020B0604020202020204" pitchFamily="34" charset="0"/>
                <a:cs typeface="Arial" panose="020B0604020202020204" pitchFamily="34" charset="0"/>
              </a:rPr>
              <a:t>insulin</a:t>
            </a:r>
            <a:r>
              <a:rPr spc="1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injectable</a:t>
            </a:r>
            <a:r>
              <a:rPr spc="-1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1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oral </a:t>
            </a:r>
            <a:r>
              <a:rPr spc="-10" dirty="0">
                <a:latin typeface="Arial" panose="020B0604020202020204" pitchFamily="34" charset="0"/>
                <a:cs typeface="Arial" panose="020B0604020202020204" pitchFamily="34" charset="0"/>
              </a:rPr>
              <a:t>medications </a:t>
            </a:r>
            <a:r>
              <a:rPr dirty="0">
                <a:latin typeface="Arial" panose="020B0604020202020204" pitchFamily="34" charset="0"/>
                <a:cs typeface="Arial" panose="020B0604020202020204" pitchFamily="34" charset="0"/>
              </a:rPr>
              <a:t>are</a:t>
            </a:r>
            <a:r>
              <a:rPr spc="-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insufficient</a:t>
            </a:r>
            <a:r>
              <a:rPr spc="-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(Bellary</a:t>
            </a:r>
            <a:r>
              <a:rPr spc="-1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et</a:t>
            </a:r>
            <a:r>
              <a:rPr spc="-2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al.</a:t>
            </a:r>
            <a:r>
              <a:rPr spc="-10" dirty="0">
                <a:latin typeface="Arial" panose="020B0604020202020204" pitchFamily="34" charset="0"/>
                <a:cs typeface="Arial" panose="020B0604020202020204" pitchFamily="34" charset="0"/>
              </a:rPr>
              <a:t> 2021).</a:t>
            </a:r>
          </a:p>
        </p:txBody>
      </p:sp>
      <p:pic>
        <p:nvPicPr>
          <p:cNvPr id="10" name="object 10"/>
          <p:cNvPicPr/>
          <p:nvPr/>
        </p:nvPicPr>
        <p:blipFill>
          <a:blip r:embed="rId2" cstate="print"/>
          <a:stretch>
            <a:fillRect/>
          </a:stretch>
        </p:blipFill>
        <p:spPr>
          <a:xfrm>
            <a:off x="6324600" y="1177235"/>
            <a:ext cx="5699076" cy="4842565"/>
          </a:xfrm>
          <a:prstGeom prst="rect">
            <a:avLst/>
          </a:prstGeom>
        </p:spPr>
      </p:pic>
      <p:sp>
        <p:nvSpPr>
          <p:cNvPr id="14" name="object 14"/>
          <p:cNvSpPr txBox="1"/>
          <p:nvPr/>
        </p:nvSpPr>
        <p:spPr>
          <a:xfrm>
            <a:off x="-26" y="1752373"/>
            <a:ext cx="5579110" cy="323215"/>
          </a:xfrm>
          <a:prstGeom prst="rect">
            <a:avLst/>
          </a:prstGeom>
        </p:spPr>
        <p:txBody>
          <a:bodyPr vert="horz" wrap="square" lIns="0" tIns="15875" rIns="0" bIns="0" rtlCol="0">
            <a:spAutoFit/>
          </a:bodyPr>
          <a:lstStyle/>
          <a:p>
            <a:pPr marL="355600" indent="-342900">
              <a:lnSpc>
                <a:spcPct val="100000"/>
              </a:lnSpc>
              <a:spcBef>
                <a:spcPts val="125"/>
              </a:spcBef>
              <a:buFont typeface="Arial" panose="020B0604020202020204" pitchFamily="34" charset="0"/>
              <a:buChar char="•"/>
              <a:tabLst>
                <a:tab pos="1286510" algn="l"/>
                <a:tab pos="3111500" algn="l"/>
                <a:tab pos="4145915" algn="l"/>
                <a:tab pos="5250815" algn="l"/>
              </a:tabLst>
            </a:pPr>
            <a:r>
              <a:rPr lang="en-US" altLang="en-US" sz="2000" b="1" dirty="0">
                <a:latin typeface="Arial" panose="020B0604020202020204" pitchFamily="34" charset="0"/>
                <a:cs typeface="Arial" panose="020B0604020202020204" pitchFamily="34" charset="0"/>
              </a:rPr>
              <a:t>Lifestyle </a:t>
            </a:r>
            <a:r>
              <a:rPr sz="2000" b="1" spc="-10" dirty="0">
                <a:latin typeface="Arial" panose="020B0604020202020204" pitchFamily="34" charset="0"/>
                <a:cs typeface="Arial" panose="020B0604020202020204" pitchFamily="34" charset="0"/>
              </a:rPr>
              <a:t>management:</a:t>
            </a:r>
            <a:r>
              <a:rPr sz="2000" b="1"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Before</a:t>
            </a:r>
            <a:r>
              <a:rPr lang="en-US" altLang="" sz="2000" spc="-1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starting</a:t>
            </a:r>
            <a:r>
              <a:rPr lang="en-US" sz="2000" spc="-10" dirty="0">
                <a:latin typeface="Arial" panose="020B0604020202020204" pitchFamily="34" charset="0"/>
                <a:cs typeface="Arial" panose="020B0604020202020204" pitchFamily="34" charset="0"/>
              </a:rPr>
              <a:t> the</a:t>
            </a:r>
            <a:endParaRPr sz="2000" dirty="0">
              <a:latin typeface="Arial" panose="020B0604020202020204" pitchFamily="34" charset="0"/>
              <a:cs typeface="Arial" panose="020B0604020202020204" pitchFamily="34" charset="0"/>
            </a:endParaRPr>
          </a:p>
        </p:txBody>
      </p:sp>
      <p:sp>
        <p:nvSpPr>
          <p:cNvPr id="15" name="object 15"/>
          <p:cNvSpPr txBox="1"/>
          <p:nvPr/>
        </p:nvSpPr>
        <p:spPr>
          <a:xfrm>
            <a:off x="304774" y="2113645"/>
            <a:ext cx="5572760" cy="324448"/>
          </a:xfrm>
          <a:prstGeom prst="rect">
            <a:avLst/>
          </a:prstGeom>
        </p:spPr>
        <p:txBody>
          <a:bodyPr vert="horz" wrap="square" lIns="0" tIns="16510" rIns="0" bIns="0" rtlCol="0">
            <a:spAutoFit/>
          </a:bodyPr>
          <a:lstStyle/>
          <a:p>
            <a:pPr marL="12700">
              <a:lnSpc>
                <a:spcPct val="100000"/>
              </a:lnSpc>
              <a:spcBef>
                <a:spcPts val="130"/>
              </a:spcBef>
              <a:tabLst>
                <a:tab pos="1368425" algn="l"/>
                <a:tab pos="1673860" algn="l"/>
                <a:tab pos="2007235" algn="l"/>
                <a:tab pos="3187065" algn="l"/>
                <a:tab pos="4338955" algn="l"/>
                <a:tab pos="4700270" algn="l"/>
              </a:tabLst>
            </a:pPr>
            <a:r>
              <a:rPr sz="2000" spc="-10" dirty="0">
                <a:latin typeface="Arial" panose="020B0604020202020204" pitchFamily="34" charset="0"/>
                <a:cs typeface="Arial" panose="020B0604020202020204" pitchFamily="34" charset="0"/>
              </a:rPr>
              <a:t>medication,</a:t>
            </a:r>
            <a:r>
              <a:rPr sz="200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it</a:t>
            </a:r>
            <a:r>
              <a:rPr sz="200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is</a:t>
            </a:r>
            <a:r>
              <a:rPr sz="200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extremely</a:t>
            </a:r>
            <a:r>
              <a:rPr sz="200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important</a:t>
            </a:r>
            <a:r>
              <a:rPr sz="200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to</a:t>
            </a:r>
            <a:r>
              <a:rPr lang="en-US" sz="2000" spc="-2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consider</a:t>
            </a:r>
            <a:endParaRPr sz="2000" dirty="0">
              <a:latin typeface="Arial" panose="020B0604020202020204" pitchFamily="34" charset="0"/>
              <a:cs typeface="Arial" panose="020B0604020202020204" pitchFamily="34" charset="0"/>
            </a:endParaRPr>
          </a:p>
        </p:txBody>
      </p:sp>
      <p:sp>
        <p:nvSpPr>
          <p:cNvPr id="16" name="object 16"/>
          <p:cNvSpPr txBox="1"/>
          <p:nvPr/>
        </p:nvSpPr>
        <p:spPr>
          <a:xfrm>
            <a:off x="304774" y="2438278"/>
            <a:ext cx="5212789" cy="1396536"/>
          </a:xfrm>
          <a:prstGeom prst="rect">
            <a:avLst/>
          </a:prstGeom>
        </p:spPr>
        <p:txBody>
          <a:bodyPr vert="horz" wrap="square" lIns="0" tIns="57150" rIns="0" bIns="0" rtlCol="0">
            <a:spAutoFit/>
          </a:bodyPr>
          <a:lstStyle/>
          <a:p>
            <a:pPr marL="12700" marR="5080" algn="just">
              <a:lnSpc>
                <a:spcPct val="87000"/>
              </a:lnSpc>
              <a:spcBef>
                <a:spcPts val="450"/>
              </a:spcBef>
            </a:pPr>
            <a:r>
              <a:rPr sz="2000" dirty="0">
                <a:latin typeface="Arial" panose="020B0604020202020204" pitchFamily="34" charset="0"/>
                <a:cs typeface="Arial" panose="020B0604020202020204" pitchFamily="34" charset="0"/>
              </a:rPr>
              <a:t>lifestyle</a:t>
            </a:r>
            <a:r>
              <a:rPr sz="2000" spc="3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modification</a:t>
            </a:r>
            <a:r>
              <a:rPr sz="2000" spc="3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by</a:t>
            </a:r>
            <a:r>
              <a:rPr sz="2000" spc="3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reducing</a:t>
            </a:r>
            <a:r>
              <a:rPr sz="2000" spc="3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refined</a:t>
            </a:r>
            <a:r>
              <a:rPr sz="2000" spc="3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sugar</a:t>
            </a:r>
            <a:r>
              <a:rPr sz="2000" spc="325"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and </a:t>
            </a:r>
            <a:r>
              <a:rPr sz="2000" dirty="0">
                <a:latin typeface="Arial" panose="020B0604020202020204" pitchFamily="34" charset="0"/>
                <a:cs typeface="Arial" panose="020B0604020202020204" pitchFamily="34" charset="0"/>
              </a:rPr>
              <a:t>saturated</a:t>
            </a:r>
            <a:r>
              <a:rPr sz="2000" spc="26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fat</a:t>
            </a:r>
            <a:r>
              <a:rPr sz="2000" spc="25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consumption</a:t>
            </a:r>
            <a:r>
              <a:rPr sz="2000" spc="28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along</a:t>
            </a:r>
            <a:r>
              <a:rPr sz="2000" spc="26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with</a:t>
            </a:r>
            <a:r>
              <a:rPr sz="2000" spc="26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increasing </a:t>
            </a:r>
            <a:r>
              <a:rPr sz="2000" dirty="0">
                <a:latin typeface="Arial" panose="020B0604020202020204" pitchFamily="34" charset="0"/>
                <a:cs typeface="Arial" panose="020B0604020202020204" pitchFamily="34" charset="0"/>
              </a:rPr>
              <a:t>physical  activities</a:t>
            </a:r>
            <a:r>
              <a:rPr sz="2000" spc="4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(at</a:t>
            </a:r>
            <a:r>
              <a:rPr sz="2000" spc="4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least  150</a:t>
            </a:r>
            <a:r>
              <a:rPr sz="2000" spc="4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minutes</a:t>
            </a:r>
            <a:r>
              <a:rPr sz="2000" spc="4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a:t>
            </a:r>
            <a:r>
              <a:rPr sz="2000" spc="4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week</a:t>
            </a:r>
            <a:r>
              <a:rPr sz="2000" spc="455"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of </a:t>
            </a:r>
            <a:r>
              <a:rPr sz="2000" dirty="0">
                <a:latin typeface="Arial" panose="020B0604020202020204" pitchFamily="34" charset="0"/>
                <a:cs typeface="Arial" panose="020B0604020202020204" pitchFamily="34" charset="0"/>
              </a:rPr>
              <a:t>moderate</a:t>
            </a:r>
            <a:r>
              <a:rPr sz="2000" spc="-4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activities).</a:t>
            </a:r>
            <a:endParaRPr sz="2000" dirty="0">
              <a:latin typeface="Arial" panose="020B0604020202020204" pitchFamily="34" charset="0"/>
              <a:cs typeface="Arial" panose="020B0604020202020204" pitchFamily="34" charset="0"/>
            </a:endParaRPr>
          </a:p>
        </p:txBody>
      </p:sp>
      <p:sp>
        <p:nvSpPr>
          <p:cNvPr id="2" name="Rectangle 1"/>
          <p:cNvSpPr/>
          <p:nvPr/>
        </p:nvSpPr>
        <p:spPr>
          <a:xfrm>
            <a:off x="6324600" y="6172200"/>
            <a:ext cx="57150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https://www.fitterfly.com/blog/natural-cure-treatment-for-diabetes-and-type-2-diabetes-disorder/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2270" y="74295"/>
            <a:ext cx="11561445" cy="691515"/>
          </a:xfrm>
          <a:prstGeom prst="rect">
            <a:avLst/>
          </a:prstGeom>
        </p:spPr>
        <p:txBody>
          <a:bodyPr vert="horz" wrap="square" lIns="0" tIns="566165" rIns="0" bIns="0" rtlCol="0">
            <a:noAutofit/>
          </a:bodyPr>
          <a:lstStyle/>
          <a:p>
            <a:pPr marL="144145">
              <a:lnSpc>
                <a:spcPct val="0"/>
              </a:lnSpc>
              <a:spcBef>
                <a:spcPts val="130"/>
              </a:spcBef>
            </a:pPr>
            <a:r>
              <a:rPr dirty="0">
                <a:latin typeface="Arial" panose="020B0604020202020204" pitchFamily="34" charset="0"/>
                <a:cs typeface="Arial" panose="020B0604020202020204" pitchFamily="34" charset="0"/>
              </a:rPr>
              <a:t>Comorbidities</a:t>
            </a:r>
            <a:r>
              <a:rPr spc="4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associated</a:t>
            </a:r>
            <a:r>
              <a:rPr spc="-2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with</a:t>
            </a:r>
            <a:r>
              <a:rPr spc="-9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Type</a:t>
            </a:r>
            <a:r>
              <a:rPr spc="-2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2</a:t>
            </a:r>
            <a:r>
              <a:rPr spc="-20"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Diabetes</a:t>
            </a:r>
          </a:p>
        </p:txBody>
      </p:sp>
      <p:sp>
        <p:nvSpPr>
          <p:cNvPr id="3" name="object 3"/>
          <p:cNvSpPr txBox="1"/>
          <p:nvPr/>
        </p:nvSpPr>
        <p:spPr>
          <a:xfrm>
            <a:off x="457200" y="1371600"/>
            <a:ext cx="10139680" cy="5052695"/>
          </a:xfrm>
          <a:prstGeom prst="rect">
            <a:avLst/>
          </a:prstGeom>
        </p:spPr>
        <p:txBody>
          <a:bodyPr vert="horz" wrap="square" lIns="0" tIns="47625" rIns="0" bIns="0" rtlCol="0">
            <a:noAutofit/>
          </a:bodyPr>
          <a:lstStyle/>
          <a:p>
            <a:pPr marL="238760" marR="6985" indent="-226695" algn="just">
              <a:lnSpc>
                <a:spcPct val="90000"/>
              </a:lnSpc>
              <a:spcBef>
                <a:spcPts val="375"/>
              </a:spcBef>
              <a:buFont typeface="Arial MT"/>
              <a:buChar char="•"/>
              <a:tabLst>
                <a:tab pos="241300" algn="l"/>
              </a:tabLst>
            </a:pPr>
            <a:r>
              <a:rPr sz="2400" b="1" dirty="0">
                <a:latin typeface="Arial" panose="020B0604020202020204" pitchFamily="34" charset="0"/>
                <a:cs typeface="Arial" panose="020B0604020202020204" pitchFamily="34" charset="0"/>
              </a:rPr>
              <a:t>Cardiovascular</a:t>
            </a:r>
            <a:r>
              <a:rPr sz="2400" b="1" spc="8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disease:</a:t>
            </a:r>
            <a:r>
              <a:rPr sz="2400" b="1"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Hypertension</a:t>
            </a:r>
            <a:r>
              <a:rPr sz="2400" spc="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extremely</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common</a:t>
            </a:r>
            <a:r>
              <a:rPr sz="2400" spc="6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in 	</a:t>
            </a:r>
            <a:r>
              <a:rPr sz="2400" dirty="0">
                <a:latin typeface="Arial" panose="020B0604020202020204" pitchFamily="34" charset="0"/>
                <a:cs typeface="Arial" panose="020B0604020202020204" pitchFamily="34" charset="0"/>
              </a:rPr>
              <a:t>people</a:t>
            </a:r>
            <a:r>
              <a:rPr sz="2400" spc="3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suffering</a:t>
            </a:r>
            <a:r>
              <a:rPr sz="2400" spc="3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from</a:t>
            </a:r>
            <a:r>
              <a:rPr sz="2400" spc="3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3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3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3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Heart</a:t>
            </a:r>
            <a:r>
              <a:rPr sz="2400" spc="3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failure,</a:t>
            </a:r>
            <a:r>
              <a:rPr sz="2400" spc="38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coronary</a:t>
            </a:r>
            <a:r>
              <a:rPr lang="en-US" altLang=""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artery</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2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peripheral</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rescue</a:t>
            </a:r>
            <a:r>
              <a:rPr sz="2400" spc="2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are</a:t>
            </a:r>
            <a:r>
              <a:rPr sz="2400" spc="1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also</a:t>
            </a:r>
            <a:r>
              <a:rPr sz="2400" spc="17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extremely </a:t>
            </a:r>
            <a:r>
              <a:rPr sz="2400" dirty="0">
                <a:latin typeface="Arial" panose="020B0604020202020204" pitchFamily="34" charset="0"/>
                <a:cs typeface="Arial" panose="020B0604020202020204" pitchFamily="34" charset="0"/>
              </a:rPr>
              <a:t>common</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among</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individuals</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suffering</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from</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chronic</a:t>
            </a:r>
            <a:r>
              <a:rPr sz="2400" spc="-4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disease.</a:t>
            </a:r>
            <a:endParaRPr sz="2400" dirty="0">
              <a:latin typeface="Arial" panose="020B0604020202020204" pitchFamily="34" charset="0"/>
              <a:cs typeface="Arial" panose="020B0604020202020204" pitchFamily="34" charset="0"/>
            </a:endParaRPr>
          </a:p>
          <a:p>
            <a:pPr marL="239395" marR="9525" indent="-227330" algn="just">
              <a:lnSpc>
                <a:spcPts val="2180"/>
              </a:lnSpc>
              <a:spcBef>
                <a:spcPts val="1005"/>
              </a:spcBef>
              <a:buFont typeface="Arial MT"/>
              <a:buChar char="•"/>
              <a:tabLst>
                <a:tab pos="241300" algn="l"/>
              </a:tabLst>
            </a:pPr>
            <a:r>
              <a:rPr sz="2400" b="1" dirty="0">
                <a:latin typeface="Arial" panose="020B0604020202020204" pitchFamily="34" charset="0"/>
                <a:cs typeface="Arial" panose="020B0604020202020204" pitchFamily="34" charset="0"/>
              </a:rPr>
              <a:t>Kidney</a:t>
            </a:r>
            <a:r>
              <a:rPr sz="2400" b="1" spc="26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Disease:</a:t>
            </a:r>
            <a:r>
              <a:rPr sz="2400" b="1" spc="30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Chronic</a:t>
            </a:r>
            <a:r>
              <a:rPr sz="2400" spc="3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kidney</a:t>
            </a:r>
            <a:r>
              <a:rPr sz="2400" spc="3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2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3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known</a:t>
            </a:r>
            <a:r>
              <a:rPr sz="2400" spc="3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as</a:t>
            </a:r>
            <a:r>
              <a:rPr sz="2400" spc="2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9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major 	</a:t>
            </a:r>
            <a:r>
              <a:rPr sz="2400" dirty="0">
                <a:latin typeface="Arial" panose="020B0604020202020204" pitchFamily="34" charset="0"/>
                <a:cs typeface="Arial" panose="020B0604020202020204" pitchFamily="34" charset="0"/>
              </a:rPr>
              <a:t>comorbidity</a:t>
            </a:r>
            <a:r>
              <a:rPr lang="en-US"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2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2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2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diabetes,which</a:t>
            </a:r>
            <a:r>
              <a:rPr lang="en-US"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may</a:t>
            </a:r>
            <a:r>
              <a:rPr sz="2400" spc="25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add</a:t>
            </a:r>
            <a:r>
              <a:rPr sz="2400" spc="27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several </a:t>
            </a:r>
            <a:r>
              <a:rPr sz="2400" dirty="0">
                <a:latin typeface="Arial" panose="020B0604020202020204" pitchFamily="34" charset="0"/>
                <a:cs typeface="Arial" panose="020B0604020202020204" pitchFamily="34" charset="0"/>
              </a:rPr>
              <a:t>complexities</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(Brown</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et</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al.</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2022).</a:t>
            </a:r>
            <a:endParaRPr sz="2400" dirty="0">
              <a:latin typeface="Arial" panose="020B0604020202020204" pitchFamily="34" charset="0"/>
              <a:cs typeface="Arial" panose="020B0604020202020204" pitchFamily="34" charset="0"/>
            </a:endParaRPr>
          </a:p>
          <a:p>
            <a:pPr marL="238760" marR="5080" indent="-226695" algn="just">
              <a:lnSpc>
                <a:spcPct val="90000"/>
              </a:lnSpc>
              <a:spcBef>
                <a:spcPts val="965"/>
              </a:spcBef>
              <a:buFont typeface="Arial MT"/>
              <a:buChar char="•"/>
              <a:tabLst>
                <a:tab pos="241300" algn="l"/>
              </a:tabLst>
            </a:pPr>
            <a:r>
              <a:rPr sz="2400" b="1" dirty="0">
                <a:latin typeface="Arial" panose="020B0604020202020204" pitchFamily="34" charset="0"/>
                <a:cs typeface="Arial" panose="020B0604020202020204" pitchFamily="34" charset="0"/>
              </a:rPr>
              <a:t>Eye</a:t>
            </a:r>
            <a:r>
              <a:rPr sz="2400" b="1" spc="26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and</a:t>
            </a:r>
            <a:r>
              <a:rPr sz="2400" b="1" spc="254"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nerve</a:t>
            </a:r>
            <a:r>
              <a:rPr sz="2400" b="1" spc="24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problem</a:t>
            </a:r>
            <a:r>
              <a:rPr sz="2400" dirty="0">
                <a:latin typeface="Arial" panose="020B0604020202020204" pitchFamily="34" charset="0"/>
                <a:cs typeface="Arial" panose="020B0604020202020204" pitchFamily="34" charset="0"/>
              </a:rPr>
              <a:t>:</a:t>
            </a:r>
            <a:r>
              <a:rPr sz="2400" spc="2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There</a:t>
            </a:r>
            <a:r>
              <a:rPr sz="2400" spc="2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2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high</a:t>
            </a:r>
            <a:r>
              <a:rPr sz="2400" spc="25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chance</a:t>
            </a:r>
            <a:r>
              <a:rPr sz="2400" spc="2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28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damaging 	</a:t>
            </a:r>
            <a:r>
              <a:rPr sz="2400" dirty="0">
                <a:latin typeface="Arial" panose="020B0604020202020204" pitchFamily="34" charset="0"/>
                <a:cs typeface="Arial" panose="020B0604020202020204" pitchFamily="34" charset="0"/>
              </a:rPr>
              <a:t>the</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retina.</a:t>
            </a:r>
            <a:r>
              <a:rPr sz="2400" spc="11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According</a:t>
            </a:r>
            <a:r>
              <a:rPr sz="2400" spc="1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1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one</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reports</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IDF,</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about</a:t>
            </a:r>
            <a:r>
              <a:rPr sz="2400" spc="9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1/3 </a:t>
            </a:r>
            <a:r>
              <a:rPr sz="2400" dirty="0">
                <a:latin typeface="Arial" panose="020B0604020202020204" pitchFamily="34" charset="0"/>
                <a:cs typeface="Arial" panose="020B0604020202020204" pitchFamily="34" charset="0"/>
              </a:rPr>
              <a:t>people</a:t>
            </a:r>
            <a:r>
              <a:rPr sz="2400" spc="3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with</a:t>
            </a:r>
            <a:r>
              <a:rPr sz="2400" spc="3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lang="en-US"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can</a:t>
            </a:r>
            <a:r>
              <a:rPr lang="en-US"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develop</a:t>
            </a:r>
            <a:r>
              <a:rPr lang="en-US"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retinopathy.</a:t>
            </a:r>
            <a:r>
              <a:rPr lang="en-US" altLang=""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Peripheral 	</a:t>
            </a:r>
            <a:r>
              <a:rPr sz="2400" dirty="0">
                <a:latin typeface="Arial" panose="020B0604020202020204" pitchFamily="34" charset="0"/>
                <a:cs typeface="Arial" panose="020B0604020202020204" pitchFamily="34" charset="0"/>
              </a:rPr>
              <a:t>neuropathy</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 also</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very</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common</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 this</a:t>
            </a:r>
            <a:r>
              <a:rPr sz="2400" spc="-2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condition.</a:t>
            </a:r>
            <a:endParaRPr sz="2400" dirty="0">
              <a:latin typeface="Arial" panose="020B0604020202020204" pitchFamily="34" charset="0"/>
              <a:cs typeface="Arial" panose="020B0604020202020204" pitchFamily="34" charset="0"/>
            </a:endParaRPr>
          </a:p>
          <a:p>
            <a:pPr marL="238760" marR="6350" indent="-226695" algn="just">
              <a:lnSpc>
                <a:spcPts val="2180"/>
              </a:lnSpc>
              <a:spcBef>
                <a:spcPts val="1010"/>
              </a:spcBef>
              <a:buFont typeface="Arial MT"/>
              <a:buChar char="•"/>
              <a:tabLst>
                <a:tab pos="241300" algn="l"/>
              </a:tabLst>
            </a:pPr>
            <a:r>
              <a:rPr sz="2400" b="1" dirty="0">
                <a:latin typeface="Arial" panose="020B0604020202020204" pitchFamily="34" charset="0"/>
                <a:cs typeface="Arial" panose="020B0604020202020204" pitchFamily="34" charset="0"/>
              </a:rPr>
              <a:t>Mental</a:t>
            </a:r>
            <a:r>
              <a:rPr sz="2400" b="1" spc="42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health</a:t>
            </a:r>
            <a:r>
              <a:rPr sz="2400" b="1" spc="434"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issues:</a:t>
            </a:r>
            <a:r>
              <a:rPr sz="2400" b="1" spc="4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Cognitive</a:t>
            </a:r>
            <a:r>
              <a:rPr sz="2400" spc="4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impairment,</a:t>
            </a:r>
            <a:r>
              <a:rPr sz="2400" spc="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depression,</a:t>
            </a:r>
            <a:r>
              <a:rPr sz="2400" spc="43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and 	</a:t>
            </a:r>
            <a:r>
              <a:rPr sz="2400" dirty="0">
                <a:latin typeface="Arial" panose="020B0604020202020204" pitchFamily="34" charset="0"/>
                <a:cs typeface="Arial" panose="020B0604020202020204" pitchFamily="34" charset="0"/>
              </a:rPr>
              <a:t>anxiety</a:t>
            </a:r>
            <a:r>
              <a:rPr sz="2400" spc="1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are</a:t>
            </a:r>
            <a:r>
              <a:rPr sz="2400" spc="1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more</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common</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a:t>
            </a:r>
            <a:r>
              <a:rPr sz="2400" spc="1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1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lang="en-US" altLang=""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Employees </a:t>
            </a:r>
            <a:r>
              <a:rPr sz="2400" dirty="0">
                <a:latin typeface="Arial" panose="020B0604020202020204" pitchFamily="34" charset="0"/>
                <a:cs typeface="Arial" panose="020B0604020202020204" pitchFamily="34" charset="0"/>
              </a:rPr>
              <a:t>suffering</a:t>
            </a:r>
            <a:r>
              <a:rPr sz="2400" spc="2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from</a:t>
            </a:r>
            <a:r>
              <a:rPr sz="2400" spc="1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1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1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are</a:t>
            </a:r>
            <a:r>
              <a:rPr sz="2400" spc="1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more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likely</a:t>
            </a:r>
            <a:r>
              <a:rPr sz="2400" spc="20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have</a:t>
            </a:r>
            <a:r>
              <a:rPr sz="2400" spc="15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complicated </a:t>
            </a:r>
            <a:r>
              <a:rPr sz="2400" dirty="0">
                <a:latin typeface="Arial" panose="020B0604020202020204" pitchFamily="34" charset="0"/>
                <a:cs typeface="Arial" panose="020B0604020202020204" pitchFamily="34" charset="0"/>
              </a:rPr>
              <a:t>health</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needs</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higher</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rate</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absenteeism.</a:t>
            </a:r>
            <a:endParaRPr sz="24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43000" y="45085"/>
            <a:ext cx="10363200" cy="609600"/>
          </a:xfrm>
          <a:prstGeom prst="rect">
            <a:avLst/>
          </a:prstGeom>
        </p:spPr>
        <p:txBody>
          <a:bodyPr vert="horz" wrap="square" lIns="0" tIns="290893" rIns="0" bIns="0" rtlCol="0">
            <a:noAutofit/>
          </a:bodyPr>
          <a:lstStyle/>
          <a:p>
            <a:pPr marL="1951355">
              <a:lnSpc>
                <a:spcPct val="60000"/>
              </a:lnSpc>
              <a:spcBef>
                <a:spcPts val="130"/>
              </a:spcBef>
            </a:pPr>
            <a:r>
              <a:rPr dirty="0">
                <a:latin typeface="Arial" panose="020B0604020202020204" pitchFamily="34" charset="0"/>
                <a:cs typeface="Arial" panose="020B0604020202020204" pitchFamily="34" charset="0"/>
              </a:rPr>
              <a:t>Prevention</a:t>
            </a:r>
            <a:r>
              <a:rPr spc="-30"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of</a:t>
            </a:r>
            <a:r>
              <a:rPr spc="-1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Type</a:t>
            </a:r>
            <a:r>
              <a:rPr spc="-3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2</a:t>
            </a:r>
            <a:r>
              <a:rPr spc="-35" dirty="0">
                <a:latin typeface="Arial" panose="020B0604020202020204" pitchFamily="34" charset="0"/>
                <a:cs typeface="Arial" panose="020B0604020202020204" pitchFamily="34" charset="0"/>
              </a:rPr>
              <a:t> </a:t>
            </a:r>
            <a:r>
              <a:rPr spc="-10" dirty="0">
                <a:latin typeface="Arial" panose="020B0604020202020204" pitchFamily="34" charset="0"/>
                <a:cs typeface="Arial" panose="020B0604020202020204" pitchFamily="34" charset="0"/>
              </a:rPr>
              <a:t>Diabetes</a:t>
            </a:r>
          </a:p>
        </p:txBody>
      </p:sp>
      <p:sp>
        <p:nvSpPr>
          <p:cNvPr id="3" name="object 3"/>
          <p:cNvSpPr txBox="1"/>
          <p:nvPr/>
        </p:nvSpPr>
        <p:spPr>
          <a:xfrm>
            <a:off x="304800" y="1143000"/>
            <a:ext cx="7112000" cy="5535295"/>
          </a:xfrm>
          <a:prstGeom prst="rect">
            <a:avLst/>
          </a:prstGeom>
        </p:spPr>
        <p:txBody>
          <a:bodyPr vert="horz" wrap="square" lIns="0" tIns="46355" rIns="0" bIns="0" rtlCol="0">
            <a:noAutofit/>
          </a:bodyPr>
          <a:lstStyle/>
          <a:p>
            <a:pPr marL="238760" marR="6350" indent="-226695" algn="just">
              <a:lnSpc>
                <a:spcPct val="90000"/>
              </a:lnSpc>
              <a:spcBef>
                <a:spcPts val="365"/>
              </a:spcBef>
              <a:buFont typeface="Arial MT"/>
              <a:buChar char="•"/>
              <a:tabLst>
                <a:tab pos="241300" algn="l"/>
              </a:tabLst>
            </a:pPr>
            <a:r>
              <a:rPr sz="2000" b="1" dirty="0">
                <a:latin typeface="Arial" panose="020B0604020202020204" pitchFamily="34" charset="0"/>
                <a:cs typeface="Arial" panose="020B0604020202020204" pitchFamily="34" charset="0"/>
              </a:rPr>
              <a:t>Behavioural</a:t>
            </a:r>
            <a:r>
              <a:rPr sz="2000" b="1" spc="265"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and</a:t>
            </a:r>
            <a:r>
              <a:rPr sz="2000" b="1" spc="275"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Lifestyle</a:t>
            </a:r>
            <a:r>
              <a:rPr sz="2000" b="1" spc="240"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intervention:</a:t>
            </a:r>
            <a:r>
              <a:rPr sz="2000" b="1" spc="2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In</a:t>
            </a:r>
            <a:r>
              <a:rPr sz="2000" spc="25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case</a:t>
            </a:r>
            <a:r>
              <a:rPr sz="2000" spc="27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a:t>
            </a:r>
            <a:r>
              <a:rPr sz="2000" spc="27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healthy </a:t>
            </a:r>
            <a:r>
              <a:rPr sz="2000" dirty="0">
                <a:latin typeface="Arial" panose="020B0604020202020204" pitchFamily="34" charset="0"/>
                <a:cs typeface="Arial" panose="020B0604020202020204" pitchFamily="34" charset="0"/>
              </a:rPr>
              <a:t>diet</a:t>
            </a:r>
            <a:r>
              <a:rPr sz="2000" spc="30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regimen</a:t>
            </a:r>
            <a:r>
              <a:rPr sz="2000" spc="31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can</a:t>
            </a:r>
            <a:r>
              <a:rPr sz="2000" spc="30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be</a:t>
            </a:r>
            <a:r>
              <a:rPr sz="2000" spc="3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followed</a:t>
            </a:r>
            <a:r>
              <a:rPr sz="2000" spc="3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by</a:t>
            </a:r>
            <a:r>
              <a:rPr sz="2000" spc="3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adopting</a:t>
            </a:r>
            <a:r>
              <a:rPr sz="2000" spc="31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balanced, </a:t>
            </a:r>
            <a:r>
              <a:rPr sz="2000" dirty="0">
                <a:latin typeface="Arial" panose="020B0604020202020204" pitchFamily="34" charset="0"/>
                <a:cs typeface="Arial" panose="020B0604020202020204" pitchFamily="34" charset="0"/>
              </a:rPr>
              <a:t>nutritional,</a:t>
            </a:r>
            <a:r>
              <a:rPr sz="2000" spc="9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and</a:t>
            </a:r>
            <a:r>
              <a:rPr sz="2000" spc="11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low-</a:t>
            </a:r>
            <a:r>
              <a:rPr sz="2000" dirty="0">
                <a:latin typeface="Arial" panose="020B0604020202020204" pitchFamily="34" charset="0"/>
                <a:cs typeface="Arial" panose="020B0604020202020204" pitchFamily="34" charset="0"/>
              </a:rPr>
              <a:t>calorie</a:t>
            </a:r>
            <a:r>
              <a:rPr sz="2000" spc="8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foods,</a:t>
            </a:r>
            <a:r>
              <a:rPr sz="2000" spc="11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then</a:t>
            </a:r>
            <a:r>
              <a:rPr sz="2000" spc="8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it</a:t>
            </a:r>
            <a:r>
              <a:rPr sz="2000" spc="11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is</a:t>
            </a:r>
            <a:r>
              <a:rPr sz="2000" spc="11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possible</a:t>
            </a:r>
            <a:r>
              <a:rPr sz="2000" spc="11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to 	</a:t>
            </a:r>
            <a:r>
              <a:rPr sz="2000" dirty="0">
                <a:latin typeface="Arial" panose="020B0604020202020204" pitchFamily="34" charset="0"/>
                <a:cs typeface="Arial" panose="020B0604020202020204" pitchFamily="34" charset="0"/>
              </a:rPr>
              <a:t>prevent</a:t>
            </a:r>
            <a:r>
              <a:rPr sz="2000" spc="4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4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disease</a:t>
            </a:r>
            <a:r>
              <a:rPr sz="2000" spc="47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largely.</a:t>
            </a:r>
            <a:r>
              <a:rPr sz="2000" spc="4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It</a:t>
            </a:r>
            <a:r>
              <a:rPr sz="2000" spc="4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is</a:t>
            </a:r>
            <a:r>
              <a:rPr sz="2000" spc="48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also</a:t>
            </a:r>
            <a:r>
              <a:rPr sz="2000" spc="4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important</a:t>
            </a:r>
            <a:r>
              <a:rPr sz="2000" spc="459"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to</a:t>
            </a:r>
            <a:r>
              <a:rPr sz="2000" spc="484"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reduce 	</a:t>
            </a:r>
            <a:r>
              <a:rPr sz="2000" dirty="0">
                <a:latin typeface="Arial" panose="020B0604020202020204" pitchFamily="34" charset="0"/>
                <a:cs typeface="Arial" panose="020B0604020202020204" pitchFamily="34" charset="0"/>
              </a:rPr>
              <a:t>consumption</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excessive</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processed</a:t>
            </a:r>
            <a:r>
              <a:rPr sz="2000" spc="-7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and</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sugary</a:t>
            </a:r>
            <a:r>
              <a:rPr sz="2000" spc="-6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drinks.</a:t>
            </a:r>
            <a:endParaRPr sz="2000" dirty="0">
              <a:latin typeface="Arial" panose="020B0604020202020204" pitchFamily="34" charset="0"/>
              <a:cs typeface="Arial" panose="020B0604020202020204" pitchFamily="34" charset="0"/>
            </a:endParaRPr>
          </a:p>
          <a:p>
            <a:pPr marL="239395" marR="8255" indent="-227330" algn="just">
              <a:lnSpc>
                <a:spcPct val="89000"/>
              </a:lnSpc>
              <a:spcBef>
                <a:spcPts val="1015"/>
              </a:spcBef>
              <a:buFont typeface="Arial MT"/>
              <a:buChar char="•"/>
              <a:tabLst>
                <a:tab pos="241300" algn="l"/>
              </a:tabLst>
            </a:pPr>
            <a:r>
              <a:rPr sz="2000" b="1" dirty="0">
                <a:latin typeface="Arial" panose="020B0604020202020204" pitchFamily="34" charset="0"/>
                <a:cs typeface="Arial" panose="020B0604020202020204" pitchFamily="34" charset="0"/>
              </a:rPr>
              <a:t>Increasing</a:t>
            </a:r>
            <a:r>
              <a:rPr sz="2000" b="1" spc="210"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physical</a:t>
            </a:r>
            <a:r>
              <a:rPr sz="2000" b="1" spc="204"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activity:</a:t>
            </a:r>
            <a:r>
              <a:rPr sz="2000" b="1" spc="20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Physical</a:t>
            </a:r>
            <a:r>
              <a:rPr sz="2000" spc="18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activity</a:t>
            </a:r>
            <a:r>
              <a:rPr sz="2000" spc="2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has</a:t>
            </a:r>
            <a:r>
              <a:rPr sz="2000" spc="2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a:t>
            </a:r>
            <a:r>
              <a:rPr sz="2000" spc="204"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strong </a:t>
            </a:r>
            <a:r>
              <a:rPr sz="2000" dirty="0">
                <a:latin typeface="Arial" panose="020B0604020202020204" pitchFamily="34" charset="0"/>
                <a:cs typeface="Arial" panose="020B0604020202020204" pitchFamily="34" charset="0"/>
              </a:rPr>
              <a:t>potential</a:t>
            </a:r>
            <a:r>
              <a:rPr sz="2000" spc="38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40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improving</a:t>
            </a:r>
            <a:r>
              <a:rPr sz="2000" spc="38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insulin</a:t>
            </a:r>
            <a:r>
              <a:rPr sz="2000" spc="40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sensitivity</a:t>
            </a:r>
            <a:r>
              <a:rPr sz="2000" spc="39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along</a:t>
            </a:r>
            <a:r>
              <a:rPr sz="2000" spc="390" dirty="0">
                <a:latin typeface="Arial" panose="020B0604020202020204" pitchFamily="34" charset="0"/>
                <a:cs typeface="Arial" panose="020B0604020202020204" pitchFamily="34" charset="0"/>
              </a:rPr>
              <a:t>  </a:t>
            </a:r>
            <a:r>
              <a:rPr sz="2000" spc="-20" dirty="0">
                <a:latin typeface="Arial" panose="020B0604020202020204" pitchFamily="34" charset="0"/>
                <a:cs typeface="Arial" panose="020B0604020202020204" pitchFamily="34" charset="0"/>
              </a:rPr>
              <a:t>with 	</a:t>
            </a:r>
            <a:r>
              <a:rPr sz="2000" dirty="0">
                <a:latin typeface="Arial" panose="020B0604020202020204" pitchFamily="34" charset="0"/>
                <a:cs typeface="Arial" panose="020B0604020202020204" pitchFamily="34" charset="0"/>
              </a:rPr>
              <a:t>maintaining</a:t>
            </a:r>
            <a:r>
              <a:rPr sz="2000" spc="-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healthy</a:t>
            </a:r>
            <a:r>
              <a:rPr sz="2000" spc="-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body</a:t>
            </a:r>
            <a:r>
              <a:rPr sz="2000" spc="-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weight</a:t>
            </a:r>
            <a:r>
              <a:rPr sz="2000" spc="-1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(Mizuki</a:t>
            </a:r>
            <a:r>
              <a:rPr sz="2000" spc="-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et</a:t>
            </a:r>
            <a:r>
              <a:rPr sz="2000" spc="-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al.</a:t>
            </a:r>
            <a:r>
              <a:rPr sz="2000" spc="-2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2021).</a:t>
            </a:r>
            <a:endParaRPr sz="2000" dirty="0">
              <a:latin typeface="Arial" panose="020B0604020202020204" pitchFamily="34" charset="0"/>
              <a:cs typeface="Arial" panose="020B0604020202020204" pitchFamily="34" charset="0"/>
            </a:endParaRPr>
          </a:p>
          <a:p>
            <a:pPr marL="238760" marR="5080" indent="-226695" algn="just">
              <a:lnSpc>
                <a:spcPct val="89000"/>
              </a:lnSpc>
              <a:spcBef>
                <a:spcPts val="1085"/>
              </a:spcBef>
              <a:buFont typeface="Arial MT"/>
              <a:buChar char="•"/>
              <a:tabLst>
                <a:tab pos="241300" algn="l"/>
              </a:tabLst>
            </a:pPr>
            <a:r>
              <a:rPr sz="2000" b="1" dirty="0">
                <a:latin typeface="Arial" panose="020B0604020202020204" pitchFamily="34" charset="0"/>
                <a:cs typeface="Arial" panose="020B0604020202020204" pitchFamily="34" charset="0"/>
              </a:rPr>
              <a:t>Weight</a:t>
            </a:r>
            <a:r>
              <a:rPr sz="2000" b="1" spc="165"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management:</a:t>
            </a:r>
            <a:r>
              <a:rPr sz="2000" b="1" spc="20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Losing</a:t>
            </a:r>
            <a:r>
              <a:rPr sz="2000" spc="18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weight</a:t>
            </a:r>
            <a:r>
              <a:rPr sz="2000" spc="21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by</a:t>
            </a:r>
            <a:r>
              <a:rPr sz="2000" spc="2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approximately</a:t>
            </a:r>
            <a:r>
              <a:rPr sz="2000" spc="215"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5% 	</a:t>
            </a:r>
            <a:r>
              <a:rPr sz="2000" dirty="0">
                <a:latin typeface="Arial" panose="020B0604020202020204" pitchFamily="34" charset="0"/>
                <a:cs typeface="Arial" panose="020B0604020202020204" pitchFamily="34" charset="0"/>
              </a:rPr>
              <a:t>to</a:t>
            </a:r>
            <a:r>
              <a:rPr sz="2000" spc="17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10%</a:t>
            </a:r>
            <a:r>
              <a:rPr sz="2000" spc="1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17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1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total</a:t>
            </a:r>
            <a:r>
              <a:rPr sz="2000" spc="1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body</a:t>
            </a:r>
            <a:r>
              <a:rPr sz="2000" spc="1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weight</a:t>
            </a:r>
            <a:r>
              <a:rPr sz="2000" spc="1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can</a:t>
            </a:r>
            <a:r>
              <a:rPr sz="2000" spc="1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significantly</a:t>
            </a:r>
            <a:r>
              <a:rPr sz="2000" spc="1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reduce</a:t>
            </a:r>
            <a:r>
              <a:rPr sz="2000" spc="165"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the 	</a:t>
            </a:r>
            <a:r>
              <a:rPr sz="2000" dirty="0">
                <a:latin typeface="Arial" panose="020B0604020202020204" pitchFamily="34" charset="0"/>
                <a:cs typeface="Arial" panose="020B0604020202020204" pitchFamily="34" charset="0"/>
              </a:rPr>
              <a:t>risk</a:t>
            </a:r>
            <a:r>
              <a:rPr sz="2000" spc="-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1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diabetes.</a:t>
            </a:r>
            <a:endParaRPr sz="2000" dirty="0">
              <a:latin typeface="Arial" panose="020B0604020202020204" pitchFamily="34" charset="0"/>
              <a:cs typeface="Arial" panose="020B0604020202020204" pitchFamily="34" charset="0"/>
            </a:endParaRPr>
          </a:p>
          <a:p>
            <a:pPr marL="238760" marR="5080" indent="-226695" algn="just">
              <a:lnSpc>
                <a:spcPts val="2180"/>
              </a:lnSpc>
              <a:spcBef>
                <a:spcPts val="1015"/>
              </a:spcBef>
              <a:buFont typeface="Arial MT"/>
              <a:buChar char="•"/>
              <a:tabLst>
                <a:tab pos="241300" algn="l"/>
              </a:tabLst>
            </a:pPr>
            <a:r>
              <a:rPr sz="2000" b="1" dirty="0">
                <a:latin typeface="Arial" panose="020B0604020202020204" pitchFamily="34" charset="0"/>
                <a:cs typeface="Arial" panose="020B0604020202020204" pitchFamily="34" charset="0"/>
              </a:rPr>
              <a:t>Public</a:t>
            </a:r>
            <a:r>
              <a:rPr sz="2000" b="1" spc="204"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Health</a:t>
            </a:r>
            <a:r>
              <a:rPr sz="2000" b="1" spc="229" dirty="0">
                <a:latin typeface="Arial" panose="020B0604020202020204" pitchFamily="34" charset="0"/>
                <a:cs typeface="Arial" panose="020B0604020202020204" pitchFamily="34" charset="0"/>
              </a:rPr>
              <a:t> </a:t>
            </a:r>
            <a:r>
              <a:rPr sz="2000" b="1" dirty="0">
                <a:latin typeface="Arial" panose="020B0604020202020204" pitchFamily="34" charset="0"/>
                <a:cs typeface="Arial" panose="020B0604020202020204" pitchFamily="34" charset="0"/>
              </a:rPr>
              <a:t>measures:</a:t>
            </a:r>
            <a:r>
              <a:rPr sz="2000" b="1" spc="2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In</a:t>
            </a:r>
            <a:r>
              <a:rPr sz="2000" spc="2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this</a:t>
            </a:r>
            <a:r>
              <a:rPr sz="2000" spc="229"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connection,</a:t>
            </a:r>
            <a:r>
              <a:rPr sz="2000" spc="23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21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governing 	</a:t>
            </a:r>
            <a:r>
              <a:rPr sz="2000" dirty="0">
                <a:latin typeface="Arial" panose="020B0604020202020204" pitchFamily="34" charset="0"/>
                <a:cs typeface="Arial" panose="020B0604020202020204" pitchFamily="34" charset="0"/>
              </a:rPr>
              <a:t>authority</a:t>
            </a:r>
            <a:r>
              <a:rPr sz="2000" spc="31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36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31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UK</a:t>
            </a:r>
            <a:r>
              <a:rPr sz="2000" spc="3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has</a:t>
            </a:r>
            <a:r>
              <a:rPr sz="2000" spc="34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determined</a:t>
            </a:r>
            <a:r>
              <a:rPr sz="2000" spc="35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different</a:t>
            </a:r>
            <a:r>
              <a:rPr sz="2000" spc="32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public</a:t>
            </a:r>
            <a:r>
              <a:rPr sz="2000" spc="315"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health 	</a:t>
            </a:r>
            <a:r>
              <a:rPr sz="2000" dirty="0">
                <a:latin typeface="Arial" panose="020B0604020202020204" pitchFamily="34" charset="0"/>
                <a:cs typeface="Arial" panose="020B0604020202020204" pitchFamily="34" charset="0"/>
              </a:rPr>
              <a:t>measures</a:t>
            </a:r>
            <a:r>
              <a:rPr sz="2000" spc="4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and</a:t>
            </a:r>
            <a:r>
              <a:rPr sz="2000" spc="484"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policy</a:t>
            </a:r>
            <a:r>
              <a:rPr sz="2000" spc="49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measures,</a:t>
            </a:r>
            <a:r>
              <a:rPr sz="2000" spc="47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such</a:t>
            </a:r>
            <a:r>
              <a:rPr sz="2000" spc="4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as</a:t>
            </a:r>
            <a:r>
              <a:rPr sz="2000" spc="46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the</a:t>
            </a:r>
            <a:r>
              <a:rPr sz="2000" spc="45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NHS</a:t>
            </a:r>
            <a:r>
              <a:rPr sz="2000" spc="450" dirty="0">
                <a:latin typeface="Arial" panose="020B0604020202020204" pitchFamily="34" charset="0"/>
                <a:cs typeface="Arial" panose="020B0604020202020204" pitchFamily="34" charset="0"/>
              </a:rPr>
              <a:t> </a:t>
            </a:r>
            <a:r>
              <a:rPr sz="2000" spc="-10" dirty="0">
                <a:latin typeface="Arial" panose="020B0604020202020204" pitchFamily="34" charset="0"/>
                <a:cs typeface="Arial" panose="020B0604020202020204" pitchFamily="34" charset="0"/>
              </a:rPr>
              <a:t>diabetes </a:t>
            </a:r>
            <a:r>
              <a:rPr sz="2000" dirty="0">
                <a:latin typeface="Arial" panose="020B0604020202020204" pitchFamily="34" charset="0"/>
                <a:cs typeface="Arial" panose="020B0604020202020204" pitchFamily="34" charset="0"/>
              </a:rPr>
              <a:t>prevention</a:t>
            </a:r>
            <a:r>
              <a:rPr sz="2000" spc="32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program,</a:t>
            </a:r>
            <a:r>
              <a:rPr sz="2000" spc="38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Public</a:t>
            </a:r>
            <a:r>
              <a:rPr sz="2000" spc="37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Health</a:t>
            </a:r>
            <a:r>
              <a:rPr sz="2000" spc="34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England</a:t>
            </a:r>
            <a:r>
              <a:rPr sz="2000" spc="330"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initiatives,</a:t>
            </a:r>
            <a:r>
              <a:rPr sz="2000" spc="350" dirty="0">
                <a:latin typeface="Arial" panose="020B0604020202020204" pitchFamily="34" charset="0"/>
                <a:cs typeface="Arial" panose="020B0604020202020204" pitchFamily="34" charset="0"/>
              </a:rPr>
              <a:t> </a:t>
            </a:r>
            <a:r>
              <a:rPr sz="2000" spc="-25" dirty="0">
                <a:latin typeface="Arial" panose="020B0604020202020204" pitchFamily="34" charset="0"/>
                <a:cs typeface="Arial" panose="020B0604020202020204" pitchFamily="34" charset="0"/>
              </a:rPr>
              <a:t>and </a:t>
            </a:r>
            <a:r>
              <a:rPr sz="2000" dirty="0">
                <a:latin typeface="Arial" panose="020B0604020202020204" pitchFamily="34" charset="0"/>
                <a:cs typeface="Arial" panose="020B0604020202020204" pitchFamily="34" charset="0"/>
              </a:rPr>
              <a:t>many</a:t>
            </a:r>
            <a:r>
              <a:rPr sz="2000" spc="-35" dirty="0">
                <a:latin typeface="Arial" panose="020B0604020202020204" pitchFamily="34" charset="0"/>
                <a:cs typeface="Arial" panose="020B0604020202020204" pitchFamily="34" charset="0"/>
              </a:rPr>
              <a:t> </a:t>
            </a:r>
            <a:r>
              <a:rPr sz="2000" spc="-20" dirty="0">
                <a:latin typeface="Arial" panose="020B0604020202020204" pitchFamily="34" charset="0"/>
                <a:cs typeface="Arial" panose="020B0604020202020204" pitchFamily="34" charset="0"/>
              </a:rPr>
              <a:t>more.</a:t>
            </a:r>
            <a:endParaRPr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454265" y="872490"/>
            <a:ext cx="4712970" cy="4954270"/>
          </a:xfrm>
          <a:prstGeom prst="rect">
            <a:avLst/>
          </a:prstGeom>
        </p:spPr>
      </p:pic>
      <p:sp>
        <p:nvSpPr>
          <p:cNvPr id="6" name="Rectangle 5"/>
          <p:cNvSpPr/>
          <p:nvPr/>
        </p:nvSpPr>
        <p:spPr>
          <a:xfrm>
            <a:off x="7454900" y="5826760"/>
            <a:ext cx="4712335" cy="1031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https://link.springer.com/article/10.1007/s00125-023-06085-1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26502" y="76263"/>
            <a:ext cx="9892665" cy="634365"/>
          </a:xfrm>
          <a:prstGeom prst="rect">
            <a:avLst/>
          </a:prstGeom>
        </p:spPr>
        <p:txBody>
          <a:bodyPr vert="horz" wrap="square" lIns="0" tIns="75565" rIns="0" bIns="0" rtlCol="0">
            <a:spAutoFit/>
          </a:bodyPr>
          <a:lstStyle/>
          <a:p>
            <a:pPr marL="4490085" marR="5080" indent="-4478020" algn="ctr">
              <a:lnSpc>
                <a:spcPts val="4360"/>
              </a:lnSpc>
              <a:spcBef>
                <a:spcPts val="595"/>
              </a:spcBef>
            </a:pPr>
            <a:r>
              <a:rPr lang="en-IN" dirty="0">
                <a:latin typeface="Arial" panose="020B0604020202020204" pitchFamily="34" charset="0"/>
                <a:cs typeface="Arial" panose="020B0604020202020204" pitchFamily="34" charset="0"/>
              </a:rPr>
              <a:t>Key </a:t>
            </a:r>
            <a:r>
              <a:rPr dirty="0">
                <a:latin typeface="Arial" panose="020B0604020202020204" pitchFamily="34" charset="0"/>
                <a:cs typeface="Arial" panose="020B0604020202020204" pitchFamily="34" charset="0"/>
              </a:rPr>
              <a:t>Skill</a:t>
            </a:r>
            <a:r>
              <a:rPr lang="en-IN" dirty="0">
                <a:latin typeface="Arial" panose="020B0604020202020204" pitchFamily="34" charset="0"/>
                <a:cs typeface="Arial" panose="020B0604020202020204" pitchFamily="34" charset="0"/>
              </a:rPr>
              <a:t> and </a:t>
            </a:r>
            <a:r>
              <a:rPr dirty="0">
                <a:latin typeface="Arial" panose="020B0604020202020204" pitchFamily="34" charset="0"/>
                <a:cs typeface="Arial" panose="020B0604020202020204" pitchFamily="34" charset="0"/>
              </a:rPr>
              <a:t>values</a:t>
            </a:r>
            <a:endParaRPr spc="-20" dirty="0">
              <a:latin typeface="Arial" panose="020B0604020202020204" pitchFamily="34" charset="0"/>
              <a:cs typeface="Arial" panose="020B0604020202020204" pitchFamily="34" charset="0"/>
            </a:endParaRPr>
          </a:p>
        </p:txBody>
      </p:sp>
      <p:sp>
        <p:nvSpPr>
          <p:cNvPr id="4" name="Rectangle 3"/>
          <p:cNvSpPr/>
          <p:nvPr/>
        </p:nvSpPr>
        <p:spPr>
          <a:xfrm>
            <a:off x="152400" y="889635"/>
            <a:ext cx="12040235" cy="5955665"/>
          </a:xfrm>
          <a:prstGeom prst="rect">
            <a:avLst/>
          </a:prstGeom>
        </p:spPr>
        <p:txBody>
          <a:bodyPr wrap="square">
            <a:noAutofit/>
          </a:bodyPr>
          <a:lstStyle/>
          <a:p>
            <a:pPr algn="just">
              <a:lnSpc>
                <a:spcPct val="150000"/>
              </a:lnSpc>
              <a:spcAft>
                <a:spcPts val="0"/>
              </a:spcAft>
            </a:pPr>
            <a:r>
              <a:rPr lang="en-IN"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Key skills</a:t>
            </a:r>
            <a:endParaRPr lang="en-IN" sz="20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IN"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Empathetic communication:  </a:t>
            </a:r>
            <a:r>
              <a:rPr lang="en-IN"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empathetic communication skill helps to build trust as well as emotional comfort between the patient and the healthcare professional. </a:t>
            </a:r>
            <a:endParaRPr lang="en-IN" sz="20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IN"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Active listening: </a:t>
            </a:r>
            <a:r>
              <a:rPr lang="en-IN"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particular skill is the capability of concentrating and understanding the other person’s thoughts. This ensures that patients can feel respected and heard. </a:t>
            </a:r>
            <a:endParaRPr lang="en-IN" sz="20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IN"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Motivational skills: </a:t>
            </a:r>
            <a:r>
              <a:rPr lang="en-IN"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 the context of type 2 diabetes, motivational skills can help the patients to stay highly committed to their care plans. </a:t>
            </a:r>
            <a:endParaRPr lang="en-IN" sz="20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IN"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Decision making skills: </a:t>
            </a:r>
            <a:r>
              <a:rPr lang="en-IN"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 good decision making skill can ensure ethical, and safe delivery of care services. </a:t>
            </a:r>
          </a:p>
          <a:p>
            <a:pPr marL="342900" indent="-342900" algn="just">
              <a:lnSpc>
                <a:spcPct val="150000"/>
              </a:lnSpc>
              <a:spcAft>
                <a:spcPts val="0"/>
              </a:spcAft>
              <a:buFont typeface="Arial" panose="020B0604020202020204" pitchFamily="34" charset="0"/>
              <a:buChar char="•"/>
            </a:pPr>
            <a:r>
              <a:rPr lang="en-US" sz="2000" b="1" dirty="0">
                <a:solidFill>
                  <a:schemeClr val="tx1"/>
                </a:solidFill>
                <a:effectLst/>
                <a:latin typeface="Arial" panose="020B0604020202020204" pitchFamily="34" charset="0"/>
                <a:ea typeface="Arial" panose="020B0604020202020204" pitchFamily="34" charset="0"/>
                <a:cs typeface="Arial" panose="020B0604020202020204" pitchFamily="34" charset="0"/>
              </a:rPr>
              <a:t>Values</a:t>
            </a:r>
            <a:r>
              <a:rPr lang="en-US" sz="2000" dirty="0">
                <a:solidFill>
                  <a:schemeClr val="tx1"/>
                </a:solidFill>
                <a:effectLst/>
                <a:latin typeface="Arial" panose="020B0604020202020204" pitchFamily="34" charset="0"/>
                <a:ea typeface="Arial" panose="020B0604020202020204" pitchFamily="34" charset="0"/>
                <a:cs typeface="Arial" panose="020B0604020202020204" pitchFamily="34" charset="0"/>
              </a:rPr>
              <a:t>: The most crucial values that need to be adopted include dignity and respect, accountability, empowerment, transparency, and compassion (Bellary et al. 2021). Adapting the value of dignity and respect can ensure that patients can be treated as experts in recognizing their health issues. The value of accountability ensures the power of taking responsibility to deliver person-</a:t>
            </a:r>
            <a:r>
              <a:rPr lang="en-US" sz="2000" dirty="0" err="1">
                <a:solidFill>
                  <a:schemeClr val="tx1"/>
                </a:solidFill>
                <a:effectLst/>
                <a:latin typeface="Arial" panose="020B0604020202020204" pitchFamily="34" charset="0"/>
                <a:ea typeface="Arial" panose="020B0604020202020204" pitchFamily="34" charset="0"/>
                <a:cs typeface="Arial" panose="020B0604020202020204" pitchFamily="34" charset="0"/>
              </a:rPr>
              <a:t>centred</a:t>
            </a:r>
            <a:r>
              <a:rPr lang="en-US" sz="2000" dirty="0">
                <a:solidFill>
                  <a:schemeClr val="tx1"/>
                </a:solidFill>
                <a:effectLst/>
                <a:latin typeface="Arial" panose="020B0604020202020204" pitchFamily="34" charset="0"/>
                <a:ea typeface="Arial" panose="020B0604020202020204" pitchFamily="34" charset="0"/>
                <a:cs typeface="Arial" panose="020B0604020202020204" pitchFamily="34" charset="0"/>
              </a:rPr>
              <a:t> outcomes.</a:t>
            </a:r>
            <a:endParaRPr lang="en-IN" sz="20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75" y="77993"/>
            <a:ext cx="10363200" cy="607695"/>
          </a:xfrm>
        </p:spPr>
        <p:txBody>
          <a:bodyPr/>
          <a:lstStyle/>
          <a:p>
            <a:pPr algn="ctr"/>
            <a:r>
              <a:rPr lang="en-IN" dirty="0">
                <a:latin typeface="Arial" panose="020B0604020202020204" pitchFamily="34" charset="0"/>
                <a:cs typeface="Arial" panose="020B0604020202020204" pitchFamily="34" charset="0"/>
              </a:rPr>
              <a:t>Behaviour for co-productive care</a:t>
            </a:r>
            <a:endParaRPr lang="en-US"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304800" y="1066801"/>
            <a:ext cx="7543800" cy="5539740"/>
          </a:xfrm>
        </p:spPr>
        <p:txBody>
          <a:bodyPr/>
          <a:lstStyle/>
          <a:p>
            <a:pPr marL="342900" indent="-342900">
              <a:buFont typeface="Arial" panose="020B0604020202020204" pitchFamily="34" charset="0"/>
              <a:buChar char="•"/>
            </a:pPr>
            <a:r>
              <a:rPr lang="en-IN" sz="2400" b="1" dirty="0">
                <a:latin typeface="Arial" panose="020B0604020202020204" pitchFamily="34" charset="0"/>
                <a:cs typeface="Arial" panose="020B0604020202020204" pitchFamily="34" charset="0"/>
              </a:rPr>
              <a:t>Ethical practice: </a:t>
            </a:r>
            <a:r>
              <a:rPr lang="en-IN" sz="2400" dirty="0">
                <a:latin typeface="Arial" panose="020B0604020202020204" pitchFamily="34" charset="0"/>
                <a:cs typeface="Arial" panose="020B0604020202020204" pitchFamily="34" charset="0"/>
              </a:rPr>
              <a:t>Promoting fairness, dignity, and equality in care is extremely important to ensure that every patient tends to receive an equal and fair treatment (Blonde et al. 2022).</a:t>
            </a:r>
          </a:p>
          <a:p>
            <a:pPr marL="342900" indent="-342900" algn="just">
              <a:buFont typeface="Arial" panose="020B0604020202020204" pitchFamily="34" charset="0"/>
              <a:buChar char="•"/>
            </a:pPr>
            <a:r>
              <a:rPr lang="en-IN" sz="2400" b="1" dirty="0">
                <a:latin typeface="Arial" panose="020B0604020202020204" pitchFamily="34" charset="0"/>
                <a:cs typeface="Arial" panose="020B0604020202020204" pitchFamily="34" charset="0"/>
              </a:rPr>
              <a:t>Patient empowerment:</a:t>
            </a:r>
            <a:r>
              <a:rPr lang="en-IN" sz="2400" dirty="0">
                <a:latin typeface="Arial" panose="020B0604020202020204" pitchFamily="34" charset="0"/>
                <a:cs typeface="Arial" panose="020B0604020202020204" pitchFamily="34" charset="0"/>
              </a:rPr>
              <a:t> It focuses on</a:t>
            </a:r>
            <a:r>
              <a:rPr lang="en-IN" sz="2400" b="1" dirty="0">
                <a:latin typeface="Arial" panose="020B0604020202020204" pitchFamily="34" charset="0"/>
                <a:cs typeface="Arial" panose="020B0604020202020204" pitchFamily="34" charset="0"/>
              </a:rPr>
              <a:t> </a:t>
            </a:r>
            <a:r>
              <a:rPr lang="en-IN" sz="2400" dirty="0">
                <a:latin typeface="Arial" panose="020B0604020202020204" pitchFamily="34" charset="0"/>
                <a:cs typeface="Arial" panose="020B0604020202020204" pitchFamily="34" charset="0"/>
              </a:rPr>
              <a:t>supporting confidence and self- management. This may include teaching the patients regarding monitoring their glucose level in blood regularly. Empowered patients are more likely to manage their own health issues (</a:t>
            </a:r>
            <a:r>
              <a:rPr lang="en-IN" sz="2400" dirty="0" err="1">
                <a:latin typeface="Arial" panose="020B0604020202020204" pitchFamily="34" charset="0"/>
                <a:cs typeface="Arial" panose="020B0604020202020204" pitchFamily="34" charset="0"/>
              </a:rPr>
              <a:t>Mizuki</a:t>
            </a:r>
            <a:r>
              <a:rPr lang="en-IN" sz="2400" spc="-55" dirty="0">
                <a:latin typeface="Arial" panose="020B0604020202020204" pitchFamily="34" charset="0"/>
                <a:cs typeface="Arial" panose="020B0604020202020204" pitchFamily="34" charset="0"/>
              </a:rPr>
              <a:t> </a:t>
            </a:r>
            <a:r>
              <a:rPr lang="en-IN" sz="2400" dirty="0">
                <a:latin typeface="Arial" panose="020B0604020202020204" pitchFamily="34" charset="0"/>
                <a:cs typeface="Arial" panose="020B0604020202020204" pitchFamily="34" charset="0"/>
              </a:rPr>
              <a:t>et</a:t>
            </a:r>
            <a:r>
              <a:rPr lang="en-IN" sz="2400" spc="-45" dirty="0">
                <a:latin typeface="Arial" panose="020B0604020202020204" pitchFamily="34" charset="0"/>
                <a:cs typeface="Arial" panose="020B0604020202020204" pitchFamily="34" charset="0"/>
              </a:rPr>
              <a:t> </a:t>
            </a:r>
            <a:r>
              <a:rPr lang="en-IN" sz="2400" dirty="0">
                <a:latin typeface="Arial" panose="020B0604020202020204" pitchFamily="34" charset="0"/>
                <a:cs typeface="Arial" panose="020B0604020202020204" pitchFamily="34" charset="0"/>
              </a:rPr>
              <a:t>al.</a:t>
            </a:r>
            <a:r>
              <a:rPr lang="en-IN" sz="2400" spc="-20" dirty="0">
                <a:latin typeface="Arial" panose="020B0604020202020204" pitchFamily="34" charset="0"/>
                <a:cs typeface="Arial" panose="020B0604020202020204" pitchFamily="34" charset="0"/>
              </a:rPr>
              <a:t> </a:t>
            </a:r>
            <a:r>
              <a:rPr lang="en-IN" sz="2400" spc="-10" dirty="0">
                <a:latin typeface="Arial" panose="020B0604020202020204" pitchFamily="34" charset="0"/>
                <a:cs typeface="Arial" panose="020B0604020202020204" pitchFamily="34" charset="0"/>
              </a:rPr>
              <a:t>2021)</a:t>
            </a:r>
            <a:r>
              <a:rPr lang="en-IN" sz="2400" dirty="0">
                <a:latin typeface="Arial" panose="020B0604020202020204" pitchFamily="34" charset="0"/>
                <a:cs typeface="Arial" panose="020B0604020202020204" pitchFamily="34" charset="0"/>
              </a:rPr>
              <a:t>. </a:t>
            </a:r>
          </a:p>
          <a:p>
            <a:pPr marL="342900" lvl="0" indent="-342900">
              <a:buFont typeface="Arial" panose="020B0604020202020204" pitchFamily="34" charset="0"/>
              <a:buChar char="•"/>
            </a:pPr>
            <a:r>
              <a:rPr lang="en-IN" sz="2400" b="1" dirty="0">
                <a:latin typeface="Arial" panose="020B0604020202020204" pitchFamily="34" charset="0"/>
                <a:cs typeface="Arial" panose="020B0604020202020204" pitchFamily="34" charset="0"/>
              </a:rPr>
              <a:t>Commitment to learning and development</a:t>
            </a:r>
            <a:r>
              <a:rPr lang="en-IN" sz="2400" dirty="0">
                <a:latin typeface="Arial" panose="020B0604020202020204" pitchFamily="34" charset="0"/>
                <a:cs typeface="Arial" panose="020B0604020202020204" pitchFamily="34" charset="0"/>
              </a:rPr>
              <a:t>: A continuous process of keeping updated on patient engagement strategy and guidelines is highly crucial to ensure a high quality of care delivery (Lawrence et al. 2021).</a:t>
            </a:r>
          </a:p>
        </p:txBody>
      </p:sp>
      <p:pic>
        <p:nvPicPr>
          <p:cNvPr id="5" name="Picture 4"/>
          <p:cNvPicPr>
            <a:picLocks noChangeAspect="1"/>
          </p:cNvPicPr>
          <p:nvPr/>
        </p:nvPicPr>
        <p:blipFill>
          <a:blip r:embed="rId2"/>
          <a:stretch>
            <a:fillRect/>
          </a:stretch>
        </p:blipFill>
        <p:spPr>
          <a:xfrm>
            <a:off x="8001000" y="914400"/>
            <a:ext cx="4191000" cy="5313045"/>
          </a:xfrm>
          <a:prstGeom prst="rect">
            <a:avLst/>
          </a:prstGeom>
        </p:spPr>
      </p:pic>
      <p:sp>
        <p:nvSpPr>
          <p:cNvPr id="6" name="Rectangle 5"/>
          <p:cNvSpPr/>
          <p:nvPr/>
        </p:nvSpPr>
        <p:spPr>
          <a:xfrm>
            <a:off x="8001000" y="6227445"/>
            <a:ext cx="4191000" cy="6311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https://www.mdpi.com/2673-4540/3/1/3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29615" y="76200"/>
            <a:ext cx="11148060" cy="1240790"/>
          </a:xfrm>
          <a:prstGeom prst="rect">
            <a:avLst/>
          </a:prstGeom>
        </p:spPr>
        <p:txBody>
          <a:bodyPr vert="horz" wrap="square" lIns="0" tIns="74930" rIns="0" bIns="0" rtlCol="0">
            <a:noAutofit/>
          </a:bodyPr>
          <a:lstStyle/>
          <a:p>
            <a:pPr marL="902335" marR="5080" indent="-885190">
              <a:lnSpc>
                <a:spcPts val="4360"/>
              </a:lnSpc>
              <a:spcBef>
                <a:spcPts val="590"/>
              </a:spcBef>
            </a:pPr>
            <a:r>
              <a:rPr sz="3600" dirty="0">
                <a:latin typeface="Arial" panose="020B0604020202020204" pitchFamily="34" charset="0"/>
                <a:cs typeface="Arial" panose="020B0604020202020204" pitchFamily="34" charset="0"/>
              </a:rPr>
              <a:t>Recommendation</a:t>
            </a:r>
            <a:r>
              <a:rPr sz="3600" spc="70"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for</a:t>
            </a:r>
            <a:r>
              <a:rPr sz="3600" spc="-5"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a</a:t>
            </a:r>
            <a:r>
              <a:rPr sz="3600" spc="70"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comprehensive</a:t>
            </a:r>
            <a:r>
              <a:rPr sz="3600" spc="70"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model</a:t>
            </a:r>
            <a:r>
              <a:rPr sz="3600" spc="55" dirty="0">
                <a:latin typeface="Arial" panose="020B0604020202020204" pitchFamily="34" charset="0"/>
                <a:cs typeface="Arial" panose="020B0604020202020204" pitchFamily="34" charset="0"/>
              </a:rPr>
              <a:t> </a:t>
            </a:r>
            <a:r>
              <a:rPr sz="3600" spc="-25" dirty="0">
                <a:latin typeface="Arial" panose="020B0604020202020204" pitchFamily="34" charset="0"/>
                <a:cs typeface="Arial" panose="020B0604020202020204" pitchFamily="34" charset="0"/>
              </a:rPr>
              <a:t>of </a:t>
            </a:r>
            <a:r>
              <a:rPr sz="3600" dirty="0">
                <a:latin typeface="Arial" panose="020B0604020202020204" pitchFamily="34" charset="0"/>
                <a:cs typeface="Arial" panose="020B0604020202020204" pitchFamily="34" charset="0"/>
              </a:rPr>
              <a:t>self-management</a:t>
            </a:r>
            <a:r>
              <a:rPr sz="3600" spc="75"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and</a:t>
            </a:r>
            <a:r>
              <a:rPr sz="3600" spc="95"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personalized</a:t>
            </a:r>
            <a:r>
              <a:rPr sz="3600" spc="100" dirty="0">
                <a:latin typeface="Arial" panose="020B0604020202020204" pitchFamily="34" charset="0"/>
                <a:cs typeface="Arial" panose="020B0604020202020204" pitchFamily="34" charset="0"/>
              </a:rPr>
              <a:t> </a:t>
            </a:r>
            <a:r>
              <a:rPr sz="3600" spc="-20" dirty="0">
                <a:latin typeface="Arial" panose="020B0604020202020204" pitchFamily="34" charset="0"/>
                <a:cs typeface="Arial" panose="020B0604020202020204" pitchFamily="34" charset="0"/>
              </a:rPr>
              <a:t>care</a:t>
            </a:r>
          </a:p>
        </p:txBody>
      </p:sp>
      <p:sp>
        <p:nvSpPr>
          <p:cNvPr id="3" name="object 3"/>
          <p:cNvSpPr txBox="1"/>
          <p:nvPr/>
        </p:nvSpPr>
        <p:spPr>
          <a:xfrm>
            <a:off x="76200" y="1740535"/>
            <a:ext cx="6800215" cy="5117465"/>
          </a:xfrm>
          <a:prstGeom prst="rect">
            <a:avLst/>
          </a:prstGeom>
        </p:spPr>
        <p:txBody>
          <a:bodyPr vert="horz" wrap="square" lIns="0" tIns="47625" rIns="0" bIns="0" rtlCol="0">
            <a:noAutofit/>
          </a:bodyPr>
          <a:lstStyle/>
          <a:p>
            <a:pPr marL="285750" lvl="0" indent="-285750">
              <a:buFont typeface="Arial" panose="020B0604020202020204" pitchFamily="34" charset="0"/>
              <a:buChar char="•"/>
            </a:pPr>
            <a:r>
              <a:rPr lang="en-IN" sz="1800" b="1" dirty="0"/>
              <a:t>Health coaching: </a:t>
            </a:r>
            <a:r>
              <a:rPr lang="en-IN" sz="1800" dirty="0"/>
              <a:t>It is a person-</a:t>
            </a:r>
            <a:r>
              <a:rPr lang="en-IN" sz="1800" dirty="0" err="1"/>
              <a:t>centered</a:t>
            </a:r>
            <a:r>
              <a:rPr lang="en-IN" sz="1800" dirty="0"/>
              <a:t> approach which will help the individuals to gain motivation and knowledge to bring about positive changes in their health. The health coach such as nurse will support patients by utilising the patient’s techniques such as active listening. </a:t>
            </a:r>
          </a:p>
          <a:p>
            <a:pPr marL="285750" lvl="0" indent="-285750">
              <a:buFont typeface="Arial" panose="020B0604020202020204" pitchFamily="34" charset="0"/>
              <a:buChar char="•"/>
            </a:pPr>
            <a:r>
              <a:rPr lang="en-IN" sz="1800" b="1" dirty="0"/>
              <a:t>Care coordinators: </a:t>
            </a:r>
            <a:r>
              <a:rPr lang="en-IN" sz="1800" dirty="0"/>
              <a:t>Care coordinators play a crucial role by working collaboratively with the patients of type 2 diabetes. They also ensure that the care plan strongly aligns with the national guidelines of UK.</a:t>
            </a:r>
          </a:p>
          <a:p>
            <a:pPr marL="285750" lvl="0" indent="-285750">
              <a:buFont typeface="Arial" panose="020B0604020202020204" pitchFamily="34" charset="0"/>
              <a:buChar char="•"/>
            </a:pPr>
            <a:r>
              <a:rPr lang="en-IN" sz="1800" b="1" dirty="0"/>
              <a:t>Peer support: </a:t>
            </a:r>
            <a:r>
              <a:rPr lang="en-IN" sz="1800" dirty="0"/>
              <a:t>It helps the patients of type 2 diabetes to reduce the feeling of isolated besides promoting self-confidence.</a:t>
            </a:r>
          </a:p>
          <a:p>
            <a:pPr marL="285750" lvl="0" indent="-285750">
              <a:buFont typeface="Arial" panose="020B0604020202020204" pitchFamily="34" charset="0"/>
              <a:buChar char="•"/>
            </a:pPr>
            <a:r>
              <a:rPr lang="en-IN" sz="1800" b="1" dirty="0"/>
              <a:t>Measurement and evaluation of supported self-management: </a:t>
            </a:r>
            <a:r>
              <a:rPr lang="en-IN" sz="1800" dirty="0"/>
              <a:t>BMI, Blood pressure and cholesterol level are common measures of supporting self-management plan.</a:t>
            </a:r>
          </a:p>
          <a:p>
            <a:pPr marL="285750" lvl="0" indent="-285750">
              <a:buFont typeface="Arial" panose="020B0604020202020204" pitchFamily="34" charset="0"/>
              <a:buChar char="•"/>
            </a:pPr>
            <a:r>
              <a:rPr lang="en-IN" sz="1800" b="1" dirty="0"/>
              <a:t>Education on self-management: </a:t>
            </a:r>
            <a:r>
              <a:rPr lang="en-IN" sz="1800" dirty="0"/>
              <a:t>Educational program on lifestyle, monitoring blood glucose and medication management can teach patients to me more informed decisions to manage type 2 diabetes efficiently. (Blonde et al. 2022).</a:t>
            </a:r>
          </a:p>
          <a:p>
            <a:pPr marL="297815" marR="6350" indent="-285750" algn="just">
              <a:lnSpc>
                <a:spcPct val="90000"/>
              </a:lnSpc>
              <a:spcBef>
                <a:spcPts val="375"/>
              </a:spcBef>
              <a:buFont typeface="Arial MT"/>
              <a:buChar char="•"/>
              <a:tabLst>
                <a:tab pos="241300" algn="l"/>
              </a:tabLst>
            </a:pPr>
            <a:endParaRPr sz="1800" dirty="0">
              <a:latin typeface="Arial" panose="020B0604020202020204" pitchFamily="34" charset="0"/>
              <a:cs typeface="Arial" panose="020B0604020202020204" pitchFamily="34" charset="0"/>
            </a:endParaRPr>
          </a:p>
        </p:txBody>
      </p:sp>
      <p:sp>
        <p:nvSpPr>
          <p:cNvPr id="4" name="AutoShape 2" descr="blob:https://web.whatsapp.com/d10b5f8a-3282-4c6a-80e1-5916f1cd0145"/>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IN"/>
          </a:p>
        </p:txBody>
      </p:sp>
      <p:pic>
        <p:nvPicPr>
          <p:cNvPr id="7" name="Picture 6"/>
          <p:cNvPicPr>
            <a:picLocks noChangeAspect="1"/>
          </p:cNvPicPr>
          <p:nvPr/>
        </p:nvPicPr>
        <p:blipFill>
          <a:blip r:embed="rId2"/>
          <a:stretch>
            <a:fillRect/>
          </a:stretch>
        </p:blipFill>
        <p:spPr>
          <a:xfrm>
            <a:off x="6872605" y="1424305"/>
            <a:ext cx="5269230" cy="543369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4225" y="205740"/>
            <a:ext cx="10363200" cy="692785"/>
          </a:xfrm>
          <a:prstGeom prst="rect">
            <a:avLst/>
          </a:prstGeom>
        </p:spPr>
        <p:txBody>
          <a:bodyPr vert="horz" wrap="square" lIns="0" tIns="290893" rIns="0" bIns="0" rtlCol="0">
            <a:noAutofit/>
          </a:bodyPr>
          <a:lstStyle/>
          <a:p>
            <a:pPr marL="3970655">
              <a:lnSpc>
                <a:spcPct val="20000"/>
              </a:lnSpc>
              <a:spcBef>
                <a:spcPts val="130"/>
              </a:spcBef>
            </a:pPr>
            <a:r>
              <a:rPr spc="-10" dirty="0">
                <a:latin typeface="Arial" panose="020B0604020202020204" pitchFamily="34" charset="0"/>
                <a:cs typeface="Arial" panose="020B0604020202020204" pitchFamily="34" charset="0"/>
              </a:rPr>
              <a:t>Conclusion</a:t>
            </a:r>
          </a:p>
        </p:txBody>
      </p:sp>
      <p:sp>
        <p:nvSpPr>
          <p:cNvPr id="3" name="object 3"/>
          <p:cNvSpPr txBox="1"/>
          <p:nvPr/>
        </p:nvSpPr>
        <p:spPr>
          <a:xfrm>
            <a:off x="457200" y="1581150"/>
            <a:ext cx="5638800" cy="5256530"/>
          </a:xfrm>
          <a:prstGeom prst="rect">
            <a:avLst/>
          </a:prstGeom>
        </p:spPr>
        <p:txBody>
          <a:bodyPr vert="horz" wrap="square" lIns="0" tIns="48895" rIns="0" bIns="0" rtlCol="0">
            <a:noAutofit/>
          </a:bodyPr>
          <a:lstStyle/>
          <a:p>
            <a:pPr marL="238760" marR="6350" indent="-226695" algn="just">
              <a:lnSpc>
                <a:spcPct val="89000"/>
              </a:lnSpc>
              <a:spcBef>
                <a:spcPts val="385"/>
              </a:spcBef>
              <a:buFont typeface="Arial MT"/>
              <a:buChar char="•"/>
              <a:tabLst>
                <a:tab pos="241300" algn="l"/>
              </a:tabLst>
            </a:pPr>
            <a:r>
              <a:rPr sz="2400" dirty="0">
                <a:latin typeface="Arial" panose="020B0604020202020204" pitchFamily="34" charset="0"/>
                <a:cs typeface="Arial" panose="020B0604020202020204" pitchFamily="34" charset="0"/>
              </a:rPr>
              <a:t>Type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diabetes</a:t>
            </a:r>
            <a:r>
              <a:rPr sz="2400" spc="1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1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1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chronic</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disease</a:t>
            </a:r>
            <a:r>
              <a:rPr sz="2400" spc="1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that</a:t>
            </a:r>
            <a:r>
              <a:rPr sz="2400" spc="16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can </a:t>
            </a:r>
            <a:r>
              <a:rPr sz="2400" dirty="0">
                <a:latin typeface="Arial" panose="020B0604020202020204" pitchFamily="34" charset="0"/>
                <a:cs typeface="Arial" panose="020B0604020202020204" pitchFamily="34" charset="0"/>
              </a:rPr>
              <a:t>significantly</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affect</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patient,</a:t>
            </a:r>
            <a:r>
              <a:rPr lang="en-IN"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families,</a:t>
            </a:r>
            <a:r>
              <a:rPr lang="en-IN"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10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the </a:t>
            </a:r>
            <a:r>
              <a:rPr sz="2400" dirty="0">
                <a:latin typeface="Arial" panose="020B0604020202020204" pitchFamily="34" charset="0"/>
                <a:cs typeface="Arial" panose="020B0604020202020204" pitchFamily="34" charset="0"/>
              </a:rPr>
              <a:t>healthcare</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system</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across</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4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world.</a:t>
            </a:r>
            <a:endParaRPr sz="2400" dirty="0">
              <a:latin typeface="Arial" panose="020B0604020202020204" pitchFamily="34" charset="0"/>
              <a:cs typeface="Arial" panose="020B0604020202020204" pitchFamily="34" charset="0"/>
            </a:endParaRPr>
          </a:p>
          <a:p>
            <a:pPr marL="239395" marR="5080" indent="-227330" algn="just">
              <a:lnSpc>
                <a:spcPct val="91000"/>
              </a:lnSpc>
              <a:spcBef>
                <a:spcPts val="975"/>
              </a:spcBef>
              <a:buFont typeface="Arial MT"/>
              <a:buChar char="•"/>
              <a:tabLst>
                <a:tab pos="241300" algn="l"/>
              </a:tabLst>
            </a:pPr>
            <a:r>
              <a:rPr sz="2400" dirty="0">
                <a:latin typeface="Arial" panose="020B0604020202020204" pitchFamily="34" charset="0"/>
                <a:cs typeface="Arial" panose="020B0604020202020204" pitchFamily="34" charset="0"/>
              </a:rPr>
              <a:t>Lifestyle</a:t>
            </a:r>
            <a:r>
              <a:rPr lang="en-US" sz="2400" spc="114"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modification</a:t>
            </a:r>
            <a:r>
              <a:rPr sz="2400" spc="1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1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regular</a:t>
            </a:r>
            <a:r>
              <a:rPr sz="2400" spc="1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monitoring</a:t>
            </a:r>
            <a:r>
              <a:rPr sz="2400" spc="11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is </a:t>
            </a:r>
            <a:r>
              <a:rPr sz="2400" dirty="0">
                <a:latin typeface="Arial" panose="020B0604020202020204" pitchFamily="34" charset="0"/>
                <a:cs typeface="Arial" panose="020B0604020202020204" pitchFamily="34" charset="0"/>
              </a:rPr>
              <a:t>highly</a:t>
            </a:r>
            <a:r>
              <a:rPr sz="2400" spc="2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recommended</a:t>
            </a:r>
            <a:r>
              <a:rPr sz="2400" spc="229"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2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improve</a:t>
            </a:r>
            <a:r>
              <a:rPr sz="2400" spc="2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2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quality</a:t>
            </a:r>
            <a:r>
              <a:rPr sz="2400" spc="229"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290" dirty="0">
                <a:latin typeface="Arial" panose="020B0604020202020204" pitchFamily="34" charset="0"/>
                <a:cs typeface="Arial" panose="020B0604020202020204" pitchFamily="34" charset="0"/>
              </a:rPr>
              <a:t> </a:t>
            </a:r>
            <a:r>
              <a:rPr sz="2400" spc="-20" dirty="0">
                <a:latin typeface="Arial" panose="020B0604020202020204" pitchFamily="34" charset="0"/>
                <a:cs typeface="Arial" panose="020B0604020202020204" pitchFamily="34" charset="0"/>
              </a:rPr>
              <a:t>life </a:t>
            </a:r>
            <a:r>
              <a:rPr sz="2400" dirty="0">
                <a:latin typeface="Arial" panose="020B0604020202020204" pitchFamily="34" charset="0"/>
                <a:cs typeface="Arial" panose="020B0604020202020204" pitchFamily="34" charset="0"/>
              </a:rPr>
              <a:t>of</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patient</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suffering</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from</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2</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diabetes.</a:t>
            </a:r>
            <a:endParaRPr sz="2400" dirty="0">
              <a:latin typeface="Arial" panose="020B0604020202020204" pitchFamily="34" charset="0"/>
              <a:cs typeface="Arial" panose="020B0604020202020204" pitchFamily="34" charset="0"/>
            </a:endParaRPr>
          </a:p>
          <a:p>
            <a:pPr marL="238760" marR="6350" indent="-226695" algn="just">
              <a:lnSpc>
                <a:spcPct val="90000"/>
              </a:lnSpc>
              <a:spcBef>
                <a:spcPts val="995"/>
              </a:spcBef>
              <a:buFont typeface="Arial MT"/>
              <a:buChar char="•"/>
              <a:tabLst>
                <a:tab pos="241300" algn="l"/>
              </a:tabLst>
            </a:pPr>
            <a:r>
              <a:rPr sz="2400" dirty="0">
                <a:latin typeface="Arial" panose="020B0604020202020204" pitchFamily="34" charset="0"/>
                <a:cs typeface="Arial" panose="020B0604020202020204" pitchFamily="34" charset="0"/>
              </a:rPr>
              <a:t>A</a:t>
            </a:r>
            <a:r>
              <a:rPr sz="2400" spc="2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comprehensive</a:t>
            </a:r>
            <a:r>
              <a:rPr sz="2400" spc="3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healthcare</a:t>
            </a:r>
            <a:r>
              <a:rPr sz="2400" spc="2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model</a:t>
            </a:r>
            <a:r>
              <a:rPr sz="2400" spc="3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which</a:t>
            </a:r>
            <a:r>
              <a:rPr sz="2400" spc="28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can 	</a:t>
            </a:r>
            <a:r>
              <a:rPr sz="2400" dirty="0">
                <a:latin typeface="Arial" panose="020B0604020202020204" pitchFamily="34" charset="0"/>
                <a:cs typeface="Arial" panose="020B0604020202020204" pitchFamily="34" charset="0"/>
              </a:rPr>
              <a:t>integrate</a:t>
            </a:r>
            <a:r>
              <a:rPr lang="en-US" sz="2400" spc="2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medical</a:t>
            </a:r>
            <a:r>
              <a:rPr lang="en-US" sz="2400" spc="2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treatment,</a:t>
            </a:r>
            <a:r>
              <a:rPr lang="en-US"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supported</a:t>
            </a:r>
            <a:r>
              <a:rPr sz="2400" spc="2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policy</a:t>
            </a:r>
            <a:r>
              <a:rPr lang="en-US"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framework,</a:t>
            </a:r>
            <a:r>
              <a:rPr sz="2400" spc="3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409"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individualised</a:t>
            </a:r>
            <a:r>
              <a:rPr lang="en-IN"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care</a:t>
            </a:r>
            <a:r>
              <a:rPr lang="en-IN" altLang="" sz="24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lang="en-US" sz="2400" spc="409"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highly</a:t>
            </a:r>
            <a:r>
              <a:rPr lang="en-US"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recommended</a:t>
            </a:r>
            <a:r>
              <a:rPr sz="2400" spc="1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254"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long-</a:t>
            </a:r>
            <a:r>
              <a:rPr sz="2400" dirty="0">
                <a:latin typeface="Arial" panose="020B0604020202020204" pitchFamily="34" charset="0"/>
                <a:cs typeface="Arial" panose="020B0604020202020204" pitchFamily="34" charset="0"/>
              </a:rPr>
              <a:t>term</a:t>
            </a:r>
            <a:r>
              <a:rPr sz="2400" spc="229"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management</a:t>
            </a:r>
            <a:r>
              <a:rPr sz="2400" spc="2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2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type</a:t>
            </a:r>
            <a:r>
              <a:rPr sz="2400" spc="245" dirty="0">
                <a:latin typeface="Arial" panose="020B0604020202020204" pitchFamily="34" charset="0"/>
                <a:cs typeface="Arial" panose="020B0604020202020204" pitchFamily="34" charset="0"/>
              </a:rPr>
              <a:t> </a:t>
            </a:r>
            <a:r>
              <a:rPr sz="2400" spc="-50" dirty="0">
                <a:latin typeface="Arial" panose="020B0604020202020204" pitchFamily="34" charset="0"/>
                <a:cs typeface="Arial" panose="020B0604020202020204" pitchFamily="34" charset="0"/>
              </a:rPr>
              <a:t>2 </a:t>
            </a:r>
            <a:r>
              <a:rPr sz="2400" spc="-10" dirty="0">
                <a:latin typeface="Arial" panose="020B0604020202020204" pitchFamily="34" charset="0"/>
                <a:cs typeface="Arial" panose="020B0604020202020204" pitchFamily="34" charset="0"/>
              </a:rPr>
              <a:t>diabetes.</a:t>
            </a:r>
            <a:endParaRPr sz="2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6329045" y="1555115"/>
            <a:ext cx="5839460" cy="4399915"/>
          </a:xfrm>
          <a:prstGeom prst="rect">
            <a:avLst/>
          </a:prstGeom>
        </p:spPr>
      </p:pic>
      <p:sp>
        <p:nvSpPr>
          <p:cNvPr id="6" name="Rectangle 5"/>
          <p:cNvSpPr/>
          <p:nvPr/>
        </p:nvSpPr>
        <p:spPr>
          <a:xfrm>
            <a:off x="6292850" y="5991860"/>
            <a:ext cx="5899150" cy="8458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Source: https://www.gov.scot/publications/quality-prescribing-strategy-type-2-diabetes-mellitus-guide-improvement-2024-2027/pages/7/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66945" y="0"/>
            <a:ext cx="2658110" cy="492760"/>
          </a:xfrm>
          <a:prstGeom prst="rect">
            <a:avLst/>
          </a:prstGeom>
        </p:spPr>
        <p:txBody>
          <a:bodyPr vert="horz" wrap="square" lIns="0" tIns="16510" rIns="0" bIns="0" rtlCol="0">
            <a:noAutofit/>
          </a:bodyPr>
          <a:lstStyle/>
          <a:p>
            <a:pPr marL="12700" algn="just">
              <a:lnSpc>
                <a:spcPct val="100000"/>
              </a:lnSpc>
              <a:spcBef>
                <a:spcPts val="130"/>
              </a:spcBef>
            </a:pPr>
            <a:r>
              <a:rPr sz="3600" dirty="0">
                <a:latin typeface="Arial" panose="020B0604020202020204" pitchFamily="34" charset="0"/>
                <a:cs typeface="Arial" panose="020B0604020202020204" pitchFamily="34" charset="0"/>
              </a:rPr>
              <a:t>Reference</a:t>
            </a:r>
            <a:r>
              <a:rPr lang="en-IN" sz="3600" dirty="0">
                <a:latin typeface="Arial" panose="020B0604020202020204" pitchFamily="34" charset="0"/>
                <a:cs typeface="Arial" panose="020B0604020202020204" pitchFamily="34" charset="0"/>
              </a:rPr>
              <a:t>s</a:t>
            </a:r>
            <a:r>
              <a:rPr sz="3600" spc="-10" dirty="0">
                <a:latin typeface="Arial" panose="020B0604020202020204" pitchFamily="34" charset="0"/>
                <a:cs typeface="Arial" panose="020B0604020202020204" pitchFamily="34" charset="0"/>
              </a:rPr>
              <a:t> </a:t>
            </a:r>
            <a:endParaRPr sz="3600" spc="-20" dirty="0">
              <a:latin typeface="Arial" panose="020B0604020202020204" pitchFamily="34" charset="0"/>
              <a:cs typeface="Arial" panose="020B0604020202020204" pitchFamily="34" charset="0"/>
            </a:endParaRPr>
          </a:p>
        </p:txBody>
      </p:sp>
      <p:sp>
        <p:nvSpPr>
          <p:cNvPr id="3" name="object 3"/>
          <p:cNvSpPr txBox="1"/>
          <p:nvPr/>
        </p:nvSpPr>
        <p:spPr>
          <a:xfrm>
            <a:off x="143510" y="533400"/>
            <a:ext cx="12011660" cy="6323965"/>
          </a:xfrm>
          <a:prstGeom prst="rect">
            <a:avLst/>
          </a:prstGeom>
        </p:spPr>
        <p:txBody>
          <a:bodyPr vert="horz" wrap="square" lIns="0" tIns="36830" rIns="0" bIns="0" rtlCol="0">
            <a:noAutofit/>
          </a:bodyPr>
          <a:lstStyle/>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British Heart Foundation (BHF) (2025) Person-centred care and the House of Care. Available at: </a:t>
            </a:r>
            <a:r>
              <a:rPr lang="en-IN" sz="1600" spc="-10" dirty="0">
                <a:latin typeface="Arial" panose="020B0604020202020204" pitchFamily="34" charset="0"/>
                <a:cs typeface="Arial" panose="020B0604020202020204" pitchFamily="34" charset="0"/>
                <a:hlinkClick r:id="rId2"/>
              </a:rPr>
              <a:t>https://www.bhf.org.uk/for-professionals/healthcare-professionals/innovation-in-care/person-centred-care-and-the-house-of-care</a:t>
            </a:r>
            <a:r>
              <a:rPr lang="en-IN" sz="1600" spc="-10" dirty="0">
                <a:latin typeface="Arial" panose="020B0604020202020204" pitchFamily="34" charset="0"/>
                <a:cs typeface="Arial" panose="020B0604020202020204" pitchFamily="34" charset="0"/>
              </a:rPr>
              <a:t> [Accessed 3 November ].
</a:t>
            </a:r>
          </a:p>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British Journal of General Practice (BJGP) (2025) Building the House of Care for people with long-term conditions: the foundation of the House of Care framework. Available at: </a:t>
            </a:r>
            <a:r>
              <a:rPr lang="en-IN" sz="1600" spc="-10" dirty="0">
                <a:latin typeface="Arial" panose="020B0604020202020204" pitchFamily="34" charset="0"/>
                <a:cs typeface="Arial" panose="020B0604020202020204" pitchFamily="34" charset="0"/>
                <a:hlinkClick r:id="rId3"/>
              </a:rPr>
              <a:t>https://bjgp.org/content/66/645/e288</a:t>
            </a:r>
            <a:r>
              <a:rPr lang="en-IN" sz="1600" spc="-10" dirty="0">
                <a:latin typeface="Arial" panose="020B0604020202020204" pitchFamily="34" charset="0"/>
                <a:cs typeface="Arial" panose="020B0604020202020204" pitchFamily="34" charset="0"/>
              </a:rPr>
              <a:t> [Accessed 3 November 2025].</a:t>
            </a:r>
          </a:p>
          <a:p>
            <a:pPr marL="297815" marR="439420" indent="-285750">
              <a:lnSpc>
                <a:spcPts val="1730"/>
              </a:lnSpc>
              <a:spcBef>
                <a:spcPts val="290"/>
              </a:spcBef>
              <a:buFont typeface="Arial" panose="020B0604020202020204" pitchFamily="34" charset="0"/>
              <a:buChar char="•"/>
              <a:tabLst>
                <a:tab pos="241300" algn="l"/>
              </a:tabLst>
            </a:pPr>
            <a:endParaRPr lang="en-IN" sz="1600" spc="-10" dirty="0">
              <a:latin typeface="Arial" panose="020B0604020202020204" pitchFamily="34" charset="0"/>
              <a:cs typeface="Arial" panose="020B0604020202020204" pitchFamily="34" charset="0"/>
            </a:endParaRPr>
          </a:p>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Espinoza, M.A., Abbott, T., </a:t>
            </a:r>
            <a:r>
              <a:rPr lang="en-IN" sz="1600" spc="-10" dirty="0" err="1">
                <a:latin typeface="Arial" panose="020B0604020202020204" pitchFamily="34" charset="0"/>
                <a:cs typeface="Arial" panose="020B0604020202020204" pitchFamily="34" charset="0"/>
              </a:rPr>
              <a:t>Passi</a:t>
            </a:r>
            <a:r>
              <a:rPr lang="en-IN" sz="1600" spc="-10" dirty="0">
                <a:latin typeface="Arial" panose="020B0604020202020204" pitchFamily="34" charset="0"/>
                <a:cs typeface="Arial" panose="020B0604020202020204" pitchFamily="34" charset="0"/>
              </a:rPr>
              <a:t>, A. And </a:t>
            </a:r>
            <a:r>
              <a:rPr lang="en-IN" sz="1600" spc="-10" dirty="0" err="1">
                <a:latin typeface="Arial" panose="020B0604020202020204" pitchFamily="34" charset="0"/>
                <a:cs typeface="Arial" panose="020B0604020202020204" pitchFamily="34" charset="0"/>
              </a:rPr>
              <a:t>Balmaceda</a:t>
            </a:r>
            <a:r>
              <a:rPr lang="en-IN" sz="1600" spc="-10" dirty="0">
                <a:latin typeface="Arial" panose="020B0604020202020204" pitchFamily="34" charset="0"/>
                <a:cs typeface="Arial" panose="020B0604020202020204" pitchFamily="34" charset="0"/>
              </a:rPr>
              <a:t>, C. (2022) ‘Health and economic effects on patients with type 2 diabetes mellitus in the long run: predictions for the Chilean population’, </a:t>
            </a:r>
            <a:r>
              <a:rPr lang="en-IN" sz="1600" spc="-10" dirty="0" err="1">
                <a:latin typeface="Arial" panose="020B0604020202020204" pitchFamily="34" charset="0"/>
                <a:cs typeface="Arial" panose="020B0604020202020204" pitchFamily="34" charset="0"/>
              </a:rPr>
              <a:t>Diabetology</a:t>
            </a:r>
            <a:r>
              <a:rPr lang="en-IN" sz="1600" spc="-10" dirty="0">
                <a:latin typeface="Arial" panose="020B0604020202020204" pitchFamily="34" charset="0"/>
                <a:cs typeface="Arial" panose="020B0604020202020204" pitchFamily="34" charset="0"/>
              </a:rPr>
              <a:t> &amp; Metabolic Syndrome, 14(1), p.155.
</a:t>
            </a:r>
          </a:p>
          <a:p>
            <a:pPr marL="297815" marR="439420" indent="-285750">
              <a:lnSpc>
                <a:spcPts val="1730"/>
              </a:lnSpc>
              <a:spcBef>
                <a:spcPts val="290"/>
              </a:spcBef>
              <a:buFont typeface="Arial" panose="020B0604020202020204" pitchFamily="34" charset="0"/>
              <a:buChar char="•"/>
              <a:tabLst>
                <a:tab pos="241300" algn="l"/>
              </a:tabLst>
            </a:pPr>
            <a:r>
              <a:rPr lang="en-IN" sz="1600" spc="-10" dirty="0" err="1">
                <a:latin typeface="Arial" panose="020B0604020202020204" pitchFamily="34" charset="0"/>
                <a:cs typeface="Arial" panose="020B0604020202020204" pitchFamily="34" charset="0"/>
              </a:rPr>
              <a:t>Gov.uk</a:t>
            </a:r>
            <a:r>
              <a:rPr lang="en-IN" sz="1600" spc="-10" dirty="0">
                <a:latin typeface="Arial" panose="020B0604020202020204" pitchFamily="34" charset="0"/>
                <a:cs typeface="Arial" panose="020B0604020202020204" pitchFamily="34" charset="0"/>
              </a:rPr>
              <a:t>. (2025) Diabetes profile: statistical commentary, March 2025. Available at: </a:t>
            </a:r>
            <a:r>
              <a:rPr lang="en-IN" sz="1600" spc="-10" dirty="0">
                <a:latin typeface="Arial" panose="020B0604020202020204" pitchFamily="34" charset="0"/>
                <a:cs typeface="Arial" panose="020B0604020202020204" pitchFamily="34" charset="0"/>
                <a:hlinkClick r:id="rId4"/>
              </a:rPr>
              <a:t>https://www.gov.uk/government/statistics/diabetes-profile-update-march-2025/diabetes-profile-statistical-commentary-march-2025</a:t>
            </a:r>
            <a:r>
              <a:rPr lang="en-IN" sz="1600" spc="-10" dirty="0">
                <a:latin typeface="Arial" panose="020B0604020202020204" pitchFamily="34" charset="0"/>
                <a:cs typeface="Arial" panose="020B0604020202020204" pitchFamily="34" charset="0"/>
              </a:rPr>
              <a:t> [Accessed 2 November 2025].
</a:t>
            </a:r>
          </a:p>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Gregg, E.W., Pratt, A., Owens, A., Barron, E., Dunbar-Rees, R., Slade, E.T., </a:t>
            </a:r>
            <a:r>
              <a:rPr lang="en-IN" sz="1600" spc="-10" dirty="0" err="1">
                <a:latin typeface="Arial" panose="020B0604020202020204" pitchFamily="34" charset="0"/>
                <a:cs typeface="Arial" panose="020B0604020202020204" pitchFamily="34" charset="0"/>
              </a:rPr>
              <a:t>Hafezparast</a:t>
            </a:r>
            <a:r>
              <a:rPr lang="en-IN" sz="1600" spc="-10" dirty="0">
                <a:latin typeface="Arial" panose="020B0604020202020204" pitchFamily="34" charset="0"/>
                <a:cs typeface="Arial" panose="020B0604020202020204" pitchFamily="34" charset="0"/>
              </a:rPr>
              <a:t>, N., </a:t>
            </a:r>
            <a:r>
              <a:rPr lang="en-IN" sz="1600" spc="-10" dirty="0" err="1">
                <a:latin typeface="Arial" panose="020B0604020202020204" pitchFamily="34" charset="0"/>
                <a:cs typeface="Arial" panose="020B0604020202020204" pitchFamily="34" charset="0"/>
              </a:rPr>
              <a:t>Bakhai</a:t>
            </a:r>
            <a:r>
              <a:rPr lang="en-IN" sz="1600" spc="-10" dirty="0">
                <a:latin typeface="Arial" panose="020B0604020202020204" pitchFamily="34" charset="0"/>
                <a:cs typeface="Arial" panose="020B0604020202020204" pitchFamily="34" charset="0"/>
              </a:rPr>
              <a:t>, C., Chappell, P., Cornelius, V. And Johnston, D.G. (2024) ‘The burden of diabetes-associated multiple long-term conditions on years of life spent and lost’, Nature Medicine, 30(10), pp.2830–2837.
</a:t>
            </a:r>
          </a:p>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Han, H., Cao, Y., Feng, C., Zheng, Y., </a:t>
            </a:r>
            <a:r>
              <a:rPr lang="en-IN" sz="1600" spc="-10" dirty="0" err="1">
                <a:latin typeface="Arial" panose="020B0604020202020204" pitchFamily="34" charset="0"/>
                <a:cs typeface="Arial" panose="020B0604020202020204" pitchFamily="34" charset="0"/>
              </a:rPr>
              <a:t>Dhana</a:t>
            </a:r>
            <a:r>
              <a:rPr lang="en-IN" sz="1600" spc="-10" dirty="0">
                <a:latin typeface="Arial" panose="020B0604020202020204" pitchFamily="34" charset="0"/>
                <a:cs typeface="Arial" panose="020B0604020202020204" pitchFamily="34" charset="0"/>
              </a:rPr>
              <a:t>, K., Zhu, S., Shang, C., Yuan, C. And </a:t>
            </a:r>
            <a:r>
              <a:rPr lang="en-IN" sz="1600" spc="-10" dirty="0" err="1">
                <a:latin typeface="Arial" panose="020B0604020202020204" pitchFamily="34" charset="0"/>
                <a:cs typeface="Arial" panose="020B0604020202020204" pitchFamily="34" charset="0"/>
              </a:rPr>
              <a:t>Zong</a:t>
            </a:r>
            <a:r>
              <a:rPr lang="en-IN" sz="1600" spc="-10" dirty="0">
                <a:latin typeface="Arial" panose="020B0604020202020204" pitchFamily="34" charset="0"/>
                <a:cs typeface="Arial" panose="020B0604020202020204" pitchFamily="34" charset="0"/>
              </a:rPr>
              <a:t>, G. (2022) ‘Association of a healthy lifestyle with all-cause and cause-specific mortality among individuals with type 2 diabetes: a prospective study in UK </a:t>
            </a:r>
            <a:r>
              <a:rPr lang="en-IN" sz="1600" spc="-10" dirty="0" err="1">
                <a:latin typeface="Arial" panose="020B0604020202020204" pitchFamily="34" charset="0"/>
                <a:cs typeface="Arial" panose="020B0604020202020204" pitchFamily="34" charset="0"/>
              </a:rPr>
              <a:t>Biobank</a:t>
            </a:r>
            <a:r>
              <a:rPr lang="en-IN" sz="1600" spc="-10" dirty="0">
                <a:latin typeface="Arial" panose="020B0604020202020204" pitchFamily="34" charset="0"/>
                <a:cs typeface="Arial" panose="020B0604020202020204" pitchFamily="34" charset="0"/>
              </a:rPr>
              <a:t>’, Diabetes Care, 45(2), pp.319–329.
</a:t>
            </a:r>
          </a:p>
          <a:p>
            <a:pPr marL="297815" marR="439420" indent="-285750">
              <a:lnSpc>
                <a:spcPts val="1730"/>
              </a:lnSpc>
              <a:spcBef>
                <a:spcPts val="290"/>
              </a:spcBef>
              <a:buFont typeface="Arial" panose="020B0604020202020204" pitchFamily="34" charset="0"/>
              <a:buChar char="•"/>
              <a:tabLst>
                <a:tab pos="241300" algn="l"/>
              </a:tabLst>
            </a:pPr>
            <a:r>
              <a:rPr lang="en-IN" sz="1600" spc="-10" dirty="0">
                <a:latin typeface="Arial" panose="020B0604020202020204" pitchFamily="34" charset="0"/>
                <a:cs typeface="Arial" panose="020B0604020202020204" pitchFamily="34" charset="0"/>
              </a:rPr>
              <a:t>Riddle, M.C., </a:t>
            </a:r>
            <a:r>
              <a:rPr lang="en-IN" sz="1600" spc="-10" dirty="0" err="1">
                <a:latin typeface="Arial" panose="020B0604020202020204" pitchFamily="34" charset="0"/>
                <a:cs typeface="Arial" panose="020B0604020202020204" pitchFamily="34" charset="0"/>
              </a:rPr>
              <a:t>Cefalu</a:t>
            </a:r>
            <a:r>
              <a:rPr lang="en-IN" sz="1600" spc="-10" dirty="0">
                <a:latin typeface="Arial" panose="020B0604020202020204" pitchFamily="34" charset="0"/>
                <a:cs typeface="Arial" panose="020B0604020202020204" pitchFamily="34" charset="0"/>
              </a:rPr>
              <a:t>, W.T., Evans, P.H., Gerstein, H.C., </a:t>
            </a:r>
            <a:r>
              <a:rPr lang="en-IN" sz="1600" spc="-10" dirty="0" err="1">
                <a:latin typeface="Arial" panose="020B0604020202020204" pitchFamily="34" charset="0"/>
                <a:cs typeface="Arial" panose="020B0604020202020204" pitchFamily="34" charset="0"/>
              </a:rPr>
              <a:t>Nauck</a:t>
            </a:r>
            <a:r>
              <a:rPr lang="en-IN" sz="1600" spc="-10" dirty="0">
                <a:latin typeface="Arial" panose="020B0604020202020204" pitchFamily="34" charset="0"/>
                <a:cs typeface="Arial" panose="020B0604020202020204" pitchFamily="34" charset="0"/>
              </a:rPr>
              <a:t>, M.A., Oh, W.K., Rothberg, A.E., le Roux, C.W., </a:t>
            </a:r>
            <a:r>
              <a:rPr lang="en-IN" sz="1600" spc="-10" dirty="0" err="1">
                <a:latin typeface="Arial" panose="020B0604020202020204" pitchFamily="34" charset="0"/>
                <a:cs typeface="Arial" panose="020B0604020202020204" pitchFamily="34" charset="0"/>
              </a:rPr>
              <a:t>Rubino</a:t>
            </a:r>
            <a:r>
              <a:rPr lang="en-IN" sz="1600" spc="-10" dirty="0">
                <a:latin typeface="Arial" panose="020B0604020202020204" pitchFamily="34" charset="0"/>
                <a:cs typeface="Arial" panose="020B0604020202020204" pitchFamily="34" charset="0"/>
              </a:rPr>
              <a:t>, F., </a:t>
            </a:r>
            <a:r>
              <a:rPr lang="en-IN" sz="1600" spc="-10" dirty="0" err="1">
                <a:latin typeface="Arial" panose="020B0604020202020204" pitchFamily="34" charset="0"/>
                <a:cs typeface="Arial" panose="020B0604020202020204" pitchFamily="34" charset="0"/>
              </a:rPr>
              <a:t>Schauer</a:t>
            </a:r>
            <a:r>
              <a:rPr lang="en-IN" sz="1600" spc="-10" dirty="0">
                <a:latin typeface="Arial" panose="020B0604020202020204" pitchFamily="34" charset="0"/>
                <a:cs typeface="Arial" panose="020B0604020202020204" pitchFamily="34" charset="0"/>
              </a:rPr>
              <a:t>, P. And Taylor, R. (2022) ‘Consensus report: definition and interpretation of remission in type 2 diabetes’, The Journal of Clinical Endocrinology &amp; Metabolism, 107(1), pp.1–9.</a:t>
            </a:r>
          </a:p>
          <a:p>
            <a:pPr marL="12065" marR="439420" indent="0">
              <a:lnSpc>
                <a:spcPts val="1730"/>
              </a:lnSpc>
              <a:spcBef>
                <a:spcPts val="290"/>
              </a:spcBef>
              <a:buFont typeface="Arial" panose="020B0604020202020204" pitchFamily="34" charset="0"/>
              <a:buNone/>
              <a:tabLst>
                <a:tab pos="241300" algn="l"/>
              </a:tabLst>
            </a:pPr>
            <a:endParaRPr lang="en-IN" sz="1600" spc="-10" dirty="0" err="1">
              <a:latin typeface="Arial" panose="020B0604020202020204" pitchFamily="34" charset="0"/>
              <a:cs typeface="Arial" panose="020B0604020202020204" pitchFamily="34" charset="0"/>
            </a:endParaRPr>
          </a:p>
          <a:p>
            <a:pPr marL="297815" marR="439420" indent="-285750">
              <a:lnSpc>
                <a:spcPts val="1730"/>
              </a:lnSpc>
              <a:spcBef>
                <a:spcPts val="290"/>
              </a:spcBef>
              <a:buFont typeface="Arial" panose="020B0604020202020204" pitchFamily="34" charset="0"/>
              <a:buChar char="•"/>
              <a:tabLst>
                <a:tab pos="241300" algn="l"/>
              </a:tabLst>
            </a:pPr>
            <a:r>
              <a:rPr lang="en-IN" sz="1600" spc="-10" dirty="0" err="1">
                <a:latin typeface="Arial" panose="020B0604020202020204" pitchFamily="34" charset="0"/>
                <a:cs typeface="Arial" panose="020B0604020202020204" pitchFamily="34" charset="0"/>
              </a:rPr>
              <a:t>Sanches</a:t>
            </a:r>
            <a:r>
              <a:rPr lang="en-IN" sz="1600" spc="-10" dirty="0">
                <a:latin typeface="Arial" panose="020B0604020202020204" pitchFamily="34" charset="0"/>
                <a:cs typeface="Arial" panose="020B0604020202020204" pitchFamily="34" charset="0"/>
              </a:rPr>
              <a:t>, J.M., Zhao, L.N., </a:t>
            </a:r>
            <a:r>
              <a:rPr lang="en-IN" sz="1600" spc="-10" dirty="0" err="1">
                <a:latin typeface="Arial" panose="020B0604020202020204" pitchFamily="34" charset="0"/>
                <a:cs typeface="Arial" panose="020B0604020202020204" pitchFamily="34" charset="0"/>
              </a:rPr>
              <a:t>Salehi</a:t>
            </a:r>
            <a:r>
              <a:rPr lang="en-IN" sz="1600" spc="-10" dirty="0">
                <a:latin typeface="Arial" panose="020B0604020202020204" pitchFamily="34" charset="0"/>
                <a:cs typeface="Arial" panose="020B0604020202020204" pitchFamily="34" charset="0"/>
              </a:rPr>
              <a:t>, A., </a:t>
            </a:r>
            <a:r>
              <a:rPr lang="en-IN" sz="1600" spc="-10" dirty="0" err="1">
                <a:latin typeface="Arial" panose="020B0604020202020204" pitchFamily="34" charset="0"/>
                <a:cs typeface="Arial" panose="020B0604020202020204" pitchFamily="34" charset="0"/>
              </a:rPr>
              <a:t>Wollheim</a:t>
            </a:r>
            <a:r>
              <a:rPr lang="en-IN" sz="1600" spc="-10" dirty="0">
                <a:latin typeface="Arial" panose="020B0604020202020204" pitchFamily="34" charset="0"/>
                <a:cs typeface="Arial" panose="020B0604020202020204" pitchFamily="34" charset="0"/>
              </a:rPr>
              <a:t>, C.B. And </a:t>
            </a:r>
            <a:r>
              <a:rPr lang="en-IN" sz="1600" spc="-10" dirty="0" err="1">
                <a:latin typeface="Arial" panose="020B0604020202020204" pitchFamily="34" charset="0"/>
                <a:cs typeface="Arial" panose="020B0604020202020204" pitchFamily="34" charset="0"/>
              </a:rPr>
              <a:t>Kaldis</a:t>
            </a:r>
            <a:r>
              <a:rPr lang="en-IN" sz="1600" spc="-10" dirty="0">
                <a:latin typeface="Arial" panose="020B0604020202020204" pitchFamily="34" charset="0"/>
                <a:cs typeface="Arial" panose="020B0604020202020204" pitchFamily="34" charset="0"/>
              </a:rPr>
              <a:t>, P. (2023) ‘Pathophysiology of type 2 diabetes and the impact of altered metabolic </a:t>
            </a:r>
            <a:r>
              <a:rPr lang="en-IN" sz="1600" spc="-10" dirty="0" err="1">
                <a:latin typeface="Arial" panose="020B0604020202020204" pitchFamily="34" charset="0"/>
                <a:cs typeface="Arial" panose="020B0604020202020204" pitchFamily="34" charset="0"/>
              </a:rPr>
              <a:t>interorgan</a:t>
            </a:r>
            <a:r>
              <a:rPr lang="en-IN" sz="1600" spc="-10" dirty="0">
                <a:latin typeface="Arial" panose="020B0604020202020204" pitchFamily="34" charset="0"/>
                <a:cs typeface="Arial" panose="020B0604020202020204" pitchFamily="34" charset="0"/>
              </a:rPr>
              <a:t> crosstalk’, The FEBS Journal, 290(3), pp.620–648.</a:t>
            </a:r>
            <a:endParaRPr sz="1600" dirty="0">
              <a:latin typeface="Arial" panose="020B0604020202020204" pitchFamily="34" charset="0"/>
              <a:cs typeface="Arial" panose="020B0604020202020204" pitchFamily="34" charset="0"/>
            </a:endParaRPr>
          </a:p>
        </p:txBody>
      </p:sp>
      <p:sp>
        <p:nvSpPr>
          <p:cNvPr id="4" name="Text Box 3"/>
          <p:cNvSpPr txBox="1"/>
          <p:nvPr/>
        </p:nvSpPr>
        <p:spPr>
          <a:xfrm>
            <a:off x="4290060" y="20955"/>
            <a:ext cx="4064000" cy="570230"/>
          </a:xfrm>
          <a:prstGeom prst="rect">
            <a:avLst/>
          </a:prstGeom>
          <a:noFill/>
        </p:spPr>
        <p:txBody>
          <a:bodyPr wrap="square" rtlCol="0">
            <a:noAutofit/>
          </a:bodyPr>
          <a:lstStyle/>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6350"/>
            <a:ext cx="7080885" cy="527685"/>
          </a:xfrm>
        </p:spPr>
        <p:txBody>
          <a:bodyPr>
            <a:noAutofit/>
          </a:bodyPr>
          <a:lstStyle/>
          <a:p>
            <a:pPr algn="ctr"/>
            <a:r>
              <a:rPr lang="en-IN" sz="3600" dirty="0">
                <a:latin typeface="Arial" panose="020B0604020202020204" pitchFamily="34" charset="0"/>
                <a:cs typeface="Arial" panose="020B0604020202020204" pitchFamily="34" charset="0"/>
              </a:rPr>
              <a:t>References </a:t>
            </a:r>
            <a:endParaRPr lang="en-US" sz="36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304800" y="533400"/>
            <a:ext cx="11590655" cy="6323965"/>
          </a:xfrm>
        </p:spPr>
        <p:txBody>
          <a:bodyPr wrap="square">
            <a:noAutofit/>
          </a:bodyPr>
          <a:lstStyle/>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Abrahami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D’Andrea</a:t>
            </a:r>
            <a:r>
              <a:rPr lang="en-IN" sz="1600" dirty="0">
                <a:latin typeface="Arial" panose="020B0604020202020204" pitchFamily="34" charset="0"/>
                <a:cs typeface="Arial" panose="020B0604020202020204" pitchFamily="34" charset="0"/>
              </a:rPr>
              <a:t>, E., Yin, H., Kim, S.C., Paik, J.M., Wexler, D., </a:t>
            </a:r>
            <a:r>
              <a:rPr lang="en-IN" sz="1600" dirty="0" err="1">
                <a:latin typeface="Arial" panose="020B0604020202020204" pitchFamily="34" charset="0"/>
                <a:cs typeface="Arial" panose="020B0604020202020204" pitchFamily="34" charset="0"/>
              </a:rPr>
              <a:t>Azoulay</a:t>
            </a:r>
            <a:r>
              <a:rPr lang="en-IN" sz="1600" dirty="0">
                <a:latin typeface="Arial" panose="020B0604020202020204" pitchFamily="34" charset="0"/>
                <a:cs typeface="Arial" panose="020B0604020202020204" pitchFamily="34" charset="0"/>
              </a:rPr>
              <a:t>, L. And </a:t>
            </a:r>
            <a:r>
              <a:rPr lang="en-IN" sz="1600" dirty="0" err="1">
                <a:latin typeface="Arial" panose="020B0604020202020204" pitchFamily="34" charset="0"/>
                <a:cs typeface="Arial" panose="020B0604020202020204" pitchFamily="34" charset="0"/>
              </a:rPr>
              <a:t>Patorno</a:t>
            </a:r>
            <a:r>
              <a:rPr lang="en-IN" sz="1600" dirty="0">
                <a:latin typeface="Arial" panose="020B0604020202020204" pitchFamily="34" charset="0"/>
                <a:cs typeface="Arial" panose="020B0604020202020204" pitchFamily="34" charset="0"/>
              </a:rPr>
              <a:t>, E. (2023) ‘Contemporary trends in the utilization of second-line pharmacological therapies for type 2 diabetes in the United States and the United Kingdom’, Diabetes, Obesity and Metabolism, 25(10), pp.2980–2988.</a:t>
            </a: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Bellary, S., Kyrou, I., Brown, J.E. And Bailey, C.J. (2021) ‘Type 2 diabetes mellitus in older adults: clinical considerations and management’, Nature Reviews Endocrinology, 17(9), pp.534–548.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Blonde, L., </a:t>
            </a:r>
            <a:r>
              <a:rPr lang="en-IN" sz="1600" dirty="0" err="1">
                <a:latin typeface="Arial" panose="020B0604020202020204" pitchFamily="34" charset="0"/>
                <a:cs typeface="Arial" panose="020B0604020202020204" pitchFamily="34" charset="0"/>
              </a:rPr>
              <a:t>Umpierrez</a:t>
            </a:r>
            <a:r>
              <a:rPr lang="en-IN" sz="1600" dirty="0">
                <a:latin typeface="Arial" panose="020B0604020202020204" pitchFamily="34" charset="0"/>
                <a:cs typeface="Arial" panose="020B0604020202020204" pitchFamily="34" charset="0"/>
              </a:rPr>
              <a:t>, G.E., Reddy, S.S., McGill, J.B., </a:t>
            </a:r>
            <a:r>
              <a:rPr lang="en-IN" sz="1600" dirty="0" err="1">
                <a:latin typeface="Arial" panose="020B0604020202020204" pitchFamily="34" charset="0"/>
                <a:cs typeface="Arial" panose="020B0604020202020204" pitchFamily="34" charset="0"/>
              </a:rPr>
              <a:t>Berga</a:t>
            </a:r>
            <a:r>
              <a:rPr lang="en-IN" sz="1600" dirty="0">
                <a:latin typeface="Arial" panose="020B0604020202020204" pitchFamily="34" charset="0"/>
                <a:cs typeface="Arial" panose="020B0604020202020204" pitchFamily="34" charset="0"/>
              </a:rPr>
              <a:t>, S.L., Bush, M., </a:t>
            </a:r>
            <a:r>
              <a:rPr lang="en-IN" sz="1600" dirty="0" err="1">
                <a:latin typeface="Arial" panose="020B0604020202020204" pitchFamily="34" charset="0"/>
                <a:cs typeface="Arial" panose="020B0604020202020204" pitchFamily="34" charset="0"/>
              </a:rPr>
              <a:t>Chandrasekaran</a:t>
            </a:r>
            <a:r>
              <a:rPr lang="en-IN" sz="1600" dirty="0">
                <a:latin typeface="Arial" panose="020B0604020202020204" pitchFamily="34" charset="0"/>
                <a:cs typeface="Arial" panose="020B0604020202020204" pitchFamily="34" charset="0"/>
              </a:rPr>
              <a:t>, S., </a:t>
            </a:r>
            <a:r>
              <a:rPr lang="en-IN" sz="1600" dirty="0" err="1">
                <a:latin typeface="Arial" panose="020B0604020202020204" pitchFamily="34" charset="0"/>
                <a:cs typeface="Arial" panose="020B0604020202020204" pitchFamily="34" charset="0"/>
              </a:rPr>
              <a:t>DeFronzo</a:t>
            </a:r>
            <a:r>
              <a:rPr lang="en-IN" sz="1600" dirty="0">
                <a:latin typeface="Arial" panose="020B0604020202020204" pitchFamily="34" charset="0"/>
                <a:cs typeface="Arial" panose="020B0604020202020204" pitchFamily="34" charset="0"/>
              </a:rPr>
              <a:t>, R.A., </a:t>
            </a:r>
            <a:r>
              <a:rPr lang="en-IN" sz="1600" dirty="0" err="1">
                <a:latin typeface="Arial" panose="020B0604020202020204" pitchFamily="34" charset="0"/>
                <a:cs typeface="Arial" panose="020B0604020202020204" pitchFamily="34" charset="0"/>
              </a:rPr>
              <a:t>Einhorn</a:t>
            </a:r>
            <a:r>
              <a:rPr lang="en-IN" sz="1600" dirty="0">
                <a:latin typeface="Arial" panose="020B0604020202020204" pitchFamily="34" charset="0"/>
                <a:cs typeface="Arial" panose="020B0604020202020204" pitchFamily="34" charset="0"/>
              </a:rPr>
              <a:t>, D., Galindo, R.J. And Gardner, T.W. (2022) ‘American Association of Clinical Endocrinology clinical practice guideline: developing a diabetes mellitus comprehensive care plan—2022 update’, Endocrine Practice, 28(10), pp.923–1049.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Brown, A., </a:t>
            </a:r>
            <a:r>
              <a:rPr lang="en-IN" sz="1600" dirty="0" err="1">
                <a:latin typeface="Arial" panose="020B0604020202020204" pitchFamily="34" charset="0"/>
                <a:cs typeface="Arial" panose="020B0604020202020204" pitchFamily="34" charset="0"/>
              </a:rPr>
              <a:t>McArdle</a:t>
            </a:r>
            <a:r>
              <a:rPr lang="en-IN" sz="1600" dirty="0">
                <a:latin typeface="Arial" panose="020B0604020202020204" pitchFamily="34" charset="0"/>
                <a:cs typeface="Arial" panose="020B0604020202020204" pitchFamily="34" charset="0"/>
              </a:rPr>
              <a:t>, P., </a:t>
            </a:r>
            <a:r>
              <a:rPr lang="en-IN" sz="1600" dirty="0" err="1">
                <a:latin typeface="Arial" panose="020B0604020202020204" pitchFamily="34" charset="0"/>
                <a:cs typeface="Arial" panose="020B0604020202020204" pitchFamily="34" charset="0"/>
              </a:rPr>
              <a:t>Taplin</a:t>
            </a:r>
            <a:r>
              <a:rPr lang="en-IN" sz="1600" dirty="0">
                <a:latin typeface="Arial" panose="020B0604020202020204" pitchFamily="34" charset="0"/>
                <a:cs typeface="Arial" panose="020B0604020202020204" pitchFamily="34" charset="0"/>
              </a:rPr>
              <a:t>, J., Unwin, D., Unwin, J., </a:t>
            </a:r>
            <a:r>
              <a:rPr lang="en-IN" sz="1600" dirty="0" err="1">
                <a:latin typeface="Arial" panose="020B0604020202020204" pitchFamily="34" charset="0"/>
                <a:cs typeface="Arial" panose="020B0604020202020204" pitchFamily="34" charset="0"/>
              </a:rPr>
              <a:t>Deakin</a:t>
            </a:r>
            <a:r>
              <a:rPr lang="en-IN" sz="1600" dirty="0">
                <a:latin typeface="Arial" panose="020B0604020202020204" pitchFamily="34" charset="0"/>
                <a:cs typeface="Arial" panose="020B0604020202020204" pitchFamily="34" charset="0"/>
              </a:rPr>
              <a:t>, T., Wheatley, S., Murdoch, C., Malhotra, A. And Mellor, D. (2022) ‘Dietary strategies for remission of type 2 diabetes: a narrative review’, Journal of Human Nutrition and Dietetics, 35(1), pp.165–178.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Lawrence, J.M., Divers, J., </a:t>
            </a:r>
            <a:r>
              <a:rPr lang="en-IN" sz="1600" dirty="0" err="1">
                <a:latin typeface="Arial" panose="020B0604020202020204" pitchFamily="34" charset="0"/>
                <a:cs typeface="Arial" panose="020B0604020202020204" pitchFamily="34" charset="0"/>
              </a:rPr>
              <a:t>Isom</a:t>
            </a:r>
            <a:r>
              <a:rPr lang="en-IN" sz="1600" dirty="0">
                <a:latin typeface="Arial" panose="020B0604020202020204" pitchFamily="34" charset="0"/>
                <a:cs typeface="Arial" panose="020B0604020202020204" pitchFamily="34" charset="0"/>
              </a:rPr>
              <a:t>, S., </a:t>
            </a:r>
            <a:r>
              <a:rPr lang="en-IN" sz="1600" dirty="0" err="1">
                <a:latin typeface="Arial" panose="020B0604020202020204" pitchFamily="34" charset="0"/>
                <a:cs typeface="Arial" panose="020B0604020202020204" pitchFamily="34" charset="0"/>
              </a:rPr>
              <a:t>Saydah</a:t>
            </a:r>
            <a:r>
              <a:rPr lang="en-IN" sz="1600" dirty="0">
                <a:latin typeface="Arial" panose="020B0604020202020204" pitchFamily="34" charset="0"/>
                <a:cs typeface="Arial" panose="020B0604020202020204" pitchFamily="34" charset="0"/>
              </a:rPr>
              <a:t>, S., </a:t>
            </a:r>
            <a:r>
              <a:rPr lang="en-IN" sz="1600" dirty="0" err="1">
                <a:latin typeface="Arial" panose="020B0604020202020204" pitchFamily="34" charset="0"/>
                <a:cs typeface="Arial" panose="020B0604020202020204" pitchFamily="34" charset="0"/>
              </a:rPr>
              <a:t>Imperatore</a:t>
            </a:r>
            <a:r>
              <a:rPr lang="en-IN" sz="1600" dirty="0">
                <a:latin typeface="Arial" panose="020B0604020202020204" pitchFamily="34" charset="0"/>
                <a:cs typeface="Arial" panose="020B0604020202020204" pitchFamily="34" charset="0"/>
              </a:rPr>
              <a:t>, G., </a:t>
            </a:r>
            <a:r>
              <a:rPr lang="en-IN" sz="1600" dirty="0" err="1">
                <a:latin typeface="Arial" panose="020B0604020202020204" pitchFamily="34" charset="0"/>
                <a:cs typeface="Arial" panose="020B0604020202020204" pitchFamily="34" charset="0"/>
              </a:rPr>
              <a:t>Pihoker</a:t>
            </a:r>
            <a:r>
              <a:rPr lang="en-IN" sz="1600" dirty="0">
                <a:latin typeface="Arial" panose="020B0604020202020204" pitchFamily="34" charset="0"/>
                <a:cs typeface="Arial" panose="020B0604020202020204" pitchFamily="34" charset="0"/>
              </a:rPr>
              <a:t>, C., </a:t>
            </a:r>
            <a:r>
              <a:rPr lang="en-IN" sz="1600" dirty="0" err="1">
                <a:latin typeface="Arial" panose="020B0604020202020204" pitchFamily="34" charset="0"/>
                <a:cs typeface="Arial" panose="020B0604020202020204" pitchFamily="34" charset="0"/>
              </a:rPr>
              <a:t>Marcovina</a:t>
            </a:r>
            <a:r>
              <a:rPr lang="en-IN" sz="1600" dirty="0">
                <a:latin typeface="Arial" panose="020B0604020202020204" pitchFamily="34" charset="0"/>
                <a:cs typeface="Arial" panose="020B0604020202020204" pitchFamily="34" charset="0"/>
              </a:rPr>
              <a:t>, S.M., Mayer-Davis, E.J., Hamman, R.F., Dolan, L. And </a:t>
            </a:r>
            <a:r>
              <a:rPr lang="en-IN" sz="1600" dirty="0" err="1">
                <a:latin typeface="Arial" panose="020B0604020202020204" pitchFamily="34" charset="0"/>
                <a:cs typeface="Arial" panose="020B0604020202020204" pitchFamily="34" charset="0"/>
              </a:rPr>
              <a:t>Dabelea</a:t>
            </a:r>
            <a:r>
              <a:rPr lang="en-IN" sz="1600" dirty="0">
                <a:latin typeface="Arial" panose="020B0604020202020204" pitchFamily="34" charset="0"/>
                <a:cs typeface="Arial" panose="020B0604020202020204" pitchFamily="34" charset="0"/>
              </a:rPr>
              <a:t>, D. (2021) ‘Trends in prevalence of type 1 and type 2 diabetes in children and adolescents in the US, 2001–2017’, JAMA, 326(8), pp.717–727.
</a:t>
            </a: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Mizuki</a:t>
            </a:r>
            <a:r>
              <a:rPr lang="en-IN" sz="1600" dirty="0">
                <a:latin typeface="Arial" panose="020B0604020202020204" pitchFamily="34" charset="0"/>
                <a:cs typeface="Arial" panose="020B0604020202020204" pitchFamily="34" charset="0"/>
              </a:rPr>
              <a:t>, Y., Sakamoto, S., </a:t>
            </a:r>
            <a:r>
              <a:rPr lang="en-IN" sz="1600" dirty="0" err="1">
                <a:latin typeface="Arial" panose="020B0604020202020204" pitchFamily="34" charset="0"/>
                <a:cs typeface="Arial" panose="020B0604020202020204" pitchFamily="34" charset="0"/>
              </a:rPr>
              <a:t>Okahisa</a:t>
            </a:r>
            <a:r>
              <a:rPr lang="en-IN" sz="1600" dirty="0">
                <a:latin typeface="Arial" panose="020B0604020202020204" pitchFamily="34" charset="0"/>
                <a:cs typeface="Arial" panose="020B0604020202020204" pitchFamily="34" charset="0"/>
              </a:rPr>
              <a:t>, Y., Yada, Y., Hashimoto, N., </a:t>
            </a:r>
            <a:r>
              <a:rPr lang="en-IN" sz="1600" dirty="0" err="1">
                <a:latin typeface="Arial" panose="020B0604020202020204" pitchFamily="34" charset="0"/>
                <a:cs typeface="Arial" panose="020B0604020202020204" pitchFamily="34" charset="0"/>
              </a:rPr>
              <a:t>Takaki</a:t>
            </a:r>
            <a:r>
              <a:rPr lang="en-IN" sz="1600" dirty="0">
                <a:latin typeface="Arial" panose="020B0604020202020204" pitchFamily="34" charset="0"/>
                <a:cs typeface="Arial" panose="020B0604020202020204" pitchFamily="34" charset="0"/>
              </a:rPr>
              <a:t>, M. And Yamada, N. (2021) ‘Mechanisms underlying the comorbidity of schizophrenia and type 2 diabetes mellitus’, International Journal of </a:t>
            </a:r>
            <a:r>
              <a:rPr lang="en-IN" sz="1600" dirty="0" err="1">
                <a:latin typeface="Arial" panose="020B0604020202020204" pitchFamily="34" charset="0"/>
                <a:cs typeface="Arial" panose="020B0604020202020204" pitchFamily="34" charset="0"/>
              </a:rPr>
              <a:t>Neuropsychopharmacology</a:t>
            </a:r>
            <a:r>
              <a:rPr lang="en-IN" sz="1600" dirty="0">
                <a:latin typeface="Arial" panose="020B0604020202020204" pitchFamily="34" charset="0"/>
                <a:cs typeface="Arial" panose="020B0604020202020204" pitchFamily="34" charset="0"/>
              </a:rPr>
              <a:t>, 24(5), pp.367–382.</a:t>
            </a:r>
          </a:p>
          <a:p>
            <a:pPr indent="0">
              <a:buFont typeface="Arial" panose="020B0604020202020204" pitchFamily="34" charset="0"/>
              <a:buNone/>
            </a:pPr>
            <a:endParaRPr lang="en-IN"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Roberts, S., Eaton, S., Finch, T., Lewis-</a:t>
            </a:r>
            <a:r>
              <a:rPr lang="en-US" sz="1600" dirty="0" err="1">
                <a:latin typeface="Arial" panose="020B0604020202020204" pitchFamily="34" charset="0"/>
                <a:cs typeface="Arial" panose="020B0604020202020204" pitchFamily="34" charset="0"/>
              </a:rPr>
              <a:t>Barned</a:t>
            </a:r>
            <a:r>
              <a:rPr lang="en-US" sz="1600" dirty="0">
                <a:latin typeface="Arial" panose="020B0604020202020204" pitchFamily="34" charset="0"/>
                <a:cs typeface="Arial" panose="020B0604020202020204" pitchFamily="34" charset="0"/>
              </a:rPr>
              <a:t>, N., </a:t>
            </a:r>
            <a:r>
              <a:rPr lang="en-US" sz="1600" dirty="0" err="1">
                <a:latin typeface="Arial" panose="020B0604020202020204" pitchFamily="34" charset="0"/>
                <a:cs typeface="Arial" panose="020B0604020202020204" pitchFamily="34" charset="0"/>
              </a:rPr>
              <a:t>Lhussier</a:t>
            </a:r>
            <a:r>
              <a:rPr lang="en-US" sz="1600" dirty="0">
                <a:latin typeface="Arial" panose="020B0604020202020204" pitchFamily="34" charset="0"/>
                <a:cs typeface="Arial" panose="020B0604020202020204" pitchFamily="34" charset="0"/>
              </a:rPr>
              <a:t>, M., Oliver, L., </a:t>
            </a:r>
            <a:r>
              <a:rPr lang="en-US" sz="1600" dirty="0" err="1">
                <a:latin typeface="Arial" panose="020B0604020202020204" pitchFamily="34" charset="0"/>
                <a:cs typeface="Arial" panose="020B0604020202020204" pitchFamily="34" charset="0"/>
              </a:rPr>
              <a:t>Rapley</a:t>
            </a:r>
            <a:r>
              <a:rPr lang="en-US" sz="1600" dirty="0">
                <a:latin typeface="Arial" panose="020B0604020202020204" pitchFamily="34" charset="0"/>
                <a:cs typeface="Arial" panose="020B0604020202020204" pitchFamily="34" charset="0"/>
              </a:rPr>
              <a:t>, T. and Temple-Scott, D., 2019. The Year of Care approach: developing a model and delivery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for care and support planning in long term conditions within general practice. BMC Family Practice, 20(1), p.153.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16633</Words>
  <Application>Microsoft Office PowerPoint</Application>
  <PresentationFormat>Widescreen</PresentationFormat>
  <Paragraphs>177</Paragraphs>
  <Slides>20</Slides>
  <Notes>2</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Definition of Type 2 Diabetes</vt:lpstr>
      <vt:lpstr>Symptoms and aetiology of Type 2 Diabetes</vt:lpstr>
      <vt:lpstr>Cont…</vt:lpstr>
      <vt:lpstr>PowerPoint Presentation</vt:lpstr>
      <vt:lpstr>Economic burden of type 2 diabeates</vt:lpstr>
      <vt:lpstr>PowerPoint Presentation</vt:lpstr>
      <vt:lpstr>Diagnosis and initial assessment of Type 2 Diabetes</vt:lpstr>
      <vt:lpstr>Management guidelines</vt:lpstr>
      <vt:lpstr>Model and framework</vt:lpstr>
      <vt:lpstr>House of care model for Type 2 Diabetes management (UK)</vt:lpstr>
      <vt:lpstr>Treatment option for Type 2 Diabetes</vt:lpstr>
      <vt:lpstr>Comorbidities associated with Type 2 Diabetes</vt:lpstr>
      <vt:lpstr>Prevention of Type 2 Diabetes</vt:lpstr>
      <vt:lpstr>Key Skill and values</vt:lpstr>
      <vt:lpstr>Behaviour for co-productive care</vt:lpstr>
      <vt:lpstr>Recommendation for a comprehensive model of self-management and personalized care</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Component 2 (Individual Presentation) Comprehensive Type 2 Diabetes Care — Diagnosis,</dc:title>
  <dc:creator>helLO</dc:creator>
  <cp:lastModifiedBy>patelkrish9664603611@gmail.com</cp:lastModifiedBy>
  <cp:revision>39</cp:revision>
  <dcterms:created xsi:type="dcterms:W3CDTF">2025-11-04T15:00:00Z</dcterms:created>
  <dcterms:modified xsi:type="dcterms:W3CDTF">2025-11-10T00:03:25Z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2025-11-04T22:00:00Z</vt:filetime>
  </property>
  <property fmtid="{D5CDD505-2E9C-101B-9397-08002B2CF9AE}" pid="3" name="LastSaved">
    <vt:filetime>2025-11-04T22:00:00Z</vt:filetime>
  </property>
  <property fmtid="{D5CDD505-2E9C-101B-9397-08002B2CF9AE}" pid="4" name="Producer">
    <vt:lpwstr>3-Heights(TM) PDF Analysis &amp; Repair Shell 4.12.26.3 (http://www.pdf-tools.com)</vt:lpwstr>
  </property>
  <property fmtid="{D5CDD505-2E9C-101B-9397-08002B2CF9AE}" pid="5" name="ICV">
    <vt:lpwstr>FAAD52EEFD964A3F82B2CC04B6F5DB84_12</vt:lpwstr>
  </property>
  <property fmtid="{D5CDD505-2E9C-101B-9397-08002B2CF9AE}" pid="6" name="KSOProductBuildVer">
    <vt:lpwstr>1033-12.2.0.23131</vt:lpwstr>
  </property>
</Properties>
</file>