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3678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129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3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278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59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636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763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0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2225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377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010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0DC79B0-61A8-4C3F-A40D-EB9DD4DE9AC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06B0670-28FC-4C06-B7D6-9B0A225BE8E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8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rtical Scroll 6"/>
          <p:cNvSpPr/>
          <p:nvPr/>
        </p:nvSpPr>
        <p:spPr>
          <a:xfrm>
            <a:off x="10109572" y="821354"/>
            <a:ext cx="1937982" cy="2047165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Vertical Scroll 4"/>
          <p:cNvSpPr/>
          <p:nvPr/>
        </p:nvSpPr>
        <p:spPr>
          <a:xfrm>
            <a:off x="163772" y="821354"/>
            <a:ext cx="1937982" cy="2047165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6724356" y="354842"/>
            <a:ext cx="3194141" cy="315926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2169987" y="354842"/>
            <a:ext cx="3194141" cy="315926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Horizontal Scroll 36"/>
          <p:cNvSpPr/>
          <p:nvPr/>
        </p:nvSpPr>
        <p:spPr>
          <a:xfrm>
            <a:off x="1665027" y="-149574"/>
            <a:ext cx="9194047" cy="1755758"/>
          </a:xfrm>
          <a:prstGeom prst="horizontalScroll">
            <a:avLst/>
          </a:prstGeom>
          <a:solidFill>
            <a:schemeClr val="accent1">
              <a:lumMod val="40000"/>
              <a:lumOff val="60000"/>
              <a:alpha val="8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3707646" y="1876210"/>
            <a:ext cx="4744862" cy="49817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65027" y="0"/>
            <a:ext cx="9144000" cy="821354"/>
          </a:xfrm>
        </p:spPr>
        <p:txBody>
          <a:bodyPr>
            <a:normAutofit/>
          </a:bodyPr>
          <a:lstStyle/>
          <a:p>
            <a:r>
              <a:rPr lang="en-GB" sz="4800" b="1" smtClean="0">
                <a:solidFill>
                  <a:srgbClr val="FF0000"/>
                </a:solidFill>
                <a:latin typeface="+mn-lt"/>
              </a:rPr>
              <a:t>Subliminal Scents</a:t>
            </a:r>
            <a:r>
              <a:rPr lang="en-GB" sz="4800" b="1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en-GB" sz="4800" b="1" dirty="0" smtClean="0">
                <a:solidFill>
                  <a:srgbClr val="FF0000"/>
                </a:solidFill>
                <a:latin typeface="+mn-lt"/>
              </a:rPr>
              <a:t>AT DISNEY</a:t>
            </a:r>
            <a:endParaRPr lang="en-GB" sz="48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3080" y="1106272"/>
            <a:ext cx="14193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AR BLANCA" panose="02000000000000000000" pitchFamily="2" charset="0"/>
              </a:rPr>
              <a:t>Humans Can Remember About 10,000 Distinct Odours</a:t>
            </a:r>
            <a:endParaRPr lang="en-GB" dirty="0">
              <a:latin typeface="AR BLANCA" panose="02000000000000000000" pitchFamily="2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350684" y="1106272"/>
            <a:ext cx="146030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>
                <a:latin typeface="AR BLANCA" panose="02000000000000000000" pitchFamily="2" charset="0"/>
              </a:rPr>
              <a:t>Smell Is Considered The Most Emotional Sense And Can Trigger Memories From Childhood</a:t>
            </a:r>
            <a:endParaRPr lang="en-GB" sz="1600" dirty="0">
              <a:latin typeface="AR BLANCA" panose="02000000000000000000" pitchFamily="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409967" y="821354"/>
            <a:ext cx="7372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HOW DISNEY USES SCENT MARKETING TO BOOST BOTH SALES OF FOOD AND TICKETS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1" name="Wave 10"/>
          <p:cNvSpPr/>
          <p:nvPr/>
        </p:nvSpPr>
        <p:spPr>
          <a:xfrm>
            <a:off x="2610137" y="1467685"/>
            <a:ext cx="2333767" cy="2017380"/>
          </a:xfrm>
          <a:prstGeom prst="wav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Wave 11"/>
          <p:cNvSpPr/>
          <p:nvPr/>
        </p:nvSpPr>
        <p:spPr>
          <a:xfrm>
            <a:off x="7249227" y="1467685"/>
            <a:ext cx="2333767" cy="2017380"/>
          </a:xfrm>
          <a:prstGeom prst="wav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610137" y="2014710"/>
            <a:ext cx="23337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AR BLANCA" panose="02000000000000000000" pitchFamily="2" charset="0"/>
              </a:rPr>
              <a:t>Nike Found That Scent Marketing Increased Intent To Buy By 80%</a:t>
            </a:r>
            <a:endParaRPr lang="en-GB" dirty="0">
              <a:latin typeface="AR BLANCA" panose="02000000000000000000" pitchFamily="2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249227" y="1876210"/>
            <a:ext cx="23337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AR BLANCA" panose="02000000000000000000" pitchFamily="2" charset="0"/>
              </a:rPr>
              <a:t>The Smell Of Fresh Brewed Coffee At A Gas Station Increased Coffee Sales By 300%</a:t>
            </a:r>
            <a:endParaRPr lang="en-GB" dirty="0">
              <a:latin typeface="AR BLANCA" panose="02000000000000000000" pitchFamily="2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186149" y="1467686"/>
            <a:ext cx="1787857" cy="20173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186149" y="1610436"/>
            <a:ext cx="17878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 smtClean="0">
                <a:latin typeface="AR BLANCA" panose="02000000000000000000" pitchFamily="2" charset="0"/>
              </a:rPr>
              <a:t>The Use Of Scent Marketing Has Been Shown To Boost Sales For An Array Of Items</a:t>
            </a:r>
            <a:endParaRPr lang="en-GB" u="sng" dirty="0">
              <a:latin typeface="AR BLANCA" panose="02000000000000000000" pitchFamily="2" charset="0"/>
            </a:endParaRPr>
          </a:p>
        </p:txBody>
      </p:sp>
      <p:sp>
        <p:nvSpPr>
          <p:cNvPr id="17" name="Vertical Scroll 16"/>
          <p:cNvSpPr/>
          <p:nvPr/>
        </p:nvSpPr>
        <p:spPr>
          <a:xfrm>
            <a:off x="163772" y="3689873"/>
            <a:ext cx="1937982" cy="2047165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423080" y="3974791"/>
            <a:ext cx="141936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>
                <a:latin typeface="AR BLANCA" panose="02000000000000000000" pitchFamily="2" charset="0"/>
              </a:rPr>
              <a:t>Smells Reach Areas Of The Brain Responsible For Emotional And Memory Processing</a:t>
            </a:r>
            <a:endParaRPr lang="en-GB" sz="1600" dirty="0">
              <a:latin typeface="AR BLANCA" panose="02000000000000000000" pitchFamily="2" charset="0"/>
            </a:endParaRPr>
          </a:p>
        </p:txBody>
      </p:sp>
      <p:sp>
        <p:nvSpPr>
          <p:cNvPr id="19" name="Vertical Scroll 18"/>
          <p:cNvSpPr/>
          <p:nvPr/>
        </p:nvSpPr>
        <p:spPr>
          <a:xfrm>
            <a:off x="10109572" y="3689873"/>
            <a:ext cx="1937982" cy="2047165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10350684" y="4083009"/>
            <a:ext cx="14603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>
                <a:latin typeface="AR BLANCA" panose="02000000000000000000" pitchFamily="2" charset="0"/>
              </a:rPr>
              <a:t>Disney Use ‘Smellitizers’ To Pump Smells Around Their Parks</a:t>
            </a:r>
            <a:endParaRPr lang="en-GB" sz="1600" dirty="0">
              <a:latin typeface="AR BLANCA" panose="02000000000000000000" pitchFamily="2" charset="0"/>
            </a:endParaRPr>
          </a:p>
        </p:txBody>
      </p:sp>
      <p:sp>
        <p:nvSpPr>
          <p:cNvPr id="22" name="Wave 21"/>
          <p:cNvSpPr/>
          <p:nvPr/>
        </p:nvSpPr>
        <p:spPr>
          <a:xfrm>
            <a:off x="2610137" y="4336204"/>
            <a:ext cx="2333767" cy="2017380"/>
          </a:xfrm>
          <a:prstGeom prst="wav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Wave 22"/>
          <p:cNvSpPr/>
          <p:nvPr/>
        </p:nvSpPr>
        <p:spPr>
          <a:xfrm>
            <a:off x="7249227" y="4336204"/>
            <a:ext cx="2333767" cy="2017380"/>
          </a:xfrm>
          <a:prstGeom prst="wav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2610137" y="4744729"/>
            <a:ext cx="23337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AR BLANCA" panose="02000000000000000000" pitchFamily="2" charset="0"/>
              </a:rPr>
              <a:t>The Use Of Scent Marketing Can Access Happy Memories And Use Nostalgia To Sell</a:t>
            </a:r>
            <a:endParaRPr lang="en-GB" dirty="0">
              <a:latin typeface="AR BLANCA" panose="02000000000000000000" pitchFamily="2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249227" y="4806284"/>
            <a:ext cx="23337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>
                <a:latin typeface="AR BLANCA" panose="02000000000000000000" pitchFamily="2" charset="0"/>
              </a:rPr>
              <a:t>Disney Use These Smellitizers To Sell Food As Well As Playing On Customers Nostalgia</a:t>
            </a:r>
            <a:endParaRPr lang="en-GB" sz="1600" dirty="0">
              <a:latin typeface="AR BLANCA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186149" y="4336205"/>
            <a:ext cx="1787857" cy="20173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5186149" y="4478955"/>
            <a:ext cx="178785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 smtClean="0">
                <a:latin typeface="AR BLANCA" panose="02000000000000000000" pitchFamily="2" charset="0"/>
              </a:rPr>
              <a:t>Smell Is The Sense That Is Most Closely Linked To Memory</a:t>
            </a:r>
            <a:endParaRPr lang="en-GB" sz="2000" u="sng" dirty="0">
              <a:latin typeface="AR BLANCA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43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3A3A3A"/>
                </a:solidFill>
                <a:latin typeface="Source Sans Pro"/>
              </a:rPr>
              <a:t>AllEars. 2020. Turn on those Scent Memories: We’re Bringing You the Top Nine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Smellitzer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Scents at Walt Disney World. [ONLINE] Available at: https://allears.net/2020/03/04/turn-on-those-scent-memories-were-bringing-you-the-top-nine-smellitzer-scents-at-walt-disney-world/. [Accessed 21 April 2020]. </a:t>
            </a:r>
            <a:endParaRPr lang="en-GB" dirty="0" smtClean="0">
              <a:solidFill>
                <a:srgbClr val="3A3A3A"/>
              </a:solidFill>
              <a:latin typeface="Source Sans Pro"/>
            </a:endParaRPr>
          </a:p>
          <a:p>
            <a:r>
              <a:rPr lang="en-GB" dirty="0" err="1">
                <a:solidFill>
                  <a:srgbClr val="3A3A3A"/>
                </a:solidFill>
                <a:latin typeface="Source Sans Pro"/>
              </a:rPr>
              <a:t>Arshamian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A,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Iannilli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E, Gerber JC,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Willander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J,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Persson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J,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Seo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H-S, Hummel T, &amp; Larsson M. The functional neuroanatomy of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odor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evoked autobiographical memories cued by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odors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and words.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Neuropsychologia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51 (2013), 123-131.</a:t>
            </a:r>
          </a:p>
          <a:p>
            <a:r>
              <a:rPr lang="en-GB" dirty="0" smtClean="0">
                <a:solidFill>
                  <a:srgbClr val="3A3A3A"/>
                </a:solidFill>
                <a:latin typeface="Source Sans Pro"/>
              </a:rPr>
              <a:t>Evans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, Matthew. "Harald Vogt, Scent Marketing Institute Founder." WWD 200.29 (2010): 11. Web.</a:t>
            </a:r>
          </a:p>
          <a:p>
            <a:r>
              <a:rPr lang="en-GB" dirty="0" smtClean="0">
                <a:solidFill>
                  <a:srgbClr val="3A3A3A"/>
                </a:solidFill>
                <a:latin typeface="Source Sans Pro"/>
              </a:rPr>
              <a:t>Grybś-Kabocik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, Marta. "The Scent Marketing: Consumers Perception." </a:t>
            </a:r>
            <a:r>
              <a:rPr lang="en-GB" i="1" dirty="0">
                <a:solidFill>
                  <a:srgbClr val="3A3A3A"/>
                </a:solidFill>
                <a:latin typeface="Source Sans Pro"/>
              </a:rPr>
              <a:t>The Business &amp; Management Review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9.4 (2018): 483-86. Web.</a:t>
            </a:r>
            <a:endParaRPr lang="en-GB" dirty="0" smtClean="0">
              <a:solidFill>
                <a:srgbClr val="3A3A3A"/>
              </a:solidFill>
              <a:latin typeface="Source Sans Pro"/>
            </a:endParaRPr>
          </a:p>
          <a:p>
            <a:r>
              <a:rPr lang="en-GB" dirty="0">
                <a:solidFill>
                  <a:srgbClr val="3A3A3A"/>
                </a:solidFill>
                <a:latin typeface="Source Sans Pro"/>
              </a:rPr>
              <a:t>Henshaw, Victoria, Dominic Medway, Gary Warnaby, and Chris Perkins. "Marketing the 'city of Smells'." Marketing Theory 16.2 (2016): 153-170. Web.</a:t>
            </a:r>
          </a:p>
          <a:p>
            <a:r>
              <a:rPr lang="en-GB" dirty="0" smtClean="0">
                <a:solidFill>
                  <a:srgbClr val="3A3A3A"/>
                </a:solidFill>
                <a:latin typeface="Source Sans Pro"/>
              </a:rPr>
              <a:t>Kvist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, Karin. ""Scent and Sensitivity": Scent Marketing with Regard to Sensory Hyper-reactivity." (2008). Web</a:t>
            </a:r>
            <a:r>
              <a:rPr lang="en-GB" dirty="0" smtClean="0">
                <a:solidFill>
                  <a:srgbClr val="3A3A3A"/>
                </a:solidFill>
                <a:latin typeface="Source Sans Pro"/>
              </a:rPr>
              <a:t>.</a:t>
            </a:r>
          </a:p>
          <a:p>
            <a:r>
              <a:rPr lang="en-GB" dirty="0">
                <a:solidFill>
                  <a:srgbClr val="3A3A3A"/>
                </a:solidFill>
                <a:latin typeface="Source Sans Pro"/>
              </a:rPr>
              <a:t>Li, Wen, Isabel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Moallem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, Ken A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Paller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, and Jay A Gottfried. "Subliminal Smells Can Guide Social Preferences." Psychological Science 18.12 (2007): 1044-049. Web</a:t>
            </a:r>
            <a:r>
              <a:rPr lang="en-GB" dirty="0" smtClean="0">
                <a:solidFill>
                  <a:srgbClr val="3A3A3A"/>
                </a:solidFill>
                <a:latin typeface="Source Sans Pro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4820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3A3A3A"/>
                </a:solidFill>
                <a:latin typeface="Source Sans Pro"/>
              </a:rPr>
              <a:t>Lorig, Tyler. "Beyond Self-report: Brain Imaging at the Threshold of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Odor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Perception." Chemosensory Perception 5.1 (2012): 46-54. Web.</a:t>
            </a:r>
          </a:p>
          <a:p>
            <a:r>
              <a:rPr lang="en-GB" dirty="0" err="1">
                <a:solidFill>
                  <a:srgbClr val="3A3A3A"/>
                </a:solidFill>
                <a:latin typeface="Source Sans Pro"/>
              </a:rPr>
              <a:t>PhDPrincess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. Science of Disney: </a:t>
            </a:r>
            <a:r>
              <a:rPr lang="en-GB" dirty="0" err="1">
                <a:solidFill>
                  <a:srgbClr val="3A3A3A"/>
                </a:solidFill>
                <a:latin typeface="Source Sans Pro"/>
              </a:rPr>
              <a:t>Smellitizers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. [ONLINE] Available at: https://phdprincess.com/2018/01/15/disney-smells/. [Accessed 21 April 2020]. </a:t>
            </a:r>
          </a:p>
          <a:p>
            <a:r>
              <a:rPr lang="en-GB" dirty="0">
                <a:latin typeface="Source Sans Pro"/>
              </a:rPr>
              <a:t>Shopify. 2016. How Retailers Manipulate Sight, Smell, and Sound to Trigger Purchase Behavior in Consumers. [ONLINE] Available at: https://www.shopify.com/retail/119926083-how-retailers-manipulate-sight-smell-and-sound-to-trigger-purchase-behavior-in-consumers. [Accessed 21 April 2020]. </a:t>
            </a:r>
          </a:p>
          <a:p>
            <a:r>
              <a:rPr lang="en-GB" dirty="0">
                <a:latin typeface="Source Sans Pro"/>
              </a:rPr>
              <a:t>Shopify. 2016. The Science of Smell: How Retailers Can Use Scent Marketing to Influence Shoppers. [ONLINE] Available at: https://www.shopify.com/retail/the-science-of-smell-how-retailers-can-use-scent-marketing-to-make-more-sales. [Accessed 21 April 2020]. </a:t>
            </a:r>
          </a:p>
          <a:p>
            <a:r>
              <a:rPr lang="en-GB" dirty="0">
                <a:solidFill>
                  <a:srgbClr val="3A3A3A"/>
                </a:solidFill>
                <a:latin typeface="Source Sans Pro"/>
              </a:rPr>
              <a:t>Smiley, Minda. "THE SMELL OF MONEY: HOW MARKETERS SELL WITH SCENT." Advertising Age 85.24 (2014): 34. Web.</a:t>
            </a:r>
          </a:p>
          <a:p>
            <a:r>
              <a:rPr lang="en-GB" dirty="0">
                <a:solidFill>
                  <a:srgbClr val="3A3A3A"/>
                </a:solidFill>
                <a:latin typeface="Source Sans Pro"/>
              </a:rPr>
              <a:t>Wilson, Marianne. "Scent Marketing." </a:t>
            </a:r>
            <a:r>
              <a:rPr lang="en-GB" i="1" dirty="0">
                <a:solidFill>
                  <a:srgbClr val="3A3A3A"/>
                </a:solidFill>
                <a:latin typeface="Source Sans Pro"/>
              </a:rPr>
              <a:t>Chain Store Age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 83.5 (2007): 182. Web.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1844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284</TotalTime>
  <Words>534</Words>
  <Application>Microsoft Office PowerPoint</Application>
  <PresentationFormat>Widescreen</PresentationFormat>
  <Paragraphs>27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 BLANCA</vt:lpstr>
      <vt:lpstr>Source Sans Pro</vt:lpstr>
      <vt:lpstr>Tw Cen MT</vt:lpstr>
      <vt:lpstr>Tw Cen MT Condensed</vt:lpstr>
      <vt:lpstr>Wingdings 3</vt:lpstr>
      <vt:lpstr>Integral</vt:lpstr>
      <vt:lpstr>Subliminal Scents AT DISNEY</vt:lpstr>
      <vt:lpstr>Bibliography</vt:lpstr>
      <vt:lpstr>Bibliography (Continued)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Harry Constable</dc:creator>
  <cp:lastModifiedBy>Harry Constable</cp:lastModifiedBy>
  <cp:revision>22</cp:revision>
  <dcterms:created xsi:type="dcterms:W3CDTF">2020-04-21T13:59:00Z</dcterms:created>
  <dcterms:modified xsi:type="dcterms:W3CDTF">2020-04-21T19:25:45Z</dcterms:modified>
</cp:coreProperties>
</file>