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79" r:id="rId1"/>
  </p:sldMasterIdLst>
  <p:notesMasterIdLst>
    <p:notesMasterId r:id="rId17"/>
  </p:notesMasterIdLst>
  <p:sldIdLst>
    <p:sldId id="256" r:id="rId2"/>
    <p:sldId id="257" r:id="rId3"/>
    <p:sldId id="258" r:id="rId4"/>
    <p:sldId id="259" r:id="rId5"/>
    <p:sldId id="262" r:id="rId6"/>
    <p:sldId id="313" r:id="rId7"/>
    <p:sldId id="260" r:id="rId8"/>
    <p:sldId id="314" r:id="rId9"/>
    <p:sldId id="268" r:id="rId10"/>
    <p:sldId id="312" r:id="rId11"/>
    <p:sldId id="316" r:id="rId12"/>
    <p:sldId id="264" r:id="rId13"/>
    <p:sldId id="292" r:id="rId14"/>
    <p:sldId id="317" r:id="rId15"/>
    <p:sldId id="270" r:id="rId16"/>
  </p:sldIdLst>
  <p:sldSz cx="9144000" cy="5143500" type="screen16x9"/>
  <p:notesSz cx="6858000" cy="9144000"/>
  <p:embeddedFontLst>
    <p:embeddedFont>
      <p:font typeface="Anaheim" panose="02000503000000000000" pitchFamily="2" charset="77"/>
      <p:regular r:id="rId18"/>
    </p:embeddedFont>
    <p:embeddedFont>
      <p:font typeface="Dosis" pitchFamily="2" charset="77"/>
      <p:regular r:id="rId19"/>
      <p:bold r:id="rId20"/>
    </p:embeddedFont>
    <p:embeddedFont>
      <p:font typeface="Nunito Light" panose="020F0302020204030204" pitchFamily="34" charset="0"/>
      <p:regular r:id="rId21"/>
      <p:italic r:id="rId22"/>
    </p:embeddedFont>
    <p:embeddedFont>
      <p:font typeface="Playfair Display" pitchFamily="2" charset="77"/>
      <p:regular r:id="rId23"/>
      <p:bold r:id="rId24"/>
      <p:italic r:id="rId25"/>
      <p:boldItalic r:id="rId26"/>
    </p:embeddedFont>
    <p:embeddedFont>
      <p:font typeface="Playfair Display Black" pitchFamily="2" charset="77"/>
      <p:bold r:id="rId27"/>
      <p:italic r:id="rId28"/>
      <p:boldItalic r:id="rId29"/>
    </p:embeddedFont>
    <p:embeddedFont>
      <p:font typeface="Playfair Display Medium" pitchFamily="2" charset="77"/>
      <p:regular r:id="rId30"/>
      <p:bold r:id="rId31"/>
      <p:italic r:id="rId32"/>
      <p:boldItalic r:id="rId3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959565F-34CF-4D99-8DC2-6E73520C0418}">
  <a:tblStyle styleId="{8959565F-34CF-4D99-8DC2-6E73520C041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0A2D73AF-29A3-424A-9DEC-A642843835D7}"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202"/>
    <p:restoredTop sz="96993" autoAdjust="0"/>
  </p:normalViewPr>
  <p:slideViewPr>
    <p:cSldViewPr>
      <p:cViewPr varScale="1">
        <p:scale>
          <a:sx n="204" d="100"/>
          <a:sy n="204" d="100"/>
        </p:scale>
        <p:origin x="248" y="31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21" Type="http://schemas.openxmlformats.org/officeDocument/2006/relationships/font" Target="fonts/font4.fntdata"/><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font" Target="fonts/font1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font" Target="fonts/font15.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font" Target="fonts/font1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810192073"/>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25b634ddaa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25b634ddaa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 name="Google Shape;269;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d5260bdd85_0_1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d5260bdd85_0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14072739ea5_1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14072739ea5_1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just">
              <a:lnSpc>
                <a:spcPct val="150000"/>
              </a:lnSpc>
              <a:spcBef>
                <a:spcPts val="0"/>
              </a:spcBef>
              <a:spcAft>
                <a:spcPts val="1000"/>
              </a:spcAft>
              <a:buNone/>
            </a:pPr>
            <a:endParaRPr lang="en-US"/>
          </a:p>
        </p:txBody>
      </p:sp>
    </p:spTree>
    <p:extLst>
      <p:ext uri="{BB962C8B-B14F-4D97-AF65-F5344CB8AC3E}">
        <p14:creationId xmlns:p14="http://schemas.microsoft.com/office/powerpoint/2010/main" val="36385407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g54dda1946d_6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3" name="Google Shape;303;g54dda1946d_6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5"/>
        <p:cNvGrpSpPr/>
        <p:nvPr/>
      </p:nvGrpSpPr>
      <p:grpSpPr>
        <a:xfrm>
          <a:off x="0" y="0"/>
          <a:ext cx="0" cy="0"/>
          <a:chOff x="0" y="0"/>
          <a:chExt cx="0" cy="0"/>
        </a:xfrm>
      </p:grpSpPr>
      <p:sp>
        <p:nvSpPr>
          <p:cNvPr id="466" name="Google Shape;466;g54dda1946d_6_3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7" name="Google Shape;467;g54dda1946d_6_3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5"/>
        <p:cNvGrpSpPr/>
        <p:nvPr/>
      </p:nvGrpSpPr>
      <p:grpSpPr>
        <a:xfrm>
          <a:off x="0" y="0"/>
          <a:ext cx="0" cy="0"/>
          <a:chOff x="0" y="0"/>
          <a:chExt cx="0" cy="0"/>
        </a:xfrm>
      </p:grpSpPr>
      <p:sp>
        <p:nvSpPr>
          <p:cNvPr id="466" name="Google Shape;466;g54dda1946d_6_3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7" name="Google Shape;467;g54dda1946d_6_3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5"/>
        <p:cNvGrpSpPr/>
        <p:nvPr/>
      </p:nvGrpSpPr>
      <p:grpSpPr>
        <a:xfrm>
          <a:off x="0" y="0"/>
          <a:ext cx="0" cy="0"/>
          <a:chOff x="0" y="0"/>
          <a:chExt cx="0" cy="0"/>
        </a:xfrm>
      </p:grpSpPr>
      <p:sp>
        <p:nvSpPr>
          <p:cNvPr id="466" name="Google Shape;466;g54dda1946d_6_3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7" name="Google Shape;467;g54dda1946d_6_3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3" name="Google Shape;353;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3"/>
        <p:cNvGrpSpPr/>
        <p:nvPr/>
      </p:nvGrpSpPr>
      <p:grpSpPr>
        <a:xfrm>
          <a:off x="0" y="0"/>
          <a:ext cx="0" cy="0"/>
          <a:chOff x="0" y="0"/>
          <a:chExt cx="0" cy="0"/>
        </a:xfrm>
      </p:grpSpPr>
      <p:sp>
        <p:nvSpPr>
          <p:cNvPr id="1294" name="Google Shape;1294;g25b75238811_0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5" name="Google Shape;1295;g25b75238811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25b634ddaa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25b634ddaa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323592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6"/>
        <p:cNvGrpSpPr/>
        <p:nvPr/>
      </p:nvGrpSpPr>
      <p:grpSpPr>
        <a:xfrm>
          <a:off x="0" y="0"/>
          <a:ext cx="0" cy="0"/>
          <a:chOff x="0" y="0"/>
          <a:chExt cx="0" cy="0"/>
        </a:xfrm>
      </p:grpSpPr>
      <p:sp>
        <p:nvSpPr>
          <p:cNvPr id="487" name="Google Shape;487;g54dda1946d_6_3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8" name="Google Shape;488;g54dda1946d_6_3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a:off x="-94975" y="-43825"/>
            <a:ext cx="9119600" cy="5260500"/>
            <a:chOff x="-94975" y="-43825"/>
            <a:chExt cx="9119600" cy="5260500"/>
          </a:xfrm>
        </p:grpSpPr>
        <p:sp>
          <p:nvSpPr>
            <p:cNvPr id="10" name="Google Shape;10;p2"/>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8842825" y="102638"/>
              <a:ext cx="181800" cy="1818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 name="Google Shape;12;p2"/>
          <p:cNvSpPr txBox="1">
            <a:spLocks noGrp="1"/>
          </p:cNvSpPr>
          <p:nvPr>
            <p:ph type="ctrTitle"/>
          </p:nvPr>
        </p:nvSpPr>
        <p:spPr>
          <a:xfrm>
            <a:off x="845400" y="1432275"/>
            <a:ext cx="4897200" cy="1610100"/>
          </a:xfrm>
          <a:prstGeom prst="rect">
            <a:avLst/>
          </a:prstGeom>
        </p:spPr>
        <p:txBody>
          <a:bodyPr spcFirstLastPara="1" wrap="square" lIns="91425" tIns="91425" rIns="91425" bIns="91425" anchor="b" anchorCtr="0">
            <a:noAutofit/>
          </a:bodyPr>
          <a:lstStyle>
            <a:lvl1pPr lvl="0">
              <a:spcBef>
                <a:spcPts val="0"/>
              </a:spcBef>
              <a:spcAft>
                <a:spcPts val="0"/>
              </a:spcAft>
              <a:buClr>
                <a:srgbClr val="191919"/>
              </a:buClr>
              <a:buSzPts val="5200"/>
              <a:buNone/>
              <a:defRPr sz="5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3" name="Google Shape;13;p2"/>
          <p:cNvSpPr txBox="1">
            <a:spLocks noGrp="1"/>
          </p:cNvSpPr>
          <p:nvPr>
            <p:ph type="subTitle" idx="1"/>
          </p:nvPr>
        </p:nvSpPr>
        <p:spPr>
          <a:xfrm>
            <a:off x="845400" y="3180456"/>
            <a:ext cx="4897200" cy="475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4" name="Google Shape;14;p2"/>
          <p:cNvSpPr>
            <a:spLocks noGrp="1"/>
          </p:cNvSpPr>
          <p:nvPr>
            <p:ph type="pic" idx="2"/>
          </p:nvPr>
        </p:nvSpPr>
        <p:spPr>
          <a:xfrm>
            <a:off x="6396625" y="894375"/>
            <a:ext cx="2747400" cy="35283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1291500" y="2338425"/>
            <a:ext cx="5067600" cy="15114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7" name="Google Shape;17;p3"/>
          <p:cNvSpPr txBox="1">
            <a:spLocks noGrp="1"/>
          </p:cNvSpPr>
          <p:nvPr>
            <p:ph type="title" idx="2" hasCustomPrompt="1"/>
          </p:nvPr>
        </p:nvSpPr>
        <p:spPr>
          <a:xfrm>
            <a:off x="1384300" y="791525"/>
            <a:ext cx="1433100" cy="14331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18" name="Google Shape;18;p3"/>
          <p:cNvSpPr>
            <a:spLocks noGrp="1"/>
          </p:cNvSpPr>
          <p:nvPr>
            <p:ph type="pic" idx="3"/>
          </p:nvPr>
        </p:nvSpPr>
        <p:spPr>
          <a:xfrm>
            <a:off x="3020625" y="791475"/>
            <a:ext cx="1433100" cy="1433100"/>
          </a:xfrm>
          <a:prstGeom prst="rect">
            <a:avLst/>
          </a:prstGeom>
          <a:noFill/>
          <a:ln>
            <a:noFill/>
          </a:ln>
        </p:spPr>
      </p:sp>
      <p:sp>
        <p:nvSpPr>
          <p:cNvPr id="19" name="Google Shape;19;p3"/>
          <p:cNvSpPr>
            <a:spLocks noGrp="1"/>
          </p:cNvSpPr>
          <p:nvPr>
            <p:ph type="pic" idx="4"/>
          </p:nvPr>
        </p:nvSpPr>
        <p:spPr>
          <a:xfrm>
            <a:off x="4656950" y="795225"/>
            <a:ext cx="1433100" cy="1433100"/>
          </a:xfrm>
          <a:prstGeom prst="rect">
            <a:avLst/>
          </a:prstGeom>
          <a:noFill/>
          <a:ln>
            <a:noFill/>
          </a:ln>
        </p:spPr>
      </p:sp>
      <p:sp>
        <p:nvSpPr>
          <p:cNvPr id="20" name="Google Shape;20;p3"/>
          <p:cNvSpPr/>
          <p:nvPr/>
        </p:nvSpPr>
        <p:spPr>
          <a:xfrm>
            <a:off x="8430775" y="1724913"/>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 name="Google Shape;21;p3"/>
          <p:cNvGrpSpPr/>
          <p:nvPr/>
        </p:nvGrpSpPr>
        <p:grpSpPr>
          <a:xfrm>
            <a:off x="-94975" y="-43825"/>
            <a:ext cx="1106050" cy="5260500"/>
            <a:chOff x="-94975" y="-43825"/>
            <a:chExt cx="1106050" cy="5260500"/>
          </a:xfrm>
        </p:grpSpPr>
        <p:sp>
          <p:nvSpPr>
            <p:cNvPr id="22" name="Google Shape;22;p3"/>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a:off x="829275" y="4673713"/>
              <a:ext cx="181800" cy="1818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4"/>
        <p:cNvGrpSpPr/>
        <p:nvPr/>
      </p:nvGrpSpPr>
      <p:grpSpPr>
        <a:xfrm>
          <a:off x="0" y="0"/>
          <a:ext cx="0" cy="0"/>
          <a:chOff x="0" y="0"/>
          <a:chExt cx="0" cy="0"/>
        </a:xfrm>
      </p:grpSpPr>
      <p:sp>
        <p:nvSpPr>
          <p:cNvPr id="25" name="Google Shape;25;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6" name="Google Shape;26;p4"/>
          <p:cNvSpPr txBox="1">
            <a:spLocks noGrp="1"/>
          </p:cNvSpPr>
          <p:nvPr>
            <p:ph type="body" idx="1"/>
          </p:nvPr>
        </p:nvSpPr>
        <p:spPr>
          <a:xfrm>
            <a:off x="720000" y="1139552"/>
            <a:ext cx="7704000" cy="3416400"/>
          </a:xfrm>
          <a:prstGeom prst="rect">
            <a:avLst/>
          </a:prstGeom>
        </p:spPr>
        <p:txBody>
          <a:bodyPr spcFirstLastPara="1" wrap="square" lIns="91425" tIns="91425" rIns="91425" bIns="91425" anchor="t" anchorCtr="0">
            <a:noAutofit/>
          </a:bodyPr>
          <a:lstStyle>
            <a:lvl1pPr marL="457200" lvl="0" indent="-304800" rtl="0">
              <a:spcBef>
                <a:spcPts val="0"/>
              </a:spcBef>
              <a:spcAft>
                <a:spcPts val="0"/>
              </a:spcAft>
              <a:buSzPts val="1200"/>
              <a:buFont typeface="Nunito Light"/>
              <a:buChar char="●"/>
              <a:defRPr/>
            </a:lvl1pPr>
            <a:lvl2pPr marL="914400" lvl="1" indent="-304800" rtl="0">
              <a:lnSpc>
                <a:spcPct val="100000"/>
              </a:lnSpc>
              <a:spcBef>
                <a:spcPts val="0"/>
              </a:spcBef>
              <a:spcAft>
                <a:spcPts val="0"/>
              </a:spcAft>
              <a:buSzPts val="1200"/>
              <a:buFont typeface="Nunito Light"/>
              <a:buChar char="○"/>
              <a:defRPr/>
            </a:lvl2pPr>
            <a:lvl3pPr marL="1371600" lvl="2" indent="-304800" rtl="0">
              <a:lnSpc>
                <a:spcPct val="100000"/>
              </a:lnSpc>
              <a:spcBef>
                <a:spcPts val="0"/>
              </a:spcBef>
              <a:spcAft>
                <a:spcPts val="0"/>
              </a:spcAft>
              <a:buSzPts val="1200"/>
              <a:buFont typeface="Nunito Light"/>
              <a:buChar char="■"/>
              <a:defRPr/>
            </a:lvl3pPr>
            <a:lvl4pPr marL="1828800" lvl="3" indent="-304800" rtl="0">
              <a:lnSpc>
                <a:spcPct val="100000"/>
              </a:lnSpc>
              <a:spcBef>
                <a:spcPts val="0"/>
              </a:spcBef>
              <a:spcAft>
                <a:spcPts val="0"/>
              </a:spcAft>
              <a:buSzPts val="1200"/>
              <a:buFont typeface="Nunito Light"/>
              <a:buChar char="●"/>
              <a:defRPr/>
            </a:lvl4pPr>
            <a:lvl5pPr marL="2286000" lvl="4" indent="-304800" rtl="0">
              <a:lnSpc>
                <a:spcPct val="100000"/>
              </a:lnSpc>
              <a:spcBef>
                <a:spcPts val="0"/>
              </a:spcBef>
              <a:spcAft>
                <a:spcPts val="0"/>
              </a:spcAft>
              <a:buSzPts val="1200"/>
              <a:buFont typeface="Nunito Light"/>
              <a:buChar char="○"/>
              <a:defRPr/>
            </a:lvl5pPr>
            <a:lvl6pPr marL="2743200" lvl="5" indent="-304800" rtl="0">
              <a:lnSpc>
                <a:spcPct val="100000"/>
              </a:lnSpc>
              <a:spcBef>
                <a:spcPts val="0"/>
              </a:spcBef>
              <a:spcAft>
                <a:spcPts val="0"/>
              </a:spcAft>
              <a:buSzPts val="1200"/>
              <a:buFont typeface="Nunito Light"/>
              <a:buChar char="■"/>
              <a:defRPr/>
            </a:lvl6pPr>
            <a:lvl7pPr marL="3200400" lvl="6" indent="-304800" rtl="0">
              <a:lnSpc>
                <a:spcPct val="100000"/>
              </a:lnSpc>
              <a:spcBef>
                <a:spcPts val="0"/>
              </a:spcBef>
              <a:spcAft>
                <a:spcPts val="0"/>
              </a:spcAft>
              <a:buSzPts val="1200"/>
              <a:buFont typeface="Nunito Light"/>
              <a:buChar char="●"/>
              <a:defRPr/>
            </a:lvl7pPr>
            <a:lvl8pPr marL="3657600" lvl="7" indent="-304800" rtl="0">
              <a:lnSpc>
                <a:spcPct val="100000"/>
              </a:lnSpc>
              <a:spcBef>
                <a:spcPts val="0"/>
              </a:spcBef>
              <a:spcAft>
                <a:spcPts val="0"/>
              </a:spcAft>
              <a:buSzPts val="1200"/>
              <a:buFont typeface="Nunito Light"/>
              <a:buChar char="○"/>
              <a:defRPr/>
            </a:lvl8pPr>
            <a:lvl9pPr marL="4114800" lvl="8" indent="-304800" rtl="0">
              <a:lnSpc>
                <a:spcPct val="100000"/>
              </a:lnSpc>
              <a:spcBef>
                <a:spcPts val="0"/>
              </a:spcBef>
              <a:spcAft>
                <a:spcPts val="0"/>
              </a:spcAft>
              <a:buSzPts val="1200"/>
              <a:buFont typeface="Nunito Light"/>
              <a:buChar char="■"/>
              <a:defRPr/>
            </a:lvl9pPr>
          </a:lstStyle>
          <a:p>
            <a:endParaRPr/>
          </a:p>
        </p:txBody>
      </p:sp>
      <p:sp>
        <p:nvSpPr>
          <p:cNvPr id="27" name="Google Shape;27;p4"/>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4"/>
          <p:cNvSpPr/>
          <p:nvPr/>
        </p:nvSpPr>
        <p:spPr>
          <a:xfrm>
            <a:off x="8759150" y="539488"/>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 name="Google Shape;29;p4"/>
          <p:cNvGrpSpPr/>
          <p:nvPr/>
        </p:nvGrpSpPr>
        <p:grpSpPr>
          <a:xfrm>
            <a:off x="531425" y="217888"/>
            <a:ext cx="8220950" cy="4559275"/>
            <a:chOff x="531425" y="217888"/>
            <a:chExt cx="8220950" cy="4559275"/>
          </a:xfrm>
        </p:grpSpPr>
        <p:sp>
          <p:nvSpPr>
            <p:cNvPr id="30" name="Google Shape;30;p4"/>
            <p:cNvSpPr/>
            <p:nvPr/>
          </p:nvSpPr>
          <p:spPr>
            <a:xfrm>
              <a:off x="8430775" y="217888"/>
              <a:ext cx="321600" cy="32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a:off x="531425" y="4595363"/>
              <a:ext cx="181800" cy="181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2"/>
        <p:cNvGrpSpPr/>
        <p:nvPr/>
      </p:nvGrpSpPr>
      <p:grpSpPr>
        <a:xfrm>
          <a:off x="0" y="0"/>
          <a:ext cx="0" cy="0"/>
          <a:chOff x="0" y="0"/>
          <a:chExt cx="0" cy="0"/>
        </a:xfrm>
      </p:grpSpPr>
      <p:sp>
        <p:nvSpPr>
          <p:cNvPr id="43" name="Google Shape;43;p6"/>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6"/>
          <p:cNvSpPr/>
          <p:nvPr/>
        </p:nvSpPr>
        <p:spPr>
          <a:xfrm>
            <a:off x="8759150" y="539488"/>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 name="Google Shape;45;p6"/>
          <p:cNvGrpSpPr/>
          <p:nvPr/>
        </p:nvGrpSpPr>
        <p:grpSpPr>
          <a:xfrm>
            <a:off x="531425" y="217888"/>
            <a:ext cx="8220950" cy="4559275"/>
            <a:chOff x="531425" y="217888"/>
            <a:chExt cx="8220950" cy="4559275"/>
          </a:xfrm>
        </p:grpSpPr>
        <p:sp>
          <p:nvSpPr>
            <p:cNvPr id="46" name="Google Shape;46;p6"/>
            <p:cNvSpPr/>
            <p:nvPr/>
          </p:nvSpPr>
          <p:spPr>
            <a:xfrm>
              <a:off x="8430775" y="217888"/>
              <a:ext cx="321600" cy="32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6"/>
            <p:cNvSpPr/>
            <p:nvPr/>
          </p:nvSpPr>
          <p:spPr>
            <a:xfrm>
              <a:off x="531425" y="4595363"/>
              <a:ext cx="181800" cy="181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 name="Google Shape;48;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6"/>
        <p:cNvGrpSpPr/>
        <p:nvPr/>
      </p:nvGrpSpPr>
      <p:grpSpPr>
        <a:xfrm>
          <a:off x="0" y="0"/>
          <a:ext cx="0" cy="0"/>
          <a:chOff x="0" y="0"/>
          <a:chExt cx="0" cy="0"/>
        </a:xfrm>
      </p:grpSpPr>
      <p:sp>
        <p:nvSpPr>
          <p:cNvPr id="57" name="Google Shape;57;p8"/>
          <p:cNvSpPr txBox="1">
            <a:spLocks noGrp="1"/>
          </p:cNvSpPr>
          <p:nvPr>
            <p:ph type="title"/>
          </p:nvPr>
        </p:nvSpPr>
        <p:spPr>
          <a:xfrm>
            <a:off x="914400" y="1307100"/>
            <a:ext cx="5240400" cy="25293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72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58" name="Google Shape;58;p8"/>
          <p:cNvSpPr>
            <a:spLocks noGrp="1"/>
          </p:cNvSpPr>
          <p:nvPr>
            <p:ph type="pic" idx="2"/>
          </p:nvPr>
        </p:nvSpPr>
        <p:spPr>
          <a:xfrm>
            <a:off x="6405525" y="0"/>
            <a:ext cx="2747400" cy="4178700"/>
          </a:xfrm>
          <a:prstGeom prst="rect">
            <a:avLst/>
          </a:prstGeom>
          <a:noFill/>
          <a:ln>
            <a:noFill/>
          </a:ln>
        </p:spPr>
      </p:sp>
      <p:sp>
        <p:nvSpPr>
          <p:cNvPr id="59" name="Google Shape;59;p8"/>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0"/>
        <p:cNvGrpSpPr/>
        <p:nvPr/>
      </p:nvGrpSpPr>
      <p:grpSpPr>
        <a:xfrm>
          <a:off x="0" y="0"/>
          <a:ext cx="0" cy="0"/>
          <a:chOff x="0" y="0"/>
          <a:chExt cx="0" cy="0"/>
        </a:xfrm>
      </p:grpSpPr>
      <p:sp>
        <p:nvSpPr>
          <p:cNvPr id="61" name="Google Shape;61;p9"/>
          <p:cNvSpPr>
            <a:spLocks noGrp="1"/>
          </p:cNvSpPr>
          <p:nvPr>
            <p:ph type="pic" idx="2"/>
          </p:nvPr>
        </p:nvSpPr>
        <p:spPr>
          <a:xfrm>
            <a:off x="3985025" y="-433775"/>
            <a:ext cx="2414700" cy="2200200"/>
          </a:xfrm>
          <a:prstGeom prst="rect">
            <a:avLst/>
          </a:prstGeom>
          <a:noFill/>
          <a:ln>
            <a:noFill/>
          </a:ln>
        </p:spPr>
      </p:sp>
      <p:sp>
        <p:nvSpPr>
          <p:cNvPr id="62" name="Google Shape;62;p9"/>
          <p:cNvSpPr>
            <a:spLocks noGrp="1"/>
          </p:cNvSpPr>
          <p:nvPr>
            <p:ph type="pic" idx="3"/>
          </p:nvPr>
        </p:nvSpPr>
        <p:spPr>
          <a:xfrm>
            <a:off x="6399725" y="1766475"/>
            <a:ext cx="2747400" cy="2414700"/>
          </a:xfrm>
          <a:prstGeom prst="rect">
            <a:avLst/>
          </a:prstGeom>
          <a:noFill/>
          <a:ln>
            <a:noFill/>
          </a:ln>
        </p:spPr>
      </p:sp>
      <p:sp>
        <p:nvSpPr>
          <p:cNvPr id="63" name="Google Shape;63;p9"/>
          <p:cNvSpPr txBox="1">
            <a:spLocks noGrp="1"/>
          </p:cNvSpPr>
          <p:nvPr>
            <p:ph type="title"/>
          </p:nvPr>
        </p:nvSpPr>
        <p:spPr>
          <a:xfrm>
            <a:off x="846575" y="1768132"/>
            <a:ext cx="3940800" cy="12870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72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64" name="Google Shape;64;p9"/>
          <p:cNvSpPr txBox="1">
            <a:spLocks noGrp="1"/>
          </p:cNvSpPr>
          <p:nvPr>
            <p:ph type="subTitle" idx="1"/>
          </p:nvPr>
        </p:nvSpPr>
        <p:spPr>
          <a:xfrm>
            <a:off x="846575" y="3021607"/>
            <a:ext cx="3940800" cy="671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5"/>
        <p:cNvGrpSpPr/>
        <p:nvPr/>
      </p:nvGrpSpPr>
      <p:grpSpPr>
        <a:xfrm>
          <a:off x="0" y="0"/>
          <a:ext cx="0" cy="0"/>
          <a:chOff x="0" y="0"/>
          <a:chExt cx="0" cy="0"/>
        </a:xfrm>
      </p:grpSpPr>
      <p:sp>
        <p:nvSpPr>
          <p:cNvPr id="66" name="Google Shape;66;p10"/>
          <p:cNvSpPr>
            <a:spLocks noGrp="1"/>
          </p:cNvSpPr>
          <p:nvPr>
            <p:ph type="pic" idx="2"/>
          </p:nvPr>
        </p:nvSpPr>
        <p:spPr>
          <a:xfrm>
            <a:off x="0" y="0"/>
            <a:ext cx="9144000" cy="5143500"/>
          </a:xfrm>
          <a:prstGeom prst="rect">
            <a:avLst/>
          </a:prstGeom>
          <a:noFill/>
          <a:ln>
            <a:noFill/>
          </a:ln>
        </p:spPr>
      </p:sp>
      <p:sp>
        <p:nvSpPr>
          <p:cNvPr id="67" name="Google Shape;67;p10"/>
          <p:cNvSpPr txBox="1">
            <a:spLocks noGrp="1"/>
          </p:cNvSpPr>
          <p:nvPr>
            <p:ph type="title"/>
          </p:nvPr>
        </p:nvSpPr>
        <p:spPr>
          <a:xfrm>
            <a:off x="720000" y="4014450"/>
            <a:ext cx="7704000" cy="572700"/>
          </a:xfrm>
          <a:prstGeom prst="rect">
            <a:avLst/>
          </a:prstGeom>
          <a:solidFill>
            <a:schemeClr val="lt2"/>
          </a:solidFill>
        </p:spPr>
        <p:txBody>
          <a:bodyPr spcFirstLastPara="1" wrap="square" lIns="91425" tIns="91425" rIns="91425" bIns="91425" anchor="t" anchorCtr="0">
            <a:noAutofit/>
          </a:bodyPr>
          <a:lstStyle>
            <a:lvl1pPr lvl="0" algn="ctr" rtl="0">
              <a:spcBef>
                <a:spcPts val="0"/>
              </a:spcBef>
              <a:spcAft>
                <a:spcPts val="0"/>
              </a:spcAft>
              <a:buSzPts val="3000"/>
              <a:buNone/>
              <a:defRPr sz="25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74"/>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75"/>
        <p:cNvGrpSpPr/>
        <p:nvPr/>
      </p:nvGrpSpPr>
      <p:grpSpPr>
        <a:xfrm>
          <a:off x="0" y="0"/>
          <a:ext cx="0" cy="0"/>
          <a:chOff x="0" y="0"/>
          <a:chExt cx="0" cy="0"/>
        </a:xfrm>
      </p:grpSpPr>
      <p:sp>
        <p:nvSpPr>
          <p:cNvPr id="76" name="Google Shape;76;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77" name="Google Shape;77;p13"/>
          <p:cNvSpPr txBox="1">
            <a:spLocks noGrp="1"/>
          </p:cNvSpPr>
          <p:nvPr>
            <p:ph type="title" idx="2" hasCustomPrompt="1"/>
          </p:nvPr>
        </p:nvSpPr>
        <p:spPr>
          <a:xfrm>
            <a:off x="1505376" y="1499475"/>
            <a:ext cx="734700" cy="6813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layfair Display Black"/>
                <a:ea typeface="Playfair Display Black"/>
                <a:cs typeface="Playfair Display Black"/>
                <a:sym typeface="Playfair Displ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8" name="Google Shape;78;p13"/>
          <p:cNvSpPr txBox="1">
            <a:spLocks noGrp="1"/>
          </p:cNvSpPr>
          <p:nvPr>
            <p:ph type="title" idx="3" hasCustomPrompt="1"/>
          </p:nvPr>
        </p:nvSpPr>
        <p:spPr>
          <a:xfrm>
            <a:off x="1505376" y="3248555"/>
            <a:ext cx="734700" cy="6813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layfair Display Black"/>
                <a:ea typeface="Playfair Display Black"/>
                <a:cs typeface="Playfair Display Black"/>
                <a:sym typeface="Playfair Displ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9" name="Google Shape;79;p13"/>
          <p:cNvSpPr txBox="1">
            <a:spLocks noGrp="1"/>
          </p:cNvSpPr>
          <p:nvPr>
            <p:ph type="title" idx="4" hasCustomPrompt="1"/>
          </p:nvPr>
        </p:nvSpPr>
        <p:spPr>
          <a:xfrm>
            <a:off x="4204650" y="1499475"/>
            <a:ext cx="734700" cy="6813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layfair Display Black"/>
                <a:ea typeface="Playfair Display Black"/>
                <a:cs typeface="Playfair Display Black"/>
                <a:sym typeface="Playfair Displ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0" name="Google Shape;80;p13"/>
          <p:cNvSpPr txBox="1">
            <a:spLocks noGrp="1"/>
          </p:cNvSpPr>
          <p:nvPr>
            <p:ph type="title" idx="5" hasCustomPrompt="1"/>
          </p:nvPr>
        </p:nvSpPr>
        <p:spPr>
          <a:xfrm>
            <a:off x="4204650" y="3248555"/>
            <a:ext cx="734700" cy="6813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layfair Display Black"/>
                <a:ea typeface="Playfair Display Black"/>
                <a:cs typeface="Playfair Display Black"/>
                <a:sym typeface="Playfair Displ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1" name="Google Shape;81;p13"/>
          <p:cNvSpPr txBox="1">
            <a:spLocks noGrp="1"/>
          </p:cNvSpPr>
          <p:nvPr>
            <p:ph type="title" idx="6" hasCustomPrompt="1"/>
          </p:nvPr>
        </p:nvSpPr>
        <p:spPr>
          <a:xfrm>
            <a:off x="6903924" y="1499475"/>
            <a:ext cx="734700" cy="6813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layfair Display Black"/>
                <a:ea typeface="Playfair Display Black"/>
                <a:cs typeface="Playfair Display Black"/>
                <a:sym typeface="Playfair Displ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2" name="Google Shape;82;p13"/>
          <p:cNvSpPr txBox="1">
            <a:spLocks noGrp="1"/>
          </p:cNvSpPr>
          <p:nvPr>
            <p:ph type="title" idx="7" hasCustomPrompt="1"/>
          </p:nvPr>
        </p:nvSpPr>
        <p:spPr>
          <a:xfrm>
            <a:off x="6903924" y="3248555"/>
            <a:ext cx="734700" cy="6813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layfair Display Black"/>
                <a:ea typeface="Playfair Display Black"/>
                <a:cs typeface="Playfair Display Black"/>
                <a:sym typeface="Playfair Display Black"/>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3" name="Google Shape;83;p13"/>
          <p:cNvSpPr txBox="1">
            <a:spLocks noGrp="1"/>
          </p:cNvSpPr>
          <p:nvPr>
            <p:ph type="subTitle" idx="1"/>
          </p:nvPr>
        </p:nvSpPr>
        <p:spPr>
          <a:xfrm>
            <a:off x="719976" y="2202262"/>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Playfair Display"/>
              <a:buNone/>
              <a:defRPr sz="2000" b="1">
                <a:solidFill>
                  <a:schemeClr val="dk1"/>
                </a:solidFill>
                <a:latin typeface="Playfair Display"/>
                <a:ea typeface="Playfair Display"/>
                <a:cs typeface="Playfair Display"/>
                <a:sym typeface="Playfair Display"/>
              </a:defRPr>
            </a:lvl1pPr>
            <a:lvl2pPr lvl="1"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2pPr>
            <a:lvl3pPr lvl="2"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3pPr>
            <a:lvl4pPr lvl="3"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4pPr>
            <a:lvl5pPr lvl="4"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5pPr>
            <a:lvl6pPr lvl="5"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6pPr>
            <a:lvl7pPr lvl="6"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7pPr>
            <a:lvl8pPr lvl="7"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8pPr>
            <a:lvl9pPr lvl="8"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9pPr>
          </a:lstStyle>
          <a:p>
            <a:endParaRPr/>
          </a:p>
        </p:txBody>
      </p:sp>
      <p:sp>
        <p:nvSpPr>
          <p:cNvPr id="84" name="Google Shape;84;p13"/>
          <p:cNvSpPr txBox="1">
            <a:spLocks noGrp="1"/>
          </p:cNvSpPr>
          <p:nvPr>
            <p:ph type="subTitle" idx="8"/>
          </p:nvPr>
        </p:nvSpPr>
        <p:spPr>
          <a:xfrm>
            <a:off x="3419250" y="2202262"/>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Playfair Display"/>
              <a:buNone/>
              <a:defRPr sz="2000" b="1">
                <a:solidFill>
                  <a:schemeClr val="dk1"/>
                </a:solidFill>
                <a:latin typeface="Playfair Display"/>
                <a:ea typeface="Playfair Display"/>
                <a:cs typeface="Playfair Display"/>
                <a:sym typeface="Playfair Display"/>
              </a:defRPr>
            </a:lvl1pPr>
            <a:lvl2pPr lvl="1"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2pPr>
            <a:lvl3pPr lvl="2"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3pPr>
            <a:lvl4pPr lvl="3"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4pPr>
            <a:lvl5pPr lvl="4"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5pPr>
            <a:lvl6pPr lvl="5"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6pPr>
            <a:lvl7pPr lvl="6"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7pPr>
            <a:lvl8pPr lvl="7"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8pPr>
            <a:lvl9pPr lvl="8"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9pPr>
          </a:lstStyle>
          <a:p>
            <a:endParaRPr/>
          </a:p>
        </p:txBody>
      </p:sp>
      <p:sp>
        <p:nvSpPr>
          <p:cNvPr id="85" name="Google Shape;85;p13"/>
          <p:cNvSpPr txBox="1">
            <a:spLocks noGrp="1"/>
          </p:cNvSpPr>
          <p:nvPr>
            <p:ph type="subTitle" idx="9"/>
          </p:nvPr>
        </p:nvSpPr>
        <p:spPr>
          <a:xfrm>
            <a:off x="6118524" y="2202262"/>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Playfair Display"/>
              <a:buNone/>
              <a:defRPr sz="2000" b="1">
                <a:solidFill>
                  <a:schemeClr val="dk1"/>
                </a:solidFill>
                <a:latin typeface="Playfair Display"/>
                <a:ea typeface="Playfair Display"/>
                <a:cs typeface="Playfair Display"/>
                <a:sym typeface="Playfair Display"/>
              </a:defRPr>
            </a:lvl1pPr>
            <a:lvl2pPr lvl="1"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2pPr>
            <a:lvl3pPr lvl="2"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3pPr>
            <a:lvl4pPr lvl="3"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4pPr>
            <a:lvl5pPr lvl="4"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5pPr>
            <a:lvl6pPr lvl="5"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6pPr>
            <a:lvl7pPr lvl="6"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7pPr>
            <a:lvl8pPr lvl="7"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8pPr>
            <a:lvl9pPr lvl="8"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9pPr>
          </a:lstStyle>
          <a:p>
            <a:endParaRPr/>
          </a:p>
        </p:txBody>
      </p:sp>
      <p:sp>
        <p:nvSpPr>
          <p:cNvPr id="86" name="Google Shape;86;p13"/>
          <p:cNvSpPr txBox="1">
            <a:spLocks noGrp="1"/>
          </p:cNvSpPr>
          <p:nvPr>
            <p:ph type="subTitle" idx="13"/>
          </p:nvPr>
        </p:nvSpPr>
        <p:spPr>
          <a:xfrm>
            <a:off x="719976" y="3951400"/>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Playfair Display"/>
              <a:buNone/>
              <a:defRPr sz="2000" b="1">
                <a:solidFill>
                  <a:schemeClr val="dk1"/>
                </a:solidFill>
                <a:latin typeface="Playfair Display"/>
                <a:ea typeface="Playfair Display"/>
                <a:cs typeface="Playfair Display"/>
                <a:sym typeface="Playfair Display"/>
              </a:defRPr>
            </a:lvl1pPr>
            <a:lvl2pPr lvl="1"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2pPr>
            <a:lvl3pPr lvl="2"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3pPr>
            <a:lvl4pPr lvl="3"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4pPr>
            <a:lvl5pPr lvl="4"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5pPr>
            <a:lvl6pPr lvl="5"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6pPr>
            <a:lvl7pPr lvl="6"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7pPr>
            <a:lvl8pPr lvl="7"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8pPr>
            <a:lvl9pPr lvl="8"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9pPr>
          </a:lstStyle>
          <a:p>
            <a:endParaRPr/>
          </a:p>
        </p:txBody>
      </p:sp>
      <p:sp>
        <p:nvSpPr>
          <p:cNvPr id="87" name="Google Shape;87;p13"/>
          <p:cNvSpPr txBox="1">
            <a:spLocks noGrp="1"/>
          </p:cNvSpPr>
          <p:nvPr>
            <p:ph type="subTitle" idx="14"/>
          </p:nvPr>
        </p:nvSpPr>
        <p:spPr>
          <a:xfrm>
            <a:off x="3419250" y="3951400"/>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Playfair Display"/>
              <a:buNone/>
              <a:defRPr sz="2000" b="1">
                <a:solidFill>
                  <a:schemeClr val="dk1"/>
                </a:solidFill>
                <a:latin typeface="Playfair Display"/>
                <a:ea typeface="Playfair Display"/>
                <a:cs typeface="Playfair Display"/>
                <a:sym typeface="Playfair Display"/>
              </a:defRPr>
            </a:lvl1pPr>
            <a:lvl2pPr lvl="1"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2pPr>
            <a:lvl3pPr lvl="2"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3pPr>
            <a:lvl4pPr lvl="3"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4pPr>
            <a:lvl5pPr lvl="4"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5pPr>
            <a:lvl6pPr lvl="5"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6pPr>
            <a:lvl7pPr lvl="6"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7pPr>
            <a:lvl8pPr lvl="7"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8pPr>
            <a:lvl9pPr lvl="8"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9pPr>
          </a:lstStyle>
          <a:p>
            <a:endParaRPr/>
          </a:p>
        </p:txBody>
      </p:sp>
      <p:sp>
        <p:nvSpPr>
          <p:cNvPr id="88" name="Google Shape;88;p13"/>
          <p:cNvSpPr txBox="1">
            <a:spLocks noGrp="1"/>
          </p:cNvSpPr>
          <p:nvPr>
            <p:ph type="subTitle" idx="15"/>
          </p:nvPr>
        </p:nvSpPr>
        <p:spPr>
          <a:xfrm>
            <a:off x="6118524" y="3951400"/>
            <a:ext cx="2305500" cy="48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Playfair Display"/>
              <a:buNone/>
              <a:defRPr sz="2000" b="1">
                <a:solidFill>
                  <a:schemeClr val="dk1"/>
                </a:solidFill>
                <a:latin typeface="Playfair Display"/>
                <a:ea typeface="Playfair Display"/>
                <a:cs typeface="Playfair Display"/>
                <a:sym typeface="Playfair Display"/>
              </a:defRPr>
            </a:lvl1pPr>
            <a:lvl2pPr lvl="1"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2pPr>
            <a:lvl3pPr lvl="2"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3pPr>
            <a:lvl4pPr lvl="3"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4pPr>
            <a:lvl5pPr lvl="4"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5pPr>
            <a:lvl6pPr lvl="5"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6pPr>
            <a:lvl7pPr lvl="6"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7pPr>
            <a:lvl8pPr lvl="7"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8pPr>
            <a:lvl9pPr lvl="8"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9pPr>
          </a:lstStyle>
          <a:p>
            <a:endParaRPr/>
          </a:p>
        </p:txBody>
      </p:sp>
      <p:sp>
        <p:nvSpPr>
          <p:cNvPr id="89" name="Google Shape;89;p13"/>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13"/>
          <p:cNvSpPr/>
          <p:nvPr/>
        </p:nvSpPr>
        <p:spPr>
          <a:xfrm>
            <a:off x="720000" y="4436188"/>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3">
  <p:cSld name="CUSTOM_4_2">
    <p:spTree>
      <p:nvGrpSpPr>
        <p:cNvPr id="1" name="Shape 113"/>
        <p:cNvGrpSpPr/>
        <p:nvPr/>
      </p:nvGrpSpPr>
      <p:grpSpPr>
        <a:xfrm>
          <a:off x="0" y="0"/>
          <a:ext cx="0" cy="0"/>
          <a:chOff x="0" y="0"/>
          <a:chExt cx="0" cy="0"/>
        </a:xfrm>
      </p:grpSpPr>
      <p:sp>
        <p:nvSpPr>
          <p:cNvPr id="114" name="Google Shape;114;p18"/>
          <p:cNvSpPr txBox="1">
            <a:spLocks noGrp="1"/>
          </p:cNvSpPr>
          <p:nvPr>
            <p:ph type="title"/>
          </p:nvPr>
        </p:nvSpPr>
        <p:spPr>
          <a:xfrm>
            <a:off x="720000" y="1527825"/>
            <a:ext cx="3597900" cy="11730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15" name="Google Shape;115;p18"/>
          <p:cNvSpPr txBox="1">
            <a:spLocks noGrp="1"/>
          </p:cNvSpPr>
          <p:nvPr>
            <p:ph type="subTitle" idx="1"/>
          </p:nvPr>
        </p:nvSpPr>
        <p:spPr>
          <a:xfrm>
            <a:off x="720000" y="2700750"/>
            <a:ext cx="3597900" cy="805200"/>
          </a:xfrm>
          <a:prstGeom prst="rect">
            <a:avLst/>
          </a:prstGeom>
        </p:spPr>
        <p:txBody>
          <a:bodyPr spcFirstLastPara="1" wrap="square" lIns="91425" tIns="91425" rIns="91425" bIns="91425" anchor="t" anchorCtr="0">
            <a:noAutofit/>
          </a:bodyPr>
          <a:lstStyle>
            <a:lvl1pPr lvl="0" rtl="0">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6" name="Google Shape;116;p18"/>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8"/>
          <p:cNvSpPr/>
          <p:nvPr/>
        </p:nvSpPr>
        <p:spPr>
          <a:xfrm>
            <a:off x="531425" y="4595363"/>
            <a:ext cx="181800" cy="181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118"/>
        <p:cNvGrpSpPr/>
        <p:nvPr/>
      </p:nvGrpSpPr>
      <p:grpSpPr>
        <a:xfrm>
          <a:off x="0" y="0"/>
          <a:ext cx="0" cy="0"/>
          <a:chOff x="0" y="0"/>
          <a:chExt cx="0" cy="0"/>
        </a:xfrm>
      </p:grpSpPr>
      <p:sp>
        <p:nvSpPr>
          <p:cNvPr id="119" name="Google Shape;119;p1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0" name="Google Shape;120;p19"/>
          <p:cNvSpPr txBox="1">
            <a:spLocks noGrp="1"/>
          </p:cNvSpPr>
          <p:nvPr>
            <p:ph type="subTitle" idx="1"/>
          </p:nvPr>
        </p:nvSpPr>
        <p:spPr>
          <a:xfrm>
            <a:off x="5015068" y="3164000"/>
            <a:ext cx="2460900" cy="1287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21" name="Google Shape;121;p19"/>
          <p:cNvSpPr txBox="1">
            <a:spLocks noGrp="1"/>
          </p:cNvSpPr>
          <p:nvPr>
            <p:ph type="subTitle" idx="2"/>
          </p:nvPr>
        </p:nvSpPr>
        <p:spPr>
          <a:xfrm>
            <a:off x="1668032" y="3164000"/>
            <a:ext cx="2460900" cy="1287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22" name="Google Shape;122;p19"/>
          <p:cNvSpPr txBox="1">
            <a:spLocks noGrp="1"/>
          </p:cNvSpPr>
          <p:nvPr>
            <p:ph type="subTitle" idx="3"/>
          </p:nvPr>
        </p:nvSpPr>
        <p:spPr>
          <a:xfrm>
            <a:off x="1668025" y="2690300"/>
            <a:ext cx="2460900" cy="473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Playfair Display"/>
              <a:buNone/>
              <a:defRPr sz="2000" b="1">
                <a:solidFill>
                  <a:schemeClr val="dk1"/>
                </a:solidFill>
                <a:latin typeface="Playfair Display"/>
                <a:ea typeface="Playfair Display"/>
                <a:cs typeface="Playfair Display"/>
                <a:sym typeface="Playfair Display"/>
              </a:defRPr>
            </a:lvl1pPr>
            <a:lvl2pPr lvl="1"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2pPr>
            <a:lvl3pPr lvl="2"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3pPr>
            <a:lvl4pPr lvl="3"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4pPr>
            <a:lvl5pPr lvl="4"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5pPr>
            <a:lvl6pPr lvl="5"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6pPr>
            <a:lvl7pPr lvl="6"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7pPr>
            <a:lvl8pPr lvl="7"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8pPr>
            <a:lvl9pPr lvl="8"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9pPr>
          </a:lstStyle>
          <a:p>
            <a:endParaRPr/>
          </a:p>
        </p:txBody>
      </p:sp>
      <p:sp>
        <p:nvSpPr>
          <p:cNvPr id="123" name="Google Shape;123;p19"/>
          <p:cNvSpPr txBox="1">
            <a:spLocks noGrp="1"/>
          </p:cNvSpPr>
          <p:nvPr>
            <p:ph type="subTitle" idx="4"/>
          </p:nvPr>
        </p:nvSpPr>
        <p:spPr>
          <a:xfrm>
            <a:off x="5015069" y="2690300"/>
            <a:ext cx="2460900" cy="473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Playfair Display"/>
              <a:buNone/>
              <a:defRPr sz="2000" b="1">
                <a:solidFill>
                  <a:schemeClr val="dk1"/>
                </a:solidFill>
                <a:latin typeface="Playfair Display"/>
                <a:ea typeface="Playfair Display"/>
                <a:cs typeface="Playfair Display"/>
                <a:sym typeface="Playfair Display"/>
              </a:defRPr>
            </a:lvl1pPr>
            <a:lvl2pPr lvl="1"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2pPr>
            <a:lvl3pPr lvl="2"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3pPr>
            <a:lvl4pPr lvl="3"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4pPr>
            <a:lvl5pPr lvl="4"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5pPr>
            <a:lvl6pPr lvl="5"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6pPr>
            <a:lvl7pPr lvl="6"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7pPr>
            <a:lvl8pPr lvl="7"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8pPr>
            <a:lvl9pPr lvl="8" algn="ctr" rtl="0">
              <a:lnSpc>
                <a:spcPct val="100000"/>
              </a:lnSpc>
              <a:spcBef>
                <a:spcPts val="0"/>
              </a:spcBef>
              <a:spcAft>
                <a:spcPts val="0"/>
              </a:spcAft>
              <a:buSzPts val="2400"/>
              <a:buFont typeface="Playfair Display"/>
              <a:buNone/>
              <a:defRPr sz="2400">
                <a:latin typeface="Playfair Display"/>
                <a:ea typeface="Playfair Display"/>
                <a:cs typeface="Playfair Display"/>
                <a:sym typeface="Playfair Display"/>
              </a:defRPr>
            </a:lvl9pPr>
          </a:lstStyle>
          <a:p>
            <a:endParaRPr/>
          </a:p>
        </p:txBody>
      </p:sp>
      <p:sp>
        <p:nvSpPr>
          <p:cNvPr id="124" name="Google Shape;124;p19"/>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19"/>
          <p:cNvSpPr/>
          <p:nvPr/>
        </p:nvSpPr>
        <p:spPr>
          <a:xfrm>
            <a:off x="8430775" y="217888"/>
            <a:ext cx="321600" cy="32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9"/>
          <p:cNvSpPr/>
          <p:nvPr/>
        </p:nvSpPr>
        <p:spPr>
          <a:xfrm>
            <a:off x="8759150" y="539488"/>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spTree>
      <p:nvGrpSpPr>
        <p:cNvPr id="1" name="Shape 127"/>
        <p:cNvGrpSpPr/>
        <p:nvPr/>
      </p:nvGrpSpPr>
      <p:grpSpPr>
        <a:xfrm>
          <a:off x="0" y="0"/>
          <a:ext cx="0" cy="0"/>
          <a:chOff x="0" y="0"/>
          <a:chExt cx="0" cy="0"/>
        </a:xfrm>
      </p:grpSpPr>
      <p:sp>
        <p:nvSpPr>
          <p:cNvPr id="128" name="Google Shape;128;p20"/>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9" name="Google Shape;129;p20"/>
          <p:cNvSpPr txBox="1">
            <a:spLocks noGrp="1"/>
          </p:cNvSpPr>
          <p:nvPr>
            <p:ph type="subTitle" idx="1"/>
          </p:nvPr>
        </p:nvSpPr>
        <p:spPr>
          <a:xfrm>
            <a:off x="4947753" y="1667625"/>
            <a:ext cx="3040800" cy="1650900"/>
          </a:xfrm>
          <a:prstGeom prst="rect">
            <a:avLst/>
          </a:prstGeom>
        </p:spPr>
        <p:txBody>
          <a:bodyPr spcFirstLastPara="1" wrap="square" lIns="91425" tIns="91425" rIns="91425" bIns="91425" anchor="t" anchorCtr="0">
            <a:noAutofit/>
          </a:bodyPr>
          <a:lstStyle>
            <a:lvl1pPr lvl="0" rtl="0">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30" name="Google Shape;130;p20"/>
          <p:cNvSpPr txBox="1">
            <a:spLocks noGrp="1"/>
          </p:cNvSpPr>
          <p:nvPr>
            <p:ph type="subTitle" idx="2"/>
          </p:nvPr>
        </p:nvSpPr>
        <p:spPr>
          <a:xfrm>
            <a:off x="1155450" y="1667625"/>
            <a:ext cx="3040800" cy="1650900"/>
          </a:xfrm>
          <a:prstGeom prst="rect">
            <a:avLst/>
          </a:prstGeom>
        </p:spPr>
        <p:txBody>
          <a:bodyPr spcFirstLastPara="1" wrap="square" lIns="91425" tIns="91425" rIns="91425" bIns="91425" anchor="t" anchorCtr="0">
            <a:noAutofit/>
          </a:bodyPr>
          <a:lstStyle>
            <a:lvl1pPr lvl="0" rtl="0">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grpSp>
        <p:nvGrpSpPr>
          <p:cNvPr id="131" name="Google Shape;131;p20"/>
          <p:cNvGrpSpPr/>
          <p:nvPr/>
        </p:nvGrpSpPr>
        <p:grpSpPr>
          <a:xfrm>
            <a:off x="-94975" y="-43825"/>
            <a:ext cx="9119600" cy="5260500"/>
            <a:chOff x="-94975" y="-43825"/>
            <a:chExt cx="9119600" cy="5260500"/>
          </a:xfrm>
        </p:grpSpPr>
        <p:sp>
          <p:nvSpPr>
            <p:cNvPr id="132" name="Google Shape;132;p20"/>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0"/>
            <p:cNvSpPr/>
            <p:nvPr/>
          </p:nvSpPr>
          <p:spPr>
            <a:xfrm>
              <a:off x="8842825" y="102638"/>
              <a:ext cx="181800" cy="1818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26"/>
        <p:cNvGrpSpPr/>
        <p:nvPr/>
      </p:nvGrpSpPr>
      <p:grpSpPr>
        <a:xfrm>
          <a:off x="0" y="0"/>
          <a:ext cx="0" cy="0"/>
          <a:chOff x="0" y="0"/>
          <a:chExt cx="0" cy="0"/>
        </a:xfrm>
      </p:grpSpPr>
      <p:sp>
        <p:nvSpPr>
          <p:cNvPr id="227" name="Google Shape;227;p29"/>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9"/>
          <p:cNvSpPr/>
          <p:nvPr/>
        </p:nvSpPr>
        <p:spPr>
          <a:xfrm>
            <a:off x="8759150" y="539488"/>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9" name="Google Shape;229;p29"/>
          <p:cNvGrpSpPr/>
          <p:nvPr/>
        </p:nvGrpSpPr>
        <p:grpSpPr>
          <a:xfrm>
            <a:off x="531425" y="217888"/>
            <a:ext cx="8220950" cy="4559275"/>
            <a:chOff x="531425" y="217888"/>
            <a:chExt cx="8220950" cy="4559275"/>
          </a:xfrm>
        </p:grpSpPr>
        <p:sp>
          <p:nvSpPr>
            <p:cNvPr id="230" name="Google Shape;230;p29"/>
            <p:cNvSpPr/>
            <p:nvPr/>
          </p:nvSpPr>
          <p:spPr>
            <a:xfrm>
              <a:off x="8430775" y="217888"/>
              <a:ext cx="321600" cy="32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9"/>
            <p:cNvSpPr/>
            <p:nvPr/>
          </p:nvSpPr>
          <p:spPr>
            <a:xfrm>
              <a:off x="531425" y="4595363"/>
              <a:ext cx="181800" cy="181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32"/>
        <p:cNvGrpSpPr/>
        <p:nvPr/>
      </p:nvGrpSpPr>
      <p:grpSpPr>
        <a:xfrm>
          <a:off x="0" y="0"/>
          <a:ext cx="0" cy="0"/>
          <a:chOff x="0" y="0"/>
          <a:chExt cx="0" cy="0"/>
        </a:xfrm>
      </p:grpSpPr>
      <p:sp>
        <p:nvSpPr>
          <p:cNvPr id="233" name="Google Shape;233;p30"/>
          <p:cNvSpPr/>
          <p:nvPr/>
        </p:nvSpPr>
        <p:spPr>
          <a:xfrm>
            <a:off x="531425" y="4595363"/>
            <a:ext cx="181800" cy="181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4" name="Google Shape;234;p30"/>
          <p:cNvGrpSpPr/>
          <p:nvPr/>
        </p:nvGrpSpPr>
        <p:grpSpPr>
          <a:xfrm>
            <a:off x="-94975" y="-43825"/>
            <a:ext cx="8847350" cy="5260500"/>
            <a:chOff x="-94975" y="-43825"/>
            <a:chExt cx="8847350" cy="5260500"/>
          </a:xfrm>
        </p:grpSpPr>
        <p:sp>
          <p:nvSpPr>
            <p:cNvPr id="235" name="Google Shape;235;p30"/>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30"/>
            <p:cNvSpPr/>
            <p:nvPr/>
          </p:nvSpPr>
          <p:spPr>
            <a:xfrm>
              <a:off x="8430775" y="217888"/>
              <a:ext cx="321600" cy="3216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7" name="Google Shape;237;p30"/>
          <p:cNvSpPr/>
          <p:nvPr/>
        </p:nvSpPr>
        <p:spPr>
          <a:xfrm>
            <a:off x="720000" y="4777163"/>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Playfair Display Medium"/>
              <a:buNone/>
              <a:defRPr sz="3000">
                <a:solidFill>
                  <a:schemeClr val="dk1"/>
                </a:solidFill>
                <a:latin typeface="Playfair Display Medium"/>
                <a:ea typeface="Playfair Display Medium"/>
                <a:cs typeface="Playfair Display Medium"/>
                <a:sym typeface="Playfair Display Medium"/>
              </a:defRPr>
            </a:lvl1pPr>
            <a:lvl2pPr lvl="1" rtl="0">
              <a:spcBef>
                <a:spcPts val="0"/>
              </a:spcBef>
              <a:spcAft>
                <a:spcPts val="0"/>
              </a:spcAft>
              <a:buClr>
                <a:schemeClr val="dk1"/>
              </a:buClr>
              <a:buSzPts val="3500"/>
              <a:buFont typeface="Playfair Display"/>
              <a:buNone/>
              <a:defRPr sz="3500" b="1">
                <a:solidFill>
                  <a:schemeClr val="dk1"/>
                </a:solidFill>
                <a:latin typeface="Playfair Display"/>
                <a:ea typeface="Playfair Display"/>
                <a:cs typeface="Playfair Display"/>
                <a:sym typeface="Playfair Display"/>
              </a:defRPr>
            </a:lvl2pPr>
            <a:lvl3pPr lvl="2" rtl="0">
              <a:spcBef>
                <a:spcPts val="0"/>
              </a:spcBef>
              <a:spcAft>
                <a:spcPts val="0"/>
              </a:spcAft>
              <a:buClr>
                <a:schemeClr val="dk1"/>
              </a:buClr>
              <a:buSzPts val="3500"/>
              <a:buFont typeface="Playfair Display"/>
              <a:buNone/>
              <a:defRPr sz="3500" b="1">
                <a:solidFill>
                  <a:schemeClr val="dk1"/>
                </a:solidFill>
                <a:latin typeface="Playfair Display"/>
                <a:ea typeface="Playfair Display"/>
                <a:cs typeface="Playfair Display"/>
                <a:sym typeface="Playfair Display"/>
              </a:defRPr>
            </a:lvl3pPr>
            <a:lvl4pPr lvl="3" rtl="0">
              <a:spcBef>
                <a:spcPts val="0"/>
              </a:spcBef>
              <a:spcAft>
                <a:spcPts val="0"/>
              </a:spcAft>
              <a:buClr>
                <a:schemeClr val="dk1"/>
              </a:buClr>
              <a:buSzPts val="3500"/>
              <a:buFont typeface="Playfair Display"/>
              <a:buNone/>
              <a:defRPr sz="3500" b="1">
                <a:solidFill>
                  <a:schemeClr val="dk1"/>
                </a:solidFill>
                <a:latin typeface="Playfair Display"/>
                <a:ea typeface="Playfair Display"/>
                <a:cs typeface="Playfair Display"/>
                <a:sym typeface="Playfair Display"/>
              </a:defRPr>
            </a:lvl4pPr>
            <a:lvl5pPr lvl="4" rtl="0">
              <a:spcBef>
                <a:spcPts val="0"/>
              </a:spcBef>
              <a:spcAft>
                <a:spcPts val="0"/>
              </a:spcAft>
              <a:buClr>
                <a:schemeClr val="dk1"/>
              </a:buClr>
              <a:buSzPts val="3500"/>
              <a:buFont typeface="Playfair Display"/>
              <a:buNone/>
              <a:defRPr sz="3500" b="1">
                <a:solidFill>
                  <a:schemeClr val="dk1"/>
                </a:solidFill>
                <a:latin typeface="Playfair Display"/>
                <a:ea typeface="Playfair Display"/>
                <a:cs typeface="Playfair Display"/>
                <a:sym typeface="Playfair Display"/>
              </a:defRPr>
            </a:lvl5pPr>
            <a:lvl6pPr lvl="5" rtl="0">
              <a:spcBef>
                <a:spcPts val="0"/>
              </a:spcBef>
              <a:spcAft>
                <a:spcPts val="0"/>
              </a:spcAft>
              <a:buClr>
                <a:schemeClr val="dk1"/>
              </a:buClr>
              <a:buSzPts val="3500"/>
              <a:buFont typeface="Playfair Display"/>
              <a:buNone/>
              <a:defRPr sz="3500" b="1">
                <a:solidFill>
                  <a:schemeClr val="dk1"/>
                </a:solidFill>
                <a:latin typeface="Playfair Display"/>
                <a:ea typeface="Playfair Display"/>
                <a:cs typeface="Playfair Display"/>
                <a:sym typeface="Playfair Display"/>
              </a:defRPr>
            </a:lvl6pPr>
            <a:lvl7pPr lvl="6" rtl="0">
              <a:spcBef>
                <a:spcPts val="0"/>
              </a:spcBef>
              <a:spcAft>
                <a:spcPts val="0"/>
              </a:spcAft>
              <a:buClr>
                <a:schemeClr val="dk1"/>
              </a:buClr>
              <a:buSzPts val="3500"/>
              <a:buFont typeface="Playfair Display"/>
              <a:buNone/>
              <a:defRPr sz="3500" b="1">
                <a:solidFill>
                  <a:schemeClr val="dk1"/>
                </a:solidFill>
                <a:latin typeface="Playfair Display"/>
                <a:ea typeface="Playfair Display"/>
                <a:cs typeface="Playfair Display"/>
                <a:sym typeface="Playfair Display"/>
              </a:defRPr>
            </a:lvl7pPr>
            <a:lvl8pPr lvl="7" rtl="0">
              <a:spcBef>
                <a:spcPts val="0"/>
              </a:spcBef>
              <a:spcAft>
                <a:spcPts val="0"/>
              </a:spcAft>
              <a:buClr>
                <a:schemeClr val="dk1"/>
              </a:buClr>
              <a:buSzPts val="3500"/>
              <a:buFont typeface="Playfair Display"/>
              <a:buNone/>
              <a:defRPr sz="3500" b="1">
                <a:solidFill>
                  <a:schemeClr val="dk1"/>
                </a:solidFill>
                <a:latin typeface="Playfair Display"/>
                <a:ea typeface="Playfair Display"/>
                <a:cs typeface="Playfair Display"/>
                <a:sym typeface="Playfair Display"/>
              </a:defRPr>
            </a:lvl8pPr>
            <a:lvl9pPr lvl="8" rtl="0">
              <a:spcBef>
                <a:spcPts val="0"/>
              </a:spcBef>
              <a:spcAft>
                <a:spcPts val="0"/>
              </a:spcAft>
              <a:buClr>
                <a:schemeClr val="dk1"/>
              </a:buClr>
              <a:buSzPts val="3500"/>
              <a:buFont typeface="Playfair Display"/>
              <a:buNone/>
              <a:defRPr sz="3500" b="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1pPr>
            <a:lvl2pPr marL="914400" lvl="1"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2pPr>
            <a:lvl3pPr marL="1371600" lvl="2"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3pPr>
            <a:lvl4pPr marL="1828800" lvl="3"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4pPr>
            <a:lvl5pPr marL="2286000" lvl="4"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5pPr>
            <a:lvl6pPr marL="2743200" lvl="5"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6pPr>
            <a:lvl7pPr marL="3200400" lvl="6"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7pPr>
            <a:lvl8pPr marL="3657600" lvl="7"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8pPr>
            <a:lvl9pPr marL="4114800" lvl="8" indent="-304800">
              <a:lnSpc>
                <a:spcPct val="100000"/>
              </a:lnSpc>
              <a:spcBef>
                <a:spcPts val="0"/>
              </a:spcBef>
              <a:spcAft>
                <a:spcPts val="0"/>
              </a:spcAft>
              <a:buClr>
                <a:schemeClr val="dk1"/>
              </a:buClr>
              <a:buSzPts val="1200"/>
              <a:buFont typeface="Dosis"/>
              <a:buChar char="■"/>
              <a:defRPr sz="1200">
                <a:solidFill>
                  <a:schemeClr val="dk1"/>
                </a:solidFill>
                <a:latin typeface="Dosis"/>
                <a:ea typeface="Dosis"/>
                <a:cs typeface="Dosis"/>
                <a:sym typeface="Dosi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 id="2147483654" r:id="rId5"/>
    <p:sldLayoutId id="2147483655" r:id="rId6"/>
    <p:sldLayoutId id="2147483656" r:id="rId7"/>
    <p:sldLayoutId id="2147483658" r:id="rId8"/>
    <p:sldLayoutId id="2147483659" r:id="rId9"/>
    <p:sldLayoutId id="2147483664" r:id="rId10"/>
    <p:sldLayoutId id="2147483665" r:id="rId11"/>
    <p:sldLayoutId id="2147483666" r:id="rId12"/>
    <p:sldLayoutId id="2147483675" r:id="rId13"/>
    <p:sldLayoutId id="2147483676" r:id="rId1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pic>
        <p:nvPicPr>
          <p:cNvPr id="248" name="Google Shape;248;p34"/>
          <p:cNvPicPr preferRelativeResize="0">
            <a:picLocks noGrp="1"/>
          </p:cNvPicPr>
          <p:nvPr>
            <p:ph type="pic" idx="2"/>
          </p:nvPr>
        </p:nvPicPr>
        <p:blipFill rotWithShape="1">
          <a:blip r:embed="rId3">
            <a:alphaModFix/>
          </a:blip>
          <a:srcRect l="20334" r="27766"/>
          <a:stretch/>
        </p:blipFill>
        <p:spPr>
          <a:xfrm>
            <a:off x="6403516" y="0"/>
            <a:ext cx="2747402" cy="3867150"/>
          </a:xfrm>
          <a:prstGeom prst="rect">
            <a:avLst/>
          </a:prstGeom>
        </p:spPr>
      </p:pic>
      <p:sp>
        <p:nvSpPr>
          <p:cNvPr id="249" name="Google Shape;249;p34"/>
          <p:cNvSpPr txBox="1">
            <a:spLocks noGrp="1"/>
          </p:cNvSpPr>
          <p:nvPr>
            <p:ph type="ctrTitle"/>
          </p:nvPr>
        </p:nvSpPr>
        <p:spPr>
          <a:xfrm>
            <a:off x="838200" y="1047750"/>
            <a:ext cx="4897200" cy="771900"/>
          </a:xfrm>
          <a:prstGeom prst="rect">
            <a:avLst/>
          </a:prstGeom>
        </p:spPr>
        <p:txBody>
          <a:bodyPr spcFirstLastPara="1" wrap="square" lIns="91425" tIns="91425" rIns="91425" bIns="91425" anchor="b" anchorCtr="0">
            <a:noAutofit/>
          </a:bodyPr>
          <a:lstStyle/>
          <a:p>
            <a:pPr lvl="0" algn="ctr"/>
            <a:r>
              <a:rPr lang="en-US" sz="2400" dirty="0"/>
              <a:t>Effective Managerial Behaviors and Their Impact on Employees</a:t>
            </a:r>
            <a:endParaRPr sz="2400" dirty="0"/>
          </a:p>
        </p:txBody>
      </p:sp>
      <p:grpSp>
        <p:nvGrpSpPr>
          <p:cNvPr id="251" name="Google Shape;251;p34"/>
          <p:cNvGrpSpPr/>
          <p:nvPr/>
        </p:nvGrpSpPr>
        <p:grpSpPr>
          <a:xfrm>
            <a:off x="5410200" y="3714750"/>
            <a:ext cx="2491800" cy="2491811"/>
            <a:chOff x="3904825" y="4240725"/>
            <a:chExt cx="2491800" cy="2491811"/>
          </a:xfrm>
        </p:grpSpPr>
        <p:sp>
          <p:nvSpPr>
            <p:cNvPr id="252" name="Google Shape;252;p34"/>
            <p:cNvSpPr/>
            <p:nvPr/>
          </p:nvSpPr>
          <p:spPr>
            <a:xfrm>
              <a:off x="4086625" y="4422535"/>
              <a:ext cx="2310000" cy="23100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 name="Google Shape;253;p34"/>
            <p:cNvSpPr/>
            <p:nvPr/>
          </p:nvSpPr>
          <p:spPr>
            <a:xfrm>
              <a:off x="3904825" y="4240725"/>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54" name="Google Shape;254;p34"/>
          <p:cNvGrpSpPr/>
          <p:nvPr/>
        </p:nvGrpSpPr>
        <p:grpSpPr>
          <a:xfrm>
            <a:off x="4085950" y="-1366696"/>
            <a:ext cx="2800900" cy="2310000"/>
            <a:chOff x="4086625" y="-1415627"/>
            <a:chExt cx="2800900" cy="2310000"/>
          </a:xfrm>
        </p:grpSpPr>
        <p:sp>
          <p:nvSpPr>
            <p:cNvPr id="255" name="Google Shape;255;p34"/>
            <p:cNvSpPr/>
            <p:nvPr/>
          </p:nvSpPr>
          <p:spPr>
            <a:xfrm>
              <a:off x="6565925" y="424913"/>
              <a:ext cx="321600" cy="32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 name="Google Shape;256;p34"/>
            <p:cNvSpPr/>
            <p:nvPr/>
          </p:nvSpPr>
          <p:spPr>
            <a:xfrm>
              <a:off x="4086625" y="-1415627"/>
              <a:ext cx="2310000" cy="2310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aphicFrame>
        <p:nvGraphicFramePr>
          <p:cNvPr id="2" name="Table 1"/>
          <p:cNvGraphicFramePr>
            <a:graphicFrameLocks noGrp="1"/>
          </p:cNvGraphicFramePr>
          <p:nvPr>
            <p:extLst>
              <p:ext uri="{D42A27DB-BD31-4B8C-83A1-F6EECF244321}">
                <p14:modId xmlns:p14="http://schemas.microsoft.com/office/powerpoint/2010/main" val="2669510872"/>
              </p:ext>
            </p:extLst>
          </p:nvPr>
        </p:nvGraphicFramePr>
        <p:xfrm>
          <a:off x="1143000" y="2266950"/>
          <a:ext cx="4343400" cy="1524000"/>
        </p:xfrm>
        <a:graphic>
          <a:graphicData uri="http://schemas.openxmlformats.org/drawingml/2006/table">
            <a:tbl>
              <a:tblPr firstRow="1" firstCol="1" bandRow="1"/>
              <a:tblGrid>
                <a:gridCol w="2399925">
                  <a:extLst>
                    <a:ext uri="{9D8B030D-6E8A-4147-A177-3AD203B41FA5}">
                      <a16:colId xmlns:a16="http://schemas.microsoft.com/office/drawing/2014/main" val="20000"/>
                    </a:ext>
                  </a:extLst>
                </a:gridCol>
                <a:gridCol w="1943475">
                  <a:extLst>
                    <a:ext uri="{9D8B030D-6E8A-4147-A177-3AD203B41FA5}">
                      <a16:colId xmlns:a16="http://schemas.microsoft.com/office/drawing/2014/main" val="20001"/>
                    </a:ext>
                  </a:extLst>
                </a:gridCol>
              </a:tblGrid>
              <a:tr h="300744">
                <a:tc>
                  <a:txBody>
                    <a:bodyPr/>
                    <a:lstStyle/>
                    <a:p>
                      <a:pPr marL="0" marR="0" algn="ctr">
                        <a:lnSpc>
                          <a:spcPct val="115000"/>
                        </a:lnSpc>
                        <a:spcBef>
                          <a:spcPts val="0"/>
                        </a:spcBef>
                        <a:spcAft>
                          <a:spcPts val="0"/>
                        </a:spcAft>
                      </a:pPr>
                      <a:r>
                        <a:rPr lang="en-US" sz="1400" b="1" dirty="0">
                          <a:effectLst/>
                          <a:latin typeface="Times New Roman"/>
                          <a:ea typeface="Calibri"/>
                          <a:cs typeface="Times New Roman"/>
                        </a:rPr>
                        <a:t>Student’s Name</a:t>
                      </a:r>
                      <a:endParaRPr lang="en-US" sz="1200" dirty="0">
                        <a:effectLst/>
                        <a:latin typeface="Times New Roman"/>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A795"/>
                    </a:solidFill>
                  </a:tcPr>
                </a:tc>
                <a:tc>
                  <a:txBody>
                    <a:bodyPr/>
                    <a:lstStyle/>
                    <a:p>
                      <a:pPr marL="0" marR="0" algn="ctr">
                        <a:lnSpc>
                          <a:spcPct val="115000"/>
                        </a:lnSpc>
                        <a:spcBef>
                          <a:spcPts val="0"/>
                        </a:spcBef>
                        <a:spcAft>
                          <a:spcPts val="0"/>
                        </a:spcAft>
                      </a:pPr>
                      <a:r>
                        <a:rPr lang="en-US" sz="1400" b="1" dirty="0">
                          <a:effectLst/>
                          <a:latin typeface="Times New Roman"/>
                          <a:ea typeface="Calibri"/>
                          <a:cs typeface="Times New Roman"/>
                        </a:rPr>
                        <a:t>Student’s ID:</a:t>
                      </a:r>
                      <a:endParaRPr lang="en-US" sz="1200" dirty="0">
                        <a:effectLst/>
                        <a:latin typeface="Times New Roman"/>
                        <a:ea typeface="Calibri"/>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A795"/>
                    </a:solidFill>
                  </a:tcPr>
                </a:tc>
                <a:extLst>
                  <a:ext uri="{0D108BD9-81ED-4DB2-BD59-A6C34878D82A}">
                    <a16:rowId xmlns:a16="http://schemas.microsoft.com/office/drawing/2014/main" val="10000"/>
                  </a:ext>
                </a:extLst>
              </a:tr>
              <a:tr h="321024">
                <a:tc>
                  <a:txBody>
                    <a:bodyPr/>
                    <a:lstStyle/>
                    <a:p>
                      <a:pPr marL="0" marR="0" algn="ctr">
                        <a:lnSpc>
                          <a:spcPct val="115000"/>
                        </a:lnSpc>
                        <a:spcBef>
                          <a:spcPts val="0"/>
                        </a:spcBef>
                        <a:spcAft>
                          <a:spcPts val="0"/>
                        </a:spcAft>
                      </a:pPr>
                      <a:r>
                        <a:rPr lang="en-US" sz="1200" dirty="0">
                          <a:effectLst/>
                          <a:latin typeface="Times New Roman"/>
                          <a:ea typeface="Calibri"/>
                          <a:cs typeface="Times New Roman"/>
                        </a:rPr>
                        <a:t>Daniela </a:t>
                      </a:r>
                      <a:r>
                        <a:rPr lang="en-US" sz="1200" dirty="0" err="1">
                          <a:effectLst/>
                          <a:latin typeface="Times New Roman"/>
                          <a:ea typeface="Calibri"/>
                          <a:cs typeface="Times New Roman"/>
                        </a:rPr>
                        <a:t>Voda</a:t>
                      </a:r>
                      <a:r>
                        <a:rPr lang="en-US" sz="1200">
                          <a:effectLst/>
                          <a:latin typeface="Times New Roman"/>
                          <a:ea typeface="Calibri"/>
                          <a:cs typeface="Times New Roman"/>
                        </a:rPr>
                        <a:t> Team Leader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6E1"/>
                    </a:solidFill>
                  </a:tcPr>
                </a:tc>
                <a:tc>
                  <a:txBody>
                    <a:bodyPr/>
                    <a:lstStyle/>
                    <a:p>
                      <a:pPr marL="0" marR="0" algn="ctr">
                        <a:lnSpc>
                          <a:spcPct val="115000"/>
                        </a:lnSpc>
                        <a:spcBef>
                          <a:spcPts val="0"/>
                        </a:spcBef>
                        <a:spcAft>
                          <a:spcPts val="0"/>
                        </a:spcAft>
                      </a:pPr>
                      <a:r>
                        <a:rPr lang="en-US" sz="1200">
                          <a:effectLst/>
                          <a:latin typeface="Times New Roman"/>
                          <a:ea typeface="Calibri"/>
                          <a:cs typeface="Times New Roman"/>
                        </a:rPr>
                        <a:t>2246662 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6E1"/>
                    </a:solidFill>
                  </a:tcPr>
                </a:tc>
                <a:extLst>
                  <a:ext uri="{0D108BD9-81ED-4DB2-BD59-A6C34878D82A}">
                    <a16:rowId xmlns:a16="http://schemas.microsoft.com/office/drawing/2014/main" val="10001"/>
                  </a:ext>
                </a:extLst>
              </a:tr>
              <a:tr h="300744">
                <a:tc>
                  <a:txBody>
                    <a:bodyPr/>
                    <a:lstStyle/>
                    <a:p>
                      <a:pPr marL="0" marR="0" algn="ctr">
                        <a:lnSpc>
                          <a:spcPct val="115000"/>
                        </a:lnSpc>
                        <a:spcBef>
                          <a:spcPts val="0"/>
                        </a:spcBef>
                        <a:spcAft>
                          <a:spcPts val="0"/>
                        </a:spcAft>
                      </a:pPr>
                      <a:r>
                        <a:rPr lang="en-US" sz="1200" dirty="0" err="1">
                          <a:effectLst/>
                          <a:latin typeface="Times New Roman"/>
                          <a:ea typeface="Calibri"/>
                          <a:cs typeface="Times New Roman"/>
                        </a:rPr>
                        <a:t>Talida</a:t>
                      </a:r>
                      <a:r>
                        <a:rPr lang="en-US" sz="1200" dirty="0">
                          <a:effectLst/>
                          <a:latin typeface="Times New Roman"/>
                          <a:ea typeface="Calibri"/>
                          <a:cs typeface="Times New Roman"/>
                        </a:rPr>
                        <a:t> </a:t>
                      </a:r>
                      <a:r>
                        <a:rPr lang="en-US" sz="1200" dirty="0" err="1">
                          <a:effectLst/>
                          <a:latin typeface="Times New Roman"/>
                          <a:ea typeface="Calibri"/>
                          <a:cs typeface="Times New Roman"/>
                        </a:rPr>
                        <a:t>Burcus</a:t>
                      </a:r>
                      <a:r>
                        <a:rPr lang="en-US" sz="1200" dirty="0">
                          <a:effectLst/>
                          <a:latin typeface="Times New Roman"/>
                          <a:ea typeface="Calibri"/>
                          <a:cs typeface="Times New Roman"/>
                        </a:rPr>
                        <a:t> </a:t>
                      </a:r>
                      <a:r>
                        <a:rPr lang="en-US" sz="1200" dirty="0" err="1">
                          <a:effectLst/>
                          <a:latin typeface="Times New Roman"/>
                          <a:ea typeface="Calibri"/>
                          <a:cs typeface="Times New Roman"/>
                        </a:rPr>
                        <a:t>Coman</a:t>
                      </a:r>
                      <a:r>
                        <a:rPr lang="en-US" sz="1200" dirty="0">
                          <a:effectLst/>
                          <a:latin typeface="Times New Roman"/>
                          <a:ea typeface="Calibri"/>
                          <a:cs typeface="Times New Roman"/>
                        </a:rPr>
                        <a:t>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1200">
                          <a:effectLst/>
                          <a:latin typeface="Times New Roman"/>
                          <a:ea typeface="Calibri"/>
                          <a:cs typeface="Times New Roman"/>
                        </a:rPr>
                        <a:t>2318220 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00744">
                <a:tc>
                  <a:txBody>
                    <a:bodyPr/>
                    <a:lstStyle/>
                    <a:p>
                      <a:pPr marL="0" marR="0" algn="ctr">
                        <a:lnSpc>
                          <a:spcPct val="115000"/>
                        </a:lnSpc>
                        <a:spcBef>
                          <a:spcPts val="0"/>
                        </a:spcBef>
                        <a:spcAft>
                          <a:spcPts val="0"/>
                        </a:spcAft>
                      </a:pPr>
                      <a:r>
                        <a:rPr lang="en-US" sz="1200">
                          <a:effectLst/>
                          <a:latin typeface="Times New Roman"/>
                          <a:ea typeface="Calibri"/>
                          <a:cs typeface="Times New Roman"/>
                        </a:rPr>
                        <a:t>Andrea Alina Balan</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6E1"/>
                    </a:solidFill>
                  </a:tcPr>
                </a:tc>
                <a:tc>
                  <a:txBody>
                    <a:bodyPr/>
                    <a:lstStyle/>
                    <a:p>
                      <a:pPr marL="0" marR="0" algn="ctr">
                        <a:lnSpc>
                          <a:spcPct val="115000"/>
                        </a:lnSpc>
                        <a:spcBef>
                          <a:spcPts val="0"/>
                        </a:spcBef>
                        <a:spcAft>
                          <a:spcPts val="0"/>
                        </a:spcAft>
                      </a:pPr>
                      <a:r>
                        <a:rPr lang="en-US" sz="1200">
                          <a:effectLst/>
                          <a:latin typeface="Times New Roman"/>
                          <a:ea typeface="Calibri"/>
                          <a:cs typeface="Times New Roman"/>
                        </a:rPr>
                        <a:t>2213951 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6E1"/>
                    </a:solidFill>
                  </a:tcPr>
                </a:tc>
                <a:extLst>
                  <a:ext uri="{0D108BD9-81ED-4DB2-BD59-A6C34878D82A}">
                    <a16:rowId xmlns:a16="http://schemas.microsoft.com/office/drawing/2014/main" val="10003"/>
                  </a:ext>
                </a:extLst>
              </a:tr>
              <a:tr h="300744">
                <a:tc>
                  <a:txBody>
                    <a:bodyPr/>
                    <a:lstStyle/>
                    <a:p>
                      <a:pPr marL="0" marR="0" algn="ctr">
                        <a:lnSpc>
                          <a:spcPct val="115000"/>
                        </a:lnSpc>
                        <a:spcBef>
                          <a:spcPts val="0"/>
                        </a:spcBef>
                        <a:spcAft>
                          <a:spcPts val="0"/>
                        </a:spcAft>
                      </a:pPr>
                      <a:r>
                        <a:rPr lang="en-US" sz="1200">
                          <a:effectLst/>
                          <a:latin typeface="Times New Roman"/>
                          <a:ea typeface="Calibri"/>
                          <a:cs typeface="Times New Roman"/>
                        </a:rPr>
                        <a:t>George Popa</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US" sz="1200" dirty="0">
                          <a:effectLst/>
                          <a:latin typeface="Times New Roman"/>
                          <a:ea typeface="Calibri"/>
                          <a:cs typeface="Times New Roman"/>
                        </a:rPr>
                        <a:t>2219838 </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pic>
        <p:nvPicPr>
          <p:cNvPr id="11" name="Picture 10"/>
          <p:cNvPicPr/>
          <p:nvPr/>
        </p:nvPicPr>
        <p:blipFill>
          <a:blip r:embed="rId4">
            <a:extLst>
              <a:ext uri="{28A0092B-C50C-407E-A947-70E740481C1C}">
                <a14:useLocalDpi xmlns:a14="http://schemas.microsoft.com/office/drawing/2010/main" val="0"/>
              </a:ext>
            </a:extLst>
          </a:blip>
          <a:stretch>
            <a:fillRect/>
          </a:stretch>
        </p:blipFill>
        <p:spPr>
          <a:xfrm>
            <a:off x="533400" y="261504"/>
            <a:ext cx="1538288" cy="508000"/>
          </a:xfrm>
          <a:prstGeom prst="rect">
            <a:avLst/>
          </a:prstGeom>
        </p:spPr>
      </p:pic>
      <p:sp>
        <p:nvSpPr>
          <p:cNvPr id="3" name="TextBox 2">
            <a:extLst>
              <a:ext uri="{FF2B5EF4-FFF2-40B4-BE49-F238E27FC236}">
                <a16:creationId xmlns:a16="http://schemas.microsoft.com/office/drawing/2014/main" id="{D17799B7-EA7F-F4FD-6C8B-8694CA9EBCF8}"/>
              </a:ext>
            </a:extLst>
          </p:cNvPr>
          <p:cNvSpPr txBox="1"/>
          <p:nvPr/>
        </p:nvSpPr>
        <p:spPr>
          <a:xfrm>
            <a:off x="7902000" y="3893251"/>
            <a:ext cx="1252266" cy="307777"/>
          </a:xfrm>
          <a:prstGeom prst="rect">
            <a:avLst/>
          </a:prstGeom>
          <a:noFill/>
        </p:spPr>
        <p:txBody>
          <a:bodyPr wrap="none" rtlCol="0">
            <a:spAutoFit/>
          </a:bodyPr>
          <a:lstStyle/>
          <a:p>
            <a:r>
              <a:rPr lang="en-US" dirty="0">
                <a:latin typeface="Dosis" pitchFamily="2" charset="77"/>
              </a:rPr>
              <a:t>(Google source)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35"/>
          <p:cNvSpPr txBox="1">
            <a:spLocks noGrp="1"/>
          </p:cNvSpPr>
          <p:nvPr>
            <p:ph type="title"/>
          </p:nvPr>
        </p:nvSpPr>
        <p:spPr>
          <a:xfrm>
            <a:off x="838200" y="590550"/>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a:t>TABLE OF CONTENTS</a:t>
            </a:r>
            <a:endParaRPr b="1"/>
          </a:p>
        </p:txBody>
      </p:sp>
      <p:graphicFrame>
        <p:nvGraphicFramePr>
          <p:cNvPr id="264" name="Google Shape;264;p35"/>
          <p:cNvGraphicFramePr/>
          <p:nvPr>
            <p:extLst>
              <p:ext uri="{D42A27DB-BD31-4B8C-83A1-F6EECF244321}">
                <p14:modId xmlns:p14="http://schemas.microsoft.com/office/powerpoint/2010/main" val="3133380411"/>
              </p:ext>
            </p:extLst>
          </p:nvPr>
        </p:nvGraphicFramePr>
        <p:xfrm>
          <a:off x="2743200" y="1428750"/>
          <a:ext cx="3886200" cy="2731498"/>
        </p:xfrm>
        <a:graphic>
          <a:graphicData uri="http://schemas.openxmlformats.org/drawingml/2006/table">
            <a:tbl>
              <a:tblPr>
                <a:noFill/>
                <a:tableStyleId>{8959565F-34CF-4D99-8DC2-6E73520C0418}</a:tableStyleId>
              </a:tblPr>
              <a:tblGrid>
                <a:gridCol w="3886200">
                  <a:extLst>
                    <a:ext uri="{9D8B030D-6E8A-4147-A177-3AD203B41FA5}">
                      <a16:colId xmlns:a16="http://schemas.microsoft.com/office/drawing/2014/main" val="20000"/>
                    </a:ext>
                  </a:extLst>
                </a:gridCol>
              </a:tblGrid>
              <a:tr h="390214">
                <a:tc>
                  <a:txBody>
                    <a:bodyPr/>
                    <a:lstStyle/>
                    <a:p>
                      <a:pPr marL="0" lvl="0" indent="0" algn="ctr" rtl="0">
                        <a:spcBef>
                          <a:spcPts val="0"/>
                        </a:spcBef>
                        <a:spcAft>
                          <a:spcPts val="0"/>
                        </a:spcAft>
                        <a:buNone/>
                      </a:pPr>
                      <a:r>
                        <a:rPr lang="en" sz="1400" b="1" u="none">
                          <a:solidFill>
                            <a:schemeClr val="hlink"/>
                          </a:solidFill>
                          <a:latin typeface="Dosis"/>
                          <a:ea typeface="Dosis"/>
                          <a:cs typeface="Dosis"/>
                          <a:sym typeface="Dosis"/>
                        </a:rPr>
                        <a:t>Introducion</a:t>
                      </a:r>
                      <a:endParaRPr sz="1400" b="1" u="none">
                        <a:solidFill>
                          <a:schemeClr val="dk1"/>
                        </a:solidFill>
                        <a:latin typeface="Dosis"/>
                        <a:ea typeface="Dosis"/>
                        <a:cs typeface="Dosis"/>
                        <a:sym typeface="Dosis"/>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solidFill>
                      <a:schemeClr val="accent2"/>
                    </a:solidFill>
                  </a:tcPr>
                </a:tc>
                <a:extLst>
                  <a:ext uri="{0D108BD9-81ED-4DB2-BD59-A6C34878D82A}">
                    <a16:rowId xmlns:a16="http://schemas.microsoft.com/office/drawing/2014/main" val="10000"/>
                  </a:ext>
                </a:extLst>
              </a:tr>
              <a:tr h="390214">
                <a:tc>
                  <a:txBody>
                    <a:bodyPr/>
                    <a:lstStyle/>
                    <a:p>
                      <a:pPr marL="0" lvl="0" indent="0" algn="ctr" rtl="0">
                        <a:spcBef>
                          <a:spcPts val="0"/>
                        </a:spcBef>
                        <a:spcAft>
                          <a:spcPts val="0"/>
                        </a:spcAft>
                        <a:buNone/>
                      </a:pPr>
                      <a:r>
                        <a:rPr lang="en-US" sz="1400" b="1" u="none">
                          <a:solidFill>
                            <a:schemeClr val="hlink"/>
                          </a:solidFill>
                          <a:latin typeface="Dosis"/>
                          <a:ea typeface="Dosis"/>
                          <a:cs typeface="Dosis"/>
                          <a:sym typeface="Dosis"/>
                        </a:rPr>
                        <a:t>Importance of Management</a:t>
                      </a:r>
                      <a:endParaRPr sz="1400" b="1" u="none">
                        <a:solidFill>
                          <a:schemeClr val="dk1"/>
                        </a:solidFill>
                        <a:latin typeface="Dosis"/>
                        <a:ea typeface="Dosis"/>
                        <a:cs typeface="Dosis"/>
                        <a:sym typeface="Dosis"/>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solidFill>
                      <a:schemeClr val="accent2"/>
                    </a:solidFill>
                  </a:tcPr>
                </a:tc>
                <a:extLst>
                  <a:ext uri="{0D108BD9-81ED-4DB2-BD59-A6C34878D82A}">
                    <a16:rowId xmlns:a16="http://schemas.microsoft.com/office/drawing/2014/main" val="10001"/>
                  </a:ext>
                </a:extLst>
              </a:tr>
              <a:tr h="390214">
                <a:tc>
                  <a:txBody>
                    <a:bodyPr/>
                    <a:lstStyle/>
                    <a:p>
                      <a:pPr marL="0" lvl="0" indent="0" algn="ctr" rtl="0">
                        <a:spcBef>
                          <a:spcPts val="0"/>
                        </a:spcBef>
                        <a:spcAft>
                          <a:spcPts val="0"/>
                        </a:spcAft>
                        <a:buNone/>
                      </a:pPr>
                      <a:r>
                        <a:rPr lang="en-US" sz="1400" b="1" u="none">
                          <a:solidFill>
                            <a:schemeClr val="hlink"/>
                          </a:solidFill>
                          <a:latin typeface="Dosis"/>
                          <a:ea typeface="Dosis"/>
                          <a:cs typeface="Dosis"/>
                          <a:sym typeface="Dosis"/>
                        </a:rPr>
                        <a:t>Management Principles</a:t>
                      </a:r>
                      <a:endParaRPr sz="1400" b="1" u="none">
                        <a:solidFill>
                          <a:schemeClr val="dk1"/>
                        </a:solidFill>
                        <a:latin typeface="Dosis"/>
                        <a:ea typeface="Dosis"/>
                        <a:cs typeface="Dosis"/>
                        <a:sym typeface="Dosis"/>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solidFill>
                      <a:schemeClr val="accent2"/>
                    </a:solidFill>
                  </a:tcPr>
                </a:tc>
                <a:extLst>
                  <a:ext uri="{0D108BD9-81ED-4DB2-BD59-A6C34878D82A}">
                    <a16:rowId xmlns:a16="http://schemas.microsoft.com/office/drawing/2014/main" val="10002"/>
                  </a:ext>
                </a:extLst>
              </a:tr>
              <a:tr h="390214">
                <a:tc>
                  <a:txBody>
                    <a:bodyPr/>
                    <a:lstStyle/>
                    <a:p>
                      <a:pPr marL="0" lvl="0" indent="0" algn="ctr" rtl="0">
                        <a:spcBef>
                          <a:spcPts val="0"/>
                        </a:spcBef>
                        <a:spcAft>
                          <a:spcPts val="0"/>
                        </a:spcAft>
                        <a:buNone/>
                      </a:pPr>
                      <a:r>
                        <a:rPr lang="en-US" sz="1400" b="1" u="none">
                          <a:solidFill>
                            <a:schemeClr val="hlink"/>
                          </a:solidFill>
                          <a:latin typeface="Dosis"/>
                          <a:ea typeface="Dosis"/>
                          <a:cs typeface="Dosis"/>
                          <a:sym typeface="Dosis"/>
                        </a:rPr>
                        <a:t>Management Functions</a:t>
                      </a:r>
                      <a:endParaRPr sz="1400" b="1" u="none">
                        <a:solidFill>
                          <a:schemeClr val="dk1"/>
                        </a:solidFill>
                        <a:latin typeface="Dosis"/>
                        <a:ea typeface="Dosis"/>
                        <a:cs typeface="Dosis"/>
                        <a:sym typeface="Dosis"/>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solidFill>
                      <a:schemeClr val="accent2"/>
                    </a:solidFill>
                  </a:tcPr>
                </a:tc>
                <a:extLst>
                  <a:ext uri="{0D108BD9-81ED-4DB2-BD59-A6C34878D82A}">
                    <a16:rowId xmlns:a16="http://schemas.microsoft.com/office/drawing/2014/main" val="10003"/>
                  </a:ext>
                </a:extLst>
              </a:tr>
              <a:tr h="390214">
                <a:tc>
                  <a:txBody>
                    <a:bodyPr/>
                    <a:lstStyle/>
                    <a:p>
                      <a:pPr marL="0" lvl="0" indent="0" algn="ctr" rtl="0">
                        <a:spcBef>
                          <a:spcPts val="0"/>
                        </a:spcBef>
                        <a:spcAft>
                          <a:spcPts val="0"/>
                        </a:spcAft>
                        <a:buNone/>
                      </a:pPr>
                      <a:r>
                        <a:rPr lang="en-US" sz="1400" b="1" u="none">
                          <a:solidFill>
                            <a:schemeClr val="hlink"/>
                          </a:solidFill>
                          <a:latin typeface="Dosis"/>
                          <a:ea typeface="Dosis"/>
                          <a:cs typeface="Dosis"/>
                          <a:sym typeface="Dosis"/>
                        </a:rPr>
                        <a:t>Managerial Roles</a:t>
                      </a:r>
                      <a:endParaRPr sz="1400" b="1" u="none">
                        <a:solidFill>
                          <a:schemeClr val="dk1"/>
                        </a:solidFill>
                        <a:latin typeface="Dosis"/>
                        <a:ea typeface="Dosis"/>
                        <a:cs typeface="Dosis"/>
                        <a:sym typeface="Dosis"/>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solidFill>
                        <a:schemeClr val="accent1"/>
                      </a:solidFill>
                      <a:prstDash val="solid"/>
                      <a:round/>
                      <a:headEnd type="none" w="sm" len="sm"/>
                      <a:tailEnd type="none" w="sm" len="sm"/>
                    </a:lnB>
                    <a:solidFill>
                      <a:schemeClr val="accent2"/>
                    </a:solidFill>
                  </a:tcPr>
                </a:tc>
                <a:extLst>
                  <a:ext uri="{0D108BD9-81ED-4DB2-BD59-A6C34878D82A}">
                    <a16:rowId xmlns:a16="http://schemas.microsoft.com/office/drawing/2014/main" val="10004"/>
                  </a:ext>
                </a:extLst>
              </a:tr>
              <a:tr h="390214">
                <a:tc>
                  <a:txBody>
                    <a:bodyPr/>
                    <a:lstStyle/>
                    <a:p>
                      <a:pPr marL="0" lvl="0" indent="0" algn="ctr" rtl="0">
                        <a:spcBef>
                          <a:spcPts val="0"/>
                        </a:spcBef>
                        <a:spcAft>
                          <a:spcPts val="0"/>
                        </a:spcAft>
                        <a:buNone/>
                      </a:pPr>
                      <a:r>
                        <a:rPr lang="en-US" sz="1400" b="1" u="none">
                          <a:solidFill>
                            <a:schemeClr val="dk1"/>
                          </a:solidFill>
                          <a:latin typeface="Dosis"/>
                          <a:ea typeface="Dosis"/>
                          <a:cs typeface="Dosis"/>
                          <a:sym typeface="Dosis"/>
                        </a:rPr>
                        <a:t>Managers Behaviors Towards Employees</a:t>
                      </a:r>
                      <a:endParaRPr sz="1400" b="1" u="none">
                        <a:solidFill>
                          <a:schemeClr val="dk1"/>
                        </a:solidFill>
                        <a:latin typeface="Dosis"/>
                        <a:ea typeface="Dosis"/>
                        <a:cs typeface="Dosis"/>
                        <a:sym typeface="Dosis"/>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lgn="ctr">
                      <a:solidFill>
                        <a:schemeClr val="accent1"/>
                      </a:solidFill>
                      <a:prstDash val="solid"/>
                      <a:round/>
                      <a:headEnd type="none" w="sm" len="sm"/>
                      <a:tailEnd type="none" w="sm" len="sm"/>
                    </a:lnB>
                    <a:solidFill>
                      <a:schemeClr val="accent2"/>
                    </a:solidFill>
                  </a:tcPr>
                </a:tc>
                <a:extLst>
                  <a:ext uri="{0D108BD9-81ED-4DB2-BD59-A6C34878D82A}">
                    <a16:rowId xmlns:a16="http://schemas.microsoft.com/office/drawing/2014/main" val="10005"/>
                  </a:ext>
                </a:extLst>
              </a:tr>
              <a:tr h="390214">
                <a:tc>
                  <a:txBody>
                    <a:bodyPr/>
                    <a:lstStyle/>
                    <a:p>
                      <a:pPr marL="0" lvl="0" indent="0" algn="ctr" rtl="0">
                        <a:spcBef>
                          <a:spcPts val="0"/>
                        </a:spcBef>
                        <a:spcAft>
                          <a:spcPts val="0"/>
                        </a:spcAft>
                        <a:buNone/>
                      </a:pPr>
                      <a:r>
                        <a:rPr lang="en-US" sz="1400" b="1" u="none">
                          <a:solidFill>
                            <a:schemeClr val="dk1"/>
                          </a:solidFill>
                          <a:latin typeface="Dosis"/>
                          <a:ea typeface="Dosis"/>
                          <a:cs typeface="Dosis"/>
                          <a:sym typeface="Dosis"/>
                        </a:rPr>
                        <a:t>Conclusion</a:t>
                      </a:r>
                      <a:endParaRPr sz="1400" b="1" u="none">
                        <a:solidFill>
                          <a:schemeClr val="dk1"/>
                        </a:solidFill>
                        <a:latin typeface="Dosis"/>
                        <a:ea typeface="Dosis"/>
                        <a:cs typeface="Dosis"/>
                        <a:sym typeface="Dosis"/>
                      </a:endParaRPr>
                    </a:p>
                  </a:txBody>
                  <a:tcPr marL="91425" marR="91425" marT="0" marB="0" anchor="ctr">
                    <a:lnL w="9525" cap="flat" cmpd="sng">
                      <a:solidFill>
                        <a:schemeClr val="accent1"/>
                      </a:solidFill>
                      <a:prstDash val="solid"/>
                      <a:round/>
                      <a:headEnd type="none" w="sm" len="sm"/>
                      <a:tailEnd type="none" w="sm" len="sm"/>
                    </a:lnL>
                    <a:lnR w="9525" cap="flat" cmpd="sng">
                      <a:solidFill>
                        <a:schemeClr val="accent1"/>
                      </a:solidFill>
                      <a:prstDash val="solid"/>
                      <a:round/>
                      <a:headEnd type="none" w="sm" len="sm"/>
                      <a:tailEnd type="none" w="sm" len="sm"/>
                    </a:lnR>
                    <a:lnT w="9525" cap="flat" cmpd="sng">
                      <a:solidFill>
                        <a:schemeClr val="accent1"/>
                      </a:solidFill>
                      <a:prstDash val="solid"/>
                      <a:round/>
                      <a:headEnd type="none" w="sm" len="sm"/>
                      <a:tailEnd type="none" w="sm" len="sm"/>
                    </a:lnT>
                    <a:lnB w="9525" cap="flat" cmpd="sng" algn="ctr">
                      <a:solidFill>
                        <a:schemeClr val="accent1"/>
                      </a:solidFill>
                      <a:prstDash val="solid"/>
                      <a:round/>
                      <a:headEnd type="none" w="sm" len="sm"/>
                      <a:tailEnd type="none" w="sm" len="sm"/>
                    </a:lnB>
                    <a:solidFill>
                      <a:schemeClr val="accent2"/>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36"/>
          <p:cNvSpPr txBox="1">
            <a:spLocks noGrp="1"/>
          </p:cNvSpPr>
          <p:nvPr>
            <p:ph type="title"/>
          </p:nvPr>
        </p:nvSpPr>
        <p:spPr>
          <a:xfrm>
            <a:off x="855260" y="438150"/>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a:t>INTRODUCTION</a:t>
            </a:r>
            <a:endParaRPr b="1"/>
          </a:p>
        </p:txBody>
      </p:sp>
      <p:sp>
        <p:nvSpPr>
          <p:cNvPr id="14" name="Rectangle 13"/>
          <p:cNvSpPr/>
          <p:nvPr/>
        </p:nvSpPr>
        <p:spPr>
          <a:xfrm>
            <a:off x="838200" y="1352550"/>
            <a:ext cx="4572000" cy="3108543"/>
          </a:xfrm>
          <a:prstGeom prst="rect">
            <a:avLst/>
          </a:prstGeom>
        </p:spPr>
        <p:txBody>
          <a:bodyPr>
            <a:spAutoFit/>
          </a:bodyPr>
          <a:lstStyle/>
          <a:p>
            <a:pPr lvl="0" algn="just">
              <a:buClr>
                <a:srgbClr val="3F352C"/>
              </a:buClr>
              <a:buSzPts val="1200"/>
            </a:pPr>
            <a:r>
              <a:rPr lang="en-US" b="1" dirty="0">
                <a:solidFill>
                  <a:srgbClr val="3F352C"/>
                </a:solidFill>
                <a:latin typeface="Dosis"/>
                <a:sym typeface="Dosis"/>
              </a:rPr>
              <a:t>Management Core</a:t>
            </a:r>
            <a:r>
              <a:rPr lang="en-US" dirty="0">
                <a:solidFill>
                  <a:srgbClr val="3F352C"/>
                </a:solidFill>
                <a:latin typeface="Dosis"/>
                <a:sym typeface="Dosis"/>
              </a:rPr>
              <a:t>: Management involves planning, organising, leading, and controlling resources to efficiently achieve organisational goals (Mintzberg, 2019).</a:t>
            </a:r>
          </a:p>
          <a:p>
            <a:pPr lvl="0" algn="just">
              <a:buClr>
                <a:srgbClr val="3F352C"/>
              </a:buClr>
              <a:buSzPts val="1200"/>
            </a:pPr>
            <a:endParaRPr lang="en-US" dirty="0">
              <a:solidFill>
                <a:srgbClr val="3F352C"/>
              </a:solidFill>
              <a:latin typeface="Dosis"/>
              <a:sym typeface="Dosis"/>
            </a:endParaRPr>
          </a:p>
          <a:p>
            <a:pPr lvl="0" algn="just">
              <a:buClr>
                <a:srgbClr val="3F352C"/>
              </a:buClr>
              <a:buSzPts val="1200"/>
            </a:pPr>
            <a:r>
              <a:rPr lang="en-US" b="1" dirty="0">
                <a:solidFill>
                  <a:srgbClr val="3F352C"/>
                </a:solidFill>
                <a:latin typeface="Dosis"/>
                <a:sym typeface="Dosis"/>
              </a:rPr>
              <a:t>Managerial Roles: </a:t>
            </a:r>
            <a:r>
              <a:rPr lang="en-US" dirty="0">
                <a:solidFill>
                  <a:srgbClr val="3F352C"/>
                </a:solidFill>
                <a:latin typeface="Dosis"/>
                <a:sym typeface="Dosis"/>
              </a:rPr>
              <a:t>The discussion will dissect key management functions and the vital roles of managers.</a:t>
            </a:r>
          </a:p>
          <a:p>
            <a:pPr lvl="0" algn="just">
              <a:buClr>
                <a:srgbClr val="3F352C"/>
              </a:buClr>
              <a:buSzPts val="1200"/>
            </a:pPr>
            <a:endParaRPr lang="en-US" dirty="0">
              <a:solidFill>
                <a:srgbClr val="3F352C"/>
              </a:solidFill>
              <a:latin typeface="Dosis"/>
              <a:sym typeface="Dosis"/>
            </a:endParaRPr>
          </a:p>
          <a:p>
            <a:pPr lvl="0" algn="just">
              <a:buClr>
                <a:srgbClr val="3F352C"/>
              </a:buClr>
              <a:buSzPts val="1200"/>
            </a:pPr>
            <a:r>
              <a:rPr lang="en-US" b="1" dirty="0">
                <a:solidFill>
                  <a:srgbClr val="3F352C"/>
                </a:solidFill>
                <a:latin typeface="Dosis"/>
                <a:sym typeface="Dosis"/>
              </a:rPr>
              <a:t>Managerial Behaviors: </a:t>
            </a:r>
            <a:r>
              <a:rPr lang="en-US" dirty="0">
                <a:solidFill>
                  <a:srgbClr val="3F352C"/>
                </a:solidFill>
                <a:latin typeface="Dosis"/>
                <a:sym typeface="Dosis"/>
              </a:rPr>
              <a:t>Highlighting Robbins (2020), we will explore how supporting and fairly treating employees enhances performance and satisfaction.</a:t>
            </a:r>
          </a:p>
          <a:p>
            <a:pPr lvl="0" algn="just">
              <a:buClr>
                <a:srgbClr val="3F352C"/>
              </a:buClr>
              <a:buSzPts val="1200"/>
            </a:pPr>
            <a:endParaRPr lang="en-US" dirty="0">
              <a:solidFill>
                <a:srgbClr val="3F352C"/>
              </a:solidFill>
              <a:latin typeface="Dosis"/>
              <a:sym typeface="Dosis"/>
            </a:endParaRPr>
          </a:p>
          <a:p>
            <a:pPr lvl="0" algn="just">
              <a:buClr>
                <a:srgbClr val="3F352C"/>
              </a:buClr>
              <a:buSzPts val="1200"/>
            </a:pPr>
            <a:r>
              <a:rPr lang="en-US" b="1" dirty="0">
                <a:solidFill>
                  <a:srgbClr val="3F352C"/>
                </a:solidFill>
                <a:latin typeface="Dosis"/>
                <a:sym typeface="Dosis"/>
              </a:rPr>
              <a:t>Outcome</a:t>
            </a:r>
            <a:r>
              <a:rPr lang="en-US" dirty="0">
                <a:solidFill>
                  <a:srgbClr val="3F352C"/>
                </a:solidFill>
                <a:latin typeface="Dosis"/>
                <a:sym typeface="Dosis"/>
              </a:rPr>
              <a:t>: The aim is to connect managerial practices with their effects on employee well-being and organisational success, navigating the complexities of effective management.</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1200150"/>
            <a:ext cx="2881480" cy="2970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a:extLst>
              <a:ext uri="{FF2B5EF4-FFF2-40B4-BE49-F238E27FC236}">
                <a16:creationId xmlns:a16="http://schemas.microsoft.com/office/drawing/2014/main" id="{9D729ACE-B23F-ACD2-6C43-296D48FCCCB5}"/>
              </a:ext>
            </a:extLst>
          </p:cNvPr>
          <p:cNvSpPr txBox="1"/>
          <p:nvPr/>
        </p:nvSpPr>
        <p:spPr>
          <a:xfrm>
            <a:off x="7081870" y="4237771"/>
            <a:ext cx="1252266" cy="307777"/>
          </a:xfrm>
          <a:prstGeom prst="rect">
            <a:avLst/>
          </a:prstGeom>
          <a:noFill/>
        </p:spPr>
        <p:txBody>
          <a:bodyPr wrap="none" rtlCol="0">
            <a:spAutoFit/>
          </a:bodyPr>
          <a:lstStyle/>
          <a:p>
            <a:r>
              <a:rPr lang="en-US" dirty="0">
                <a:latin typeface="Dosis" pitchFamily="2" charset="77"/>
              </a:rPr>
              <a:t>(Google source)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sp>
        <p:nvSpPr>
          <p:cNvPr id="290" name="Google Shape;290;p37"/>
          <p:cNvSpPr/>
          <p:nvPr/>
        </p:nvSpPr>
        <p:spPr>
          <a:xfrm>
            <a:off x="7507404" y="1328795"/>
            <a:ext cx="1433100" cy="14331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37"/>
          <p:cNvSpPr txBox="1">
            <a:spLocks noGrp="1"/>
          </p:cNvSpPr>
          <p:nvPr>
            <p:ph type="title"/>
          </p:nvPr>
        </p:nvSpPr>
        <p:spPr>
          <a:xfrm>
            <a:off x="685800" y="554325"/>
            <a:ext cx="3597900" cy="1173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2800" b="1" dirty="0"/>
              <a:t>IMPORTANCE OF MANAGEMENT</a:t>
            </a:r>
            <a:endParaRPr sz="2800" b="1" dirty="0"/>
          </a:p>
        </p:txBody>
      </p:sp>
      <p:sp>
        <p:nvSpPr>
          <p:cNvPr id="292" name="Google Shape;292;p37"/>
          <p:cNvSpPr txBox="1">
            <a:spLocks noGrp="1"/>
          </p:cNvSpPr>
          <p:nvPr>
            <p:ph type="subTitle" idx="1"/>
          </p:nvPr>
        </p:nvSpPr>
        <p:spPr>
          <a:xfrm>
            <a:off x="609600" y="1885950"/>
            <a:ext cx="4419600" cy="1119075"/>
          </a:xfrm>
          <a:prstGeom prst="rect">
            <a:avLst/>
          </a:prstGeom>
        </p:spPr>
        <p:txBody>
          <a:bodyPr spcFirstLastPara="1" wrap="square" lIns="91425" tIns="91425" rIns="91425" bIns="91425" anchor="t" anchorCtr="0">
            <a:noAutofit/>
          </a:bodyPr>
          <a:lstStyle/>
          <a:p>
            <a:pPr marL="0" lvl="0" indent="0" algn="just"/>
            <a:r>
              <a:rPr lang="en-US" sz="1400" b="1" dirty="0"/>
              <a:t>Current Importance of Management: </a:t>
            </a:r>
            <a:r>
              <a:rPr lang="en-US" sz="1400" dirty="0"/>
              <a:t>Management is increasingly vital in today's business landscape for aligning diverse organizational activities with strategic goals amidst fierce competition and technological innovation (Diamantidis and Chatzoglou, 2018).</a:t>
            </a:r>
          </a:p>
          <a:p>
            <a:pPr marL="0" lvl="0" indent="0" algn="just"/>
            <a:endParaRPr lang="en-US" sz="1400" dirty="0"/>
          </a:p>
          <a:p>
            <a:pPr marL="0" lvl="0" indent="0" algn="just"/>
            <a:r>
              <a:rPr lang="en-US" sz="1400" b="1" dirty="0"/>
              <a:t>Organisational Examples: </a:t>
            </a:r>
            <a:r>
              <a:rPr lang="en-US" sz="1400" dirty="0"/>
              <a:t>Google and Apple stand as benchmarks, where management has fostered environments ripe for innovation, leading to market dominance and the setting of industry standards (Schermerhorn, Bachrach and Wright, 2020).</a:t>
            </a:r>
            <a:endParaRPr sz="1400" dirty="0"/>
          </a:p>
        </p:txBody>
      </p:sp>
      <p:pic>
        <p:nvPicPr>
          <p:cNvPr id="293" name="Google Shape;293;p37"/>
          <p:cNvPicPr preferRelativeResize="0">
            <a:picLocks noGrp="1"/>
          </p:cNvPicPr>
          <p:nvPr>
            <p:ph type="pic" idx="2"/>
          </p:nvPr>
        </p:nvPicPr>
        <p:blipFill rotWithShape="1">
          <a:blip r:embed="rId3">
            <a:alphaModFix/>
          </a:blip>
          <a:srcRect l="16647" r="16654"/>
          <a:stretch/>
        </p:blipFill>
        <p:spPr>
          <a:xfrm>
            <a:off x="5973206" y="1328794"/>
            <a:ext cx="1433098" cy="1433101"/>
          </a:xfrm>
          <a:prstGeom prst="rect">
            <a:avLst/>
          </a:prstGeom>
          <a:noFill/>
          <a:ln>
            <a:noFill/>
          </a:ln>
        </p:spPr>
      </p:pic>
      <p:pic>
        <p:nvPicPr>
          <p:cNvPr id="294" name="Google Shape;294;p37"/>
          <p:cNvPicPr preferRelativeResize="0">
            <a:picLocks noGrp="1"/>
          </p:cNvPicPr>
          <p:nvPr>
            <p:ph type="pic" idx="3"/>
          </p:nvPr>
        </p:nvPicPr>
        <p:blipFill rotWithShape="1">
          <a:blip r:embed="rId4">
            <a:alphaModFix/>
          </a:blip>
          <a:srcRect l="25978" r="7323"/>
          <a:stretch/>
        </p:blipFill>
        <p:spPr>
          <a:xfrm>
            <a:off x="7531290" y="2928825"/>
            <a:ext cx="1433098" cy="1433101"/>
          </a:xfrm>
          <a:prstGeom prst="rect">
            <a:avLst/>
          </a:prstGeom>
          <a:noFill/>
          <a:ln>
            <a:noFill/>
          </a:ln>
        </p:spPr>
      </p:pic>
      <p:grpSp>
        <p:nvGrpSpPr>
          <p:cNvPr id="295" name="Google Shape;295;p37"/>
          <p:cNvGrpSpPr/>
          <p:nvPr/>
        </p:nvGrpSpPr>
        <p:grpSpPr>
          <a:xfrm>
            <a:off x="5206804" y="-625575"/>
            <a:ext cx="3733700" cy="1766403"/>
            <a:chOff x="4565225" y="-625575"/>
            <a:chExt cx="3733700" cy="1766403"/>
          </a:xfrm>
        </p:grpSpPr>
        <p:sp>
          <p:nvSpPr>
            <p:cNvPr id="296" name="Google Shape;296;p37"/>
            <p:cNvSpPr/>
            <p:nvPr/>
          </p:nvSpPr>
          <p:spPr>
            <a:xfrm>
              <a:off x="4565225" y="656028"/>
              <a:ext cx="484800" cy="484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7"/>
            <p:cNvSpPr/>
            <p:nvPr/>
          </p:nvSpPr>
          <p:spPr>
            <a:xfrm>
              <a:off x="5230525" y="-625575"/>
              <a:ext cx="3068400" cy="1766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grpSp>
      <p:grpSp>
        <p:nvGrpSpPr>
          <p:cNvPr id="298" name="Google Shape;298;p37"/>
          <p:cNvGrpSpPr/>
          <p:nvPr/>
        </p:nvGrpSpPr>
        <p:grpSpPr>
          <a:xfrm>
            <a:off x="5815450" y="2928825"/>
            <a:ext cx="1613600" cy="1614888"/>
            <a:chOff x="5050025" y="2928825"/>
            <a:chExt cx="1613600" cy="1614888"/>
          </a:xfrm>
        </p:grpSpPr>
        <p:sp>
          <p:nvSpPr>
            <p:cNvPr id="299" name="Google Shape;299;p37"/>
            <p:cNvSpPr/>
            <p:nvPr/>
          </p:nvSpPr>
          <p:spPr>
            <a:xfrm>
              <a:off x="5230525" y="2928825"/>
              <a:ext cx="1433100" cy="1433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37"/>
            <p:cNvSpPr/>
            <p:nvPr/>
          </p:nvSpPr>
          <p:spPr>
            <a:xfrm>
              <a:off x="5050025" y="4361913"/>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B6A11AFC-5F8A-C010-81C0-3EF2349477B5}"/>
              </a:ext>
            </a:extLst>
          </p:cNvPr>
          <p:cNvSpPr txBox="1"/>
          <p:nvPr/>
        </p:nvSpPr>
        <p:spPr>
          <a:xfrm>
            <a:off x="7315200" y="4361913"/>
            <a:ext cx="1252266" cy="307777"/>
          </a:xfrm>
          <a:prstGeom prst="rect">
            <a:avLst/>
          </a:prstGeom>
          <a:noFill/>
        </p:spPr>
        <p:txBody>
          <a:bodyPr wrap="none" rtlCol="0">
            <a:spAutoFit/>
          </a:bodyPr>
          <a:lstStyle/>
          <a:p>
            <a:r>
              <a:rPr lang="en-US" dirty="0">
                <a:latin typeface="Dosis" pitchFamily="2" charset="77"/>
              </a:rPr>
              <a:t>(Google source)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40"/>
          <p:cNvSpPr txBox="1">
            <a:spLocks noGrp="1"/>
          </p:cNvSpPr>
          <p:nvPr>
            <p:ph type="title"/>
          </p:nvPr>
        </p:nvSpPr>
        <p:spPr>
          <a:xfrm>
            <a:off x="838200" y="895350"/>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a:t>MANAGEMENT PRINCIPLES</a:t>
            </a:r>
            <a:endParaRPr b="1"/>
          </a:p>
        </p:txBody>
      </p:sp>
      <p:sp>
        <p:nvSpPr>
          <p:cNvPr id="334" name="Google Shape;334;p40"/>
          <p:cNvSpPr txBox="1">
            <a:spLocks noGrp="1"/>
          </p:cNvSpPr>
          <p:nvPr>
            <p:ph type="subTitle" idx="2"/>
          </p:nvPr>
        </p:nvSpPr>
        <p:spPr>
          <a:xfrm>
            <a:off x="876300" y="1581150"/>
            <a:ext cx="7391400" cy="1650900"/>
          </a:xfrm>
          <a:prstGeom prst="rect">
            <a:avLst/>
          </a:prstGeom>
        </p:spPr>
        <p:txBody>
          <a:bodyPr spcFirstLastPara="1" wrap="square" lIns="91425" tIns="91425" rIns="91425" bIns="91425" anchor="t" anchorCtr="0">
            <a:noAutofit/>
          </a:bodyPr>
          <a:lstStyle/>
          <a:p>
            <a:pPr marL="0" lvl="0" indent="0" algn="just"/>
            <a:r>
              <a:rPr lang="en-US" sz="1400" dirty="0"/>
              <a:t>Fundamental to effective management, these principles establish a framework for managerial decision-making and problem-solving, ensuring structured and predictable organizational behavior (Bloom, Sadun and Reenen, 2016). Key principles include:</a:t>
            </a:r>
          </a:p>
          <a:p>
            <a:pPr marL="0" lvl="0" indent="0" algn="just"/>
            <a:endParaRPr lang="en-US" sz="1400" dirty="0"/>
          </a:p>
          <a:p>
            <a:pPr marL="285750" lvl="0" indent="-285750" algn="just">
              <a:buFont typeface="Wingdings" pitchFamily="2" charset="2"/>
              <a:buChar char="q"/>
            </a:pPr>
            <a:r>
              <a:rPr lang="en-US" sz="1400" b="1" dirty="0"/>
              <a:t>Principle of Unity of Command: </a:t>
            </a:r>
            <a:r>
              <a:rPr lang="en-US" sz="1400" dirty="0"/>
              <a:t>This principle advocates that each employee should receive orders from only one superior, which minimizes confusion and enhances communication clarity (Hartog, 2015). This is a reflection of high efficiency among organizations such as Amazon.</a:t>
            </a:r>
          </a:p>
          <a:p>
            <a:pPr marL="285750" lvl="0" indent="-285750" algn="just">
              <a:buFont typeface="Wingdings" pitchFamily="2" charset="2"/>
              <a:buChar char="q"/>
            </a:pPr>
            <a:endParaRPr lang="en-US" sz="1400" dirty="0"/>
          </a:p>
          <a:p>
            <a:pPr marL="285750" lvl="0" indent="-285750" algn="just">
              <a:buFont typeface="Wingdings" pitchFamily="2" charset="2"/>
              <a:buChar char="q"/>
            </a:pPr>
            <a:r>
              <a:rPr lang="en-US" sz="1400" b="1" dirty="0"/>
              <a:t>Principle of Equity: </a:t>
            </a:r>
            <a:r>
              <a:rPr lang="en-US" sz="1400" dirty="0"/>
              <a:t>It emphasizes the importance of fair treatment and impartiality in interactions with employees, which cultivates a positive work environment and builds trust and loyalty within the team. Microsoft advocating for fair remuneration and ensuring equal opportunities for career progression not only supports a positive workplace but also motivation, trust, as well as commitment (Mintzberg, 2019).</a:t>
            </a:r>
            <a:endParaRPr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291;p37"/>
          <p:cNvSpPr txBox="1">
            <a:spLocks noGrp="1"/>
          </p:cNvSpPr>
          <p:nvPr>
            <p:ph type="title"/>
          </p:nvPr>
        </p:nvSpPr>
        <p:spPr>
          <a:xfrm>
            <a:off x="914400" y="133350"/>
            <a:ext cx="8077200" cy="8382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2800" b="1" dirty="0"/>
              <a:t>Management Principles (Continued)</a:t>
            </a:r>
            <a:endParaRPr sz="2800" b="1" dirty="0"/>
          </a:p>
        </p:txBody>
      </p:sp>
      <p:sp>
        <p:nvSpPr>
          <p:cNvPr id="6" name="Rectangle 5"/>
          <p:cNvSpPr/>
          <p:nvPr/>
        </p:nvSpPr>
        <p:spPr>
          <a:xfrm>
            <a:off x="838200" y="1266279"/>
            <a:ext cx="7772400" cy="3667671"/>
          </a:xfrm>
          <a:prstGeom prst="rect">
            <a:avLst/>
          </a:prstGeom>
        </p:spPr>
        <p:txBody>
          <a:bodyPr wrap="square">
            <a:spAutoFit/>
          </a:bodyPr>
          <a:lstStyle/>
          <a:p>
            <a:pPr marL="171450" indent="-171450" algn="just">
              <a:lnSpc>
                <a:spcPct val="115000"/>
              </a:lnSpc>
              <a:spcAft>
                <a:spcPts val="1000"/>
              </a:spcAft>
              <a:buFont typeface="Wingdings" pitchFamily="2" charset="2"/>
              <a:buChar char="Ø"/>
            </a:pPr>
            <a:r>
              <a:rPr lang="en-US" b="1" dirty="0">
                <a:latin typeface="Dosis" pitchFamily="2" charset="77"/>
                <a:ea typeface="Calibri"/>
                <a:cs typeface="Times New Roman"/>
              </a:rPr>
              <a:t>Principle of Scientific Decision Making: </a:t>
            </a:r>
            <a:r>
              <a:rPr lang="en-US" dirty="0">
                <a:latin typeface="Dosis" pitchFamily="2" charset="77"/>
                <a:ea typeface="Calibri"/>
                <a:cs typeface="Times New Roman"/>
              </a:rPr>
              <a:t>This principle emphasizes the importance of making decisions based on data, evidence, and systematic analysis rather than intuition or guesswork (Schermerhorn, Bachrach and Wright, 2020). It involves using scientific methods to analyze problems, generate potential solutions, evaluate alternatives based on objective criteria, and select the most effective course of action. This approach ensures that managerial decisions are well-informed, transparent, and can be justified, which leads to better outcomes for the organization (Eldor and Vigoda-Gadot, 2017). A prime example of scientific decision-making is Netflix's use of big data analytics to inform content creation and recommendations.</a:t>
            </a:r>
          </a:p>
          <a:p>
            <a:pPr marL="171450" indent="-171450" algn="just">
              <a:lnSpc>
                <a:spcPct val="115000"/>
              </a:lnSpc>
              <a:spcAft>
                <a:spcPts val="1000"/>
              </a:spcAft>
              <a:buFont typeface="Wingdings" pitchFamily="2" charset="2"/>
              <a:buChar char="Ø"/>
            </a:pPr>
            <a:r>
              <a:rPr lang="en-US" dirty="0">
                <a:latin typeface="Dosis" pitchFamily="2" charset="77"/>
                <a:ea typeface="Calibri"/>
                <a:cs typeface="Times New Roman"/>
              </a:rPr>
              <a:t> </a:t>
            </a:r>
            <a:r>
              <a:rPr lang="en-US" b="1" dirty="0">
                <a:latin typeface="Dosis" pitchFamily="2" charset="77"/>
                <a:ea typeface="Calibri"/>
                <a:cs typeface="Times New Roman"/>
              </a:rPr>
              <a:t>Principle of Flexibility and Adaptation: </a:t>
            </a:r>
            <a:r>
              <a:rPr lang="en-US" dirty="0">
                <a:latin typeface="Dosis" pitchFamily="2" charset="77"/>
                <a:ea typeface="Calibri"/>
                <a:cs typeface="Times New Roman"/>
              </a:rPr>
              <a:t>Content: This principle underscores the necessity for management practices and strategies to be flexible and adaptable to changing internal and external environments. In today’s fast-paced and unpredictable business landscape, the ability to quickly adapt to new technologies, market trends, and customer needs is critical for organizational resilience and competitiveness (Mintzberg, 2019). This principle advocates for a dynamic approach to planning and execution, allowing for adjustments and pivots as needed to meet new challenges and opportunities. Toyota's implementation of the Just-In-Time (JIT) inventory system embodies the principle of flexibility and adaptation (Bloom, Sadun and Reenen, 2016).</a:t>
            </a:r>
            <a:endParaRPr lang="en-US" dirty="0">
              <a:effectLst/>
              <a:latin typeface="Dosis" pitchFamily="2" charset="77"/>
              <a:ea typeface="Calibri"/>
              <a:cs typeface="Times New Roman"/>
            </a:endParaRPr>
          </a:p>
        </p:txBody>
      </p:sp>
    </p:spTree>
    <p:extLst>
      <p:ext uri="{BB962C8B-B14F-4D97-AF65-F5344CB8AC3E}">
        <p14:creationId xmlns:p14="http://schemas.microsoft.com/office/powerpoint/2010/main" val="4038010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sp>
        <p:nvSpPr>
          <p:cNvPr id="305" name="Google Shape;305;p38"/>
          <p:cNvSpPr txBox="1">
            <a:spLocks noGrp="1"/>
          </p:cNvSpPr>
          <p:nvPr>
            <p:ph type="title"/>
          </p:nvPr>
        </p:nvSpPr>
        <p:spPr>
          <a:xfrm>
            <a:off x="914400" y="666750"/>
            <a:ext cx="5105400" cy="581322"/>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2400" b="1"/>
              <a:t>MANAGEMENT FUNCTIONS</a:t>
            </a:r>
            <a:endParaRPr sz="2400" b="1"/>
          </a:p>
        </p:txBody>
      </p:sp>
      <p:sp>
        <p:nvSpPr>
          <p:cNvPr id="306" name="Google Shape;306;p38"/>
          <p:cNvSpPr txBox="1">
            <a:spLocks noGrp="1"/>
          </p:cNvSpPr>
          <p:nvPr>
            <p:ph type="subTitle" idx="1"/>
          </p:nvPr>
        </p:nvSpPr>
        <p:spPr>
          <a:xfrm>
            <a:off x="719700" y="1123950"/>
            <a:ext cx="5105400" cy="671100"/>
          </a:xfrm>
          <a:prstGeom prst="rect">
            <a:avLst/>
          </a:prstGeom>
        </p:spPr>
        <p:txBody>
          <a:bodyPr spcFirstLastPara="1" wrap="square" lIns="91425" tIns="91425" rIns="91425" bIns="91425" anchor="t" anchorCtr="0">
            <a:noAutofit/>
          </a:bodyPr>
          <a:lstStyle/>
          <a:p>
            <a:pPr marL="0" lvl="0" indent="0" algn="just"/>
            <a:r>
              <a:rPr lang="en-US" sz="1400" b="1" dirty="0"/>
              <a:t>Planning: </a:t>
            </a:r>
            <a:r>
              <a:rPr lang="en-US" sz="1400" dirty="0"/>
              <a:t>This function entails managers setting objectives and outlining strategies to achieve them (Luthans, Rosenkrantz and Hennessey, 2019). For instance, Elon Musk of Tesla sets ambitious electric vehicle production targets, underpinning the company's planning process.</a:t>
            </a:r>
          </a:p>
          <a:p>
            <a:pPr marL="0" lvl="0" indent="0" algn="just"/>
            <a:endParaRPr lang="en-US" sz="1400" dirty="0"/>
          </a:p>
          <a:p>
            <a:pPr marL="0" lvl="0" indent="0" algn="just"/>
            <a:r>
              <a:rPr lang="en-US" sz="1400" b="1" dirty="0"/>
              <a:t>Organizing: </a:t>
            </a:r>
            <a:r>
              <a:rPr lang="en-US" sz="1400" dirty="0"/>
              <a:t>Managers arrange resources to efficiently meet goals. Google's organization of teams for innovation reflects this function, with resources aligned to foster product development.</a:t>
            </a:r>
          </a:p>
          <a:p>
            <a:pPr marL="0" lvl="0" indent="0" algn="just"/>
            <a:endParaRPr lang="en-US" sz="1400" dirty="0"/>
          </a:p>
          <a:p>
            <a:pPr marL="0" lvl="0" indent="0" algn="just"/>
            <a:r>
              <a:rPr lang="en-US" sz="1400" b="1" dirty="0"/>
              <a:t>Leading: </a:t>
            </a:r>
            <a:r>
              <a:rPr lang="en-US" sz="1400" dirty="0"/>
              <a:t>This involves directing and inspiring employees towards objectives. Apple's Tim Cook exemplifies leading by empowering employees and nurturing innovation.</a:t>
            </a:r>
          </a:p>
          <a:p>
            <a:pPr marL="0" lvl="0" indent="0" algn="just"/>
            <a:endParaRPr lang="en-US" sz="1400" dirty="0"/>
          </a:p>
          <a:p>
            <a:pPr marL="0" lvl="0" indent="0" algn="just"/>
            <a:r>
              <a:rPr lang="en-US" sz="1400" b="1" dirty="0"/>
              <a:t>Controlling: </a:t>
            </a:r>
            <a:r>
              <a:rPr lang="en-US" sz="1400" dirty="0"/>
              <a:t>Managers monitor and adjust organizational performance. Apple's rigorous quality control measures are indicative of this function, ensuring product excellence (Almatrooshi, Singh and Farouk, 2016).</a:t>
            </a:r>
            <a:endParaRPr sz="1400" dirty="0"/>
          </a:p>
        </p:txBody>
      </p:sp>
      <p:sp>
        <p:nvSpPr>
          <p:cNvPr id="307" name="Google Shape;307;p38"/>
          <p:cNvSpPr/>
          <p:nvPr/>
        </p:nvSpPr>
        <p:spPr>
          <a:xfrm>
            <a:off x="-94975" y="-43825"/>
            <a:ext cx="504000" cy="5260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8"/>
          <p:cNvSpPr/>
          <p:nvPr/>
        </p:nvSpPr>
        <p:spPr>
          <a:xfrm>
            <a:off x="5844450" y="1047750"/>
            <a:ext cx="2747400" cy="1766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310" name="Google Shape;310;p38"/>
          <p:cNvSpPr/>
          <p:nvPr/>
        </p:nvSpPr>
        <p:spPr>
          <a:xfrm>
            <a:off x="8500950" y="-462337"/>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14" name="Google Shape;314;p38"/>
          <p:cNvPicPr preferRelativeResize="0">
            <a:picLocks noGrp="1"/>
          </p:cNvPicPr>
          <p:nvPr>
            <p:ph type="pic" idx="3"/>
          </p:nvPr>
        </p:nvPicPr>
        <p:blipFill rotWithShape="1">
          <a:blip r:embed="rId3">
            <a:alphaModFix/>
          </a:blip>
          <a:srcRect l="7696" r="16470"/>
          <a:stretch/>
        </p:blipFill>
        <p:spPr>
          <a:xfrm>
            <a:off x="6396598" y="2214451"/>
            <a:ext cx="2747402" cy="2414699"/>
          </a:xfrm>
          <a:prstGeom prst="rect">
            <a:avLst/>
          </a:prstGeom>
        </p:spPr>
      </p:pic>
      <p:sp>
        <p:nvSpPr>
          <p:cNvPr id="2" name="TextBox 1">
            <a:extLst>
              <a:ext uri="{FF2B5EF4-FFF2-40B4-BE49-F238E27FC236}">
                <a16:creationId xmlns:a16="http://schemas.microsoft.com/office/drawing/2014/main" id="{2692F104-6495-0087-062A-0A0EB02203DD}"/>
              </a:ext>
            </a:extLst>
          </p:cNvPr>
          <p:cNvSpPr txBox="1"/>
          <p:nvPr/>
        </p:nvSpPr>
        <p:spPr>
          <a:xfrm>
            <a:off x="7543800" y="4611677"/>
            <a:ext cx="1252266" cy="307777"/>
          </a:xfrm>
          <a:prstGeom prst="rect">
            <a:avLst/>
          </a:prstGeom>
          <a:noFill/>
        </p:spPr>
        <p:txBody>
          <a:bodyPr wrap="none" rtlCol="0">
            <a:spAutoFit/>
          </a:bodyPr>
          <a:lstStyle/>
          <a:p>
            <a:r>
              <a:rPr lang="en-US" dirty="0">
                <a:latin typeface="Dosis" pitchFamily="2" charset="77"/>
              </a:rPr>
              <a:t>(Google source)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39"/>
          <p:cNvSpPr txBox="1">
            <a:spLocks noGrp="1"/>
          </p:cNvSpPr>
          <p:nvPr>
            <p:ph type="title"/>
          </p:nvPr>
        </p:nvSpPr>
        <p:spPr>
          <a:xfrm>
            <a:off x="1143000" y="514350"/>
            <a:ext cx="5067600" cy="1511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b="1"/>
              <a:t>MANEGERIAL ROLES</a:t>
            </a:r>
            <a:endParaRPr sz="2400" b="1"/>
          </a:p>
        </p:txBody>
      </p:sp>
      <p:sp>
        <p:nvSpPr>
          <p:cNvPr id="321" name="Google Shape;321;p39"/>
          <p:cNvSpPr/>
          <p:nvPr/>
        </p:nvSpPr>
        <p:spPr>
          <a:xfrm>
            <a:off x="6285900" y="2228313"/>
            <a:ext cx="2858100" cy="2725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322" name="Google Shape;322;p39"/>
          <p:cNvSpPr/>
          <p:nvPr/>
        </p:nvSpPr>
        <p:spPr>
          <a:xfrm>
            <a:off x="7010400" y="285750"/>
            <a:ext cx="1334100" cy="1428762"/>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Rectangle 4"/>
          <p:cNvSpPr/>
          <p:nvPr/>
        </p:nvSpPr>
        <p:spPr>
          <a:xfrm>
            <a:off x="1143000" y="1962150"/>
            <a:ext cx="4876800" cy="2246769"/>
          </a:xfrm>
          <a:prstGeom prst="rect">
            <a:avLst/>
          </a:prstGeom>
        </p:spPr>
        <p:txBody>
          <a:bodyPr wrap="square">
            <a:spAutoFit/>
          </a:bodyPr>
          <a:lstStyle/>
          <a:p>
            <a:pPr algn="just"/>
            <a:r>
              <a:rPr lang="en-US" b="1" dirty="0">
                <a:latin typeface="Dosis" charset="0"/>
              </a:rPr>
              <a:t>Informational Roles: </a:t>
            </a:r>
            <a:r>
              <a:rPr lang="en-US" dirty="0">
                <a:latin typeface="Dosis" charset="0"/>
              </a:rPr>
              <a:t>Managers serve as information hubs, like Sundar Pichai of Google, monitoring external data, disseminating insights to teams, and acting as spokespersons to articulate company vision to the public (Slack and Brandon-Jones, 2018).</a:t>
            </a:r>
          </a:p>
          <a:p>
            <a:pPr algn="just"/>
            <a:endParaRPr lang="en-US" b="1" dirty="0">
              <a:latin typeface="Dosis" charset="0"/>
            </a:endParaRPr>
          </a:p>
          <a:p>
            <a:pPr algn="just"/>
            <a:r>
              <a:rPr lang="en-US" b="1" dirty="0">
                <a:latin typeface="Dosis" charset="0"/>
              </a:rPr>
              <a:t>Decisional Roles: </a:t>
            </a:r>
            <a:r>
              <a:rPr lang="en-US" dirty="0">
                <a:latin typeface="Dosis" charset="0"/>
              </a:rPr>
              <a:t>They steer the company through decision-making. Jeff Bezos of Amazon exemplifies this through entrepreneurial innovation, crisis management, strategic resource allocation, and negotiations with key stakeholders.</a:t>
            </a:r>
          </a:p>
          <a:p>
            <a:pPr algn="just"/>
            <a:endParaRPr lang="en-US" dirty="0">
              <a:latin typeface="Dosis" charset="0"/>
            </a:endParaRPr>
          </a:p>
        </p:txBody>
      </p:sp>
    </p:spTree>
    <p:extLst>
      <p:ext uri="{BB962C8B-B14F-4D97-AF65-F5344CB8AC3E}">
        <p14:creationId xmlns:p14="http://schemas.microsoft.com/office/powerpoint/2010/main" val="1208373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68"/>
        <p:cNvGrpSpPr/>
        <p:nvPr/>
      </p:nvGrpSpPr>
      <p:grpSpPr>
        <a:xfrm>
          <a:off x="0" y="0"/>
          <a:ext cx="0" cy="0"/>
          <a:chOff x="0" y="0"/>
          <a:chExt cx="0" cy="0"/>
        </a:xfrm>
      </p:grpSpPr>
      <p:sp>
        <p:nvSpPr>
          <p:cNvPr id="469" name="Google Shape;469;p46"/>
          <p:cNvSpPr txBox="1">
            <a:spLocks noGrp="1"/>
          </p:cNvSpPr>
          <p:nvPr>
            <p:ph type="title"/>
          </p:nvPr>
        </p:nvSpPr>
        <p:spPr>
          <a:xfrm>
            <a:off x="695778" y="468178"/>
            <a:ext cx="5240400" cy="111225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400" b="1"/>
              <a:t>MANAGERS BEHAVIOURS TOWARD EMPLOYEES</a:t>
            </a:r>
            <a:endParaRPr sz="2400" b="1"/>
          </a:p>
        </p:txBody>
      </p:sp>
      <p:pic>
        <p:nvPicPr>
          <p:cNvPr id="470" name="Google Shape;470;p46"/>
          <p:cNvPicPr preferRelativeResize="0">
            <a:picLocks noGrp="1"/>
          </p:cNvPicPr>
          <p:nvPr>
            <p:ph type="pic" idx="2"/>
          </p:nvPr>
        </p:nvPicPr>
        <p:blipFill rotWithShape="1">
          <a:blip r:embed="rId3">
            <a:alphaModFix/>
          </a:blip>
          <a:srcRect l="10061" r="46117"/>
          <a:stretch/>
        </p:blipFill>
        <p:spPr>
          <a:xfrm>
            <a:off x="6405525" y="0"/>
            <a:ext cx="2747402" cy="4171950"/>
          </a:xfrm>
          <a:prstGeom prst="rect">
            <a:avLst/>
          </a:prstGeom>
        </p:spPr>
      </p:pic>
      <p:sp>
        <p:nvSpPr>
          <p:cNvPr id="471" name="Google Shape;471;p46"/>
          <p:cNvSpPr/>
          <p:nvPr/>
        </p:nvSpPr>
        <p:spPr>
          <a:xfrm>
            <a:off x="5669925" y="539503"/>
            <a:ext cx="484800" cy="484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Rectangle 1"/>
          <p:cNvSpPr/>
          <p:nvPr/>
        </p:nvSpPr>
        <p:spPr>
          <a:xfrm>
            <a:off x="838199" y="1809750"/>
            <a:ext cx="5074125" cy="2462213"/>
          </a:xfrm>
          <a:prstGeom prst="rect">
            <a:avLst/>
          </a:prstGeom>
        </p:spPr>
        <p:txBody>
          <a:bodyPr wrap="square">
            <a:spAutoFit/>
          </a:bodyPr>
          <a:lstStyle/>
          <a:p>
            <a:pPr marL="285750" indent="-285750" algn="just">
              <a:buFont typeface="Wingdings" pitchFamily="2" charset="2"/>
              <a:buChar char="Ø"/>
            </a:pPr>
            <a:r>
              <a:rPr lang="en-US" b="1" dirty="0">
                <a:latin typeface="Dosis" charset="0"/>
              </a:rPr>
              <a:t>Support for Progress: </a:t>
            </a:r>
            <a:r>
              <a:rPr lang="en-US" dirty="0">
                <a:latin typeface="Dosis" charset="0"/>
              </a:rPr>
              <a:t>Managers should empower employees through mentoring, training, and resource provision (Slack and Brandon-Jones, 2018). Mentorship programs, like those at Ernst &amp; Young, facilitate career advancement by offering guidance and skill development opportunities tailored to individual needs.</a:t>
            </a:r>
          </a:p>
          <a:p>
            <a:pPr algn="just"/>
            <a:endParaRPr lang="en-US" dirty="0">
              <a:latin typeface="Dosis" charset="0"/>
            </a:endParaRPr>
          </a:p>
          <a:p>
            <a:pPr marL="285750" indent="-285750" algn="just">
              <a:buFont typeface="Wingdings" pitchFamily="2" charset="2"/>
              <a:buChar char="Ø"/>
            </a:pPr>
            <a:r>
              <a:rPr lang="en-US" b="1" dirty="0">
                <a:latin typeface="Dosis" charset="0"/>
              </a:rPr>
              <a:t>Decency and Fairness: </a:t>
            </a:r>
            <a:r>
              <a:rPr lang="en-US" dirty="0">
                <a:latin typeface="Dosis" charset="0"/>
              </a:rPr>
              <a:t>Ethical leadership, open communication, and fair treatment are crucial (Mintzberg, 2019). Companies like Salesforce prioritize pay equity and transparency, fostering trust and loyalty among employees while creating a positive workplace culture.</a:t>
            </a:r>
          </a:p>
        </p:txBody>
      </p:sp>
      <p:sp>
        <p:nvSpPr>
          <p:cNvPr id="3" name="TextBox 2">
            <a:extLst>
              <a:ext uri="{FF2B5EF4-FFF2-40B4-BE49-F238E27FC236}">
                <a16:creationId xmlns:a16="http://schemas.microsoft.com/office/drawing/2014/main" id="{3B9473CD-0A57-E8DA-7BB0-58F1F4AFD93D}"/>
              </a:ext>
            </a:extLst>
          </p:cNvPr>
          <p:cNvSpPr txBox="1"/>
          <p:nvPr/>
        </p:nvSpPr>
        <p:spPr>
          <a:xfrm>
            <a:off x="7679668" y="4171950"/>
            <a:ext cx="1252266" cy="307777"/>
          </a:xfrm>
          <a:prstGeom prst="rect">
            <a:avLst/>
          </a:prstGeom>
          <a:noFill/>
        </p:spPr>
        <p:txBody>
          <a:bodyPr wrap="none" rtlCol="0">
            <a:spAutoFit/>
          </a:bodyPr>
          <a:lstStyle/>
          <a:p>
            <a:r>
              <a:rPr lang="en-US" dirty="0">
                <a:latin typeface="Dosis" pitchFamily="2" charset="77"/>
              </a:rPr>
              <a:t>(Google source)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68"/>
        <p:cNvGrpSpPr/>
        <p:nvPr/>
      </p:nvGrpSpPr>
      <p:grpSpPr>
        <a:xfrm>
          <a:off x="0" y="0"/>
          <a:ext cx="0" cy="0"/>
          <a:chOff x="0" y="0"/>
          <a:chExt cx="0" cy="0"/>
        </a:xfrm>
      </p:grpSpPr>
      <p:sp>
        <p:nvSpPr>
          <p:cNvPr id="469" name="Google Shape;469;p46"/>
          <p:cNvSpPr txBox="1">
            <a:spLocks noGrp="1"/>
          </p:cNvSpPr>
          <p:nvPr>
            <p:ph type="title"/>
          </p:nvPr>
        </p:nvSpPr>
        <p:spPr>
          <a:xfrm>
            <a:off x="695778" y="468178"/>
            <a:ext cx="5552622" cy="1112250"/>
          </a:xfrm>
          <a:prstGeom prst="rect">
            <a:avLst/>
          </a:prstGeom>
        </p:spPr>
        <p:txBody>
          <a:bodyPr spcFirstLastPara="1" wrap="square" lIns="91425" tIns="91425" rIns="91425" bIns="91425" anchor="ctr" anchorCtr="0">
            <a:noAutofit/>
          </a:bodyPr>
          <a:lstStyle/>
          <a:p>
            <a:pPr lvl="0" algn="ctr"/>
            <a:r>
              <a:rPr lang="en" sz="2400" b="1"/>
              <a:t>MANAGERS BEHAVIOURS TOWARD EMPLOYEES </a:t>
            </a:r>
            <a:r>
              <a:rPr lang="en-US" sz="2400" b="1"/>
              <a:t>(Continued)</a:t>
            </a:r>
            <a:endParaRPr sz="2400" b="1"/>
          </a:p>
        </p:txBody>
      </p:sp>
      <p:pic>
        <p:nvPicPr>
          <p:cNvPr id="470" name="Google Shape;470;p46"/>
          <p:cNvPicPr preferRelativeResize="0">
            <a:picLocks noGrp="1"/>
          </p:cNvPicPr>
          <p:nvPr>
            <p:ph type="pic" idx="2"/>
          </p:nvPr>
        </p:nvPicPr>
        <p:blipFill rotWithShape="1">
          <a:blip r:embed="rId3">
            <a:alphaModFix/>
          </a:blip>
          <a:srcRect l="10061" r="46117"/>
          <a:stretch/>
        </p:blipFill>
        <p:spPr>
          <a:xfrm>
            <a:off x="6405525" y="0"/>
            <a:ext cx="2747402" cy="4178698"/>
          </a:xfrm>
          <a:prstGeom prst="rect">
            <a:avLst/>
          </a:prstGeom>
        </p:spPr>
      </p:pic>
      <p:sp>
        <p:nvSpPr>
          <p:cNvPr id="2" name="Rectangle 1"/>
          <p:cNvSpPr/>
          <p:nvPr/>
        </p:nvSpPr>
        <p:spPr>
          <a:xfrm>
            <a:off x="838199" y="1809750"/>
            <a:ext cx="5074125" cy="2677656"/>
          </a:xfrm>
          <a:prstGeom prst="rect">
            <a:avLst/>
          </a:prstGeom>
        </p:spPr>
        <p:txBody>
          <a:bodyPr wrap="square">
            <a:spAutoFit/>
          </a:bodyPr>
          <a:lstStyle/>
          <a:p>
            <a:pPr marL="285750" indent="-285750" algn="just">
              <a:buFont typeface="Wingdings" panose="05000000000000000000" pitchFamily="2" charset="2"/>
              <a:buChar char="Ø"/>
            </a:pPr>
            <a:r>
              <a:rPr lang="en-US" b="1" dirty="0">
                <a:latin typeface="Dosis" charset="0"/>
              </a:rPr>
              <a:t>Decency and Fairness:</a:t>
            </a:r>
            <a:r>
              <a:rPr lang="en-US" dirty="0">
                <a:latin typeface="Dosis" charset="0"/>
              </a:rPr>
              <a:t> It is crucial to treat employees decently in the workplace to foster a positive organizational culture and enhance employee morale, motivation, and commitment (Schermerhorn, Bachrach and Wright, 2020). Fair treatment promotes trust and loyalty among employees, leading to higher levels of engagement and productivity. When employees feel valued and respected, they are more likely to contribute their best efforts to achieve organizational goals. Moreover, fair treatment reduces turnover rates and absenteeism, resulting in cost savings for the organization (Luthans, Rosenkrantz and Hennessey, 2019). By prioritizing decency and fairness, managers can create a supportive work environment where employees thrive and contribute to long-term success.</a:t>
            </a:r>
          </a:p>
        </p:txBody>
      </p:sp>
      <p:sp>
        <p:nvSpPr>
          <p:cNvPr id="3" name="TextBox 2">
            <a:extLst>
              <a:ext uri="{FF2B5EF4-FFF2-40B4-BE49-F238E27FC236}">
                <a16:creationId xmlns:a16="http://schemas.microsoft.com/office/drawing/2014/main" id="{C4074CC4-55E5-F593-ABBE-E4ACCAFF8E18}"/>
              </a:ext>
            </a:extLst>
          </p:cNvPr>
          <p:cNvSpPr txBox="1"/>
          <p:nvPr/>
        </p:nvSpPr>
        <p:spPr>
          <a:xfrm>
            <a:off x="7467600" y="4179629"/>
            <a:ext cx="1322798" cy="307777"/>
          </a:xfrm>
          <a:prstGeom prst="rect">
            <a:avLst/>
          </a:prstGeom>
          <a:noFill/>
        </p:spPr>
        <p:txBody>
          <a:bodyPr wrap="none" rtlCol="0">
            <a:spAutoFit/>
          </a:bodyPr>
          <a:lstStyle/>
          <a:p>
            <a:r>
              <a:rPr lang="en-US" dirty="0">
                <a:latin typeface="Dosis" pitchFamily="2" charset="77"/>
              </a:rPr>
              <a:t>(Google source ) </a:t>
            </a:r>
          </a:p>
        </p:txBody>
      </p:sp>
    </p:spTree>
    <p:extLst>
      <p:ext uri="{BB962C8B-B14F-4D97-AF65-F5344CB8AC3E}">
        <p14:creationId xmlns:p14="http://schemas.microsoft.com/office/powerpoint/2010/main" val="2310820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68"/>
        <p:cNvGrpSpPr/>
        <p:nvPr/>
      </p:nvGrpSpPr>
      <p:grpSpPr>
        <a:xfrm>
          <a:off x="0" y="0"/>
          <a:ext cx="0" cy="0"/>
          <a:chOff x="0" y="0"/>
          <a:chExt cx="0" cy="0"/>
        </a:xfrm>
      </p:grpSpPr>
      <p:sp>
        <p:nvSpPr>
          <p:cNvPr id="469" name="Google Shape;469;p46"/>
          <p:cNvSpPr txBox="1">
            <a:spLocks noGrp="1"/>
          </p:cNvSpPr>
          <p:nvPr>
            <p:ph type="title"/>
          </p:nvPr>
        </p:nvSpPr>
        <p:spPr>
          <a:xfrm>
            <a:off x="685800" y="666750"/>
            <a:ext cx="5552622" cy="1112250"/>
          </a:xfrm>
          <a:prstGeom prst="rect">
            <a:avLst/>
          </a:prstGeom>
        </p:spPr>
        <p:txBody>
          <a:bodyPr spcFirstLastPara="1" wrap="square" lIns="91425" tIns="91425" rIns="91425" bIns="91425" anchor="ctr" anchorCtr="0">
            <a:noAutofit/>
          </a:bodyPr>
          <a:lstStyle/>
          <a:p>
            <a:pPr lvl="0" algn="ctr"/>
            <a:r>
              <a:rPr lang="en" sz="2400" b="1" dirty="0"/>
              <a:t>MANAGERS BEHAVIOURS TOWARD EMPLOYEES </a:t>
            </a:r>
            <a:r>
              <a:rPr lang="en-US" sz="2400" b="1" dirty="0"/>
              <a:t>(Continued)</a:t>
            </a:r>
            <a:endParaRPr sz="2400" b="1" dirty="0"/>
          </a:p>
        </p:txBody>
      </p:sp>
      <p:pic>
        <p:nvPicPr>
          <p:cNvPr id="470" name="Google Shape;470;p46"/>
          <p:cNvPicPr preferRelativeResize="0">
            <a:picLocks noGrp="1"/>
          </p:cNvPicPr>
          <p:nvPr>
            <p:ph type="pic" idx="2"/>
          </p:nvPr>
        </p:nvPicPr>
        <p:blipFill rotWithShape="1">
          <a:blip r:embed="rId3">
            <a:alphaModFix/>
          </a:blip>
          <a:srcRect l="10061" r="46117"/>
          <a:stretch/>
        </p:blipFill>
        <p:spPr>
          <a:xfrm>
            <a:off x="6405525" y="0"/>
            <a:ext cx="2747402" cy="4178698"/>
          </a:xfrm>
          <a:prstGeom prst="rect">
            <a:avLst/>
          </a:prstGeom>
        </p:spPr>
      </p:pic>
      <p:sp>
        <p:nvSpPr>
          <p:cNvPr id="2" name="Rectangle 1"/>
          <p:cNvSpPr/>
          <p:nvPr/>
        </p:nvSpPr>
        <p:spPr>
          <a:xfrm>
            <a:off x="816994" y="2114550"/>
            <a:ext cx="5190879" cy="2548390"/>
          </a:xfrm>
          <a:prstGeom prst="rect">
            <a:avLst/>
          </a:prstGeom>
        </p:spPr>
        <p:txBody>
          <a:bodyPr wrap="square">
            <a:spAutoFit/>
          </a:bodyPr>
          <a:lstStyle/>
          <a:p>
            <a:pPr lvl="0" algn="just">
              <a:lnSpc>
                <a:spcPct val="115000"/>
              </a:lnSpc>
              <a:spcAft>
                <a:spcPts val="1000"/>
              </a:spcAft>
            </a:pPr>
            <a:r>
              <a:rPr lang="en-US" b="1" dirty="0">
                <a:latin typeface="Dosis" pitchFamily="2" charset="77"/>
                <a:ea typeface="Calibri"/>
                <a:cs typeface="Times New Roman"/>
              </a:rPr>
              <a:t>Encouraging Continuous Learning and Development</a:t>
            </a:r>
            <a:r>
              <a:rPr lang="en-US" dirty="0">
                <a:latin typeface="Dosis" pitchFamily="2" charset="77"/>
                <a:ea typeface="Calibri"/>
                <a:cs typeface="Times New Roman"/>
              </a:rPr>
              <a:t>: Managers who prioritize their team's continuous learning and development contribute significantly to their organization's adaptability and competitiveness (Mintzberg, 2019). By offering access to training, workshops, and professional growth opportunities, managers can help employees enhance their skills and career prospects. Deloitte’s investment in Deloitte University, where employees engage in leadership programs and learning opportunities, exemplifies the commitment to fostering an environment of continuous improvement and professional development, reflecting how managerial support can drive personal and organizational advancement.</a:t>
            </a:r>
          </a:p>
        </p:txBody>
      </p:sp>
      <p:sp>
        <p:nvSpPr>
          <p:cNvPr id="4" name="TextBox 3">
            <a:extLst>
              <a:ext uri="{FF2B5EF4-FFF2-40B4-BE49-F238E27FC236}">
                <a16:creationId xmlns:a16="http://schemas.microsoft.com/office/drawing/2014/main" id="{822ACC3E-9D8C-3D5E-8951-58EEB803BDE0}"/>
              </a:ext>
            </a:extLst>
          </p:cNvPr>
          <p:cNvSpPr txBox="1"/>
          <p:nvPr/>
        </p:nvSpPr>
        <p:spPr>
          <a:xfrm>
            <a:off x="7687266" y="4269302"/>
            <a:ext cx="1252266" cy="307777"/>
          </a:xfrm>
          <a:prstGeom prst="rect">
            <a:avLst/>
          </a:prstGeom>
          <a:noFill/>
        </p:spPr>
        <p:txBody>
          <a:bodyPr wrap="none" rtlCol="0">
            <a:spAutoFit/>
          </a:bodyPr>
          <a:lstStyle/>
          <a:p>
            <a:r>
              <a:rPr lang="en-US" dirty="0">
                <a:latin typeface="Dosis" pitchFamily="2" charset="77"/>
              </a:rPr>
              <a:t>(Google source)</a:t>
            </a:r>
          </a:p>
        </p:txBody>
      </p:sp>
    </p:spTree>
    <p:extLst>
      <p:ext uri="{BB962C8B-B14F-4D97-AF65-F5344CB8AC3E}">
        <p14:creationId xmlns:p14="http://schemas.microsoft.com/office/powerpoint/2010/main" val="4167388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54"/>
        <p:cNvGrpSpPr/>
        <p:nvPr/>
      </p:nvGrpSpPr>
      <p:grpSpPr>
        <a:xfrm>
          <a:off x="0" y="0"/>
          <a:ext cx="0" cy="0"/>
          <a:chOff x="0" y="0"/>
          <a:chExt cx="0" cy="0"/>
        </a:xfrm>
      </p:grpSpPr>
      <p:sp>
        <p:nvSpPr>
          <p:cNvPr id="356" name="Google Shape;356;p42"/>
          <p:cNvSpPr txBox="1">
            <a:spLocks noGrp="1"/>
          </p:cNvSpPr>
          <p:nvPr>
            <p:ph type="title"/>
          </p:nvPr>
        </p:nvSpPr>
        <p:spPr>
          <a:xfrm>
            <a:off x="685800" y="666750"/>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dirty="0"/>
              <a:t>CONCLUSION</a:t>
            </a:r>
            <a:endParaRPr b="1" dirty="0"/>
          </a:p>
        </p:txBody>
      </p:sp>
      <p:sp>
        <p:nvSpPr>
          <p:cNvPr id="358" name="Google Shape;358;p42"/>
          <p:cNvSpPr txBox="1">
            <a:spLocks noGrp="1"/>
          </p:cNvSpPr>
          <p:nvPr>
            <p:ph type="subTitle" idx="2"/>
          </p:nvPr>
        </p:nvSpPr>
        <p:spPr>
          <a:xfrm>
            <a:off x="933450" y="1962150"/>
            <a:ext cx="7600950" cy="3544423"/>
          </a:xfrm>
          <a:prstGeom prst="rect">
            <a:avLst/>
          </a:prstGeom>
        </p:spPr>
        <p:txBody>
          <a:bodyPr spcFirstLastPara="1" wrap="square" lIns="91425" tIns="91425" rIns="91425" bIns="91425" anchor="t" anchorCtr="0">
            <a:noAutofit/>
          </a:bodyPr>
          <a:lstStyle/>
          <a:p>
            <a:pPr marL="0" lvl="0" indent="0" algn="just"/>
            <a:r>
              <a:rPr lang="en-US" sz="1400" dirty="0"/>
              <a:t>Effective management is essential for organizational success, encompassing principles, functions, roles, and behaviors. Through adept management practices, organizations can navigate challenges, drive innovation, and achieve strategic objectives. Moreover, the two pivotal managerial behaviors identified by Robbins (2020) – supporting employee progress and ensuring decency and fairness – play a crucial role in fostering a positive work environment and enhancing employee engagement and satisfaction. By embracing these behaviors, managers can cultivate a culture of trust, collaboration, and continuous improvement, ultimately contributing to organizational excellence and long-term success.</a:t>
            </a:r>
          </a:p>
          <a:p>
            <a:pPr marL="0" lvl="0" indent="0" algn="just"/>
            <a:endParaRPr lang="en-US" sz="1400" dirty="0"/>
          </a:p>
          <a:p>
            <a:pPr marL="0" indent="0" algn="just"/>
            <a:endParaRPr lang="en-US" sz="1400" dirty="0">
              <a:ea typeface="Calibri" panose="020F0502020204030204" pitchFamily="34" charset="0"/>
              <a:cs typeface="Times New Roman" panose="02020603050405020304" pitchFamily="18" charset="0"/>
            </a:endParaRPr>
          </a:p>
          <a:p>
            <a:pPr marL="0" lvl="0" indent="0" algn="just"/>
            <a:endParaRPr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96"/>
        <p:cNvGrpSpPr/>
        <p:nvPr/>
      </p:nvGrpSpPr>
      <p:grpSpPr>
        <a:xfrm>
          <a:off x="0" y="0"/>
          <a:ext cx="0" cy="0"/>
          <a:chOff x="0" y="0"/>
          <a:chExt cx="0" cy="0"/>
        </a:xfrm>
      </p:grpSpPr>
      <p:sp>
        <p:nvSpPr>
          <p:cNvPr id="1297" name="Google Shape;1297;p70"/>
          <p:cNvSpPr txBox="1">
            <a:spLocks noGrp="1"/>
          </p:cNvSpPr>
          <p:nvPr>
            <p:ph type="body" idx="4294967295"/>
          </p:nvPr>
        </p:nvSpPr>
        <p:spPr>
          <a:xfrm>
            <a:off x="838200" y="1047750"/>
            <a:ext cx="7704000" cy="3581400"/>
          </a:xfrm>
          <a:prstGeom prst="rect">
            <a:avLst/>
          </a:prstGeom>
        </p:spPr>
        <p:txBody>
          <a:bodyPr spcFirstLastPara="1" wrap="square" lIns="91425" tIns="91425" rIns="91425" bIns="91425" anchor="t" anchorCtr="0">
            <a:noAutofit/>
          </a:bodyPr>
          <a:lstStyle/>
          <a:p>
            <a:pPr marL="171450" lvl="0" indent="-171450" algn="just">
              <a:spcAft>
                <a:spcPts val="500"/>
              </a:spcAft>
              <a:buFont typeface="Arial" pitchFamily="34" charset="0"/>
              <a:buChar char="•"/>
            </a:pPr>
            <a:r>
              <a:rPr lang="en-US" dirty="0"/>
              <a:t>Almatrooshi, B., Singh, S.K. and Farouk, S., (2016). Determinants of organizational performance: a proposed framework. International Journal of productivity and performance management, 65(6), pp.844-859.</a:t>
            </a:r>
          </a:p>
          <a:p>
            <a:pPr marL="171450" lvl="0" indent="-171450" algn="just">
              <a:spcAft>
                <a:spcPts val="500"/>
              </a:spcAft>
              <a:buFont typeface="Arial" pitchFamily="34" charset="0"/>
              <a:buChar char="•"/>
            </a:pPr>
            <a:r>
              <a:rPr lang="en-US" dirty="0"/>
              <a:t>Bloom, N., Sadun, R. and Van Reenen, J., (2016). Management as a Technology? (No. w22327). National Bureau of Economic Research.</a:t>
            </a:r>
          </a:p>
          <a:p>
            <a:pPr marL="171450" lvl="0" indent="-171450" algn="just">
              <a:spcAft>
                <a:spcPts val="500"/>
              </a:spcAft>
              <a:buFont typeface="Arial" pitchFamily="34" charset="0"/>
              <a:buChar char="•"/>
            </a:pPr>
            <a:r>
              <a:rPr lang="en-US" dirty="0"/>
              <a:t>Den Hartog, D.N., (2015). Ethical leadership. Annu. Rev. Organ. Psychol. Organ. Behav., 2(1), pp.409-434.</a:t>
            </a:r>
          </a:p>
          <a:p>
            <a:pPr marL="171450" lvl="0" indent="-171450" algn="just">
              <a:spcAft>
                <a:spcPts val="500"/>
              </a:spcAft>
              <a:buFont typeface="Arial" pitchFamily="34" charset="0"/>
              <a:buChar char="•"/>
            </a:pPr>
            <a:r>
              <a:rPr lang="en-US" dirty="0"/>
              <a:t>Diamantidis, A.D. and Chatzoglou, P., (2018). Factors affecting employee performance: an empirical approach. International Journal of Productivity and Performance Management, 68(1), pp.171-193.</a:t>
            </a:r>
          </a:p>
          <a:p>
            <a:pPr marL="171450" lvl="0" indent="-171450" algn="just">
              <a:spcAft>
                <a:spcPts val="500"/>
              </a:spcAft>
              <a:buFont typeface="Arial" pitchFamily="34" charset="0"/>
              <a:buChar char="•"/>
            </a:pPr>
            <a:r>
              <a:rPr lang="en-US" dirty="0"/>
              <a:t>Eldor, L. and Vigoda-Gadot, E., (2017). The nature of employee engagement: Rethinking the employee–organization relationship. The International Journal of Human Resource Management, 28(3), pp.526-552.</a:t>
            </a:r>
          </a:p>
          <a:p>
            <a:pPr marL="171450" lvl="0" indent="-171450" algn="just">
              <a:spcAft>
                <a:spcPts val="500"/>
              </a:spcAft>
              <a:buFont typeface="Arial" pitchFamily="34" charset="0"/>
              <a:buChar char="•"/>
            </a:pPr>
            <a:r>
              <a:rPr lang="en-US" dirty="0"/>
              <a:t>Griffin, R.W., Phillips, J.M. and Gully, S.M., (2020). Organizational behavior: Managing people and organizations. CENGAGE learning.</a:t>
            </a:r>
          </a:p>
          <a:p>
            <a:pPr marL="171450" lvl="0" indent="-171450" algn="just">
              <a:spcAft>
                <a:spcPts val="500"/>
              </a:spcAft>
              <a:buFont typeface="Arial" pitchFamily="34" charset="0"/>
              <a:buChar char="•"/>
            </a:pPr>
            <a:r>
              <a:rPr lang="en-US" dirty="0"/>
              <a:t>Luthans, F., Rosenkrantz, S.A. and Hennessey, H.W., (2019). What do successful managers really do? An observation study of managerial activities. In Managerial Work (pp. 165-180). Routledge.</a:t>
            </a:r>
          </a:p>
          <a:p>
            <a:pPr marL="171450" lvl="0" indent="-171450" algn="just">
              <a:spcAft>
                <a:spcPts val="500"/>
              </a:spcAft>
              <a:buFont typeface="Arial" pitchFamily="34" charset="0"/>
              <a:buChar char="•"/>
            </a:pPr>
            <a:r>
              <a:rPr lang="en-US" dirty="0"/>
              <a:t>Mintzberg, H., (2019). Managerial work: Analysis from observation. In Managerial work (pp. 99-112). Routledge.</a:t>
            </a:r>
          </a:p>
          <a:p>
            <a:pPr marL="171450" lvl="0" indent="-171450" algn="just">
              <a:spcAft>
                <a:spcPts val="500"/>
              </a:spcAft>
              <a:buFont typeface="Arial" pitchFamily="34" charset="0"/>
              <a:buChar char="•"/>
            </a:pPr>
            <a:r>
              <a:rPr lang="en-US" dirty="0"/>
              <a:t>Schermerhorn Jr, J.R., Bachrach, D.G. and Wright, B., (2020). Management. John Wiley &amp; Sons.</a:t>
            </a:r>
          </a:p>
          <a:p>
            <a:pPr marL="171450" lvl="0" indent="-171450" algn="just">
              <a:spcAft>
                <a:spcPts val="500"/>
              </a:spcAft>
              <a:buFont typeface="Arial" pitchFamily="34" charset="0"/>
              <a:buChar char="•"/>
            </a:pPr>
            <a:r>
              <a:rPr lang="en-US" dirty="0"/>
              <a:t>Slack, N. and Brandon-Jones, A., (2018). Operations and process management: principles and practice for strategic impact. Pearson UK.</a:t>
            </a:r>
            <a:endParaRPr dirty="0"/>
          </a:p>
        </p:txBody>
      </p:sp>
      <p:sp>
        <p:nvSpPr>
          <p:cNvPr id="1298" name="Google Shape;1298;p70"/>
          <p:cNvSpPr txBox="1">
            <a:spLocks noGrp="1"/>
          </p:cNvSpPr>
          <p:nvPr>
            <p:ph type="title"/>
          </p:nvPr>
        </p:nvSpPr>
        <p:spPr>
          <a:xfrm>
            <a:off x="990600" y="438150"/>
            <a:ext cx="6096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Resources</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grpSp>
        <p:nvGrpSpPr>
          <p:cNvPr id="251" name="Google Shape;251;p34"/>
          <p:cNvGrpSpPr/>
          <p:nvPr/>
        </p:nvGrpSpPr>
        <p:grpSpPr>
          <a:xfrm>
            <a:off x="3904825" y="4240725"/>
            <a:ext cx="2491800" cy="2491811"/>
            <a:chOff x="3904825" y="4240725"/>
            <a:chExt cx="2491800" cy="2491811"/>
          </a:xfrm>
        </p:grpSpPr>
        <p:sp>
          <p:nvSpPr>
            <p:cNvPr id="252" name="Google Shape;252;p34"/>
            <p:cNvSpPr/>
            <p:nvPr/>
          </p:nvSpPr>
          <p:spPr>
            <a:xfrm>
              <a:off x="4086625" y="4422535"/>
              <a:ext cx="2310000" cy="23100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34"/>
            <p:cNvSpPr/>
            <p:nvPr/>
          </p:nvSpPr>
          <p:spPr>
            <a:xfrm>
              <a:off x="3904825" y="4240725"/>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254;p34"/>
          <p:cNvGrpSpPr/>
          <p:nvPr/>
        </p:nvGrpSpPr>
        <p:grpSpPr>
          <a:xfrm>
            <a:off x="4086625" y="-1415627"/>
            <a:ext cx="2800900" cy="2310000"/>
            <a:chOff x="4086625" y="-1415627"/>
            <a:chExt cx="2800900" cy="2310000"/>
          </a:xfrm>
        </p:grpSpPr>
        <p:sp>
          <p:nvSpPr>
            <p:cNvPr id="255" name="Google Shape;255;p34"/>
            <p:cNvSpPr/>
            <p:nvPr/>
          </p:nvSpPr>
          <p:spPr>
            <a:xfrm>
              <a:off x="6565925" y="424913"/>
              <a:ext cx="321600" cy="32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34"/>
            <p:cNvSpPr/>
            <p:nvPr/>
          </p:nvSpPr>
          <p:spPr>
            <a:xfrm>
              <a:off x="4086625" y="-1415627"/>
              <a:ext cx="2310000" cy="2310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026" name="Picture 2" descr="People Raising Hands To Ask Questions at Business Training on ...">
            <a:extLst>
              <a:ext uri="{FF2B5EF4-FFF2-40B4-BE49-F238E27FC236}">
                <a16:creationId xmlns:a16="http://schemas.microsoft.com/office/drawing/2014/main" id="{35C078A4-484F-F9DC-F488-5E92886BD9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067779"/>
            <a:ext cx="8229600" cy="31813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F39E4CD-F3C4-4F98-84F5-D1E816A631C9}"/>
              </a:ext>
            </a:extLst>
          </p:cNvPr>
          <p:cNvSpPr txBox="1"/>
          <p:nvPr/>
        </p:nvSpPr>
        <p:spPr>
          <a:xfrm>
            <a:off x="1874125" y="992258"/>
            <a:ext cx="6735000" cy="1107996"/>
          </a:xfrm>
          <a:prstGeom prst="rect">
            <a:avLst/>
          </a:prstGeom>
          <a:noFill/>
        </p:spPr>
        <p:txBody>
          <a:bodyPr wrap="square" rtlCol="0">
            <a:spAutoFit/>
          </a:bodyPr>
          <a:lstStyle/>
          <a:p>
            <a:r>
              <a:rPr lang="en-US" sz="6600" b="1">
                <a:ln>
                  <a:solidFill>
                    <a:schemeClr val="bg2"/>
                  </a:solidFill>
                </a:ln>
                <a:effectLst>
                  <a:glow rad="228600">
                    <a:schemeClr val="accent1">
                      <a:satMod val="175000"/>
                      <a:alpha val="40000"/>
                    </a:schemeClr>
                  </a:glow>
                </a:effectLst>
              </a:rPr>
              <a:t>Any Question?</a:t>
            </a:r>
          </a:p>
        </p:txBody>
      </p:sp>
    </p:spTree>
    <p:extLst>
      <p:ext uri="{BB962C8B-B14F-4D97-AF65-F5344CB8AC3E}">
        <p14:creationId xmlns:p14="http://schemas.microsoft.com/office/powerpoint/2010/main" val="6998406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89"/>
        <p:cNvGrpSpPr/>
        <p:nvPr/>
      </p:nvGrpSpPr>
      <p:grpSpPr>
        <a:xfrm>
          <a:off x="0" y="0"/>
          <a:ext cx="0" cy="0"/>
          <a:chOff x="0" y="0"/>
          <a:chExt cx="0" cy="0"/>
        </a:xfrm>
      </p:grpSpPr>
      <p:pic>
        <p:nvPicPr>
          <p:cNvPr id="490" name="Google Shape;490;p48"/>
          <p:cNvPicPr preferRelativeResize="0">
            <a:picLocks noGrp="1"/>
          </p:cNvPicPr>
          <p:nvPr>
            <p:ph type="pic" idx="2"/>
          </p:nvPr>
        </p:nvPicPr>
        <p:blipFill rotWithShape="1">
          <a:blip r:embed="rId3">
            <a:alphaModFix/>
          </a:blip>
          <a:srcRect t="7727" b="7727"/>
          <a:stretch/>
        </p:blipFill>
        <p:spPr>
          <a:xfrm>
            <a:off x="0" y="0"/>
            <a:ext cx="9144000" cy="5143500"/>
          </a:xfrm>
          <a:prstGeom prst="rect">
            <a:avLst/>
          </a:prstGeom>
        </p:spPr>
      </p:pic>
      <p:sp>
        <p:nvSpPr>
          <p:cNvPr id="491" name="Google Shape;491;p48"/>
          <p:cNvSpPr txBox="1">
            <a:spLocks noGrp="1"/>
          </p:cNvSpPr>
          <p:nvPr>
            <p:ph type="title"/>
          </p:nvPr>
        </p:nvSpPr>
        <p:spPr>
          <a:xfrm>
            <a:off x="720000" y="3638550"/>
            <a:ext cx="7704000" cy="948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400"/>
              <a:t>Thank You</a:t>
            </a:r>
            <a:endParaRPr sz="4400"/>
          </a:p>
        </p:txBody>
      </p:sp>
      <p:sp>
        <p:nvSpPr>
          <p:cNvPr id="492" name="Google Shape;492;p48"/>
          <p:cNvSpPr/>
          <p:nvPr/>
        </p:nvSpPr>
        <p:spPr>
          <a:xfrm>
            <a:off x="8430775" y="217888"/>
            <a:ext cx="321600" cy="32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48"/>
          <p:cNvSpPr/>
          <p:nvPr/>
        </p:nvSpPr>
        <p:spPr>
          <a:xfrm>
            <a:off x="8759150" y="539488"/>
            <a:ext cx="181800" cy="181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48"/>
          <p:cNvSpPr/>
          <p:nvPr/>
        </p:nvSpPr>
        <p:spPr>
          <a:xfrm>
            <a:off x="531425" y="4595363"/>
            <a:ext cx="181800" cy="1818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theme/theme1.xml><?xml version="1.0" encoding="utf-8"?>
<a:theme xmlns:a="http://schemas.openxmlformats.org/drawingml/2006/main" name="Office Etiquette and Protocol by Slidesgo">
  <a:themeElements>
    <a:clrScheme name="Simple Light">
      <a:dk1>
        <a:srgbClr val="3F352C"/>
      </a:dk1>
      <a:lt1>
        <a:srgbClr val="FAFAFA"/>
      </a:lt1>
      <a:dk2>
        <a:srgbClr val="FFFFFF"/>
      </a:dk2>
      <a:lt2>
        <a:srgbClr val="FFFFFF"/>
      </a:lt2>
      <a:accent1>
        <a:srgbClr val="B5A89E"/>
      </a:accent1>
      <a:accent2>
        <a:srgbClr val="E5DCD3"/>
      </a:accent2>
      <a:accent3>
        <a:srgbClr val="FFFFFF"/>
      </a:accent3>
      <a:accent4>
        <a:srgbClr val="FFFFFF"/>
      </a:accent4>
      <a:accent5>
        <a:srgbClr val="FFFFFF"/>
      </a:accent5>
      <a:accent6>
        <a:srgbClr val="FFFFFF"/>
      </a:accent6>
      <a:hlink>
        <a:srgbClr val="3F352C"/>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1610</Words>
  <Application>Microsoft Macintosh PowerPoint</Application>
  <PresentationFormat>On-screen Show (16:9)</PresentationFormat>
  <Paragraphs>86</Paragraphs>
  <Slides>15</Slides>
  <Notes>15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Nunito Light</vt:lpstr>
      <vt:lpstr>Arial</vt:lpstr>
      <vt:lpstr>Times New Roman</vt:lpstr>
      <vt:lpstr>Playfair Display Black</vt:lpstr>
      <vt:lpstr>Calibri</vt:lpstr>
      <vt:lpstr>Playfair Display Medium</vt:lpstr>
      <vt:lpstr>Anaheim</vt:lpstr>
      <vt:lpstr>Wingdings</vt:lpstr>
      <vt:lpstr>Dosis</vt:lpstr>
      <vt:lpstr>Playfair Display</vt:lpstr>
      <vt:lpstr>Office Etiquette and Protocol by Slidesgo</vt:lpstr>
      <vt:lpstr>Effective Managerial Behaviors and Their Impact on Employees</vt:lpstr>
      <vt:lpstr>TABLE OF CONTENTS</vt:lpstr>
      <vt:lpstr>INTRODUCTION</vt:lpstr>
      <vt:lpstr>IMPORTANCE OF MANAGEMENT</vt:lpstr>
      <vt:lpstr>MANAGEMENT PRINCIPLES</vt:lpstr>
      <vt:lpstr>Management Principles (Continued)</vt:lpstr>
      <vt:lpstr>MANAGEMENT FUNCTIONS</vt:lpstr>
      <vt:lpstr>MANEGERIAL ROLES</vt:lpstr>
      <vt:lpstr>MANAGERS BEHAVIOURS TOWARD EMPLOYEES</vt:lpstr>
      <vt:lpstr>MANAGERS BEHAVIOURS TOWARD EMPLOYEES (Continued)</vt:lpstr>
      <vt:lpstr>MANAGERS BEHAVIOURS TOWARD EMPLOYEES (Continued)</vt:lpstr>
      <vt:lpstr>CONCLUSION</vt:lpstr>
      <vt:lpstr>Resources</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modified xsi:type="dcterms:W3CDTF">2024-04-01T09:34:31Z</dcterms:modified>
</cp:coreProperties>
</file>