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97CA25D-083E-4AEB-ABE2-D34F5CCF11F5}">
          <p14:sldIdLst>
            <p14:sldId id="256"/>
            <p14:sldId id="257"/>
            <p14:sldId id="258"/>
            <p14:sldId id="259"/>
            <p14:sldId id="260"/>
            <p14:sldId id="261"/>
            <p14:sldId id="262"/>
            <p14:sldId id="263"/>
            <p14:sldId id="264"/>
            <p14:sldId id="265"/>
          </p14:sldIdLst>
        </p14:section>
      </p14:sectionLst>
    </p:ex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DEF43C-7B56-4515-9B1F-C69BB6DD1B85}" v="25" dt="2026-07-13T01:17:08.051"/>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9" autoAdjust="0"/>
    <p:restoredTop sz="93204" autoAdjust="0"/>
  </p:normalViewPr>
  <p:slideViewPr>
    <p:cSldViewPr snapToGrid="0">
      <p:cViewPr varScale="1">
        <p:scale>
          <a:sx n="47" d="100"/>
          <a:sy n="47" d="100"/>
        </p:scale>
        <p:origin x="77" y="970"/>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us marcu" userId="99198070f1954dd4" providerId="LiveId" clId="{56376B56-533C-4955-841E-0722C0B61E5E}"/>
    <pc:docChg chg="undo custSel modSld">
      <pc:chgData name="marius marcu" userId="99198070f1954dd4" providerId="LiveId" clId="{56376B56-533C-4955-841E-0722C0B61E5E}" dt="2026-07-13T01:20:44.035" v="2692" actId="20577"/>
      <pc:docMkLst>
        <pc:docMk/>
      </pc:docMkLst>
      <pc:sldChg chg="addSp delSp modSp mod">
        <pc:chgData name="marius marcu" userId="99198070f1954dd4" providerId="LiveId" clId="{56376B56-533C-4955-841E-0722C0B61E5E}" dt="2026-07-12T23:28:47.469" v="1475"/>
        <pc:sldMkLst>
          <pc:docMk/>
          <pc:sldMk cId="3792628905" sldId="258"/>
        </pc:sldMkLst>
        <pc:spChg chg="mod">
          <ac:chgData name="marius marcu" userId="99198070f1954dd4" providerId="LiveId" clId="{56376B56-533C-4955-841E-0722C0B61E5E}" dt="2026-07-12T23:28:35.094" v="1473" actId="20577"/>
          <ac:spMkLst>
            <pc:docMk/>
            <pc:sldMk cId="3792628905" sldId="258"/>
            <ac:spMk id="4" creationId="{EEAF4E48-FB22-7887-F4B9-6EDFADCD9B26}"/>
          </ac:spMkLst>
        </pc:spChg>
        <pc:spChg chg="add del mod">
          <ac:chgData name="marius marcu" userId="99198070f1954dd4" providerId="LiveId" clId="{56376B56-533C-4955-841E-0722C0B61E5E}" dt="2026-07-12T23:28:47.469" v="1475"/>
          <ac:spMkLst>
            <pc:docMk/>
            <pc:sldMk cId="3792628905" sldId="258"/>
            <ac:spMk id="5" creationId="{E6EA219D-A9CC-FE73-2E9B-189301A0377D}"/>
          </ac:spMkLst>
        </pc:spChg>
      </pc:sldChg>
      <pc:sldChg chg="modSp mod">
        <pc:chgData name="marius marcu" userId="99198070f1954dd4" providerId="LiveId" clId="{56376B56-533C-4955-841E-0722C0B61E5E}" dt="2026-07-12T13:28:48.094" v="151" actId="20577"/>
        <pc:sldMkLst>
          <pc:docMk/>
          <pc:sldMk cId="2176602966" sldId="260"/>
        </pc:sldMkLst>
        <pc:spChg chg="mod">
          <ac:chgData name="marius marcu" userId="99198070f1954dd4" providerId="LiveId" clId="{56376B56-533C-4955-841E-0722C0B61E5E}" dt="2026-07-12T13:28:48.094" v="151" actId="20577"/>
          <ac:spMkLst>
            <pc:docMk/>
            <pc:sldMk cId="2176602966" sldId="260"/>
            <ac:spMk id="6" creationId="{0EA48A21-E69E-BDD2-F9ED-AB5FF8D87657}"/>
          </ac:spMkLst>
        </pc:spChg>
      </pc:sldChg>
      <pc:sldChg chg="modSp mod">
        <pc:chgData name="marius marcu" userId="99198070f1954dd4" providerId="LiveId" clId="{56376B56-533C-4955-841E-0722C0B61E5E}" dt="2026-07-13T00:36:03.213" v="2257" actId="20577"/>
        <pc:sldMkLst>
          <pc:docMk/>
          <pc:sldMk cId="1545141111" sldId="261"/>
        </pc:sldMkLst>
        <pc:spChg chg="mod">
          <ac:chgData name="marius marcu" userId="99198070f1954dd4" providerId="LiveId" clId="{56376B56-533C-4955-841E-0722C0B61E5E}" dt="2026-07-13T00:34:44.595" v="2217" actId="20577"/>
          <ac:spMkLst>
            <pc:docMk/>
            <pc:sldMk cId="1545141111" sldId="261"/>
            <ac:spMk id="7" creationId="{823708F0-895B-B6D8-9761-8E324E9D887B}"/>
          </ac:spMkLst>
        </pc:spChg>
        <pc:spChg chg="mod">
          <ac:chgData name="marius marcu" userId="99198070f1954dd4" providerId="LiveId" clId="{56376B56-533C-4955-841E-0722C0B61E5E}" dt="2026-07-13T00:35:07.089" v="2219" actId="20577"/>
          <ac:spMkLst>
            <pc:docMk/>
            <pc:sldMk cId="1545141111" sldId="261"/>
            <ac:spMk id="12" creationId="{74D083FE-F6C7-21E8-1041-EC3257C0E441}"/>
          </ac:spMkLst>
        </pc:spChg>
        <pc:spChg chg="mod">
          <ac:chgData name="marius marcu" userId="99198070f1954dd4" providerId="LiveId" clId="{56376B56-533C-4955-841E-0722C0B61E5E}" dt="2026-07-13T00:36:03.213" v="2257" actId="20577"/>
          <ac:spMkLst>
            <pc:docMk/>
            <pc:sldMk cId="1545141111" sldId="261"/>
            <ac:spMk id="14" creationId="{91A8B14A-0797-29E1-9C9A-77674790D51E}"/>
          </ac:spMkLst>
        </pc:spChg>
      </pc:sldChg>
      <pc:sldChg chg="modSp mod">
        <pc:chgData name="marius marcu" userId="99198070f1954dd4" providerId="LiveId" clId="{56376B56-533C-4955-841E-0722C0B61E5E}" dt="2026-07-13T00:34:29.633" v="2212" actId="20577"/>
        <pc:sldMkLst>
          <pc:docMk/>
          <pc:sldMk cId="1547234607" sldId="262"/>
        </pc:sldMkLst>
        <pc:spChg chg="mod">
          <ac:chgData name="marius marcu" userId="99198070f1954dd4" providerId="LiveId" clId="{56376B56-533C-4955-841E-0722C0B61E5E}" dt="2026-07-13T00:34:29.633" v="2212" actId="20577"/>
          <ac:spMkLst>
            <pc:docMk/>
            <pc:sldMk cId="1547234607" sldId="262"/>
            <ac:spMk id="9" creationId="{242CD47D-0AB9-BC6E-FF44-FC0787D5754E}"/>
          </ac:spMkLst>
        </pc:spChg>
        <pc:spChg chg="mod">
          <ac:chgData name="marius marcu" userId="99198070f1954dd4" providerId="LiveId" clId="{56376B56-533C-4955-841E-0722C0B61E5E}" dt="2026-07-13T00:34:24.659" v="2211" actId="20577"/>
          <ac:spMkLst>
            <pc:docMk/>
            <pc:sldMk cId="1547234607" sldId="262"/>
            <ac:spMk id="10" creationId="{F06CC298-4DBF-88BB-B203-9787CFA87664}"/>
          </ac:spMkLst>
        </pc:spChg>
        <pc:spChg chg="mod">
          <ac:chgData name="marius marcu" userId="99198070f1954dd4" providerId="LiveId" clId="{56376B56-533C-4955-841E-0722C0B61E5E}" dt="2026-07-13T00:15:33.306" v="2004" actId="21"/>
          <ac:spMkLst>
            <pc:docMk/>
            <pc:sldMk cId="1547234607" sldId="262"/>
            <ac:spMk id="12" creationId="{31105388-234F-7EAB-0408-5BB6C1352299}"/>
          </ac:spMkLst>
        </pc:spChg>
      </pc:sldChg>
      <pc:sldChg chg="addSp delSp modSp mod">
        <pc:chgData name="marius marcu" userId="99198070f1954dd4" providerId="LiveId" clId="{56376B56-533C-4955-841E-0722C0B61E5E}" dt="2026-07-13T01:10:39.860" v="2553" actId="20577"/>
        <pc:sldMkLst>
          <pc:docMk/>
          <pc:sldMk cId="3512812285" sldId="263"/>
        </pc:sldMkLst>
        <pc:spChg chg="mod">
          <ac:chgData name="marius marcu" userId="99198070f1954dd4" providerId="LiveId" clId="{56376B56-533C-4955-841E-0722C0B61E5E}" dt="2026-07-13T00:46:46.685" v="2299" actId="255"/>
          <ac:spMkLst>
            <pc:docMk/>
            <pc:sldMk cId="3512812285" sldId="263"/>
            <ac:spMk id="24" creationId="{7A1E2C20-FF75-62BD-8833-A616B2ADDFFA}"/>
          </ac:spMkLst>
        </pc:spChg>
        <pc:spChg chg="mod">
          <ac:chgData name="marius marcu" userId="99198070f1954dd4" providerId="LiveId" clId="{56376B56-533C-4955-841E-0722C0B61E5E}" dt="2026-07-13T01:04:08.375" v="2420" actId="20577"/>
          <ac:spMkLst>
            <pc:docMk/>
            <pc:sldMk cId="3512812285" sldId="263"/>
            <ac:spMk id="27" creationId="{DC90FF31-195A-84A8-5518-8C7BAC93A527}"/>
          </ac:spMkLst>
        </pc:spChg>
        <pc:spChg chg="mod">
          <ac:chgData name="marius marcu" userId="99198070f1954dd4" providerId="LiveId" clId="{56376B56-533C-4955-841E-0722C0B61E5E}" dt="2026-07-13T01:00:04.169" v="2394" actId="20577"/>
          <ac:spMkLst>
            <pc:docMk/>
            <pc:sldMk cId="3512812285" sldId="263"/>
            <ac:spMk id="28" creationId="{D52B3DF8-6A16-9467-8CAF-873DE74886EF}"/>
          </ac:spMkLst>
        </pc:spChg>
        <pc:spChg chg="mod">
          <ac:chgData name="marius marcu" userId="99198070f1954dd4" providerId="LiveId" clId="{56376B56-533C-4955-841E-0722C0B61E5E}" dt="2026-07-13T01:10:06.080" v="2533" actId="20577"/>
          <ac:spMkLst>
            <pc:docMk/>
            <pc:sldMk cId="3512812285" sldId="263"/>
            <ac:spMk id="65" creationId="{8948ABEE-0E0D-EC19-3780-749CC17D6FB3}"/>
          </ac:spMkLst>
        </pc:spChg>
        <pc:spChg chg="mod">
          <ac:chgData name="marius marcu" userId="99198070f1954dd4" providerId="LiveId" clId="{56376B56-533C-4955-841E-0722C0B61E5E}" dt="2026-07-13T01:10:39.860" v="2553" actId="20577"/>
          <ac:spMkLst>
            <pc:docMk/>
            <pc:sldMk cId="3512812285" sldId="263"/>
            <ac:spMk id="66" creationId="{8C6E8752-9F37-CFE6-F2B7-4886352BD3FD}"/>
          </ac:spMkLst>
        </pc:spChg>
        <pc:spChg chg="mod">
          <ac:chgData name="marius marcu" userId="99198070f1954dd4" providerId="LiveId" clId="{56376B56-533C-4955-841E-0722C0B61E5E}" dt="2026-07-13T00:58:52.938" v="2387" actId="20577"/>
          <ac:spMkLst>
            <pc:docMk/>
            <pc:sldMk cId="3512812285" sldId="263"/>
            <ac:spMk id="69" creationId="{B2D61DA7-DDBC-2F5A-557B-B4D57CF7DC23}"/>
          </ac:spMkLst>
        </pc:spChg>
        <pc:spChg chg="mod">
          <ac:chgData name="marius marcu" userId="99198070f1954dd4" providerId="LiveId" clId="{56376B56-533C-4955-841E-0722C0B61E5E}" dt="2026-07-13T01:05:39.830" v="2511" actId="20577"/>
          <ac:spMkLst>
            <pc:docMk/>
            <pc:sldMk cId="3512812285" sldId="263"/>
            <ac:spMk id="71" creationId="{DF7C7965-02DD-CBD5-0DA9-B5BAD68AD4A4}"/>
          </ac:spMkLst>
        </pc:spChg>
        <pc:spChg chg="mod">
          <ac:chgData name="marius marcu" userId="99198070f1954dd4" providerId="LiveId" clId="{56376B56-533C-4955-841E-0722C0B61E5E}" dt="2026-07-13T01:05:32.447" v="2510" actId="20577"/>
          <ac:spMkLst>
            <pc:docMk/>
            <pc:sldMk cId="3512812285" sldId="263"/>
            <ac:spMk id="72" creationId="{E2E838DC-F7E9-2494-6F60-4D0FA237D4B7}"/>
          </ac:spMkLst>
        </pc:spChg>
        <pc:spChg chg="add del mod">
          <ac:chgData name="marius marcu" userId="99198070f1954dd4" providerId="LiveId" clId="{56376B56-533C-4955-841E-0722C0B61E5E}" dt="2026-07-12T14:55:46.980" v="1045"/>
          <ac:spMkLst>
            <pc:docMk/>
            <pc:sldMk cId="3512812285" sldId="263"/>
            <ac:spMk id="80" creationId="{C995A96E-1C4A-CD71-0588-BF0D9EDF5C34}"/>
          </ac:spMkLst>
        </pc:spChg>
        <pc:spChg chg="add mod">
          <ac:chgData name="marius marcu" userId="99198070f1954dd4" providerId="LiveId" clId="{56376B56-533C-4955-841E-0722C0B61E5E}" dt="2026-07-12T14:58:30.528" v="1268" actId="20577"/>
          <ac:spMkLst>
            <pc:docMk/>
            <pc:sldMk cId="3512812285" sldId="263"/>
            <ac:spMk id="81" creationId="{69E18EEF-9D1B-6948-F471-C83AD23AEFA4}"/>
          </ac:spMkLst>
        </pc:spChg>
      </pc:sldChg>
      <pc:sldChg chg="modSp mod">
        <pc:chgData name="marius marcu" userId="99198070f1954dd4" providerId="LiveId" clId="{56376B56-533C-4955-841E-0722C0B61E5E}" dt="2026-07-13T01:11:07.841" v="2554" actId="313"/>
        <pc:sldMkLst>
          <pc:docMk/>
          <pc:sldMk cId="3964763725" sldId="264"/>
        </pc:sldMkLst>
        <pc:spChg chg="mod">
          <ac:chgData name="marius marcu" userId="99198070f1954dd4" providerId="LiveId" clId="{56376B56-533C-4955-841E-0722C0B61E5E}" dt="2026-07-13T01:11:07.841" v="2554" actId="313"/>
          <ac:spMkLst>
            <pc:docMk/>
            <pc:sldMk cId="3964763725" sldId="264"/>
            <ac:spMk id="4" creationId="{DCDDE9F3-28F7-50F6-712F-39CD33616CCF}"/>
          </ac:spMkLst>
        </pc:spChg>
      </pc:sldChg>
      <pc:sldChg chg="modSp mod">
        <pc:chgData name="marius marcu" userId="99198070f1954dd4" providerId="LiveId" clId="{56376B56-533C-4955-841E-0722C0B61E5E}" dt="2026-07-13T01:20:44.035" v="2692" actId="20577"/>
        <pc:sldMkLst>
          <pc:docMk/>
          <pc:sldMk cId="1566348304" sldId="265"/>
        </pc:sldMkLst>
        <pc:spChg chg="mod">
          <ac:chgData name="marius marcu" userId="99198070f1954dd4" providerId="LiveId" clId="{56376B56-533C-4955-841E-0722C0B61E5E}" dt="2026-07-13T01:20:44.035" v="2692" actId="20577"/>
          <ac:spMkLst>
            <pc:docMk/>
            <pc:sldMk cId="1566348304" sldId="265"/>
            <ac:spMk id="4" creationId="{2F426500-EA01-5C3D-346A-8E2C544678D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7/13/2026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7/12/2026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34771559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1.svg"/><Relationship Id="rId4" Type="http://schemas.openxmlformats.org/officeDocument/2006/relationships/image" Target="../media/image9.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D1C7B-BD4E-14B1-DC99-9FB1FE087E92}"/>
              </a:ext>
            </a:extLst>
          </p:cNvPr>
          <p:cNvSpPr>
            <a:spLocks noGrp="1"/>
          </p:cNvSpPr>
          <p:nvPr>
            <p:ph type="ctrTitle"/>
          </p:nvPr>
        </p:nvSpPr>
        <p:spPr>
          <a:xfrm>
            <a:off x="1121434" y="0"/>
            <a:ext cx="11070565" cy="6857999"/>
          </a:xfrm>
        </p:spPr>
        <p:txBody>
          <a:bodyPr>
            <a:normAutofit/>
          </a:bodyPr>
          <a:lstStyle/>
          <a:p>
            <a:endParaRPr lang="en-GB" sz="1600" dirty="0"/>
          </a:p>
        </p:txBody>
      </p:sp>
      <p:sp>
        <p:nvSpPr>
          <p:cNvPr id="3" name="Rectangle 2">
            <a:extLst>
              <a:ext uri="{FF2B5EF4-FFF2-40B4-BE49-F238E27FC236}">
                <a16:creationId xmlns:a16="http://schemas.microsoft.com/office/drawing/2014/main" id="{E3139532-0BD3-F02B-88CA-0EE940169652}"/>
              </a:ext>
            </a:extLst>
          </p:cNvPr>
          <p:cNvSpPr/>
          <p:nvPr/>
        </p:nvSpPr>
        <p:spPr>
          <a:xfrm>
            <a:off x="1233577" y="720306"/>
            <a:ext cx="2199736"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n w="10160">
                  <a:solidFill>
                    <a:schemeClr val="tx2"/>
                  </a:solidFill>
                  <a:prstDash val="solid"/>
                </a:ln>
                <a:solidFill>
                  <a:srgbClr val="FFFFFF"/>
                </a:solidFill>
                <a:effectLst>
                  <a:outerShdw blurRad="38100" dist="22860" dir="5400000" algn="tl" rotWithShape="0">
                    <a:srgbClr val="000000">
                      <a:alpha val="30000"/>
                    </a:srgbClr>
                  </a:outerShdw>
                </a:effectLst>
              </a:rPr>
              <a:t>MODULE NAME	</a:t>
            </a:r>
          </a:p>
        </p:txBody>
      </p:sp>
      <p:sp>
        <p:nvSpPr>
          <p:cNvPr id="4" name="Rectangle 3">
            <a:extLst>
              <a:ext uri="{FF2B5EF4-FFF2-40B4-BE49-F238E27FC236}">
                <a16:creationId xmlns:a16="http://schemas.microsoft.com/office/drawing/2014/main" id="{ED83F9DD-6428-26CD-3641-8487A7CD6E4F}"/>
              </a:ext>
            </a:extLst>
          </p:cNvPr>
          <p:cNvSpPr/>
          <p:nvPr/>
        </p:nvSpPr>
        <p:spPr>
          <a:xfrm>
            <a:off x="3614467" y="720306"/>
            <a:ext cx="4267263"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Problem Solving and Decision Making</a:t>
            </a:r>
          </a:p>
        </p:txBody>
      </p:sp>
      <p:sp>
        <p:nvSpPr>
          <p:cNvPr id="5" name="Rectangle 4">
            <a:extLst>
              <a:ext uri="{FF2B5EF4-FFF2-40B4-BE49-F238E27FC236}">
                <a16:creationId xmlns:a16="http://schemas.microsoft.com/office/drawing/2014/main" id="{F08C0474-CC2D-4242-8F36-7518A9B3A221}"/>
              </a:ext>
            </a:extLst>
          </p:cNvPr>
          <p:cNvSpPr/>
          <p:nvPr/>
        </p:nvSpPr>
        <p:spPr>
          <a:xfrm>
            <a:off x="1233577" y="1500996"/>
            <a:ext cx="2199736"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2"/>
                </a:solidFill>
              </a:rPr>
              <a:t>MODULE COD</a:t>
            </a:r>
          </a:p>
        </p:txBody>
      </p:sp>
      <p:sp>
        <p:nvSpPr>
          <p:cNvPr id="6" name="Rectangle 5">
            <a:extLst>
              <a:ext uri="{FF2B5EF4-FFF2-40B4-BE49-F238E27FC236}">
                <a16:creationId xmlns:a16="http://schemas.microsoft.com/office/drawing/2014/main" id="{4B1D4207-4557-7791-7C68-BE19733B2866}"/>
              </a:ext>
            </a:extLst>
          </p:cNvPr>
          <p:cNvSpPr/>
          <p:nvPr/>
        </p:nvSpPr>
        <p:spPr>
          <a:xfrm>
            <a:off x="3614468" y="1500995"/>
            <a:ext cx="3597215"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LCLM4004_LON</a:t>
            </a:r>
          </a:p>
        </p:txBody>
      </p:sp>
      <p:sp>
        <p:nvSpPr>
          <p:cNvPr id="7" name="Rectangle 6">
            <a:extLst>
              <a:ext uri="{FF2B5EF4-FFF2-40B4-BE49-F238E27FC236}">
                <a16:creationId xmlns:a16="http://schemas.microsoft.com/office/drawing/2014/main" id="{2CFF481E-86D3-10D2-E100-A3102622338E}"/>
              </a:ext>
            </a:extLst>
          </p:cNvPr>
          <p:cNvSpPr/>
          <p:nvPr/>
        </p:nvSpPr>
        <p:spPr>
          <a:xfrm>
            <a:off x="1233577" y="2113472"/>
            <a:ext cx="2199736"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spc="50" dirty="0">
                <a:ln w="9525" cmpd="sng">
                  <a:solidFill>
                    <a:schemeClr val="accent1"/>
                  </a:solidFill>
                  <a:prstDash val="solid"/>
                </a:ln>
                <a:solidFill>
                  <a:srgbClr val="70AD47">
                    <a:tint val="1000"/>
                  </a:srgbClr>
                </a:solidFill>
                <a:effectLst>
                  <a:glow rad="38100">
                    <a:schemeClr val="accent1">
                      <a:alpha val="40000"/>
                    </a:schemeClr>
                  </a:glow>
                </a:effectLst>
              </a:rPr>
              <a:t>STUDENT NAME </a:t>
            </a:r>
          </a:p>
        </p:txBody>
      </p:sp>
      <p:sp>
        <p:nvSpPr>
          <p:cNvPr id="8" name="Rectangle 7">
            <a:extLst>
              <a:ext uri="{FF2B5EF4-FFF2-40B4-BE49-F238E27FC236}">
                <a16:creationId xmlns:a16="http://schemas.microsoft.com/office/drawing/2014/main" id="{83BF29D0-56B7-7069-B1EB-26071E313533}"/>
              </a:ext>
            </a:extLst>
          </p:cNvPr>
          <p:cNvSpPr/>
          <p:nvPr/>
        </p:nvSpPr>
        <p:spPr>
          <a:xfrm>
            <a:off x="3614468" y="2113472"/>
            <a:ext cx="3597215"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Marius Marcu</a:t>
            </a:r>
          </a:p>
        </p:txBody>
      </p:sp>
      <p:sp>
        <p:nvSpPr>
          <p:cNvPr id="9" name="Rectangle 8">
            <a:extLst>
              <a:ext uri="{FF2B5EF4-FFF2-40B4-BE49-F238E27FC236}">
                <a16:creationId xmlns:a16="http://schemas.microsoft.com/office/drawing/2014/main" id="{93D7F9F3-11EF-1F44-7D96-388E01405089}"/>
              </a:ext>
            </a:extLst>
          </p:cNvPr>
          <p:cNvSpPr/>
          <p:nvPr/>
        </p:nvSpPr>
        <p:spPr>
          <a:xfrm>
            <a:off x="1233578" y="2760453"/>
            <a:ext cx="2199736"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STUDENT ID</a:t>
            </a:r>
          </a:p>
        </p:txBody>
      </p:sp>
      <p:sp>
        <p:nvSpPr>
          <p:cNvPr id="10" name="Rectangle 9">
            <a:extLst>
              <a:ext uri="{FF2B5EF4-FFF2-40B4-BE49-F238E27FC236}">
                <a16:creationId xmlns:a16="http://schemas.microsoft.com/office/drawing/2014/main" id="{68CA2DDC-788C-E5E7-9D4B-7296932F6267}"/>
              </a:ext>
            </a:extLst>
          </p:cNvPr>
          <p:cNvSpPr/>
          <p:nvPr/>
        </p:nvSpPr>
        <p:spPr>
          <a:xfrm>
            <a:off x="3614468" y="2760453"/>
            <a:ext cx="3597215"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2526515</a:t>
            </a:r>
          </a:p>
        </p:txBody>
      </p:sp>
      <p:sp>
        <p:nvSpPr>
          <p:cNvPr id="11" name="Rectangle 10">
            <a:extLst>
              <a:ext uri="{FF2B5EF4-FFF2-40B4-BE49-F238E27FC236}">
                <a16:creationId xmlns:a16="http://schemas.microsoft.com/office/drawing/2014/main" id="{0658F4A8-EED4-21CB-D6BB-2EBDDD7430A7}"/>
              </a:ext>
            </a:extLst>
          </p:cNvPr>
          <p:cNvSpPr/>
          <p:nvPr/>
        </p:nvSpPr>
        <p:spPr>
          <a:xfrm>
            <a:off x="1233577" y="3321170"/>
            <a:ext cx="5978106" cy="3881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Assignment1: Presentation</a:t>
            </a:r>
          </a:p>
        </p:txBody>
      </p:sp>
    </p:spTree>
    <p:extLst>
      <p:ext uri="{BB962C8B-B14F-4D97-AF65-F5344CB8AC3E}">
        <p14:creationId xmlns:p14="http://schemas.microsoft.com/office/powerpoint/2010/main" val="2013401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18A4C-D46A-7CFC-C01D-2179CD4E8B00}"/>
              </a:ext>
            </a:extLst>
          </p:cNvPr>
          <p:cNvSpPr>
            <a:spLocks noGrp="1"/>
          </p:cNvSpPr>
          <p:nvPr>
            <p:ph type="ctrTitle"/>
          </p:nvPr>
        </p:nvSpPr>
        <p:spPr>
          <a:xfrm>
            <a:off x="1126184" y="0"/>
            <a:ext cx="11065816" cy="6858000"/>
          </a:xfrm>
        </p:spPr>
        <p:txBody>
          <a:bodyPr/>
          <a:lstStyle/>
          <a:p>
            <a:endParaRPr lang="en-GB" dirty="0"/>
          </a:p>
        </p:txBody>
      </p:sp>
      <p:sp>
        <p:nvSpPr>
          <p:cNvPr id="3" name="Rectangle 2">
            <a:extLst>
              <a:ext uri="{FF2B5EF4-FFF2-40B4-BE49-F238E27FC236}">
                <a16:creationId xmlns:a16="http://schemas.microsoft.com/office/drawing/2014/main" id="{667F4949-80E0-F9FE-4FCD-1A43256314F0}"/>
              </a:ext>
            </a:extLst>
          </p:cNvPr>
          <p:cNvSpPr/>
          <p:nvPr/>
        </p:nvSpPr>
        <p:spPr>
          <a:xfrm>
            <a:off x="3847381" y="299769"/>
            <a:ext cx="3873261" cy="6469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OVERVIEW</a:t>
            </a:r>
          </a:p>
        </p:txBody>
      </p:sp>
      <p:sp>
        <p:nvSpPr>
          <p:cNvPr id="4" name="Rectangle 3">
            <a:extLst>
              <a:ext uri="{FF2B5EF4-FFF2-40B4-BE49-F238E27FC236}">
                <a16:creationId xmlns:a16="http://schemas.microsoft.com/office/drawing/2014/main" id="{C22445EC-7152-1A9A-D336-40FD8FCFB104}"/>
              </a:ext>
            </a:extLst>
          </p:cNvPr>
          <p:cNvSpPr/>
          <p:nvPr/>
        </p:nvSpPr>
        <p:spPr>
          <a:xfrm>
            <a:off x="1371600" y="1388853"/>
            <a:ext cx="1051560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Introduction</a:t>
            </a:r>
          </a:p>
        </p:txBody>
      </p:sp>
      <p:sp>
        <p:nvSpPr>
          <p:cNvPr id="5" name="Rectangle 4">
            <a:extLst>
              <a:ext uri="{FF2B5EF4-FFF2-40B4-BE49-F238E27FC236}">
                <a16:creationId xmlns:a16="http://schemas.microsoft.com/office/drawing/2014/main" id="{6B5A9692-2E78-DFBA-F095-B7AA58A555A7}"/>
              </a:ext>
            </a:extLst>
          </p:cNvPr>
          <p:cNvSpPr/>
          <p:nvPr/>
        </p:nvSpPr>
        <p:spPr>
          <a:xfrm>
            <a:off x="1371600" y="1908594"/>
            <a:ext cx="1051560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Company background</a:t>
            </a:r>
          </a:p>
        </p:txBody>
      </p:sp>
      <p:sp>
        <p:nvSpPr>
          <p:cNvPr id="6" name="Rectangle 5">
            <a:extLst>
              <a:ext uri="{FF2B5EF4-FFF2-40B4-BE49-F238E27FC236}">
                <a16:creationId xmlns:a16="http://schemas.microsoft.com/office/drawing/2014/main" id="{575D4CF8-DE8C-AF05-431E-614020629524}"/>
              </a:ext>
            </a:extLst>
          </p:cNvPr>
          <p:cNvSpPr/>
          <p:nvPr/>
        </p:nvSpPr>
        <p:spPr>
          <a:xfrm>
            <a:off x="1371600" y="2404611"/>
            <a:ext cx="1051560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Problems: nature and scope</a:t>
            </a:r>
          </a:p>
        </p:txBody>
      </p:sp>
      <p:sp>
        <p:nvSpPr>
          <p:cNvPr id="7" name="Rectangle 6">
            <a:extLst>
              <a:ext uri="{FF2B5EF4-FFF2-40B4-BE49-F238E27FC236}">
                <a16:creationId xmlns:a16="http://schemas.microsoft.com/office/drawing/2014/main" id="{30297EF4-2C22-9D24-C3B3-7972DD121107}"/>
              </a:ext>
            </a:extLst>
          </p:cNvPr>
          <p:cNvSpPr/>
          <p:nvPr/>
        </p:nvSpPr>
        <p:spPr>
          <a:xfrm>
            <a:off x="1371600" y="2920041"/>
            <a:ext cx="1051560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PESTEL ANALISIS: Basil`s Bakery </a:t>
            </a:r>
          </a:p>
        </p:txBody>
      </p:sp>
      <p:sp>
        <p:nvSpPr>
          <p:cNvPr id="8" name="Rectangle 7">
            <a:extLst>
              <a:ext uri="{FF2B5EF4-FFF2-40B4-BE49-F238E27FC236}">
                <a16:creationId xmlns:a16="http://schemas.microsoft.com/office/drawing/2014/main" id="{513014F0-0123-F923-9513-F21F0F1385C3}"/>
              </a:ext>
            </a:extLst>
          </p:cNvPr>
          <p:cNvSpPr/>
          <p:nvPr/>
        </p:nvSpPr>
        <p:spPr>
          <a:xfrm>
            <a:off x="1371600" y="3435471"/>
            <a:ext cx="1051560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Cause and effect analysis: Fishbone diagram</a:t>
            </a:r>
          </a:p>
        </p:txBody>
      </p:sp>
      <p:sp>
        <p:nvSpPr>
          <p:cNvPr id="9" name="Rectangle 8">
            <a:extLst>
              <a:ext uri="{FF2B5EF4-FFF2-40B4-BE49-F238E27FC236}">
                <a16:creationId xmlns:a16="http://schemas.microsoft.com/office/drawing/2014/main" id="{A789B33C-444B-34CC-4DA0-E0F898EB0C31}"/>
              </a:ext>
            </a:extLst>
          </p:cNvPr>
          <p:cNvSpPr/>
          <p:nvPr/>
        </p:nvSpPr>
        <p:spPr>
          <a:xfrm>
            <a:off x="1371600" y="4016675"/>
            <a:ext cx="387326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Conclusion</a:t>
            </a:r>
          </a:p>
        </p:txBody>
      </p:sp>
      <p:sp>
        <p:nvSpPr>
          <p:cNvPr id="10" name="Rectangle 9">
            <a:extLst>
              <a:ext uri="{FF2B5EF4-FFF2-40B4-BE49-F238E27FC236}">
                <a16:creationId xmlns:a16="http://schemas.microsoft.com/office/drawing/2014/main" id="{FF9B893C-A34F-ED5B-CD83-B2E7BD6456C1}"/>
              </a:ext>
            </a:extLst>
          </p:cNvPr>
          <p:cNvSpPr/>
          <p:nvPr/>
        </p:nvSpPr>
        <p:spPr>
          <a:xfrm>
            <a:off x="1371600" y="4597879"/>
            <a:ext cx="3873260"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References</a:t>
            </a:r>
          </a:p>
        </p:txBody>
      </p:sp>
    </p:spTree>
    <p:extLst>
      <p:ext uri="{BB962C8B-B14F-4D97-AF65-F5344CB8AC3E}">
        <p14:creationId xmlns:p14="http://schemas.microsoft.com/office/powerpoint/2010/main" val="3352422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62FB4-43CC-5268-A8C9-FE0FBA2F7236}"/>
              </a:ext>
            </a:extLst>
          </p:cNvPr>
          <p:cNvSpPr>
            <a:spLocks noGrp="1"/>
          </p:cNvSpPr>
          <p:nvPr>
            <p:ph type="ctrTitle"/>
          </p:nvPr>
        </p:nvSpPr>
        <p:spPr>
          <a:xfrm>
            <a:off x="1086928" y="5057"/>
            <a:ext cx="11105072" cy="6852943"/>
          </a:xfrm>
        </p:spPr>
        <p:txBody>
          <a:bodyPr/>
          <a:lstStyle/>
          <a:p>
            <a:endParaRPr lang="en-GB" dirty="0"/>
          </a:p>
        </p:txBody>
      </p:sp>
      <p:sp>
        <p:nvSpPr>
          <p:cNvPr id="3" name="Rectangle 2">
            <a:extLst>
              <a:ext uri="{FF2B5EF4-FFF2-40B4-BE49-F238E27FC236}">
                <a16:creationId xmlns:a16="http://schemas.microsoft.com/office/drawing/2014/main" id="{2B067C80-B4A0-4257-50DB-B4E611A853C7}"/>
              </a:ext>
            </a:extLst>
          </p:cNvPr>
          <p:cNvSpPr/>
          <p:nvPr/>
        </p:nvSpPr>
        <p:spPr>
          <a:xfrm>
            <a:off x="1224951" y="146649"/>
            <a:ext cx="3347049" cy="4140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t>Introduction</a:t>
            </a:r>
          </a:p>
        </p:txBody>
      </p:sp>
      <p:sp>
        <p:nvSpPr>
          <p:cNvPr id="4" name="Rectangle 3">
            <a:extLst>
              <a:ext uri="{FF2B5EF4-FFF2-40B4-BE49-F238E27FC236}">
                <a16:creationId xmlns:a16="http://schemas.microsoft.com/office/drawing/2014/main" id="{EEAF4E48-FB22-7887-F4B9-6EDFADCD9B26}"/>
              </a:ext>
            </a:extLst>
          </p:cNvPr>
          <p:cNvSpPr/>
          <p:nvPr/>
        </p:nvSpPr>
        <p:spPr>
          <a:xfrm>
            <a:off x="1086928" y="697252"/>
            <a:ext cx="11105072" cy="61556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71500" indent="-571500" algn="just">
              <a:buFont typeface="Wingdings" panose="05000000000000000000" pitchFamily="2" charset="2"/>
              <a:buChar char="Ø"/>
            </a:pPr>
            <a:r>
              <a:rPr lang="en-GB" sz="4000" dirty="0"/>
              <a:t>Sales Impact: </a:t>
            </a:r>
            <a:r>
              <a:rPr lang="en-GB" sz="2800" dirty="0"/>
              <a:t>Sales drop in 2020 and are still 25% below pre-pandemic. </a:t>
            </a:r>
          </a:p>
          <a:p>
            <a:pPr marL="571500" indent="-571500" algn="just">
              <a:buFont typeface="Wingdings" panose="05000000000000000000" pitchFamily="2" charset="2"/>
              <a:buChar char="Ø"/>
            </a:pPr>
            <a:r>
              <a:rPr lang="en-GB" sz="4000" dirty="0"/>
              <a:t>Declining Footfall: </a:t>
            </a:r>
            <a:r>
              <a:rPr lang="en-GB" sz="2800" dirty="0"/>
              <a:t>Due to hybrid work and neighbours' closures.</a:t>
            </a:r>
          </a:p>
          <a:p>
            <a:pPr marL="571500" indent="-571500" algn="just">
              <a:buFont typeface="Wingdings" panose="05000000000000000000" pitchFamily="2" charset="2"/>
              <a:buChar char="Ø"/>
            </a:pPr>
            <a:r>
              <a:rPr lang="en-GB" sz="4000" dirty="0"/>
              <a:t>Customer Demand: </a:t>
            </a:r>
            <a:r>
              <a:rPr lang="en-GB" sz="2800" dirty="0"/>
              <a:t>Need pre-order and delivery service. </a:t>
            </a:r>
          </a:p>
          <a:p>
            <a:pPr marL="571500" indent="-571500" algn="just">
              <a:buFont typeface="Wingdings" panose="05000000000000000000" pitchFamily="2" charset="2"/>
              <a:buChar char="Ø"/>
            </a:pPr>
            <a:r>
              <a:rPr lang="en-GB" sz="4000" dirty="0"/>
              <a:t>Basi’s needs a full analysis before deciding next steps</a:t>
            </a:r>
            <a:r>
              <a:rPr lang="en-GB" sz="2800" dirty="0"/>
              <a:t>.</a:t>
            </a:r>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3792628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E1125A1-A8C6-78B1-0D3F-3FCF4B8A4712}"/>
              </a:ext>
            </a:extLst>
          </p:cNvPr>
          <p:cNvSpPr/>
          <p:nvPr/>
        </p:nvSpPr>
        <p:spPr>
          <a:xfrm>
            <a:off x="1305464" y="3743864"/>
            <a:ext cx="8054196" cy="11731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t>Sells: </a:t>
            </a:r>
            <a:r>
              <a:rPr lang="en-GB" dirty="0"/>
              <a:t>Contemporary-cakes</a:t>
            </a:r>
          </a:p>
          <a:p>
            <a:r>
              <a:rPr lang="en-GB" dirty="0"/>
              <a:t>               Pastries</a:t>
            </a:r>
          </a:p>
          <a:p>
            <a:r>
              <a:rPr lang="en-GB" dirty="0"/>
              <a:t>               Artisan breads</a:t>
            </a:r>
          </a:p>
          <a:p>
            <a:r>
              <a:rPr lang="en-GB" dirty="0"/>
              <a:t>               All </a:t>
            </a:r>
            <a:r>
              <a:rPr lang="en-GB" dirty="0" err="1"/>
              <a:t>poducts</a:t>
            </a:r>
            <a:r>
              <a:rPr lang="en-GB" dirty="0"/>
              <a:t> are made with high-quality organic ingredients</a:t>
            </a:r>
          </a:p>
        </p:txBody>
      </p:sp>
      <p:sp>
        <p:nvSpPr>
          <p:cNvPr id="4" name="Rectangle 3">
            <a:extLst>
              <a:ext uri="{FF2B5EF4-FFF2-40B4-BE49-F238E27FC236}">
                <a16:creationId xmlns:a16="http://schemas.microsoft.com/office/drawing/2014/main" id="{8A16A89C-61B9-1C0D-547B-BADD210EB2CA}"/>
              </a:ext>
            </a:extLst>
          </p:cNvPr>
          <p:cNvSpPr/>
          <p:nvPr/>
        </p:nvSpPr>
        <p:spPr>
          <a:xfrm>
            <a:off x="2717321" y="86264"/>
            <a:ext cx="7013275" cy="5779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Company background</a:t>
            </a:r>
          </a:p>
        </p:txBody>
      </p:sp>
      <p:sp>
        <p:nvSpPr>
          <p:cNvPr id="7" name="Rectangle 6">
            <a:extLst>
              <a:ext uri="{FF2B5EF4-FFF2-40B4-BE49-F238E27FC236}">
                <a16:creationId xmlns:a16="http://schemas.microsoft.com/office/drawing/2014/main" id="{18787219-0E4D-5821-F80E-C26BC8B7D26F}"/>
              </a:ext>
            </a:extLst>
          </p:cNvPr>
          <p:cNvSpPr/>
          <p:nvPr/>
        </p:nvSpPr>
        <p:spPr>
          <a:xfrm>
            <a:off x="1305464" y="1475117"/>
            <a:ext cx="2958860" cy="6642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Basil`s Bakery</a:t>
            </a:r>
          </a:p>
        </p:txBody>
      </p:sp>
      <p:sp>
        <p:nvSpPr>
          <p:cNvPr id="8" name="Rectangle 7">
            <a:extLst>
              <a:ext uri="{FF2B5EF4-FFF2-40B4-BE49-F238E27FC236}">
                <a16:creationId xmlns:a16="http://schemas.microsoft.com/office/drawing/2014/main" id="{95F92B8A-068E-DB3C-E97B-C66875D75C27}"/>
              </a:ext>
            </a:extLst>
          </p:cNvPr>
          <p:cNvSpPr/>
          <p:nvPr/>
        </p:nvSpPr>
        <p:spPr>
          <a:xfrm>
            <a:off x="1305464" y="2139351"/>
            <a:ext cx="8054196" cy="4140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t>Founded in:  </a:t>
            </a:r>
            <a:r>
              <a:rPr lang="en-GB" dirty="0"/>
              <a:t>2025 </a:t>
            </a:r>
          </a:p>
        </p:txBody>
      </p:sp>
      <p:sp>
        <p:nvSpPr>
          <p:cNvPr id="10" name="Rectangle 9">
            <a:extLst>
              <a:ext uri="{FF2B5EF4-FFF2-40B4-BE49-F238E27FC236}">
                <a16:creationId xmlns:a16="http://schemas.microsoft.com/office/drawing/2014/main" id="{8AF704AB-F391-F5E8-B78D-E3F3367D2BDE}"/>
              </a:ext>
            </a:extLst>
          </p:cNvPr>
          <p:cNvSpPr/>
          <p:nvPr/>
        </p:nvSpPr>
        <p:spPr>
          <a:xfrm>
            <a:off x="1305464" y="2950234"/>
            <a:ext cx="8054196" cy="39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b="1" dirty="0"/>
              <a:t>Owners:</a:t>
            </a:r>
            <a:r>
              <a:rPr lang="en-GB" b="1" dirty="0"/>
              <a:t> </a:t>
            </a:r>
            <a:r>
              <a:rPr lang="en-GB" dirty="0"/>
              <a:t>Basil`s ( independent operator)</a:t>
            </a:r>
          </a:p>
        </p:txBody>
      </p:sp>
      <p:sp>
        <p:nvSpPr>
          <p:cNvPr id="13" name="Rectangle 12">
            <a:extLst>
              <a:ext uri="{FF2B5EF4-FFF2-40B4-BE49-F238E27FC236}">
                <a16:creationId xmlns:a16="http://schemas.microsoft.com/office/drawing/2014/main" id="{A938259A-C29A-A8F4-EC97-03F56735D75B}"/>
              </a:ext>
            </a:extLst>
          </p:cNvPr>
          <p:cNvSpPr/>
          <p:nvPr/>
        </p:nvSpPr>
        <p:spPr>
          <a:xfrm>
            <a:off x="1305464" y="5279366"/>
            <a:ext cx="8054196" cy="15786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Bakery located in a shopping retail park in Coventry UK owned by Basil. </a:t>
            </a:r>
          </a:p>
          <a:p>
            <a:pPr algn="ctr"/>
            <a:r>
              <a:rPr lang="en-GB" dirty="0"/>
              <a:t>Business open in 2015 whit a good annual growth until 2019 and a big drop du to lockdown 2020.</a:t>
            </a:r>
          </a:p>
          <a:p>
            <a:pPr algn="ctr"/>
            <a:r>
              <a:rPr lang="en-GB" dirty="0"/>
              <a:t>2023and 2025 all seals stagnant at a 25% minus comparative with 2019 .</a:t>
            </a:r>
          </a:p>
          <a:p>
            <a:pPr algn="ctr"/>
            <a:r>
              <a:rPr lang="en-GB" dirty="0"/>
              <a:t>Need a full analysis before new decision .</a:t>
            </a:r>
          </a:p>
          <a:p>
            <a:pPr algn="ctr"/>
            <a:r>
              <a:rPr lang="en-GB" dirty="0"/>
              <a:t> </a:t>
            </a:r>
          </a:p>
        </p:txBody>
      </p:sp>
    </p:spTree>
    <p:extLst>
      <p:ext uri="{BB962C8B-B14F-4D97-AF65-F5344CB8AC3E}">
        <p14:creationId xmlns:p14="http://schemas.microsoft.com/office/powerpoint/2010/main" val="3840378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5309F6C-BD9F-0022-675D-A68B84BFCB40}"/>
              </a:ext>
            </a:extLst>
          </p:cNvPr>
          <p:cNvSpPr/>
          <p:nvPr/>
        </p:nvSpPr>
        <p:spPr>
          <a:xfrm>
            <a:off x="1854679" y="0"/>
            <a:ext cx="8548777" cy="7763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b="1" dirty="0"/>
              <a:t>Problem : </a:t>
            </a:r>
            <a:r>
              <a:rPr lang="en-GB" sz="3200" b="1" dirty="0"/>
              <a:t>nature and scope </a:t>
            </a:r>
          </a:p>
        </p:txBody>
      </p:sp>
      <p:sp>
        <p:nvSpPr>
          <p:cNvPr id="5" name="TextBox 4">
            <a:extLst>
              <a:ext uri="{FF2B5EF4-FFF2-40B4-BE49-F238E27FC236}">
                <a16:creationId xmlns:a16="http://schemas.microsoft.com/office/drawing/2014/main" id="{E36BE8E9-3980-637D-AD68-18514D5C68FF}"/>
              </a:ext>
            </a:extLst>
          </p:cNvPr>
          <p:cNvSpPr txBox="1"/>
          <p:nvPr/>
        </p:nvSpPr>
        <p:spPr>
          <a:xfrm>
            <a:off x="1358659" y="1285336"/>
            <a:ext cx="1565696" cy="461665"/>
          </a:xfrm>
          <a:prstGeom prst="rect">
            <a:avLst/>
          </a:prstGeom>
          <a:noFill/>
        </p:spPr>
        <p:txBody>
          <a:bodyPr wrap="square" rtlCol="0">
            <a:spAutoFit/>
          </a:bodyPr>
          <a:lstStyle/>
          <a:p>
            <a:pPr algn="ctr"/>
            <a:r>
              <a:rPr lang="en-GB" sz="2400" b="1" dirty="0">
                <a:solidFill>
                  <a:srgbClr val="FF0000"/>
                </a:solidFill>
              </a:rPr>
              <a:t>5W2H</a:t>
            </a:r>
          </a:p>
        </p:txBody>
      </p:sp>
      <p:sp>
        <p:nvSpPr>
          <p:cNvPr id="6" name="TextBox 5">
            <a:extLst>
              <a:ext uri="{FF2B5EF4-FFF2-40B4-BE49-F238E27FC236}">
                <a16:creationId xmlns:a16="http://schemas.microsoft.com/office/drawing/2014/main" id="{0EA48A21-E69E-BDD2-F9ED-AB5FF8D87657}"/>
              </a:ext>
            </a:extLst>
          </p:cNvPr>
          <p:cNvSpPr txBox="1"/>
          <p:nvPr/>
        </p:nvSpPr>
        <p:spPr>
          <a:xfrm>
            <a:off x="2027207" y="2001328"/>
            <a:ext cx="9696071" cy="4801314"/>
          </a:xfrm>
          <a:prstGeom prst="rect">
            <a:avLst/>
          </a:prstGeom>
          <a:noFill/>
        </p:spPr>
        <p:txBody>
          <a:bodyPr wrap="square" rtlCol="0">
            <a:spAutoFit/>
          </a:bodyPr>
          <a:lstStyle/>
          <a:p>
            <a:pPr marL="342900" indent="-342900">
              <a:buFont typeface="+mj-lt"/>
              <a:buAutoNum type="arabicPeriod"/>
            </a:pPr>
            <a:r>
              <a:rPr lang="en-GB" dirty="0">
                <a:solidFill>
                  <a:schemeClr val="bg1"/>
                </a:solidFill>
              </a:rPr>
              <a:t>Where?  Basil`s Bakery, retail park, Coventry UK</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Why? Nerby business closures, hybrid working, rising operating cost, no delivery service, </a:t>
            </a:r>
          </a:p>
          <a:p>
            <a:pPr algn="just"/>
            <a:r>
              <a:rPr lang="en-GB" dirty="0">
                <a:solidFill>
                  <a:schemeClr val="bg1"/>
                </a:solidFill>
              </a:rPr>
              <a:t>                 increasing ingredients cost </a:t>
            </a:r>
          </a:p>
          <a:p>
            <a:pPr algn="just"/>
            <a:endParaRPr lang="en-GB" dirty="0">
              <a:solidFill>
                <a:schemeClr val="bg1"/>
              </a:solidFill>
            </a:endParaRPr>
          </a:p>
          <a:p>
            <a:pPr marL="342900" indent="-342900" algn="just">
              <a:buAutoNum type="arabicPeriod" startAt="3"/>
            </a:pPr>
            <a:r>
              <a:rPr lang="en-GB" dirty="0">
                <a:solidFill>
                  <a:schemeClr val="bg1"/>
                </a:solidFill>
              </a:rPr>
              <a:t>What? Declining customer footfall and sales</a:t>
            </a:r>
          </a:p>
          <a:p>
            <a:pPr marL="342900" indent="-342900" algn="just">
              <a:buAutoNum type="arabicPeriod" startAt="3"/>
            </a:pPr>
            <a:endParaRPr lang="en-GB" dirty="0">
              <a:solidFill>
                <a:schemeClr val="bg1"/>
              </a:solidFill>
            </a:endParaRPr>
          </a:p>
          <a:p>
            <a:pPr marL="342900" indent="-342900" algn="just">
              <a:buAutoNum type="arabicPeriod" startAt="3"/>
            </a:pPr>
            <a:r>
              <a:rPr lang="en-GB" dirty="0">
                <a:solidFill>
                  <a:schemeClr val="bg1"/>
                </a:solidFill>
              </a:rPr>
              <a:t>How? Fewer customers visit the bakery, reducing sales while cost continue to rise </a:t>
            </a:r>
          </a:p>
          <a:p>
            <a:pPr marL="342900" indent="-342900" algn="just">
              <a:buAutoNum type="arabicPeriod" startAt="3"/>
            </a:pPr>
            <a:endParaRPr lang="en-GB" dirty="0">
              <a:solidFill>
                <a:schemeClr val="bg1"/>
              </a:solidFill>
            </a:endParaRPr>
          </a:p>
          <a:p>
            <a:pPr marL="342900" indent="-342900" algn="just">
              <a:buAutoNum type="arabicPeriod" startAt="3"/>
            </a:pPr>
            <a:r>
              <a:rPr lang="en-GB" dirty="0">
                <a:solidFill>
                  <a:schemeClr val="bg1"/>
                </a:solidFill>
              </a:rPr>
              <a:t>When? Started 2020 ( lockdown ): stagnant between 2023-2025</a:t>
            </a:r>
          </a:p>
          <a:p>
            <a:pPr marL="342900" indent="-342900" algn="just">
              <a:buAutoNum type="arabicPeriod" startAt="3"/>
            </a:pPr>
            <a:endParaRPr lang="en-GB" dirty="0">
              <a:solidFill>
                <a:schemeClr val="bg1"/>
              </a:solidFill>
            </a:endParaRPr>
          </a:p>
          <a:p>
            <a:pPr marL="342900" indent="-342900" algn="just">
              <a:buAutoNum type="arabicPeriod" startAt="3"/>
            </a:pPr>
            <a:r>
              <a:rPr lang="en-GB" dirty="0">
                <a:solidFill>
                  <a:schemeClr val="bg1"/>
                </a:solidFill>
              </a:rPr>
              <a:t>What? The client flow hasn`t increased like in 2019 after the restrictions were lifted</a:t>
            </a:r>
          </a:p>
          <a:p>
            <a:pPr marL="342900" indent="-342900" algn="just">
              <a:buAutoNum type="arabicPeriod" startAt="3"/>
            </a:pPr>
            <a:endParaRPr lang="en-GB" dirty="0">
              <a:solidFill>
                <a:schemeClr val="bg1"/>
              </a:solidFill>
            </a:endParaRPr>
          </a:p>
          <a:p>
            <a:pPr marL="342900" indent="-342900" algn="just">
              <a:buAutoNum type="arabicPeriod" startAt="3"/>
            </a:pPr>
            <a:r>
              <a:rPr lang="en-GB" dirty="0">
                <a:solidFill>
                  <a:schemeClr val="bg1"/>
                </a:solidFill>
              </a:rPr>
              <a:t>How? Sales stayed 25% below 2019 levels, overall costs went up significantly</a:t>
            </a:r>
          </a:p>
          <a:p>
            <a:pPr algn="just"/>
            <a:endParaRPr lang="en-GB" dirty="0">
              <a:solidFill>
                <a:schemeClr val="bg1"/>
              </a:solidFill>
            </a:endParaRPr>
          </a:p>
          <a:p>
            <a:pPr algn="just"/>
            <a:r>
              <a:rPr lang="en-GB" sz="2000" b="1" dirty="0">
                <a:solidFill>
                  <a:schemeClr val="bg1"/>
                </a:solidFill>
              </a:rPr>
              <a:t>                                                                                        Souza de Abreu et al., 2025</a:t>
            </a:r>
          </a:p>
        </p:txBody>
      </p:sp>
    </p:spTree>
    <p:extLst>
      <p:ext uri="{BB962C8B-B14F-4D97-AF65-F5344CB8AC3E}">
        <p14:creationId xmlns:p14="http://schemas.microsoft.com/office/powerpoint/2010/main" val="2176602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3F5BC2-F33A-4B6F-432A-38B698F04EFA}"/>
              </a:ext>
            </a:extLst>
          </p:cNvPr>
          <p:cNvSpPr txBox="1"/>
          <p:nvPr/>
        </p:nvSpPr>
        <p:spPr>
          <a:xfrm>
            <a:off x="0" y="0"/>
            <a:ext cx="12191999" cy="830998"/>
          </a:xfrm>
          <a:prstGeom prst="rect">
            <a:avLst/>
          </a:prstGeom>
          <a:noFill/>
        </p:spPr>
        <p:txBody>
          <a:bodyPr wrap="square" rtlCol="0">
            <a:spAutoFit/>
          </a:bodyPr>
          <a:lstStyle/>
          <a:p>
            <a:pPr algn="ctr"/>
            <a:r>
              <a:rPr lang="en-GB" sz="4800" b="1" dirty="0">
                <a:solidFill>
                  <a:schemeClr val="bg1"/>
                </a:solidFill>
              </a:rPr>
              <a:t>PASTLE Analysis: </a:t>
            </a:r>
            <a:r>
              <a:rPr lang="en-GB" sz="3600" b="1" dirty="0">
                <a:solidFill>
                  <a:schemeClr val="bg1"/>
                </a:solidFill>
              </a:rPr>
              <a:t>Basil`s Bakery</a:t>
            </a:r>
          </a:p>
        </p:txBody>
      </p:sp>
      <p:sp>
        <p:nvSpPr>
          <p:cNvPr id="6" name="TextBox 5">
            <a:extLst>
              <a:ext uri="{FF2B5EF4-FFF2-40B4-BE49-F238E27FC236}">
                <a16:creationId xmlns:a16="http://schemas.microsoft.com/office/drawing/2014/main" id="{42A48FD6-71EA-48CE-AFDD-5680E92A1754}"/>
              </a:ext>
            </a:extLst>
          </p:cNvPr>
          <p:cNvSpPr txBox="1"/>
          <p:nvPr/>
        </p:nvSpPr>
        <p:spPr>
          <a:xfrm>
            <a:off x="0" y="1107173"/>
            <a:ext cx="1796142" cy="523220"/>
          </a:xfrm>
          <a:prstGeom prst="rect">
            <a:avLst/>
          </a:prstGeom>
          <a:noFill/>
        </p:spPr>
        <p:txBody>
          <a:bodyPr wrap="square">
            <a:spAutoFit/>
          </a:bodyPr>
          <a:lstStyle/>
          <a:p>
            <a:r>
              <a:rPr lang="en-GB" sz="2800" dirty="0">
                <a:solidFill>
                  <a:schemeClr val="bg1"/>
                </a:solidFill>
              </a:rPr>
              <a:t>Political: </a:t>
            </a:r>
          </a:p>
        </p:txBody>
      </p:sp>
      <p:sp>
        <p:nvSpPr>
          <p:cNvPr id="7" name="TextBox 6">
            <a:extLst>
              <a:ext uri="{FF2B5EF4-FFF2-40B4-BE49-F238E27FC236}">
                <a16:creationId xmlns:a16="http://schemas.microsoft.com/office/drawing/2014/main" id="{823708F0-895B-B6D8-9761-8E324E9D887B}"/>
              </a:ext>
            </a:extLst>
          </p:cNvPr>
          <p:cNvSpPr txBox="1"/>
          <p:nvPr/>
        </p:nvSpPr>
        <p:spPr>
          <a:xfrm>
            <a:off x="1012370" y="1651058"/>
            <a:ext cx="10619117" cy="646331"/>
          </a:xfrm>
          <a:prstGeom prst="rect">
            <a:avLst/>
          </a:prstGeom>
          <a:noFill/>
        </p:spPr>
        <p:txBody>
          <a:bodyPr wrap="square" rtlCol="0">
            <a:spAutoFit/>
          </a:bodyPr>
          <a:lstStyle/>
          <a:p>
            <a:pPr marL="400050" indent="-400050">
              <a:buFont typeface="+mj-lt"/>
              <a:buAutoNum type="romanUcPeriod"/>
            </a:pPr>
            <a:r>
              <a:rPr lang="en-GB" dirty="0">
                <a:solidFill>
                  <a:schemeClr val="bg1"/>
                </a:solidFill>
              </a:rPr>
              <a:t>Restriction and lockdown.</a:t>
            </a:r>
          </a:p>
          <a:p>
            <a:pPr marL="400050" indent="-400050">
              <a:buFont typeface="+mj-lt"/>
              <a:buAutoNum type="romanUcPeriod"/>
            </a:pPr>
            <a:r>
              <a:rPr lang="en-GB" dirty="0">
                <a:solidFill>
                  <a:schemeClr val="bg1"/>
                </a:solidFill>
              </a:rPr>
              <a:t>Higher Business Rates &amp; Insurance.</a:t>
            </a:r>
          </a:p>
        </p:txBody>
      </p:sp>
      <p:sp>
        <p:nvSpPr>
          <p:cNvPr id="8" name="TextBox 7">
            <a:extLst>
              <a:ext uri="{FF2B5EF4-FFF2-40B4-BE49-F238E27FC236}">
                <a16:creationId xmlns:a16="http://schemas.microsoft.com/office/drawing/2014/main" id="{BC226B16-ADC4-6F0A-24DE-63BAD7375A7F}"/>
              </a:ext>
            </a:extLst>
          </p:cNvPr>
          <p:cNvSpPr txBox="1"/>
          <p:nvPr/>
        </p:nvSpPr>
        <p:spPr>
          <a:xfrm>
            <a:off x="-1" y="2988128"/>
            <a:ext cx="2024743" cy="523220"/>
          </a:xfrm>
          <a:prstGeom prst="rect">
            <a:avLst/>
          </a:prstGeom>
          <a:noFill/>
        </p:spPr>
        <p:txBody>
          <a:bodyPr wrap="square" rtlCol="0">
            <a:spAutoFit/>
          </a:bodyPr>
          <a:lstStyle/>
          <a:p>
            <a:r>
              <a:rPr lang="en-GB" sz="2800" dirty="0">
                <a:solidFill>
                  <a:schemeClr val="bg1"/>
                </a:solidFill>
              </a:rPr>
              <a:t>Economic:</a:t>
            </a:r>
          </a:p>
        </p:txBody>
      </p:sp>
      <p:sp>
        <p:nvSpPr>
          <p:cNvPr id="12" name="TextBox 11">
            <a:extLst>
              <a:ext uri="{FF2B5EF4-FFF2-40B4-BE49-F238E27FC236}">
                <a16:creationId xmlns:a16="http://schemas.microsoft.com/office/drawing/2014/main" id="{74D083FE-F6C7-21E8-1041-EC3257C0E441}"/>
              </a:ext>
            </a:extLst>
          </p:cNvPr>
          <p:cNvSpPr txBox="1"/>
          <p:nvPr/>
        </p:nvSpPr>
        <p:spPr>
          <a:xfrm>
            <a:off x="1012369" y="3429000"/>
            <a:ext cx="10619117" cy="646331"/>
          </a:xfrm>
          <a:prstGeom prst="rect">
            <a:avLst/>
          </a:prstGeom>
          <a:noFill/>
        </p:spPr>
        <p:txBody>
          <a:bodyPr wrap="square" rtlCol="0">
            <a:spAutoFit/>
          </a:bodyPr>
          <a:lstStyle/>
          <a:p>
            <a:pPr marL="400050" indent="-400050">
              <a:buFont typeface="+mj-lt"/>
              <a:buAutoNum type="romanUcPeriod"/>
            </a:pPr>
            <a:r>
              <a:rPr lang="en-GB" dirty="0">
                <a:solidFill>
                  <a:schemeClr val="bg1"/>
                </a:solidFill>
              </a:rPr>
              <a:t>Sales : Sales rase after restrictions but stagnated at 25% below pre-2019.</a:t>
            </a:r>
          </a:p>
          <a:p>
            <a:pPr marL="400050" indent="-400050">
              <a:buFont typeface="+mj-lt"/>
              <a:buAutoNum type="romanUcPeriod"/>
            </a:pPr>
            <a:r>
              <a:rPr lang="en-GB" dirty="0">
                <a:solidFill>
                  <a:schemeClr val="bg1"/>
                </a:solidFill>
              </a:rPr>
              <a:t>Supplies: Unstable price of organic ingredients and the high prices. </a:t>
            </a:r>
          </a:p>
        </p:txBody>
      </p:sp>
      <p:sp>
        <p:nvSpPr>
          <p:cNvPr id="13" name="TextBox 12">
            <a:extLst>
              <a:ext uri="{FF2B5EF4-FFF2-40B4-BE49-F238E27FC236}">
                <a16:creationId xmlns:a16="http://schemas.microsoft.com/office/drawing/2014/main" id="{405E8A0B-83B2-D04D-9E8D-385CBF4F30D6}"/>
              </a:ext>
            </a:extLst>
          </p:cNvPr>
          <p:cNvSpPr txBox="1"/>
          <p:nvPr/>
        </p:nvSpPr>
        <p:spPr>
          <a:xfrm>
            <a:off x="0" y="4892463"/>
            <a:ext cx="1796142" cy="523220"/>
          </a:xfrm>
          <a:prstGeom prst="rect">
            <a:avLst/>
          </a:prstGeom>
          <a:noFill/>
        </p:spPr>
        <p:txBody>
          <a:bodyPr wrap="square" rtlCol="0">
            <a:spAutoFit/>
          </a:bodyPr>
          <a:lstStyle/>
          <a:p>
            <a:r>
              <a:rPr lang="en-GB" sz="2800" dirty="0">
                <a:solidFill>
                  <a:schemeClr val="bg1"/>
                </a:solidFill>
              </a:rPr>
              <a:t>Social:</a:t>
            </a:r>
          </a:p>
        </p:txBody>
      </p:sp>
      <p:sp>
        <p:nvSpPr>
          <p:cNvPr id="14" name="TextBox 13">
            <a:extLst>
              <a:ext uri="{FF2B5EF4-FFF2-40B4-BE49-F238E27FC236}">
                <a16:creationId xmlns:a16="http://schemas.microsoft.com/office/drawing/2014/main" id="{91A8B14A-0797-29E1-9C9A-77674790D51E}"/>
              </a:ext>
            </a:extLst>
          </p:cNvPr>
          <p:cNvSpPr txBox="1"/>
          <p:nvPr/>
        </p:nvSpPr>
        <p:spPr>
          <a:xfrm>
            <a:off x="1012369" y="5415683"/>
            <a:ext cx="10619117" cy="1200329"/>
          </a:xfrm>
          <a:prstGeom prst="rect">
            <a:avLst/>
          </a:prstGeom>
          <a:noFill/>
        </p:spPr>
        <p:txBody>
          <a:bodyPr wrap="square" rtlCol="0">
            <a:spAutoFit/>
          </a:bodyPr>
          <a:lstStyle/>
          <a:p>
            <a:pPr marL="400050" indent="-400050">
              <a:buFont typeface="+mj-lt"/>
              <a:buAutoNum type="romanUcPeriod"/>
            </a:pPr>
            <a:r>
              <a:rPr lang="en-GB" dirty="0">
                <a:solidFill>
                  <a:schemeClr val="bg1"/>
                </a:solidFill>
              </a:rPr>
              <a:t>Customer footfall.</a:t>
            </a:r>
          </a:p>
          <a:p>
            <a:pPr marL="400050" indent="-400050">
              <a:buFont typeface="+mj-lt"/>
              <a:buAutoNum type="romanUcPeriod"/>
            </a:pPr>
            <a:r>
              <a:rPr lang="en-GB" dirty="0">
                <a:solidFill>
                  <a:schemeClr val="bg1"/>
                </a:solidFill>
              </a:rPr>
              <a:t>Hybrid working.</a:t>
            </a:r>
          </a:p>
          <a:p>
            <a:pPr marL="400050" indent="-400050">
              <a:buFont typeface="+mj-lt"/>
              <a:buAutoNum type="romanUcPeriod"/>
            </a:pPr>
            <a:endParaRPr lang="en-GB" dirty="0"/>
          </a:p>
          <a:p>
            <a:r>
              <a:rPr lang="en-US" b="1" dirty="0">
                <a:solidFill>
                  <a:schemeClr val="bg1"/>
                </a:solidFill>
              </a:rPr>
              <a:t>                                                                                                (Keung Ho, 2014; Rastogi and Trivedi, 2016)</a:t>
            </a:r>
            <a:endParaRPr lang="en-GB" dirty="0">
              <a:solidFill>
                <a:schemeClr val="bg1"/>
              </a:solidFill>
            </a:endParaRPr>
          </a:p>
        </p:txBody>
      </p:sp>
    </p:spTree>
    <p:extLst>
      <p:ext uri="{BB962C8B-B14F-4D97-AF65-F5344CB8AC3E}">
        <p14:creationId xmlns:p14="http://schemas.microsoft.com/office/powerpoint/2010/main" val="1545141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9F5B52-FA71-7F9B-E8DA-CB2F1A9BD487}"/>
              </a:ext>
            </a:extLst>
          </p:cNvPr>
          <p:cNvSpPr txBox="1"/>
          <p:nvPr/>
        </p:nvSpPr>
        <p:spPr>
          <a:xfrm>
            <a:off x="1828800" y="0"/>
            <a:ext cx="9195759" cy="830997"/>
          </a:xfrm>
          <a:prstGeom prst="rect">
            <a:avLst/>
          </a:prstGeom>
          <a:noFill/>
        </p:spPr>
        <p:txBody>
          <a:bodyPr wrap="square" rtlCol="0">
            <a:spAutoFit/>
          </a:bodyPr>
          <a:lstStyle/>
          <a:p>
            <a:r>
              <a:rPr lang="en-GB" sz="4800" b="1" dirty="0">
                <a:solidFill>
                  <a:schemeClr val="bg1"/>
                </a:solidFill>
              </a:rPr>
              <a:t>PASTLE Analysis : </a:t>
            </a:r>
            <a:r>
              <a:rPr lang="en-GB" sz="3600" b="1" dirty="0">
                <a:solidFill>
                  <a:schemeClr val="bg1"/>
                </a:solidFill>
              </a:rPr>
              <a:t>Basil`s Bakery</a:t>
            </a:r>
          </a:p>
        </p:txBody>
      </p:sp>
      <p:sp>
        <p:nvSpPr>
          <p:cNvPr id="7" name="TextBox 6">
            <a:extLst>
              <a:ext uri="{FF2B5EF4-FFF2-40B4-BE49-F238E27FC236}">
                <a16:creationId xmlns:a16="http://schemas.microsoft.com/office/drawing/2014/main" id="{FD2D2A46-002E-99E5-A9F0-A05A162F44BB}"/>
              </a:ext>
            </a:extLst>
          </p:cNvPr>
          <p:cNvSpPr txBox="1"/>
          <p:nvPr/>
        </p:nvSpPr>
        <p:spPr>
          <a:xfrm>
            <a:off x="212271" y="2893448"/>
            <a:ext cx="1147055" cy="461665"/>
          </a:xfrm>
          <a:prstGeom prst="rect">
            <a:avLst/>
          </a:prstGeom>
          <a:noFill/>
        </p:spPr>
        <p:txBody>
          <a:bodyPr wrap="square">
            <a:spAutoFit/>
          </a:bodyPr>
          <a:lstStyle/>
          <a:p>
            <a:pPr algn="ctr"/>
            <a:r>
              <a:rPr lang="en-GB" sz="2400" dirty="0">
                <a:solidFill>
                  <a:schemeClr val="bg1"/>
                </a:solidFill>
              </a:rPr>
              <a:t>Legal:</a:t>
            </a:r>
          </a:p>
        </p:txBody>
      </p:sp>
      <p:sp>
        <p:nvSpPr>
          <p:cNvPr id="8" name="TextBox 7">
            <a:extLst>
              <a:ext uri="{FF2B5EF4-FFF2-40B4-BE49-F238E27FC236}">
                <a16:creationId xmlns:a16="http://schemas.microsoft.com/office/drawing/2014/main" id="{D7495B6B-7355-B42C-89D0-FEC7DB1E847B}"/>
              </a:ext>
            </a:extLst>
          </p:cNvPr>
          <p:cNvSpPr txBox="1"/>
          <p:nvPr/>
        </p:nvSpPr>
        <p:spPr>
          <a:xfrm>
            <a:off x="212271" y="1338943"/>
            <a:ext cx="2302329" cy="461665"/>
          </a:xfrm>
          <a:prstGeom prst="rect">
            <a:avLst/>
          </a:prstGeom>
          <a:noFill/>
        </p:spPr>
        <p:txBody>
          <a:bodyPr wrap="square" rtlCol="0">
            <a:spAutoFit/>
          </a:bodyPr>
          <a:lstStyle/>
          <a:p>
            <a:r>
              <a:rPr lang="en-GB" sz="2400" dirty="0">
                <a:solidFill>
                  <a:schemeClr val="bg1"/>
                </a:solidFill>
              </a:rPr>
              <a:t>Technological:</a:t>
            </a:r>
          </a:p>
        </p:txBody>
      </p:sp>
      <p:sp>
        <p:nvSpPr>
          <p:cNvPr id="9" name="TextBox 8">
            <a:extLst>
              <a:ext uri="{FF2B5EF4-FFF2-40B4-BE49-F238E27FC236}">
                <a16:creationId xmlns:a16="http://schemas.microsoft.com/office/drawing/2014/main" id="{242CD47D-0AB9-BC6E-FF44-FC0787D5754E}"/>
              </a:ext>
            </a:extLst>
          </p:cNvPr>
          <p:cNvSpPr txBox="1"/>
          <p:nvPr/>
        </p:nvSpPr>
        <p:spPr>
          <a:xfrm>
            <a:off x="1167441" y="1693119"/>
            <a:ext cx="10180916" cy="646331"/>
          </a:xfrm>
          <a:prstGeom prst="rect">
            <a:avLst/>
          </a:prstGeom>
          <a:noFill/>
        </p:spPr>
        <p:txBody>
          <a:bodyPr wrap="square" rtlCol="0">
            <a:spAutoFit/>
          </a:bodyPr>
          <a:lstStyle/>
          <a:p>
            <a:pPr marL="400050" indent="-400050">
              <a:buFont typeface="+mj-lt"/>
              <a:buAutoNum type="romanUcPeriod"/>
            </a:pPr>
            <a:r>
              <a:rPr lang="en-GB" dirty="0">
                <a:solidFill>
                  <a:schemeClr val="bg1"/>
                </a:solidFill>
              </a:rPr>
              <a:t>No delivery service </a:t>
            </a:r>
          </a:p>
          <a:p>
            <a:pPr marL="400050" indent="-400050">
              <a:buFont typeface="+mj-lt"/>
              <a:buAutoNum type="romanUcPeriod"/>
            </a:pPr>
            <a:r>
              <a:rPr lang="en-GB" dirty="0">
                <a:solidFill>
                  <a:schemeClr val="bg1"/>
                </a:solidFill>
              </a:rPr>
              <a:t>Limited pre-order capability</a:t>
            </a:r>
          </a:p>
        </p:txBody>
      </p:sp>
      <p:sp>
        <p:nvSpPr>
          <p:cNvPr id="10" name="TextBox 9">
            <a:extLst>
              <a:ext uri="{FF2B5EF4-FFF2-40B4-BE49-F238E27FC236}">
                <a16:creationId xmlns:a16="http://schemas.microsoft.com/office/drawing/2014/main" id="{F06CC298-4DBF-88BB-B203-9787CFA87664}"/>
              </a:ext>
            </a:extLst>
          </p:cNvPr>
          <p:cNvSpPr txBox="1"/>
          <p:nvPr/>
        </p:nvSpPr>
        <p:spPr>
          <a:xfrm>
            <a:off x="1167441" y="3657600"/>
            <a:ext cx="9299173" cy="646331"/>
          </a:xfrm>
          <a:prstGeom prst="rect">
            <a:avLst/>
          </a:prstGeom>
          <a:noFill/>
        </p:spPr>
        <p:txBody>
          <a:bodyPr wrap="square" rtlCol="0">
            <a:spAutoFit/>
          </a:bodyPr>
          <a:lstStyle/>
          <a:p>
            <a:pPr marL="400050" indent="-400050">
              <a:buFont typeface="+mj-lt"/>
              <a:buAutoNum type="romanUcPeriod"/>
            </a:pPr>
            <a:r>
              <a:rPr lang="en-GB" dirty="0">
                <a:solidFill>
                  <a:schemeClr val="bg1"/>
                </a:solidFill>
              </a:rPr>
              <a:t>Cost regulations</a:t>
            </a:r>
          </a:p>
          <a:p>
            <a:pPr marL="400050" indent="-400050">
              <a:buFont typeface="+mj-lt"/>
              <a:buAutoNum type="romanUcPeriod"/>
            </a:pPr>
            <a:r>
              <a:rPr lang="en-GB" dirty="0">
                <a:solidFill>
                  <a:schemeClr val="bg1"/>
                </a:solidFill>
              </a:rPr>
              <a:t>Health &amp; safety standards.</a:t>
            </a:r>
          </a:p>
        </p:txBody>
      </p:sp>
      <p:sp>
        <p:nvSpPr>
          <p:cNvPr id="11" name="TextBox 10">
            <a:extLst>
              <a:ext uri="{FF2B5EF4-FFF2-40B4-BE49-F238E27FC236}">
                <a16:creationId xmlns:a16="http://schemas.microsoft.com/office/drawing/2014/main" id="{F938AED3-7A3F-24DB-514F-12688E70F138}"/>
              </a:ext>
            </a:extLst>
          </p:cNvPr>
          <p:cNvSpPr txBox="1"/>
          <p:nvPr/>
        </p:nvSpPr>
        <p:spPr>
          <a:xfrm>
            <a:off x="359228" y="5160416"/>
            <a:ext cx="2367643" cy="461665"/>
          </a:xfrm>
          <a:prstGeom prst="rect">
            <a:avLst/>
          </a:prstGeom>
          <a:noFill/>
        </p:spPr>
        <p:txBody>
          <a:bodyPr wrap="square" rtlCol="0">
            <a:spAutoFit/>
          </a:bodyPr>
          <a:lstStyle/>
          <a:p>
            <a:r>
              <a:rPr lang="en-GB" sz="2400" dirty="0">
                <a:solidFill>
                  <a:schemeClr val="bg1"/>
                </a:solidFill>
              </a:rPr>
              <a:t>Environmental:</a:t>
            </a:r>
          </a:p>
        </p:txBody>
      </p:sp>
      <p:sp>
        <p:nvSpPr>
          <p:cNvPr id="12" name="TextBox 11">
            <a:extLst>
              <a:ext uri="{FF2B5EF4-FFF2-40B4-BE49-F238E27FC236}">
                <a16:creationId xmlns:a16="http://schemas.microsoft.com/office/drawing/2014/main" id="{31105388-234F-7EAB-0408-5BB6C1352299}"/>
              </a:ext>
            </a:extLst>
          </p:cNvPr>
          <p:cNvSpPr txBox="1"/>
          <p:nvPr/>
        </p:nvSpPr>
        <p:spPr>
          <a:xfrm>
            <a:off x="1167441" y="5622080"/>
            <a:ext cx="10665331" cy="1200329"/>
          </a:xfrm>
          <a:prstGeom prst="rect">
            <a:avLst/>
          </a:prstGeom>
          <a:noFill/>
        </p:spPr>
        <p:txBody>
          <a:bodyPr wrap="square" rtlCol="0">
            <a:spAutoFit/>
          </a:bodyPr>
          <a:lstStyle/>
          <a:p>
            <a:pPr marL="400050" indent="-400050">
              <a:buFont typeface="+mj-lt"/>
              <a:buAutoNum type="romanUcPeriod"/>
            </a:pPr>
            <a:r>
              <a:rPr lang="en-US" dirty="0">
                <a:solidFill>
                  <a:schemeClr val="bg1"/>
                </a:solidFill>
              </a:rPr>
              <a:t>Extreme weather affect food supply </a:t>
            </a:r>
          </a:p>
          <a:p>
            <a:endParaRPr lang="en-US" dirty="0">
              <a:solidFill>
                <a:schemeClr val="bg1"/>
              </a:solidFill>
            </a:endParaRPr>
          </a:p>
          <a:p>
            <a:pPr marL="400050" indent="-400050">
              <a:buFont typeface="+mj-lt"/>
              <a:buAutoNum type="romanUcPeriod"/>
            </a:pPr>
            <a:r>
              <a:rPr lang="en-US" dirty="0">
                <a:solidFill>
                  <a:schemeClr val="bg1"/>
                </a:solidFill>
              </a:rPr>
              <a:t>Weather problems that ruin crops increase supply costs</a:t>
            </a:r>
          </a:p>
          <a:p>
            <a:endParaRPr lang="en-GB" dirty="0">
              <a:solidFill>
                <a:schemeClr val="bg1"/>
              </a:solidFill>
            </a:endParaRPr>
          </a:p>
        </p:txBody>
      </p:sp>
    </p:spTree>
    <p:extLst>
      <p:ext uri="{BB962C8B-B14F-4D97-AF65-F5344CB8AC3E}">
        <p14:creationId xmlns:p14="http://schemas.microsoft.com/office/powerpoint/2010/main" val="1547234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C046B7-89D2-4DBC-C138-B3645D605E80}"/>
              </a:ext>
            </a:extLst>
          </p:cNvPr>
          <p:cNvSpPr txBox="1"/>
          <p:nvPr/>
        </p:nvSpPr>
        <p:spPr>
          <a:xfrm>
            <a:off x="0" y="0"/>
            <a:ext cx="12192000" cy="707886"/>
          </a:xfrm>
          <a:prstGeom prst="rect">
            <a:avLst/>
          </a:prstGeom>
          <a:noFill/>
        </p:spPr>
        <p:txBody>
          <a:bodyPr wrap="square" rtlCol="0">
            <a:spAutoFit/>
          </a:bodyPr>
          <a:lstStyle/>
          <a:p>
            <a:pPr algn="ctr"/>
            <a:r>
              <a:rPr lang="en-GB" sz="4000" b="1" dirty="0">
                <a:solidFill>
                  <a:schemeClr val="bg1"/>
                </a:solidFill>
              </a:rPr>
              <a:t>Cause and effect analysis ( Fishbone diagram)</a:t>
            </a:r>
          </a:p>
        </p:txBody>
      </p:sp>
      <p:sp>
        <p:nvSpPr>
          <p:cNvPr id="4" name="Rectangle 3">
            <a:extLst>
              <a:ext uri="{FF2B5EF4-FFF2-40B4-BE49-F238E27FC236}">
                <a16:creationId xmlns:a16="http://schemas.microsoft.com/office/drawing/2014/main" id="{CE995091-7AD4-EDE4-997A-8FD8ACBBDBD5}"/>
              </a:ext>
            </a:extLst>
          </p:cNvPr>
          <p:cNvSpPr/>
          <p:nvPr/>
        </p:nvSpPr>
        <p:spPr>
          <a:xfrm>
            <a:off x="10009414" y="2302329"/>
            <a:ext cx="2182586" cy="21227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Sales 25%below 2019</a:t>
            </a:r>
          </a:p>
        </p:txBody>
      </p:sp>
      <p:cxnSp>
        <p:nvCxnSpPr>
          <p:cNvPr id="6" name="Straight Connector 5">
            <a:extLst>
              <a:ext uri="{FF2B5EF4-FFF2-40B4-BE49-F238E27FC236}">
                <a16:creationId xmlns:a16="http://schemas.microsoft.com/office/drawing/2014/main" id="{8F5C07FA-EA55-E3D0-7E51-9387E2CE9957}"/>
              </a:ext>
            </a:extLst>
          </p:cNvPr>
          <p:cNvCxnSpPr>
            <a:cxnSpLocks/>
            <a:stCxn id="4" idx="1"/>
          </p:cNvCxnSpPr>
          <p:nvPr/>
        </p:nvCxnSpPr>
        <p:spPr>
          <a:xfrm flipH="1">
            <a:off x="0" y="3363686"/>
            <a:ext cx="10009414" cy="32657"/>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DFCF4AD-C261-3E2D-75CE-086616D2BBD0}"/>
              </a:ext>
            </a:extLst>
          </p:cNvPr>
          <p:cNvCxnSpPr/>
          <p:nvPr/>
        </p:nvCxnSpPr>
        <p:spPr>
          <a:xfrm flipV="1">
            <a:off x="16329" y="1567543"/>
            <a:ext cx="1812471" cy="1796143"/>
          </a:xfrm>
          <a:prstGeom prst="line">
            <a:avLst/>
          </a:prstGeom>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E00D1828-C0E3-96D4-174A-7A8A2A9A15A2}"/>
              </a:ext>
            </a:extLst>
          </p:cNvPr>
          <p:cNvCxnSpPr/>
          <p:nvPr/>
        </p:nvCxnSpPr>
        <p:spPr>
          <a:xfrm>
            <a:off x="0" y="3396343"/>
            <a:ext cx="1567543" cy="1894114"/>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2A05CD75-4007-8E28-3546-9E98A7A2A524}"/>
              </a:ext>
            </a:extLst>
          </p:cNvPr>
          <p:cNvCxnSpPr/>
          <p:nvPr/>
        </p:nvCxnSpPr>
        <p:spPr>
          <a:xfrm flipV="1">
            <a:off x="3771900" y="1714500"/>
            <a:ext cx="1502229" cy="1649186"/>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053282C9-3A6B-2D35-281F-B4141EAA952D}"/>
              </a:ext>
            </a:extLst>
          </p:cNvPr>
          <p:cNvCxnSpPr/>
          <p:nvPr/>
        </p:nvCxnSpPr>
        <p:spPr>
          <a:xfrm>
            <a:off x="3771900" y="3396343"/>
            <a:ext cx="1502229" cy="1894114"/>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F24AB0A5-8EF2-F3B2-ED23-911B8A0C6CB5}"/>
              </a:ext>
            </a:extLst>
          </p:cNvPr>
          <p:cNvCxnSpPr>
            <a:cxnSpLocks/>
          </p:cNvCxnSpPr>
          <p:nvPr/>
        </p:nvCxnSpPr>
        <p:spPr>
          <a:xfrm flipV="1">
            <a:off x="6955971" y="1714500"/>
            <a:ext cx="1355272" cy="1649186"/>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24B9C9C4-1A69-047B-1CC3-20F67398E1B0}"/>
              </a:ext>
            </a:extLst>
          </p:cNvPr>
          <p:cNvCxnSpPr>
            <a:cxnSpLocks/>
          </p:cNvCxnSpPr>
          <p:nvPr/>
        </p:nvCxnSpPr>
        <p:spPr>
          <a:xfrm>
            <a:off x="6955971" y="3380014"/>
            <a:ext cx="1355272" cy="1910443"/>
          </a:xfrm>
          <a:prstGeom prst="line">
            <a:avLst/>
          </a:prstGeom>
        </p:spPr>
        <p:style>
          <a:lnRef idx="1">
            <a:schemeClr val="dk1"/>
          </a:lnRef>
          <a:fillRef idx="0">
            <a:schemeClr val="dk1"/>
          </a:fillRef>
          <a:effectRef idx="0">
            <a:schemeClr val="dk1"/>
          </a:effectRef>
          <a:fontRef idx="minor">
            <a:schemeClr val="tx1"/>
          </a:fontRef>
        </p:style>
      </p:cxnSp>
      <p:sp>
        <p:nvSpPr>
          <p:cNvPr id="24" name="Rectangle 23">
            <a:extLst>
              <a:ext uri="{FF2B5EF4-FFF2-40B4-BE49-F238E27FC236}">
                <a16:creationId xmlns:a16="http://schemas.microsoft.com/office/drawing/2014/main" id="{7A1E2C20-FF75-62BD-8833-A616B2ADDFFA}"/>
              </a:ext>
            </a:extLst>
          </p:cNvPr>
          <p:cNvSpPr/>
          <p:nvPr/>
        </p:nvSpPr>
        <p:spPr>
          <a:xfrm>
            <a:off x="742950" y="604160"/>
            <a:ext cx="2171700" cy="11756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REDUCED CUSTOMER TRAFFIC  </a:t>
            </a:r>
          </a:p>
        </p:txBody>
      </p:sp>
      <p:sp>
        <p:nvSpPr>
          <p:cNvPr id="25" name="Rectangle 24">
            <a:extLst>
              <a:ext uri="{FF2B5EF4-FFF2-40B4-BE49-F238E27FC236}">
                <a16:creationId xmlns:a16="http://schemas.microsoft.com/office/drawing/2014/main" id="{A349CC06-64B2-EB90-54FC-F4142C10458B}"/>
              </a:ext>
            </a:extLst>
          </p:cNvPr>
          <p:cNvSpPr/>
          <p:nvPr/>
        </p:nvSpPr>
        <p:spPr>
          <a:xfrm>
            <a:off x="4196443" y="1028700"/>
            <a:ext cx="1910443" cy="6531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LOCATION</a:t>
            </a:r>
          </a:p>
        </p:txBody>
      </p:sp>
      <p:sp>
        <p:nvSpPr>
          <p:cNvPr id="26" name="Rectangle 25">
            <a:extLst>
              <a:ext uri="{FF2B5EF4-FFF2-40B4-BE49-F238E27FC236}">
                <a16:creationId xmlns:a16="http://schemas.microsoft.com/office/drawing/2014/main" id="{ACD714DC-318B-6B60-4F13-2526B12A3912}"/>
              </a:ext>
            </a:extLst>
          </p:cNvPr>
          <p:cNvSpPr/>
          <p:nvPr/>
        </p:nvSpPr>
        <p:spPr>
          <a:xfrm>
            <a:off x="7282543" y="1028700"/>
            <a:ext cx="2367643" cy="7078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OPERATION</a:t>
            </a:r>
          </a:p>
        </p:txBody>
      </p:sp>
      <p:sp>
        <p:nvSpPr>
          <p:cNvPr id="27" name="Rectangle 26">
            <a:extLst>
              <a:ext uri="{FF2B5EF4-FFF2-40B4-BE49-F238E27FC236}">
                <a16:creationId xmlns:a16="http://schemas.microsoft.com/office/drawing/2014/main" id="{DC90FF31-195A-84A8-5518-8C7BAC93A527}"/>
              </a:ext>
            </a:extLst>
          </p:cNvPr>
          <p:cNvSpPr/>
          <p:nvPr/>
        </p:nvSpPr>
        <p:spPr>
          <a:xfrm>
            <a:off x="293914" y="5045529"/>
            <a:ext cx="2710543" cy="63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COSTS </a:t>
            </a:r>
          </a:p>
        </p:txBody>
      </p:sp>
      <p:sp>
        <p:nvSpPr>
          <p:cNvPr id="28" name="Rectangle 27">
            <a:extLst>
              <a:ext uri="{FF2B5EF4-FFF2-40B4-BE49-F238E27FC236}">
                <a16:creationId xmlns:a16="http://schemas.microsoft.com/office/drawing/2014/main" id="{D52B3DF8-6A16-9467-8CAF-873DE74886EF}"/>
              </a:ext>
            </a:extLst>
          </p:cNvPr>
          <p:cNvSpPr/>
          <p:nvPr/>
        </p:nvSpPr>
        <p:spPr>
          <a:xfrm>
            <a:off x="4033157" y="5045529"/>
            <a:ext cx="2367643" cy="6368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ECONOMY</a:t>
            </a:r>
          </a:p>
        </p:txBody>
      </p:sp>
      <p:sp>
        <p:nvSpPr>
          <p:cNvPr id="29" name="Rectangle 28">
            <a:extLst>
              <a:ext uri="{FF2B5EF4-FFF2-40B4-BE49-F238E27FC236}">
                <a16:creationId xmlns:a16="http://schemas.microsoft.com/office/drawing/2014/main" id="{336F8EF8-5D24-A319-6A7F-451292194332}"/>
              </a:ext>
            </a:extLst>
          </p:cNvPr>
          <p:cNvSpPr/>
          <p:nvPr/>
        </p:nvSpPr>
        <p:spPr>
          <a:xfrm>
            <a:off x="7282543" y="4990786"/>
            <a:ext cx="2367643" cy="6589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ENVIRONMENT </a:t>
            </a:r>
          </a:p>
        </p:txBody>
      </p:sp>
      <p:cxnSp>
        <p:nvCxnSpPr>
          <p:cNvPr id="33" name="Straight Arrow Connector 32">
            <a:extLst>
              <a:ext uri="{FF2B5EF4-FFF2-40B4-BE49-F238E27FC236}">
                <a16:creationId xmlns:a16="http://schemas.microsoft.com/office/drawing/2014/main" id="{FD45C0CF-2CD8-744F-EC88-81868B800C88}"/>
              </a:ext>
            </a:extLst>
          </p:cNvPr>
          <p:cNvCxnSpPr>
            <a:cxnSpLocks/>
          </p:cNvCxnSpPr>
          <p:nvPr/>
        </p:nvCxnSpPr>
        <p:spPr>
          <a:xfrm>
            <a:off x="653143" y="2759529"/>
            <a:ext cx="1265464"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BF722C8C-E886-AB17-EA87-277BC6ED94DD}"/>
              </a:ext>
            </a:extLst>
          </p:cNvPr>
          <p:cNvCxnSpPr/>
          <p:nvPr/>
        </p:nvCxnSpPr>
        <p:spPr>
          <a:xfrm>
            <a:off x="1351189" y="2008414"/>
            <a:ext cx="56741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0" name="Straight Arrow Connector 39">
            <a:extLst>
              <a:ext uri="{FF2B5EF4-FFF2-40B4-BE49-F238E27FC236}">
                <a16:creationId xmlns:a16="http://schemas.microsoft.com/office/drawing/2014/main" id="{FC565DC3-1728-FE40-814A-9364BD205E2B}"/>
              </a:ext>
            </a:extLst>
          </p:cNvPr>
          <p:cNvCxnSpPr/>
          <p:nvPr/>
        </p:nvCxnSpPr>
        <p:spPr>
          <a:xfrm>
            <a:off x="5004707" y="2008414"/>
            <a:ext cx="693964"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2" name="Straight Arrow Connector 41">
            <a:extLst>
              <a:ext uri="{FF2B5EF4-FFF2-40B4-BE49-F238E27FC236}">
                <a16:creationId xmlns:a16="http://schemas.microsoft.com/office/drawing/2014/main" id="{8E6B0321-DD5A-318F-29C5-8CAA29CE3DA8}"/>
              </a:ext>
            </a:extLst>
          </p:cNvPr>
          <p:cNvCxnSpPr/>
          <p:nvPr/>
        </p:nvCxnSpPr>
        <p:spPr>
          <a:xfrm>
            <a:off x="4196443" y="2873829"/>
            <a:ext cx="136071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7DF23E4D-6EAC-6692-DF4E-9F343E84BB11}"/>
              </a:ext>
            </a:extLst>
          </p:cNvPr>
          <p:cNvCxnSpPr/>
          <p:nvPr/>
        </p:nvCxnSpPr>
        <p:spPr>
          <a:xfrm>
            <a:off x="8078561" y="2008414"/>
            <a:ext cx="465364"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B002A405-FAE5-3026-6D06-AA333D941F07}"/>
              </a:ext>
            </a:extLst>
          </p:cNvPr>
          <p:cNvCxnSpPr>
            <a:cxnSpLocks/>
          </p:cNvCxnSpPr>
          <p:nvPr/>
        </p:nvCxnSpPr>
        <p:spPr>
          <a:xfrm flipV="1">
            <a:off x="7384597" y="2860380"/>
            <a:ext cx="693964" cy="1344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58E9BA60-BB14-3BFE-FA6E-38C0428775CB}"/>
              </a:ext>
            </a:extLst>
          </p:cNvPr>
          <p:cNvCxnSpPr>
            <a:cxnSpLocks/>
          </p:cNvCxnSpPr>
          <p:nvPr/>
        </p:nvCxnSpPr>
        <p:spPr>
          <a:xfrm>
            <a:off x="400049" y="3902529"/>
            <a:ext cx="151855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2" name="Straight Arrow Connector 51">
            <a:extLst>
              <a:ext uri="{FF2B5EF4-FFF2-40B4-BE49-F238E27FC236}">
                <a16:creationId xmlns:a16="http://schemas.microsoft.com/office/drawing/2014/main" id="{00DF589A-B409-CCCF-5A02-5DDBF2C27FC1}"/>
              </a:ext>
            </a:extLst>
          </p:cNvPr>
          <p:cNvCxnSpPr>
            <a:cxnSpLocks/>
          </p:cNvCxnSpPr>
          <p:nvPr/>
        </p:nvCxnSpPr>
        <p:spPr>
          <a:xfrm>
            <a:off x="832757" y="4425043"/>
            <a:ext cx="108585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91DCF861-A1C4-D407-EAC3-FF7EECAB0422}"/>
              </a:ext>
            </a:extLst>
          </p:cNvPr>
          <p:cNvCxnSpPr>
            <a:cxnSpLocks/>
            <a:endCxn id="73" idx="1"/>
          </p:cNvCxnSpPr>
          <p:nvPr/>
        </p:nvCxnSpPr>
        <p:spPr>
          <a:xfrm>
            <a:off x="4033157" y="3722915"/>
            <a:ext cx="1318532" cy="3048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8" name="Straight Arrow Connector 57">
            <a:extLst>
              <a:ext uri="{FF2B5EF4-FFF2-40B4-BE49-F238E27FC236}">
                <a16:creationId xmlns:a16="http://schemas.microsoft.com/office/drawing/2014/main" id="{F5D18C9A-C22B-A3C8-7ACE-CF416A5C3E43}"/>
              </a:ext>
            </a:extLst>
          </p:cNvPr>
          <p:cNvCxnSpPr/>
          <p:nvPr/>
        </p:nvCxnSpPr>
        <p:spPr>
          <a:xfrm>
            <a:off x="4589009" y="4416878"/>
            <a:ext cx="828675" cy="81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0" name="Straight Arrow Connector 59">
            <a:extLst>
              <a:ext uri="{FF2B5EF4-FFF2-40B4-BE49-F238E27FC236}">
                <a16:creationId xmlns:a16="http://schemas.microsoft.com/office/drawing/2014/main" id="{24EAE7F7-79C5-18E7-DD90-9E9743D430C9}"/>
              </a:ext>
            </a:extLst>
          </p:cNvPr>
          <p:cNvCxnSpPr>
            <a:cxnSpLocks/>
          </p:cNvCxnSpPr>
          <p:nvPr/>
        </p:nvCxnSpPr>
        <p:spPr>
          <a:xfrm>
            <a:off x="7204982" y="3722915"/>
            <a:ext cx="526597" cy="152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2" name="Straight Arrow Connector 61">
            <a:extLst>
              <a:ext uri="{FF2B5EF4-FFF2-40B4-BE49-F238E27FC236}">
                <a16:creationId xmlns:a16="http://schemas.microsoft.com/office/drawing/2014/main" id="{D5E2F4AE-89D0-EE79-C097-E8B8500002F3}"/>
              </a:ext>
            </a:extLst>
          </p:cNvPr>
          <p:cNvCxnSpPr/>
          <p:nvPr/>
        </p:nvCxnSpPr>
        <p:spPr>
          <a:xfrm>
            <a:off x="7633607" y="4335235"/>
            <a:ext cx="677636" cy="81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3" name="TextBox 62">
            <a:extLst>
              <a:ext uri="{FF2B5EF4-FFF2-40B4-BE49-F238E27FC236}">
                <a16:creationId xmlns:a16="http://schemas.microsoft.com/office/drawing/2014/main" id="{6E8F1F6C-2E18-2D02-3D04-9B634B6C3C4D}"/>
              </a:ext>
            </a:extLst>
          </p:cNvPr>
          <p:cNvSpPr txBox="1"/>
          <p:nvPr/>
        </p:nvSpPr>
        <p:spPr>
          <a:xfrm>
            <a:off x="1958066" y="1796143"/>
            <a:ext cx="2539094" cy="369332"/>
          </a:xfrm>
          <a:prstGeom prst="rect">
            <a:avLst/>
          </a:prstGeom>
          <a:noFill/>
        </p:spPr>
        <p:txBody>
          <a:bodyPr wrap="square" rtlCol="0">
            <a:spAutoFit/>
          </a:bodyPr>
          <a:lstStyle/>
          <a:p>
            <a:r>
              <a:rPr lang="en-GB" dirty="0">
                <a:solidFill>
                  <a:schemeClr val="bg1"/>
                </a:solidFill>
              </a:rPr>
              <a:t>Lost customers </a:t>
            </a:r>
          </a:p>
        </p:txBody>
      </p:sp>
      <p:sp>
        <p:nvSpPr>
          <p:cNvPr id="64" name="TextBox 63">
            <a:extLst>
              <a:ext uri="{FF2B5EF4-FFF2-40B4-BE49-F238E27FC236}">
                <a16:creationId xmlns:a16="http://schemas.microsoft.com/office/drawing/2014/main" id="{57034C14-2282-107F-B0CE-F8D5C22D444F}"/>
              </a:ext>
            </a:extLst>
          </p:cNvPr>
          <p:cNvSpPr txBox="1"/>
          <p:nvPr/>
        </p:nvSpPr>
        <p:spPr>
          <a:xfrm>
            <a:off x="1929491" y="2564763"/>
            <a:ext cx="1903641" cy="369330"/>
          </a:xfrm>
          <a:prstGeom prst="rect">
            <a:avLst/>
          </a:prstGeom>
          <a:noFill/>
        </p:spPr>
        <p:txBody>
          <a:bodyPr wrap="square" rtlCol="0">
            <a:spAutoFit/>
          </a:bodyPr>
          <a:lstStyle/>
          <a:p>
            <a:r>
              <a:rPr lang="en-GB" dirty="0">
                <a:solidFill>
                  <a:schemeClr val="bg1"/>
                </a:solidFill>
              </a:rPr>
              <a:t>Hybrid work</a:t>
            </a:r>
          </a:p>
        </p:txBody>
      </p:sp>
      <p:sp>
        <p:nvSpPr>
          <p:cNvPr id="65" name="TextBox 64">
            <a:extLst>
              <a:ext uri="{FF2B5EF4-FFF2-40B4-BE49-F238E27FC236}">
                <a16:creationId xmlns:a16="http://schemas.microsoft.com/office/drawing/2014/main" id="{8948ABEE-0E0D-EC19-3780-749CC17D6FB3}"/>
              </a:ext>
            </a:extLst>
          </p:cNvPr>
          <p:cNvSpPr txBox="1"/>
          <p:nvPr/>
        </p:nvSpPr>
        <p:spPr>
          <a:xfrm>
            <a:off x="5698671" y="1796143"/>
            <a:ext cx="1910443" cy="369332"/>
          </a:xfrm>
          <a:prstGeom prst="rect">
            <a:avLst/>
          </a:prstGeom>
          <a:noFill/>
        </p:spPr>
        <p:txBody>
          <a:bodyPr wrap="square" rtlCol="0">
            <a:spAutoFit/>
          </a:bodyPr>
          <a:lstStyle/>
          <a:p>
            <a:r>
              <a:rPr lang="en-GB" dirty="0">
                <a:solidFill>
                  <a:schemeClr val="bg1"/>
                </a:solidFill>
              </a:rPr>
              <a:t>Lower footfall</a:t>
            </a:r>
          </a:p>
        </p:txBody>
      </p:sp>
      <p:sp>
        <p:nvSpPr>
          <p:cNvPr id="66" name="TextBox 65">
            <a:extLst>
              <a:ext uri="{FF2B5EF4-FFF2-40B4-BE49-F238E27FC236}">
                <a16:creationId xmlns:a16="http://schemas.microsoft.com/office/drawing/2014/main" id="{8C6E8752-9F37-CFE6-F2B7-4886352BD3FD}"/>
              </a:ext>
            </a:extLst>
          </p:cNvPr>
          <p:cNvSpPr txBox="1"/>
          <p:nvPr/>
        </p:nvSpPr>
        <p:spPr>
          <a:xfrm>
            <a:off x="5604783" y="2675713"/>
            <a:ext cx="1681842" cy="369332"/>
          </a:xfrm>
          <a:prstGeom prst="rect">
            <a:avLst/>
          </a:prstGeom>
          <a:noFill/>
        </p:spPr>
        <p:txBody>
          <a:bodyPr wrap="square" rtlCol="0">
            <a:spAutoFit/>
          </a:bodyPr>
          <a:lstStyle/>
          <a:p>
            <a:r>
              <a:rPr lang="en-GB" dirty="0">
                <a:solidFill>
                  <a:schemeClr val="bg1"/>
                </a:solidFill>
              </a:rPr>
              <a:t>Shop closure </a:t>
            </a:r>
          </a:p>
        </p:txBody>
      </p:sp>
      <p:sp>
        <p:nvSpPr>
          <p:cNvPr id="67" name="TextBox 66">
            <a:extLst>
              <a:ext uri="{FF2B5EF4-FFF2-40B4-BE49-F238E27FC236}">
                <a16:creationId xmlns:a16="http://schemas.microsoft.com/office/drawing/2014/main" id="{C3F27DDC-8E11-D18A-BB58-D516A80C76B2}"/>
              </a:ext>
            </a:extLst>
          </p:cNvPr>
          <p:cNvSpPr txBox="1"/>
          <p:nvPr/>
        </p:nvSpPr>
        <p:spPr>
          <a:xfrm>
            <a:off x="8543925" y="1845835"/>
            <a:ext cx="2182586" cy="369332"/>
          </a:xfrm>
          <a:prstGeom prst="rect">
            <a:avLst/>
          </a:prstGeom>
          <a:noFill/>
        </p:spPr>
        <p:txBody>
          <a:bodyPr wrap="square" rtlCol="0">
            <a:spAutoFit/>
          </a:bodyPr>
          <a:lstStyle/>
          <a:p>
            <a:r>
              <a:rPr lang="en-GB" dirty="0">
                <a:solidFill>
                  <a:schemeClr val="bg1"/>
                </a:solidFill>
              </a:rPr>
              <a:t>No delivery</a:t>
            </a:r>
          </a:p>
        </p:txBody>
      </p:sp>
      <p:sp>
        <p:nvSpPr>
          <p:cNvPr id="69" name="TextBox 68">
            <a:extLst>
              <a:ext uri="{FF2B5EF4-FFF2-40B4-BE49-F238E27FC236}">
                <a16:creationId xmlns:a16="http://schemas.microsoft.com/office/drawing/2014/main" id="{B2D61DA7-DDBC-2F5A-557B-B4D57CF7DC23}"/>
              </a:ext>
            </a:extLst>
          </p:cNvPr>
          <p:cNvSpPr txBox="1"/>
          <p:nvPr/>
        </p:nvSpPr>
        <p:spPr>
          <a:xfrm>
            <a:off x="8041821" y="2694215"/>
            <a:ext cx="1734911" cy="646331"/>
          </a:xfrm>
          <a:prstGeom prst="rect">
            <a:avLst/>
          </a:prstGeom>
          <a:noFill/>
        </p:spPr>
        <p:txBody>
          <a:bodyPr wrap="square" rtlCol="0">
            <a:spAutoFit/>
          </a:bodyPr>
          <a:lstStyle/>
          <a:p>
            <a:r>
              <a:rPr lang="en-GB" dirty="0">
                <a:solidFill>
                  <a:schemeClr val="bg1"/>
                </a:solidFill>
              </a:rPr>
              <a:t>Poor pre-order</a:t>
            </a:r>
          </a:p>
          <a:p>
            <a:r>
              <a:rPr lang="en-GB" dirty="0">
                <a:solidFill>
                  <a:schemeClr val="bg1"/>
                </a:solidFill>
              </a:rPr>
              <a:t>        service</a:t>
            </a:r>
          </a:p>
        </p:txBody>
      </p:sp>
      <p:sp>
        <p:nvSpPr>
          <p:cNvPr id="71" name="TextBox 70">
            <a:extLst>
              <a:ext uri="{FF2B5EF4-FFF2-40B4-BE49-F238E27FC236}">
                <a16:creationId xmlns:a16="http://schemas.microsoft.com/office/drawing/2014/main" id="{DF7C7965-02DD-CBD5-0DA9-B5BAD68AD4A4}"/>
              </a:ext>
            </a:extLst>
          </p:cNvPr>
          <p:cNvSpPr txBox="1"/>
          <p:nvPr/>
        </p:nvSpPr>
        <p:spPr>
          <a:xfrm>
            <a:off x="1975756" y="3700373"/>
            <a:ext cx="1997531" cy="376719"/>
          </a:xfrm>
          <a:prstGeom prst="rect">
            <a:avLst/>
          </a:prstGeom>
          <a:noFill/>
        </p:spPr>
        <p:txBody>
          <a:bodyPr wrap="square" rtlCol="0">
            <a:spAutoFit/>
          </a:bodyPr>
          <a:lstStyle/>
          <a:p>
            <a:r>
              <a:rPr lang="en-GB" dirty="0">
                <a:solidFill>
                  <a:schemeClr val="bg1"/>
                </a:solidFill>
              </a:rPr>
              <a:t>Higher rent</a:t>
            </a:r>
          </a:p>
        </p:txBody>
      </p:sp>
      <p:sp>
        <p:nvSpPr>
          <p:cNvPr id="72" name="TextBox 71">
            <a:extLst>
              <a:ext uri="{FF2B5EF4-FFF2-40B4-BE49-F238E27FC236}">
                <a16:creationId xmlns:a16="http://schemas.microsoft.com/office/drawing/2014/main" id="{E2E838DC-F7E9-2494-6F60-4D0FA237D4B7}"/>
              </a:ext>
            </a:extLst>
          </p:cNvPr>
          <p:cNvSpPr txBox="1"/>
          <p:nvPr/>
        </p:nvSpPr>
        <p:spPr>
          <a:xfrm>
            <a:off x="1929491" y="4238439"/>
            <a:ext cx="2220687" cy="646331"/>
          </a:xfrm>
          <a:prstGeom prst="rect">
            <a:avLst/>
          </a:prstGeom>
          <a:noFill/>
        </p:spPr>
        <p:txBody>
          <a:bodyPr wrap="square" rtlCol="0">
            <a:spAutoFit/>
          </a:bodyPr>
          <a:lstStyle/>
          <a:p>
            <a:r>
              <a:rPr lang="en-GB" dirty="0">
                <a:solidFill>
                  <a:schemeClr val="bg1"/>
                </a:solidFill>
              </a:rPr>
              <a:t>Higher ingredient                        </a:t>
            </a:r>
          </a:p>
          <a:p>
            <a:r>
              <a:rPr lang="en-GB" dirty="0">
                <a:solidFill>
                  <a:schemeClr val="bg1"/>
                </a:solidFill>
              </a:rPr>
              <a:t>           costs</a:t>
            </a:r>
          </a:p>
        </p:txBody>
      </p:sp>
      <p:sp>
        <p:nvSpPr>
          <p:cNvPr id="73" name="TextBox 72">
            <a:extLst>
              <a:ext uri="{FF2B5EF4-FFF2-40B4-BE49-F238E27FC236}">
                <a16:creationId xmlns:a16="http://schemas.microsoft.com/office/drawing/2014/main" id="{1AB9076F-E253-39AD-1AF1-3E1EA2BF62A8}"/>
              </a:ext>
            </a:extLst>
          </p:cNvPr>
          <p:cNvSpPr txBox="1"/>
          <p:nvPr/>
        </p:nvSpPr>
        <p:spPr>
          <a:xfrm>
            <a:off x="5351689" y="3568733"/>
            <a:ext cx="1649186" cy="369332"/>
          </a:xfrm>
          <a:prstGeom prst="rect">
            <a:avLst/>
          </a:prstGeom>
          <a:noFill/>
        </p:spPr>
        <p:txBody>
          <a:bodyPr wrap="square" rtlCol="0">
            <a:spAutoFit/>
          </a:bodyPr>
          <a:lstStyle/>
          <a:p>
            <a:r>
              <a:rPr lang="en-GB" dirty="0">
                <a:solidFill>
                  <a:schemeClr val="bg1"/>
                </a:solidFill>
              </a:rPr>
              <a:t>Slow recovery</a:t>
            </a:r>
          </a:p>
        </p:txBody>
      </p:sp>
      <p:sp>
        <p:nvSpPr>
          <p:cNvPr id="76" name="TextBox 75">
            <a:extLst>
              <a:ext uri="{FF2B5EF4-FFF2-40B4-BE49-F238E27FC236}">
                <a16:creationId xmlns:a16="http://schemas.microsoft.com/office/drawing/2014/main" id="{2F91AA16-3352-B43E-E6E6-7FFC5194D1B9}"/>
              </a:ext>
            </a:extLst>
          </p:cNvPr>
          <p:cNvSpPr txBox="1"/>
          <p:nvPr/>
        </p:nvSpPr>
        <p:spPr>
          <a:xfrm>
            <a:off x="5491162" y="4204374"/>
            <a:ext cx="1921328" cy="369332"/>
          </a:xfrm>
          <a:prstGeom prst="rect">
            <a:avLst/>
          </a:prstGeom>
          <a:noFill/>
        </p:spPr>
        <p:txBody>
          <a:bodyPr wrap="square" rtlCol="0">
            <a:spAutoFit/>
          </a:bodyPr>
          <a:lstStyle/>
          <a:p>
            <a:r>
              <a:rPr lang="en-GB" dirty="0">
                <a:solidFill>
                  <a:schemeClr val="bg1"/>
                </a:solidFill>
              </a:rPr>
              <a:t>Weak growth</a:t>
            </a:r>
          </a:p>
        </p:txBody>
      </p:sp>
      <p:sp>
        <p:nvSpPr>
          <p:cNvPr id="78" name="TextBox 77">
            <a:extLst>
              <a:ext uri="{FF2B5EF4-FFF2-40B4-BE49-F238E27FC236}">
                <a16:creationId xmlns:a16="http://schemas.microsoft.com/office/drawing/2014/main" id="{3F358C2E-4696-CBF0-0AC0-2C32A82A236E}"/>
              </a:ext>
            </a:extLst>
          </p:cNvPr>
          <p:cNvSpPr txBox="1"/>
          <p:nvPr/>
        </p:nvSpPr>
        <p:spPr>
          <a:xfrm>
            <a:off x="7731579" y="3568733"/>
            <a:ext cx="2277835" cy="369332"/>
          </a:xfrm>
          <a:prstGeom prst="rect">
            <a:avLst/>
          </a:prstGeom>
          <a:noFill/>
        </p:spPr>
        <p:txBody>
          <a:bodyPr wrap="square" rtlCol="0">
            <a:spAutoFit/>
          </a:bodyPr>
          <a:lstStyle/>
          <a:p>
            <a:r>
              <a:rPr lang="en-GB" dirty="0">
                <a:solidFill>
                  <a:schemeClr val="bg1"/>
                </a:solidFill>
              </a:rPr>
              <a:t>Crop failure risk</a:t>
            </a:r>
          </a:p>
        </p:txBody>
      </p:sp>
      <p:sp>
        <p:nvSpPr>
          <p:cNvPr id="79" name="TextBox 78">
            <a:extLst>
              <a:ext uri="{FF2B5EF4-FFF2-40B4-BE49-F238E27FC236}">
                <a16:creationId xmlns:a16="http://schemas.microsoft.com/office/drawing/2014/main" id="{3AF8D08C-FABA-6435-08D2-C1730302066C}"/>
              </a:ext>
            </a:extLst>
          </p:cNvPr>
          <p:cNvSpPr txBox="1"/>
          <p:nvPr/>
        </p:nvSpPr>
        <p:spPr>
          <a:xfrm>
            <a:off x="8311243" y="4204374"/>
            <a:ext cx="1698171" cy="646331"/>
          </a:xfrm>
          <a:prstGeom prst="rect">
            <a:avLst/>
          </a:prstGeom>
          <a:noFill/>
        </p:spPr>
        <p:txBody>
          <a:bodyPr wrap="square" rtlCol="0">
            <a:spAutoFit/>
          </a:bodyPr>
          <a:lstStyle/>
          <a:p>
            <a:r>
              <a:rPr lang="en-GB" dirty="0">
                <a:solidFill>
                  <a:schemeClr val="bg1"/>
                </a:solidFill>
              </a:rPr>
              <a:t>Unpredictable prices</a:t>
            </a:r>
          </a:p>
        </p:txBody>
      </p:sp>
      <p:sp>
        <p:nvSpPr>
          <p:cNvPr id="81" name="TextBox 80">
            <a:extLst>
              <a:ext uri="{FF2B5EF4-FFF2-40B4-BE49-F238E27FC236}">
                <a16:creationId xmlns:a16="http://schemas.microsoft.com/office/drawing/2014/main" id="{69E18EEF-9D1B-6948-F471-C83AD23AEFA4}"/>
              </a:ext>
            </a:extLst>
          </p:cNvPr>
          <p:cNvSpPr txBox="1"/>
          <p:nvPr/>
        </p:nvSpPr>
        <p:spPr>
          <a:xfrm>
            <a:off x="1351189" y="6054967"/>
            <a:ext cx="11146971" cy="461665"/>
          </a:xfrm>
          <a:prstGeom prst="rect">
            <a:avLst/>
          </a:prstGeom>
          <a:noFill/>
        </p:spPr>
        <p:txBody>
          <a:bodyPr wrap="square" rtlCol="0">
            <a:spAutoFit/>
          </a:bodyPr>
          <a:lstStyle/>
          <a:p>
            <a:r>
              <a:rPr lang="en-GB" sz="2400" b="1" dirty="0">
                <a:solidFill>
                  <a:schemeClr val="bg1"/>
                </a:solidFill>
              </a:rPr>
              <a:t>                                                                                        Ilie and Ciocoiu (2010)</a:t>
            </a:r>
          </a:p>
        </p:txBody>
      </p:sp>
    </p:spTree>
    <p:extLst>
      <p:ext uri="{BB962C8B-B14F-4D97-AF65-F5344CB8AC3E}">
        <p14:creationId xmlns:p14="http://schemas.microsoft.com/office/powerpoint/2010/main" val="351281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256AD3-AA05-C5EF-4F0E-5B626516E6CC}"/>
              </a:ext>
            </a:extLst>
          </p:cNvPr>
          <p:cNvSpPr txBox="1"/>
          <p:nvPr/>
        </p:nvSpPr>
        <p:spPr>
          <a:xfrm>
            <a:off x="1420586" y="408214"/>
            <a:ext cx="9062357" cy="830997"/>
          </a:xfrm>
          <a:prstGeom prst="rect">
            <a:avLst/>
          </a:prstGeom>
          <a:noFill/>
        </p:spPr>
        <p:txBody>
          <a:bodyPr wrap="square" rtlCol="0">
            <a:spAutoFit/>
          </a:bodyPr>
          <a:lstStyle/>
          <a:p>
            <a:pPr algn="ctr"/>
            <a:r>
              <a:rPr lang="en-GB" sz="4800" b="1" dirty="0">
                <a:solidFill>
                  <a:schemeClr val="bg1"/>
                </a:solidFill>
              </a:rPr>
              <a:t>Conclusion </a:t>
            </a:r>
          </a:p>
        </p:txBody>
      </p:sp>
      <p:sp>
        <p:nvSpPr>
          <p:cNvPr id="4" name="TextBox 3">
            <a:extLst>
              <a:ext uri="{FF2B5EF4-FFF2-40B4-BE49-F238E27FC236}">
                <a16:creationId xmlns:a16="http://schemas.microsoft.com/office/drawing/2014/main" id="{DCDDE9F3-28F7-50F6-712F-39CD33616CCF}"/>
              </a:ext>
            </a:extLst>
          </p:cNvPr>
          <p:cNvSpPr txBox="1"/>
          <p:nvPr/>
        </p:nvSpPr>
        <p:spPr>
          <a:xfrm>
            <a:off x="571500" y="1485900"/>
            <a:ext cx="11217729" cy="2677656"/>
          </a:xfrm>
          <a:prstGeom prst="rect">
            <a:avLst/>
          </a:prstGeom>
          <a:noFill/>
        </p:spPr>
        <p:txBody>
          <a:bodyPr wrap="square" rtlCol="0">
            <a:spAutoFit/>
          </a:bodyPr>
          <a:lstStyle/>
          <a:p>
            <a:r>
              <a:rPr lang="en-GB" sz="2800" dirty="0">
                <a:solidFill>
                  <a:schemeClr val="bg1"/>
                </a:solidFill>
              </a:rPr>
              <a:t>Basil`s business is hitting a massive decline : </a:t>
            </a:r>
            <a:r>
              <a:rPr lang="en-US" sz="2800" dirty="0">
                <a:solidFill>
                  <a:schemeClr val="bg1"/>
                </a:solidFill>
              </a:rPr>
              <a:t> even though sales went up after restrictions were lifted, he's still making 25% less profit than  2019. The lack of online services, delivery options, and hybrid work, along with rising costs, is hurting the business and it's no longer profitable. Basil needs to seriously analyze the situation and adapt the business to current needs.</a:t>
            </a:r>
            <a:endParaRPr lang="en-GB" sz="2800" dirty="0">
              <a:solidFill>
                <a:schemeClr val="bg1"/>
              </a:solidFill>
            </a:endParaRPr>
          </a:p>
        </p:txBody>
      </p:sp>
    </p:spTree>
    <p:extLst>
      <p:ext uri="{BB962C8B-B14F-4D97-AF65-F5344CB8AC3E}">
        <p14:creationId xmlns:p14="http://schemas.microsoft.com/office/powerpoint/2010/main" val="3964763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43BBBC-6CA5-9AE1-1D90-6C6D8CFFE931}"/>
              </a:ext>
            </a:extLst>
          </p:cNvPr>
          <p:cNvSpPr txBox="1"/>
          <p:nvPr/>
        </p:nvSpPr>
        <p:spPr>
          <a:xfrm>
            <a:off x="1845129" y="0"/>
            <a:ext cx="7919357" cy="830997"/>
          </a:xfrm>
          <a:prstGeom prst="rect">
            <a:avLst/>
          </a:prstGeom>
          <a:noFill/>
        </p:spPr>
        <p:txBody>
          <a:bodyPr wrap="square" rtlCol="0">
            <a:spAutoFit/>
          </a:bodyPr>
          <a:lstStyle/>
          <a:p>
            <a:pPr algn="ctr"/>
            <a:r>
              <a:rPr lang="en-GB" sz="4800" b="1" dirty="0">
                <a:solidFill>
                  <a:schemeClr val="bg1"/>
                </a:solidFill>
              </a:rPr>
              <a:t>Reference</a:t>
            </a:r>
          </a:p>
        </p:txBody>
      </p:sp>
      <p:sp>
        <p:nvSpPr>
          <p:cNvPr id="4" name="TextBox 3">
            <a:extLst>
              <a:ext uri="{FF2B5EF4-FFF2-40B4-BE49-F238E27FC236}">
                <a16:creationId xmlns:a16="http://schemas.microsoft.com/office/drawing/2014/main" id="{2F426500-EA01-5C3D-346A-8E2C544678D5}"/>
              </a:ext>
            </a:extLst>
          </p:cNvPr>
          <p:cNvSpPr txBox="1"/>
          <p:nvPr/>
        </p:nvSpPr>
        <p:spPr>
          <a:xfrm>
            <a:off x="865414" y="830997"/>
            <a:ext cx="9390469" cy="5940088"/>
          </a:xfrm>
          <a:prstGeom prst="rect">
            <a:avLst/>
          </a:prstGeom>
          <a:noFill/>
        </p:spPr>
        <p:txBody>
          <a:bodyPr wrap="square" rtlCol="0">
            <a:spAutoFit/>
          </a:bodyPr>
          <a:lstStyle/>
          <a:p>
            <a:r>
              <a:rPr lang="en-GB" sz="2000" dirty="0">
                <a:solidFill>
                  <a:schemeClr val="bg1"/>
                </a:solidFill>
              </a:rPr>
              <a:t>Basil`s Bakery ( 2026 ) Case study provided by tutor/course material.[ Unpublished teaching resource]</a:t>
            </a:r>
          </a:p>
          <a:p>
            <a:endParaRPr lang="en-GB" sz="2000" dirty="0">
              <a:solidFill>
                <a:schemeClr val="bg1"/>
              </a:solidFill>
            </a:endParaRPr>
          </a:p>
          <a:p>
            <a:r>
              <a:rPr lang="en-GB" sz="2000" dirty="0">
                <a:solidFill>
                  <a:schemeClr val="bg1"/>
                </a:solidFill>
              </a:rPr>
              <a:t>Souza de Abreu, V.H., da Costa, M.G., De Assis, T.F., D Agosto, M.A., Rocha, R.S., de Paula, L.O.D. and Laison , A.M.S. (2025). Assessing the feasibility and enzymatic biodiesel production using 5W2H framework: A Brazilian case study with </a:t>
            </a:r>
            <a:r>
              <a:rPr lang="en-GB" sz="2000" dirty="0" err="1">
                <a:solidFill>
                  <a:schemeClr val="bg1"/>
                </a:solidFill>
              </a:rPr>
              <a:t>distler`s</a:t>
            </a:r>
            <a:r>
              <a:rPr lang="en-GB" sz="2000" dirty="0">
                <a:solidFill>
                  <a:schemeClr val="bg1"/>
                </a:solidFill>
              </a:rPr>
              <a:t> corn oil. Energies, 18(20), 5460.</a:t>
            </a:r>
          </a:p>
          <a:p>
            <a:endParaRPr lang="en-GB" sz="2000" dirty="0">
              <a:solidFill>
                <a:schemeClr val="bg1"/>
              </a:solidFill>
            </a:endParaRPr>
          </a:p>
          <a:p>
            <a:r>
              <a:rPr lang="en-GB" sz="2000" dirty="0" err="1">
                <a:solidFill>
                  <a:schemeClr val="bg1"/>
                </a:solidFill>
              </a:rPr>
              <a:t>Ratofgy</a:t>
            </a:r>
            <a:r>
              <a:rPr lang="en-GB" sz="2000" dirty="0">
                <a:solidFill>
                  <a:schemeClr val="bg1"/>
                </a:solidFill>
              </a:rPr>
              <a:t>, N. and Trivedi, M.K. (2016). PESTLE TECHNIQUE – A TOOL TO IDENTIFY EXTERNAL RISKS IN CONSTRUCTION PROJECTS.</a:t>
            </a:r>
            <a:r>
              <a:rPr lang="en-GB" sz="2000" dirty="0"/>
              <a:t> </a:t>
            </a:r>
            <a:r>
              <a:rPr lang="en-GB" sz="2000" dirty="0">
                <a:solidFill>
                  <a:schemeClr val="bg1"/>
                </a:solidFill>
              </a:rPr>
              <a:t>International Research Journal of Engineering and Technology (IRJET) . 3(1), 384-388.</a:t>
            </a:r>
          </a:p>
          <a:p>
            <a:endParaRPr lang="en-GB" sz="2000" dirty="0">
              <a:solidFill>
                <a:schemeClr val="bg1"/>
              </a:solidFill>
            </a:endParaRPr>
          </a:p>
          <a:p>
            <a:r>
              <a:rPr lang="en-GB" sz="2000" dirty="0">
                <a:solidFill>
                  <a:schemeClr val="bg1"/>
                </a:solidFill>
              </a:rPr>
              <a:t>Keung Ho J K (2014).</a:t>
            </a:r>
            <a:r>
              <a:rPr lang="en-GB" sz="2000" dirty="0"/>
              <a:t> </a:t>
            </a:r>
            <a:r>
              <a:rPr lang="en-GB" sz="2000" dirty="0">
                <a:solidFill>
                  <a:schemeClr val="bg1"/>
                </a:solidFill>
              </a:rPr>
              <a:t>Formulation of a Systemic PEST Analysis for Strategic Analysis.</a:t>
            </a:r>
            <a:r>
              <a:rPr lang="en-GB" sz="2000" dirty="0"/>
              <a:t> </a:t>
            </a:r>
            <a:r>
              <a:rPr lang="en-GB" sz="2000" dirty="0">
                <a:solidFill>
                  <a:schemeClr val="bg1"/>
                </a:solidFill>
              </a:rPr>
              <a:t>EUROPEAN ACADEMIC RESEARCH, Vol.2,pp 6478-6492</a:t>
            </a:r>
          </a:p>
          <a:p>
            <a:endParaRPr lang="en-GB" sz="2000" dirty="0">
              <a:solidFill>
                <a:schemeClr val="bg1"/>
              </a:solidFill>
            </a:endParaRPr>
          </a:p>
          <a:p>
            <a:r>
              <a:rPr lang="en-GB" sz="2000" dirty="0">
                <a:solidFill>
                  <a:schemeClr val="bg1"/>
                </a:solidFill>
              </a:rPr>
              <a:t>Ilie G. and. Ciocoiu C.N. APPLICATION OF FISHBONE DIAGRAM TO DETERMINE THE RISK OF AN EVENT WITH MULTIPLE CAUSES MANAGEMENT RESEARCH AND PRACTICE (2010) . Vol. 2 </a:t>
            </a:r>
            <a:r>
              <a:rPr lang="en-GB" sz="2000">
                <a:solidFill>
                  <a:schemeClr val="bg1"/>
                </a:solidFill>
              </a:rPr>
              <a:t>,Issue1,pp</a:t>
            </a:r>
            <a:r>
              <a:rPr lang="en-GB" sz="2000" dirty="0">
                <a:solidFill>
                  <a:schemeClr val="bg1"/>
                </a:solidFill>
              </a:rPr>
              <a:t>: 1-20 </a:t>
            </a:r>
          </a:p>
          <a:p>
            <a:endParaRPr lang="en-GB" sz="2000" dirty="0">
              <a:solidFill>
                <a:schemeClr val="bg1"/>
              </a:solidFill>
            </a:endParaRPr>
          </a:p>
        </p:txBody>
      </p:sp>
    </p:spTree>
    <p:extLst>
      <p:ext uri="{BB962C8B-B14F-4D97-AF65-F5344CB8AC3E}">
        <p14:creationId xmlns:p14="http://schemas.microsoft.com/office/powerpoint/2010/main" val="1566348304"/>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51406B-581B-4C29-A833-E33D8A6AB07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{35ECB457-CE5B-456E-8E71-CF99D6D8C6EB}TF55c86556-70ea-476e-aa05-13a38f2d5b0da1381d77_win32-a3c664429073</Template>
  <TotalTime>3238</TotalTime>
  <Words>753</Words>
  <Application>Microsoft Office PowerPoint</Application>
  <PresentationFormat>Widescreen</PresentationFormat>
  <Paragraphs>114</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Calibri</vt:lpstr>
      <vt:lpstr>Wingdings</vt: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Marius Marcu (2526515)</dc:creator>
  <cp:lastModifiedBy>Marius Marcu (2526515)</cp:lastModifiedBy>
  <cp:revision>1</cp:revision>
  <dcterms:created xsi:type="dcterms:W3CDTF">2026-07-10T11:24:07Z</dcterms:created>
  <dcterms:modified xsi:type="dcterms:W3CDTF">2026-07-13T01:20:47Z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