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DEF57-D640-4EA8-B4FA-6485C4B8FBF7}"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B28AA4-1FB5-4D01-B632-37C36BFC3548}" type="slidenum">
              <a:rPr lang="en-GB" smtClean="0"/>
              <a:t>‹#›</a:t>
            </a:fld>
            <a:endParaRPr lang="en-GB"/>
          </a:p>
        </p:txBody>
      </p:sp>
    </p:spTree>
    <p:extLst>
      <p:ext uri="{BB962C8B-B14F-4D97-AF65-F5344CB8AC3E}">
        <p14:creationId xmlns:p14="http://schemas.microsoft.com/office/powerpoint/2010/main" val="287523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371C9E5-9854-42B7-95DC-6D34DC4E64DB}" type="datetime1">
              <a:rPr lang="en-GB" smtClean="0"/>
              <a:t>05/03/2019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454342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70B2A2-3BFC-4DB2-96F8-55BBB70842A8}" type="datetime1">
              <a:rPr lang="en-GB" smtClean="0"/>
              <a:t>05/03/2019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838369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1693B7-CB7F-4496-BFA1-692332EC46FD}" type="datetime1">
              <a:rPr lang="en-GB" smtClean="0"/>
              <a:t>05/03/2019</a:t>
            </a:fld>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3971003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4601049-1C1D-4B7A-8E35-0921A9E4DEAD}" type="datetime1">
              <a:rPr lang="en-GB" smtClean="0"/>
              <a:t>05/03/2019</a:t>
            </a:fld>
            <a:endParaRPr lang="en-GB"/>
          </a:p>
        </p:txBody>
      </p:sp>
      <p:sp>
        <p:nvSpPr>
          <p:cNvPr id="7" name="Slide Number Placeholder 6"/>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1982546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744547-D85E-4ECD-80AF-2914B84AE8A9}" type="datetime1">
              <a:rPr lang="en-GB" smtClean="0"/>
              <a:t>05/03/2019</a:t>
            </a:fld>
            <a:endParaRPr lang="en-GB"/>
          </a:p>
        </p:txBody>
      </p:sp>
      <p:sp>
        <p:nvSpPr>
          <p:cNvPr id="9" name="Slide Number Placeholder 8"/>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614449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E74766-30E0-448C-9B46-5B35153636C1}" type="datetime1">
              <a:rPr lang="en-GB" smtClean="0"/>
              <a:t>05/03/2019</a:t>
            </a:fld>
            <a:endParaRPr lang="en-GB"/>
          </a:p>
        </p:txBody>
      </p:sp>
      <p:sp>
        <p:nvSpPr>
          <p:cNvPr id="5" name="Slide Number Placeholder 4"/>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3866034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22A305-CC7D-4DBC-A5F6-87DDB15B2D63}" type="datetime1">
              <a:rPr lang="en-GB" smtClean="0"/>
              <a:t>05/03/2019</a:t>
            </a:fld>
            <a:endParaRPr lang="en-GB"/>
          </a:p>
        </p:txBody>
      </p:sp>
      <p:sp>
        <p:nvSpPr>
          <p:cNvPr id="4" name="Slide Number Placeholder 3"/>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1614917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7DE3F45-CB22-477E-B429-3400973760FA}" type="datetime1">
              <a:rPr lang="en-GB" smtClean="0"/>
              <a:t>05/03/2019</a:t>
            </a:fld>
            <a:endParaRPr lang="en-GB"/>
          </a:p>
        </p:txBody>
      </p:sp>
      <p:sp>
        <p:nvSpPr>
          <p:cNvPr id="7" name="Slide Number Placeholder 6"/>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1266453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B13458-2087-4940-A3B8-9A4651F65094}" type="datetime1">
              <a:rPr lang="en-GB" smtClean="0"/>
              <a:t>05/03/2019</a:t>
            </a:fld>
            <a:endParaRPr lang="en-GB"/>
          </a:p>
        </p:txBody>
      </p:sp>
      <p:sp>
        <p:nvSpPr>
          <p:cNvPr id="7" name="Slide Number Placeholder 6"/>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929627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618333-0554-408E-94A6-EC327E9019F2}" type="datetime1">
              <a:rPr lang="en-GB" smtClean="0"/>
              <a:t>05/03/2019</a:t>
            </a:fld>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120200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AA3EE3-6161-4BC7-A0D5-D030BC97B528}" type="datetime1">
              <a:rPr lang="en-GB" smtClean="0"/>
              <a:t>05/03/2019</a:t>
            </a:fld>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3532450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BCD415-E62F-494C-A684-57A6BB10EA06}" type="datetime1">
              <a:rPr lang="en-GB" smtClean="0"/>
              <a:t>05/03/2019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2DACF15-B75D-45CD-8132-7D2A0221F322}" type="slidenum">
              <a:rPr lang="en-GB" smtClean="0"/>
              <a:t>‹#›</a:t>
            </a:fld>
            <a:endParaRPr lang="en-GB"/>
          </a:p>
        </p:txBody>
      </p:sp>
    </p:spTree>
    <p:extLst>
      <p:ext uri="{BB962C8B-B14F-4D97-AF65-F5344CB8AC3E}">
        <p14:creationId xmlns:p14="http://schemas.microsoft.com/office/powerpoint/2010/main" val="33063394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32D71-9B17-4E23-878F-789CA62E5B16}"/>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id="{B0AFAF0C-72D8-479B-B9D1-25D8E8AF372E}"/>
              </a:ext>
            </a:extLst>
          </p:cNvPr>
          <p:cNvSpPr>
            <a:spLocks noGrp="1"/>
          </p:cNvSpPr>
          <p:nvPr>
            <p:ph type="subTitle" idx="1"/>
          </p:nvPr>
        </p:nvSpPr>
        <p:spPr/>
        <p:txBody>
          <a:bodyPr/>
          <a:lstStyle/>
          <a:p>
            <a:r>
              <a:rPr lang="en-GB" dirty="0"/>
              <a:t>5KCER</a:t>
            </a:r>
          </a:p>
        </p:txBody>
      </p:sp>
      <p:sp>
        <p:nvSpPr>
          <p:cNvPr id="4" name="Slide Number Placeholder 3">
            <a:extLst>
              <a:ext uri="{FF2B5EF4-FFF2-40B4-BE49-F238E27FC236}">
                <a16:creationId xmlns:a16="http://schemas.microsoft.com/office/drawing/2014/main" id="{16DA83EC-83A8-4A43-A3CB-3E10EB3F46B1}"/>
              </a:ext>
            </a:extLst>
          </p:cNvPr>
          <p:cNvSpPr>
            <a:spLocks noGrp="1"/>
          </p:cNvSpPr>
          <p:nvPr>
            <p:ph type="sldNum" sz="quarter" idx="12"/>
          </p:nvPr>
        </p:nvSpPr>
        <p:spPr/>
        <p:txBody>
          <a:bodyPr/>
          <a:lstStyle/>
          <a:p>
            <a:fld id="{22DACF15-B75D-45CD-8132-7D2A0221F322}" type="slidenum">
              <a:rPr lang="en-GB" smtClean="0"/>
              <a:t>1</a:t>
            </a:fld>
            <a:endParaRPr lang="en-GB"/>
          </a:p>
        </p:txBody>
      </p:sp>
    </p:spTree>
    <p:extLst>
      <p:ext uri="{BB962C8B-B14F-4D97-AF65-F5344CB8AC3E}">
        <p14:creationId xmlns:p14="http://schemas.microsoft.com/office/powerpoint/2010/main" val="3193476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7CC7-F3EC-41F8-B91C-B9B10D6CEF08}"/>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D3CBB606-4C69-41EC-99D7-258FCDE797E8}"/>
              </a:ext>
            </a:extLst>
          </p:cNvPr>
          <p:cNvSpPr>
            <a:spLocks noGrp="1"/>
          </p:cNvSpPr>
          <p:nvPr>
            <p:ph idx="1"/>
          </p:nvPr>
        </p:nvSpPr>
        <p:spPr/>
        <p:txBody>
          <a:bodyPr>
            <a:normAutofit/>
          </a:bodyPr>
          <a:lstStyle/>
          <a:p>
            <a:r>
              <a:rPr lang="en-GB" dirty="0"/>
              <a:t>Written responses to each task equating to approximately 3000 words in total.</a:t>
            </a:r>
          </a:p>
          <a:p>
            <a:r>
              <a:rPr lang="en-GB" dirty="0"/>
              <a:t>Refer to extant employment legislation where appropriate and acknowledge other data sources appropriately.  </a:t>
            </a:r>
          </a:p>
          <a:p>
            <a:r>
              <a:rPr lang="en-GB" dirty="0"/>
              <a:t>All reference sources should be acknowledged correctly and a bibliography provided where appropriate (these should be excluded from the word count).</a:t>
            </a:r>
          </a:p>
          <a:p>
            <a:endParaRPr lang="en-GB" dirty="0"/>
          </a:p>
        </p:txBody>
      </p:sp>
      <p:sp>
        <p:nvSpPr>
          <p:cNvPr id="4" name="Slide Number Placeholder 3">
            <a:extLst>
              <a:ext uri="{FF2B5EF4-FFF2-40B4-BE49-F238E27FC236}">
                <a16:creationId xmlns:a16="http://schemas.microsoft.com/office/drawing/2014/main" id="{B0F1E493-EC87-4FD6-90AD-2B1055735666}"/>
              </a:ext>
            </a:extLst>
          </p:cNvPr>
          <p:cNvSpPr>
            <a:spLocks noGrp="1"/>
          </p:cNvSpPr>
          <p:nvPr>
            <p:ph type="sldNum" sz="quarter" idx="12"/>
          </p:nvPr>
        </p:nvSpPr>
        <p:spPr/>
        <p:txBody>
          <a:bodyPr/>
          <a:lstStyle/>
          <a:p>
            <a:fld id="{22DACF15-B75D-45CD-8132-7D2A0221F322}" type="slidenum">
              <a:rPr lang="en-GB" smtClean="0"/>
              <a:t>2</a:t>
            </a:fld>
            <a:endParaRPr lang="en-GB"/>
          </a:p>
        </p:txBody>
      </p:sp>
    </p:spTree>
    <p:extLst>
      <p:ext uri="{BB962C8B-B14F-4D97-AF65-F5344CB8AC3E}">
        <p14:creationId xmlns:p14="http://schemas.microsoft.com/office/powerpoint/2010/main" val="404218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EB5A7-01D0-4E0F-B619-FD3B47B02DE2}"/>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5E238CB2-0158-4067-BA26-433E6A2BC9F1}"/>
              </a:ext>
            </a:extLst>
          </p:cNvPr>
          <p:cNvSpPr>
            <a:spLocks noGrp="1"/>
          </p:cNvSpPr>
          <p:nvPr>
            <p:ph idx="1"/>
          </p:nvPr>
        </p:nvSpPr>
        <p:spPr/>
        <p:txBody>
          <a:bodyPr>
            <a:normAutofit fontScale="92500" lnSpcReduction="10000"/>
          </a:bodyPr>
          <a:lstStyle/>
          <a:p>
            <a:r>
              <a:rPr lang="en-GB" dirty="0"/>
              <a:t>Explain the concept of employment relations and what is meant by the term ‘the indeterminate nature of employment relations’.  Define and compare unitarist and pluralist approaches to employment relations. </a:t>
            </a:r>
          </a:p>
          <a:p>
            <a:endParaRPr lang="en-GB" dirty="0"/>
          </a:p>
          <a:p>
            <a:pPr marL="0" indent="0">
              <a:buNone/>
            </a:pPr>
            <a:r>
              <a:rPr lang="en-GB" i="1" dirty="0"/>
              <a:t>Explain the concept and the term. Use the core text, CIPD resources and the book by Terry and Collins (see Moodle). Provide an overview </a:t>
            </a:r>
            <a:r>
              <a:rPr lang="en-GB" b="1" i="1" dirty="0"/>
              <a:t>and comparison </a:t>
            </a:r>
            <a:r>
              <a:rPr lang="en-GB" i="1" dirty="0"/>
              <a:t>of the two approaches. </a:t>
            </a:r>
          </a:p>
        </p:txBody>
      </p:sp>
      <p:sp>
        <p:nvSpPr>
          <p:cNvPr id="4" name="Slide Number Placeholder 3">
            <a:extLst>
              <a:ext uri="{FF2B5EF4-FFF2-40B4-BE49-F238E27FC236}">
                <a16:creationId xmlns:a16="http://schemas.microsoft.com/office/drawing/2014/main" id="{4D52FFFD-3CEA-432F-9E53-B04D34DB5C9C}"/>
              </a:ext>
            </a:extLst>
          </p:cNvPr>
          <p:cNvSpPr>
            <a:spLocks noGrp="1"/>
          </p:cNvSpPr>
          <p:nvPr>
            <p:ph type="sldNum" sz="quarter" idx="12"/>
          </p:nvPr>
        </p:nvSpPr>
        <p:spPr/>
        <p:txBody>
          <a:bodyPr/>
          <a:lstStyle/>
          <a:p>
            <a:fld id="{22DACF15-B75D-45CD-8132-7D2A0221F322}" type="slidenum">
              <a:rPr lang="en-GB" smtClean="0"/>
              <a:t>3</a:t>
            </a:fld>
            <a:endParaRPr lang="en-GB"/>
          </a:p>
        </p:txBody>
      </p:sp>
    </p:spTree>
    <p:extLst>
      <p:ext uri="{BB962C8B-B14F-4D97-AF65-F5344CB8AC3E}">
        <p14:creationId xmlns:p14="http://schemas.microsoft.com/office/powerpoint/2010/main" val="4110802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D830F-FD0D-4ACC-A8EA-DA464FF422AD}"/>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812B43D3-DD28-40FA-BEC5-6D776B59A7AC}"/>
              </a:ext>
            </a:extLst>
          </p:cNvPr>
          <p:cNvSpPr>
            <a:spLocks noGrp="1"/>
          </p:cNvSpPr>
          <p:nvPr>
            <p:ph idx="1"/>
          </p:nvPr>
        </p:nvSpPr>
        <p:spPr/>
        <p:txBody>
          <a:bodyPr>
            <a:normAutofit fontScale="77500" lnSpcReduction="20000"/>
          </a:bodyPr>
          <a:lstStyle/>
          <a:p>
            <a:r>
              <a:rPr lang="en-GB" dirty="0"/>
              <a:t>Explain the roles and typical approaches taken by the key parties in employment relations: trade unions, management, government and its employment relations agencies (such as ACAS).</a:t>
            </a:r>
          </a:p>
          <a:p>
            <a:pPr marL="0" indent="0">
              <a:buNone/>
            </a:pPr>
            <a:endParaRPr lang="en-GB" dirty="0"/>
          </a:p>
          <a:p>
            <a:pPr marL="0" indent="0">
              <a:buNone/>
            </a:pPr>
            <a:r>
              <a:rPr lang="en-GB" i="1" dirty="0"/>
              <a:t>Explain the role of Trade Unions (e.g. economic/wage regulation, collective bargaining, agreeing workplace rules and procedures, lobbying).  Consider different management approaches (write about management style – organisational leader, policy enactor, employee coach, and/or definitions influenced by Purcell - paternalist; consultative; traditionalist; opportunistic). Discuss the role of the government (UK/EU) (e.g. law-maker/regulator; mediator), and include a brief account of the role of an employment relations institution e.g. ACAS; CAC; Low Pay Commission; BIS; EHRC; HSE. </a:t>
            </a:r>
          </a:p>
        </p:txBody>
      </p:sp>
      <p:sp>
        <p:nvSpPr>
          <p:cNvPr id="4" name="Slide Number Placeholder 3">
            <a:extLst>
              <a:ext uri="{FF2B5EF4-FFF2-40B4-BE49-F238E27FC236}">
                <a16:creationId xmlns:a16="http://schemas.microsoft.com/office/drawing/2014/main" id="{AD6259EE-E0D8-475C-B892-66A6BCF1E85E}"/>
              </a:ext>
            </a:extLst>
          </p:cNvPr>
          <p:cNvSpPr>
            <a:spLocks noGrp="1"/>
          </p:cNvSpPr>
          <p:nvPr>
            <p:ph type="sldNum" sz="quarter" idx="12"/>
          </p:nvPr>
        </p:nvSpPr>
        <p:spPr/>
        <p:txBody>
          <a:bodyPr/>
          <a:lstStyle/>
          <a:p>
            <a:fld id="{22DACF15-B75D-45CD-8132-7D2A0221F322}" type="slidenum">
              <a:rPr lang="en-GB" smtClean="0"/>
              <a:t>4</a:t>
            </a:fld>
            <a:endParaRPr lang="en-GB"/>
          </a:p>
        </p:txBody>
      </p:sp>
    </p:spTree>
    <p:extLst>
      <p:ext uri="{BB962C8B-B14F-4D97-AF65-F5344CB8AC3E}">
        <p14:creationId xmlns:p14="http://schemas.microsoft.com/office/powerpoint/2010/main" val="3312420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CCC20-C8DD-48DB-BAF0-845B1A6F0A64}"/>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35A09361-7F8D-46CE-8BE3-B1C013576757}"/>
              </a:ext>
            </a:extLst>
          </p:cNvPr>
          <p:cNvSpPr>
            <a:spLocks noGrp="1"/>
          </p:cNvSpPr>
          <p:nvPr>
            <p:ph idx="1"/>
          </p:nvPr>
        </p:nvSpPr>
        <p:spPr/>
        <p:txBody>
          <a:bodyPr>
            <a:normAutofit lnSpcReduction="10000"/>
          </a:bodyPr>
          <a:lstStyle/>
          <a:p>
            <a:r>
              <a:rPr lang="en-GB" dirty="0"/>
              <a:t>Explain different models of employee representation, clarifying terms such as employee involvement; participation; partnership; information and consultation.</a:t>
            </a:r>
            <a:br>
              <a:rPr lang="en-GB" dirty="0"/>
            </a:br>
            <a:endParaRPr lang="en-GB" dirty="0"/>
          </a:p>
          <a:p>
            <a:pPr marL="0" indent="0">
              <a:buNone/>
            </a:pPr>
            <a:r>
              <a:rPr lang="en-GB" i="1" dirty="0"/>
              <a:t>Define and explain different ways employees find representation in their organisations. Include clarification and a comparison of: employee involvement; participation; partnership; and consultation. </a:t>
            </a:r>
          </a:p>
          <a:p>
            <a:pPr marL="0" indent="0">
              <a:buNone/>
            </a:pPr>
            <a:endParaRPr lang="en-GB" dirty="0"/>
          </a:p>
        </p:txBody>
      </p:sp>
      <p:sp>
        <p:nvSpPr>
          <p:cNvPr id="4" name="Slide Number Placeholder 3">
            <a:extLst>
              <a:ext uri="{FF2B5EF4-FFF2-40B4-BE49-F238E27FC236}">
                <a16:creationId xmlns:a16="http://schemas.microsoft.com/office/drawing/2014/main" id="{D1821769-43DB-4E45-9ED4-FDEB3F117466}"/>
              </a:ext>
            </a:extLst>
          </p:cNvPr>
          <p:cNvSpPr>
            <a:spLocks noGrp="1"/>
          </p:cNvSpPr>
          <p:nvPr>
            <p:ph type="sldNum" sz="quarter" idx="12"/>
          </p:nvPr>
        </p:nvSpPr>
        <p:spPr/>
        <p:txBody>
          <a:bodyPr/>
          <a:lstStyle/>
          <a:p>
            <a:fld id="{22DACF15-B75D-45CD-8132-7D2A0221F322}" type="slidenum">
              <a:rPr lang="en-GB" smtClean="0"/>
              <a:t>5</a:t>
            </a:fld>
            <a:endParaRPr lang="en-GB"/>
          </a:p>
        </p:txBody>
      </p:sp>
    </p:spTree>
    <p:extLst>
      <p:ext uri="{BB962C8B-B14F-4D97-AF65-F5344CB8AC3E}">
        <p14:creationId xmlns:p14="http://schemas.microsoft.com/office/powerpoint/2010/main" val="2196268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1544A-F4C8-4AD6-AA7B-4476E7F12D08}"/>
              </a:ext>
            </a:extLst>
          </p:cNvPr>
          <p:cNvSpPr>
            <a:spLocks noGrp="1"/>
          </p:cNvSpPr>
          <p:nvPr>
            <p:ph type="title"/>
          </p:nvPr>
        </p:nvSpPr>
        <p:spPr>
          <a:xfrm>
            <a:off x="609600" y="98469"/>
            <a:ext cx="10972800" cy="606206"/>
          </a:xfrm>
        </p:spPr>
        <p:txBody>
          <a:bodyPr>
            <a:normAutofit fontScale="90000"/>
          </a:bodyPr>
          <a:lstStyle/>
          <a:p>
            <a:r>
              <a:rPr lang="en-GB" dirty="0"/>
              <a:t>Task 4</a:t>
            </a:r>
          </a:p>
        </p:txBody>
      </p:sp>
      <p:sp>
        <p:nvSpPr>
          <p:cNvPr id="3" name="Content Placeholder 2">
            <a:extLst>
              <a:ext uri="{FF2B5EF4-FFF2-40B4-BE49-F238E27FC236}">
                <a16:creationId xmlns:a16="http://schemas.microsoft.com/office/drawing/2014/main" id="{8949417B-F1F2-4EE7-AFD1-63317588C3E6}"/>
              </a:ext>
            </a:extLst>
          </p:cNvPr>
          <p:cNvSpPr>
            <a:spLocks noGrp="1"/>
          </p:cNvSpPr>
          <p:nvPr>
            <p:ph idx="1"/>
          </p:nvPr>
        </p:nvSpPr>
        <p:spPr>
          <a:xfrm>
            <a:off x="609600" y="820024"/>
            <a:ext cx="10972800" cy="4817377"/>
          </a:xfrm>
        </p:spPr>
        <p:txBody>
          <a:bodyPr>
            <a:normAutofit fontScale="85000" lnSpcReduction="20000"/>
          </a:bodyPr>
          <a:lstStyle/>
          <a:p>
            <a:pPr marL="0" lvl="0" indent="0">
              <a:buNone/>
            </a:pPr>
            <a:r>
              <a:rPr lang="en-GB" dirty="0"/>
              <a:t>Explain different types of individual and collective conflict behaviour and some of the evolving approaches that can be used to manage these. Your response should include and distinguish between:</a:t>
            </a:r>
          </a:p>
          <a:p>
            <a:pPr lvl="0"/>
            <a:r>
              <a:rPr lang="en-GB" dirty="0"/>
              <a:t>conflict and misbehaviour</a:t>
            </a:r>
          </a:p>
          <a:p>
            <a:pPr lvl="0"/>
            <a:r>
              <a:rPr lang="en-GB" dirty="0"/>
              <a:t>official and unofficial industrial action</a:t>
            </a:r>
          </a:p>
          <a:p>
            <a:r>
              <a:rPr lang="en-GB" dirty="0"/>
              <a:t>third party conciliation, mediation and arbitration</a:t>
            </a:r>
          </a:p>
          <a:p>
            <a:endParaRPr lang="en-GB" dirty="0"/>
          </a:p>
          <a:p>
            <a:pPr marL="0" indent="0">
              <a:buNone/>
            </a:pPr>
            <a:r>
              <a:rPr lang="en-GB" i="1" dirty="0"/>
              <a:t>Explain different forms of conflict behaviour and how this differs from ‘misbehaviour’.   Differences between official (e.g. union sanctions by ballot) and unofficial (not union endorsed through ballot) action should be clarified. The resolution methods of third-party conciliation, mediation and arbitration should be defined, with a summary of the potential advantages and limitations of each.</a:t>
            </a:r>
          </a:p>
        </p:txBody>
      </p:sp>
      <p:sp>
        <p:nvSpPr>
          <p:cNvPr id="4" name="Slide Number Placeholder 3">
            <a:extLst>
              <a:ext uri="{FF2B5EF4-FFF2-40B4-BE49-F238E27FC236}">
                <a16:creationId xmlns:a16="http://schemas.microsoft.com/office/drawing/2014/main" id="{E929AE57-8516-4683-B6E4-8C717AADBE13}"/>
              </a:ext>
            </a:extLst>
          </p:cNvPr>
          <p:cNvSpPr>
            <a:spLocks noGrp="1"/>
          </p:cNvSpPr>
          <p:nvPr>
            <p:ph type="sldNum" sz="quarter" idx="12"/>
          </p:nvPr>
        </p:nvSpPr>
        <p:spPr/>
        <p:txBody>
          <a:bodyPr/>
          <a:lstStyle/>
          <a:p>
            <a:fld id="{22DACF15-B75D-45CD-8132-7D2A0221F322}" type="slidenum">
              <a:rPr lang="en-GB" smtClean="0"/>
              <a:t>6</a:t>
            </a:fld>
            <a:endParaRPr lang="en-GB"/>
          </a:p>
        </p:txBody>
      </p:sp>
    </p:spTree>
    <p:extLst>
      <p:ext uri="{BB962C8B-B14F-4D97-AF65-F5344CB8AC3E}">
        <p14:creationId xmlns:p14="http://schemas.microsoft.com/office/powerpoint/2010/main" val="3701977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D50B6-34A4-4469-9613-997234FF54AF}"/>
              </a:ext>
            </a:extLst>
          </p:cNvPr>
          <p:cNvSpPr>
            <a:spLocks noGrp="1"/>
          </p:cNvSpPr>
          <p:nvPr>
            <p:ph type="title"/>
          </p:nvPr>
        </p:nvSpPr>
        <p:spPr>
          <a:xfrm>
            <a:off x="609600" y="184558"/>
            <a:ext cx="10972800" cy="721453"/>
          </a:xfrm>
        </p:spPr>
        <p:txBody>
          <a:bodyPr>
            <a:normAutofit fontScale="90000"/>
          </a:bodyPr>
          <a:lstStyle/>
          <a:p>
            <a:r>
              <a:rPr lang="en-GB" dirty="0"/>
              <a:t>Approach </a:t>
            </a:r>
          </a:p>
        </p:txBody>
      </p:sp>
      <p:sp>
        <p:nvSpPr>
          <p:cNvPr id="3" name="Content Placeholder 2">
            <a:extLst>
              <a:ext uri="{FF2B5EF4-FFF2-40B4-BE49-F238E27FC236}">
                <a16:creationId xmlns:a16="http://schemas.microsoft.com/office/drawing/2014/main" id="{87705456-A6B4-4B3C-AF5D-C0A6EDFE4155}"/>
              </a:ext>
            </a:extLst>
          </p:cNvPr>
          <p:cNvSpPr>
            <a:spLocks noGrp="1"/>
          </p:cNvSpPr>
          <p:nvPr>
            <p:ph idx="1"/>
          </p:nvPr>
        </p:nvSpPr>
        <p:spPr>
          <a:xfrm>
            <a:off x="609600" y="1166070"/>
            <a:ext cx="10972800" cy="4351163"/>
          </a:xfrm>
        </p:spPr>
        <p:txBody>
          <a:bodyPr>
            <a:normAutofit fontScale="92500" lnSpcReduction="20000"/>
          </a:bodyPr>
          <a:lstStyle/>
          <a:p>
            <a:r>
              <a:rPr lang="en-GB" dirty="0"/>
              <a:t>Read learning plan and assignment brief and plan when you will complete what’s required</a:t>
            </a:r>
          </a:p>
          <a:p>
            <a:r>
              <a:rPr lang="en-GB" dirty="0"/>
              <a:t>Complete learning plan and reading/activities</a:t>
            </a:r>
          </a:p>
          <a:p>
            <a:r>
              <a:rPr lang="en-GB" dirty="0"/>
              <a:t>Read additional resources on Moodle</a:t>
            </a:r>
          </a:p>
          <a:p>
            <a:r>
              <a:rPr lang="en-GB" dirty="0"/>
              <a:t>Construct basic answers</a:t>
            </a:r>
          </a:p>
          <a:p>
            <a:r>
              <a:rPr lang="en-GB" dirty="0"/>
              <a:t>Read more widely – ACAS, general HRM books, specific ER books, articles, other resources on CIPD website</a:t>
            </a:r>
          </a:p>
          <a:p>
            <a:r>
              <a:rPr lang="en-GB" dirty="0"/>
              <a:t>Finalise answers</a:t>
            </a:r>
          </a:p>
          <a:p>
            <a:r>
              <a:rPr lang="en-GB" dirty="0"/>
              <a:t>Aim for 1 source per 100 words – all your work should be underpinned by academic sources (references)</a:t>
            </a:r>
          </a:p>
          <a:p>
            <a:endParaRPr lang="en-GB" dirty="0"/>
          </a:p>
        </p:txBody>
      </p:sp>
      <p:sp>
        <p:nvSpPr>
          <p:cNvPr id="4" name="Slide Number Placeholder 3">
            <a:extLst>
              <a:ext uri="{FF2B5EF4-FFF2-40B4-BE49-F238E27FC236}">
                <a16:creationId xmlns:a16="http://schemas.microsoft.com/office/drawing/2014/main" id="{3D3CCC94-D159-43E3-B3DD-CC8583475354}"/>
              </a:ext>
            </a:extLst>
          </p:cNvPr>
          <p:cNvSpPr>
            <a:spLocks noGrp="1"/>
          </p:cNvSpPr>
          <p:nvPr>
            <p:ph type="sldNum" sz="quarter" idx="12"/>
          </p:nvPr>
        </p:nvSpPr>
        <p:spPr/>
        <p:txBody>
          <a:bodyPr/>
          <a:lstStyle/>
          <a:p>
            <a:fld id="{22DACF15-B75D-45CD-8132-7D2A0221F322}" type="slidenum">
              <a:rPr lang="en-GB" smtClean="0"/>
              <a:t>7</a:t>
            </a:fld>
            <a:endParaRPr lang="en-GB"/>
          </a:p>
        </p:txBody>
      </p:sp>
    </p:spTree>
    <p:extLst>
      <p:ext uri="{BB962C8B-B14F-4D97-AF65-F5344CB8AC3E}">
        <p14:creationId xmlns:p14="http://schemas.microsoft.com/office/powerpoint/2010/main" val="395990765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23</TotalTime>
  <Words>490</Words>
  <Application>Microsoft Office PowerPoint</Application>
  <PresentationFormat>Widescreen</PresentationFormat>
  <Paragraphs>39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Myriad Pro</vt:lpstr>
      <vt:lpstr>ThemeUWTSD</vt:lpstr>
      <vt:lpstr>Assignment Guidance</vt:lpstr>
      <vt:lpstr>Task</vt:lpstr>
      <vt:lpstr>Task 1</vt:lpstr>
      <vt:lpstr>Task 2</vt:lpstr>
      <vt:lpstr>Task 3</vt:lpstr>
      <vt:lpstr>Task 4</vt:lpstr>
      <vt:lpstr>Approach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Julie Thomas</dc:creator>
  <cp:lastModifiedBy>Julie Thomas</cp:lastModifiedBy>
  <cp:revision>6</cp:revision>
  <dcterms:created xsi:type="dcterms:W3CDTF">2019-03-01T14:43:00Z</dcterms:created>
  <dcterms:modified xsi:type="dcterms:W3CDTF">2019-03-05T15:47:26Z</dcterms:modified>
</cp:coreProperties>
</file>