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581" autoAdjust="0"/>
  </p:normalViewPr>
  <p:slideViewPr>
    <p:cSldViewPr>
      <p:cViewPr varScale="1">
        <p:scale>
          <a:sx n="52" d="100"/>
          <a:sy n="52" d="100"/>
        </p:scale>
        <p:origin x="1926"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FEF06A-3FE3-4A8A-B525-BECFCC75F965}"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IN"/>
        </a:p>
      </dgm:t>
    </dgm:pt>
    <dgm:pt modelId="{121A8776-66AC-4302-A8F1-1E9C29FE1ECC}">
      <dgm:prSet phldrT="[Text]"/>
      <dgm:spPr/>
      <dgm:t>
        <a:bodyPr/>
        <a:lstStyle/>
        <a:p>
          <a:r>
            <a:rPr lang="en-IN" dirty="0"/>
            <a:t>Caused by Nature</a:t>
          </a:r>
        </a:p>
      </dgm:t>
    </dgm:pt>
    <dgm:pt modelId="{5011C96E-B08F-4301-8E05-9E4EA0E614CC}" type="parTrans" cxnId="{8187D8EC-C1B2-4091-9B2E-BBA0E9F2FC4A}">
      <dgm:prSet/>
      <dgm:spPr/>
      <dgm:t>
        <a:bodyPr/>
        <a:lstStyle/>
        <a:p>
          <a:endParaRPr lang="en-IN"/>
        </a:p>
      </dgm:t>
    </dgm:pt>
    <dgm:pt modelId="{35CFDB8A-DAAB-4D8A-B408-C677C14A3DE7}" type="sibTrans" cxnId="{8187D8EC-C1B2-4091-9B2E-BBA0E9F2FC4A}">
      <dgm:prSet/>
      <dgm:spPr/>
      <dgm:t>
        <a:bodyPr/>
        <a:lstStyle/>
        <a:p>
          <a:endParaRPr lang="en-IN"/>
        </a:p>
      </dgm:t>
    </dgm:pt>
    <dgm:pt modelId="{A988E654-3E48-4C4D-9648-67A157C8E9E4}">
      <dgm:prSet phldrT="[Text]"/>
      <dgm:spPr/>
      <dgm:t>
        <a:bodyPr/>
        <a:lstStyle/>
        <a:p>
          <a:r>
            <a:rPr lang="en-IN" dirty="0"/>
            <a:t>Tsunami</a:t>
          </a:r>
        </a:p>
      </dgm:t>
    </dgm:pt>
    <dgm:pt modelId="{A1B14DF3-F5C5-4CCE-868C-967F67261939}" type="parTrans" cxnId="{06474542-BE36-4C53-AC43-1759409DB0FF}">
      <dgm:prSet/>
      <dgm:spPr/>
      <dgm:t>
        <a:bodyPr/>
        <a:lstStyle/>
        <a:p>
          <a:endParaRPr lang="en-IN"/>
        </a:p>
      </dgm:t>
    </dgm:pt>
    <dgm:pt modelId="{80A1E015-D0DF-4AB5-94F9-9B72C6D5060A}" type="sibTrans" cxnId="{06474542-BE36-4C53-AC43-1759409DB0FF}">
      <dgm:prSet/>
      <dgm:spPr/>
      <dgm:t>
        <a:bodyPr/>
        <a:lstStyle/>
        <a:p>
          <a:endParaRPr lang="en-IN"/>
        </a:p>
      </dgm:t>
    </dgm:pt>
    <dgm:pt modelId="{B8F63471-D06A-4730-AF78-B496A93BCC46}">
      <dgm:prSet phldrT="[Text]"/>
      <dgm:spPr/>
      <dgm:t>
        <a:bodyPr/>
        <a:lstStyle/>
        <a:p>
          <a:r>
            <a:rPr lang="en-IN" dirty="0"/>
            <a:t>Bushfires</a:t>
          </a:r>
        </a:p>
      </dgm:t>
    </dgm:pt>
    <dgm:pt modelId="{5CEEF5B7-6498-4790-9EC1-FFDFBD89E480}" type="parTrans" cxnId="{5BDF27C8-1C12-4F83-8E29-A7DD5E573C1E}">
      <dgm:prSet/>
      <dgm:spPr/>
      <dgm:t>
        <a:bodyPr/>
        <a:lstStyle/>
        <a:p>
          <a:endParaRPr lang="en-IN"/>
        </a:p>
      </dgm:t>
    </dgm:pt>
    <dgm:pt modelId="{EF15BAB1-36DB-4B97-A398-FFC9CE3D9AC4}" type="sibTrans" cxnId="{5BDF27C8-1C12-4F83-8E29-A7DD5E573C1E}">
      <dgm:prSet/>
      <dgm:spPr/>
      <dgm:t>
        <a:bodyPr/>
        <a:lstStyle/>
        <a:p>
          <a:endParaRPr lang="en-IN"/>
        </a:p>
      </dgm:t>
    </dgm:pt>
    <dgm:pt modelId="{484E1A6F-0BC6-4C67-A7F2-CEA1712C62F0}">
      <dgm:prSet phldrT="[Text]"/>
      <dgm:spPr/>
      <dgm:t>
        <a:bodyPr/>
        <a:lstStyle/>
        <a:p>
          <a:r>
            <a:rPr lang="en-IN" dirty="0"/>
            <a:t>Caused by Man</a:t>
          </a:r>
        </a:p>
      </dgm:t>
    </dgm:pt>
    <dgm:pt modelId="{D3C091BE-F3C2-4D4B-9BC1-13A8E4AFEB6A}" type="parTrans" cxnId="{98832ABE-9B1F-435D-99A6-A83EA028817E}">
      <dgm:prSet/>
      <dgm:spPr/>
      <dgm:t>
        <a:bodyPr/>
        <a:lstStyle/>
        <a:p>
          <a:endParaRPr lang="en-IN"/>
        </a:p>
      </dgm:t>
    </dgm:pt>
    <dgm:pt modelId="{84CDC4C5-DA5D-4A25-AF16-753FA6BB5F12}" type="sibTrans" cxnId="{98832ABE-9B1F-435D-99A6-A83EA028817E}">
      <dgm:prSet/>
      <dgm:spPr/>
      <dgm:t>
        <a:bodyPr/>
        <a:lstStyle/>
        <a:p>
          <a:endParaRPr lang="en-IN"/>
        </a:p>
      </dgm:t>
    </dgm:pt>
    <dgm:pt modelId="{502DBB59-FCA2-4BC2-BBDC-ACA225ACD2ED}">
      <dgm:prSet phldrT="[Text]"/>
      <dgm:spPr/>
      <dgm:t>
        <a:bodyPr/>
        <a:lstStyle/>
        <a:p>
          <a:r>
            <a:rPr lang="en-IN" dirty="0"/>
            <a:t>Terrorism</a:t>
          </a:r>
        </a:p>
      </dgm:t>
    </dgm:pt>
    <dgm:pt modelId="{99F86C64-F7F3-4E88-8404-095392B8A7D4}" type="parTrans" cxnId="{E506969C-DCEE-412D-9C44-66F15EE6ACCC}">
      <dgm:prSet/>
      <dgm:spPr/>
      <dgm:t>
        <a:bodyPr/>
        <a:lstStyle/>
        <a:p>
          <a:endParaRPr lang="en-IN"/>
        </a:p>
      </dgm:t>
    </dgm:pt>
    <dgm:pt modelId="{4D9CA236-4C12-4DFE-93D6-5AA8E075BD93}" type="sibTrans" cxnId="{E506969C-DCEE-412D-9C44-66F15EE6ACCC}">
      <dgm:prSet/>
      <dgm:spPr/>
      <dgm:t>
        <a:bodyPr/>
        <a:lstStyle/>
        <a:p>
          <a:endParaRPr lang="en-IN"/>
        </a:p>
      </dgm:t>
    </dgm:pt>
    <dgm:pt modelId="{AB2E93D5-12DE-4F45-9F7E-F11C8DE8085B}">
      <dgm:prSet phldrT="[Text]"/>
      <dgm:spPr/>
      <dgm:t>
        <a:bodyPr/>
        <a:lstStyle/>
        <a:p>
          <a:r>
            <a:rPr lang="en-IN" dirty="0"/>
            <a:t>Economic Ups &amp; Downs</a:t>
          </a:r>
        </a:p>
      </dgm:t>
    </dgm:pt>
    <dgm:pt modelId="{6227A811-5EAA-4EC5-8FAC-6910E2ABF01D}" type="parTrans" cxnId="{FD4AE673-8C1F-4697-9A45-ED1022DFAA64}">
      <dgm:prSet/>
      <dgm:spPr/>
      <dgm:t>
        <a:bodyPr/>
        <a:lstStyle/>
        <a:p>
          <a:endParaRPr lang="en-IN"/>
        </a:p>
      </dgm:t>
    </dgm:pt>
    <dgm:pt modelId="{8955B64F-1FFC-4C97-AE8C-377E5269A090}" type="sibTrans" cxnId="{FD4AE673-8C1F-4697-9A45-ED1022DFAA64}">
      <dgm:prSet/>
      <dgm:spPr/>
      <dgm:t>
        <a:bodyPr/>
        <a:lstStyle/>
        <a:p>
          <a:endParaRPr lang="en-IN"/>
        </a:p>
      </dgm:t>
    </dgm:pt>
    <dgm:pt modelId="{1C256D77-51EE-43D5-A9EB-22783B249741}">
      <dgm:prSet phldrT="[Text]"/>
      <dgm:spPr/>
      <dgm:t>
        <a:bodyPr/>
        <a:lstStyle/>
        <a:p>
          <a:r>
            <a:rPr lang="en-IN" dirty="0"/>
            <a:t>Floods</a:t>
          </a:r>
        </a:p>
      </dgm:t>
    </dgm:pt>
    <dgm:pt modelId="{8CC045DA-1F69-4791-B3C1-042F4D2CA5EA}" type="parTrans" cxnId="{952B7849-E313-4188-9CC2-067B398BFF7F}">
      <dgm:prSet/>
      <dgm:spPr/>
      <dgm:t>
        <a:bodyPr/>
        <a:lstStyle/>
        <a:p>
          <a:endParaRPr lang="en-IN"/>
        </a:p>
      </dgm:t>
    </dgm:pt>
    <dgm:pt modelId="{8DE712A3-04D6-4E60-BDF3-00924F05EFE0}" type="sibTrans" cxnId="{952B7849-E313-4188-9CC2-067B398BFF7F}">
      <dgm:prSet/>
      <dgm:spPr/>
      <dgm:t>
        <a:bodyPr/>
        <a:lstStyle/>
        <a:p>
          <a:endParaRPr lang="en-IN"/>
        </a:p>
      </dgm:t>
    </dgm:pt>
    <dgm:pt modelId="{9C3225A3-61CD-4341-9D41-8B9AC98ACE48}" type="pres">
      <dgm:prSet presAssocID="{E9FEF06A-3FE3-4A8A-B525-BECFCC75F965}" presName="Name0" presStyleCnt="0">
        <dgm:presLayoutVars>
          <dgm:dir/>
          <dgm:animLvl val="lvl"/>
          <dgm:resizeHandles val="exact"/>
        </dgm:presLayoutVars>
      </dgm:prSet>
      <dgm:spPr/>
    </dgm:pt>
    <dgm:pt modelId="{3A8206C4-B441-4FFD-8837-AD66AEA14453}" type="pres">
      <dgm:prSet presAssocID="{121A8776-66AC-4302-A8F1-1E9C29FE1ECC}" presName="composite" presStyleCnt="0"/>
      <dgm:spPr/>
    </dgm:pt>
    <dgm:pt modelId="{A723044D-97D7-4585-983B-46D56DC8210D}" type="pres">
      <dgm:prSet presAssocID="{121A8776-66AC-4302-A8F1-1E9C29FE1ECC}" presName="parTx" presStyleLbl="alignNode1" presStyleIdx="0" presStyleCnt="2">
        <dgm:presLayoutVars>
          <dgm:chMax val="0"/>
          <dgm:chPref val="0"/>
          <dgm:bulletEnabled val="1"/>
        </dgm:presLayoutVars>
      </dgm:prSet>
      <dgm:spPr/>
    </dgm:pt>
    <dgm:pt modelId="{B8EAAA12-7D73-4B29-99A1-850B21FD9251}" type="pres">
      <dgm:prSet presAssocID="{121A8776-66AC-4302-A8F1-1E9C29FE1ECC}" presName="desTx" presStyleLbl="alignAccFollowNode1" presStyleIdx="0" presStyleCnt="2">
        <dgm:presLayoutVars>
          <dgm:bulletEnabled val="1"/>
        </dgm:presLayoutVars>
      </dgm:prSet>
      <dgm:spPr/>
    </dgm:pt>
    <dgm:pt modelId="{1FC79253-45D1-455F-915C-FB16D174A438}" type="pres">
      <dgm:prSet presAssocID="{35CFDB8A-DAAB-4D8A-B408-C677C14A3DE7}" presName="space" presStyleCnt="0"/>
      <dgm:spPr/>
    </dgm:pt>
    <dgm:pt modelId="{40CDF5BF-E37B-4547-A148-99CB05389089}" type="pres">
      <dgm:prSet presAssocID="{484E1A6F-0BC6-4C67-A7F2-CEA1712C62F0}" presName="composite" presStyleCnt="0"/>
      <dgm:spPr/>
    </dgm:pt>
    <dgm:pt modelId="{34ADCF73-6C8C-4A99-93FB-2454FA83C838}" type="pres">
      <dgm:prSet presAssocID="{484E1A6F-0BC6-4C67-A7F2-CEA1712C62F0}" presName="parTx" presStyleLbl="alignNode1" presStyleIdx="1" presStyleCnt="2">
        <dgm:presLayoutVars>
          <dgm:chMax val="0"/>
          <dgm:chPref val="0"/>
          <dgm:bulletEnabled val="1"/>
        </dgm:presLayoutVars>
      </dgm:prSet>
      <dgm:spPr/>
    </dgm:pt>
    <dgm:pt modelId="{60FFA58C-DE56-4DB1-8A1D-AB9397BC10F1}" type="pres">
      <dgm:prSet presAssocID="{484E1A6F-0BC6-4C67-A7F2-CEA1712C62F0}" presName="desTx" presStyleLbl="alignAccFollowNode1" presStyleIdx="1" presStyleCnt="2">
        <dgm:presLayoutVars>
          <dgm:bulletEnabled val="1"/>
        </dgm:presLayoutVars>
      </dgm:prSet>
      <dgm:spPr/>
    </dgm:pt>
  </dgm:ptLst>
  <dgm:cxnLst>
    <dgm:cxn modelId="{26ED5E1D-CBB1-4F2F-8517-3F6EDE4295E4}" type="presOf" srcId="{B8F63471-D06A-4730-AF78-B496A93BCC46}" destId="{B8EAAA12-7D73-4B29-99A1-850B21FD9251}" srcOrd="0" destOrd="1" presId="urn:microsoft.com/office/officeart/2005/8/layout/hList1"/>
    <dgm:cxn modelId="{0AE9AF25-914B-4913-BA64-E3FCC8054A40}" type="presOf" srcId="{484E1A6F-0BC6-4C67-A7F2-CEA1712C62F0}" destId="{34ADCF73-6C8C-4A99-93FB-2454FA83C838}" srcOrd="0" destOrd="0" presId="urn:microsoft.com/office/officeart/2005/8/layout/hList1"/>
    <dgm:cxn modelId="{06474542-BE36-4C53-AC43-1759409DB0FF}" srcId="{121A8776-66AC-4302-A8F1-1E9C29FE1ECC}" destId="{A988E654-3E48-4C4D-9648-67A157C8E9E4}" srcOrd="0" destOrd="0" parTransId="{A1B14DF3-F5C5-4CCE-868C-967F67261939}" sibTransId="{80A1E015-D0DF-4AB5-94F9-9B72C6D5060A}"/>
    <dgm:cxn modelId="{952B7849-E313-4188-9CC2-067B398BFF7F}" srcId="{121A8776-66AC-4302-A8F1-1E9C29FE1ECC}" destId="{1C256D77-51EE-43D5-A9EB-22783B249741}" srcOrd="2" destOrd="0" parTransId="{8CC045DA-1F69-4791-B3C1-042F4D2CA5EA}" sibTransId="{8DE712A3-04D6-4E60-BDF3-00924F05EFE0}"/>
    <dgm:cxn modelId="{90094A51-F661-47F4-9F38-1C4500585A00}" type="presOf" srcId="{1C256D77-51EE-43D5-A9EB-22783B249741}" destId="{B8EAAA12-7D73-4B29-99A1-850B21FD9251}" srcOrd="0" destOrd="2" presId="urn:microsoft.com/office/officeart/2005/8/layout/hList1"/>
    <dgm:cxn modelId="{FD4AE673-8C1F-4697-9A45-ED1022DFAA64}" srcId="{484E1A6F-0BC6-4C67-A7F2-CEA1712C62F0}" destId="{AB2E93D5-12DE-4F45-9F7E-F11C8DE8085B}" srcOrd="1" destOrd="0" parTransId="{6227A811-5EAA-4EC5-8FAC-6910E2ABF01D}" sibTransId="{8955B64F-1FFC-4C97-AE8C-377E5269A090}"/>
    <dgm:cxn modelId="{A86B0959-6F6A-4A8B-8150-826F9E8C151F}" type="presOf" srcId="{121A8776-66AC-4302-A8F1-1E9C29FE1ECC}" destId="{A723044D-97D7-4585-983B-46D56DC8210D}" srcOrd="0" destOrd="0" presId="urn:microsoft.com/office/officeart/2005/8/layout/hList1"/>
    <dgm:cxn modelId="{1434078E-77C5-49BD-B1A6-37773A35FD6D}" type="presOf" srcId="{E9FEF06A-3FE3-4A8A-B525-BECFCC75F965}" destId="{9C3225A3-61CD-4341-9D41-8B9AC98ACE48}" srcOrd="0" destOrd="0" presId="urn:microsoft.com/office/officeart/2005/8/layout/hList1"/>
    <dgm:cxn modelId="{CA9CFB90-E3F1-444B-9A48-53D92FB57CDF}" type="presOf" srcId="{A988E654-3E48-4C4D-9648-67A157C8E9E4}" destId="{B8EAAA12-7D73-4B29-99A1-850B21FD9251}" srcOrd="0" destOrd="0" presId="urn:microsoft.com/office/officeart/2005/8/layout/hList1"/>
    <dgm:cxn modelId="{5C9D0195-EA69-419E-BC22-2BBC4076FA7B}" type="presOf" srcId="{AB2E93D5-12DE-4F45-9F7E-F11C8DE8085B}" destId="{60FFA58C-DE56-4DB1-8A1D-AB9397BC10F1}" srcOrd="0" destOrd="1" presId="urn:microsoft.com/office/officeart/2005/8/layout/hList1"/>
    <dgm:cxn modelId="{E506969C-DCEE-412D-9C44-66F15EE6ACCC}" srcId="{484E1A6F-0BC6-4C67-A7F2-CEA1712C62F0}" destId="{502DBB59-FCA2-4BC2-BBDC-ACA225ACD2ED}" srcOrd="0" destOrd="0" parTransId="{99F86C64-F7F3-4E88-8404-095392B8A7D4}" sibTransId="{4D9CA236-4C12-4DFE-93D6-5AA8E075BD93}"/>
    <dgm:cxn modelId="{D8ADC6A9-C466-4B88-BF43-3A1F873E4845}" type="presOf" srcId="{502DBB59-FCA2-4BC2-BBDC-ACA225ACD2ED}" destId="{60FFA58C-DE56-4DB1-8A1D-AB9397BC10F1}" srcOrd="0" destOrd="0" presId="urn:microsoft.com/office/officeart/2005/8/layout/hList1"/>
    <dgm:cxn modelId="{98832ABE-9B1F-435D-99A6-A83EA028817E}" srcId="{E9FEF06A-3FE3-4A8A-B525-BECFCC75F965}" destId="{484E1A6F-0BC6-4C67-A7F2-CEA1712C62F0}" srcOrd="1" destOrd="0" parTransId="{D3C091BE-F3C2-4D4B-9BC1-13A8E4AFEB6A}" sibTransId="{84CDC4C5-DA5D-4A25-AF16-753FA6BB5F12}"/>
    <dgm:cxn modelId="{5BDF27C8-1C12-4F83-8E29-A7DD5E573C1E}" srcId="{121A8776-66AC-4302-A8F1-1E9C29FE1ECC}" destId="{B8F63471-D06A-4730-AF78-B496A93BCC46}" srcOrd="1" destOrd="0" parTransId="{5CEEF5B7-6498-4790-9EC1-FFDFBD89E480}" sibTransId="{EF15BAB1-36DB-4B97-A398-FFC9CE3D9AC4}"/>
    <dgm:cxn modelId="{8187D8EC-C1B2-4091-9B2E-BBA0E9F2FC4A}" srcId="{E9FEF06A-3FE3-4A8A-B525-BECFCC75F965}" destId="{121A8776-66AC-4302-A8F1-1E9C29FE1ECC}" srcOrd="0" destOrd="0" parTransId="{5011C96E-B08F-4301-8E05-9E4EA0E614CC}" sibTransId="{35CFDB8A-DAAB-4D8A-B408-C677C14A3DE7}"/>
    <dgm:cxn modelId="{B43A253F-B315-4C4E-A066-630E0582DC0D}" type="presParOf" srcId="{9C3225A3-61CD-4341-9D41-8B9AC98ACE48}" destId="{3A8206C4-B441-4FFD-8837-AD66AEA14453}" srcOrd="0" destOrd="0" presId="urn:microsoft.com/office/officeart/2005/8/layout/hList1"/>
    <dgm:cxn modelId="{78485CB0-2BB6-49FC-9430-8F401430D232}" type="presParOf" srcId="{3A8206C4-B441-4FFD-8837-AD66AEA14453}" destId="{A723044D-97D7-4585-983B-46D56DC8210D}" srcOrd="0" destOrd="0" presId="urn:microsoft.com/office/officeart/2005/8/layout/hList1"/>
    <dgm:cxn modelId="{E2CAEAB4-A4F6-4408-9685-6D1BDDE2288C}" type="presParOf" srcId="{3A8206C4-B441-4FFD-8837-AD66AEA14453}" destId="{B8EAAA12-7D73-4B29-99A1-850B21FD9251}" srcOrd="1" destOrd="0" presId="urn:microsoft.com/office/officeart/2005/8/layout/hList1"/>
    <dgm:cxn modelId="{743354FF-BBFC-4E76-A54E-C743B20FFB54}" type="presParOf" srcId="{9C3225A3-61CD-4341-9D41-8B9AC98ACE48}" destId="{1FC79253-45D1-455F-915C-FB16D174A438}" srcOrd="1" destOrd="0" presId="urn:microsoft.com/office/officeart/2005/8/layout/hList1"/>
    <dgm:cxn modelId="{931262EC-04FB-4B37-8958-ACD3A360061F}" type="presParOf" srcId="{9C3225A3-61CD-4341-9D41-8B9AC98ACE48}" destId="{40CDF5BF-E37B-4547-A148-99CB05389089}" srcOrd="2" destOrd="0" presId="urn:microsoft.com/office/officeart/2005/8/layout/hList1"/>
    <dgm:cxn modelId="{C2E114F3-8C50-44D3-BC1D-591128056342}" type="presParOf" srcId="{40CDF5BF-E37B-4547-A148-99CB05389089}" destId="{34ADCF73-6C8C-4A99-93FB-2454FA83C838}" srcOrd="0" destOrd="0" presId="urn:microsoft.com/office/officeart/2005/8/layout/hList1"/>
    <dgm:cxn modelId="{B2EDFAC2-FFC1-417B-A35A-A965A7D33D82}" type="presParOf" srcId="{40CDF5BF-E37B-4547-A148-99CB05389089}" destId="{60FFA58C-DE56-4DB1-8A1D-AB9397BC10F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9F5B6A-B976-48A8-9CA2-EC3A034BD53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3347D12-9FB3-450F-8878-B30B0ECD767E}">
      <dgm:prSet custT="1"/>
      <dgm:spPr/>
      <dgm:t>
        <a:bodyPr/>
        <a:lstStyle/>
        <a:p>
          <a:r>
            <a:rPr lang="en-US" sz="2000" dirty="0"/>
            <a:t>Hospitality sector functions chiefly due to the reputation created by the quality of the services they offer </a:t>
          </a:r>
        </a:p>
      </dgm:t>
    </dgm:pt>
    <dgm:pt modelId="{4AE2509C-944B-4CA8-97AE-CB2F32093EDC}" type="parTrans" cxnId="{704A4A38-6597-4BD7-AE5A-DA5F20B30AD3}">
      <dgm:prSet/>
      <dgm:spPr/>
      <dgm:t>
        <a:bodyPr/>
        <a:lstStyle/>
        <a:p>
          <a:endParaRPr lang="en-US"/>
        </a:p>
      </dgm:t>
    </dgm:pt>
    <dgm:pt modelId="{6FD85B4A-7F6D-47C8-B37E-D3E60484F0D5}" type="sibTrans" cxnId="{704A4A38-6597-4BD7-AE5A-DA5F20B30AD3}">
      <dgm:prSet/>
      <dgm:spPr/>
      <dgm:t>
        <a:bodyPr/>
        <a:lstStyle/>
        <a:p>
          <a:endParaRPr lang="en-US"/>
        </a:p>
      </dgm:t>
    </dgm:pt>
    <dgm:pt modelId="{FE12E154-B1DB-4625-807B-527A3136B2DF}">
      <dgm:prSet custT="1"/>
      <dgm:spPr/>
      <dgm:t>
        <a:bodyPr/>
        <a:lstStyle/>
        <a:p>
          <a:r>
            <a:rPr lang="en-US" sz="2400" dirty="0"/>
            <a:t>Windsor Marriott happens to be a part of a hotel chain </a:t>
          </a:r>
        </a:p>
      </dgm:t>
    </dgm:pt>
    <dgm:pt modelId="{C3DE8E8F-1159-4802-B38B-5801A7AA2347}" type="parTrans" cxnId="{F4A4E5C5-ADB5-42A0-82B2-BA05DE559825}">
      <dgm:prSet/>
      <dgm:spPr/>
      <dgm:t>
        <a:bodyPr/>
        <a:lstStyle/>
        <a:p>
          <a:endParaRPr lang="en-US"/>
        </a:p>
      </dgm:t>
    </dgm:pt>
    <dgm:pt modelId="{BCB6F14D-C1B1-4207-9CF6-C821E2F16F9B}" type="sibTrans" cxnId="{F4A4E5C5-ADB5-42A0-82B2-BA05DE559825}">
      <dgm:prSet/>
      <dgm:spPr/>
      <dgm:t>
        <a:bodyPr/>
        <a:lstStyle/>
        <a:p>
          <a:endParaRPr lang="en-US"/>
        </a:p>
      </dgm:t>
    </dgm:pt>
    <dgm:pt modelId="{B72A4935-51C6-4A9D-A7DB-F2C00EFC5648}">
      <dgm:prSet/>
      <dgm:spPr/>
      <dgm:t>
        <a:bodyPr/>
        <a:lstStyle/>
        <a:p>
          <a:r>
            <a:rPr lang="en-US" dirty="0"/>
            <a:t>Guest loyalty for Windsor Marriott depends on the quality of services extended by the performance of the chain</a:t>
          </a:r>
        </a:p>
      </dgm:t>
    </dgm:pt>
    <dgm:pt modelId="{1C6B3013-71F2-4437-8151-21E5BD4D0759}" type="parTrans" cxnId="{E87A2D3F-F023-4125-A40A-7E12625AE8A2}">
      <dgm:prSet/>
      <dgm:spPr/>
      <dgm:t>
        <a:bodyPr/>
        <a:lstStyle/>
        <a:p>
          <a:endParaRPr lang="en-US"/>
        </a:p>
      </dgm:t>
    </dgm:pt>
    <dgm:pt modelId="{14856295-5B33-451D-917A-DBFC58CD75D9}" type="sibTrans" cxnId="{E87A2D3F-F023-4125-A40A-7E12625AE8A2}">
      <dgm:prSet/>
      <dgm:spPr/>
      <dgm:t>
        <a:bodyPr/>
        <a:lstStyle/>
        <a:p>
          <a:endParaRPr lang="en-US"/>
        </a:p>
      </dgm:t>
    </dgm:pt>
    <dgm:pt modelId="{349765C5-9F86-4C3A-B6EA-FCB4E79E534A}" type="pres">
      <dgm:prSet presAssocID="{9B9F5B6A-B976-48A8-9CA2-EC3A034BD53F}" presName="root" presStyleCnt="0">
        <dgm:presLayoutVars>
          <dgm:dir/>
          <dgm:resizeHandles val="exact"/>
        </dgm:presLayoutVars>
      </dgm:prSet>
      <dgm:spPr/>
    </dgm:pt>
    <dgm:pt modelId="{D2D5AB2B-7A84-4A1E-8046-12D73A2A06D8}" type="pres">
      <dgm:prSet presAssocID="{63347D12-9FB3-450F-8878-B30B0ECD767E}" presName="compNode" presStyleCnt="0"/>
      <dgm:spPr/>
    </dgm:pt>
    <dgm:pt modelId="{C286F78D-ABD2-4898-80FE-0FA68C41E345}" type="pres">
      <dgm:prSet presAssocID="{63347D12-9FB3-450F-8878-B30B0ECD767E}" presName="bgRect" presStyleLbl="bgShp" presStyleIdx="0" presStyleCnt="3" custScaleY="178350"/>
      <dgm:spPr/>
    </dgm:pt>
    <dgm:pt modelId="{A96E302F-4719-4FF5-AE27-87927D690EFE}" type="pres">
      <dgm:prSet presAssocID="{63347D12-9FB3-450F-8878-B30B0ECD767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iter"/>
        </a:ext>
      </dgm:extLst>
    </dgm:pt>
    <dgm:pt modelId="{8E6771E3-BF2D-49D1-AC4A-92697118F471}" type="pres">
      <dgm:prSet presAssocID="{63347D12-9FB3-450F-8878-B30B0ECD767E}" presName="spaceRect" presStyleCnt="0"/>
      <dgm:spPr/>
    </dgm:pt>
    <dgm:pt modelId="{2876B805-938D-4E7B-B72D-15F584A369C6}" type="pres">
      <dgm:prSet presAssocID="{63347D12-9FB3-450F-8878-B30B0ECD767E}" presName="parTx" presStyleLbl="revTx" presStyleIdx="0" presStyleCnt="3" custScaleX="112711" custScaleY="163000">
        <dgm:presLayoutVars>
          <dgm:chMax val="0"/>
          <dgm:chPref val="0"/>
        </dgm:presLayoutVars>
      </dgm:prSet>
      <dgm:spPr/>
    </dgm:pt>
    <dgm:pt modelId="{627A4E46-96F3-4161-9B75-533089E489EE}" type="pres">
      <dgm:prSet presAssocID="{6FD85B4A-7F6D-47C8-B37E-D3E60484F0D5}" presName="sibTrans" presStyleCnt="0"/>
      <dgm:spPr/>
    </dgm:pt>
    <dgm:pt modelId="{FCE51B63-76A6-4720-958A-D71611A6B299}" type="pres">
      <dgm:prSet presAssocID="{FE12E154-B1DB-4625-807B-527A3136B2DF}" presName="compNode" presStyleCnt="0"/>
      <dgm:spPr/>
    </dgm:pt>
    <dgm:pt modelId="{1F92E433-8321-4308-A92B-9CB47DCF0302}" type="pres">
      <dgm:prSet presAssocID="{FE12E154-B1DB-4625-807B-527A3136B2DF}" presName="bgRect" presStyleLbl="bgShp" presStyleIdx="1" presStyleCnt="3" custScaleY="141349"/>
      <dgm:spPr/>
    </dgm:pt>
    <dgm:pt modelId="{011E8AEC-AAC8-4CD6-90B1-4B19282C64B8}" type="pres">
      <dgm:prSet presAssocID="{FE12E154-B1DB-4625-807B-527A3136B2D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B42460BB-C467-4604-BCD4-1A5EE4A74BEA}" type="pres">
      <dgm:prSet presAssocID="{FE12E154-B1DB-4625-807B-527A3136B2DF}" presName="spaceRect" presStyleCnt="0"/>
      <dgm:spPr/>
    </dgm:pt>
    <dgm:pt modelId="{EC535EC9-645B-4ABB-86DF-DBD081CEA037}" type="pres">
      <dgm:prSet presAssocID="{FE12E154-B1DB-4625-807B-527A3136B2DF}" presName="parTx" presStyleLbl="revTx" presStyleIdx="1" presStyleCnt="3">
        <dgm:presLayoutVars>
          <dgm:chMax val="0"/>
          <dgm:chPref val="0"/>
        </dgm:presLayoutVars>
      </dgm:prSet>
      <dgm:spPr/>
    </dgm:pt>
    <dgm:pt modelId="{7EE3E9B1-B0A9-4B9C-B4CC-65C127A1D26F}" type="pres">
      <dgm:prSet presAssocID="{BCB6F14D-C1B1-4207-9CF6-C821E2F16F9B}" presName="sibTrans" presStyleCnt="0"/>
      <dgm:spPr/>
    </dgm:pt>
    <dgm:pt modelId="{9A19A4E7-3036-4467-8D56-AF4BA4E0AE42}" type="pres">
      <dgm:prSet presAssocID="{B72A4935-51C6-4A9D-A7DB-F2C00EFC5648}" presName="compNode" presStyleCnt="0"/>
      <dgm:spPr/>
    </dgm:pt>
    <dgm:pt modelId="{45BBDB15-6FED-4759-85B9-A930977CF852}" type="pres">
      <dgm:prSet presAssocID="{B72A4935-51C6-4A9D-A7DB-F2C00EFC5648}" presName="bgRect" presStyleLbl="bgShp" presStyleIdx="2" presStyleCnt="3" custScaleY="160625"/>
      <dgm:spPr/>
    </dgm:pt>
    <dgm:pt modelId="{C5D9DC8F-CBAA-44A2-B5E6-A1058E37032A}" type="pres">
      <dgm:prSet presAssocID="{B72A4935-51C6-4A9D-A7DB-F2C00EFC564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E8B3F80C-BA90-4713-9BD2-03C8C3107AD0}" type="pres">
      <dgm:prSet presAssocID="{B72A4935-51C6-4A9D-A7DB-F2C00EFC5648}" presName="spaceRect" presStyleCnt="0"/>
      <dgm:spPr/>
    </dgm:pt>
    <dgm:pt modelId="{D95D0898-EBB7-4BEA-8B1F-CE259564095F}" type="pres">
      <dgm:prSet presAssocID="{B72A4935-51C6-4A9D-A7DB-F2C00EFC5648}" presName="parTx" presStyleLbl="revTx" presStyleIdx="2" presStyleCnt="3" custScaleY="152115">
        <dgm:presLayoutVars>
          <dgm:chMax val="0"/>
          <dgm:chPref val="0"/>
        </dgm:presLayoutVars>
      </dgm:prSet>
      <dgm:spPr/>
    </dgm:pt>
  </dgm:ptLst>
  <dgm:cxnLst>
    <dgm:cxn modelId="{6FBA910E-1369-4ED8-A977-DFB3F7ED8C18}" type="presOf" srcId="{FE12E154-B1DB-4625-807B-527A3136B2DF}" destId="{EC535EC9-645B-4ABB-86DF-DBD081CEA037}" srcOrd="0" destOrd="0" presId="urn:microsoft.com/office/officeart/2018/2/layout/IconVerticalSolidList"/>
    <dgm:cxn modelId="{704A4A38-6597-4BD7-AE5A-DA5F20B30AD3}" srcId="{9B9F5B6A-B976-48A8-9CA2-EC3A034BD53F}" destId="{63347D12-9FB3-450F-8878-B30B0ECD767E}" srcOrd="0" destOrd="0" parTransId="{4AE2509C-944B-4CA8-97AE-CB2F32093EDC}" sibTransId="{6FD85B4A-7F6D-47C8-B37E-D3E60484F0D5}"/>
    <dgm:cxn modelId="{E87A2D3F-F023-4125-A40A-7E12625AE8A2}" srcId="{9B9F5B6A-B976-48A8-9CA2-EC3A034BD53F}" destId="{B72A4935-51C6-4A9D-A7DB-F2C00EFC5648}" srcOrd="2" destOrd="0" parTransId="{1C6B3013-71F2-4437-8151-21E5BD4D0759}" sibTransId="{14856295-5B33-451D-917A-DBFC58CD75D9}"/>
    <dgm:cxn modelId="{BBD2B393-BA09-460A-A8FB-C88804759D4B}" type="presOf" srcId="{B72A4935-51C6-4A9D-A7DB-F2C00EFC5648}" destId="{D95D0898-EBB7-4BEA-8B1F-CE259564095F}" srcOrd="0" destOrd="0" presId="urn:microsoft.com/office/officeart/2018/2/layout/IconVerticalSolidList"/>
    <dgm:cxn modelId="{70C277A5-2881-4B4C-8D75-FA00E059CE42}" type="presOf" srcId="{63347D12-9FB3-450F-8878-B30B0ECD767E}" destId="{2876B805-938D-4E7B-B72D-15F584A369C6}" srcOrd="0" destOrd="0" presId="urn:microsoft.com/office/officeart/2018/2/layout/IconVerticalSolidList"/>
    <dgm:cxn modelId="{F4A4E5C5-ADB5-42A0-82B2-BA05DE559825}" srcId="{9B9F5B6A-B976-48A8-9CA2-EC3A034BD53F}" destId="{FE12E154-B1DB-4625-807B-527A3136B2DF}" srcOrd="1" destOrd="0" parTransId="{C3DE8E8F-1159-4802-B38B-5801A7AA2347}" sibTransId="{BCB6F14D-C1B1-4207-9CF6-C821E2F16F9B}"/>
    <dgm:cxn modelId="{9EDE9FEC-CAFA-47FB-85FA-BB2A1E867E75}" type="presOf" srcId="{9B9F5B6A-B976-48A8-9CA2-EC3A034BD53F}" destId="{349765C5-9F86-4C3A-B6EA-FCB4E79E534A}" srcOrd="0" destOrd="0" presId="urn:microsoft.com/office/officeart/2018/2/layout/IconVerticalSolidList"/>
    <dgm:cxn modelId="{20D29DA9-5E62-44EC-B90F-CFD63A3FB5F0}" type="presParOf" srcId="{349765C5-9F86-4C3A-B6EA-FCB4E79E534A}" destId="{D2D5AB2B-7A84-4A1E-8046-12D73A2A06D8}" srcOrd="0" destOrd="0" presId="urn:microsoft.com/office/officeart/2018/2/layout/IconVerticalSolidList"/>
    <dgm:cxn modelId="{4BE5EE11-0DF4-4E94-BFDF-E1CB7B82BCEF}" type="presParOf" srcId="{D2D5AB2B-7A84-4A1E-8046-12D73A2A06D8}" destId="{C286F78D-ABD2-4898-80FE-0FA68C41E345}" srcOrd="0" destOrd="0" presId="urn:microsoft.com/office/officeart/2018/2/layout/IconVerticalSolidList"/>
    <dgm:cxn modelId="{A085295F-03AF-47FA-A05F-48BBADBF3363}" type="presParOf" srcId="{D2D5AB2B-7A84-4A1E-8046-12D73A2A06D8}" destId="{A96E302F-4719-4FF5-AE27-87927D690EFE}" srcOrd="1" destOrd="0" presId="urn:microsoft.com/office/officeart/2018/2/layout/IconVerticalSolidList"/>
    <dgm:cxn modelId="{C823A049-F046-4B1E-BC74-EE6BC24CEE45}" type="presParOf" srcId="{D2D5AB2B-7A84-4A1E-8046-12D73A2A06D8}" destId="{8E6771E3-BF2D-49D1-AC4A-92697118F471}" srcOrd="2" destOrd="0" presId="urn:microsoft.com/office/officeart/2018/2/layout/IconVerticalSolidList"/>
    <dgm:cxn modelId="{81499665-7011-4BEF-AD85-83C7437BB50F}" type="presParOf" srcId="{D2D5AB2B-7A84-4A1E-8046-12D73A2A06D8}" destId="{2876B805-938D-4E7B-B72D-15F584A369C6}" srcOrd="3" destOrd="0" presId="urn:microsoft.com/office/officeart/2018/2/layout/IconVerticalSolidList"/>
    <dgm:cxn modelId="{483EE5D4-5D73-4252-9D88-706728556D31}" type="presParOf" srcId="{349765C5-9F86-4C3A-B6EA-FCB4E79E534A}" destId="{627A4E46-96F3-4161-9B75-533089E489EE}" srcOrd="1" destOrd="0" presId="urn:microsoft.com/office/officeart/2018/2/layout/IconVerticalSolidList"/>
    <dgm:cxn modelId="{8927D361-0DE0-447D-90B0-F14AE20E2C61}" type="presParOf" srcId="{349765C5-9F86-4C3A-B6EA-FCB4E79E534A}" destId="{FCE51B63-76A6-4720-958A-D71611A6B299}" srcOrd="2" destOrd="0" presId="urn:microsoft.com/office/officeart/2018/2/layout/IconVerticalSolidList"/>
    <dgm:cxn modelId="{0AC01EE6-3489-4B08-B4D3-BC8161782CE1}" type="presParOf" srcId="{FCE51B63-76A6-4720-958A-D71611A6B299}" destId="{1F92E433-8321-4308-A92B-9CB47DCF0302}" srcOrd="0" destOrd="0" presId="urn:microsoft.com/office/officeart/2018/2/layout/IconVerticalSolidList"/>
    <dgm:cxn modelId="{F6849E87-84D6-4243-8FFB-523AE8DE4730}" type="presParOf" srcId="{FCE51B63-76A6-4720-958A-D71611A6B299}" destId="{011E8AEC-AAC8-4CD6-90B1-4B19282C64B8}" srcOrd="1" destOrd="0" presId="urn:microsoft.com/office/officeart/2018/2/layout/IconVerticalSolidList"/>
    <dgm:cxn modelId="{BCBE8550-A11E-4177-8E27-3EACB082828E}" type="presParOf" srcId="{FCE51B63-76A6-4720-958A-D71611A6B299}" destId="{B42460BB-C467-4604-BCD4-1A5EE4A74BEA}" srcOrd="2" destOrd="0" presId="urn:microsoft.com/office/officeart/2018/2/layout/IconVerticalSolidList"/>
    <dgm:cxn modelId="{1D499292-1358-460B-93C4-4F5365D7AC21}" type="presParOf" srcId="{FCE51B63-76A6-4720-958A-D71611A6B299}" destId="{EC535EC9-645B-4ABB-86DF-DBD081CEA037}" srcOrd="3" destOrd="0" presId="urn:microsoft.com/office/officeart/2018/2/layout/IconVerticalSolidList"/>
    <dgm:cxn modelId="{3ACC65D5-6416-422C-A4B3-9C9E89EBADDB}" type="presParOf" srcId="{349765C5-9F86-4C3A-B6EA-FCB4E79E534A}" destId="{7EE3E9B1-B0A9-4B9C-B4CC-65C127A1D26F}" srcOrd="3" destOrd="0" presId="urn:microsoft.com/office/officeart/2018/2/layout/IconVerticalSolidList"/>
    <dgm:cxn modelId="{1A0FD5CC-5FA1-4DA0-855A-478E91331AFF}" type="presParOf" srcId="{349765C5-9F86-4C3A-B6EA-FCB4E79E534A}" destId="{9A19A4E7-3036-4467-8D56-AF4BA4E0AE42}" srcOrd="4" destOrd="0" presId="urn:microsoft.com/office/officeart/2018/2/layout/IconVerticalSolidList"/>
    <dgm:cxn modelId="{EEB2259A-BC6E-4C58-A489-A83CAC973675}" type="presParOf" srcId="{9A19A4E7-3036-4467-8D56-AF4BA4E0AE42}" destId="{45BBDB15-6FED-4759-85B9-A930977CF852}" srcOrd="0" destOrd="0" presId="urn:microsoft.com/office/officeart/2018/2/layout/IconVerticalSolidList"/>
    <dgm:cxn modelId="{142447BF-693D-466E-B3E8-5A83C6448847}" type="presParOf" srcId="{9A19A4E7-3036-4467-8D56-AF4BA4E0AE42}" destId="{C5D9DC8F-CBAA-44A2-B5E6-A1058E37032A}" srcOrd="1" destOrd="0" presId="urn:microsoft.com/office/officeart/2018/2/layout/IconVerticalSolidList"/>
    <dgm:cxn modelId="{26FE5011-BC2B-4AF8-8674-6A59E8886ECE}" type="presParOf" srcId="{9A19A4E7-3036-4467-8D56-AF4BA4E0AE42}" destId="{E8B3F80C-BA90-4713-9BD2-03C8C3107AD0}" srcOrd="2" destOrd="0" presId="urn:microsoft.com/office/officeart/2018/2/layout/IconVerticalSolidList"/>
    <dgm:cxn modelId="{440E98F8-2D4C-408E-88E3-DA515C002059}" type="presParOf" srcId="{9A19A4E7-3036-4467-8D56-AF4BA4E0AE42}" destId="{D95D0898-EBB7-4BEA-8B1F-CE259564095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5A5293-39BA-4559-A57F-88673020F6F5}" type="doc">
      <dgm:prSet loTypeId="urn:microsoft.com/office/officeart/2005/8/layout/hierarchy1" loCatId="hierarchy" qsTypeId="urn:microsoft.com/office/officeart/2005/8/quickstyle/simple5" qsCatId="simple" csTypeId="urn:microsoft.com/office/officeart/2005/8/colors/colorful2" csCatId="colorful" phldr="1"/>
      <dgm:spPr/>
      <dgm:t>
        <a:bodyPr/>
        <a:lstStyle/>
        <a:p>
          <a:endParaRPr lang="en-IN"/>
        </a:p>
      </dgm:t>
    </dgm:pt>
    <dgm:pt modelId="{F5345AA3-5B40-43C5-B897-386D013174B4}">
      <dgm:prSet phldrT="[Text]"/>
      <dgm:spPr/>
      <dgm:t>
        <a:bodyPr/>
        <a:lstStyle/>
        <a:p>
          <a:r>
            <a:rPr lang="en-IN" dirty="0"/>
            <a:t>Internal Actions Vs External Trends</a:t>
          </a:r>
        </a:p>
      </dgm:t>
    </dgm:pt>
    <dgm:pt modelId="{659F3BEF-26B5-474D-924C-BCD155A4CC0B}" type="parTrans" cxnId="{E2085736-8E59-4D07-A1DF-ADC5DF65CECC}">
      <dgm:prSet/>
      <dgm:spPr/>
      <dgm:t>
        <a:bodyPr/>
        <a:lstStyle/>
        <a:p>
          <a:endParaRPr lang="en-IN"/>
        </a:p>
      </dgm:t>
    </dgm:pt>
    <dgm:pt modelId="{1A95FBF8-B0C8-4D2F-AF8E-494DC9B66356}" type="sibTrans" cxnId="{E2085736-8E59-4D07-A1DF-ADC5DF65CECC}">
      <dgm:prSet/>
      <dgm:spPr/>
      <dgm:t>
        <a:bodyPr/>
        <a:lstStyle/>
        <a:p>
          <a:endParaRPr lang="en-IN"/>
        </a:p>
      </dgm:t>
    </dgm:pt>
    <dgm:pt modelId="{AE282E22-DD0C-4DFA-8BFD-73EC83C8E443}">
      <dgm:prSet phldrT="[Text]"/>
      <dgm:spPr/>
      <dgm:t>
        <a:bodyPr/>
        <a:lstStyle/>
        <a:p>
          <a:r>
            <a:rPr lang="en-IN" dirty="0"/>
            <a:t>Crisis that can be Managed Vs Crisis that Manages Us</a:t>
          </a:r>
        </a:p>
      </dgm:t>
    </dgm:pt>
    <dgm:pt modelId="{1A23C8DB-AB60-429F-BB5E-B1716EDDFDB7}" type="parTrans" cxnId="{979E978D-6AD5-4D0F-A101-A8CE52554A66}">
      <dgm:prSet/>
      <dgm:spPr/>
      <dgm:t>
        <a:bodyPr/>
        <a:lstStyle/>
        <a:p>
          <a:endParaRPr lang="en-IN"/>
        </a:p>
      </dgm:t>
    </dgm:pt>
    <dgm:pt modelId="{BE12FA35-ACFD-42D4-BBDA-C39F53D38A58}" type="sibTrans" cxnId="{979E978D-6AD5-4D0F-A101-A8CE52554A66}">
      <dgm:prSet/>
      <dgm:spPr/>
      <dgm:t>
        <a:bodyPr/>
        <a:lstStyle/>
        <a:p>
          <a:endParaRPr lang="en-IN"/>
        </a:p>
      </dgm:t>
    </dgm:pt>
    <dgm:pt modelId="{80F37C8A-CC78-4042-A4FB-1D9DC356F629}" type="pres">
      <dgm:prSet presAssocID="{3A5A5293-39BA-4559-A57F-88673020F6F5}" presName="hierChild1" presStyleCnt="0">
        <dgm:presLayoutVars>
          <dgm:chPref val="1"/>
          <dgm:dir/>
          <dgm:animOne val="branch"/>
          <dgm:animLvl val="lvl"/>
          <dgm:resizeHandles/>
        </dgm:presLayoutVars>
      </dgm:prSet>
      <dgm:spPr/>
    </dgm:pt>
    <dgm:pt modelId="{DD5CB1B1-DBA3-439B-8923-F42B1B638041}" type="pres">
      <dgm:prSet presAssocID="{F5345AA3-5B40-43C5-B897-386D013174B4}" presName="hierRoot1" presStyleCnt="0"/>
      <dgm:spPr/>
    </dgm:pt>
    <dgm:pt modelId="{71F47463-CDB4-4447-A509-0D9D95D4D3A4}" type="pres">
      <dgm:prSet presAssocID="{F5345AA3-5B40-43C5-B897-386D013174B4}" presName="composite" presStyleCnt="0"/>
      <dgm:spPr/>
    </dgm:pt>
    <dgm:pt modelId="{56B119F1-B3AB-49FA-8BBD-149EA5175086}" type="pres">
      <dgm:prSet presAssocID="{F5345AA3-5B40-43C5-B897-386D013174B4}" presName="background" presStyleLbl="node0" presStyleIdx="0" presStyleCnt="2"/>
      <dgm:spPr/>
    </dgm:pt>
    <dgm:pt modelId="{018435D2-AE81-4C8A-8D56-C9BCB1D0CC7E}" type="pres">
      <dgm:prSet presAssocID="{F5345AA3-5B40-43C5-B897-386D013174B4}" presName="text" presStyleLbl="fgAcc0" presStyleIdx="0" presStyleCnt="2" custLinFactNeighborX="-28" custLinFactNeighborY="46648">
        <dgm:presLayoutVars>
          <dgm:chPref val="3"/>
        </dgm:presLayoutVars>
      </dgm:prSet>
      <dgm:spPr/>
    </dgm:pt>
    <dgm:pt modelId="{1F7D1EF8-4F1A-49A8-844A-1C017D6929D1}" type="pres">
      <dgm:prSet presAssocID="{F5345AA3-5B40-43C5-B897-386D013174B4}" presName="hierChild2" presStyleCnt="0"/>
      <dgm:spPr/>
    </dgm:pt>
    <dgm:pt modelId="{6BEA977F-D14C-4874-973A-68049CE20107}" type="pres">
      <dgm:prSet presAssocID="{AE282E22-DD0C-4DFA-8BFD-73EC83C8E443}" presName="hierRoot1" presStyleCnt="0"/>
      <dgm:spPr/>
    </dgm:pt>
    <dgm:pt modelId="{0833A4F9-565A-434C-835E-536D6834B99E}" type="pres">
      <dgm:prSet presAssocID="{AE282E22-DD0C-4DFA-8BFD-73EC83C8E443}" presName="composite" presStyleCnt="0"/>
      <dgm:spPr/>
    </dgm:pt>
    <dgm:pt modelId="{9E151211-8CB4-404B-BFFB-76401553E3D5}" type="pres">
      <dgm:prSet presAssocID="{AE282E22-DD0C-4DFA-8BFD-73EC83C8E443}" presName="background" presStyleLbl="node0" presStyleIdx="1" presStyleCnt="2"/>
      <dgm:spPr/>
    </dgm:pt>
    <dgm:pt modelId="{A6C959C8-70D3-4CA3-8FD7-6893ACC55C69}" type="pres">
      <dgm:prSet presAssocID="{AE282E22-DD0C-4DFA-8BFD-73EC83C8E443}" presName="text" presStyleLbl="fgAcc0" presStyleIdx="1" presStyleCnt="2" custLinFactNeighborX="753" custLinFactNeighborY="50331">
        <dgm:presLayoutVars>
          <dgm:chPref val="3"/>
        </dgm:presLayoutVars>
      </dgm:prSet>
      <dgm:spPr/>
    </dgm:pt>
    <dgm:pt modelId="{BCD2FCBD-BE81-434E-AC3B-F52AB8D84495}" type="pres">
      <dgm:prSet presAssocID="{AE282E22-DD0C-4DFA-8BFD-73EC83C8E443}" presName="hierChild2" presStyleCnt="0"/>
      <dgm:spPr/>
    </dgm:pt>
  </dgm:ptLst>
  <dgm:cxnLst>
    <dgm:cxn modelId="{E2085736-8E59-4D07-A1DF-ADC5DF65CECC}" srcId="{3A5A5293-39BA-4559-A57F-88673020F6F5}" destId="{F5345AA3-5B40-43C5-B897-386D013174B4}" srcOrd="0" destOrd="0" parTransId="{659F3BEF-26B5-474D-924C-BCD155A4CC0B}" sibTransId="{1A95FBF8-B0C8-4D2F-AF8E-494DC9B66356}"/>
    <dgm:cxn modelId="{979E978D-6AD5-4D0F-A101-A8CE52554A66}" srcId="{3A5A5293-39BA-4559-A57F-88673020F6F5}" destId="{AE282E22-DD0C-4DFA-8BFD-73EC83C8E443}" srcOrd="1" destOrd="0" parTransId="{1A23C8DB-AB60-429F-BB5E-B1716EDDFDB7}" sibTransId="{BE12FA35-ACFD-42D4-BBDA-C39F53D38A58}"/>
    <dgm:cxn modelId="{12BE35C3-F34C-4918-AEE9-E5A639B62016}" type="presOf" srcId="{3A5A5293-39BA-4559-A57F-88673020F6F5}" destId="{80F37C8A-CC78-4042-A4FB-1D9DC356F629}" srcOrd="0" destOrd="0" presId="urn:microsoft.com/office/officeart/2005/8/layout/hierarchy1"/>
    <dgm:cxn modelId="{C8812EE4-F106-4A18-9403-5CF07737B79C}" type="presOf" srcId="{F5345AA3-5B40-43C5-B897-386D013174B4}" destId="{018435D2-AE81-4C8A-8D56-C9BCB1D0CC7E}" srcOrd="0" destOrd="0" presId="urn:microsoft.com/office/officeart/2005/8/layout/hierarchy1"/>
    <dgm:cxn modelId="{C185F3ED-E560-4383-98A5-DBB8D2F2BF46}" type="presOf" srcId="{AE282E22-DD0C-4DFA-8BFD-73EC83C8E443}" destId="{A6C959C8-70D3-4CA3-8FD7-6893ACC55C69}" srcOrd="0" destOrd="0" presId="urn:microsoft.com/office/officeart/2005/8/layout/hierarchy1"/>
    <dgm:cxn modelId="{9A2E13C5-2BBE-453A-B2AA-1364C941265A}" type="presParOf" srcId="{80F37C8A-CC78-4042-A4FB-1D9DC356F629}" destId="{DD5CB1B1-DBA3-439B-8923-F42B1B638041}" srcOrd="0" destOrd="0" presId="urn:microsoft.com/office/officeart/2005/8/layout/hierarchy1"/>
    <dgm:cxn modelId="{D5CFE5DA-7167-483A-9816-8FC5BEF1A9D4}" type="presParOf" srcId="{DD5CB1B1-DBA3-439B-8923-F42B1B638041}" destId="{71F47463-CDB4-4447-A509-0D9D95D4D3A4}" srcOrd="0" destOrd="0" presId="urn:microsoft.com/office/officeart/2005/8/layout/hierarchy1"/>
    <dgm:cxn modelId="{25E7DE39-2269-4986-A41F-B59B5B72D306}" type="presParOf" srcId="{71F47463-CDB4-4447-A509-0D9D95D4D3A4}" destId="{56B119F1-B3AB-49FA-8BBD-149EA5175086}" srcOrd="0" destOrd="0" presId="urn:microsoft.com/office/officeart/2005/8/layout/hierarchy1"/>
    <dgm:cxn modelId="{BC573248-F230-41FF-85B8-422A42948804}" type="presParOf" srcId="{71F47463-CDB4-4447-A509-0D9D95D4D3A4}" destId="{018435D2-AE81-4C8A-8D56-C9BCB1D0CC7E}" srcOrd="1" destOrd="0" presId="urn:microsoft.com/office/officeart/2005/8/layout/hierarchy1"/>
    <dgm:cxn modelId="{CA49EA5C-B16E-484B-8D98-4CCDF6345359}" type="presParOf" srcId="{DD5CB1B1-DBA3-439B-8923-F42B1B638041}" destId="{1F7D1EF8-4F1A-49A8-844A-1C017D6929D1}" srcOrd="1" destOrd="0" presId="urn:microsoft.com/office/officeart/2005/8/layout/hierarchy1"/>
    <dgm:cxn modelId="{4157C386-1C61-4CB1-9480-0366EB3E81B0}" type="presParOf" srcId="{80F37C8A-CC78-4042-A4FB-1D9DC356F629}" destId="{6BEA977F-D14C-4874-973A-68049CE20107}" srcOrd="1" destOrd="0" presId="urn:microsoft.com/office/officeart/2005/8/layout/hierarchy1"/>
    <dgm:cxn modelId="{4322356E-AE92-4F27-85A5-5528E3F72352}" type="presParOf" srcId="{6BEA977F-D14C-4874-973A-68049CE20107}" destId="{0833A4F9-565A-434C-835E-536D6834B99E}" srcOrd="0" destOrd="0" presId="urn:microsoft.com/office/officeart/2005/8/layout/hierarchy1"/>
    <dgm:cxn modelId="{2B4AC785-4F3C-4142-965C-03CA9EDD8E78}" type="presParOf" srcId="{0833A4F9-565A-434C-835E-536D6834B99E}" destId="{9E151211-8CB4-404B-BFFB-76401553E3D5}" srcOrd="0" destOrd="0" presId="urn:microsoft.com/office/officeart/2005/8/layout/hierarchy1"/>
    <dgm:cxn modelId="{FFD6EF44-6F61-40A7-8FCA-7524457537B0}" type="presParOf" srcId="{0833A4F9-565A-434C-835E-536D6834B99E}" destId="{A6C959C8-70D3-4CA3-8FD7-6893ACC55C69}" srcOrd="1" destOrd="0" presId="urn:microsoft.com/office/officeart/2005/8/layout/hierarchy1"/>
    <dgm:cxn modelId="{8CA9B090-7940-4C30-8E60-6BB7916B0EA8}" type="presParOf" srcId="{6BEA977F-D14C-4874-973A-68049CE20107}" destId="{BCD2FCBD-BE81-434E-AC3B-F52AB8D8449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3CC10E8-BC12-4731-A349-640B39177FB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9422DFB-C40D-4234-A6BA-933DC4F54D37}">
      <dgm:prSet/>
      <dgm:spPr/>
      <dgm:t>
        <a:bodyPr/>
        <a:lstStyle/>
        <a:p>
          <a:r>
            <a:rPr lang="en-US"/>
            <a:t>Timely &amp; Accurate Assessment</a:t>
          </a:r>
        </a:p>
      </dgm:t>
    </dgm:pt>
    <dgm:pt modelId="{7ECAB91E-524E-4200-9751-0BD17EA011CB}" type="parTrans" cxnId="{922ACE7A-0F87-4D06-913B-BA4B3A6EF112}">
      <dgm:prSet/>
      <dgm:spPr/>
      <dgm:t>
        <a:bodyPr/>
        <a:lstStyle/>
        <a:p>
          <a:endParaRPr lang="en-US"/>
        </a:p>
      </dgm:t>
    </dgm:pt>
    <dgm:pt modelId="{FCE2FCBB-2455-4569-9A01-72B116DB95E5}" type="sibTrans" cxnId="{922ACE7A-0F87-4D06-913B-BA4B3A6EF112}">
      <dgm:prSet/>
      <dgm:spPr/>
      <dgm:t>
        <a:bodyPr/>
        <a:lstStyle/>
        <a:p>
          <a:endParaRPr lang="en-US"/>
        </a:p>
      </dgm:t>
    </dgm:pt>
    <dgm:pt modelId="{FD304C72-8F0E-426D-BDCE-4DDF26254DE9}">
      <dgm:prSet/>
      <dgm:spPr/>
      <dgm:t>
        <a:bodyPr/>
        <a:lstStyle/>
        <a:p>
          <a:r>
            <a:rPr lang="en-US"/>
            <a:t>Clearly defined roles and responsibilities </a:t>
          </a:r>
        </a:p>
      </dgm:t>
    </dgm:pt>
    <dgm:pt modelId="{14F58724-7DA3-49E9-A691-FE7837297681}" type="parTrans" cxnId="{8DD07A85-6D88-43D1-A9FA-5898DA563A45}">
      <dgm:prSet/>
      <dgm:spPr/>
      <dgm:t>
        <a:bodyPr/>
        <a:lstStyle/>
        <a:p>
          <a:endParaRPr lang="en-US"/>
        </a:p>
      </dgm:t>
    </dgm:pt>
    <dgm:pt modelId="{A6ABDEAD-BF61-403F-AEDC-BDDF5316D963}" type="sibTrans" cxnId="{8DD07A85-6D88-43D1-A9FA-5898DA563A45}">
      <dgm:prSet/>
      <dgm:spPr/>
      <dgm:t>
        <a:bodyPr/>
        <a:lstStyle/>
        <a:p>
          <a:endParaRPr lang="en-US"/>
        </a:p>
      </dgm:t>
    </dgm:pt>
    <dgm:pt modelId="{47037D84-6880-4A4B-B541-FB57B00C308D}">
      <dgm:prSet/>
      <dgm:spPr/>
      <dgm:t>
        <a:bodyPr/>
        <a:lstStyle/>
        <a:p>
          <a:r>
            <a:rPr lang="en-US"/>
            <a:t>Reliable communications plan and reporting procedures </a:t>
          </a:r>
        </a:p>
      </dgm:t>
    </dgm:pt>
    <dgm:pt modelId="{EE8089B0-4AAA-4DF0-855F-0B1A304BCBF9}" type="parTrans" cxnId="{05FDF503-2CCE-4BEB-A52E-97DAB1F94877}">
      <dgm:prSet/>
      <dgm:spPr/>
      <dgm:t>
        <a:bodyPr/>
        <a:lstStyle/>
        <a:p>
          <a:endParaRPr lang="en-US"/>
        </a:p>
      </dgm:t>
    </dgm:pt>
    <dgm:pt modelId="{59BC5D9F-6006-41A7-A505-92309605B321}" type="sibTrans" cxnId="{05FDF503-2CCE-4BEB-A52E-97DAB1F94877}">
      <dgm:prSet/>
      <dgm:spPr/>
      <dgm:t>
        <a:bodyPr/>
        <a:lstStyle/>
        <a:p>
          <a:endParaRPr lang="en-US"/>
        </a:p>
      </dgm:t>
    </dgm:pt>
    <dgm:pt modelId="{79406B79-2591-46C9-9558-24FE23D0FF4C}">
      <dgm:prSet/>
      <dgm:spPr/>
      <dgm:t>
        <a:bodyPr/>
        <a:lstStyle/>
        <a:p>
          <a:r>
            <a:rPr lang="en-US"/>
            <a:t>Preplanned administrative support</a:t>
          </a:r>
        </a:p>
      </dgm:t>
    </dgm:pt>
    <dgm:pt modelId="{775EACEB-97E1-418B-AD93-F9F5C162F2A2}" type="parTrans" cxnId="{2338F8C8-756D-4C6A-935C-6E4D3BCFA3C7}">
      <dgm:prSet/>
      <dgm:spPr/>
      <dgm:t>
        <a:bodyPr/>
        <a:lstStyle/>
        <a:p>
          <a:endParaRPr lang="en-US"/>
        </a:p>
      </dgm:t>
    </dgm:pt>
    <dgm:pt modelId="{8EC0BCA9-0CD5-49BF-AF70-064BBC7EBDB3}" type="sibTrans" cxnId="{2338F8C8-756D-4C6A-935C-6E4D3BCFA3C7}">
      <dgm:prSet/>
      <dgm:spPr/>
      <dgm:t>
        <a:bodyPr/>
        <a:lstStyle/>
        <a:p>
          <a:endParaRPr lang="en-US"/>
        </a:p>
      </dgm:t>
    </dgm:pt>
    <dgm:pt modelId="{31C6E8F5-4348-4049-8934-010432772739}">
      <dgm:prSet/>
      <dgm:spPr/>
      <dgm:t>
        <a:bodyPr/>
        <a:lstStyle/>
        <a:p>
          <a:r>
            <a:rPr lang="en-US"/>
            <a:t>Security of operations is maintained</a:t>
          </a:r>
        </a:p>
      </dgm:t>
    </dgm:pt>
    <dgm:pt modelId="{985EF473-4A84-46E8-89E1-3ECBF7D8E5F1}" type="parTrans" cxnId="{2F7BDEC1-E643-4104-BB34-DDFD4DC92D86}">
      <dgm:prSet/>
      <dgm:spPr/>
      <dgm:t>
        <a:bodyPr/>
        <a:lstStyle/>
        <a:p>
          <a:endParaRPr lang="en-US"/>
        </a:p>
      </dgm:t>
    </dgm:pt>
    <dgm:pt modelId="{3978EF0F-6F28-4989-B221-5F3C6C4FEE6E}" type="sibTrans" cxnId="{2F7BDEC1-E643-4104-BB34-DDFD4DC92D86}">
      <dgm:prSet/>
      <dgm:spPr/>
      <dgm:t>
        <a:bodyPr/>
        <a:lstStyle/>
        <a:p>
          <a:endParaRPr lang="en-US"/>
        </a:p>
      </dgm:t>
    </dgm:pt>
    <dgm:pt modelId="{54EF2817-BB57-4359-9E7F-15FA0A873795}" type="pres">
      <dgm:prSet presAssocID="{13CC10E8-BC12-4731-A349-640B39177FB6}" presName="root" presStyleCnt="0">
        <dgm:presLayoutVars>
          <dgm:dir/>
          <dgm:resizeHandles val="exact"/>
        </dgm:presLayoutVars>
      </dgm:prSet>
      <dgm:spPr/>
    </dgm:pt>
    <dgm:pt modelId="{2F9B7CC6-5B41-46B8-B29F-72999521C817}" type="pres">
      <dgm:prSet presAssocID="{79422DFB-C40D-4234-A6BA-933DC4F54D37}" presName="compNode" presStyleCnt="0"/>
      <dgm:spPr/>
    </dgm:pt>
    <dgm:pt modelId="{4D2C7E1E-E8D3-4262-B6C1-5B4E5F6255E3}" type="pres">
      <dgm:prSet presAssocID="{79422DFB-C40D-4234-A6BA-933DC4F54D37}" presName="bgRect" presStyleLbl="bgShp" presStyleIdx="0" presStyleCnt="5"/>
      <dgm:spPr/>
    </dgm:pt>
    <dgm:pt modelId="{6E258A03-DC23-490E-A52A-21A92C3AEB7C}" type="pres">
      <dgm:prSet presAssocID="{79422DFB-C40D-4234-A6BA-933DC4F54D3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BA949DA2-BF54-45D4-8ED6-EF572F875988}" type="pres">
      <dgm:prSet presAssocID="{79422DFB-C40D-4234-A6BA-933DC4F54D37}" presName="spaceRect" presStyleCnt="0"/>
      <dgm:spPr/>
    </dgm:pt>
    <dgm:pt modelId="{937DDCFF-7A8C-4697-99C4-71506BDED983}" type="pres">
      <dgm:prSet presAssocID="{79422DFB-C40D-4234-A6BA-933DC4F54D37}" presName="parTx" presStyleLbl="revTx" presStyleIdx="0" presStyleCnt="5">
        <dgm:presLayoutVars>
          <dgm:chMax val="0"/>
          <dgm:chPref val="0"/>
        </dgm:presLayoutVars>
      </dgm:prSet>
      <dgm:spPr/>
    </dgm:pt>
    <dgm:pt modelId="{2E2C9A0B-6757-45BB-91D8-4BB39A0DDED4}" type="pres">
      <dgm:prSet presAssocID="{FCE2FCBB-2455-4569-9A01-72B116DB95E5}" presName="sibTrans" presStyleCnt="0"/>
      <dgm:spPr/>
    </dgm:pt>
    <dgm:pt modelId="{91C1139D-01DC-4E63-8DA3-4641A2473BC6}" type="pres">
      <dgm:prSet presAssocID="{FD304C72-8F0E-426D-BDCE-4DDF26254DE9}" presName="compNode" presStyleCnt="0"/>
      <dgm:spPr/>
    </dgm:pt>
    <dgm:pt modelId="{9AE8FA57-7C50-437C-890A-B0857BC43528}" type="pres">
      <dgm:prSet presAssocID="{FD304C72-8F0E-426D-BDCE-4DDF26254DE9}" presName="bgRect" presStyleLbl="bgShp" presStyleIdx="1" presStyleCnt="5"/>
      <dgm:spPr/>
    </dgm:pt>
    <dgm:pt modelId="{7AD3C044-A65A-4A66-9C8F-21A8962B7F3E}" type="pres">
      <dgm:prSet presAssocID="{FD304C72-8F0E-426D-BDCE-4DDF26254DE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2D4EC887-4C09-440A-8DB1-FBB42AF3964F}" type="pres">
      <dgm:prSet presAssocID="{FD304C72-8F0E-426D-BDCE-4DDF26254DE9}" presName="spaceRect" presStyleCnt="0"/>
      <dgm:spPr/>
    </dgm:pt>
    <dgm:pt modelId="{409DDE7B-10D7-412C-A569-AD0ECA38A502}" type="pres">
      <dgm:prSet presAssocID="{FD304C72-8F0E-426D-BDCE-4DDF26254DE9}" presName="parTx" presStyleLbl="revTx" presStyleIdx="1" presStyleCnt="5">
        <dgm:presLayoutVars>
          <dgm:chMax val="0"/>
          <dgm:chPref val="0"/>
        </dgm:presLayoutVars>
      </dgm:prSet>
      <dgm:spPr/>
    </dgm:pt>
    <dgm:pt modelId="{D1C45A83-6684-46E4-B6AA-75078CD421A4}" type="pres">
      <dgm:prSet presAssocID="{A6ABDEAD-BF61-403F-AEDC-BDDF5316D963}" presName="sibTrans" presStyleCnt="0"/>
      <dgm:spPr/>
    </dgm:pt>
    <dgm:pt modelId="{153AB443-D10F-4C9E-910C-0852E0CE0D03}" type="pres">
      <dgm:prSet presAssocID="{47037D84-6880-4A4B-B541-FB57B00C308D}" presName="compNode" presStyleCnt="0"/>
      <dgm:spPr/>
    </dgm:pt>
    <dgm:pt modelId="{5524289A-2C4E-4DA1-988B-B32453FD20A0}" type="pres">
      <dgm:prSet presAssocID="{47037D84-6880-4A4B-B541-FB57B00C308D}" presName="bgRect" presStyleLbl="bgShp" presStyleIdx="2" presStyleCnt="5"/>
      <dgm:spPr/>
    </dgm:pt>
    <dgm:pt modelId="{CE2CAE03-D28B-4B24-B7E1-A848F670F60E}" type="pres">
      <dgm:prSet presAssocID="{47037D84-6880-4A4B-B541-FB57B00C308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5F2C7B73-0F8F-45B3-AF6E-DA08A49F6369}" type="pres">
      <dgm:prSet presAssocID="{47037D84-6880-4A4B-B541-FB57B00C308D}" presName="spaceRect" presStyleCnt="0"/>
      <dgm:spPr/>
    </dgm:pt>
    <dgm:pt modelId="{8A990BAD-3D1F-4D3D-B67B-C57FA293A345}" type="pres">
      <dgm:prSet presAssocID="{47037D84-6880-4A4B-B541-FB57B00C308D}" presName="parTx" presStyleLbl="revTx" presStyleIdx="2" presStyleCnt="5">
        <dgm:presLayoutVars>
          <dgm:chMax val="0"/>
          <dgm:chPref val="0"/>
        </dgm:presLayoutVars>
      </dgm:prSet>
      <dgm:spPr/>
    </dgm:pt>
    <dgm:pt modelId="{027ADCF3-5070-45A7-8B50-9AB6A061BCEB}" type="pres">
      <dgm:prSet presAssocID="{59BC5D9F-6006-41A7-A505-92309605B321}" presName="sibTrans" presStyleCnt="0"/>
      <dgm:spPr/>
    </dgm:pt>
    <dgm:pt modelId="{E4A1FDCD-40B9-4942-A0A9-2BEEF032BF2F}" type="pres">
      <dgm:prSet presAssocID="{79406B79-2591-46C9-9558-24FE23D0FF4C}" presName="compNode" presStyleCnt="0"/>
      <dgm:spPr/>
    </dgm:pt>
    <dgm:pt modelId="{DAF4BF2A-67AA-4423-9B83-98370F2A60FA}" type="pres">
      <dgm:prSet presAssocID="{79406B79-2591-46C9-9558-24FE23D0FF4C}" presName="bgRect" presStyleLbl="bgShp" presStyleIdx="3" presStyleCnt="5"/>
      <dgm:spPr/>
    </dgm:pt>
    <dgm:pt modelId="{8D9E4941-F39B-4EB9-AF3C-3EBB016DC787}" type="pres">
      <dgm:prSet presAssocID="{79406B79-2591-46C9-9558-24FE23D0FF4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49F3813D-2925-4E2E-9A9E-3D843E52BB34}" type="pres">
      <dgm:prSet presAssocID="{79406B79-2591-46C9-9558-24FE23D0FF4C}" presName="spaceRect" presStyleCnt="0"/>
      <dgm:spPr/>
    </dgm:pt>
    <dgm:pt modelId="{476C9A18-8CC4-43D6-9B8F-E45EABD62489}" type="pres">
      <dgm:prSet presAssocID="{79406B79-2591-46C9-9558-24FE23D0FF4C}" presName="parTx" presStyleLbl="revTx" presStyleIdx="3" presStyleCnt="5">
        <dgm:presLayoutVars>
          <dgm:chMax val="0"/>
          <dgm:chPref val="0"/>
        </dgm:presLayoutVars>
      </dgm:prSet>
      <dgm:spPr/>
    </dgm:pt>
    <dgm:pt modelId="{A856A51B-69EC-4417-88AD-B57361327B7B}" type="pres">
      <dgm:prSet presAssocID="{8EC0BCA9-0CD5-49BF-AF70-064BBC7EBDB3}" presName="sibTrans" presStyleCnt="0"/>
      <dgm:spPr/>
    </dgm:pt>
    <dgm:pt modelId="{A4E5C7C9-4C0F-468A-81FF-AC90FD4AB22A}" type="pres">
      <dgm:prSet presAssocID="{31C6E8F5-4348-4049-8934-010432772739}" presName="compNode" presStyleCnt="0"/>
      <dgm:spPr/>
    </dgm:pt>
    <dgm:pt modelId="{34FAC76E-133C-4C0C-B92A-E12CBD945F77}" type="pres">
      <dgm:prSet presAssocID="{31C6E8F5-4348-4049-8934-010432772739}" presName="bgRect" presStyleLbl="bgShp" presStyleIdx="4" presStyleCnt="5"/>
      <dgm:spPr/>
    </dgm:pt>
    <dgm:pt modelId="{602DC752-2884-433F-B05A-BACCD7772F1F}" type="pres">
      <dgm:prSet presAssocID="{31C6E8F5-4348-4049-8934-01043277273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ock"/>
        </a:ext>
      </dgm:extLst>
    </dgm:pt>
    <dgm:pt modelId="{C9B27A44-87A8-4F46-AA3B-9F2A03D19D2E}" type="pres">
      <dgm:prSet presAssocID="{31C6E8F5-4348-4049-8934-010432772739}" presName="spaceRect" presStyleCnt="0"/>
      <dgm:spPr/>
    </dgm:pt>
    <dgm:pt modelId="{C425F2E8-6B85-4881-ACF6-575C10D3FACF}" type="pres">
      <dgm:prSet presAssocID="{31C6E8F5-4348-4049-8934-010432772739}" presName="parTx" presStyleLbl="revTx" presStyleIdx="4" presStyleCnt="5">
        <dgm:presLayoutVars>
          <dgm:chMax val="0"/>
          <dgm:chPref val="0"/>
        </dgm:presLayoutVars>
      </dgm:prSet>
      <dgm:spPr/>
    </dgm:pt>
  </dgm:ptLst>
  <dgm:cxnLst>
    <dgm:cxn modelId="{05FDF503-2CCE-4BEB-A52E-97DAB1F94877}" srcId="{13CC10E8-BC12-4731-A349-640B39177FB6}" destId="{47037D84-6880-4A4B-B541-FB57B00C308D}" srcOrd="2" destOrd="0" parTransId="{EE8089B0-4AAA-4DF0-855F-0B1A304BCBF9}" sibTransId="{59BC5D9F-6006-41A7-A505-92309605B321}"/>
    <dgm:cxn modelId="{A55FEE46-F606-4E57-9111-D55F9F5BB3B2}" type="presOf" srcId="{13CC10E8-BC12-4731-A349-640B39177FB6}" destId="{54EF2817-BB57-4359-9E7F-15FA0A873795}" srcOrd="0" destOrd="0" presId="urn:microsoft.com/office/officeart/2018/2/layout/IconVerticalSolidList"/>
    <dgm:cxn modelId="{B0ABF677-DE11-46B4-924A-B566ADA626BA}" type="presOf" srcId="{47037D84-6880-4A4B-B541-FB57B00C308D}" destId="{8A990BAD-3D1F-4D3D-B67B-C57FA293A345}" srcOrd="0" destOrd="0" presId="urn:microsoft.com/office/officeart/2018/2/layout/IconVerticalSolidList"/>
    <dgm:cxn modelId="{922ACE7A-0F87-4D06-913B-BA4B3A6EF112}" srcId="{13CC10E8-BC12-4731-A349-640B39177FB6}" destId="{79422DFB-C40D-4234-A6BA-933DC4F54D37}" srcOrd="0" destOrd="0" parTransId="{7ECAB91E-524E-4200-9751-0BD17EA011CB}" sibTransId="{FCE2FCBB-2455-4569-9A01-72B116DB95E5}"/>
    <dgm:cxn modelId="{8DD07A85-6D88-43D1-A9FA-5898DA563A45}" srcId="{13CC10E8-BC12-4731-A349-640B39177FB6}" destId="{FD304C72-8F0E-426D-BDCE-4DDF26254DE9}" srcOrd="1" destOrd="0" parTransId="{14F58724-7DA3-49E9-A691-FE7837297681}" sibTransId="{A6ABDEAD-BF61-403F-AEDC-BDDF5316D963}"/>
    <dgm:cxn modelId="{F856A58E-2DDB-4BE6-B6F1-4BF05617C825}" type="presOf" srcId="{FD304C72-8F0E-426D-BDCE-4DDF26254DE9}" destId="{409DDE7B-10D7-412C-A569-AD0ECA38A502}" srcOrd="0" destOrd="0" presId="urn:microsoft.com/office/officeart/2018/2/layout/IconVerticalSolidList"/>
    <dgm:cxn modelId="{85C9DFBA-5910-4608-80D6-0B3F2784428B}" type="presOf" srcId="{79422DFB-C40D-4234-A6BA-933DC4F54D37}" destId="{937DDCFF-7A8C-4697-99C4-71506BDED983}" srcOrd="0" destOrd="0" presId="urn:microsoft.com/office/officeart/2018/2/layout/IconVerticalSolidList"/>
    <dgm:cxn modelId="{97AC63C1-2600-44C7-8F88-9E5A1D343AD9}" type="presOf" srcId="{79406B79-2591-46C9-9558-24FE23D0FF4C}" destId="{476C9A18-8CC4-43D6-9B8F-E45EABD62489}" srcOrd="0" destOrd="0" presId="urn:microsoft.com/office/officeart/2018/2/layout/IconVerticalSolidList"/>
    <dgm:cxn modelId="{2F7BDEC1-E643-4104-BB34-DDFD4DC92D86}" srcId="{13CC10E8-BC12-4731-A349-640B39177FB6}" destId="{31C6E8F5-4348-4049-8934-010432772739}" srcOrd="4" destOrd="0" parTransId="{985EF473-4A84-46E8-89E1-3ECBF7D8E5F1}" sibTransId="{3978EF0F-6F28-4989-B221-5F3C6C4FEE6E}"/>
    <dgm:cxn modelId="{2338F8C8-756D-4C6A-935C-6E4D3BCFA3C7}" srcId="{13CC10E8-BC12-4731-A349-640B39177FB6}" destId="{79406B79-2591-46C9-9558-24FE23D0FF4C}" srcOrd="3" destOrd="0" parTransId="{775EACEB-97E1-418B-AD93-F9F5C162F2A2}" sibTransId="{8EC0BCA9-0CD5-49BF-AF70-064BBC7EBDB3}"/>
    <dgm:cxn modelId="{E05294FB-C113-424D-B471-E45D7BD8F8F9}" type="presOf" srcId="{31C6E8F5-4348-4049-8934-010432772739}" destId="{C425F2E8-6B85-4881-ACF6-575C10D3FACF}" srcOrd="0" destOrd="0" presId="urn:microsoft.com/office/officeart/2018/2/layout/IconVerticalSolidList"/>
    <dgm:cxn modelId="{6A5BC038-F7AE-413B-9E2E-4DA0106B3C7E}" type="presParOf" srcId="{54EF2817-BB57-4359-9E7F-15FA0A873795}" destId="{2F9B7CC6-5B41-46B8-B29F-72999521C817}" srcOrd="0" destOrd="0" presId="urn:microsoft.com/office/officeart/2018/2/layout/IconVerticalSolidList"/>
    <dgm:cxn modelId="{6AFFE5C3-529B-4C6B-B94B-EA57D54F7EEF}" type="presParOf" srcId="{2F9B7CC6-5B41-46B8-B29F-72999521C817}" destId="{4D2C7E1E-E8D3-4262-B6C1-5B4E5F6255E3}" srcOrd="0" destOrd="0" presId="urn:microsoft.com/office/officeart/2018/2/layout/IconVerticalSolidList"/>
    <dgm:cxn modelId="{F4017870-9EB0-4B04-8F46-9593D026974E}" type="presParOf" srcId="{2F9B7CC6-5B41-46B8-B29F-72999521C817}" destId="{6E258A03-DC23-490E-A52A-21A92C3AEB7C}" srcOrd="1" destOrd="0" presId="urn:microsoft.com/office/officeart/2018/2/layout/IconVerticalSolidList"/>
    <dgm:cxn modelId="{33A78E18-1803-43F0-AD88-85834C50DB00}" type="presParOf" srcId="{2F9B7CC6-5B41-46B8-B29F-72999521C817}" destId="{BA949DA2-BF54-45D4-8ED6-EF572F875988}" srcOrd="2" destOrd="0" presId="urn:microsoft.com/office/officeart/2018/2/layout/IconVerticalSolidList"/>
    <dgm:cxn modelId="{6D56F46B-5EA5-474A-8302-92F62216C307}" type="presParOf" srcId="{2F9B7CC6-5B41-46B8-B29F-72999521C817}" destId="{937DDCFF-7A8C-4697-99C4-71506BDED983}" srcOrd="3" destOrd="0" presId="urn:microsoft.com/office/officeart/2018/2/layout/IconVerticalSolidList"/>
    <dgm:cxn modelId="{9A4793C2-D93B-4608-9207-7C2F2CD65155}" type="presParOf" srcId="{54EF2817-BB57-4359-9E7F-15FA0A873795}" destId="{2E2C9A0B-6757-45BB-91D8-4BB39A0DDED4}" srcOrd="1" destOrd="0" presId="urn:microsoft.com/office/officeart/2018/2/layout/IconVerticalSolidList"/>
    <dgm:cxn modelId="{99537C0C-5BB5-486F-A666-6FBDFF445033}" type="presParOf" srcId="{54EF2817-BB57-4359-9E7F-15FA0A873795}" destId="{91C1139D-01DC-4E63-8DA3-4641A2473BC6}" srcOrd="2" destOrd="0" presId="urn:microsoft.com/office/officeart/2018/2/layout/IconVerticalSolidList"/>
    <dgm:cxn modelId="{08513E12-C350-4869-B54D-C3371B3830B6}" type="presParOf" srcId="{91C1139D-01DC-4E63-8DA3-4641A2473BC6}" destId="{9AE8FA57-7C50-437C-890A-B0857BC43528}" srcOrd="0" destOrd="0" presId="urn:microsoft.com/office/officeart/2018/2/layout/IconVerticalSolidList"/>
    <dgm:cxn modelId="{F9ACA6BB-3347-494D-82E3-8D7C89804649}" type="presParOf" srcId="{91C1139D-01DC-4E63-8DA3-4641A2473BC6}" destId="{7AD3C044-A65A-4A66-9C8F-21A8962B7F3E}" srcOrd="1" destOrd="0" presId="urn:microsoft.com/office/officeart/2018/2/layout/IconVerticalSolidList"/>
    <dgm:cxn modelId="{5EBE03C4-7F9D-49CB-928D-B25B5A930918}" type="presParOf" srcId="{91C1139D-01DC-4E63-8DA3-4641A2473BC6}" destId="{2D4EC887-4C09-440A-8DB1-FBB42AF3964F}" srcOrd="2" destOrd="0" presId="urn:microsoft.com/office/officeart/2018/2/layout/IconVerticalSolidList"/>
    <dgm:cxn modelId="{519ECC84-8369-4188-BEAD-1E10891ADF08}" type="presParOf" srcId="{91C1139D-01DC-4E63-8DA3-4641A2473BC6}" destId="{409DDE7B-10D7-412C-A569-AD0ECA38A502}" srcOrd="3" destOrd="0" presId="urn:microsoft.com/office/officeart/2018/2/layout/IconVerticalSolidList"/>
    <dgm:cxn modelId="{BD608450-09E8-4C5D-9047-A7E5DC8D5EC1}" type="presParOf" srcId="{54EF2817-BB57-4359-9E7F-15FA0A873795}" destId="{D1C45A83-6684-46E4-B6AA-75078CD421A4}" srcOrd="3" destOrd="0" presId="urn:microsoft.com/office/officeart/2018/2/layout/IconVerticalSolidList"/>
    <dgm:cxn modelId="{9A24083F-A508-4DD6-B62A-A7262C62E671}" type="presParOf" srcId="{54EF2817-BB57-4359-9E7F-15FA0A873795}" destId="{153AB443-D10F-4C9E-910C-0852E0CE0D03}" srcOrd="4" destOrd="0" presId="urn:microsoft.com/office/officeart/2018/2/layout/IconVerticalSolidList"/>
    <dgm:cxn modelId="{5336D348-2078-40E8-AEB9-42A52F13BCCB}" type="presParOf" srcId="{153AB443-D10F-4C9E-910C-0852E0CE0D03}" destId="{5524289A-2C4E-4DA1-988B-B32453FD20A0}" srcOrd="0" destOrd="0" presId="urn:microsoft.com/office/officeart/2018/2/layout/IconVerticalSolidList"/>
    <dgm:cxn modelId="{D8F2D94E-BF17-4F7D-B0CA-80E8D44E82B3}" type="presParOf" srcId="{153AB443-D10F-4C9E-910C-0852E0CE0D03}" destId="{CE2CAE03-D28B-4B24-B7E1-A848F670F60E}" srcOrd="1" destOrd="0" presId="urn:microsoft.com/office/officeart/2018/2/layout/IconVerticalSolidList"/>
    <dgm:cxn modelId="{19FA142F-A8A6-455F-8ED7-2CEE6204ED91}" type="presParOf" srcId="{153AB443-D10F-4C9E-910C-0852E0CE0D03}" destId="{5F2C7B73-0F8F-45B3-AF6E-DA08A49F6369}" srcOrd="2" destOrd="0" presId="urn:microsoft.com/office/officeart/2018/2/layout/IconVerticalSolidList"/>
    <dgm:cxn modelId="{6753E56D-3696-4529-8C32-40511DE40D50}" type="presParOf" srcId="{153AB443-D10F-4C9E-910C-0852E0CE0D03}" destId="{8A990BAD-3D1F-4D3D-B67B-C57FA293A345}" srcOrd="3" destOrd="0" presId="urn:microsoft.com/office/officeart/2018/2/layout/IconVerticalSolidList"/>
    <dgm:cxn modelId="{E11C9F1F-5314-44E9-B1DB-D5FA2C61B87D}" type="presParOf" srcId="{54EF2817-BB57-4359-9E7F-15FA0A873795}" destId="{027ADCF3-5070-45A7-8B50-9AB6A061BCEB}" srcOrd="5" destOrd="0" presId="urn:microsoft.com/office/officeart/2018/2/layout/IconVerticalSolidList"/>
    <dgm:cxn modelId="{EB84D0AD-2377-449B-9807-3C1BF44F60A1}" type="presParOf" srcId="{54EF2817-BB57-4359-9E7F-15FA0A873795}" destId="{E4A1FDCD-40B9-4942-A0A9-2BEEF032BF2F}" srcOrd="6" destOrd="0" presId="urn:microsoft.com/office/officeart/2018/2/layout/IconVerticalSolidList"/>
    <dgm:cxn modelId="{76A05852-255F-46DB-AAA5-FA33DDACD337}" type="presParOf" srcId="{E4A1FDCD-40B9-4942-A0A9-2BEEF032BF2F}" destId="{DAF4BF2A-67AA-4423-9B83-98370F2A60FA}" srcOrd="0" destOrd="0" presId="urn:microsoft.com/office/officeart/2018/2/layout/IconVerticalSolidList"/>
    <dgm:cxn modelId="{CCD14707-3EF8-47CC-BC9D-8829B09E0822}" type="presParOf" srcId="{E4A1FDCD-40B9-4942-A0A9-2BEEF032BF2F}" destId="{8D9E4941-F39B-4EB9-AF3C-3EBB016DC787}" srcOrd="1" destOrd="0" presId="urn:microsoft.com/office/officeart/2018/2/layout/IconVerticalSolidList"/>
    <dgm:cxn modelId="{29D9EA39-F42A-40E3-A82E-51362175985B}" type="presParOf" srcId="{E4A1FDCD-40B9-4942-A0A9-2BEEF032BF2F}" destId="{49F3813D-2925-4E2E-9A9E-3D843E52BB34}" srcOrd="2" destOrd="0" presId="urn:microsoft.com/office/officeart/2018/2/layout/IconVerticalSolidList"/>
    <dgm:cxn modelId="{00267EB4-0B43-4375-AE79-62E34A32B9AB}" type="presParOf" srcId="{E4A1FDCD-40B9-4942-A0A9-2BEEF032BF2F}" destId="{476C9A18-8CC4-43D6-9B8F-E45EABD62489}" srcOrd="3" destOrd="0" presId="urn:microsoft.com/office/officeart/2018/2/layout/IconVerticalSolidList"/>
    <dgm:cxn modelId="{39284126-84CF-4374-BD93-E0CADF9809D9}" type="presParOf" srcId="{54EF2817-BB57-4359-9E7F-15FA0A873795}" destId="{A856A51B-69EC-4417-88AD-B57361327B7B}" srcOrd="7" destOrd="0" presId="urn:microsoft.com/office/officeart/2018/2/layout/IconVerticalSolidList"/>
    <dgm:cxn modelId="{E850DB4D-DF6D-4CD9-996A-01B054DEE210}" type="presParOf" srcId="{54EF2817-BB57-4359-9E7F-15FA0A873795}" destId="{A4E5C7C9-4C0F-468A-81FF-AC90FD4AB22A}" srcOrd="8" destOrd="0" presId="urn:microsoft.com/office/officeart/2018/2/layout/IconVerticalSolidList"/>
    <dgm:cxn modelId="{2AAD6D8D-58D6-4ECE-B6EE-F21003866349}" type="presParOf" srcId="{A4E5C7C9-4C0F-468A-81FF-AC90FD4AB22A}" destId="{34FAC76E-133C-4C0C-B92A-E12CBD945F77}" srcOrd="0" destOrd="0" presId="urn:microsoft.com/office/officeart/2018/2/layout/IconVerticalSolidList"/>
    <dgm:cxn modelId="{8873B1E9-DBEC-4964-B340-B66FEA7B7276}" type="presParOf" srcId="{A4E5C7C9-4C0F-468A-81FF-AC90FD4AB22A}" destId="{602DC752-2884-433F-B05A-BACCD7772F1F}" srcOrd="1" destOrd="0" presId="urn:microsoft.com/office/officeart/2018/2/layout/IconVerticalSolidList"/>
    <dgm:cxn modelId="{CB1217D1-763D-41A3-A11F-1EBE4B6112C3}" type="presParOf" srcId="{A4E5C7C9-4C0F-468A-81FF-AC90FD4AB22A}" destId="{C9B27A44-87A8-4F46-AA3B-9F2A03D19D2E}" srcOrd="2" destOrd="0" presId="urn:microsoft.com/office/officeart/2018/2/layout/IconVerticalSolidList"/>
    <dgm:cxn modelId="{29EB55F8-C2D8-4BE9-AD02-9E841E2455B8}" type="presParOf" srcId="{A4E5C7C9-4C0F-468A-81FF-AC90FD4AB22A}" destId="{C425F2E8-6B85-4881-ACF6-575C10D3FAC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3044D-97D7-4585-983B-46D56DC8210D}">
      <dsp:nvSpPr>
        <dsp:cNvPr id="0" name=""/>
        <dsp:cNvSpPr/>
      </dsp:nvSpPr>
      <dsp:spPr>
        <a:xfrm>
          <a:off x="29" y="305348"/>
          <a:ext cx="2848570" cy="1124013"/>
        </a:xfrm>
        <a:prstGeom prst="rect">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IN" sz="3100" kern="1200" dirty="0"/>
            <a:t>Caused by Nature</a:t>
          </a:r>
        </a:p>
      </dsp:txBody>
      <dsp:txXfrm>
        <a:off x="29" y="305348"/>
        <a:ext cx="2848570" cy="1124013"/>
      </dsp:txXfrm>
    </dsp:sp>
    <dsp:sp modelId="{B8EAAA12-7D73-4B29-99A1-850B21FD9251}">
      <dsp:nvSpPr>
        <dsp:cNvPr id="0" name=""/>
        <dsp:cNvSpPr/>
      </dsp:nvSpPr>
      <dsp:spPr>
        <a:xfrm>
          <a:off x="29" y="1429361"/>
          <a:ext cx="2848570" cy="1872090"/>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IN" sz="3100" kern="1200" dirty="0"/>
            <a:t>Tsunami</a:t>
          </a:r>
        </a:p>
        <a:p>
          <a:pPr marL="285750" lvl="1" indent="-285750" algn="l" defTabSz="1377950">
            <a:lnSpc>
              <a:spcPct val="90000"/>
            </a:lnSpc>
            <a:spcBef>
              <a:spcPct val="0"/>
            </a:spcBef>
            <a:spcAft>
              <a:spcPct val="15000"/>
            </a:spcAft>
            <a:buChar char="•"/>
          </a:pPr>
          <a:r>
            <a:rPr lang="en-IN" sz="3100" kern="1200" dirty="0"/>
            <a:t>Bushfires</a:t>
          </a:r>
        </a:p>
        <a:p>
          <a:pPr marL="285750" lvl="1" indent="-285750" algn="l" defTabSz="1377950">
            <a:lnSpc>
              <a:spcPct val="90000"/>
            </a:lnSpc>
            <a:spcBef>
              <a:spcPct val="0"/>
            </a:spcBef>
            <a:spcAft>
              <a:spcPct val="15000"/>
            </a:spcAft>
            <a:buChar char="•"/>
          </a:pPr>
          <a:r>
            <a:rPr lang="en-IN" sz="3100" kern="1200" dirty="0"/>
            <a:t>Floods</a:t>
          </a:r>
        </a:p>
      </dsp:txBody>
      <dsp:txXfrm>
        <a:off x="29" y="1429361"/>
        <a:ext cx="2848570" cy="1872090"/>
      </dsp:txXfrm>
    </dsp:sp>
    <dsp:sp modelId="{34ADCF73-6C8C-4A99-93FB-2454FA83C838}">
      <dsp:nvSpPr>
        <dsp:cNvPr id="0" name=""/>
        <dsp:cNvSpPr/>
      </dsp:nvSpPr>
      <dsp:spPr>
        <a:xfrm>
          <a:off x="3247399" y="305348"/>
          <a:ext cx="2848570" cy="1124013"/>
        </a:xfrm>
        <a:prstGeom prst="rect">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IN" sz="3100" kern="1200" dirty="0"/>
            <a:t>Caused by Man</a:t>
          </a:r>
        </a:p>
      </dsp:txBody>
      <dsp:txXfrm>
        <a:off x="3247399" y="305348"/>
        <a:ext cx="2848570" cy="1124013"/>
      </dsp:txXfrm>
    </dsp:sp>
    <dsp:sp modelId="{60FFA58C-DE56-4DB1-8A1D-AB9397BC10F1}">
      <dsp:nvSpPr>
        <dsp:cNvPr id="0" name=""/>
        <dsp:cNvSpPr/>
      </dsp:nvSpPr>
      <dsp:spPr>
        <a:xfrm>
          <a:off x="3247399" y="1429361"/>
          <a:ext cx="2848570" cy="1872090"/>
        </a:xfrm>
        <a:prstGeom prst="rect">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IN" sz="3100" kern="1200" dirty="0"/>
            <a:t>Terrorism</a:t>
          </a:r>
        </a:p>
        <a:p>
          <a:pPr marL="285750" lvl="1" indent="-285750" algn="l" defTabSz="1377950">
            <a:lnSpc>
              <a:spcPct val="90000"/>
            </a:lnSpc>
            <a:spcBef>
              <a:spcPct val="0"/>
            </a:spcBef>
            <a:spcAft>
              <a:spcPct val="15000"/>
            </a:spcAft>
            <a:buChar char="•"/>
          </a:pPr>
          <a:r>
            <a:rPr lang="en-IN" sz="3100" kern="1200" dirty="0"/>
            <a:t>Economic Ups &amp; Downs</a:t>
          </a:r>
        </a:p>
      </dsp:txBody>
      <dsp:txXfrm>
        <a:off x="3247399" y="1429361"/>
        <a:ext cx="2848570" cy="18720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86F78D-ABD2-4898-80FE-0FA68C41E345}">
      <dsp:nvSpPr>
        <dsp:cNvPr id="0" name=""/>
        <dsp:cNvSpPr/>
      </dsp:nvSpPr>
      <dsp:spPr>
        <a:xfrm>
          <a:off x="-132944" y="12501"/>
          <a:ext cx="5617923" cy="2144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E302F-4719-4FF5-AE27-87927D690EFE}">
      <dsp:nvSpPr>
        <dsp:cNvPr id="0" name=""/>
        <dsp:cNvSpPr/>
      </dsp:nvSpPr>
      <dsp:spPr>
        <a:xfrm>
          <a:off x="230803" y="754126"/>
          <a:ext cx="661360" cy="6613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76B805-938D-4E7B-B72D-15F584A369C6}">
      <dsp:nvSpPr>
        <dsp:cNvPr id="0" name=""/>
        <dsp:cNvSpPr/>
      </dsp:nvSpPr>
      <dsp:spPr>
        <a:xfrm>
          <a:off x="987306" y="104791"/>
          <a:ext cx="4763560" cy="196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62" tIns="127262" rIns="127262" bIns="127262" numCol="1" spcCol="1270" anchor="ctr" anchorCtr="0">
          <a:noAutofit/>
        </a:bodyPr>
        <a:lstStyle/>
        <a:p>
          <a:pPr marL="0" lvl="0" indent="0" algn="l" defTabSz="889000">
            <a:lnSpc>
              <a:spcPct val="90000"/>
            </a:lnSpc>
            <a:spcBef>
              <a:spcPct val="0"/>
            </a:spcBef>
            <a:spcAft>
              <a:spcPct val="35000"/>
            </a:spcAft>
            <a:buNone/>
          </a:pPr>
          <a:r>
            <a:rPr lang="en-US" sz="2000" kern="1200" dirty="0"/>
            <a:t>Hospitality sector functions chiefly due to the reputation created by the quality of the services they offer </a:t>
          </a:r>
        </a:p>
      </dsp:txBody>
      <dsp:txXfrm>
        <a:off x="987306" y="104791"/>
        <a:ext cx="4763560" cy="1960032"/>
      </dsp:txXfrm>
    </dsp:sp>
    <dsp:sp modelId="{1F92E433-8321-4308-A92B-9CB47DCF0302}">
      <dsp:nvSpPr>
        <dsp:cNvPr id="0" name=""/>
        <dsp:cNvSpPr/>
      </dsp:nvSpPr>
      <dsp:spPr>
        <a:xfrm>
          <a:off x="-132944" y="2457731"/>
          <a:ext cx="5617923" cy="16996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1E8AEC-AAC8-4CD6-90B1-4B19282C64B8}">
      <dsp:nvSpPr>
        <dsp:cNvPr id="0" name=""/>
        <dsp:cNvSpPr/>
      </dsp:nvSpPr>
      <dsp:spPr>
        <a:xfrm>
          <a:off x="230803" y="2976893"/>
          <a:ext cx="661360" cy="6613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535EC9-645B-4ABB-86DF-DBD081CEA037}">
      <dsp:nvSpPr>
        <dsp:cNvPr id="0" name=""/>
        <dsp:cNvSpPr/>
      </dsp:nvSpPr>
      <dsp:spPr>
        <a:xfrm>
          <a:off x="1255912" y="2706336"/>
          <a:ext cx="4226349" cy="1202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62" tIns="127262" rIns="127262" bIns="127262" numCol="1" spcCol="1270" anchor="ctr" anchorCtr="0">
          <a:noAutofit/>
        </a:bodyPr>
        <a:lstStyle/>
        <a:p>
          <a:pPr marL="0" lvl="0" indent="0" algn="l" defTabSz="1066800">
            <a:lnSpc>
              <a:spcPct val="90000"/>
            </a:lnSpc>
            <a:spcBef>
              <a:spcPct val="0"/>
            </a:spcBef>
            <a:spcAft>
              <a:spcPct val="35000"/>
            </a:spcAft>
            <a:buNone/>
          </a:pPr>
          <a:r>
            <a:rPr lang="en-US" sz="2400" kern="1200" dirty="0"/>
            <a:t>Windsor Marriott happens to be a part of a hotel chain </a:t>
          </a:r>
        </a:p>
      </dsp:txBody>
      <dsp:txXfrm>
        <a:off x="1255912" y="2706336"/>
        <a:ext cx="4226349" cy="1202473"/>
      </dsp:txXfrm>
    </dsp:sp>
    <dsp:sp modelId="{45BBDB15-6FED-4759-85B9-A930977CF852}">
      <dsp:nvSpPr>
        <dsp:cNvPr id="0" name=""/>
        <dsp:cNvSpPr/>
      </dsp:nvSpPr>
      <dsp:spPr>
        <a:xfrm>
          <a:off x="-132944" y="4458034"/>
          <a:ext cx="5617923" cy="193147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D9DC8F-CBAA-44A2-B5E6-A1058E37032A}">
      <dsp:nvSpPr>
        <dsp:cNvPr id="0" name=""/>
        <dsp:cNvSpPr/>
      </dsp:nvSpPr>
      <dsp:spPr>
        <a:xfrm>
          <a:off x="230803" y="5093090"/>
          <a:ext cx="661360" cy="6613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5D0898-EBB7-4BEA-8B1F-CE259564095F}">
      <dsp:nvSpPr>
        <dsp:cNvPr id="0" name=""/>
        <dsp:cNvSpPr/>
      </dsp:nvSpPr>
      <dsp:spPr>
        <a:xfrm>
          <a:off x="1255912" y="4509199"/>
          <a:ext cx="4226349" cy="1829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62" tIns="127262" rIns="127262" bIns="127262" numCol="1" spcCol="1270" anchor="ctr" anchorCtr="0">
          <a:noAutofit/>
        </a:bodyPr>
        <a:lstStyle/>
        <a:p>
          <a:pPr marL="0" lvl="0" indent="0" algn="l" defTabSz="933450">
            <a:lnSpc>
              <a:spcPct val="90000"/>
            </a:lnSpc>
            <a:spcBef>
              <a:spcPct val="0"/>
            </a:spcBef>
            <a:spcAft>
              <a:spcPct val="35000"/>
            </a:spcAft>
            <a:buNone/>
          </a:pPr>
          <a:r>
            <a:rPr lang="en-US" sz="2100" kern="1200" dirty="0"/>
            <a:t>Guest loyalty for Windsor Marriott depends on the quality of services extended by the performance of the chain</a:t>
          </a:r>
        </a:p>
      </dsp:txBody>
      <dsp:txXfrm>
        <a:off x="1255912" y="4509199"/>
        <a:ext cx="4226349" cy="18291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119F1-B3AB-49FA-8BBD-149EA5175086}">
      <dsp:nvSpPr>
        <dsp:cNvPr id="0" name=""/>
        <dsp:cNvSpPr/>
      </dsp:nvSpPr>
      <dsp:spPr>
        <a:xfrm>
          <a:off x="17" y="1798820"/>
          <a:ext cx="3504343" cy="2225258"/>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018435D2-AE81-4C8A-8D56-C9BCB1D0CC7E}">
      <dsp:nvSpPr>
        <dsp:cNvPr id="0" name=""/>
        <dsp:cNvSpPr/>
      </dsp:nvSpPr>
      <dsp:spPr>
        <a:xfrm>
          <a:off x="389388" y="2168723"/>
          <a:ext cx="3504343" cy="222525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IN" sz="3300" kern="1200" dirty="0"/>
            <a:t>Internal Actions Vs External Trends</a:t>
          </a:r>
        </a:p>
      </dsp:txBody>
      <dsp:txXfrm>
        <a:off x="454564" y="2233899"/>
        <a:ext cx="3373991" cy="2094906"/>
      </dsp:txXfrm>
    </dsp:sp>
    <dsp:sp modelId="{9E151211-8CB4-404B-BFFB-76401553E3D5}">
      <dsp:nvSpPr>
        <dsp:cNvPr id="0" name=""/>
        <dsp:cNvSpPr/>
      </dsp:nvSpPr>
      <dsp:spPr>
        <a:xfrm>
          <a:off x="4285083" y="1798820"/>
          <a:ext cx="3504343" cy="2225258"/>
        </a:xfrm>
        <a:prstGeom prst="roundRect">
          <a:avLst>
            <a:gd name="adj" fmla="val 1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A6C959C8-70D3-4CA3-8FD7-6893ACC55C69}">
      <dsp:nvSpPr>
        <dsp:cNvPr id="0" name=""/>
        <dsp:cNvSpPr/>
      </dsp:nvSpPr>
      <dsp:spPr>
        <a:xfrm>
          <a:off x="4674455" y="2168723"/>
          <a:ext cx="3504343" cy="222525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IN" sz="3300" kern="1200" dirty="0"/>
            <a:t>Crisis that can be Managed Vs Crisis that Manages Us</a:t>
          </a:r>
        </a:p>
      </dsp:txBody>
      <dsp:txXfrm>
        <a:off x="4739631" y="2233899"/>
        <a:ext cx="3373991" cy="20949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2C7E1E-E8D3-4262-B6C1-5B4E5F6255E3}">
      <dsp:nvSpPr>
        <dsp:cNvPr id="0" name=""/>
        <dsp:cNvSpPr/>
      </dsp:nvSpPr>
      <dsp:spPr>
        <a:xfrm>
          <a:off x="0" y="3199"/>
          <a:ext cx="5398329" cy="6815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258A03-DC23-490E-A52A-21A92C3AEB7C}">
      <dsp:nvSpPr>
        <dsp:cNvPr id="0" name=""/>
        <dsp:cNvSpPr/>
      </dsp:nvSpPr>
      <dsp:spPr>
        <a:xfrm>
          <a:off x="206182" y="156559"/>
          <a:ext cx="374877" cy="3748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7DDCFF-7A8C-4697-99C4-71506BDED983}">
      <dsp:nvSpPr>
        <dsp:cNvPr id="0" name=""/>
        <dsp:cNvSpPr/>
      </dsp:nvSpPr>
      <dsp:spPr>
        <a:xfrm>
          <a:off x="787243" y="3199"/>
          <a:ext cx="4611085" cy="681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136" tIns="72136" rIns="72136" bIns="72136" numCol="1" spcCol="1270" anchor="ctr" anchorCtr="0">
          <a:noAutofit/>
        </a:bodyPr>
        <a:lstStyle/>
        <a:p>
          <a:pPr marL="0" lvl="0" indent="0" algn="l" defTabSz="844550">
            <a:lnSpc>
              <a:spcPct val="90000"/>
            </a:lnSpc>
            <a:spcBef>
              <a:spcPct val="0"/>
            </a:spcBef>
            <a:spcAft>
              <a:spcPct val="35000"/>
            </a:spcAft>
            <a:buNone/>
          </a:pPr>
          <a:r>
            <a:rPr lang="en-US" sz="1900" kern="1200"/>
            <a:t>Timely &amp; Accurate Assessment</a:t>
          </a:r>
        </a:p>
      </dsp:txBody>
      <dsp:txXfrm>
        <a:off x="787243" y="3199"/>
        <a:ext cx="4611085" cy="681595"/>
      </dsp:txXfrm>
    </dsp:sp>
    <dsp:sp modelId="{9AE8FA57-7C50-437C-890A-B0857BC43528}">
      <dsp:nvSpPr>
        <dsp:cNvPr id="0" name=""/>
        <dsp:cNvSpPr/>
      </dsp:nvSpPr>
      <dsp:spPr>
        <a:xfrm>
          <a:off x="0" y="855194"/>
          <a:ext cx="5398329" cy="6815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D3C044-A65A-4A66-9C8F-21A8962B7F3E}">
      <dsp:nvSpPr>
        <dsp:cNvPr id="0" name=""/>
        <dsp:cNvSpPr/>
      </dsp:nvSpPr>
      <dsp:spPr>
        <a:xfrm>
          <a:off x="206182" y="1008553"/>
          <a:ext cx="374877" cy="3748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9DDE7B-10D7-412C-A569-AD0ECA38A502}">
      <dsp:nvSpPr>
        <dsp:cNvPr id="0" name=""/>
        <dsp:cNvSpPr/>
      </dsp:nvSpPr>
      <dsp:spPr>
        <a:xfrm>
          <a:off x="787243" y="855194"/>
          <a:ext cx="4611085" cy="681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136" tIns="72136" rIns="72136" bIns="72136" numCol="1" spcCol="1270" anchor="ctr" anchorCtr="0">
          <a:noAutofit/>
        </a:bodyPr>
        <a:lstStyle/>
        <a:p>
          <a:pPr marL="0" lvl="0" indent="0" algn="l" defTabSz="844550">
            <a:lnSpc>
              <a:spcPct val="90000"/>
            </a:lnSpc>
            <a:spcBef>
              <a:spcPct val="0"/>
            </a:spcBef>
            <a:spcAft>
              <a:spcPct val="35000"/>
            </a:spcAft>
            <a:buNone/>
          </a:pPr>
          <a:r>
            <a:rPr lang="en-US" sz="1900" kern="1200"/>
            <a:t>Clearly defined roles and responsibilities </a:t>
          </a:r>
        </a:p>
      </dsp:txBody>
      <dsp:txXfrm>
        <a:off x="787243" y="855194"/>
        <a:ext cx="4611085" cy="681595"/>
      </dsp:txXfrm>
    </dsp:sp>
    <dsp:sp modelId="{5524289A-2C4E-4DA1-988B-B32453FD20A0}">
      <dsp:nvSpPr>
        <dsp:cNvPr id="0" name=""/>
        <dsp:cNvSpPr/>
      </dsp:nvSpPr>
      <dsp:spPr>
        <a:xfrm>
          <a:off x="0" y="1707189"/>
          <a:ext cx="5398329" cy="6815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2CAE03-D28B-4B24-B7E1-A848F670F60E}">
      <dsp:nvSpPr>
        <dsp:cNvPr id="0" name=""/>
        <dsp:cNvSpPr/>
      </dsp:nvSpPr>
      <dsp:spPr>
        <a:xfrm>
          <a:off x="206182" y="1860548"/>
          <a:ext cx="374877" cy="3748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990BAD-3D1F-4D3D-B67B-C57FA293A345}">
      <dsp:nvSpPr>
        <dsp:cNvPr id="0" name=""/>
        <dsp:cNvSpPr/>
      </dsp:nvSpPr>
      <dsp:spPr>
        <a:xfrm>
          <a:off x="787243" y="1707189"/>
          <a:ext cx="4611085" cy="681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136" tIns="72136" rIns="72136" bIns="72136" numCol="1" spcCol="1270" anchor="ctr" anchorCtr="0">
          <a:noAutofit/>
        </a:bodyPr>
        <a:lstStyle/>
        <a:p>
          <a:pPr marL="0" lvl="0" indent="0" algn="l" defTabSz="844550">
            <a:lnSpc>
              <a:spcPct val="90000"/>
            </a:lnSpc>
            <a:spcBef>
              <a:spcPct val="0"/>
            </a:spcBef>
            <a:spcAft>
              <a:spcPct val="35000"/>
            </a:spcAft>
            <a:buNone/>
          </a:pPr>
          <a:r>
            <a:rPr lang="en-US" sz="1900" kern="1200"/>
            <a:t>Reliable communications plan and reporting procedures </a:t>
          </a:r>
        </a:p>
      </dsp:txBody>
      <dsp:txXfrm>
        <a:off x="787243" y="1707189"/>
        <a:ext cx="4611085" cy="681595"/>
      </dsp:txXfrm>
    </dsp:sp>
    <dsp:sp modelId="{DAF4BF2A-67AA-4423-9B83-98370F2A60FA}">
      <dsp:nvSpPr>
        <dsp:cNvPr id="0" name=""/>
        <dsp:cNvSpPr/>
      </dsp:nvSpPr>
      <dsp:spPr>
        <a:xfrm>
          <a:off x="0" y="2559183"/>
          <a:ext cx="5398329" cy="6815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9E4941-F39B-4EB9-AF3C-3EBB016DC787}">
      <dsp:nvSpPr>
        <dsp:cNvPr id="0" name=""/>
        <dsp:cNvSpPr/>
      </dsp:nvSpPr>
      <dsp:spPr>
        <a:xfrm>
          <a:off x="206182" y="2712542"/>
          <a:ext cx="374877" cy="3748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6C9A18-8CC4-43D6-9B8F-E45EABD62489}">
      <dsp:nvSpPr>
        <dsp:cNvPr id="0" name=""/>
        <dsp:cNvSpPr/>
      </dsp:nvSpPr>
      <dsp:spPr>
        <a:xfrm>
          <a:off x="787243" y="2559183"/>
          <a:ext cx="4611085" cy="681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136" tIns="72136" rIns="72136" bIns="72136" numCol="1" spcCol="1270" anchor="ctr" anchorCtr="0">
          <a:noAutofit/>
        </a:bodyPr>
        <a:lstStyle/>
        <a:p>
          <a:pPr marL="0" lvl="0" indent="0" algn="l" defTabSz="844550">
            <a:lnSpc>
              <a:spcPct val="90000"/>
            </a:lnSpc>
            <a:spcBef>
              <a:spcPct val="0"/>
            </a:spcBef>
            <a:spcAft>
              <a:spcPct val="35000"/>
            </a:spcAft>
            <a:buNone/>
          </a:pPr>
          <a:r>
            <a:rPr lang="en-US" sz="1900" kern="1200"/>
            <a:t>Preplanned administrative support</a:t>
          </a:r>
        </a:p>
      </dsp:txBody>
      <dsp:txXfrm>
        <a:off x="787243" y="2559183"/>
        <a:ext cx="4611085" cy="681595"/>
      </dsp:txXfrm>
    </dsp:sp>
    <dsp:sp modelId="{34FAC76E-133C-4C0C-B92A-E12CBD945F77}">
      <dsp:nvSpPr>
        <dsp:cNvPr id="0" name=""/>
        <dsp:cNvSpPr/>
      </dsp:nvSpPr>
      <dsp:spPr>
        <a:xfrm>
          <a:off x="0" y="3411178"/>
          <a:ext cx="5398329" cy="6815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2DC752-2884-433F-B05A-BACCD7772F1F}">
      <dsp:nvSpPr>
        <dsp:cNvPr id="0" name=""/>
        <dsp:cNvSpPr/>
      </dsp:nvSpPr>
      <dsp:spPr>
        <a:xfrm>
          <a:off x="206182" y="3564537"/>
          <a:ext cx="374877" cy="37487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25F2E8-6B85-4881-ACF6-575C10D3FACF}">
      <dsp:nvSpPr>
        <dsp:cNvPr id="0" name=""/>
        <dsp:cNvSpPr/>
      </dsp:nvSpPr>
      <dsp:spPr>
        <a:xfrm>
          <a:off x="787243" y="3411178"/>
          <a:ext cx="4611085" cy="681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136" tIns="72136" rIns="72136" bIns="72136" numCol="1" spcCol="1270" anchor="ctr" anchorCtr="0">
          <a:noAutofit/>
        </a:bodyPr>
        <a:lstStyle/>
        <a:p>
          <a:pPr marL="0" lvl="0" indent="0" algn="l" defTabSz="844550">
            <a:lnSpc>
              <a:spcPct val="90000"/>
            </a:lnSpc>
            <a:spcBef>
              <a:spcPct val="0"/>
            </a:spcBef>
            <a:spcAft>
              <a:spcPct val="35000"/>
            </a:spcAft>
            <a:buNone/>
          </a:pPr>
          <a:r>
            <a:rPr lang="en-US" sz="1900" kern="1200"/>
            <a:t>Security of operations is maintained</a:t>
          </a:r>
        </a:p>
      </dsp:txBody>
      <dsp:txXfrm>
        <a:off x="787243" y="3411178"/>
        <a:ext cx="4611085" cy="681595"/>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335DAAB-AD27-423A-8F2E-063C28813D6A}" type="datetimeFigureOut">
              <a:rPr lang="en-US" smtClean="0"/>
              <a:t>7/26/2020</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B67D815-DAC9-4236-9C75-94FC4C457121}" type="slidenum">
              <a:rPr lang="en-IN" smtClean="0"/>
              <a:t>‹#›</a:t>
            </a:fld>
            <a:endParaRPr lang="en-IN"/>
          </a:p>
        </p:txBody>
      </p:sp>
    </p:spTree>
    <p:extLst>
      <p:ext uri="{BB962C8B-B14F-4D97-AF65-F5344CB8AC3E}">
        <p14:creationId xmlns:p14="http://schemas.microsoft.com/office/powerpoint/2010/main" val="3417247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Introduction:</a:t>
            </a:r>
          </a:p>
          <a:p>
            <a:endParaRPr lang="en-IN" dirty="0"/>
          </a:p>
          <a:p>
            <a:pPr>
              <a:buFont typeface="Arial" pitchFamily="34" charset="0"/>
              <a:buChar char="•"/>
            </a:pPr>
            <a:r>
              <a:rPr lang="en-IN" dirty="0"/>
              <a:t> </a:t>
            </a:r>
            <a:r>
              <a:rPr lang="en-US" sz="1200" kern="1200" dirty="0">
                <a:solidFill>
                  <a:schemeClr val="tx1"/>
                </a:solidFill>
                <a:latin typeface="+mn-lt"/>
                <a:ea typeface="+mn-ea"/>
                <a:cs typeface="+mn-cs"/>
              </a:rPr>
              <a:t>Crisis Management has become an integral aspect of every industry and the hospitality sector is no exception. </a:t>
            </a:r>
          </a:p>
          <a:p>
            <a:pPr>
              <a:buFont typeface="Arial" pitchFamily="34" charset="0"/>
              <a:buChar char="•"/>
            </a:pPr>
            <a:r>
              <a:rPr lang="en-US" sz="1200" kern="1200" dirty="0">
                <a:solidFill>
                  <a:schemeClr val="tx1"/>
                </a:solidFill>
                <a:latin typeface="+mn-lt"/>
                <a:ea typeface="+mn-ea"/>
                <a:cs typeface="+mn-cs"/>
              </a:rPr>
              <a:t> Crisis is either caused by nature such as tsunami, bushfires, floods or disease or can be caused by man such as terrorism or economic ups and downs. </a:t>
            </a:r>
          </a:p>
          <a:p>
            <a:pPr>
              <a:buFont typeface="Arial" pitchFamily="34" charset="0"/>
              <a:buChar char="•"/>
            </a:pP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Outi</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Niininen</a:t>
            </a:r>
            <a:r>
              <a:rPr lang="en-US" sz="1200" kern="1200" dirty="0">
                <a:solidFill>
                  <a:schemeClr val="tx1"/>
                </a:solidFill>
                <a:latin typeface="+mn-lt"/>
                <a:ea typeface="+mn-ea"/>
                <a:cs typeface="+mn-cs"/>
              </a:rPr>
              <a:t> (2013) clearly points out that crisis like accidents can happen any time it is crucial for the management to be involved in planning for unforeseen events by designing action plans for each department, allocating responsibilities, working on backup and training staff so that they are in a position to handle the crisis when it strikes at the most inopportune moment.</a:t>
            </a:r>
            <a:endParaRPr lang="en-IN" dirty="0"/>
          </a:p>
        </p:txBody>
      </p:sp>
      <p:sp>
        <p:nvSpPr>
          <p:cNvPr id="4" name="Slide Number Placeholder 3"/>
          <p:cNvSpPr>
            <a:spLocks noGrp="1"/>
          </p:cNvSpPr>
          <p:nvPr>
            <p:ph type="sldNum" sz="quarter" idx="10"/>
          </p:nvPr>
        </p:nvSpPr>
        <p:spPr/>
        <p:txBody>
          <a:bodyPr/>
          <a:lstStyle/>
          <a:p>
            <a:fld id="{CB67D815-DAC9-4236-9C75-94FC4C457121}" type="slidenum">
              <a:rPr lang="en-IN" smtClean="0"/>
              <a:t>3</a:t>
            </a:fld>
            <a:endParaRPr lang="en-IN"/>
          </a:p>
        </p:txBody>
      </p:sp>
    </p:spTree>
    <p:extLst>
      <p:ext uri="{BB962C8B-B14F-4D97-AF65-F5344CB8AC3E}">
        <p14:creationId xmlns:p14="http://schemas.microsoft.com/office/powerpoint/2010/main" val="3810104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Windsor Marriott Hotel &amp; the Hospitality Sector:</a:t>
            </a:r>
          </a:p>
          <a:p>
            <a:endParaRPr lang="en-IN" sz="1200" kern="1200" dirty="0">
              <a:solidFill>
                <a:schemeClr val="tx1"/>
              </a:solidFill>
              <a:latin typeface="+mn-lt"/>
              <a:ea typeface="+mn-ea"/>
              <a:cs typeface="+mn-cs"/>
            </a:endParaRPr>
          </a:p>
          <a:p>
            <a:pPr>
              <a:buFont typeface="Arial" pitchFamily="34" charset="0"/>
              <a:buChar char="•"/>
            </a:pPr>
            <a:r>
              <a:rPr lang="en-IN" sz="1200" kern="1200" dirty="0">
                <a:solidFill>
                  <a:schemeClr val="tx1"/>
                </a:solidFill>
                <a:latin typeface="+mn-lt"/>
                <a:ea typeface="+mn-ea"/>
                <a:cs typeface="+mn-cs"/>
              </a:rPr>
              <a:t> </a:t>
            </a:r>
            <a:r>
              <a:rPr lang="en-US" sz="1200" kern="1200" dirty="0">
                <a:solidFill>
                  <a:schemeClr val="tx1"/>
                </a:solidFill>
                <a:latin typeface="+mn-lt"/>
                <a:ea typeface="+mn-ea"/>
                <a:cs typeface="+mn-cs"/>
              </a:rPr>
              <a:t>Hospitality sector functions chiefly due to the reputation created by the quality of the services they offer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US" dirty="0"/>
              <a:t>Windsor Marriott happens to be a part of a hotel chain </a:t>
            </a:r>
            <a:endParaRPr lang="en-IN" dirty="0"/>
          </a:p>
          <a:p>
            <a:pPr>
              <a:buFont typeface="Arial" pitchFamily="34" charset="0"/>
              <a:buChar char="•"/>
            </a:pPr>
            <a:r>
              <a:rPr lang="en-US" sz="1200" kern="1200" dirty="0">
                <a:solidFill>
                  <a:schemeClr val="tx1"/>
                </a:solidFill>
                <a:latin typeface="+mn-lt"/>
                <a:ea typeface="+mn-ea"/>
                <a:cs typeface="+mn-cs"/>
              </a:rPr>
              <a:t> So guest loyalty for Windsor Marriott does not depend on the quality of services extended by just that one hotel and rather depends on the performance of the chain</a:t>
            </a:r>
            <a:endParaRPr lang="en-IN" dirty="0"/>
          </a:p>
        </p:txBody>
      </p:sp>
      <p:sp>
        <p:nvSpPr>
          <p:cNvPr id="4" name="Slide Number Placeholder 3"/>
          <p:cNvSpPr>
            <a:spLocks noGrp="1"/>
          </p:cNvSpPr>
          <p:nvPr>
            <p:ph type="sldNum" sz="quarter" idx="10"/>
          </p:nvPr>
        </p:nvSpPr>
        <p:spPr/>
        <p:txBody>
          <a:bodyPr/>
          <a:lstStyle/>
          <a:p>
            <a:fld id="{CB67D815-DAC9-4236-9C75-94FC4C457121}" type="slidenum">
              <a:rPr lang="en-IN" smtClean="0"/>
              <a:t>4</a:t>
            </a:fld>
            <a:endParaRPr lang="en-IN"/>
          </a:p>
        </p:txBody>
      </p:sp>
    </p:spTree>
    <p:extLst>
      <p:ext uri="{BB962C8B-B14F-4D97-AF65-F5344CB8AC3E}">
        <p14:creationId xmlns:p14="http://schemas.microsoft.com/office/powerpoint/2010/main" val="1097323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Crisis Management:</a:t>
            </a:r>
          </a:p>
          <a:p>
            <a:endParaRPr lang="en-IN" dirty="0"/>
          </a:p>
          <a:p>
            <a:pPr>
              <a:buFont typeface="Arial" pitchFamily="34" charset="0"/>
              <a:buChar char="•"/>
            </a:pPr>
            <a:r>
              <a:rPr lang="en-IN" dirty="0"/>
              <a:t> </a:t>
            </a:r>
            <a:r>
              <a:rPr lang="en-US" sz="1200" kern="1200" dirty="0">
                <a:solidFill>
                  <a:schemeClr val="tx1"/>
                </a:solidFill>
                <a:latin typeface="+mn-lt"/>
                <a:ea typeface="+mn-ea"/>
                <a:cs typeface="+mn-cs"/>
              </a:rPr>
              <a:t>According to </a:t>
            </a:r>
            <a:r>
              <a:rPr lang="en-US" sz="1200" kern="1200" dirty="0" err="1">
                <a:solidFill>
                  <a:schemeClr val="tx1"/>
                </a:solidFill>
                <a:latin typeface="+mn-lt"/>
                <a:ea typeface="+mn-ea"/>
                <a:cs typeface="+mn-cs"/>
              </a:rPr>
              <a:t>Outi</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Niininen</a:t>
            </a:r>
            <a:r>
              <a:rPr lang="en-US" sz="1200" kern="1200" dirty="0">
                <a:solidFill>
                  <a:schemeClr val="tx1"/>
                </a:solidFill>
                <a:latin typeface="+mn-lt"/>
                <a:ea typeface="+mn-ea"/>
                <a:cs typeface="+mn-cs"/>
              </a:rPr>
              <a:t> (2013) Crisis Management has its origin in the strategic planning that incorporates contingencies for unexpected events that can occur. </a:t>
            </a:r>
          </a:p>
          <a:p>
            <a:pPr>
              <a:buFont typeface="Arial" pitchFamily="34" charset="0"/>
              <a:buChar char="•"/>
            </a:pPr>
            <a:r>
              <a:rPr lang="en-US" sz="1200" kern="1200" dirty="0">
                <a:solidFill>
                  <a:schemeClr val="tx1"/>
                </a:solidFill>
                <a:latin typeface="+mn-lt"/>
                <a:ea typeface="+mn-ea"/>
                <a:cs typeface="+mn-cs"/>
              </a:rPr>
              <a:t> Crisis is of different nature and can be classified into crisis that arises due to internal actions of the hotel versus those that arise due to market trends and the changes that take place in the immediate environment of the hotel. </a:t>
            </a:r>
          </a:p>
          <a:p>
            <a:pPr>
              <a:buFont typeface="Arial" pitchFamily="34" charset="0"/>
              <a:buChar char="•"/>
            </a:pPr>
            <a:r>
              <a:rPr lang="en-US" sz="1200" kern="1200" dirty="0">
                <a:solidFill>
                  <a:schemeClr val="tx1"/>
                </a:solidFill>
                <a:latin typeface="+mn-lt"/>
                <a:ea typeface="+mn-ea"/>
                <a:cs typeface="+mn-cs"/>
              </a:rPr>
              <a:t> Yet another classification could also be crisis that can be managed versus crisis that tends to manage us. </a:t>
            </a:r>
            <a:endParaRPr lang="en-IN" dirty="0"/>
          </a:p>
        </p:txBody>
      </p:sp>
      <p:sp>
        <p:nvSpPr>
          <p:cNvPr id="4" name="Slide Number Placeholder 3"/>
          <p:cNvSpPr>
            <a:spLocks noGrp="1"/>
          </p:cNvSpPr>
          <p:nvPr>
            <p:ph type="sldNum" sz="quarter" idx="10"/>
          </p:nvPr>
        </p:nvSpPr>
        <p:spPr/>
        <p:txBody>
          <a:bodyPr/>
          <a:lstStyle/>
          <a:p>
            <a:fld id="{CB67D815-DAC9-4236-9C75-94FC4C457121}" type="slidenum">
              <a:rPr lang="en-IN" smtClean="0"/>
              <a:t>5</a:t>
            </a:fld>
            <a:endParaRPr lang="en-IN"/>
          </a:p>
        </p:txBody>
      </p:sp>
    </p:spTree>
    <p:extLst>
      <p:ext uri="{BB962C8B-B14F-4D97-AF65-F5344CB8AC3E}">
        <p14:creationId xmlns:p14="http://schemas.microsoft.com/office/powerpoint/2010/main" val="38128141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Key Principles of Marriott Crisis Management Plan:</a:t>
            </a:r>
          </a:p>
          <a:p>
            <a:endParaRPr lang="en-IN" dirty="0"/>
          </a:p>
          <a:p>
            <a:pPr marL="228600" lvl="0" indent="-228600">
              <a:buFont typeface="+mj-lt"/>
              <a:buAutoNum type="arabicPeriod"/>
            </a:pPr>
            <a:r>
              <a:rPr lang="en-US" sz="1200" kern="1200" dirty="0">
                <a:solidFill>
                  <a:schemeClr val="tx1"/>
                </a:solidFill>
                <a:latin typeface="+mn-lt"/>
                <a:ea typeface="+mn-ea"/>
                <a:cs typeface="+mn-cs"/>
              </a:rPr>
              <a:t>Assessment occurs in a timely and accurate manner to assist with the balanced judgment that needs to be made by the Crisis Management Team</a:t>
            </a:r>
            <a:endParaRPr lang="en-IN" sz="1200" kern="1200" dirty="0">
              <a:solidFill>
                <a:schemeClr val="tx1"/>
              </a:solidFill>
              <a:latin typeface="+mn-lt"/>
              <a:ea typeface="+mn-ea"/>
              <a:cs typeface="+mn-cs"/>
            </a:endParaRPr>
          </a:p>
          <a:p>
            <a:pPr marL="228600" lvl="0" indent="-228600">
              <a:buFont typeface="+mj-lt"/>
              <a:buAutoNum type="arabicPeriod"/>
            </a:pPr>
            <a:r>
              <a:rPr lang="en-US" sz="1200" kern="1200" dirty="0">
                <a:solidFill>
                  <a:schemeClr val="tx1"/>
                </a:solidFill>
                <a:latin typeface="+mn-lt"/>
                <a:ea typeface="+mn-ea"/>
                <a:cs typeface="+mn-cs"/>
              </a:rPr>
              <a:t>It contains clearly defined roles and responsibilities </a:t>
            </a:r>
            <a:endParaRPr lang="en-IN" sz="1200" kern="1200" dirty="0">
              <a:solidFill>
                <a:schemeClr val="tx1"/>
              </a:solidFill>
              <a:latin typeface="+mn-lt"/>
              <a:ea typeface="+mn-ea"/>
              <a:cs typeface="+mn-cs"/>
            </a:endParaRPr>
          </a:p>
          <a:p>
            <a:pPr marL="228600" lvl="0" indent="-228600">
              <a:buFont typeface="+mj-lt"/>
              <a:buAutoNum type="arabicPeriod"/>
            </a:pPr>
            <a:r>
              <a:rPr lang="en-US" sz="1200" kern="1200" dirty="0">
                <a:solidFill>
                  <a:schemeClr val="tx1"/>
                </a:solidFill>
                <a:latin typeface="+mn-lt"/>
                <a:ea typeface="+mn-ea"/>
                <a:cs typeface="+mn-cs"/>
              </a:rPr>
              <a:t>It includes reliable communications plan and reporting procedures and hierarchy</a:t>
            </a:r>
            <a:endParaRPr lang="en-IN" sz="1200" kern="1200" dirty="0">
              <a:solidFill>
                <a:schemeClr val="tx1"/>
              </a:solidFill>
              <a:latin typeface="+mn-lt"/>
              <a:ea typeface="+mn-ea"/>
              <a:cs typeface="+mn-cs"/>
            </a:endParaRPr>
          </a:p>
          <a:p>
            <a:pPr marL="228600" lvl="0" indent="-228600">
              <a:buFont typeface="+mj-lt"/>
              <a:buAutoNum type="arabicPeriod"/>
            </a:pPr>
            <a:r>
              <a:rPr lang="en-US" sz="1200" kern="1200" dirty="0">
                <a:solidFill>
                  <a:schemeClr val="tx1"/>
                </a:solidFill>
                <a:latin typeface="+mn-lt"/>
                <a:ea typeface="+mn-ea"/>
                <a:cs typeface="+mn-cs"/>
              </a:rPr>
              <a:t>It is incorporated with preplanned administrative support</a:t>
            </a:r>
            <a:endParaRPr lang="en-IN" sz="1200" kern="1200" dirty="0">
              <a:solidFill>
                <a:schemeClr val="tx1"/>
              </a:solidFill>
              <a:latin typeface="+mn-lt"/>
              <a:ea typeface="+mn-ea"/>
              <a:cs typeface="+mn-cs"/>
            </a:endParaRPr>
          </a:p>
          <a:p>
            <a:pPr marL="228600" lvl="0" indent="-228600">
              <a:buFont typeface="+mj-lt"/>
              <a:buAutoNum type="arabicPeriod"/>
            </a:pPr>
            <a:r>
              <a:rPr lang="en-US" sz="1200" kern="1200" dirty="0">
                <a:solidFill>
                  <a:schemeClr val="tx1"/>
                </a:solidFill>
                <a:latin typeface="+mn-lt"/>
                <a:ea typeface="+mn-ea"/>
                <a:cs typeface="+mn-cs"/>
              </a:rPr>
              <a:t>Security of operations is maintained at this juncture when there is doubt and confusion in the air</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CB67D815-DAC9-4236-9C75-94FC4C457121}" type="slidenum">
              <a:rPr lang="en-IN" smtClean="0"/>
              <a:t>6</a:t>
            </a:fld>
            <a:endParaRPr lang="en-IN"/>
          </a:p>
        </p:txBody>
      </p:sp>
    </p:spTree>
    <p:extLst>
      <p:ext uri="{BB962C8B-B14F-4D97-AF65-F5344CB8AC3E}">
        <p14:creationId xmlns:p14="http://schemas.microsoft.com/office/powerpoint/2010/main" val="14034289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Crisis Handling Methodology: </a:t>
            </a:r>
          </a:p>
          <a:p>
            <a:endParaRPr lang="en-IN" dirty="0"/>
          </a:p>
          <a:p>
            <a:pPr marL="228600" lvl="0" indent="-228600">
              <a:buFont typeface="+mj-lt"/>
              <a:buAutoNum type="arabicPeriod"/>
            </a:pPr>
            <a:r>
              <a:rPr lang="en-US" sz="1200" kern="1200" dirty="0">
                <a:solidFill>
                  <a:schemeClr val="tx1"/>
                </a:solidFill>
                <a:latin typeface="+mn-lt"/>
                <a:ea typeface="+mn-ea"/>
                <a:cs typeface="+mn-cs"/>
              </a:rPr>
              <a:t>The hotel needs to be well prepared to handle the crisis</a:t>
            </a:r>
            <a:endParaRPr lang="en-IN" sz="1200" kern="1200" dirty="0">
              <a:solidFill>
                <a:schemeClr val="tx1"/>
              </a:solidFill>
              <a:latin typeface="+mn-lt"/>
              <a:ea typeface="+mn-ea"/>
              <a:cs typeface="+mn-cs"/>
            </a:endParaRPr>
          </a:p>
          <a:p>
            <a:pPr marL="228600" lvl="0" indent="-228600">
              <a:buFont typeface="+mj-lt"/>
              <a:buAutoNum type="arabicPeriod"/>
            </a:pPr>
            <a:r>
              <a:rPr lang="en-US" sz="1200" kern="1200" dirty="0">
                <a:solidFill>
                  <a:schemeClr val="tx1"/>
                </a:solidFill>
                <a:latin typeface="+mn-lt"/>
                <a:ea typeface="+mn-ea"/>
                <a:cs typeface="+mn-cs"/>
              </a:rPr>
              <a:t>Staff members must be trained in advance to handle crisis situations and ensure that the guests do not panic </a:t>
            </a:r>
            <a:endParaRPr lang="en-IN" sz="1200" kern="1200" dirty="0">
              <a:solidFill>
                <a:schemeClr val="tx1"/>
              </a:solidFill>
              <a:latin typeface="+mn-lt"/>
              <a:ea typeface="+mn-ea"/>
              <a:cs typeface="+mn-cs"/>
            </a:endParaRPr>
          </a:p>
          <a:p>
            <a:pPr marL="228600" lvl="0" indent="-228600">
              <a:buFont typeface="+mj-lt"/>
              <a:buAutoNum type="arabicPeriod"/>
            </a:pPr>
            <a:r>
              <a:rPr lang="en-US" sz="1200" kern="1200" dirty="0">
                <a:solidFill>
                  <a:schemeClr val="tx1"/>
                </a:solidFill>
                <a:latin typeface="+mn-lt"/>
                <a:ea typeface="+mn-ea"/>
                <a:cs typeface="+mn-cs"/>
              </a:rPr>
              <a:t>Managing costs during the crisis situation is essential and crucial too as there will be a drop in occupancy which will directly translate to drop in revenue</a:t>
            </a:r>
            <a:endParaRPr lang="en-IN" sz="1200" kern="1200" dirty="0">
              <a:solidFill>
                <a:schemeClr val="tx1"/>
              </a:solidFill>
              <a:latin typeface="+mn-lt"/>
              <a:ea typeface="+mn-ea"/>
              <a:cs typeface="+mn-cs"/>
            </a:endParaRPr>
          </a:p>
          <a:p>
            <a:pPr marL="228600" lvl="0" indent="-228600">
              <a:buFont typeface="+mj-lt"/>
              <a:buAutoNum type="arabicPeriod"/>
            </a:pPr>
            <a:r>
              <a:rPr lang="en-US" sz="1200" kern="1200" dirty="0">
                <a:solidFill>
                  <a:schemeClr val="tx1"/>
                </a:solidFill>
                <a:latin typeface="+mn-lt"/>
                <a:ea typeface="+mn-ea"/>
                <a:cs typeface="+mn-cs"/>
              </a:rPr>
              <a:t>The Crisis Management Team needs to coordinate with the local authorities and take their help as and when required and must maintain an open communication channel with them</a:t>
            </a:r>
            <a:endParaRPr lang="en-IN" sz="1200" kern="1200" dirty="0">
              <a:solidFill>
                <a:schemeClr val="tx1"/>
              </a:solidFill>
              <a:latin typeface="+mn-lt"/>
              <a:ea typeface="+mn-ea"/>
              <a:cs typeface="+mn-cs"/>
            </a:endParaRPr>
          </a:p>
          <a:p>
            <a:pPr marL="228600" lvl="0" indent="-228600">
              <a:buFont typeface="+mj-lt"/>
              <a:buAutoNum type="arabicPeriod"/>
            </a:pPr>
            <a:r>
              <a:rPr lang="en-US" sz="1200" kern="1200" dirty="0">
                <a:solidFill>
                  <a:schemeClr val="tx1"/>
                </a:solidFill>
                <a:latin typeface="+mn-lt"/>
                <a:ea typeface="+mn-ea"/>
                <a:cs typeface="+mn-cs"/>
              </a:rPr>
              <a:t>Good communication needs to be maintained with the guests staying on the property as they must not get the wrong message about the crisis situation from other sources like the social media. </a:t>
            </a:r>
            <a:endParaRPr lang="en-IN" sz="1200" kern="1200" dirty="0">
              <a:solidFill>
                <a:schemeClr val="tx1"/>
              </a:solidFill>
              <a:latin typeface="+mn-lt"/>
              <a:ea typeface="+mn-ea"/>
              <a:cs typeface="+mn-cs"/>
            </a:endParaRPr>
          </a:p>
          <a:p>
            <a:pPr marL="228600" lvl="0" indent="-228600">
              <a:buFont typeface="+mj-lt"/>
              <a:buAutoNum type="arabicPeriod"/>
            </a:pPr>
            <a:r>
              <a:rPr lang="en-US" sz="1200" kern="1200" dirty="0">
                <a:solidFill>
                  <a:schemeClr val="tx1"/>
                </a:solidFill>
                <a:latin typeface="+mn-lt"/>
                <a:ea typeface="+mn-ea"/>
                <a:cs typeface="+mn-cs"/>
              </a:rPr>
              <a:t>Technology needs to be used to the fullest for security purpose</a:t>
            </a:r>
            <a:endParaRPr lang="en-IN" sz="1200" kern="1200" dirty="0">
              <a:solidFill>
                <a:schemeClr val="tx1"/>
              </a:solidFill>
              <a:latin typeface="+mn-lt"/>
              <a:ea typeface="+mn-ea"/>
              <a:cs typeface="+mn-cs"/>
            </a:endParaRPr>
          </a:p>
          <a:p>
            <a:pPr marL="228600" indent="-228600">
              <a:buFont typeface="+mj-lt"/>
              <a:buAutoNum type="arabicPeriod"/>
            </a:pPr>
            <a:endParaRPr lang="en-IN" dirty="0"/>
          </a:p>
        </p:txBody>
      </p:sp>
      <p:sp>
        <p:nvSpPr>
          <p:cNvPr id="4" name="Slide Number Placeholder 3"/>
          <p:cNvSpPr>
            <a:spLocks noGrp="1"/>
          </p:cNvSpPr>
          <p:nvPr>
            <p:ph type="sldNum" sz="quarter" idx="10"/>
          </p:nvPr>
        </p:nvSpPr>
        <p:spPr/>
        <p:txBody>
          <a:bodyPr/>
          <a:lstStyle/>
          <a:p>
            <a:fld id="{CB67D815-DAC9-4236-9C75-94FC4C457121}" type="slidenum">
              <a:rPr lang="en-IN" smtClean="0"/>
              <a:t>7</a:t>
            </a:fld>
            <a:endParaRPr lang="en-IN"/>
          </a:p>
        </p:txBody>
      </p:sp>
    </p:spTree>
    <p:extLst>
      <p:ext uri="{BB962C8B-B14F-4D97-AF65-F5344CB8AC3E}">
        <p14:creationId xmlns:p14="http://schemas.microsoft.com/office/powerpoint/2010/main" val="4059547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COVID-19 &amp; Challenges:</a:t>
            </a:r>
          </a:p>
          <a:p>
            <a:endParaRPr lang="en-IN" dirty="0"/>
          </a:p>
          <a:p>
            <a:pPr marL="228600" lvl="0" indent="-228600">
              <a:buFont typeface="+mj-lt"/>
              <a:buAutoNum type="arabicPeriod"/>
            </a:pPr>
            <a:r>
              <a:rPr lang="en-US" sz="1200" kern="1200" dirty="0">
                <a:solidFill>
                  <a:schemeClr val="tx1"/>
                </a:solidFill>
                <a:latin typeface="+mn-lt"/>
                <a:ea typeface="+mn-ea"/>
                <a:cs typeface="+mn-cs"/>
              </a:rPr>
              <a:t>Low occupancy rates with mass cancellation of social and official events</a:t>
            </a:r>
            <a:endParaRPr lang="en-IN" sz="1200" kern="1200" dirty="0">
              <a:solidFill>
                <a:schemeClr val="tx1"/>
              </a:solidFill>
              <a:latin typeface="+mn-lt"/>
              <a:ea typeface="+mn-ea"/>
              <a:cs typeface="+mn-cs"/>
            </a:endParaRPr>
          </a:p>
          <a:p>
            <a:pPr marL="228600" lvl="0" indent="-228600">
              <a:buFont typeface="+mj-lt"/>
              <a:buAutoNum type="arabicPeriod"/>
            </a:pPr>
            <a:r>
              <a:rPr lang="en-US" sz="1200" kern="1200" dirty="0">
                <a:solidFill>
                  <a:schemeClr val="tx1"/>
                </a:solidFill>
                <a:latin typeface="+mn-lt"/>
                <a:ea typeface="+mn-ea"/>
                <a:cs typeface="+mn-cs"/>
              </a:rPr>
              <a:t>Stranded guests with no option to travel back home, especially international guests</a:t>
            </a:r>
            <a:endParaRPr lang="en-IN" sz="1200" kern="1200" dirty="0">
              <a:solidFill>
                <a:schemeClr val="tx1"/>
              </a:solidFill>
              <a:latin typeface="+mn-lt"/>
              <a:ea typeface="+mn-ea"/>
              <a:cs typeface="+mn-cs"/>
            </a:endParaRPr>
          </a:p>
          <a:p>
            <a:pPr marL="228600" lvl="0" indent="-228600">
              <a:buFont typeface="+mj-lt"/>
              <a:buAutoNum type="arabicPeriod"/>
            </a:pPr>
            <a:r>
              <a:rPr lang="en-US" sz="1200" kern="1200" dirty="0">
                <a:solidFill>
                  <a:schemeClr val="tx1"/>
                </a:solidFill>
                <a:latin typeface="+mn-lt"/>
                <a:ea typeface="+mn-ea"/>
                <a:cs typeface="+mn-cs"/>
              </a:rPr>
              <a:t>Sudden increase in the need for hand sanitizers, masks and other safety gear that needs to be procured and he need to implement safety precautions to handle the pandemic</a:t>
            </a:r>
            <a:endParaRPr lang="en-IN" sz="1200" kern="1200" dirty="0">
              <a:solidFill>
                <a:schemeClr val="tx1"/>
              </a:solidFill>
              <a:latin typeface="+mn-lt"/>
              <a:ea typeface="+mn-ea"/>
              <a:cs typeface="+mn-cs"/>
            </a:endParaRPr>
          </a:p>
          <a:p>
            <a:pPr marL="228600" lvl="0" indent="-228600">
              <a:buFont typeface="+mj-lt"/>
              <a:buAutoNum type="arabicPeriod"/>
            </a:pPr>
            <a:r>
              <a:rPr lang="en-US" sz="1200" kern="1200" dirty="0">
                <a:solidFill>
                  <a:schemeClr val="tx1"/>
                </a:solidFill>
                <a:latin typeface="+mn-lt"/>
                <a:ea typeface="+mn-ea"/>
                <a:cs typeface="+mn-cs"/>
              </a:rPr>
              <a:t>Staff safety, providing for staff needs and planning and scheduling shifts based on the required numbers</a:t>
            </a:r>
            <a:endParaRPr lang="en-IN" sz="1200" kern="1200" dirty="0">
              <a:solidFill>
                <a:schemeClr val="tx1"/>
              </a:solidFill>
              <a:latin typeface="+mn-lt"/>
              <a:ea typeface="+mn-ea"/>
              <a:cs typeface="+mn-cs"/>
            </a:endParaRPr>
          </a:p>
          <a:p>
            <a:pPr marL="228600" lvl="0" indent="-228600">
              <a:buFont typeface="+mj-lt"/>
              <a:buAutoNum type="arabicPeriod"/>
            </a:pPr>
            <a:r>
              <a:rPr lang="en-US" sz="1200" kern="1200" dirty="0">
                <a:solidFill>
                  <a:schemeClr val="tx1"/>
                </a:solidFill>
                <a:latin typeface="+mn-lt"/>
                <a:ea typeface="+mn-ea"/>
                <a:cs typeface="+mn-cs"/>
              </a:rPr>
              <a:t>Helping the community by joining hands with the local authorities and providing basic needs such as providing boarding and lodging facilities for personnel fighting the pandemic - healthcare workers, emergency staff and at times even patients, if and when the need arises.</a:t>
            </a:r>
            <a:endParaRPr lang="en-IN" sz="1200" kern="1200" dirty="0">
              <a:solidFill>
                <a:schemeClr val="tx1"/>
              </a:solidFill>
              <a:latin typeface="+mn-lt"/>
              <a:ea typeface="+mn-ea"/>
              <a:cs typeface="+mn-cs"/>
            </a:endParaRPr>
          </a:p>
          <a:p>
            <a:pPr marL="228600" lvl="0" indent="-228600">
              <a:buFont typeface="+mj-lt"/>
              <a:buAutoNum type="arabicPeriod"/>
            </a:pPr>
            <a:r>
              <a:rPr lang="en-US" sz="1200" kern="1200" dirty="0">
                <a:solidFill>
                  <a:schemeClr val="tx1"/>
                </a:solidFill>
                <a:latin typeface="+mn-lt"/>
                <a:ea typeface="+mn-ea"/>
                <a:cs typeface="+mn-cs"/>
              </a:rPr>
              <a:t>Opening up their kitchens to cook meals for the community at this time of need.</a:t>
            </a:r>
            <a:endParaRPr lang="en-IN" sz="1200" kern="1200" dirty="0">
              <a:solidFill>
                <a:schemeClr val="tx1"/>
              </a:solidFill>
              <a:latin typeface="+mn-lt"/>
              <a:ea typeface="+mn-ea"/>
              <a:cs typeface="+mn-cs"/>
            </a:endParaRPr>
          </a:p>
          <a:p>
            <a:pPr marL="228600" indent="-228600">
              <a:buFont typeface="+mj-lt"/>
              <a:buAutoNum type="arabicPeriod"/>
            </a:pPr>
            <a:endParaRPr lang="en-IN" dirty="0"/>
          </a:p>
          <a:p>
            <a:pPr marL="228600" indent="-228600">
              <a:buFont typeface="+mj-lt"/>
              <a:buAutoNum type="arabicPeriod"/>
            </a:pPr>
            <a:endParaRPr lang="en-IN" dirty="0"/>
          </a:p>
          <a:p>
            <a:pPr marL="228600" indent="-228600">
              <a:buFont typeface="+mj-lt"/>
              <a:buAutoNum type="arabicPeriod"/>
            </a:pPr>
            <a:endParaRPr lang="en-IN" dirty="0"/>
          </a:p>
        </p:txBody>
      </p:sp>
      <p:sp>
        <p:nvSpPr>
          <p:cNvPr id="4" name="Slide Number Placeholder 3"/>
          <p:cNvSpPr>
            <a:spLocks noGrp="1"/>
          </p:cNvSpPr>
          <p:nvPr>
            <p:ph type="sldNum" sz="quarter" idx="10"/>
          </p:nvPr>
        </p:nvSpPr>
        <p:spPr/>
        <p:txBody>
          <a:bodyPr/>
          <a:lstStyle/>
          <a:p>
            <a:fld id="{CB67D815-DAC9-4236-9C75-94FC4C457121}" type="slidenum">
              <a:rPr lang="en-IN" smtClean="0"/>
              <a:t>8</a:t>
            </a:fld>
            <a:endParaRPr lang="en-IN"/>
          </a:p>
        </p:txBody>
      </p:sp>
    </p:spTree>
    <p:extLst>
      <p:ext uri="{BB962C8B-B14F-4D97-AF65-F5344CB8AC3E}">
        <p14:creationId xmlns:p14="http://schemas.microsoft.com/office/powerpoint/2010/main" val="3157713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a:p>
            <a:r>
              <a:rPr lang="en-IN" dirty="0"/>
              <a:t>Handling COVID-19 Marriott Style</a:t>
            </a:r>
          </a:p>
          <a:p>
            <a:endParaRPr lang="en-IN" dirty="0"/>
          </a:p>
          <a:p>
            <a:pPr>
              <a:buFont typeface="Arial" pitchFamily="34" charset="0"/>
              <a:buChar char="•"/>
            </a:pPr>
            <a:r>
              <a:rPr lang="en-US" sz="1200" kern="1200" dirty="0">
                <a:solidFill>
                  <a:schemeClr val="tx1"/>
                </a:solidFill>
                <a:latin typeface="+mn-lt"/>
                <a:ea typeface="+mn-ea"/>
                <a:cs typeface="+mn-cs"/>
              </a:rPr>
              <a:t> Marriott has a web page titled “Commitment to Clean” which has been put up by the Marriott Cleanliness Council stating that they are committed to provide their guests with a safe environment that is aligned with expert protocols aimed at defeating COVID-19. </a:t>
            </a:r>
          </a:p>
          <a:p>
            <a:pPr>
              <a:buFont typeface="Arial" pitchFamily="34" charset="0"/>
              <a:buChar char="•"/>
            </a:pPr>
            <a:r>
              <a:rPr lang="en-US" sz="1200" kern="1200" dirty="0">
                <a:solidFill>
                  <a:schemeClr val="tx1"/>
                </a:solidFill>
                <a:latin typeface="+mn-lt"/>
                <a:ea typeface="+mn-ea"/>
                <a:cs typeface="+mn-cs"/>
              </a:rPr>
              <a:t>The Marriott Cleanliness Council has redefined their cleaning and safety standards by consulting with both in-house as well as outside experts on food and water safety, hygiene and infection prevention and hotel operations. </a:t>
            </a:r>
          </a:p>
          <a:p>
            <a:pPr>
              <a:buFont typeface="Arial" pitchFamily="34" charset="0"/>
              <a:buNone/>
            </a:pPr>
            <a:endParaRPr lang="en-IN" dirty="0"/>
          </a:p>
        </p:txBody>
      </p:sp>
      <p:sp>
        <p:nvSpPr>
          <p:cNvPr id="4" name="Slide Number Placeholder 3"/>
          <p:cNvSpPr>
            <a:spLocks noGrp="1"/>
          </p:cNvSpPr>
          <p:nvPr>
            <p:ph type="sldNum" sz="quarter" idx="10"/>
          </p:nvPr>
        </p:nvSpPr>
        <p:spPr/>
        <p:txBody>
          <a:bodyPr/>
          <a:lstStyle/>
          <a:p>
            <a:fld id="{CB67D815-DAC9-4236-9C75-94FC4C457121}" type="slidenum">
              <a:rPr lang="en-IN" smtClean="0"/>
              <a:t>9</a:t>
            </a:fld>
            <a:endParaRPr lang="en-IN"/>
          </a:p>
        </p:txBody>
      </p:sp>
    </p:spTree>
    <p:extLst>
      <p:ext uri="{BB962C8B-B14F-4D97-AF65-F5344CB8AC3E}">
        <p14:creationId xmlns:p14="http://schemas.microsoft.com/office/powerpoint/2010/main" val="18615682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Conclusion:</a:t>
            </a:r>
          </a:p>
          <a:p>
            <a:endParaRPr lang="en-IN" dirty="0"/>
          </a:p>
          <a:p>
            <a:pPr>
              <a:buFont typeface="Arial" pitchFamily="34" charset="0"/>
              <a:buChar char="•"/>
            </a:pPr>
            <a:r>
              <a:rPr lang="en-IN" dirty="0"/>
              <a:t> </a:t>
            </a:r>
            <a:r>
              <a:rPr lang="en-US" sz="1200" kern="1200" dirty="0">
                <a:solidFill>
                  <a:schemeClr val="tx1"/>
                </a:solidFill>
                <a:latin typeface="+mn-lt"/>
                <a:ea typeface="+mn-ea"/>
                <a:cs typeface="+mn-cs"/>
              </a:rPr>
              <a:t>Despite the critical nature of this particular crisis the CEO Sorenson goes on to state with confidence “we're coming back sooner and stronger than our worst-case scenarios” which is the hope that each hotelier has within.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kern="1200" dirty="0">
                <a:solidFill>
                  <a:schemeClr val="tx1"/>
                </a:solidFill>
                <a:latin typeface="+mn-lt"/>
                <a:ea typeface="+mn-ea"/>
                <a:cs typeface="+mn-cs"/>
              </a:rPr>
              <a:t> Crisis is not just a time for things to go wrong but this is the time for hotels like Windsor Marriott to prove their mettle by surviving the ordeal and gaining momentum to face fair weather.</a:t>
            </a:r>
            <a:endParaRPr lang="en-IN" sz="1200" kern="1200" dirty="0">
              <a:solidFill>
                <a:schemeClr val="tx1"/>
              </a:solidFill>
              <a:latin typeface="+mn-lt"/>
              <a:ea typeface="+mn-ea"/>
              <a:cs typeface="+mn-cs"/>
            </a:endParaRPr>
          </a:p>
          <a:p>
            <a:pPr>
              <a:buFont typeface="Arial" pitchFamily="34" charset="0"/>
              <a:buChar char="•"/>
            </a:pPr>
            <a:endParaRPr lang="en-IN" dirty="0"/>
          </a:p>
        </p:txBody>
      </p:sp>
      <p:sp>
        <p:nvSpPr>
          <p:cNvPr id="4" name="Slide Number Placeholder 3"/>
          <p:cNvSpPr>
            <a:spLocks noGrp="1"/>
          </p:cNvSpPr>
          <p:nvPr>
            <p:ph type="sldNum" sz="quarter" idx="10"/>
          </p:nvPr>
        </p:nvSpPr>
        <p:spPr/>
        <p:txBody>
          <a:bodyPr/>
          <a:lstStyle/>
          <a:p>
            <a:fld id="{CB67D815-DAC9-4236-9C75-94FC4C457121}" type="slidenum">
              <a:rPr lang="en-IN" smtClean="0"/>
              <a:t>10</a:t>
            </a:fld>
            <a:endParaRPr lang="en-IN"/>
          </a:p>
        </p:txBody>
      </p:sp>
    </p:spTree>
    <p:extLst>
      <p:ext uri="{BB962C8B-B14F-4D97-AF65-F5344CB8AC3E}">
        <p14:creationId xmlns:p14="http://schemas.microsoft.com/office/powerpoint/2010/main" val="4057813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7/26/2020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8322"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lean.marriott.com/" TargetMode="External"/><Relationship Id="rId2" Type="http://schemas.openxmlformats.org/officeDocument/2006/relationships/hyperlink" Target="https://www.ahla.com/covid-19s-impact-hotel-industry" TargetMode="External"/><Relationship Id="rId1" Type="http://schemas.openxmlformats.org/officeDocument/2006/relationships/slideLayout" Target="../slideLayouts/slideLayout2.xml"/><Relationship Id="rId6" Type="http://schemas.openxmlformats.org/officeDocument/2006/relationships/hyperlink" Target="https://loyaltylobby.com/wp-content/uploads/2013/10/crisis-management-plan-marriott-2009.pdf" TargetMode="External"/><Relationship Id="rId5" Type="http://schemas.openxmlformats.org/officeDocument/2006/relationships/hyperlink" Target="https://www.hoteliermagazine.com/crisis-averted-crisis-management-plan-place-crucial-hotels/" TargetMode="External"/><Relationship Id="rId4" Type="http://schemas.openxmlformats.org/officeDocument/2006/relationships/hyperlink" Target="https://www.hospitalitynet.org/opinion/4098062.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5" descr="Windsor marriott.jpg"/>
          <p:cNvPicPr>
            <a:picLocks noChangeAspect="1"/>
          </p:cNvPicPr>
          <p:nvPr/>
        </p:nvPicPr>
        <p:blipFill rotWithShape="1">
          <a:blip r:embed="rId2" cstate="print"/>
          <a:srcRect l="19491" r="1" b="1"/>
          <a:stretch/>
        </p:blipFill>
        <p:spPr>
          <a:xfrm>
            <a:off x="240030" y="320040"/>
            <a:ext cx="8661654" cy="4303462"/>
          </a:xfrm>
          <a:prstGeom prst="rect">
            <a:avLst/>
          </a:prstGeom>
        </p:spPr>
      </p:pic>
      <p:sp>
        <p:nvSpPr>
          <p:cNvPr id="2" name="Title 1"/>
          <p:cNvSpPr>
            <a:spLocks noGrp="1"/>
          </p:cNvSpPr>
          <p:nvPr>
            <p:ph type="ctrTitle"/>
          </p:nvPr>
        </p:nvSpPr>
        <p:spPr>
          <a:xfrm>
            <a:off x="630936" y="5009083"/>
            <a:ext cx="2167128" cy="1345997"/>
          </a:xfrm>
        </p:spPr>
        <p:txBody>
          <a:bodyPr vert="horz" lIns="91440" tIns="45720" rIns="91440" bIns="45720" rtlCol="0" anchor="ctr">
            <a:normAutofit/>
          </a:bodyPr>
          <a:lstStyle/>
          <a:p>
            <a:pPr algn="l">
              <a:lnSpc>
                <a:spcPct val="90000"/>
              </a:lnSpc>
            </a:pPr>
            <a:r>
              <a:rPr lang="en-US" sz="2100" b="1">
                <a:solidFill>
                  <a:schemeClr val="bg1"/>
                </a:solidFill>
              </a:rPr>
              <a:t>MANAGEMENT ISSUE IN THE HOSPITALITY SECTOR</a:t>
            </a:r>
            <a:endParaRPr lang="en-US" sz="2100">
              <a:solidFill>
                <a:schemeClr val="bg1"/>
              </a:solidFill>
            </a:endParaRPr>
          </a:p>
        </p:txBody>
      </p:sp>
      <p:sp>
        <p:nvSpPr>
          <p:cNvPr id="3" name="Subtitle 2"/>
          <p:cNvSpPr>
            <a:spLocks noGrp="1"/>
          </p:cNvSpPr>
          <p:nvPr>
            <p:ph type="subTitle" idx="1"/>
          </p:nvPr>
        </p:nvSpPr>
        <p:spPr>
          <a:xfrm>
            <a:off x="3284982" y="5009083"/>
            <a:ext cx="5232654" cy="1594713"/>
          </a:xfrm>
        </p:spPr>
        <p:txBody>
          <a:bodyPr vert="horz" lIns="91440" tIns="45720" rIns="91440" bIns="45720" rtlCol="0" anchor="ctr">
            <a:normAutofit/>
          </a:bodyPr>
          <a:lstStyle/>
          <a:p>
            <a:pPr indent="-228600" algn="l">
              <a:lnSpc>
                <a:spcPct val="90000"/>
              </a:lnSpc>
              <a:buFont typeface="Arial" panose="020B0604020202020204" pitchFamily="34" charset="0"/>
              <a:buChar char="•"/>
            </a:pPr>
            <a:r>
              <a:rPr lang="en-US" sz="2400" dirty="0">
                <a:solidFill>
                  <a:schemeClr val="tx1"/>
                </a:solidFill>
                <a:hlinkClick r:id="rId3">
                  <a:extLst>
                    <a:ext uri="{A12FA001-AC4F-418D-AE19-62706E023703}">
                      <ahyp:hlinkClr xmlns:ahyp="http://schemas.microsoft.com/office/drawing/2018/hyperlinkcolor" val="tx"/>
                    </a:ext>
                  </a:extLst>
                </a:hlinkClick>
              </a:rPr>
              <a:t>Contemporary Themes</a:t>
            </a:r>
          </a:p>
          <a:p>
            <a:pPr indent="-228600" algn="l">
              <a:lnSpc>
                <a:spcPct val="90000"/>
              </a:lnSpc>
              <a:buFont typeface="Arial" panose="020B0604020202020204" pitchFamily="34" charset="0"/>
              <a:buChar char="•"/>
            </a:pPr>
            <a:r>
              <a:rPr lang="en-US" sz="2400" dirty="0">
                <a:solidFill>
                  <a:schemeClr val="tx1"/>
                </a:solidFill>
                <a:hlinkClick r:id="rId3">
                  <a:extLst>
                    <a:ext uri="{A12FA001-AC4F-418D-AE19-62706E023703}">
                      <ahyp:hlinkClr xmlns:ahyp="http://schemas.microsoft.com/office/drawing/2018/hyperlinkcolor" val="tx"/>
                    </a:ext>
                  </a:extLst>
                </a:hlinkClick>
              </a:rPr>
              <a:t>Plamen peev</a:t>
            </a:r>
          </a:p>
          <a:p>
            <a:pPr indent="-228600" algn="l">
              <a:lnSpc>
                <a:spcPct val="90000"/>
              </a:lnSpc>
              <a:buFont typeface="Arial" panose="020B0604020202020204" pitchFamily="34" charset="0"/>
              <a:buChar char="•"/>
            </a:pPr>
            <a:r>
              <a:rPr lang="en-US" sz="2400" dirty="0">
                <a:solidFill>
                  <a:schemeClr val="tx1"/>
                </a:solidFill>
                <a:hlinkClick r:id="rId3">
                  <a:extLst>
                    <a:ext uri="{A12FA001-AC4F-418D-AE19-62706E023703}">
                      <ahyp:hlinkClr xmlns:ahyp="http://schemas.microsoft.com/office/drawing/2018/hyperlinkcolor" val="tx"/>
                    </a:ext>
                  </a:extLst>
                </a:hlinkClick>
              </a:rPr>
              <a:t>Student I.D: 1815104</a:t>
            </a:r>
          </a:p>
          <a:p>
            <a:pPr indent="-228600" algn="l">
              <a:lnSpc>
                <a:spcPct val="90000"/>
              </a:lnSpc>
              <a:buFont typeface="Arial" panose="020B0604020202020204" pitchFamily="34" charset="0"/>
              <a:buChar char="•"/>
            </a:pPr>
            <a:endParaRPr lang="en-US" sz="1500" dirty="0">
              <a:solidFill>
                <a:schemeClr val="bg1"/>
              </a:solidFill>
            </a:endParaRPr>
          </a:p>
          <a:p>
            <a:pPr indent="-228600" algn="l">
              <a:lnSpc>
                <a:spcPct val="90000"/>
              </a:lnSpc>
              <a:buFont typeface="Arial" panose="020B0604020202020204" pitchFamily="34" charset="0"/>
              <a:buChar char="•"/>
            </a:pPr>
            <a:endParaRPr lang="en-US" sz="1500" dirty="0">
              <a:solidFill>
                <a:schemeClr val="bg1"/>
              </a:solidFill>
            </a:endParaRPr>
          </a:p>
        </p:txBody>
      </p:sp>
      <p:sp>
        <p:nvSpPr>
          <p:cNvPr id="1026" name="AutoShape 2" descr="Windsor Hotel | Heathrow/Windsor Marriott Hotel"/>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1028" name="AutoShape 4" descr="Windsor Hotel | Heathrow/Windsor Marriott Hotel"/>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963877"/>
            <a:ext cx="2620771" cy="4930246"/>
          </a:xfrm>
        </p:spPr>
        <p:txBody>
          <a:bodyPr>
            <a:normAutofit/>
          </a:bodyPr>
          <a:lstStyle/>
          <a:p>
            <a:pPr algn="r"/>
            <a:r>
              <a:rPr lang="en-US" sz="3400" b="1">
                <a:solidFill>
                  <a:schemeClr val="accent1"/>
                </a:solidFill>
              </a:rPr>
              <a:t> Management issue In The Hospitality Sector</a:t>
            </a:r>
            <a:endParaRPr lang="en-IN" sz="3400">
              <a:solidFill>
                <a:schemeClr val="accent1"/>
              </a:solidFill>
            </a:endParaRPr>
          </a:p>
        </p:txBody>
      </p:sp>
      <p:sp>
        <p:nvSpPr>
          <p:cNvPr id="3" name="Content Placeholder 2"/>
          <p:cNvSpPr>
            <a:spLocks noGrp="1"/>
          </p:cNvSpPr>
          <p:nvPr>
            <p:ph idx="1"/>
          </p:nvPr>
        </p:nvSpPr>
        <p:spPr>
          <a:xfrm>
            <a:off x="3732024" y="320040"/>
            <a:ext cx="4783326" cy="6217919"/>
          </a:xfrm>
        </p:spPr>
        <p:txBody>
          <a:bodyPr anchor="ctr">
            <a:normAutofit/>
          </a:bodyPr>
          <a:lstStyle/>
          <a:p>
            <a:r>
              <a:rPr lang="en-IN" sz="2800" dirty="0"/>
              <a:t>Introduction</a:t>
            </a:r>
          </a:p>
          <a:p>
            <a:r>
              <a:rPr lang="en-IN" sz="2800" dirty="0"/>
              <a:t>Windsor Marriott Hotel &amp; the Hospitality Sector</a:t>
            </a:r>
          </a:p>
          <a:p>
            <a:r>
              <a:rPr lang="en-IN" sz="2800" dirty="0"/>
              <a:t>Crisis Management</a:t>
            </a:r>
          </a:p>
          <a:p>
            <a:r>
              <a:rPr lang="en-IN" sz="2800" dirty="0"/>
              <a:t>Key Principles of Marriott Crisis Management Plan</a:t>
            </a:r>
          </a:p>
          <a:p>
            <a:r>
              <a:rPr lang="en-IN" sz="2800" dirty="0"/>
              <a:t>Crisis Handling Methodology</a:t>
            </a:r>
          </a:p>
          <a:p>
            <a:r>
              <a:rPr lang="en-IN" sz="2800" dirty="0"/>
              <a:t>COVID-19 &amp; Challenges</a:t>
            </a:r>
          </a:p>
          <a:p>
            <a:r>
              <a:rPr lang="en-IN" sz="2800" dirty="0"/>
              <a:t>Handling COVID-19 Marriott Style</a:t>
            </a:r>
          </a:p>
          <a:p>
            <a:r>
              <a:rPr lang="en-IN" sz="2800" dirty="0"/>
              <a:t>Conclusion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Introduction</a:t>
            </a:r>
          </a:p>
        </p:txBody>
      </p:sp>
      <p:sp>
        <p:nvSpPr>
          <p:cNvPr id="3" name="Content Placeholder 2"/>
          <p:cNvSpPr>
            <a:spLocks noGrp="1"/>
          </p:cNvSpPr>
          <p:nvPr>
            <p:ph idx="1"/>
          </p:nvPr>
        </p:nvSpPr>
        <p:spPr>
          <a:xfrm>
            <a:off x="457200" y="1371600"/>
            <a:ext cx="8229600" cy="1066800"/>
          </a:xfrm>
        </p:spPr>
        <p:style>
          <a:lnRef idx="1">
            <a:schemeClr val="accent1"/>
          </a:lnRef>
          <a:fillRef idx="3">
            <a:schemeClr val="accent1"/>
          </a:fillRef>
          <a:effectRef idx="2">
            <a:schemeClr val="accent1"/>
          </a:effectRef>
          <a:fontRef idx="minor">
            <a:schemeClr val="lt1"/>
          </a:fontRef>
        </p:style>
        <p:txBody>
          <a:bodyPr>
            <a:normAutofit/>
          </a:bodyPr>
          <a:lstStyle/>
          <a:p>
            <a:pPr>
              <a:buNone/>
            </a:pPr>
            <a:r>
              <a:rPr lang="en-US" dirty="0"/>
              <a:t>	Crisis Management - an integral aspect of every industry including the hospitality sector</a:t>
            </a:r>
          </a:p>
          <a:p>
            <a:endParaRPr lang="en-IN" dirty="0"/>
          </a:p>
        </p:txBody>
      </p:sp>
      <p:graphicFrame>
        <p:nvGraphicFramePr>
          <p:cNvPr id="4" name="Diagram 3"/>
          <p:cNvGraphicFramePr/>
          <p:nvPr/>
        </p:nvGraphicFramePr>
        <p:xfrm>
          <a:off x="1676400" y="2794000"/>
          <a:ext cx="6096000" cy="360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5770" y="637125"/>
            <a:ext cx="2851707" cy="5256371"/>
          </a:xfrm>
        </p:spPr>
        <p:txBody>
          <a:bodyPr>
            <a:normAutofit/>
          </a:bodyPr>
          <a:lstStyle/>
          <a:p>
            <a:r>
              <a:rPr lang="en-IN" sz="4200"/>
              <a:t>Windsor Marriott Hotel &amp; the Hospitality Sector</a:t>
            </a:r>
          </a:p>
        </p:txBody>
      </p:sp>
      <p:graphicFrame>
        <p:nvGraphicFramePr>
          <p:cNvPr id="5" name="Content Placeholder 2">
            <a:extLst>
              <a:ext uri="{FF2B5EF4-FFF2-40B4-BE49-F238E27FC236}">
                <a16:creationId xmlns:a16="http://schemas.microsoft.com/office/drawing/2014/main" id="{05142DAC-C76A-4E51-928C-493D8208F7C2}"/>
              </a:ext>
            </a:extLst>
          </p:cNvPr>
          <p:cNvGraphicFramePr>
            <a:graphicFrameLocks noGrp="1"/>
          </p:cNvGraphicFramePr>
          <p:nvPr>
            <p:ph idx="1"/>
            <p:extLst>
              <p:ext uri="{D42A27DB-BD31-4B8C-83A1-F6EECF244321}">
                <p14:modId xmlns:p14="http://schemas.microsoft.com/office/powerpoint/2010/main" val="1115325128"/>
              </p:ext>
            </p:extLst>
          </p:nvPr>
        </p:nvGraphicFramePr>
        <p:xfrm>
          <a:off x="3297477" y="303591"/>
          <a:ext cx="5617923" cy="64020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988C4C-61FB-447A-BBCB-22AF3E189E6D}"/>
              </a:ext>
            </a:extLst>
          </p:cNvPr>
          <p:cNvPicPr>
            <a:picLocks noChangeAspect="1"/>
          </p:cNvPicPr>
          <p:nvPr/>
        </p:nvPicPr>
        <p:blipFill rotWithShape="1">
          <a:blip r:embed="rId3">
            <a:alphaModFix amt="35000"/>
          </a:blip>
          <a:srcRect l="8230" r="2738" b="-1"/>
          <a:stretch/>
        </p:blipFill>
        <p:spPr>
          <a:xfrm>
            <a:off x="-3182" y="10"/>
            <a:ext cx="9147182" cy="6857990"/>
          </a:xfrm>
          <a:prstGeom prst="rect">
            <a:avLst/>
          </a:prstGeom>
        </p:spPr>
      </p:pic>
      <p:sp>
        <p:nvSpPr>
          <p:cNvPr id="2" name="Title 1"/>
          <p:cNvSpPr>
            <a:spLocks noGrp="1"/>
          </p:cNvSpPr>
          <p:nvPr>
            <p:ph type="title"/>
          </p:nvPr>
        </p:nvSpPr>
        <p:spPr>
          <a:xfrm>
            <a:off x="482600" y="321734"/>
            <a:ext cx="8178799" cy="1135737"/>
          </a:xfrm>
        </p:spPr>
        <p:txBody>
          <a:bodyPr>
            <a:normAutofit/>
          </a:bodyPr>
          <a:lstStyle/>
          <a:p>
            <a:r>
              <a:rPr lang="en-IN" sz="3100"/>
              <a:t>Crisis Management</a:t>
            </a:r>
          </a:p>
        </p:txBody>
      </p:sp>
      <p:sp>
        <p:nvSpPr>
          <p:cNvPr id="3" name="Content Placeholder 2"/>
          <p:cNvSpPr>
            <a:spLocks noGrp="1"/>
          </p:cNvSpPr>
          <p:nvPr>
            <p:ph idx="1"/>
          </p:nvPr>
        </p:nvSpPr>
        <p:spPr>
          <a:xfrm>
            <a:off x="457200" y="1371600"/>
            <a:ext cx="8229600" cy="1676400"/>
          </a:xfrm>
        </p:spPr>
        <p:style>
          <a:lnRef idx="1">
            <a:schemeClr val="accent6"/>
          </a:lnRef>
          <a:fillRef idx="3">
            <a:schemeClr val="accent6"/>
          </a:fillRef>
          <a:effectRef idx="2">
            <a:schemeClr val="accent6"/>
          </a:effectRef>
          <a:fontRef idx="minor">
            <a:schemeClr val="lt1"/>
          </a:fontRef>
        </p:style>
        <p:txBody>
          <a:bodyPr/>
          <a:lstStyle/>
          <a:p>
            <a:pPr>
              <a:buNone/>
            </a:pPr>
            <a:r>
              <a:rPr lang="en-US" dirty="0"/>
              <a:t>	Crisis Management - origin in the strategic planning that incorporates contingencies for unexpected events that can occur. </a:t>
            </a:r>
          </a:p>
          <a:p>
            <a:pPr>
              <a:buNone/>
            </a:pPr>
            <a:endParaRPr lang="en-US" dirty="0"/>
          </a:p>
          <a:p>
            <a:pPr>
              <a:buNone/>
            </a:pPr>
            <a:endParaRPr lang="en-IN" dirty="0"/>
          </a:p>
        </p:txBody>
      </p:sp>
      <p:graphicFrame>
        <p:nvGraphicFramePr>
          <p:cNvPr id="4" name="Diagram 3"/>
          <p:cNvGraphicFramePr/>
          <p:nvPr>
            <p:extLst>
              <p:ext uri="{D42A27DB-BD31-4B8C-83A1-F6EECF244321}">
                <p14:modId xmlns:p14="http://schemas.microsoft.com/office/powerpoint/2010/main" val="2444705577"/>
              </p:ext>
            </p:extLst>
          </p:nvPr>
        </p:nvGraphicFramePr>
        <p:xfrm>
          <a:off x="482600" y="1782981"/>
          <a:ext cx="8178799" cy="43939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0942981-83E5-411E-9749-2BAE71FD31BF}"/>
              </a:ext>
            </a:extLst>
          </p:cNvPr>
          <p:cNvPicPr>
            <a:picLocks noChangeAspect="1"/>
          </p:cNvPicPr>
          <p:nvPr/>
        </p:nvPicPr>
        <p:blipFill rotWithShape="1">
          <a:blip r:embed="rId3"/>
          <a:srcRect l="20000"/>
          <a:stretch/>
        </p:blipFill>
        <p:spPr>
          <a:xfrm>
            <a:off x="20" y="10"/>
            <a:ext cx="9143980" cy="6857990"/>
          </a:xfrm>
          <a:prstGeom prst="rect">
            <a:avLst/>
          </a:prstGeom>
        </p:spPr>
      </p:pic>
      <p:sp>
        <p:nvSpPr>
          <p:cNvPr id="2" name="Title 1"/>
          <p:cNvSpPr>
            <a:spLocks noGrp="1"/>
          </p:cNvSpPr>
          <p:nvPr>
            <p:ph type="title"/>
          </p:nvPr>
        </p:nvSpPr>
        <p:spPr>
          <a:xfrm>
            <a:off x="3686448" y="640263"/>
            <a:ext cx="4964858" cy="1344975"/>
          </a:xfrm>
        </p:spPr>
        <p:txBody>
          <a:bodyPr>
            <a:normAutofit/>
          </a:bodyPr>
          <a:lstStyle/>
          <a:p>
            <a:r>
              <a:rPr lang="en-IN" sz="3500" dirty="0">
                <a:solidFill>
                  <a:schemeClr val="bg1"/>
                </a:solidFill>
              </a:rPr>
              <a:t>Key Principles of Marriott Crisis Management Plan</a:t>
            </a:r>
          </a:p>
        </p:txBody>
      </p:sp>
      <p:graphicFrame>
        <p:nvGraphicFramePr>
          <p:cNvPr id="5" name="Content Placeholder 2">
            <a:extLst>
              <a:ext uri="{FF2B5EF4-FFF2-40B4-BE49-F238E27FC236}">
                <a16:creationId xmlns:a16="http://schemas.microsoft.com/office/drawing/2014/main" id="{1D08EC40-3750-4B93-9CF6-548A4F5D6972}"/>
              </a:ext>
            </a:extLst>
          </p:cNvPr>
          <p:cNvGraphicFramePr>
            <a:graphicFrameLocks noGrp="1"/>
          </p:cNvGraphicFramePr>
          <p:nvPr>
            <p:ph idx="1"/>
            <p:extLst>
              <p:ext uri="{D42A27DB-BD31-4B8C-83A1-F6EECF244321}">
                <p14:modId xmlns:p14="http://schemas.microsoft.com/office/powerpoint/2010/main" val="317653105"/>
              </p:ext>
            </p:extLst>
          </p:nvPr>
        </p:nvGraphicFramePr>
        <p:xfrm>
          <a:off x="3493008" y="2121763"/>
          <a:ext cx="5398329" cy="40959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963877"/>
            <a:ext cx="2620771" cy="4930246"/>
          </a:xfrm>
        </p:spPr>
        <p:txBody>
          <a:bodyPr>
            <a:normAutofit/>
          </a:bodyPr>
          <a:lstStyle/>
          <a:p>
            <a:pPr algn="r"/>
            <a:r>
              <a:rPr lang="en-IN" sz="3400">
                <a:solidFill>
                  <a:schemeClr val="accent1"/>
                </a:solidFill>
              </a:rPr>
              <a:t>Crisis Handling Methodology</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2023" y="963877"/>
            <a:ext cx="4783327" cy="4930246"/>
          </a:xfrm>
        </p:spPr>
        <p:style>
          <a:lnRef idx="1">
            <a:schemeClr val="accent1"/>
          </a:lnRef>
          <a:fillRef idx="3">
            <a:schemeClr val="accent1"/>
          </a:fillRef>
          <a:effectRef idx="2">
            <a:schemeClr val="accent1"/>
          </a:effectRef>
          <a:fontRef idx="minor">
            <a:schemeClr val="lt1"/>
          </a:fontRef>
        </p:style>
        <p:txBody>
          <a:bodyPr anchor="ctr">
            <a:normAutofit/>
          </a:bodyPr>
          <a:lstStyle/>
          <a:p>
            <a:pPr lvl="0"/>
            <a:r>
              <a:rPr lang="en-US" sz="2100"/>
              <a:t>Well prepared to handle the crisis</a:t>
            </a:r>
            <a:endParaRPr lang="en-IN" sz="2100"/>
          </a:p>
          <a:p>
            <a:pPr lvl="0"/>
            <a:r>
              <a:rPr lang="en-US" sz="2100"/>
              <a:t>Staff members must be trained in advance</a:t>
            </a:r>
            <a:endParaRPr lang="en-IN" sz="2100"/>
          </a:p>
          <a:p>
            <a:pPr lvl="0"/>
            <a:r>
              <a:rPr lang="en-US" sz="2100"/>
              <a:t>Managing costs is essential and  conclusive</a:t>
            </a:r>
            <a:endParaRPr lang="en-IN" sz="2100"/>
          </a:p>
          <a:p>
            <a:pPr lvl="0"/>
            <a:r>
              <a:rPr lang="en-US" sz="2100"/>
              <a:t>Coordinate with the local authorities and must maintain an open communication channel</a:t>
            </a:r>
            <a:endParaRPr lang="en-IN" sz="2100"/>
          </a:p>
          <a:p>
            <a:pPr lvl="0"/>
            <a:r>
              <a:rPr lang="en-US" sz="2100"/>
              <a:t>Good communication needs to be maintained with the guests staying on the property</a:t>
            </a:r>
            <a:endParaRPr lang="en-IN" sz="2100"/>
          </a:p>
          <a:p>
            <a:pPr lvl="0"/>
            <a:r>
              <a:rPr lang="en-US" sz="2100"/>
              <a:t>Technology needs to be used for security purpose</a:t>
            </a:r>
            <a:endParaRPr lang="en-IN" sz="21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963877"/>
            <a:ext cx="2620771" cy="4930246"/>
          </a:xfrm>
        </p:spPr>
        <p:txBody>
          <a:bodyPr>
            <a:normAutofit/>
          </a:bodyPr>
          <a:lstStyle/>
          <a:p>
            <a:pPr algn="r"/>
            <a:r>
              <a:rPr lang="en-IN" sz="4100" dirty="0">
                <a:solidFill>
                  <a:schemeClr val="accent1"/>
                </a:solidFill>
              </a:rPr>
              <a:t>COVID-19 &amp; Challenges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2023" y="963877"/>
            <a:ext cx="4783327" cy="4930246"/>
          </a:xfrm>
        </p:spPr>
        <p:style>
          <a:lnRef idx="1">
            <a:schemeClr val="accent3"/>
          </a:lnRef>
          <a:fillRef idx="3">
            <a:schemeClr val="accent3"/>
          </a:fillRef>
          <a:effectRef idx="2">
            <a:schemeClr val="accent3"/>
          </a:effectRef>
          <a:fontRef idx="minor">
            <a:schemeClr val="lt1"/>
          </a:fontRef>
        </p:style>
        <p:txBody>
          <a:bodyPr anchor="ctr">
            <a:normAutofit/>
          </a:bodyPr>
          <a:lstStyle/>
          <a:p>
            <a:pPr lvl="0"/>
            <a:r>
              <a:rPr lang="en-US" sz="2100" dirty="0"/>
              <a:t>Stranded guests with no option to travel back home</a:t>
            </a:r>
            <a:endParaRPr lang="en-IN" sz="2100" dirty="0"/>
          </a:p>
          <a:p>
            <a:pPr lvl="0"/>
            <a:r>
              <a:rPr lang="en-US" sz="2100" dirty="0"/>
              <a:t>Sudden increase in the need for hand sanitizers, masks and other safety gear</a:t>
            </a:r>
            <a:endParaRPr lang="en-IN" sz="2100" dirty="0"/>
          </a:p>
          <a:p>
            <a:pPr lvl="0"/>
            <a:r>
              <a:rPr lang="en-US" sz="2100" dirty="0"/>
              <a:t>Staff safety, providing for staff needs and planning and scheduling shifts</a:t>
            </a:r>
            <a:endParaRPr lang="en-IN" sz="2100" dirty="0"/>
          </a:p>
          <a:p>
            <a:pPr lvl="0"/>
            <a:r>
              <a:rPr lang="en-US" sz="2100" dirty="0"/>
              <a:t>Helping the community by joining hands with the local authorities and providing basic needs</a:t>
            </a:r>
            <a:endParaRPr lang="en-IN" sz="2100" dirty="0"/>
          </a:p>
          <a:p>
            <a:pPr lvl="0"/>
            <a:r>
              <a:rPr lang="en-US" sz="2100" dirty="0"/>
              <a:t>Low occupancy rates with mass cancellation</a:t>
            </a:r>
            <a:endParaRPr lang="en-IN" sz="2100" dirty="0"/>
          </a:p>
          <a:p>
            <a:pPr lvl="0"/>
            <a:r>
              <a:rPr lang="en-US" sz="2100" dirty="0"/>
              <a:t>Opening up their kitchens to cook meals for the community</a:t>
            </a:r>
            <a:endParaRPr lang="en-IN" sz="2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ean.jpg"/>
          <p:cNvPicPr>
            <a:picLocks noChangeAspect="1"/>
          </p:cNvPicPr>
          <p:nvPr/>
        </p:nvPicPr>
        <p:blipFill rotWithShape="1">
          <a:blip r:embed="rId3" cstate="print"/>
          <a:srcRect t="18462" b="6538"/>
          <a:stretch/>
        </p:blipFill>
        <p:spPr>
          <a:xfrm>
            <a:off x="20" y="10"/>
            <a:ext cx="9143980" cy="6857990"/>
          </a:xfrm>
          <a:prstGeom prst="rect">
            <a:avLst/>
          </a:prstGeom>
        </p:spPr>
      </p:pic>
      <p:sp>
        <p:nvSpPr>
          <p:cNvPr id="2" name="Title 1"/>
          <p:cNvSpPr>
            <a:spLocks noGrp="1"/>
          </p:cNvSpPr>
          <p:nvPr>
            <p:ph type="title"/>
          </p:nvPr>
        </p:nvSpPr>
        <p:spPr>
          <a:xfrm>
            <a:off x="0" y="5317240"/>
            <a:ext cx="8610600" cy="744836"/>
          </a:xfrm>
        </p:spPr>
        <p:txBody>
          <a:bodyPr vert="horz" lIns="91440" tIns="45720" rIns="91440" bIns="45720" rtlCol="0" anchor="ctr">
            <a:normAutofit/>
          </a:bodyPr>
          <a:lstStyle/>
          <a:p>
            <a:pPr>
              <a:lnSpc>
                <a:spcPct val="90000"/>
              </a:lnSpc>
            </a:pPr>
            <a:r>
              <a:rPr lang="en-US" sz="3200" dirty="0">
                <a:solidFill>
                  <a:schemeClr val="bg1"/>
                </a:solidFill>
              </a:rPr>
              <a:t>Handling COVID-19 Marriott Style</a:t>
            </a:r>
          </a:p>
        </p:txBody>
      </p:sp>
      <p:sp>
        <p:nvSpPr>
          <p:cNvPr id="21506" name="AutoShape 2" descr="Marriott's Commitment to Cleanliness-Email | LoyaltyLobby"/>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rneSorensonMarriottCEO.jpg"/>
          <p:cNvPicPr>
            <a:picLocks noChangeAspect="1"/>
          </p:cNvPicPr>
          <p:nvPr/>
        </p:nvPicPr>
        <p:blipFill rotWithShape="1">
          <a:blip r:embed="rId3" cstate="print"/>
          <a:srcRect l="33610" r="8864" b="9091"/>
          <a:stretch/>
        </p:blipFill>
        <p:spPr>
          <a:xfrm>
            <a:off x="20" y="10"/>
            <a:ext cx="6501364" cy="6857990"/>
          </a:xfrm>
          <a:prstGeom prst="rect">
            <a:avLst/>
          </a:prstGeom>
        </p:spPr>
      </p:pic>
      <p:sp>
        <p:nvSpPr>
          <p:cNvPr id="2" name="Title 1"/>
          <p:cNvSpPr>
            <a:spLocks noGrp="1"/>
          </p:cNvSpPr>
          <p:nvPr>
            <p:ph type="title"/>
          </p:nvPr>
        </p:nvSpPr>
        <p:spPr>
          <a:xfrm>
            <a:off x="5257800" y="1161288"/>
            <a:ext cx="3617709" cy="1124712"/>
          </a:xfrm>
        </p:spPr>
        <p:txBody>
          <a:bodyPr anchor="b">
            <a:normAutofit/>
          </a:bodyPr>
          <a:lstStyle/>
          <a:p>
            <a:r>
              <a:rPr lang="en-IN" sz="2400" dirty="0"/>
              <a:t>Conclusion</a:t>
            </a:r>
          </a:p>
        </p:txBody>
      </p:sp>
      <p:sp>
        <p:nvSpPr>
          <p:cNvPr id="3" name="Content Placeholder 2"/>
          <p:cNvSpPr>
            <a:spLocks noGrp="1"/>
          </p:cNvSpPr>
          <p:nvPr>
            <p:ph idx="1"/>
          </p:nvPr>
        </p:nvSpPr>
        <p:spPr>
          <a:xfrm>
            <a:off x="5029200" y="2530602"/>
            <a:ext cx="3846881" cy="3394710"/>
          </a:xfrm>
        </p:spPr>
        <p:style>
          <a:lnRef idx="1">
            <a:schemeClr val="accent4"/>
          </a:lnRef>
          <a:fillRef idx="3">
            <a:schemeClr val="accent4"/>
          </a:fillRef>
          <a:effectRef idx="2">
            <a:schemeClr val="accent4"/>
          </a:effectRef>
          <a:fontRef idx="minor">
            <a:schemeClr val="lt1"/>
          </a:fontRef>
        </p:style>
        <p:txBody>
          <a:bodyPr anchor="t">
            <a:normAutofit lnSpcReduction="10000"/>
          </a:bodyPr>
          <a:lstStyle/>
          <a:p>
            <a:pPr>
              <a:buNone/>
            </a:pPr>
            <a:r>
              <a:rPr lang="en-US" sz="1500" dirty="0"/>
              <a:t>	</a:t>
            </a:r>
            <a:r>
              <a:rPr lang="en-US" sz="2800" dirty="0"/>
              <a:t>Marriott CEO Arne Sorenson states with confidence “we're coming back sooner and stronger than our worst-case scenarios” echoing the hope of each hotelier. </a:t>
            </a:r>
            <a:endParaRPr lang="en-IN" sz="2800" dirty="0"/>
          </a:p>
        </p:txBody>
      </p:sp>
      <p:sp>
        <p:nvSpPr>
          <p:cNvPr id="20482" name="AutoShape 2" descr="Marriott CEO Sorenson Details Crisis Contingency Plans in ..."/>
          <p:cNvSpPr>
            <a:spLocks noChangeAspect="1" noChangeArrowheads="1"/>
          </p:cNvSpPr>
          <p:nvPr/>
        </p:nvSpPr>
        <p:spPr bwMode="auto">
          <a:xfrm>
            <a:off x="63500" y="-13652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pic>
        <p:nvPicPr>
          <p:cNvPr id="4" name="Content Placeholder 3" descr="thankyou.jpg"/>
          <p:cNvPicPr>
            <a:picLocks noGrp="1" noChangeAspect="1"/>
          </p:cNvPicPr>
          <p:nvPr>
            <p:ph idx="1"/>
          </p:nvPr>
        </p:nvPicPr>
        <p:blipFill>
          <a:blip r:embed="rId2" cstate="print"/>
          <a:stretch>
            <a:fillRect/>
          </a:stretch>
        </p:blipFill>
        <p:spPr>
          <a:xfrm>
            <a:off x="123212" y="274639"/>
            <a:ext cx="8715988" cy="6049962"/>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2600" y="321734"/>
            <a:ext cx="8178799" cy="1135737"/>
          </a:xfrm>
        </p:spPr>
        <p:txBody>
          <a:bodyPr>
            <a:normAutofit/>
          </a:bodyPr>
          <a:lstStyle/>
          <a:p>
            <a:r>
              <a:rPr lang="en-IN" sz="3100"/>
              <a:t>References </a:t>
            </a:r>
          </a:p>
        </p:txBody>
      </p:sp>
      <p:sp>
        <p:nvSpPr>
          <p:cNvPr id="5" name="Content Placeholder 4">
            <a:extLst>
              <a:ext uri="{FF2B5EF4-FFF2-40B4-BE49-F238E27FC236}">
                <a16:creationId xmlns:a16="http://schemas.microsoft.com/office/drawing/2014/main" id="{76234083-9F96-45CD-ABE2-8CEFD7CCF81D}"/>
              </a:ext>
            </a:extLst>
          </p:cNvPr>
          <p:cNvSpPr>
            <a:spLocks noGrp="1"/>
          </p:cNvSpPr>
          <p:nvPr>
            <p:ph idx="1"/>
          </p:nvPr>
        </p:nvSpPr>
        <p:spPr>
          <a:xfrm>
            <a:off x="482600" y="1219200"/>
            <a:ext cx="8178799" cy="5638799"/>
          </a:xfrm>
        </p:spPr>
        <p:txBody>
          <a:bodyPr>
            <a:normAutofit lnSpcReduction="10000"/>
          </a:bodyPr>
          <a:lstStyle/>
          <a:p>
            <a:pPr marL="457200" indent="-457200">
              <a:lnSpc>
                <a:spcPct val="90000"/>
              </a:lnSpc>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A Message from Our CEO. (2020, March 13). Retrieved July 10, 2020, from https://news.marriott.com/news/2020/03/13/a-message-from-our-ceo</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nSpc>
                <a:spcPct val="90000"/>
              </a:lnSpc>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AHLA. (n.d.). COVID-19's Impact on the Hotel Industry. Retrieved July 10, 2020, from </a:t>
            </a:r>
            <a:r>
              <a:rPr lang="en-US" sz="1800" u="sng" dirty="0">
                <a:effectLst/>
                <a:latin typeface="Arial" panose="020B0604020202020204" pitchFamily="34" charset="0"/>
                <a:ea typeface="Times New Roman" panose="02020603050405020304" pitchFamily="18" charset="0"/>
                <a:cs typeface="Times New Roman" panose="02020603050405020304" pitchFamily="18" charset="0"/>
                <a:hlinkClick r:id="rId2"/>
              </a:rPr>
              <a:t>https://www.ahla.com/covid-19s-impact-hotel-industry</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nSpc>
                <a:spcPct val="90000"/>
              </a:lnSpc>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Marriott Cleanliness Council: Marriott Bonvoy. (n.d.). Retrieved July 10, 2020, from </a:t>
            </a:r>
            <a:r>
              <a:rPr lang="en-US" sz="1800" u="sng" dirty="0">
                <a:effectLst/>
                <a:latin typeface="Arial" panose="020B0604020202020204" pitchFamily="34" charset="0"/>
                <a:ea typeface="Times New Roman" panose="02020603050405020304" pitchFamily="18" charset="0"/>
                <a:cs typeface="Times New Roman" panose="02020603050405020304" pitchFamily="18" charset="0"/>
                <a:hlinkClick r:id="rId3"/>
              </a:rPr>
              <a:t>https://clean.marriott.com/</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nSpc>
                <a:spcPct val="90000"/>
              </a:lnSpc>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Robson, C. (2011) Real World Research, Wiley, Chichester.</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nSpc>
                <a:spcPct val="90000"/>
              </a:lnSpc>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Djeebet, H. (2020, April 9). What is the Impact of COVID-19 on the Global Hospitality Industry?: By Hassan Djeebet. Retrieved July 10, 2020, from </a:t>
            </a:r>
            <a:r>
              <a:rPr lang="en-US" sz="1800" u="sng" dirty="0">
                <a:effectLst/>
                <a:latin typeface="Arial" panose="020B0604020202020204" pitchFamily="34" charset="0"/>
                <a:ea typeface="Times New Roman" panose="02020603050405020304" pitchFamily="18" charset="0"/>
                <a:cs typeface="Times New Roman" panose="02020603050405020304" pitchFamily="18" charset="0"/>
                <a:hlinkClick r:id="rId4"/>
              </a:rPr>
              <a:t>https://www.hospitalitynet.org/opinion/4098062.html</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457200" indent="-457200">
              <a:lnSpc>
                <a:spcPct val="90000"/>
              </a:lnSpc>
              <a:spcAft>
                <a:spcPts val="1000"/>
              </a:spcAft>
            </a:pPr>
            <a:r>
              <a:rPr lang="en-US" sz="1800" dirty="0" err="1">
                <a:effectLst/>
                <a:latin typeface="Arial" panose="020B0604020202020204" pitchFamily="34" charset="0"/>
                <a:ea typeface="Times New Roman" panose="02020603050405020304" pitchFamily="18" charset="0"/>
                <a:cs typeface="Arial" panose="020B0604020202020204" pitchFamily="34" charset="0"/>
              </a:rPr>
              <a:t>Kostuch</a:t>
            </a:r>
            <a:r>
              <a:rPr lang="en-US" sz="1800" dirty="0">
                <a:effectLst/>
                <a:latin typeface="Arial" panose="020B0604020202020204" pitchFamily="34" charset="0"/>
                <a:ea typeface="Times New Roman" panose="02020603050405020304" pitchFamily="18" charset="0"/>
                <a:cs typeface="Arial" panose="020B0604020202020204" pitchFamily="34" charset="0"/>
              </a:rPr>
              <a:t> Media Ltd. (2016, December 7). Crisis Averted: Why Having a Crisis-management Plan in Place is Crucial for Hotels. Retrieved July 10, 2020, from </a:t>
            </a:r>
            <a:r>
              <a:rPr lang="en-US" sz="1800" u="sng" dirty="0">
                <a:effectLst/>
                <a:latin typeface="Arial" panose="020B0604020202020204" pitchFamily="34" charset="0"/>
                <a:ea typeface="Times New Roman" panose="02020603050405020304" pitchFamily="18" charset="0"/>
                <a:cs typeface="Times New Roman" panose="02020603050405020304" pitchFamily="18" charset="0"/>
                <a:hlinkClick r:id="rId5"/>
              </a:rPr>
              <a:t>https://www.hoteliermagazine.com/crisis-averted-crisis-management-plan-place-crucial-hotels/</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90000"/>
              </a:lnSpc>
              <a:spcAft>
                <a:spcPts val="1000"/>
              </a:spcAft>
            </a:pPr>
            <a:r>
              <a:rPr lang="en-US" sz="1800" dirty="0">
                <a:effectLst/>
                <a:latin typeface="Arial" panose="020B0604020202020204" pitchFamily="34" charset="0"/>
                <a:ea typeface="Times New Roman" panose="02020603050405020304" pitchFamily="18" charset="0"/>
                <a:cs typeface="Arial" panose="020B0604020202020204" pitchFamily="34" charset="0"/>
              </a:rPr>
              <a:t>Marriott International. (2001, October). International Loss Prevention Guide to Crisis Management. Retrieved July 10, 2020, from </a:t>
            </a:r>
            <a:r>
              <a:rPr lang="en-US" sz="1800" u="sng" dirty="0">
                <a:effectLst/>
                <a:latin typeface="Arial" panose="020B0604020202020204" pitchFamily="34" charset="0"/>
                <a:ea typeface="Times New Roman" panose="02020603050405020304" pitchFamily="18" charset="0"/>
                <a:cs typeface="Times New Roman" panose="02020603050405020304" pitchFamily="18" charset="0"/>
                <a:hlinkClick r:id="rId6"/>
              </a:rPr>
              <a:t>https://loyaltylobby.com/wp-content/uploads/2013/10/crisis-management-plan-marriott-2009.pdf</a:t>
            </a:r>
            <a:endParaRPr lang="en-GB" sz="1800" dirty="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90000"/>
              </a:lnSpc>
            </a:pPr>
            <a:endParaRPr lang="en-GB" sz="1400" dirty="0"/>
          </a:p>
        </p:txBody>
      </p:sp>
    </p:spTree>
    <p:extLst>
      <p:ext uri="{BB962C8B-B14F-4D97-AF65-F5344CB8AC3E}">
        <p14:creationId xmlns:p14="http://schemas.microsoft.com/office/powerpoint/2010/main" val="27363292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TotalTime>
  <Words>1380</Words>
  <Application>Microsoft Office PowerPoint</Application>
  <PresentationFormat>On-screen Show (4:3)</PresentationFormat>
  <Paragraphs>117</Paragraphs>
  <Slides>12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MANAGEMENT ISSUE IN THE HOSPITALITY SECTOR</vt:lpstr>
      <vt:lpstr> Management issue In The Hospitality Sector</vt:lpstr>
      <vt:lpstr>Introduction</vt:lpstr>
      <vt:lpstr>Windsor Marriott Hotel &amp; the Hospitality Sector</vt:lpstr>
      <vt:lpstr>Crisis Management</vt:lpstr>
      <vt:lpstr>Key Principles of Marriott Crisis Management Plan</vt:lpstr>
      <vt:lpstr>Crisis Handling Methodology</vt:lpstr>
      <vt:lpstr>COVID-19 &amp; Challenges</vt:lpstr>
      <vt:lpstr>Handling COVID-19 Marriott Style</vt:lpstr>
      <vt:lpstr>Conclusion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ISSUE IN THE HOSPITALITY SECTOR</dc:title>
  <dc:creator>plamen peev</dc:creator>
  <cp:lastModifiedBy>plamen peev</cp:lastModifiedBy>
  <cp:revision>4</cp:revision>
  <dcterms:created xsi:type="dcterms:W3CDTF">2020-07-18T14:02:13Z</dcterms:created>
  <dcterms:modified xsi:type="dcterms:W3CDTF">2020-07-26T20:14:07Z</dcterms:modified>
</cp:coreProperties>
</file>