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4"/>
  </p:notesMasterIdLst>
  <p:sldIdLst>
    <p:sldId id="265" r:id="rId2"/>
    <p:sldId id="256" r:id="rId3"/>
    <p:sldId id="257" r:id="rId4"/>
    <p:sldId id="258" r:id="rId5"/>
    <p:sldId id="259" r:id="rId6"/>
    <p:sldId id="260" r:id="rId7"/>
    <p:sldId id="267" r:id="rId8"/>
    <p:sldId id="268" r:id="rId9"/>
    <p:sldId id="263" r:id="rId10"/>
    <p:sldId id="269" r:id="rId11"/>
    <p:sldId id="266" r:id="rId12"/>
    <p:sldId id="264" r:id="rId13"/>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042" autoAdjust="0"/>
    <p:restoredTop sz="90023" autoAdjust="0"/>
  </p:normalViewPr>
  <p:slideViewPr>
    <p:cSldViewPr>
      <p:cViewPr varScale="1">
        <p:scale>
          <a:sx n="91" d="100"/>
          <a:sy n="91" d="100"/>
        </p:scale>
        <p:origin x="504" y="60"/>
      </p:cViewPr>
      <p:guideLst>
        <p:guide orient="horz" pos="162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lina siddique" userId="6577bd4ed2c41a09" providerId="LiveId" clId="{F6559F15-C009-40CC-BDDB-EEF2C135EFC2}"/>
    <pc:docChg chg="modSld">
      <pc:chgData name="selina siddique" userId="6577bd4ed2c41a09" providerId="LiveId" clId="{F6559F15-C009-40CC-BDDB-EEF2C135EFC2}" dt="2024-05-28T10:13:12.755" v="40" actId="20577"/>
      <pc:docMkLst>
        <pc:docMk/>
      </pc:docMkLst>
      <pc:sldChg chg="modSp mod">
        <pc:chgData name="selina siddique" userId="6577bd4ed2c41a09" providerId="LiveId" clId="{F6559F15-C009-40CC-BDDB-EEF2C135EFC2}" dt="2024-05-28T10:13:12.755" v="40" actId="20577"/>
        <pc:sldMkLst>
          <pc:docMk/>
          <pc:sldMk cId="1662079738" sldId="265"/>
        </pc:sldMkLst>
        <pc:spChg chg="mod">
          <ac:chgData name="selina siddique" userId="6577bd4ed2c41a09" providerId="LiveId" clId="{F6559F15-C009-40CC-BDDB-EEF2C135EFC2}" dt="2024-05-28T10:13:12.755" v="40" actId="20577"/>
          <ac:spMkLst>
            <pc:docMk/>
            <pc:sldMk cId="1662079738" sldId="265"/>
            <ac:spMk id="5"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7FE61-E688-41D9-88D8-D4DCC8AF67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8E5A46-321D-4181-8DEF-FD58368EEC61}">
      <dgm:prSet phldrT="[Text]"/>
      <dgm:spPr/>
      <dgm:t>
        <a:bodyPr/>
        <a:lstStyle/>
        <a:p>
          <a:r>
            <a:rPr lang="en-US" dirty="0"/>
            <a:t>Analyzing various publications to uncover the multifaceted nature of staffing shortages.</a:t>
          </a:r>
        </a:p>
      </dgm:t>
    </dgm:pt>
    <dgm:pt modelId="{3F1E3CF6-76C0-428C-B31B-317F39CFBA31}" type="parTrans" cxnId="{D0B01111-FDB5-4260-A86D-2A1569CE9461}">
      <dgm:prSet/>
      <dgm:spPr/>
      <dgm:t>
        <a:bodyPr/>
        <a:lstStyle/>
        <a:p>
          <a:endParaRPr lang="en-US"/>
        </a:p>
      </dgm:t>
    </dgm:pt>
    <dgm:pt modelId="{0B618500-FBAE-497A-8039-5388A9C19DEC}" type="sibTrans" cxnId="{D0B01111-FDB5-4260-A86D-2A1569CE9461}">
      <dgm:prSet/>
      <dgm:spPr/>
      <dgm:t>
        <a:bodyPr/>
        <a:lstStyle/>
        <a:p>
          <a:endParaRPr lang="en-US"/>
        </a:p>
      </dgm:t>
    </dgm:pt>
    <dgm:pt modelId="{64EF6389-339D-48A8-9A76-EE36A61A7224}">
      <dgm:prSet phldrT="[Text]"/>
      <dgm:spPr/>
      <dgm:t>
        <a:bodyPr/>
        <a:lstStyle/>
        <a:p>
          <a:r>
            <a:rPr lang="en-US" dirty="0"/>
            <a:t>Highlighting the significance of the relationship between service quality and environmental factors.</a:t>
          </a:r>
        </a:p>
      </dgm:t>
    </dgm:pt>
    <dgm:pt modelId="{029B3CA6-6109-4F2C-B9CF-B46D9971F2A0}" type="parTrans" cxnId="{7CA5DA71-C3BD-49EE-84B1-7E48C49E771B}">
      <dgm:prSet/>
      <dgm:spPr/>
      <dgm:t>
        <a:bodyPr/>
        <a:lstStyle/>
        <a:p>
          <a:endParaRPr lang="en-US"/>
        </a:p>
      </dgm:t>
    </dgm:pt>
    <dgm:pt modelId="{560B026C-4A85-48CE-94C1-FA550F6B8E71}" type="sibTrans" cxnId="{7CA5DA71-C3BD-49EE-84B1-7E48C49E771B}">
      <dgm:prSet/>
      <dgm:spPr/>
      <dgm:t>
        <a:bodyPr/>
        <a:lstStyle/>
        <a:p>
          <a:endParaRPr lang="en-US"/>
        </a:p>
      </dgm:t>
    </dgm:pt>
    <dgm:pt modelId="{605E4FCE-1F5F-45A4-BFC9-957A50D610A6}">
      <dgm:prSet phldrT="[Text]"/>
      <dgm:spPr/>
      <dgm:t>
        <a:bodyPr/>
        <a:lstStyle/>
        <a:p>
          <a:r>
            <a:rPr lang="en-US" dirty="0"/>
            <a:t>Gaining insights from case studies and industry reports to understand the root causes of workforce challenges.</a:t>
          </a:r>
        </a:p>
      </dgm:t>
    </dgm:pt>
    <dgm:pt modelId="{BDAEF3B3-AD81-495B-9287-F41A5A541D07}" type="parTrans" cxnId="{ACAFBF59-8A48-4568-A03D-CE5613C0A84E}">
      <dgm:prSet/>
      <dgm:spPr/>
      <dgm:t>
        <a:bodyPr/>
        <a:lstStyle/>
        <a:p>
          <a:endParaRPr lang="en-US"/>
        </a:p>
      </dgm:t>
    </dgm:pt>
    <dgm:pt modelId="{6B76614E-C102-4BEB-BE6B-425FE77EEBBE}" type="sibTrans" cxnId="{ACAFBF59-8A48-4568-A03D-CE5613C0A84E}">
      <dgm:prSet/>
      <dgm:spPr/>
      <dgm:t>
        <a:bodyPr/>
        <a:lstStyle/>
        <a:p>
          <a:endParaRPr lang="en-US"/>
        </a:p>
      </dgm:t>
    </dgm:pt>
    <dgm:pt modelId="{FDBC0696-13BC-49BB-A891-956F67DA6E9C}" type="pres">
      <dgm:prSet presAssocID="{5597FE61-E688-41D9-88D8-D4DCC8AF6761}" presName="diagram" presStyleCnt="0">
        <dgm:presLayoutVars>
          <dgm:dir/>
          <dgm:resizeHandles val="exact"/>
        </dgm:presLayoutVars>
      </dgm:prSet>
      <dgm:spPr/>
    </dgm:pt>
    <dgm:pt modelId="{316499DC-E3D9-408C-9E9C-55740017545D}" type="pres">
      <dgm:prSet presAssocID="{E88E5A46-321D-4181-8DEF-FD58368EEC61}" presName="node" presStyleLbl="node1" presStyleIdx="0" presStyleCnt="3">
        <dgm:presLayoutVars>
          <dgm:bulletEnabled val="1"/>
        </dgm:presLayoutVars>
      </dgm:prSet>
      <dgm:spPr/>
    </dgm:pt>
    <dgm:pt modelId="{6AE11C1E-128D-4B50-8688-9C3B0207C530}" type="pres">
      <dgm:prSet presAssocID="{0B618500-FBAE-497A-8039-5388A9C19DEC}" presName="sibTrans" presStyleCnt="0"/>
      <dgm:spPr/>
    </dgm:pt>
    <dgm:pt modelId="{E05A6E75-1833-4946-83D9-8909C974C493}" type="pres">
      <dgm:prSet presAssocID="{64EF6389-339D-48A8-9A76-EE36A61A7224}" presName="node" presStyleLbl="node1" presStyleIdx="1" presStyleCnt="3">
        <dgm:presLayoutVars>
          <dgm:bulletEnabled val="1"/>
        </dgm:presLayoutVars>
      </dgm:prSet>
      <dgm:spPr/>
    </dgm:pt>
    <dgm:pt modelId="{7BB5903E-D07F-40F0-8393-B1FAE36B878C}" type="pres">
      <dgm:prSet presAssocID="{560B026C-4A85-48CE-94C1-FA550F6B8E71}" presName="sibTrans" presStyleCnt="0"/>
      <dgm:spPr/>
    </dgm:pt>
    <dgm:pt modelId="{00FC2EA7-44E6-444F-A0EE-2F6DB165D091}" type="pres">
      <dgm:prSet presAssocID="{605E4FCE-1F5F-45A4-BFC9-957A50D610A6}" presName="node" presStyleLbl="node1" presStyleIdx="2" presStyleCnt="3">
        <dgm:presLayoutVars>
          <dgm:bulletEnabled val="1"/>
        </dgm:presLayoutVars>
      </dgm:prSet>
      <dgm:spPr/>
    </dgm:pt>
  </dgm:ptLst>
  <dgm:cxnLst>
    <dgm:cxn modelId="{D0B01111-FDB5-4260-A86D-2A1569CE9461}" srcId="{5597FE61-E688-41D9-88D8-D4DCC8AF6761}" destId="{E88E5A46-321D-4181-8DEF-FD58368EEC61}" srcOrd="0" destOrd="0" parTransId="{3F1E3CF6-76C0-428C-B31B-317F39CFBA31}" sibTransId="{0B618500-FBAE-497A-8039-5388A9C19DEC}"/>
    <dgm:cxn modelId="{7F33AB5B-5010-4DD8-8383-961EFDC1D170}" type="presOf" srcId="{605E4FCE-1F5F-45A4-BFC9-957A50D610A6}" destId="{00FC2EA7-44E6-444F-A0EE-2F6DB165D091}" srcOrd="0" destOrd="0" presId="urn:microsoft.com/office/officeart/2005/8/layout/default"/>
    <dgm:cxn modelId="{CF626367-C9C7-4441-BB86-7062F48BF28A}" type="presOf" srcId="{64EF6389-339D-48A8-9A76-EE36A61A7224}" destId="{E05A6E75-1833-4946-83D9-8909C974C493}" srcOrd="0" destOrd="0" presId="urn:microsoft.com/office/officeart/2005/8/layout/default"/>
    <dgm:cxn modelId="{7CA5DA71-C3BD-49EE-84B1-7E48C49E771B}" srcId="{5597FE61-E688-41D9-88D8-D4DCC8AF6761}" destId="{64EF6389-339D-48A8-9A76-EE36A61A7224}" srcOrd="1" destOrd="0" parTransId="{029B3CA6-6109-4F2C-B9CF-B46D9971F2A0}" sibTransId="{560B026C-4A85-48CE-94C1-FA550F6B8E71}"/>
    <dgm:cxn modelId="{ACAFBF59-8A48-4568-A03D-CE5613C0A84E}" srcId="{5597FE61-E688-41D9-88D8-D4DCC8AF6761}" destId="{605E4FCE-1F5F-45A4-BFC9-957A50D610A6}" srcOrd="2" destOrd="0" parTransId="{BDAEF3B3-AD81-495B-9287-F41A5A541D07}" sibTransId="{6B76614E-C102-4BEB-BE6B-425FE77EEBBE}"/>
    <dgm:cxn modelId="{EFC141F0-1EC0-4626-A6B4-486F293CED86}" type="presOf" srcId="{5597FE61-E688-41D9-88D8-D4DCC8AF6761}" destId="{FDBC0696-13BC-49BB-A891-956F67DA6E9C}" srcOrd="0" destOrd="0" presId="urn:microsoft.com/office/officeart/2005/8/layout/default"/>
    <dgm:cxn modelId="{441171FF-3DE3-43A6-8AA3-5970E2D9DEEF}" type="presOf" srcId="{E88E5A46-321D-4181-8DEF-FD58368EEC61}" destId="{316499DC-E3D9-408C-9E9C-55740017545D}" srcOrd="0" destOrd="0" presId="urn:microsoft.com/office/officeart/2005/8/layout/default"/>
    <dgm:cxn modelId="{CACBB55E-8EC6-4D80-BFD7-4E0ECA1DE991}" type="presParOf" srcId="{FDBC0696-13BC-49BB-A891-956F67DA6E9C}" destId="{316499DC-E3D9-408C-9E9C-55740017545D}" srcOrd="0" destOrd="0" presId="urn:microsoft.com/office/officeart/2005/8/layout/default"/>
    <dgm:cxn modelId="{334F1629-2B0C-49ED-A974-E185892E5029}" type="presParOf" srcId="{FDBC0696-13BC-49BB-A891-956F67DA6E9C}" destId="{6AE11C1E-128D-4B50-8688-9C3B0207C530}" srcOrd="1" destOrd="0" presId="urn:microsoft.com/office/officeart/2005/8/layout/default"/>
    <dgm:cxn modelId="{45928B86-0233-47BD-AF64-1D75329CDDC2}" type="presParOf" srcId="{FDBC0696-13BC-49BB-A891-956F67DA6E9C}" destId="{E05A6E75-1833-4946-83D9-8909C974C493}" srcOrd="2" destOrd="0" presId="urn:microsoft.com/office/officeart/2005/8/layout/default"/>
    <dgm:cxn modelId="{732477D2-7C52-4AB3-ADAB-6F3F877D8ECC}" type="presParOf" srcId="{FDBC0696-13BC-49BB-A891-956F67DA6E9C}" destId="{7BB5903E-D07F-40F0-8393-B1FAE36B878C}" srcOrd="3" destOrd="0" presId="urn:microsoft.com/office/officeart/2005/8/layout/default"/>
    <dgm:cxn modelId="{EA7F8B34-93CE-47A4-B66B-368A7575B8AB}" type="presParOf" srcId="{FDBC0696-13BC-49BB-A891-956F67DA6E9C}" destId="{00FC2EA7-44E6-444F-A0EE-2F6DB165D09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AE6A86E-CFF7-46A1-8390-69C4553A0988}"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228D7A6B-BE6F-4DEC-A3E8-90BE820BE632}">
      <dgm:prSet phldrT="[Text]"/>
      <dgm:spPr>
        <a:solidFill>
          <a:schemeClr val="tx2">
            <a:lumMod val="50000"/>
          </a:schemeClr>
        </a:solidFill>
      </dgm:spPr>
      <dgm:t>
        <a:bodyPr/>
        <a:lstStyle/>
        <a:p>
          <a:r>
            <a:rPr lang="en-US" dirty="0"/>
            <a:t>Demographic Shifts</a:t>
          </a:r>
        </a:p>
      </dgm:t>
    </dgm:pt>
    <dgm:pt modelId="{B673772F-7615-48A9-92FD-884037899825}" type="parTrans" cxnId="{2BD64BA1-063D-49D4-A079-7E0D8A4530FD}">
      <dgm:prSet/>
      <dgm:spPr/>
      <dgm:t>
        <a:bodyPr/>
        <a:lstStyle/>
        <a:p>
          <a:endParaRPr lang="en-US"/>
        </a:p>
      </dgm:t>
    </dgm:pt>
    <dgm:pt modelId="{0330E960-8A46-4AEF-867A-FBB73E6DB901}" type="sibTrans" cxnId="{2BD64BA1-063D-49D4-A079-7E0D8A4530FD}">
      <dgm:prSet/>
      <dgm:spPr/>
      <dgm:t>
        <a:bodyPr/>
        <a:lstStyle/>
        <a:p>
          <a:endParaRPr lang="en-US"/>
        </a:p>
      </dgm:t>
    </dgm:pt>
    <dgm:pt modelId="{4B37773E-1671-4968-989F-30BB2FDDF19F}">
      <dgm:prSet phldrT="[Text]"/>
      <dgm:spPr/>
      <dgm:t>
        <a:bodyPr/>
        <a:lstStyle/>
        <a:p>
          <a:r>
            <a:rPr lang="en-US" dirty="0"/>
            <a:t>Aging populations and declining birth rates impacting workforce availability.</a:t>
          </a:r>
        </a:p>
      </dgm:t>
    </dgm:pt>
    <dgm:pt modelId="{ECB6F39B-8530-49E4-B73D-8AC2016C2992}" type="parTrans" cxnId="{32B3DACE-6202-46DF-83A2-D0FCB46D556C}">
      <dgm:prSet/>
      <dgm:spPr/>
      <dgm:t>
        <a:bodyPr/>
        <a:lstStyle/>
        <a:p>
          <a:endParaRPr lang="en-US"/>
        </a:p>
      </dgm:t>
    </dgm:pt>
    <dgm:pt modelId="{EDDE18B9-06F6-4B31-93C8-8483FDCC1EEC}" type="sibTrans" cxnId="{32B3DACE-6202-46DF-83A2-D0FCB46D556C}">
      <dgm:prSet/>
      <dgm:spPr/>
      <dgm:t>
        <a:bodyPr/>
        <a:lstStyle/>
        <a:p>
          <a:endParaRPr lang="en-US"/>
        </a:p>
      </dgm:t>
    </dgm:pt>
    <dgm:pt modelId="{3F9F743A-E05B-40B6-B11C-EB867999621B}">
      <dgm:prSet phldrT="[Text]"/>
      <dgm:spPr>
        <a:solidFill>
          <a:schemeClr val="accent3">
            <a:lumMod val="75000"/>
          </a:schemeClr>
        </a:solidFill>
      </dgm:spPr>
      <dgm:t>
        <a:bodyPr/>
        <a:lstStyle/>
        <a:p>
          <a:r>
            <a:rPr lang="en-US" dirty="0"/>
            <a:t>Labor Market Dynamics</a:t>
          </a:r>
        </a:p>
      </dgm:t>
    </dgm:pt>
    <dgm:pt modelId="{FAC91F0C-5F5E-4025-9AF2-769DD23DE7E0}" type="parTrans" cxnId="{3AB83C98-1E64-4883-8906-F4F79D18A3AC}">
      <dgm:prSet/>
      <dgm:spPr/>
      <dgm:t>
        <a:bodyPr/>
        <a:lstStyle/>
        <a:p>
          <a:endParaRPr lang="en-US"/>
        </a:p>
      </dgm:t>
    </dgm:pt>
    <dgm:pt modelId="{BB1D8264-9177-43AA-96E9-62D572F5D6AA}" type="sibTrans" cxnId="{3AB83C98-1E64-4883-8906-F4F79D18A3AC}">
      <dgm:prSet/>
      <dgm:spPr/>
      <dgm:t>
        <a:bodyPr/>
        <a:lstStyle/>
        <a:p>
          <a:endParaRPr lang="en-US"/>
        </a:p>
      </dgm:t>
    </dgm:pt>
    <dgm:pt modelId="{00062E17-16B6-47B6-B434-822D9A0A040E}">
      <dgm:prSet phldrT="[Text]"/>
      <dgm:spPr/>
      <dgm:t>
        <a:bodyPr/>
        <a:lstStyle/>
        <a:p>
          <a:r>
            <a:rPr lang="en-US" dirty="0"/>
            <a:t>Changing preferences and technological advancements altering job structures.</a:t>
          </a:r>
        </a:p>
      </dgm:t>
    </dgm:pt>
    <dgm:pt modelId="{BC7789A0-A41F-452E-A926-708580793380}" type="parTrans" cxnId="{F79FE837-34A0-4729-BB59-C6F4E5383BA0}">
      <dgm:prSet/>
      <dgm:spPr/>
      <dgm:t>
        <a:bodyPr/>
        <a:lstStyle/>
        <a:p>
          <a:endParaRPr lang="en-US"/>
        </a:p>
      </dgm:t>
    </dgm:pt>
    <dgm:pt modelId="{2D5B6A85-52E3-4C7A-A73C-0B1E52FC65C0}" type="sibTrans" cxnId="{F79FE837-34A0-4729-BB59-C6F4E5383BA0}">
      <dgm:prSet/>
      <dgm:spPr/>
      <dgm:t>
        <a:bodyPr/>
        <a:lstStyle/>
        <a:p>
          <a:endParaRPr lang="en-US"/>
        </a:p>
      </dgm:t>
    </dgm:pt>
    <dgm:pt modelId="{8027CF51-1FC1-4403-AF6C-7842D899971E}">
      <dgm:prSet phldrT="[Text]"/>
      <dgm:spPr/>
      <dgm:t>
        <a:bodyPr/>
        <a:lstStyle/>
        <a:p>
          <a:r>
            <a:rPr lang="en-US" dirty="0"/>
            <a:t>Regulatory Constraints</a:t>
          </a:r>
        </a:p>
      </dgm:t>
    </dgm:pt>
    <dgm:pt modelId="{ADD9AAE8-BF36-4867-85B3-8D8840E00833}" type="parTrans" cxnId="{172D96A8-4B53-4357-81CB-A26F16959D81}">
      <dgm:prSet/>
      <dgm:spPr/>
      <dgm:t>
        <a:bodyPr/>
        <a:lstStyle/>
        <a:p>
          <a:endParaRPr lang="en-US"/>
        </a:p>
      </dgm:t>
    </dgm:pt>
    <dgm:pt modelId="{5FB1BE8E-608C-4DCA-918C-29EFB0BA9E1C}" type="sibTrans" cxnId="{172D96A8-4B53-4357-81CB-A26F16959D81}">
      <dgm:prSet/>
      <dgm:spPr/>
      <dgm:t>
        <a:bodyPr/>
        <a:lstStyle/>
        <a:p>
          <a:endParaRPr lang="en-US"/>
        </a:p>
      </dgm:t>
    </dgm:pt>
    <dgm:pt modelId="{8E3796D1-FB54-41DB-92EC-15DE14E8EA6E}">
      <dgm:prSet phldrT="[Text]"/>
      <dgm:spPr>
        <a:solidFill>
          <a:schemeClr val="accent2">
            <a:lumMod val="60000"/>
            <a:lumOff val="40000"/>
          </a:schemeClr>
        </a:solidFill>
      </dgm:spPr>
      <dgm:t>
        <a:bodyPr/>
        <a:lstStyle/>
        <a:p>
          <a:r>
            <a:rPr lang="en-US" dirty="0"/>
            <a:t>Immigration policies, labor laws, and legal restrictions affecting labor pool size.</a:t>
          </a:r>
        </a:p>
      </dgm:t>
    </dgm:pt>
    <dgm:pt modelId="{07B866CF-1D50-4923-A794-566D1A929F5B}" type="parTrans" cxnId="{C63BD362-FC76-4A4E-A89F-97393746CDAC}">
      <dgm:prSet/>
      <dgm:spPr/>
      <dgm:t>
        <a:bodyPr/>
        <a:lstStyle/>
        <a:p>
          <a:endParaRPr lang="en-US"/>
        </a:p>
      </dgm:t>
    </dgm:pt>
    <dgm:pt modelId="{3AB9A60B-789D-4BBB-A39D-4C25307EF2D2}" type="sibTrans" cxnId="{C63BD362-FC76-4A4E-A89F-97393746CDAC}">
      <dgm:prSet/>
      <dgm:spPr/>
      <dgm:t>
        <a:bodyPr/>
        <a:lstStyle/>
        <a:p>
          <a:endParaRPr lang="en-US"/>
        </a:p>
      </dgm:t>
    </dgm:pt>
    <dgm:pt modelId="{BCC46902-6EA5-4E6D-8A89-4384C7CA01AA}" type="pres">
      <dgm:prSet presAssocID="{DAE6A86E-CFF7-46A1-8390-69C4553A0988}" presName="Name0" presStyleCnt="0">
        <dgm:presLayoutVars>
          <dgm:dir/>
          <dgm:animLvl val="lvl"/>
          <dgm:resizeHandles val="exact"/>
        </dgm:presLayoutVars>
      </dgm:prSet>
      <dgm:spPr/>
    </dgm:pt>
    <dgm:pt modelId="{A10227A4-2995-4119-AB76-FD87D846E525}" type="pres">
      <dgm:prSet presAssocID="{228D7A6B-BE6F-4DEC-A3E8-90BE820BE632}" presName="compositeNode" presStyleCnt="0">
        <dgm:presLayoutVars>
          <dgm:bulletEnabled val="1"/>
        </dgm:presLayoutVars>
      </dgm:prSet>
      <dgm:spPr/>
    </dgm:pt>
    <dgm:pt modelId="{0235EDA3-6F30-452F-81A6-29E702F677E8}" type="pres">
      <dgm:prSet presAssocID="{228D7A6B-BE6F-4DEC-A3E8-90BE820BE632}" presName="bgRect" presStyleLbl="node1" presStyleIdx="0" presStyleCnt="3"/>
      <dgm:spPr/>
    </dgm:pt>
    <dgm:pt modelId="{F00C7093-F4DB-4512-8F97-81FE7DBC6930}" type="pres">
      <dgm:prSet presAssocID="{228D7A6B-BE6F-4DEC-A3E8-90BE820BE632}" presName="parentNode" presStyleLbl="node1" presStyleIdx="0" presStyleCnt="3">
        <dgm:presLayoutVars>
          <dgm:chMax val="0"/>
          <dgm:bulletEnabled val="1"/>
        </dgm:presLayoutVars>
      </dgm:prSet>
      <dgm:spPr/>
    </dgm:pt>
    <dgm:pt modelId="{F8970BD9-46B2-4B50-8CCB-EA7A12E67407}" type="pres">
      <dgm:prSet presAssocID="{228D7A6B-BE6F-4DEC-A3E8-90BE820BE632}" presName="childNode" presStyleLbl="node1" presStyleIdx="0" presStyleCnt="3">
        <dgm:presLayoutVars>
          <dgm:bulletEnabled val="1"/>
        </dgm:presLayoutVars>
      </dgm:prSet>
      <dgm:spPr/>
    </dgm:pt>
    <dgm:pt modelId="{5B88E4CB-D0D0-484F-B713-699DEA2A1C80}" type="pres">
      <dgm:prSet presAssocID="{0330E960-8A46-4AEF-867A-FBB73E6DB901}" presName="hSp" presStyleCnt="0"/>
      <dgm:spPr/>
    </dgm:pt>
    <dgm:pt modelId="{3F1B3D4E-8472-4451-B1CD-2B8AB686B2A2}" type="pres">
      <dgm:prSet presAssocID="{0330E960-8A46-4AEF-867A-FBB73E6DB901}" presName="vProcSp" presStyleCnt="0"/>
      <dgm:spPr/>
    </dgm:pt>
    <dgm:pt modelId="{9762D1E6-7A42-48E6-8247-86C1B90AAE31}" type="pres">
      <dgm:prSet presAssocID="{0330E960-8A46-4AEF-867A-FBB73E6DB901}" presName="vSp1" presStyleCnt="0"/>
      <dgm:spPr/>
    </dgm:pt>
    <dgm:pt modelId="{09E04B00-5CAA-4FB4-9C1E-7C7049B85A8F}" type="pres">
      <dgm:prSet presAssocID="{0330E960-8A46-4AEF-867A-FBB73E6DB901}" presName="simulatedConn" presStyleLbl="solidFgAcc1" presStyleIdx="0" presStyleCnt="2"/>
      <dgm:spPr/>
    </dgm:pt>
    <dgm:pt modelId="{62498FA1-F3CE-49BB-9ACB-0EA0ABCB9B59}" type="pres">
      <dgm:prSet presAssocID="{0330E960-8A46-4AEF-867A-FBB73E6DB901}" presName="vSp2" presStyleCnt="0"/>
      <dgm:spPr/>
    </dgm:pt>
    <dgm:pt modelId="{99EBF36A-FC59-44F2-9B45-7B514D043FFB}" type="pres">
      <dgm:prSet presAssocID="{0330E960-8A46-4AEF-867A-FBB73E6DB901}" presName="sibTrans" presStyleCnt="0"/>
      <dgm:spPr/>
    </dgm:pt>
    <dgm:pt modelId="{30DB56FB-FD73-4A3A-A3A7-11DD81E6F2E0}" type="pres">
      <dgm:prSet presAssocID="{3F9F743A-E05B-40B6-B11C-EB867999621B}" presName="compositeNode" presStyleCnt="0">
        <dgm:presLayoutVars>
          <dgm:bulletEnabled val="1"/>
        </dgm:presLayoutVars>
      </dgm:prSet>
      <dgm:spPr/>
    </dgm:pt>
    <dgm:pt modelId="{10635B13-1FB6-4463-B164-4E26723BAD1C}" type="pres">
      <dgm:prSet presAssocID="{3F9F743A-E05B-40B6-B11C-EB867999621B}" presName="bgRect" presStyleLbl="node1" presStyleIdx="1" presStyleCnt="3"/>
      <dgm:spPr/>
    </dgm:pt>
    <dgm:pt modelId="{250A5472-1C1A-451F-9F4D-0B1E92AA960B}" type="pres">
      <dgm:prSet presAssocID="{3F9F743A-E05B-40B6-B11C-EB867999621B}" presName="parentNode" presStyleLbl="node1" presStyleIdx="1" presStyleCnt="3">
        <dgm:presLayoutVars>
          <dgm:chMax val="0"/>
          <dgm:bulletEnabled val="1"/>
        </dgm:presLayoutVars>
      </dgm:prSet>
      <dgm:spPr/>
    </dgm:pt>
    <dgm:pt modelId="{A825487A-8F69-4333-81B4-D166BCC9FC9B}" type="pres">
      <dgm:prSet presAssocID="{3F9F743A-E05B-40B6-B11C-EB867999621B}" presName="childNode" presStyleLbl="node1" presStyleIdx="1" presStyleCnt="3">
        <dgm:presLayoutVars>
          <dgm:bulletEnabled val="1"/>
        </dgm:presLayoutVars>
      </dgm:prSet>
      <dgm:spPr/>
    </dgm:pt>
    <dgm:pt modelId="{18140666-CD61-449F-8E5A-CDDF55E22671}" type="pres">
      <dgm:prSet presAssocID="{BB1D8264-9177-43AA-96E9-62D572F5D6AA}" presName="hSp" presStyleCnt="0"/>
      <dgm:spPr/>
    </dgm:pt>
    <dgm:pt modelId="{E0CAD0AB-AD6B-4040-975F-7E5C86DC0B89}" type="pres">
      <dgm:prSet presAssocID="{BB1D8264-9177-43AA-96E9-62D572F5D6AA}" presName="vProcSp" presStyleCnt="0"/>
      <dgm:spPr/>
    </dgm:pt>
    <dgm:pt modelId="{1AB89471-5D51-42B6-AAE5-259C736A4835}" type="pres">
      <dgm:prSet presAssocID="{BB1D8264-9177-43AA-96E9-62D572F5D6AA}" presName="vSp1" presStyleCnt="0"/>
      <dgm:spPr/>
    </dgm:pt>
    <dgm:pt modelId="{DE7DBF77-A210-4D14-BC08-D1A00BC49394}" type="pres">
      <dgm:prSet presAssocID="{BB1D8264-9177-43AA-96E9-62D572F5D6AA}" presName="simulatedConn" presStyleLbl="solidFgAcc1" presStyleIdx="1" presStyleCnt="2"/>
      <dgm:spPr/>
    </dgm:pt>
    <dgm:pt modelId="{02596C95-D0A8-4DB6-BE59-15FFBF6F161A}" type="pres">
      <dgm:prSet presAssocID="{BB1D8264-9177-43AA-96E9-62D572F5D6AA}" presName="vSp2" presStyleCnt="0"/>
      <dgm:spPr/>
    </dgm:pt>
    <dgm:pt modelId="{28FBAAA7-48D7-4EB4-A78D-6C33EE4BF7DF}" type="pres">
      <dgm:prSet presAssocID="{BB1D8264-9177-43AA-96E9-62D572F5D6AA}" presName="sibTrans" presStyleCnt="0"/>
      <dgm:spPr/>
    </dgm:pt>
    <dgm:pt modelId="{5B09A02A-A3B3-4857-B3F5-CFCECCD22774}" type="pres">
      <dgm:prSet presAssocID="{8027CF51-1FC1-4403-AF6C-7842D899971E}" presName="compositeNode" presStyleCnt="0">
        <dgm:presLayoutVars>
          <dgm:bulletEnabled val="1"/>
        </dgm:presLayoutVars>
      </dgm:prSet>
      <dgm:spPr/>
    </dgm:pt>
    <dgm:pt modelId="{1EACFAC8-8A3D-4E17-911A-B85A917DDD12}" type="pres">
      <dgm:prSet presAssocID="{8027CF51-1FC1-4403-AF6C-7842D899971E}" presName="bgRect" presStyleLbl="node1" presStyleIdx="2" presStyleCnt="3"/>
      <dgm:spPr/>
    </dgm:pt>
    <dgm:pt modelId="{1DB4494A-F46B-44F4-A296-AB55ADE091E5}" type="pres">
      <dgm:prSet presAssocID="{8027CF51-1FC1-4403-AF6C-7842D899971E}" presName="parentNode" presStyleLbl="node1" presStyleIdx="2" presStyleCnt="3">
        <dgm:presLayoutVars>
          <dgm:chMax val="0"/>
          <dgm:bulletEnabled val="1"/>
        </dgm:presLayoutVars>
      </dgm:prSet>
      <dgm:spPr/>
    </dgm:pt>
    <dgm:pt modelId="{D1205E37-835E-4FB9-964E-C1C0F099F3AC}" type="pres">
      <dgm:prSet presAssocID="{8027CF51-1FC1-4403-AF6C-7842D899971E}" presName="childNode" presStyleLbl="node1" presStyleIdx="2" presStyleCnt="3">
        <dgm:presLayoutVars>
          <dgm:bulletEnabled val="1"/>
        </dgm:presLayoutVars>
      </dgm:prSet>
      <dgm:spPr/>
    </dgm:pt>
  </dgm:ptLst>
  <dgm:cxnLst>
    <dgm:cxn modelId="{42DB2410-B006-419B-9B31-58F6981D0E86}" type="presOf" srcId="{8E3796D1-FB54-41DB-92EC-15DE14E8EA6E}" destId="{D1205E37-835E-4FB9-964E-C1C0F099F3AC}" srcOrd="0" destOrd="0" presId="urn:microsoft.com/office/officeart/2005/8/layout/hProcess7"/>
    <dgm:cxn modelId="{9E61C911-1141-49E4-A5A2-70A5DD07F8E7}" type="presOf" srcId="{00062E17-16B6-47B6-B434-822D9A0A040E}" destId="{A825487A-8F69-4333-81B4-D166BCC9FC9B}" srcOrd="0" destOrd="0" presId="urn:microsoft.com/office/officeart/2005/8/layout/hProcess7"/>
    <dgm:cxn modelId="{85631116-0298-46A8-B2DC-81365518C54E}" type="presOf" srcId="{228D7A6B-BE6F-4DEC-A3E8-90BE820BE632}" destId="{F00C7093-F4DB-4512-8F97-81FE7DBC6930}" srcOrd="1" destOrd="0" presId="urn:microsoft.com/office/officeart/2005/8/layout/hProcess7"/>
    <dgm:cxn modelId="{F79FE837-34A0-4729-BB59-C6F4E5383BA0}" srcId="{3F9F743A-E05B-40B6-B11C-EB867999621B}" destId="{00062E17-16B6-47B6-B434-822D9A0A040E}" srcOrd="0" destOrd="0" parTransId="{BC7789A0-A41F-452E-A926-708580793380}" sibTransId="{2D5B6A85-52E3-4C7A-A73C-0B1E52FC65C0}"/>
    <dgm:cxn modelId="{C63BD362-FC76-4A4E-A89F-97393746CDAC}" srcId="{8027CF51-1FC1-4403-AF6C-7842D899971E}" destId="{8E3796D1-FB54-41DB-92EC-15DE14E8EA6E}" srcOrd="0" destOrd="0" parTransId="{07B866CF-1D50-4923-A794-566D1A929F5B}" sibTransId="{3AB9A60B-789D-4BBB-A39D-4C25307EF2D2}"/>
    <dgm:cxn modelId="{E7946267-A51B-4A02-B615-0C88C108C3B9}" type="presOf" srcId="{8027CF51-1FC1-4403-AF6C-7842D899971E}" destId="{1EACFAC8-8A3D-4E17-911A-B85A917DDD12}" srcOrd="0" destOrd="0" presId="urn:microsoft.com/office/officeart/2005/8/layout/hProcess7"/>
    <dgm:cxn modelId="{3E1B954D-4B23-4ADB-A284-C74CF8AB0C77}" type="presOf" srcId="{4B37773E-1671-4968-989F-30BB2FDDF19F}" destId="{F8970BD9-46B2-4B50-8CCB-EA7A12E67407}" srcOrd="0" destOrd="0" presId="urn:microsoft.com/office/officeart/2005/8/layout/hProcess7"/>
    <dgm:cxn modelId="{79D8D886-75F6-4397-AE8B-4A91108A0F7B}" type="presOf" srcId="{DAE6A86E-CFF7-46A1-8390-69C4553A0988}" destId="{BCC46902-6EA5-4E6D-8A89-4384C7CA01AA}" srcOrd="0" destOrd="0" presId="urn:microsoft.com/office/officeart/2005/8/layout/hProcess7"/>
    <dgm:cxn modelId="{79B82A98-CF74-4299-AB7B-E9D2E8B002F3}" type="presOf" srcId="{3F9F743A-E05B-40B6-B11C-EB867999621B}" destId="{250A5472-1C1A-451F-9F4D-0B1E92AA960B}" srcOrd="1" destOrd="0" presId="urn:microsoft.com/office/officeart/2005/8/layout/hProcess7"/>
    <dgm:cxn modelId="{3AB83C98-1E64-4883-8906-F4F79D18A3AC}" srcId="{DAE6A86E-CFF7-46A1-8390-69C4553A0988}" destId="{3F9F743A-E05B-40B6-B11C-EB867999621B}" srcOrd="1" destOrd="0" parTransId="{FAC91F0C-5F5E-4025-9AF2-769DD23DE7E0}" sibTransId="{BB1D8264-9177-43AA-96E9-62D572F5D6AA}"/>
    <dgm:cxn modelId="{2BD64BA1-063D-49D4-A079-7E0D8A4530FD}" srcId="{DAE6A86E-CFF7-46A1-8390-69C4553A0988}" destId="{228D7A6B-BE6F-4DEC-A3E8-90BE820BE632}" srcOrd="0" destOrd="0" parTransId="{B673772F-7615-48A9-92FD-884037899825}" sibTransId="{0330E960-8A46-4AEF-867A-FBB73E6DB901}"/>
    <dgm:cxn modelId="{172D96A8-4B53-4357-81CB-A26F16959D81}" srcId="{DAE6A86E-CFF7-46A1-8390-69C4553A0988}" destId="{8027CF51-1FC1-4403-AF6C-7842D899971E}" srcOrd="2" destOrd="0" parTransId="{ADD9AAE8-BF36-4867-85B3-8D8840E00833}" sibTransId="{5FB1BE8E-608C-4DCA-918C-29EFB0BA9E1C}"/>
    <dgm:cxn modelId="{0E168DB4-0989-4A02-8EBC-2F3C305B6F4C}" type="presOf" srcId="{228D7A6B-BE6F-4DEC-A3E8-90BE820BE632}" destId="{0235EDA3-6F30-452F-81A6-29E702F677E8}" srcOrd="0" destOrd="0" presId="urn:microsoft.com/office/officeart/2005/8/layout/hProcess7"/>
    <dgm:cxn modelId="{035D2FBE-293B-449F-821C-AEE37A5DCF19}" type="presOf" srcId="{3F9F743A-E05B-40B6-B11C-EB867999621B}" destId="{10635B13-1FB6-4463-B164-4E26723BAD1C}" srcOrd="0" destOrd="0" presId="urn:microsoft.com/office/officeart/2005/8/layout/hProcess7"/>
    <dgm:cxn modelId="{256D4EC4-566E-4EB8-9FA4-93224A18CF53}" type="presOf" srcId="{8027CF51-1FC1-4403-AF6C-7842D899971E}" destId="{1DB4494A-F46B-44F4-A296-AB55ADE091E5}" srcOrd="1" destOrd="0" presId="urn:microsoft.com/office/officeart/2005/8/layout/hProcess7"/>
    <dgm:cxn modelId="{32B3DACE-6202-46DF-83A2-D0FCB46D556C}" srcId="{228D7A6B-BE6F-4DEC-A3E8-90BE820BE632}" destId="{4B37773E-1671-4968-989F-30BB2FDDF19F}" srcOrd="0" destOrd="0" parTransId="{ECB6F39B-8530-49E4-B73D-8AC2016C2992}" sibTransId="{EDDE18B9-06F6-4B31-93C8-8483FDCC1EEC}"/>
    <dgm:cxn modelId="{46F32E5F-21D5-4C0A-9547-B3CECC8F04C0}" type="presParOf" srcId="{BCC46902-6EA5-4E6D-8A89-4384C7CA01AA}" destId="{A10227A4-2995-4119-AB76-FD87D846E525}" srcOrd="0" destOrd="0" presId="urn:microsoft.com/office/officeart/2005/8/layout/hProcess7"/>
    <dgm:cxn modelId="{D06FBB0C-C48F-44DC-9E5F-34196B87D8E9}" type="presParOf" srcId="{A10227A4-2995-4119-AB76-FD87D846E525}" destId="{0235EDA3-6F30-452F-81A6-29E702F677E8}" srcOrd="0" destOrd="0" presId="urn:microsoft.com/office/officeart/2005/8/layout/hProcess7"/>
    <dgm:cxn modelId="{136F237A-EF4E-45BA-8FE2-FB39BC90795D}" type="presParOf" srcId="{A10227A4-2995-4119-AB76-FD87D846E525}" destId="{F00C7093-F4DB-4512-8F97-81FE7DBC6930}" srcOrd="1" destOrd="0" presId="urn:microsoft.com/office/officeart/2005/8/layout/hProcess7"/>
    <dgm:cxn modelId="{2AB7E0CE-6041-4A90-ACD8-6B532E9AAF50}" type="presParOf" srcId="{A10227A4-2995-4119-AB76-FD87D846E525}" destId="{F8970BD9-46B2-4B50-8CCB-EA7A12E67407}" srcOrd="2" destOrd="0" presId="urn:microsoft.com/office/officeart/2005/8/layout/hProcess7"/>
    <dgm:cxn modelId="{B57E93ED-A8F7-48A9-8814-4634BFCA4988}" type="presParOf" srcId="{BCC46902-6EA5-4E6D-8A89-4384C7CA01AA}" destId="{5B88E4CB-D0D0-484F-B713-699DEA2A1C80}" srcOrd="1" destOrd="0" presId="urn:microsoft.com/office/officeart/2005/8/layout/hProcess7"/>
    <dgm:cxn modelId="{88C4349E-4608-4B3C-AFE2-08F4D051532E}" type="presParOf" srcId="{BCC46902-6EA5-4E6D-8A89-4384C7CA01AA}" destId="{3F1B3D4E-8472-4451-B1CD-2B8AB686B2A2}" srcOrd="2" destOrd="0" presId="urn:microsoft.com/office/officeart/2005/8/layout/hProcess7"/>
    <dgm:cxn modelId="{E78D839D-95C1-47F1-BB74-1CEE1EAC781A}" type="presParOf" srcId="{3F1B3D4E-8472-4451-B1CD-2B8AB686B2A2}" destId="{9762D1E6-7A42-48E6-8247-86C1B90AAE31}" srcOrd="0" destOrd="0" presId="urn:microsoft.com/office/officeart/2005/8/layout/hProcess7"/>
    <dgm:cxn modelId="{AEFB03E0-983C-4010-9B85-AE78483BAFF0}" type="presParOf" srcId="{3F1B3D4E-8472-4451-B1CD-2B8AB686B2A2}" destId="{09E04B00-5CAA-4FB4-9C1E-7C7049B85A8F}" srcOrd="1" destOrd="0" presId="urn:microsoft.com/office/officeart/2005/8/layout/hProcess7"/>
    <dgm:cxn modelId="{D8474897-96C4-485F-8834-2129D1DF282E}" type="presParOf" srcId="{3F1B3D4E-8472-4451-B1CD-2B8AB686B2A2}" destId="{62498FA1-F3CE-49BB-9ACB-0EA0ABCB9B59}" srcOrd="2" destOrd="0" presId="urn:microsoft.com/office/officeart/2005/8/layout/hProcess7"/>
    <dgm:cxn modelId="{8EEF8D09-99BE-4375-9D80-043C70D47AF8}" type="presParOf" srcId="{BCC46902-6EA5-4E6D-8A89-4384C7CA01AA}" destId="{99EBF36A-FC59-44F2-9B45-7B514D043FFB}" srcOrd="3" destOrd="0" presId="urn:microsoft.com/office/officeart/2005/8/layout/hProcess7"/>
    <dgm:cxn modelId="{682EB845-0AF5-4C7E-90AB-060E72E40461}" type="presParOf" srcId="{BCC46902-6EA5-4E6D-8A89-4384C7CA01AA}" destId="{30DB56FB-FD73-4A3A-A3A7-11DD81E6F2E0}" srcOrd="4" destOrd="0" presId="urn:microsoft.com/office/officeart/2005/8/layout/hProcess7"/>
    <dgm:cxn modelId="{BE4A00B1-167B-4862-929F-C12D0F5B89AF}" type="presParOf" srcId="{30DB56FB-FD73-4A3A-A3A7-11DD81E6F2E0}" destId="{10635B13-1FB6-4463-B164-4E26723BAD1C}" srcOrd="0" destOrd="0" presId="urn:microsoft.com/office/officeart/2005/8/layout/hProcess7"/>
    <dgm:cxn modelId="{B0B9ACCF-66E1-4591-8D40-FD01A67E8559}" type="presParOf" srcId="{30DB56FB-FD73-4A3A-A3A7-11DD81E6F2E0}" destId="{250A5472-1C1A-451F-9F4D-0B1E92AA960B}" srcOrd="1" destOrd="0" presId="urn:microsoft.com/office/officeart/2005/8/layout/hProcess7"/>
    <dgm:cxn modelId="{99829D5E-629C-47C8-A1CB-3CD9C83AA818}" type="presParOf" srcId="{30DB56FB-FD73-4A3A-A3A7-11DD81E6F2E0}" destId="{A825487A-8F69-4333-81B4-D166BCC9FC9B}" srcOrd="2" destOrd="0" presId="urn:microsoft.com/office/officeart/2005/8/layout/hProcess7"/>
    <dgm:cxn modelId="{BB5CAF05-5E64-4E07-860C-80D59CAD888F}" type="presParOf" srcId="{BCC46902-6EA5-4E6D-8A89-4384C7CA01AA}" destId="{18140666-CD61-449F-8E5A-CDDF55E22671}" srcOrd="5" destOrd="0" presId="urn:microsoft.com/office/officeart/2005/8/layout/hProcess7"/>
    <dgm:cxn modelId="{6922F112-428F-4AA4-86AF-93C690FA0447}" type="presParOf" srcId="{BCC46902-6EA5-4E6D-8A89-4384C7CA01AA}" destId="{E0CAD0AB-AD6B-4040-975F-7E5C86DC0B89}" srcOrd="6" destOrd="0" presId="urn:microsoft.com/office/officeart/2005/8/layout/hProcess7"/>
    <dgm:cxn modelId="{F779DBAD-AAC7-43CA-A712-974B7B0A8956}" type="presParOf" srcId="{E0CAD0AB-AD6B-4040-975F-7E5C86DC0B89}" destId="{1AB89471-5D51-42B6-AAE5-259C736A4835}" srcOrd="0" destOrd="0" presId="urn:microsoft.com/office/officeart/2005/8/layout/hProcess7"/>
    <dgm:cxn modelId="{7D27C105-4500-4BA6-8ED5-D52E5D0EF2C0}" type="presParOf" srcId="{E0CAD0AB-AD6B-4040-975F-7E5C86DC0B89}" destId="{DE7DBF77-A210-4D14-BC08-D1A00BC49394}" srcOrd="1" destOrd="0" presId="urn:microsoft.com/office/officeart/2005/8/layout/hProcess7"/>
    <dgm:cxn modelId="{8CAA8AA4-FF64-413E-ABBF-E1E8A4D48196}" type="presParOf" srcId="{E0CAD0AB-AD6B-4040-975F-7E5C86DC0B89}" destId="{02596C95-D0A8-4DB6-BE59-15FFBF6F161A}" srcOrd="2" destOrd="0" presId="urn:microsoft.com/office/officeart/2005/8/layout/hProcess7"/>
    <dgm:cxn modelId="{E6D3BFC7-5C1F-4DC7-877F-78C3F456DF59}" type="presParOf" srcId="{BCC46902-6EA5-4E6D-8A89-4384C7CA01AA}" destId="{28FBAAA7-48D7-4EB4-A78D-6C33EE4BF7DF}" srcOrd="7" destOrd="0" presId="urn:microsoft.com/office/officeart/2005/8/layout/hProcess7"/>
    <dgm:cxn modelId="{862066F4-C90B-4148-9023-E683D1310B33}" type="presParOf" srcId="{BCC46902-6EA5-4E6D-8A89-4384C7CA01AA}" destId="{5B09A02A-A3B3-4857-B3F5-CFCECCD22774}" srcOrd="8" destOrd="0" presId="urn:microsoft.com/office/officeart/2005/8/layout/hProcess7"/>
    <dgm:cxn modelId="{9A3C72FB-CDB6-4C03-9D7B-1F194E5166FB}" type="presParOf" srcId="{5B09A02A-A3B3-4857-B3F5-CFCECCD22774}" destId="{1EACFAC8-8A3D-4E17-911A-B85A917DDD12}" srcOrd="0" destOrd="0" presId="urn:microsoft.com/office/officeart/2005/8/layout/hProcess7"/>
    <dgm:cxn modelId="{DA6C62FE-4C4D-4DEE-84DD-A6DD903CE5AD}" type="presParOf" srcId="{5B09A02A-A3B3-4857-B3F5-CFCECCD22774}" destId="{1DB4494A-F46B-44F4-A296-AB55ADE091E5}" srcOrd="1" destOrd="0" presId="urn:microsoft.com/office/officeart/2005/8/layout/hProcess7"/>
    <dgm:cxn modelId="{F9540678-0A19-4C72-B475-959BA9698760}" type="presParOf" srcId="{5B09A02A-A3B3-4857-B3F5-CFCECCD22774}" destId="{D1205E37-835E-4FB9-964E-C1C0F099F3AC}"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114DE4B-3902-4F8E-A30E-9D6994D0F5D1}"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7D419254-20CE-4790-A54B-EF9D1203ABB7}">
      <dgm:prSet phldrT="[Text]"/>
      <dgm:spPr/>
      <dgm:t>
        <a:bodyPr/>
        <a:lstStyle/>
        <a:p>
          <a:r>
            <a:rPr lang="en-US" dirty="0"/>
            <a:t>Service Quality</a:t>
          </a:r>
        </a:p>
      </dgm:t>
    </dgm:pt>
    <dgm:pt modelId="{4B17F767-980E-4EFE-AA76-F8D45A52F8E4}" type="parTrans" cxnId="{12D5BE43-296C-4AD3-890E-B4D03ED0B3EA}">
      <dgm:prSet/>
      <dgm:spPr/>
      <dgm:t>
        <a:bodyPr/>
        <a:lstStyle/>
        <a:p>
          <a:endParaRPr lang="en-US"/>
        </a:p>
      </dgm:t>
    </dgm:pt>
    <dgm:pt modelId="{DD45C93C-7B84-4AB4-9640-2D7AC8A56D01}" type="sibTrans" cxnId="{12D5BE43-296C-4AD3-890E-B4D03ED0B3EA}">
      <dgm:prSet/>
      <dgm:spPr/>
      <dgm:t>
        <a:bodyPr/>
        <a:lstStyle/>
        <a:p>
          <a:endParaRPr lang="en-US"/>
        </a:p>
      </dgm:t>
    </dgm:pt>
    <dgm:pt modelId="{B8ABADAD-2F06-4AA9-813E-12EB99D1F762}">
      <dgm:prSet phldrT="[Text]" custT="1"/>
      <dgm:spPr/>
      <dgm:t>
        <a:bodyPr/>
        <a:lstStyle/>
        <a:p>
          <a:r>
            <a:rPr lang="en-US" sz="1400" dirty="0"/>
            <a:t>Effects of understaffing on guest satisfaction and reputation.</a:t>
          </a:r>
        </a:p>
      </dgm:t>
    </dgm:pt>
    <dgm:pt modelId="{89B96906-E943-49D7-86E1-22367410936C}" type="parTrans" cxnId="{B70F07A4-2425-4700-B183-80A17F006229}">
      <dgm:prSet/>
      <dgm:spPr/>
      <dgm:t>
        <a:bodyPr/>
        <a:lstStyle/>
        <a:p>
          <a:endParaRPr lang="en-US"/>
        </a:p>
      </dgm:t>
    </dgm:pt>
    <dgm:pt modelId="{4FCEF475-DEA8-4EDD-9923-BC38F9DFBBCC}" type="sibTrans" cxnId="{B70F07A4-2425-4700-B183-80A17F006229}">
      <dgm:prSet/>
      <dgm:spPr/>
      <dgm:t>
        <a:bodyPr/>
        <a:lstStyle/>
        <a:p>
          <a:endParaRPr lang="en-US"/>
        </a:p>
      </dgm:t>
    </dgm:pt>
    <dgm:pt modelId="{C2BEE155-B1FE-4DCE-AEC5-D2024C2492EE}">
      <dgm:prSet phldrT="[Text]" custT="1"/>
      <dgm:spPr/>
      <dgm:t>
        <a:bodyPr/>
        <a:lstStyle/>
        <a:p>
          <a:r>
            <a:rPr lang="en-US" sz="1400" dirty="0"/>
            <a:t>Impact on staff well-being, turnover rates, and organizational stability.</a:t>
          </a:r>
        </a:p>
      </dgm:t>
    </dgm:pt>
    <dgm:pt modelId="{4EF7D5FB-D3D9-4D3D-8D6F-19D3B40D747E}" type="parTrans" cxnId="{59B3EA93-2E35-4F32-9746-1ED2C49BF6BD}">
      <dgm:prSet/>
      <dgm:spPr/>
      <dgm:t>
        <a:bodyPr/>
        <a:lstStyle/>
        <a:p>
          <a:endParaRPr lang="en-US"/>
        </a:p>
      </dgm:t>
    </dgm:pt>
    <dgm:pt modelId="{C46C314A-0871-4088-904F-88BC2AD7199B}" type="sibTrans" cxnId="{59B3EA93-2E35-4F32-9746-1ED2C49BF6BD}">
      <dgm:prSet/>
      <dgm:spPr/>
      <dgm:t>
        <a:bodyPr/>
        <a:lstStyle/>
        <a:p>
          <a:endParaRPr lang="en-US"/>
        </a:p>
      </dgm:t>
    </dgm:pt>
    <dgm:pt modelId="{4C01917A-2560-4C3C-B00E-97EBFA59E35E}">
      <dgm:prSet phldrT="[Text]"/>
      <dgm:spPr>
        <a:solidFill>
          <a:schemeClr val="accent4">
            <a:lumMod val="50000"/>
          </a:schemeClr>
        </a:solidFill>
      </dgm:spPr>
      <dgm:t>
        <a:bodyPr/>
        <a:lstStyle/>
        <a:p>
          <a:r>
            <a:rPr lang="en-US" dirty="0"/>
            <a:t>Employee Morale</a:t>
          </a:r>
        </a:p>
      </dgm:t>
    </dgm:pt>
    <dgm:pt modelId="{428E704A-109C-4F41-9F1C-7F6327E5929B}" type="sibTrans" cxnId="{2C4FED83-FBA7-4006-947C-ACA164C546DD}">
      <dgm:prSet/>
      <dgm:spPr/>
      <dgm:t>
        <a:bodyPr/>
        <a:lstStyle/>
        <a:p>
          <a:endParaRPr lang="en-US"/>
        </a:p>
      </dgm:t>
    </dgm:pt>
    <dgm:pt modelId="{DFFEA042-A7A3-4E5C-8C83-844EB087E4E9}" type="parTrans" cxnId="{2C4FED83-FBA7-4006-947C-ACA164C546DD}">
      <dgm:prSet/>
      <dgm:spPr/>
      <dgm:t>
        <a:bodyPr/>
        <a:lstStyle/>
        <a:p>
          <a:endParaRPr lang="en-US"/>
        </a:p>
      </dgm:t>
    </dgm:pt>
    <dgm:pt modelId="{E48E0943-CC6E-420F-B983-32DE4838D74E}" type="pres">
      <dgm:prSet presAssocID="{2114DE4B-3902-4F8E-A30E-9D6994D0F5D1}" presName="linearFlow" presStyleCnt="0">
        <dgm:presLayoutVars>
          <dgm:dir/>
          <dgm:animLvl val="lvl"/>
          <dgm:resizeHandles val="exact"/>
        </dgm:presLayoutVars>
      </dgm:prSet>
      <dgm:spPr/>
    </dgm:pt>
    <dgm:pt modelId="{F76A6CAD-D9C8-4008-B031-D420CFC56F8B}" type="pres">
      <dgm:prSet presAssocID="{7D419254-20CE-4790-A54B-EF9D1203ABB7}" presName="composite" presStyleCnt="0"/>
      <dgm:spPr/>
    </dgm:pt>
    <dgm:pt modelId="{F4653AE4-EB1D-4476-8A6B-870C511A77C4}" type="pres">
      <dgm:prSet presAssocID="{7D419254-20CE-4790-A54B-EF9D1203ABB7}" presName="parentText" presStyleLbl="alignNode1" presStyleIdx="0" presStyleCnt="2">
        <dgm:presLayoutVars>
          <dgm:chMax val="1"/>
          <dgm:bulletEnabled val="1"/>
        </dgm:presLayoutVars>
      </dgm:prSet>
      <dgm:spPr/>
    </dgm:pt>
    <dgm:pt modelId="{0516CF7B-7710-45BA-A4EC-8BE6A1C77826}" type="pres">
      <dgm:prSet presAssocID="{7D419254-20CE-4790-A54B-EF9D1203ABB7}" presName="descendantText" presStyleLbl="alignAcc1" presStyleIdx="0" presStyleCnt="2">
        <dgm:presLayoutVars>
          <dgm:bulletEnabled val="1"/>
        </dgm:presLayoutVars>
      </dgm:prSet>
      <dgm:spPr/>
    </dgm:pt>
    <dgm:pt modelId="{799F8B62-CA04-4E7F-A778-B6ACA84383DB}" type="pres">
      <dgm:prSet presAssocID="{DD45C93C-7B84-4AB4-9640-2D7AC8A56D01}" presName="sp" presStyleCnt="0"/>
      <dgm:spPr/>
    </dgm:pt>
    <dgm:pt modelId="{7473D913-7377-47D3-A690-73ABF9FB6D7F}" type="pres">
      <dgm:prSet presAssocID="{4C01917A-2560-4C3C-B00E-97EBFA59E35E}" presName="composite" presStyleCnt="0"/>
      <dgm:spPr/>
    </dgm:pt>
    <dgm:pt modelId="{C8B3E3DF-8350-4FD3-B9AF-2F74F3597FC5}" type="pres">
      <dgm:prSet presAssocID="{4C01917A-2560-4C3C-B00E-97EBFA59E35E}" presName="parentText" presStyleLbl="alignNode1" presStyleIdx="1" presStyleCnt="2">
        <dgm:presLayoutVars>
          <dgm:chMax val="1"/>
          <dgm:bulletEnabled val="1"/>
        </dgm:presLayoutVars>
      </dgm:prSet>
      <dgm:spPr/>
    </dgm:pt>
    <dgm:pt modelId="{C9485A6C-36A0-4D1C-9603-A8E2C3F8F004}" type="pres">
      <dgm:prSet presAssocID="{4C01917A-2560-4C3C-B00E-97EBFA59E35E}" presName="descendantText" presStyleLbl="alignAcc1" presStyleIdx="1" presStyleCnt="2">
        <dgm:presLayoutVars>
          <dgm:bulletEnabled val="1"/>
        </dgm:presLayoutVars>
      </dgm:prSet>
      <dgm:spPr/>
    </dgm:pt>
  </dgm:ptLst>
  <dgm:cxnLst>
    <dgm:cxn modelId="{45484125-FB47-4B6B-A696-44E70791770D}" type="presOf" srcId="{C2BEE155-B1FE-4DCE-AEC5-D2024C2492EE}" destId="{C9485A6C-36A0-4D1C-9603-A8E2C3F8F004}" srcOrd="0" destOrd="0" presId="urn:microsoft.com/office/officeart/2005/8/layout/chevron2"/>
    <dgm:cxn modelId="{0CD9B762-19CB-4955-8BA7-EF56A3AB9964}" type="presOf" srcId="{7D419254-20CE-4790-A54B-EF9D1203ABB7}" destId="{F4653AE4-EB1D-4476-8A6B-870C511A77C4}" srcOrd="0" destOrd="0" presId="urn:microsoft.com/office/officeart/2005/8/layout/chevron2"/>
    <dgm:cxn modelId="{12D5BE43-296C-4AD3-890E-B4D03ED0B3EA}" srcId="{2114DE4B-3902-4F8E-A30E-9D6994D0F5D1}" destId="{7D419254-20CE-4790-A54B-EF9D1203ABB7}" srcOrd="0" destOrd="0" parTransId="{4B17F767-980E-4EFE-AA76-F8D45A52F8E4}" sibTransId="{DD45C93C-7B84-4AB4-9640-2D7AC8A56D01}"/>
    <dgm:cxn modelId="{2C4FED83-FBA7-4006-947C-ACA164C546DD}" srcId="{2114DE4B-3902-4F8E-A30E-9D6994D0F5D1}" destId="{4C01917A-2560-4C3C-B00E-97EBFA59E35E}" srcOrd="1" destOrd="0" parTransId="{DFFEA042-A7A3-4E5C-8C83-844EB087E4E9}" sibTransId="{428E704A-109C-4F41-9F1C-7F6327E5929B}"/>
    <dgm:cxn modelId="{87E9EC91-A2EC-41CE-BCBB-FA05D2AC28A8}" type="presOf" srcId="{B8ABADAD-2F06-4AA9-813E-12EB99D1F762}" destId="{0516CF7B-7710-45BA-A4EC-8BE6A1C77826}" srcOrd="0" destOrd="0" presId="urn:microsoft.com/office/officeart/2005/8/layout/chevron2"/>
    <dgm:cxn modelId="{59B3EA93-2E35-4F32-9746-1ED2C49BF6BD}" srcId="{4C01917A-2560-4C3C-B00E-97EBFA59E35E}" destId="{C2BEE155-B1FE-4DCE-AEC5-D2024C2492EE}" srcOrd="0" destOrd="0" parTransId="{4EF7D5FB-D3D9-4D3D-8D6F-19D3B40D747E}" sibTransId="{C46C314A-0871-4088-904F-88BC2AD7199B}"/>
    <dgm:cxn modelId="{B70F07A4-2425-4700-B183-80A17F006229}" srcId="{7D419254-20CE-4790-A54B-EF9D1203ABB7}" destId="{B8ABADAD-2F06-4AA9-813E-12EB99D1F762}" srcOrd="0" destOrd="0" parTransId="{89B96906-E943-49D7-86E1-22367410936C}" sibTransId="{4FCEF475-DEA8-4EDD-9923-BC38F9DFBBCC}"/>
    <dgm:cxn modelId="{DEEA2FB1-EDE7-41F1-B368-6AA4890724B0}" type="presOf" srcId="{2114DE4B-3902-4F8E-A30E-9D6994D0F5D1}" destId="{E48E0943-CC6E-420F-B983-32DE4838D74E}" srcOrd="0" destOrd="0" presId="urn:microsoft.com/office/officeart/2005/8/layout/chevron2"/>
    <dgm:cxn modelId="{A48693B4-1B95-4A07-9752-EE992431E01B}" type="presOf" srcId="{4C01917A-2560-4C3C-B00E-97EBFA59E35E}" destId="{C8B3E3DF-8350-4FD3-B9AF-2F74F3597FC5}" srcOrd="0" destOrd="0" presId="urn:microsoft.com/office/officeart/2005/8/layout/chevron2"/>
    <dgm:cxn modelId="{4DCFBD75-87EF-4CAE-B4A9-40AA81EFD752}" type="presParOf" srcId="{E48E0943-CC6E-420F-B983-32DE4838D74E}" destId="{F76A6CAD-D9C8-4008-B031-D420CFC56F8B}" srcOrd="0" destOrd="0" presId="urn:microsoft.com/office/officeart/2005/8/layout/chevron2"/>
    <dgm:cxn modelId="{9012B52E-B951-46B2-A871-0325CD74A6CF}" type="presParOf" srcId="{F76A6CAD-D9C8-4008-B031-D420CFC56F8B}" destId="{F4653AE4-EB1D-4476-8A6B-870C511A77C4}" srcOrd="0" destOrd="0" presId="urn:microsoft.com/office/officeart/2005/8/layout/chevron2"/>
    <dgm:cxn modelId="{548C640D-6C4F-4A99-A3EB-9BAB18C67794}" type="presParOf" srcId="{F76A6CAD-D9C8-4008-B031-D420CFC56F8B}" destId="{0516CF7B-7710-45BA-A4EC-8BE6A1C77826}" srcOrd="1" destOrd="0" presId="urn:microsoft.com/office/officeart/2005/8/layout/chevron2"/>
    <dgm:cxn modelId="{F8643C39-ACB9-4173-B2F0-B4959F14A7A7}" type="presParOf" srcId="{E48E0943-CC6E-420F-B983-32DE4838D74E}" destId="{799F8B62-CA04-4E7F-A778-B6ACA84383DB}" srcOrd="1" destOrd="0" presId="urn:microsoft.com/office/officeart/2005/8/layout/chevron2"/>
    <dgm:cxn modelId="{973E580E-B231-4D4A-8EEC-06787A121AF4}" type="presParOf" srcId="{E48E0943-CC6E-420F-B983-32DE4838D74E}" destId="{7473D913-7377-47D3-A690-73ABF9FB6D7F}" srcOrd="2" destOrd="0" presId="urn:microsoft.com/office/officeart/2005/8/layout/chevron2"/>
    <dgm:cxn modelId="{8353E0EC-C702-494E-A1F8-8A6948AA8D65}" type="presParOf" srcId="{7473D913-7377-47D3-A690-73ABF9FB6D7F}" destId="{C8B3E3DF-8350-4FD3-B9AF-2F74F3597FC5}" srcOrd="0" destOrd="0" presId="urn:microsoft.com/office/officeart/2005/8/layout/chevron2"/>
    <dgm:cxn modelId="{7A2C009E-2331-42C0-8C4F-1AF58F8CE064}" type="presParOf" srcId="{7473D913-7377-47D3-A690-73ABF9FB6D7F}" destId="{C9485A6C-36A0-4D1C-9603-A8E2C3F8F004}" srcOrd="1" destOrd="0" presId="urn:microsoft.com/office/officeart/2005/8/layout/chevron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597FE61-E688-41D9-88D8-D4DCC8AF67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8E5A46-321D-4181-8DEF-FD58368EEC61}">
      <dgm:prSet phldrT="[Text]"/>
      <dgm:spPr>
        <a:solidFill>
          <a:schemeClr val="accent2">
            <a:lumMod val="40000"/>
            <a:lumOff val="60000"/>
          </a:schemeClr>
        </a:solidFill>
      </dgm:spPr>
      <dgm:t>
        <a:bodyPr/>
        <a:lstStyle/>
        <a:p>
          <a:r>
            <a:rPr lang="en-US" b="1" u="sng" dirty="0">
              <a:solidFill>
                <a:schemeClr val="tx1"/>
              </a:solidFill>
            </a:rPr>
            <a:t>Political Factors</a:t>
          </a:r>
        </a:p>
        <a:p>
          <a:r>
            <a:rPr lang="en-US" b="0" u="none" dirty="0">
              <a:solidFill>
                <a:schemeClr val="tx1"/>
              </a:solidFill>
            </a:rPr>
            <a:t>Government policies shaping labor market dynamics and immigration regulations (Kelly, 2017).</a:t>
          </a:r>
        </a:p>
      </dgm:t>
    </dgm:pt>
    <dgm:pt modelId="{3F1E3CF6-76C0-428C-B31B-317F39CFBA31}" type="parTrans" cxnId="{D0B01111-FDB5-4260-A86D-2A1569CE9461}">
      <dgm:prSet/>
      <dgm:spPr/>
      <dgm:t>
        <a:bodyPr/>
        <a:lstStyle/>
        <a:p>
          <a:endParaRPr lang="en-US"/>
        </a:p>
      </dgm:t>
    </dgm:pt>
    <dgm:pt modelId="{0B618500-FBAE-497A-8039-5388A9C19DEC}" type="sibTrans" cxnId="{D0B01111-FDB5-4260-A86D-2A1569CE9461}">
      <dgm:prSet/>
      <dgm:spPr/>
      <dgm:t>
        <a:bodyPr/>
        <a:lstStyle/>
        <a:p>
          <a:endParaRPr lang="en-US"/>
        </a:p>
      </dgm:t>
    </dgm:pt>
    <dgm:pt modelId="{64EF6389-339D-48A8-9A76-EE36A61A7224}">
      <dgm:prSet phldrT="[Text]"/>
      <dgm:spPr>
        <a:solidFill>
          <a:schemeClr val="accent3">
            <a:lumMod val="20000"/>
            <a:lumOff val="80000"/>
          </a:schemeClr>
        </a:solidFill>
      </dgm:spPr>
      <dgm:t>
        <a:bodyPr/>
        <a:lstStyle/>
        <a:p>
          <a:r>
            <a:rPr lang="en-US" b="1" u="sng" dirty="0">
              <a:solidFill>
                <a:schemeClr val="tx1"/>
              </a:solidFill>
            </a:rPr>
            <a:t>Economic Factors </a:t>
          </a:r>
        </a:p>
        <a:p>
          <a:r>
            <a:rPr lang="en-US" b="0" u="none" dirty="0">
              <a:solidFill>
                <a:schemeClr val="tx1"/>
              </a:solidFill>
            </a:rPr>
            <a:t>GDP growth, inflation rates, and currency fluctuations influencing labor demand.</a:t>
          </a:r>
          <a:endParaRPr lang="en-US" b="0" u="none" dirty="0"/>
        </a:p>
      </dgm:t>
    </dgm:pt>
    <dgm:pt modelId="{029B3CA6-6109-4F2C-B9CF-B46D9971F2A0}" type="parTrans" cxnId="{7CA5DA71-C3BD-49EE-84B1-7E48C49E771B}">
      <dgm:prSet/>
      <dgm:spPr/>
      <dgm:t>
        <a:bodyPr/>
        <a:lstStyle/>
        <a:p>
          <a:endParaRPr lang="en-US"/>
        </a:p>
      </dgm:t>
    </dgm:pt>
    <dgm:pt modelId="{560B026C-4A85-48CE-94C1-FA550F6B8E71}" type="sibTrans" cxnId="{7CA5DA71-C3BD-49EE-84B1-7E48C49E771B}">
      <dgm:prSet/>
      <dgm:spPr/>
      <dgm:t>
        <a:bodyPr/>
        <a:lstStyle/>
        <a:p>
          <a:endParaRPr lang="en-US"/>
        </a:p>
      </dgm:t>
    </dgm:pt>
    <dgm:pt modelId="{605E4FCE-1F5F-45A4-BFC9-957A50D610A6}">
      <dgm:prSet phldrT="[Text]"/>
      <dgm:spPr/>
      <dgm:t>
        <a:bodyPr/>
        <a:lstStyle/>
        <a:p>
          <a:r>
            <a:rPr lang="en-US" b="1" u="sng" dirty="0"/>
            <a:t>Social Factors</a:t>
          </a:r>
        </a:p>
        <a:p>
          <a:r>
            <a:rPr lang="en-US" dirty="0">
              <a:effectLst/>
              <a:latin typeface="Arial"/>
              <a:ea typeface="Calibri"/>
              <a:cs typeface="Times New Roman"/>
            </a:rPr>
            <a:t>Demographic trends, cultural preferences, and societal attitudes towards work impacting workforce composition</a:t>
          </a:r>
          <a:endParaRPr lang="en-US" b="0" u="none" dirty="0"/>
        </a:p>
      </dgm:t>
    </dgm:pt>
    <dgm:pt modelId="{BDAEF3B3-AD81-495B-9287-F41A5A541D07}" type="parTrans" cxnId="{ACAFBF59-8A48-4568-A03D-CE5613C0A84E}">
      <dgm:prSet/>
      <dgm:spPr/>
      <dgm:t>
        <a:bodyPr/>
        <a:lstStyle/>
        <a:p>
          <a:endParaRPr lang="en-US"/>
        </a:p>
      </dgm:t>
    </dgm:pt>
    <dgm:pt modelId="{6B76614E-C102-4BEB-BE6B-425FE77EEBBE}" type="sibTrans" cxnId="{ACAFBF59-8A48-4568-A03D-CE5613C0A84E}">
      <dgm:prSet/>
      <dgm:spPr/>
      <dgm:t>
        <a:bodyPr/>
        <a:lstStyle/>
        <a:p>
          <a:endParaRPr lang="en-US"/>
        </a:p>
      </dgm:t>
    </dgm:pt>
    <dgm:pt modelId="{FDBC0696-13BC-49BB-A891-956F67DA6E9C}" type="pres">
      <dgm:prSet presAssocID="{5597FE61-E688-41D9-88D8-D4DCC8AF6761}" presName="diagram" presStyleCnt="0">
        <dgm:presLayoutVars>
          <dgm:dir/>
          <dgm:resizeHandles val="exact"/>
        </dgm:presLayoutVars>
      </dgm:prSet>
      <dgm:spPr/>
    </dgm:pt>
    <dgm:pt modelId="{316499DC-E3D9-408C-9E9C-55740017545D}" type="pres">
      <dgm:prSet presAssocID="{E88E5A46-321D-4181-8DEF-FD58368EEC61}" presName="node" presStyleLbl="node1" presStyleIdx="0" presStyleCnt="3">
        <dgm:presLayoutVars>
          <dgm:bulletEnabled val="1"/>
        </dgm:presLayoutVars>
      </dgm:prSet>
      <dgm:spPr/>
    </dgm:pt>
    <dgm:pt modelId="{6AE11C1E-128D-4B50-8688-9C3B0207C530}" type="pres">
      <dgm:prSet presAssocID="{0B618500-FBAE-497A-8039-5388A9C19DEC}" presName="sibTrans" presStyleCnt="0"/>
      <dgm:spPr/>
    </dgm:pt>
    <dgm:pt modelId="{E05A6E75-1833-4946-83D9-8909C974C493}" type="pres">
      <dgm:prSet presAssocID="{64EF6389-339D-48A8-9A76-EE36A61A7224}" presName="node" presStyleLbl="node1" presStyleIdx="1" presStyleCnt="3">
        <dgm:presLayoutVars>
          <dgm:bulletEnabled val="1"/>
        </dgm:presLayoutVars>
      </dgm:prSet>
      <dgm:spPr/>
    </dgm:pt>
    <dgm:pt modelId="{7BB5903E-D07F-40F0-8393-B1FAE36B878C}" type="pres">
      <dgm:prSet presAssocID="{560B026C-4A85-48CE-94C1-FA550F6B8E71}" presName="sibTrans" presStyleCnt="0"/>
      <dgm:spPr/>
    </dgm:pt>
    <dgm:pt modelId="{00FC2EA7-44E6-444F-A0EE-2F6DB165D091}" type="pres">
      <dgm:prSet presAssocID="{605E4FCE-1F5F-45A4-BFC9-957A50D610A6}" presName="node" presStyleLbl="node1" presStyleIdx="2" presStyleCnt="3">
        <dgm:presLayoutVars>
          <dgm:bulletEnabled val="1"/>
        </dgm:presLayoutVars>
      </dgm:prSet>
      <dgm:spPr/>
    </dgm:pt>
  </dgm:ptLst>
  <dgm:cxnLst>
    <dgm:cxn modelId="{D0B01111-FDB5-4260-A86D-2A1569CE9461}" srcId="{5597FE61-E688-41D9-88D8-D4DCC8AF6761}" destId="{E88E5A46-321D-4181-8DEF-FD58368EEC61}" srcOrd="0" destOrd="0" parTransId="{3F1E3CF6-76C0-428C-B31B-317F39CFBA31}" sibTransId="{0B618500-FBAE-497A-8039-5388A9C19DEC}"/>
    <dgm:cxn modelId="{FA1FF725-D27F-4586-BA1E-F801ACCBEE22}" type="presOf" srcId="{E88E5A46-321D-4181-8DEF-FD58368EEC61}" destId="{316499DC-E3D9-408C-9E9C-55740017545D}" srcOrd="0" destOrd="0" presId="urn:microsoft.com/office/officeart/2005/8/layout/default"/>
    <dgm:cxn modelId="{7CA5DA71-C3BD-49EE-84B1-7E48C49E771B}" srcId="{5597FE61-E688-41D9-88D8-D4DCC8AF6761}" destId="{64EF6389-339D-48A8-9A76-EE36A61A7224}" srcOrd="1" destOrd="0" parTransId="{029B3CA6-6109-4F2C-B9CF-B46D9971F2A0}" sibTransId="{560B026C-4A85-48CE-94C1-FA550F6B8E71}"/>
    <dgm:cxn modelId="{ACAFBF59-8A48-4568-A03D-CE5613C0A84E}" srcId="{5597FE61-E688-41D9-88D8-D4DCC8AF6761}" destId="{605E4FCE-1F5F-45A4-BFC9-957A50D610A6}" srcOrd="2" destOrd="0" parTransId="{BDAEF3B3-AD81-495B-9287-F41A5A541D07}" sibTransId="{6B76614E-C102-4BEB-BE6B-425FE77EEBBE}"/>
    <dgm:cxn modelId="{D73423A6-ACED-42FA-9967-69F2DA0B53C8}" type="presOf" srcId="{5597FE61-E688-41D9-88D8-D4DCC8AF6761}" destId="{FDBC0696-13BC-49BB-A891-956F67DA6E9C}" srcOrd="0" destOrd="0" presId="urn:microsoft.com/office/officeart/2005/8/layout/default"/>
    <dgm:cxn modelId="{55856ACA-5395-4504-A255-594D1F182623}" type="presOf" srcId="{64EF6389-339D-48A8-9A76-EE36A61A7224}" destId="{E05A6E75-1833-4946-83D9-8909C974C493}" srcOrd="0" destOrd="0" presId="urn:microsoft.com/office/officeart/2005/8/layout/default"/>
    <dgm:cxn modelId="{21F496EF-8556-4484-9F1F-7D42DDD412BB}" type="presOf" srcId="{605E4FCE-1F5F-45A4-BFC9-957A50D610A6}" destId="{00FC2EA7-44E6-444F-A0EE-2F6DB165D091}" srcOrd="0" destOrd="0" presId="urn:microsoft.com/office/officeart/2005/8/layout/default"/>
    <dgm:cxn modelId="{9BDDC95B-5D36-4D46-9BA8-E9C09EC822CB}" type="presParOf" srcId="{FDBC0696-13BC-49BB-A891-956F67DA6E9C}" destId="{316499DC-E3D9-408C-9E9C-55740017545D}" srcOrd="0" destOrd="0" presId="urn:microsoft.com/office/officeart/2005/8/layout/default"/>
    <dgm:cxn modelId="{6EB2E9AE-11C3-4469-89E2-50784A44F407}" type="presParOf" srcId="{FDBC0696-13BC-49BB-A891-956F67DA6E9C}" destId="{6AE11C1E-128D-4B50-8688-9C3B0207C530}" srcOrd="1" destOrd="0" presId="urn:microsoft.com/office/officeart/2005/8/layout/default"/>
    <dgm:cxn modelId="{17A57E71-6183-4568-A702-759F549E5423}" type="presParOf" srcId="{FDBC0696-13BC-49BB-A891-956F67DA6E9C}" destId="{E05A6E75-1833-4946-83D9-8909C974C493}" srcOrd="2" destOrd="0" presId="urn:microsoft.com/office/officeart/2005/8/layout/default"/>
    <dgm:cxn modelId="{A9D61363-A2E5-4A74-B650-8953093D46F4}" type="presParOf" srcId="{FDBC0696-13BC-49BB-A891-956F67DA6E9C}" destId="{7BB5903E-D07F-40F0-8393-B1FAE36B878C}" srcOrd="3" destOrd="0" presId="urn:microsoft.com/office/officeart/2005/8/layout/default"/>
    <dgm:cxn modelId="{AA5D265C-A70B-4B24-B4BA-A85F87BEAC0B}" type="presParOf" srcId="{FDBC0696-13BC-49BB-A891-956F67DA6E9C}" destId="{00FC2EA7-44E6-444F-A0EE-2F6DB165D09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597FE61-E688-41D9-88D8-D4DCC8AF6761}"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E88E5A46-321D-4181-8DEF-FD58368EEC61}">
      <dgm:prSet phldrT="[Text]"/>
      <dgm:spPr>
        <a:solidFill>
          <a:schemeClr val="accent2">
            <a:lumMod val="40000"/>
            <a:lumOff val="60000"/>
          </a:schemeClr>
        </a:solidFill>
      </dgm:spPr>
      <dgm:t>
        <a:bodyPr/>
        <a:lstStyle/>
        <a:p>
          <a:r>
            <a:rPr lang="en-US" b="1" u="sng" dirty="0">
              <a:solidFill>
                <a:schemeClr val="tx1"/>
              </a:solidFill>
            </a:rPr>
            <a:t>Technological Factors</a:t>
          </a:r>
        </a:p>
        <a:p>
          <a:r>
            <a:rPr lang="en-US" b="0" u="none" dirty="0">
              <a:solidFill>
                <a:schemeClr val="tx1"/>
              </a:solidFill>
            </a:rPr>
            <a:t>Automation, digitalization, and innovation transforming labor management practices.</a:t>
          </a:r>
        </a:p>
      </dgm:t>
    </dgm:pt>
    <dgm:pt modelId="{3F1E3CF6-76C0-428C-B31B-317F39CFBA31}" type="parTrans" cxnId="{D0B01111-FDB5-4260-A86D-2A1569CE9461}">
      <dgm:prSet/>
      <dgm:spPr/>
      <dgm:t>
        <a:bodyPr/>
        <a:lstStyle/>
        <a:p>
          <a:endParaRPr lang="en-US"/>
        </a:p>
      </dgm:t>
    </dgm:pt>
    <dgm:pt modelId="{0B618500-FBAE-497A-8039-5388A9C19DEC}" type="sibTrans" cxnId="{D0B01111-FDB5-4260-A86D-2A1569CE9461}">
      <dgm:prSet/>
      <dgm:spPr/>
      <dgm:t>
        <a:bodyPr/>
        <a:lstStyle/>
        <a:p>
          <a:endParaRPr lang="en-US"/>
        </a:p>
      </dgm:t>
    </dgm:pt>
    <dgm:pt modelId="{64EF6389-339D-48A8-9A76-EE36A61A7224}">
      <dgm:prSet phldrT="[Text]"/>
      <dgm:spPr>
        <a:solidFill>
          <a:schemeClr val="accent3">
            <a:lumMod val="20000"/>
            <a:lumOff val="80000"/>
          </a:schemeClr>
        </a:solidFill>
      </dgm:spPr>
      <dgm:t>
        <a:bodyPr/>
        <a:lstStyle/>
        <a:p>
          <a:r>
            <a:rPr lang="en-US" b="1" u="sng" dirty="0">
              <a:solidFill>
                <a:schemeClr val="tx1"/>
              </a:solidFill>
            </a:rPr>
            <a:t>Environmental Factors </a:t>
          </a:r>
        </a:p>
        <a:p>
          <a:r>
            <a:rPr lang="en-US" b="0" u="none" dirty="0">
              <a:solidFill>
                <a:schemeClr val="tx1"/>
              </a:solidFill>
            </a:rPr>
            <a:t>Sustainability initiatives and climate change affecting operational costs and workforce planning.</a:t>
          </a:r>
          <a:endParaRPr lang="en-US" b="0" u="none" dirty="0"/>
        </a:p>
      </dgm:t>
    </dgm:pt>
    <dgm:pt modelId="{029B3CA6-6109-4F2C-B9CF-B46D9971F2A0}" type="parTrans" cxnId="{7CA5DA71-C3BD-49EE-84B1-7E48C49E771B}">
      <dgm:prSet/>
      <dgm:spPr/>
      <dgm:t>
        <a:bodyPr/>
        <a:lstStyle/>
        <a:p>
          <a:endParaRPr lang="en-US"/>
        </a:p>
      </dgm:t>
    </dgm:pt>
    <dgm:pt modelId="{560B026C-4A85-48CE-94C1-FA550F6B8E71}" type="sibTrans" cxnId="{7CA5DA71-C3BD-49EE-84B1-7E48C49E771B}">
      <dgm:prSet/>
      <dgm:spPr/>
      <dgm:t>
        <a:bodyPr/>
        <a:lstStyle/>
        <a:p>
          <a:endParaRPr lang="en-US"/>
        </a:p>
      </dgm:t>
    </dgm:pt>
    <dgm:pt modelId="{605E4FCE-1F5F-45A4-BFC9-957A50D610A6}">
      <dgm:prSet phldrT="[Text]"/>
      <dgm:spPr/>
      <dgm:t>
        <a:bodyPr/>
        <a:lstStyle/>
        <a:p>
          <a:r>
            <a:rPr lang="en-US" b="1" u="sng" dirty="0"/>
            <a:t>Legal Factors</a:t>
          </a:r>
        </a:p>
        <a:p>
          <a:r>
            <a:rPr lang="en-US" b="0" u="none" dirty="0"/>
            <a:t>Employment regulations, labor laws, and compliance requirements influencing staffing decisions</a:t>
          </a:r>
        </a:p>
      </dgm:t>
    </dgm:pt>
    <dgm:pt modelId="{BDAEF3B3-AD81-495B-9287-F41A5A541D07}" type="parTrans" cxnId="{ACAFBF59-8A48-4568-A03D-CE5613C0A84E}">
      <dgm:prSet/>
      <dgm:spPr/>
      <dgm:t>
        <a:bodyPr/>
        <a:lstStyle/>
        <a:p>
          <a:endParaRPr lang="en-US"/>
        </a:p>
      </dgm:t>
    </dgm:pt>
    <dgm:pt modelId="{6B76614E-C102-4BEB-BE6B-425FE77EEBBE}" type="sibTrans" cxnId="{ACAFBF59-8A48-4568-A03D-CE5613C0A84E}">
      <dgm:prSet/>
      <dgm:spPr/>
      <dgm:t>
        <a:bodyPr/>
        <a:lstStyle/>
        <a:p>
          <a:endParaRPr lang="en-US"/>
        </a:p>
      </dgm:t>
    </dgm:pt>
    <dgm:pt modelId="{FDBC0696-13BC-49BB-A891-956F67DA6E9C}" type="pres">
      <dgm:prSet presAssocID="{5597FE61-E688-41D9-88D8-D4DCC8AF6761}" presName="diagram" presStyleCnt="0">
        <dgm:presLayoutVars>
          <dgm:dir/>
          <dgm:resizeHandles val="exact"/>
        </dgm:presLayoutVars>
      </dgm:prSet>
      <dgm:spPr/>
    </dgm:pt>
    <dgm:pt modelId="{316499DC-E3D9-408C-9E9C-55740017545D}" type="pres">
      <dgm:prSet presAssocID="{E88E5A46-321D-4181-8DEF-FD58368EEC61}" presName="node" presStyleLbl="node1" presStyleIdx="0" presStyleCnt="3">
        <dgm:presLayoutVars>
          <dgm:bulletEnabled val="1"/>
        </dgm:presLayoutVars>
      </dgm:prSet>
      <dgm:spPr/>
    </dgm:pt>
    <dgm:pt modelId="{6AE11C1E-128D-4B50-8688-9C3B0207C530}" type="pres">
      <dgm:prSet presAssocID="{0B618500-FBAE-497A-8039-5388A9C19DEC}" presName="sibTrans" presStyleCnt="0"/>
      <dgm:spPr/>
    </dgm:pt>
    <dgm:pt modelId="{E05A6E75-1833-4946-83D9-8909C974C493}" type="pres">
      <dgm:prSet presAssocID="{64EF6389-339D-48A8-9A76-EE36A61A7224}" presName="node" presStyleLbl="node1" presStyleIdx="1" presStyleCnt="3">
        <dgm:presLayoutVars>
          <dgm:bulletEnabled val="1"/>
        </dgm:presLayoutVars>
      </dgm:prSet>
      <dgm:spPr/>
    </dgm:pt>
    <dgm:pt modelId="{7BB5903E-D07F-40F0-8393-B1FAE36B878C}" type="pres">
      <dgm:prSet presAssocID="{560B026C-4A85-48CE-94C1-FA550F6B8E71}" presName="sibTrans" presStyleCnt="0"/>
      <dgm:spPr/>
    </dgm:pt>
    <dgm:pt modelId="{00FC2EA7-44E6-444F-A0EE-2F6DB165D091}" type="pres">
      <dgm:prSet presAssocID="{605E4FCE-1F5F-45A4-BFC9-957A50D610A6}" presName="node" presStyleLbl="node1" presStyleIdx="2" presStyleCnt="3">
        <dgm:presLayoutVars>
          <dgm:bulletEnabled val="1"/>
        </dgm:presLayoutVars>
      </dgm:prSet>
      <dgm:spPr/>
    </dgm:pt>
  </dgm:ptLst>
  <dgm:cxnLst>
    <dgm:cxn modelId="{D0B01111-FDB5-4260-A86D-2A1569CE9461}" srcId="{5597FE61-E688-41D9-88D8-D4DCC8AF6761}" destId="{E88E5A46-321D-4181-8DEF-FD58368EEC61}" srcOrd="0" destOrd="0" parTransId="{3F1E3CF6-76C0-428C-B31B-317F39CFBA31}" sibTransId="{0B618500-FBAE-497A-8039-5388A9C19DEC}"/>
    <dgm:cxn modelId="{7CA5DA71-C3BD-49EE-84B1-7E48C49E771B}" srcId="{5597FE61-E688-41D9-88D8-D4DCC8AF6761}" destId="{64EF6389-339D-48A8-9A76-EE36A61A7224}" srcOrd="1" destOrd="0" parTransId="{029B3CA6-6109-4F2C-B9CF-B46D9971F2A0}" sibTransId="{560B026C-4A85-48CE-94C1-FA550F6B8E71}"/>
    <dgm:cxn modelId="{ACAFBF59-8A48-4568-A03D-CE5613C0A84E}" srcId="{5597FE61-E688-41D9-88D8-D4DCC8AF6761}" destId="{605E4FCE-1F5F-45A4-BFC9-957A50D610A6}" srcOrd="2" destOrd="0" parTransId="{BDAEF3B3-AD81-495B-9287-F41A5A541D07}" sibTransId="{6B76614E-C102-4BEB-BE6B-425FE77EEBBE}"/>
    <dgm:cxn modelId="{A213C785-C58C-44D7-9310-4EF5151AE134}" type="presOf" srcId="{64EF6389-339D-48A8-9A76-EE36A61A7224}" destId="{E05A6E75-1833-4946-83D9-8909C974C493}" srcOrd="0" destOrd="0" presId="urn:microsoft.com/office/officeart/2005/8/layout/default"/>
    <dgm:cxn modelId="{FCBBACB7-7E42-443F-AB30-5E6E96A0FDE6}" type="presOf" srcId="{605E4FCE-1F5F-45A4-BFC9-957A50D610A6}" destId="{00FC2EA7-44E6-444F-A0EE-2F6DB165D091}" srcOrd="0" destOrd="0" presId="urn:microsoft.com/office/officeart/2005/8/layout/default"/>
    <dgm:cxn modelId="{260775CF-C084-4BBE-AA0E-BB4A51753E2A}" type="presOf" srcId="{E88E5A46-321D-4181-8DEF-FD58368EEC61}" destId="{316499DC-E3D9-408C-9E9C-55740017545D}" srcOrd="0" destOrd="0" presId="urn:microsoft.com/office/officeart/2005/8/layout/default"/>
    <dgm:cxn modelId="{A35058E8-6C30-482B-9681-C19D2A8A5BEB}" type="presOf" srcId="{5597FE61-E688-41D9-88D8-D4DCC8AF6761}" destId="{FDBC0696-13BC-49BB-A891-956F67DA6E9C}" srcOrd="0" destOrd="0" presId="urn:microsoft.com/office/officeart/2005/8/layout/default"/>
    <dgm:cxn modelId="{FD5F8BC9-5960-4CE2-BF4E-5FCE70807E6E}" type="presParOf" srcId="{FDBC0696-13BC-49BB-A891-956F67DA6E9C}" destId="{316499DC-E3D9-408C-9E9C-55740017545D}" srcOrd="0" destOrd="0" presId="urn:microsoft.com/office/officeart/2005/8/layout/default"/>
    <dgm:cxn modelId="{DD7504BF-E6C7-41F1-8F33-24A6D4DB1393}" type="presParOf" srcId="{FDBC0696-13BC-49BB-A891-956F67DA6E9C}" destId="{6AE11C1E-128D-4B50-8688-9C3B0207C530}" srcOrd="1" destOrd="0" presId="urn:microsoft.com/office/officeart/2005/8/layout/default"/>
    <dgm:cxn modelId="{F9F1F7C0-79E6-40C3-830F-10B400734EFD}" type="presParOf" srcId="{FDBC0696-13BC-49BB-A891-956F67DA6E9C}" destId="{E05A6E75-1833-4946-83D9-8909C974C493}" srcOrd="2" destOrd="0" presId="urn:microsoft.com/office/officeart/2005/8/layout/default"/>
    <dgm:cxn modelId="{AAAFCF86-EDBA-4E69-B8E4-E9B4792DE225}" type="presParOf" srcId="{FDBC0696-13BC-49BB-A891-956F67DA6E9C}" destId="{7BB5903E-D07F-40F0-8393-B1FAE36B878C}" srcOrd="3" destOrd="0" presId="urn:microsoft.com/office/officeart/2005/8/layout/default"/>
    <dgm:cxn modelId="{B83D80B4-C3E2-4292-B5C3-05E247E2A309}" type="presParOf" srcId="{FDBC0696-13BC-49BB-A891-956F67DA6E9C}" destId="{00FC2EA7-44E6-444F-A0EE-2F6DB165D091}"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BD9DE19-ACFF-4F8D-B5F3-A9A3DB6452A3}"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C5FD06FA-C814-4E1B-B913-471E3FA0F431}">
      <dgm:prSet phldrT="[Text]"/>
      <dgm:spPr>
        <a:solidFill>
          <a:schemeClr val="accent4">
            <a:lumMod val="40000"/>
            <a:lumOff val="60000"/>
          </a:schemeClr>
        </a:solidFill>
      </dgm:spPr>
      <dgm:t>
        <a:bodyPr/>
        <a:lstStyle/>
        <a:p>
          <a:r>
            <a:rPr lang="en-US" b="1" u="sng" dirty="0">
              <a:solidFill>
                <a:schemeClr val="tx1"/>
              </a:solidFill>
            </a:rPr>
            <a:t>Recruitment and Retention Strategies: </a:t>
          </a:r>
          <a:r>
            <a:rPr lang="en-US" dirty="0">
              <a:solidFill>
                <a:schemeClr val="tx1"/>
              </a:solidFill>
            </a:rPr>
            <a:t>Investing in employer branding, competitive compensation, and career development programs.</a:t>
          </a:r>
        </a:p>
      </dgm:t>
    </dgm:pt>
    <dgm:pt modelId="{058D82D9-B3C5-4D72-A242-CB61C91C8CD2}" type="parTrans" cxnId="{73FC1F28-78AA-4102-813F-8EC805CBE3A7}">
      <dgm:prSet/>
      <dgm:spPr/>
      <dgm:t>
        <a:bodyPr/>
        <a:lstStyle/>
        <a:p>
          <a:endParaRPr lang="en-US">
            <a:solidFill>
              <a:schemeClr val="tx1"/>
            </a:solidFill>
          </a:endParaRPr>
        </a:p>
      </dgm:t>
    </dgm:pt>
    <dgm:pt modelId="{53B236B1-5D85-40CB-AE48-3BA500EBB480}" type="sibTrans" cxnId="{73FC1F28-78AA-4102-813F-8EC805CBE3A7}">
      <dgm:prSet/>
      <dgm:spPr/>
      <dgm:t>
        <a:bodyPr/>
        <a:lstStyle/>
        <a:p>
          <a:endParaRPr lang="en-US">
            <a:solidFill>
              <a:schemeClr val="tx1"/>
            </a:solidFill>
          </a:endParaRPr>
        </a:p>
      </dgm:t>
    </dgm:pt>
    <dgm:pt modelId="{B3413119-A3EA-40DB-982A-7778C63C9EC4}">
      <dgm:prSet phldrT="[Text]"/>
      <dgm:spPr>
        <a:solidFill>
          <a:schemeClr val="accent4">
            <a:lumMod val="40000"/>
            <a:lumOff val="60000"/>
          </a:schemeClr>
        </a:solidFill>
      </dgm:spPr>
      <dgm:t>
        <a:bodyPr/>
        <a:lstStyle/>
        <a:p>
          <a:r>
            <a:rPr lang="en-US" b="1" u="sng" dirty="0">
              <a:solidFill>
                <a:schemeClr val="tx1"/>
              </a:solidFill>
            </a:rPr>
            <a:t>Workforce Development Initiatives: </a:t>
          </a:r>
          <a:r>
            <a:rPr lang="en-US" dirty="0">
              <a:solidFill>
                <a:schemeClr val="tx1"/>
              </a:solidFill>
            </a:rPr>
            <a:t>Collaborating with education providers for industry-relevant training and continuous learning opportunities (Evans, 2018).</a:t>
          </a:r>
        </a:p>
      </dgm:t>
    </dgm:pt>
    <dgm:pt modelId="{41D079F9-8824-426A-A8CC-1B879AB50A04}" type="parTrans" cxnId="{D33ACD8A-294C-4CFB-AD0B-78B7E1D758B4}">
      <dgm:prSet/>
      <dgm:spPr/>
      <dgm:t>
        <a:bodyPr/>
        <a:lstStyle/>
        <a:p>
          <a:endParaRPr lang="en-US">
            <a:solidFill>
              <a:schemeClr val="tx1"/>
            </a:solidFill>
          </a:endParaRPr>
        </a:p>
      </dgm:t>
    </dgm:pt>
    <dgm:pt modelId="{76EE23B9-4285-45D2-AE67-86A45258DA20}" type="sibTrans" cxnId="{D33ACD8A-294C-4CFB-AD0B-78B7E1D758B4}">
      <dgm:prSet/>
      <dgm:spPr/>
      <dgm:t>
        <a:bodyPr/>
        <a:lstStyle/>
        <a:p>
          <a:endParaRPr lang="en-US">
            <a:solidFill>
              <a:schemeClr val="tx1"/>
            </a:solidFill>
          </a:endParaRPr>
        </a:p>
      </dgm:t>
    </dgm:pt>
    <dgm:pt modelId="{C2CB0CC5-9A37-45F3-8F84-66FA7638E473}">
      <dgm:prSet phldrT="[Text]"/>
      <dgm:spPr>
        <a:solidFill>
          <a:schemeClr val="accent4">
            <a:lumMod val="40000"/>
            <a:lumOff val="60000"/>
          </a:schemeClr>
        </a:solidFill>
      </dgm:spPr>
      <dgm:t>
        <a:bodyPr/>
        <a:lstStyle/>
        <a:p>
          <a:r>
            <a:rPr lang="en-US" b="1" u="sng" dirty="0">
              <a:solidFill>
                <a:schemeClr val="tx1"/>
              </a:solidFill>
            </a:rPr>
            <a:t>Technological Innovation: </a:t>
          </a:r>
          <a:r>
            <a:rPr lang="en-US" dirty="0">
              <a:solidFill>
                <a:schemeClr val="tx1"/>
              </a:solidFill>
            </a:rPr>
            <a:t>Embracing automation, digital tools, and predictive analytics to improve operational efficiency and mitigate labor shortages.</a:t>
          </a:r>
        </a:p>
      </dgm:t>
    </dgm:pt>
    <dgm:pt modelId="{0BB28E9F-1BC4-4BEC-8EEB-462B871A32B0}" type="parTrans" cxnId="{B56618BB-D0E4-45C5-92BD-3E36A93A1402}">
      <dgm:prSet/>
      <dgm:spPr/>
      <dgm:t>
        <a:bodyPr/>
        <a:lstStyle/>
        <a:p>
          <a:endParaRPr lang="en-US">
            <a:solidFill>
              <a:schemeClr val="tx1"/>
            </a:solidFill>
          </a:endParaRPr>
        </a:p>
      </dgm:t>
    </dgm:pt>
    <dgm:pt modelId="{5511348F-821F-4266-A5F7-762D520F3AD9}" type="sibTrans" cxnId="{B56618BB-D0E4-45C5-92BD-3E36A93A1402}">
      <dgm:prSet/>
      <dgm:spPr/>
      <dgm:t>
        <a:bodyPr/>
        <a:lstStyle/>
        <a:p>
          <a:endParaRPr lang="en-US">
            <a:solidFill>
              <a:schemeClr val="tx1"/>
            </a:solidFill>
          </a:endParaRPr>
        </a:p>
      </dgm:t>
    </dgm:pt>
    <dgm:pt modelId="{39126C40-D898-4761-96D7-DFBC87E709A6}" type="pres">
      <dgm:prSet presAssocID="{2BD9DE19-ACFF-4F8D-B5F3-A9A3DB6452A3}" presName="Name0" presStyleCnt="0">
        <dgm:presLayoutVars>
          <dgm:chMax val="7"/>
          <dgm:chPref val="7"/>
          <dgm:dir/>
        </dgm:presLayoutVars>
      </dgm:prSet>
      <dgm:spPr/>
    </dgm:pt>
    <dgm:pt modelId="{34D48688-16D9-4B52-B707-EE2F2E63A803}" type="pres">
      <dgm:prSet presAssocID="{2BD9DE19-ACFF-4F8D-B5F3-A9A3DB6452A3}" presName="Name1" presStyleCnt="0"/>
      <dgm:spPr/>
    </dgm:pt>
    <dgm:pt modelId="{A28FF9E6-B81E-47E6-AC5C-5964B4A08329}" type="pres">
      <dgm:prSet presAssocID="{2BD9DE19-ACFF-4F8D-B5F3-A9A3DB6452A3}" presName="cycle" presStyleCnt="0"/>
      <dgm:spPr/>
    </dgm:pt>
    <dgm:pt modelId="{E1470AAC-D66A-4E7E-92CA-FC05A074B68D}" type="pres">
      <dgm:prSet presAssocID="{2BD9DE19-ACFF-4F8D-B5F3-A9A3DB6452A3}" presName="srcNode" presStyleLbl="node1" presStyleIdx="0" presStyleCnt="3"/>
      <dgm:spPr/>
    </dgm:pt>
    <dgm:pt modelId="{8A6FA2A6-75E6-4B66-90F8-306F4183F22E}" type="pres">
      <dgm:prSet presAssocID="{2BD9DE19-ACFF-4F8D-B5F3-A9A3DB6452A3}" presName="conn" presStyleLbl="parChTrans1D2" presStyleIdx="0" presStyleCnt="1"/>
      <dgm:spPr/>
    </dgm:pt>
    <dgm:pt modelId="{675656C9-73E6-44FC-969D-E920A9C02043}" type="pres">
      <dgm:prSet presAssocID="{2BD9DE19-ACFF-4F8D-B5F3-A9A3DB6452A3}" presName="extraNode" presStyleLbl="node1" presStyleIdx="0" presStyleCnt="3"/>
      <dgm:spPr/>
    </dgm:pt>
    <dgm:pt modelId="{DE1B92CC-EBAB-4F79-84B0-DCBC2DE50E81}" type="pres">
      <dgm:prSet presAssocID="{2BD9DE19-ACFF-4F8D-B5F3-A9A3DB6452A3}" presName="dstNode" presStyleLbl="node1" presStyleIdx="0" presStyleCnt="3"/>
      <dgm:spPr/>
    </dgm:pt>
    <dgm:pt modelId="{5219CF12-7911-4143-96A5-77DDF9AEF9AE}" type="pres">
      <dgm:prSet presAssocID="{C5FD06FA-C814-4E1B-B913-471E3FA0F431}" presName="text_1" presStyleLbl="node1" presStyleIdx="0" presStyleCnt="3">
        <dgm:presLayoutVars>
          <dgm:bulletEnabled val="1"/>
        </dgm:presLayoutVars>
      </dgm:prSet>
      <dgm:spPr/>
    </dgm:pt>
    <dgm:pt modelId="{BD1991DD-0936-47B9-972A-4E533928305E}" type="pres">
      <dgm:prSet presAssocID="{C5FD06FA-C814-4E1B-B913-471E3FA0F431}" presName="accent_1" presStyleCnt="0"/>
      <dgm:spPr/>
    </dgm:pt>
    <dgm:pt modelId="{40C94D1D-D04C-4E12-8635-52D6F627B33E}" type="pres">
      <dgm:prSet presAssocID="{C5FD06FA-C814-4E1B-B913-471E3FA0F431}" presName="accentRepeatNode" presStyleLbl="solidFgAcc1" presStyleIdx="0" presStyleCnt="3"/>
      <dgm:spPr/>
    </dgm:pt>
    <dgm:pt modelId="{54F4C0C8-5F6E-4890-BCFD-3D3435F4689B}" type="pres">
      <dgm:prSet presAssocID="{B3413119-A3EA-40DB-982A-7778C63C9EC4}" presName="text_2" presStyleLbl="node1" presStyleIdx="1" presStyleCnt="3">
        <dgm:presLayoutVars>
          <dgm:bulletEnabled val="1"/>
        </dgm:presLayoutVars>
      </dgm:prSet>
      <dgm:spPr/>
    </dgm:pt>
    <dgm:pt modelId="{6550CFA7-5C8C-4D7E-B355-5C4E89EF2192}" type="pres">
      <dgm:prSet presAssocID="{B3413119-A3EA-40DB-982A-7778C63C9EC4}" presName="accent_2" presStyleCnt="0"/>
      <dgm:spPr/>
    </dgm:pt>
    <dgm:pt modelId="{1D5FCF05-4813-4EA2-B287-B952D3527737}" type="pres">
      <dgm:prSet presAssocID="{B3413119-A3EA-40DB-982A-7778C63C9EC4}" presName="accentRepeatNode" presStyleLbl="solidFgAcc1" presStyleIdx="1" presStyleCnt="3"/>
      <dgm:spPr/>
    </dgm:pt>
    <dgm:pt modelId="{371AA1F0-DE8C-490C-869B-D319C240CCB9}" type="pres">
      <dgm:prSet presAssocID="{C2CB0CC5-9A37-45F3-8F84-66FA7638E473}" presName="text_3" presStyleLbl="node1" presStyleIdx="2" presStyleCnt="3">
        <dgm:presLayoutVars>
          <dgm:bulletEnabled val="1"/>
        </dgm:presLayoutVars>
      </dgm:prSet>
      <dgm:spPr/>
    </dgm:pt>
    <dgm:pt modelId="{966F15AC-5ABB-40ED-9891-D4A66CB05EB6}" type="pres">
      <dgm:prSet presAssocID="{C2CB0CC5-9A37-45F3-8F84-66FA7638E473}" presName="accent_3" presStyleCnt="0"/>
      <dgm:spPr/>
    </dgm:pt>
    <dgm:pt modelId="{EB4F5214-6E5B-4050-BFAF-DBDFDE892EB0}" type="pres">
      <dgm:prSet presAssocID="{C2CB0CC5-9A37-45F3-8F84-66FA7638E473}" presName="accentRepeatNode" presStyleLbl="solidFgAcc1" presStyleIdx="2" presStyleCnt="3"/>
      <dgm:spPr/>
    </dgm:pt>
  </dgm:ptLst>
  <dgm:cxnLst>
    <dgm:cxn modelId="{73FC1F28-78AA-4102-813F-8EC805CBE3A7}" srcId="{2BD9DE19-ACFF-4F8D-B5F3-A9A3DB6452A3}" destId="{C5FD06FA-C814-4E1B-B913-471E3FA0F431}" srcOrd="0" destOrd="0" parTransId="{058D82D9-B3C5-4D72-A242-CB61C91C8CD2}" sibTransId="{53B236B1-5D85-40CB-AE48-3BA500EBB480}"/>
    <dgm:cxn modelId="{0F62D831-96BF-4B73-A781-7CF90D8F9BF6}" type="presOf" srcId="{B3413119-A3EA-40DB-982A-7778C63C9EC4}" destId="{54F4C0C8-5F6E-4890-BCFD-3D3435F4689B}" srcOrd="0" destOrd="0" presId="urn:microsoft.com/office/officeart/2008/layout/VerticalCurvedList"/>
    <dgm:cxn modelId="{53D7D934-A9E9-4A03-A0A6-F3C0EFAE293F}" type="presOf" srcId="{2BD9DE19-ACFF-4F8D-B5F3-A9A3DB6452A3}" destId="{39126C40-D898-4761-96D7-DFBC87E709A6}" srcOrd="0" destOrd="0" presId="urn:microsoft.com/office/officeart/2008/layout/VerticalCurvedList"/>
    <dgm:cxn modelId="{31A4A93A-CC14-40C2-97A8-6128557D2B5E}" type="presOf" srcId="{53B236B1-5D85-40CB-AE48-3BA500EBB480}" destId="{8A6FA2A6-75E6-4B66-90F8-306F4183F22E}" srcOrd="0" destOrd="0" presId="urn:microsoft.com/office/officeart/2008/layout/VerticalCurvedList"/>
    <dgm:cxn modelId="{24552B76-506A-4C5D-B01F-2D198C3AA677}" type="presOf" srcId="{C5FD06FA-C814-4E1B-B913-471E3FA0F431}" destId="{5219CF12-7911-4143-96A5-77DDF9AEF9AE}" srcOrd="0" destOrd="0" presId="urn:microsoft.com/office/officeart/2008/layout/VerticalCurvedList"/>
    <dgm:cxn modelId="{D33ACD8A-294C-4CFB-AD0B-78B7E1D758B4}" srcId="{2BD9DE19-ACFF-4F8D-B5F3-A9A3DB6452A3}" destId="{B3413119-A3EA-40DB-982A-7778C63C9EC4}" srcOrd="1" destOrd="0" parTransId="{41D079F9-8824-426A-A8CC-1B879AB50A04}" sibTransId="{76EE23B9-4285-45D2-AE67-86A45258DA20}"/>
    <dgm:cxn modelId="{B56618BB-D0E4-45C5-92BD-3E36A93A1402}" srcId="{2BD9DE19-ACFF-4F8D-B5F3-A9A3DB6452A3}" destId="{C2CB0CC5-9A37-45F3-8F84-66FA7638E473}" srcOrd="2" destOrd="0" parTransId="{0BB28E9F-1BC4-4BEC-8EEB-462B871A32B0}" sibTransId="{5511348F-821F-4266-A5F7-762D520F3AD9}"/>
    <dgm:cxn modelId="{50EDA1F0-DD33-419E-BE76-4FCBB713396B}" type="presOf" srcId="{C2CB0CC5-9A37-45F3-8F84-66FA7638E473}" destId="{371AA1F0-DE8C-490C-869B-D319C240CCB9}" srcOrd="0" destOrd="0" presId="urn:microsoft.com/office/officeart/2008/layout/VerticalCurvedList"/>
    <dgm:cxn modelId="{F7B9D603-9955-43CD-B26C-D36A950C5D6D}" type="presParOf" srcId="{39126C40-D898-4761-96D7-DFBC87E709A6}" destId="{34D48688-16D9-4B52-B707-EE2F2E63A803}" srcOrd="0" destOrd="0" presId="urn:microsoft.com/office/officeart/2008/layout/VerticalCurvedList"/>
    <dgm:cxn modelId="{DCDE754B-C955-4FCB-B433-EEFCB2969E16}" type="presParOf" srcId="{34D48688-16D9-4B52-B707-EE2F2E63A803}" destId="{A28FF9E6-B81E-47E6-AC5C-5964B4A08329}" srcOrd="0" destOrd="0" presId="urn:microsoft.com/office/officeart/2008/layout/VerticalCurvedList"/>
    <dgm:cxn modelId="{9A80AC3C-62C1-42C6-B4C2-EDEF16C4C8B7}" type="presParOf" srcId="{A28FF9E6-B81E-47E6-AC5C-5964B4A08329}" destId="{E1470AAC-D66A-4E7E-92CA-FC05A074B68D}" srcOrd="0" destOrd="0" presId="urn:microsoft.com/office/officeart/2008/layout/VerticalCurvedList"/>
    <dgm:cxn modelId="{FDE95132-7A36-4305-9377-912ADCD7EB2D}" type="presParOf" srcId="{A28FF9E6-B81E-47E6-AC5C-5964B4A08329}" destId="{8A6FA2A6-75E6-4B66-90F8-306F4183F22E}" srcOrd="1" destOrd="0" presId="urn:microsoft.com/office/officeart/2008/layout/VerticalCurvedList"/>
    <dgm:cxn modelId="{C521D089-3894-49EE-B274-037788256B0D}" type="presParOf" srcId="{A28FF9E6-B81E-47E6-AC5C-5964B4A08329}" destId="{675656C9-73E6-44FC-969D-E920A9C02043}" srcOrd="2" destOrd="0" presId="urn:microsoft.com/office/officeart/2008/layout/VerticalCurvedList"/>
    <dgm:cxn modelId="{C8D842B7-03DC-4E99-9BBC-68BFA6C0DF8D}" type="presParOf" srcId="{A28FF9E6-B81E-47E6-AC5C-5964B4A08329}" destId="{DE1B92CC-EBAB-4F79-84B0-DCBC2DE50E81}" srcOrd="3" destOrd="0" presId="urn:microsoft.com/office/officeart/2008/layout/VerticalCurvedList"/>
    <dgm:cxn modelId="{C668ADA7-A6D3-4E93-9130-12AF6A457BFC}" type="presParOf" srcId="{34D48688-16D9-4B52-B707-EE2F2E63A803}" destId="{5219CF12-7911-4143-96A5-77DDF9AEF9AE}" srcOrd="1" destOrd="0" presId="urn:microsoft.com/office/officeart/2008/layout/VerticalCurvedList"/>
    <dgm:cxn modelId="{DFED9798-04E5-4BA4-8AEB-30EF407FC7EF}" type="presParOf" srcId="{34D48688-16D9-4B52-B707-EE2F2E63A803}" destId="{BD1991DD-0936-47B9-972A-4E533928305E}" srcOrd="2" destOrd="0" presId="urn:microsoft.com/office/officeart/2008/layout/VerticalCurvedList"/>
    <dgm:cxn modelId="{B4897E8E-9ABD-4995-9720-24CB3EBB82F0}" type="presParOf" srcId="{BD1991DD-0936-47B9-972A-4E533928305E}" destId="{40C94D1D-D04C-4E12-8635-52D6F627B33E}" srcOrd="0" destOrd="0" presId="urn:microsoft.com/office/officeart/2008/layout/VerticalCurvedList"/>
    <dgm:cxn modelId="{77558B6A-C276-47E7-9D75-43F27F31DD9A}" type="presParOf" srcId="{34D48688-16D9-4B52-B707-EE2F2E63A803}" destId="{54F4C0C8-5F6E-4890-BCFD-3D3435F4689B}" srcOrd="3" destOrd="0" presId="urn:microsoft.com/office/officeart/2008/layout/VerticalCurvedList"/>
    <dgm:cxn modelId="{2FC77792-CD50-4619-B6D3-E709AD2D7708}" type="presParOf" srcId="{34D48688-16D9-4B52-B707-EE2F2E63A803}" destId="{6550CFA7-5C8C-4D7E-B355-5C4E89EF2192}" srcOrd="4" destOrd="0" presId="urn:microsoft.com/office/officeart/2008/layout/VerticalCurvedList"/>
    <dgm:cxn modelId="{7EEB73A6-54E2-4A57-8ABC-A18BBACF0BF3}" type="presParOf" srcId="{6550CFA7-5C8C-4D7E-B355-5C4E89EF2192}" destId="{1D5FCF05-4813-4EA2-B287-B952D3527737}" srcOrd="0" destOrd="0" presId="urn:microsoft.com/office/officeart/2008/layout/VerticalCurvedList"/>
    <dgm:cxn modelId="{DAAE41C1-BC0E-4F5F-99E8-5061DD02C0CC}" type="presParOf" srcId="{34D48688-16D9-4B52-B707-EE2F2E63A803}" destId="{371AA1F0-DE8C-490C-869B-D319C240CCB9}" srcOrd="5" destOrd="0" presId="urn:microsoft.com/office/officeart/2008/layout/VerticalCurvedList"/>
    <dgm:cxn modelId="{E7FBE876-1FBE-4A3F-B9B1-5283869F26A6}" type="presParOf" srcId="{34D48688-16D9-4B52-B707-EE2F2E63A803}" destId="{966F15AC-5ABB-40ED-9891-D4A66CB05EB6}" srcOrd="6" destOrd="0" presId="urn:microsoft.com/office/officeart/2008/layout/VerticalCurvedList"/>
    <dgm:cxn modelId="{EBD34BBC-A1FA-4677-A6CA-AFB0686B440E}" type="presParOf" srcId="{966F15AC-5ABB-40ED-9891-D4A66CB05EB6}" destId="{EB4F5214-6E5B-4050-BFAF-DBDFDE892EB0}" srcOrd="0" destOrd="0" presId="urn:microsoft.com/office/officeart/2008/layout/VerticalCurvedList"/>
  </dgm:cxnLst>
  <dgm:bg>
    <a:solidFill>
      <a:schemeClr val="accent2"/>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BD9DE19-ACFF-4F8D-B5F3-A9A3DB6452A3}"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US"/>
        </a:p>
      </dgm:t>
    </dgm:pt>
    <dgm:pt modelId="{C5FD06FA-C814-4E1B-B913-471E3FA0F431}">
      <dgm:prSet phldrT="[Text]"/>
      <dgm:spPr>
        <a:solidFill>
          <a:schemeClr val="accent4">
            <a:lumMod val="40000"/>
            <a:lumOff val="60000"/>
          </a:schemeClr>
        </a:solidFill>
      </dgm:spPr>
      <dgm:t>
        <a:bodyPr/>
        <a:lstStyle/>
        <a:p>
          <a:r>
            <a:rPr lang="en-US" b="1" u="sng" dirty="0">
              <a:solidFill>
                <a:schemeClr val="tx1"/>
              </a:solidFill>
            </a:rPr>
            <a:t>Advocacy for Supportive Regulations: </a:t>
          </a:r>
          <a:r>
            <a:rPr lang="en-US" dirty="0">
              <a:solidFill>
                <a:schemeClr val="tx1"/>
              </a:solidFill>
            </a:rPr>
            <a:t>Engaging policymakers and industry stakeholders to advocate for flexible labor laws and immigration policies.</a:t>
          </a:r>
        </a:p>
      </dgm:t>
    </dgm:pt>
    <dgm:pt modelId="{058D82D9-B3C5-4D72-A242-CB61C91C8CD2}" type="parTrans" cxnId="{73FC1F28-78AA-4102-813F-8EC805CBE3A7}">
      <dgm:prSet/>
      <dgm:spPr/>
      <dgm:t>
        <a:bodyPr/>
        <a:lstStyle/>
        <a:p>
          <a:endParaRPr lang="en-US">
            <a:solidFill>
              <a:schemeClr val="tx1"/>
            </a:solidFill>
          </a:endParaRPr>
        </a:p>
      </dgm:t>
    </dgm:pt>
    <dgm:pt modelId="{53B236B1-5D85-40CB-AE48-3BA500EBB480}" type="sibTrans" cxnId="{73FC1F28-78AA-4102-813F-8EC805CBE3A7}">
      <dgm:prSet/>
      <dgm:spPr/>
      <dgm:t>
        <a:bodyPr/>
        <a:lstStyle/>
        <a:p>
          <a:endParaRPr lang="en-US">
            <a:solidFill>
              <a:schemeClr val="tx1"/>
            </a:solidFill>
          </a:endParaRPr>
        </a:p>
      </dgm:t>
    </dgm:pt>
    <dgm:pt modelId="{B3413119-A3EA-40DB-982A-7778C63C9EC4}">
      <dgm:prSet phldrT="[Text]"/>
      <dgm:spPr>
        <a:solidFill>
          <a:schemeClr val="accent4">
            <a:lumMod val="40000"/>
            <a:lumOff val="60000"/>
          </a:schemeClr>
        </a:solidFill>
      </dgm:spPr>
      <dgm:t>
        <a:bodyPr/>
        <a:lstStyle/>
        <a:p>
          <a:r>
            <a:rPr lang="en-US" b="1" u="sng" dirty="0">
              <a:solidFill>
                <a:schemeClr val="tx1"/>
              </a:solidFill>
            </a:rPr>
            <a:t>Collaboration Among Stakeholders: </a:t>
          </a:r>
          <a:r>
            <a:rPr lang="en-US" dirty="0">
              <a:solidFill>
                <a:schemeClr val="tx1"/>
              </a:solidFill>
            </a:rPr>
            <a:t>Forming partnerships and sharing best practices to address staffing challenges collectively.</a:t>
          </a:r>
        </a:p>
      </dgm:t>
    </dgm:pt>
    <dgm:pt modelId="{41D079F9-8824-426A-A8CC-1B879AB50A04}" type="parTrans" cxnId="{D33ACD8A-294C-4CFB-AD0B-78B7E1D758B4}">
      <dgm:prSet/>
      <dgm:spPr/>
      <dgm:t>
        <a:bodyPr/>
        <a:lstStyle/>
        <a:p>
          <a:endParaRPr lang="en-US">
            <a:solidFill>
              <a:schemeClr val="tx1"/>
            </a:solidFill>
          </a:endParaRPr>
        </a:p>
      </dgm:t>
    </dgm:pt>
    <dgm:pt modelId="{76EE23B9-4285-45D2-AE67-86A45258DA20}" type="sibTrans" cxnId="{D33ACD8A-294C-4CFB-AD0B-78B7E1D758B4}">
      <dgm:prSet/>
      <dgm:spPr/>
      <dgm:t>
        <a:bodyPr/>
        <a:lstStyle/>
        <a:p>
          <a:endParaRPr lang="en-US">
            <a:solidFill>
              <a:schemeClr val="tx1"/>
            </a:solidFill>
          </a:endParaRPr>
        </a:p>
      </dgm:t>
    </dgm:pt>
    <dgm:pt modelId="{C2CB0CC5-9A37-45F3-8F84-66FA7638E473}">
      <dgm:prSet phldrT="[Text]"/>
      <dgm:spPr>
        <a:solidFill>
          <a:schemeClr val="accent4">
            <a:lumMod val="40000"/>
            <a:lumOff val="60000"/>
          </a:schemeClr>
        </a:solidFill>
      </dgm:spPr>
      <dgm:t>
        <a:bodyPr/>
        <a:lstStyle/>
        <a:p>
          <a:r>
            <a:rPr lang="en-US" b="1" u="sng" dirty="0">
              <a:solidFill>
                <a:schemeClr val="tx1"/>
              </a:solidFill>
            </a:rPr>
            <a:t>Conclusion: </a:t>
          </a:r>
          <a:r>
            <a:rPr lang="en-US" dirty="0">
              <a:solidFill>
                <a:schemeClr val="tx1"/>
              </a:solidFill>
            </a:rPr>
            <a:t>Emphasizing the need for a holistic approach and collaborative efforts to ensure the sustainability of the hospitality sector's workforce.</a:t>
          </a:r>
        </a:p>
      </dgm:t>
    </dgm:pt>
    <dgm:pt modelId="{0BB28E9F-1BC4-4BEC-8EEB-462B871A32B0}" type="parTrans" cxnId="{B56618BB-D0E4-45C5-92BD-3E36A93A1402}">
      <dgm:prSet/>
      <dgm:spPr/>
      <dgm:t>
        <a:bodyPr/>
        <a:lstStyle/>
        <a:p>
          <a:endParaRPr lang="en-US">
            <a:solidFill>
              <a:schemeClr val="tx1"/>
            </a:solidFill>
          </a:endParaRPr>
        </a:p>
      </dgm:t>
    </dgm:pt>
    <dgm:pt modelId="{5511348F-821F-4266-A5F7-762D520F3AD9}" type="sibTrans" cxnId="{B56618BB-D0E4-45C5-92BD-3E36A93A1402}">
      <dgm:prSet/>
      <dgm:spPr/>
      <dgm:t>
        <a:bodyPr/>
        <a:lstStyle/>
        <a:p>
          <a:endParaRPr lang="en-US">
            <a:solidFill>
              <a:schemeClr val="tx1"/>
            </a:solidFill>
          </a:endParaRPr>
        </a:p>
      </dgm:t>
    </dgm:pt>
    <dgm:pt modelId="{39126C40-D898-4761-96D7-DFBC87E709A6}" type="pres">
      <dgm:prSet presAssocID="{2BD9DE19-ACFF-4F8D-B5F3-A9A3DB6452A3}" presName="Name0" presStyleCnt="0">
        <dgm:presLayoutVars>
          <dgm:chMax val="7"/>
          <dgm:chPref val="7"/>
          <dgm:dir/>
        </dgm:presLayoutVars>
      </dgm:prSet>
      <dgm:spPr/>
    </dgm:pt>
    <dgm:pt modelId="{34D48688-16D9-4B52-B707-EE2F2E63A803}" type="pres">
      <dgm:prSet presAssocID="{2BD9DE19-ACFF-4F8D-B5F3-A9A3DB6452A3}" presName="Name1" presStyleCnt="0"/>
      <dgm:spPr/>
    </dgm:pt>
    <dgm:pt modelId="{A28FF9E6-B81E-47E6-AC5C-5964B4A08329}" type="pres">
      <dgm:prSet presAssocID="{2BD9DE19-ACFF-4F8D-B5F3-A9A3DB6452A3}" presName="cycle" presStyleCnt="0"/>
      <dgm:spPr/>
    </dgm:pt>
    <dgm:pt modelId="{E1470AAC-D66A-4E7E-92CA-FC05A074B68D}" type="pres">
      <dgm:prSet presAssocID="{2BD9DE19-ACFF-4F8D-B5F3-A9A3DB6452A3}" presName="srcNode" presStyleLbl="node1" presStyleIdx="0" presStyleCnt="3"/>
      <dgm:spPr/>
    </dgm:pt>
    <dgm:pt modelId="{8A6FA2A6-75E6-4B66-90F8-306F4183F22E}" type="pres">
      <dgm:prSet presAssocID="{2BD9DE19-ACFF-4F8D-B5F3-A9A3DB6452A3}" presName="conn" presStyleLbl="parChTrans1D2" presStyleIdx="0" presStyleCnt="1"/>
      <dgm:spPr/>
    </dgm:pt>
    <dgm:pt modelId="{675656C9-73E6-44FC-969D-E920A9C02043}" type="pres">
      <dgm:prSet presAssocID="{2BD9DE19-ACFF-4F8D-B5F3-A9A3DB6452A3}" presName="extraNode" presStyleLbl="node1" presStyleIdx="0" presStyleCnt="3"/>
      <dgm:spPr/>
    </dgm:pt>
    <dgm:pt modelId="{DE1B92CC-EBAB-4F79-84B0-DCBC2DE50E81}" type="pres">
      <dgm:prSet presAssocID="{2BD9DE19-ACFF-4F8D-B5F3-A9A3DB6452A3}" presName="dstNode" presStyleLbl="node1" presStyleIdx="0" presStyleCnt="3"/>
      <dgm:spPr/>
    </dgm:pt>
    <dgm:pt modelId="{5219CF12-7911-4143-96A5-77DDF9AEF9AE}" type="pres">
      <dgm:prSet presAssocID="{C5FD06FA-C814-4E1B-B913-471E3FA0F431}" presName="text_1" presStyleLbl="node1" presStyleIdx="0" presStyleCnt="3">
        <dgm:presLayoutVars>
          <dgm:bulletEnabled val="1"/>
        </dgm:presLayoutVars>
      </dgm:prSet>
      <dgm:spPr/>
    </dgm:pt>
    <dgm:pt modelId="{BD1991DD-0936-47B9-972A-4E533928305E}" type="pres">
      <dgm:prSet presAssocID="{C5FD06FA-C814-4E1B-B913-471E3FA0F431}" presName="accent_1" presStyleCnt="0"/>
      <dgm:spPr/>
    </dgm:pt>
    <dgm:pt modelId="{40C94D1D-D04C-4E12-8635-52D6F627B33E}" type="pres">
      <dgm:prSet presAssocID="{C5FD06FA-C814-4E1B-B913-471E3FA0F431}" presName="accentRepeatNode" presStyleLbl="solidFgAcc1" presStyleIdx="0" presStyleCnt="3"/>
      <dgm:spPr/>
    </dgm:pt>
    <dgm:pt modelId="{54F4C0C8-5F6E-4890-BCFD-3D3435F4689B}" type="pres">
      <dgm:prSet presAssocID="{B3413119-A3EA-40DB-982A-7778C63C9EC4}" presName="text_2" presStyleLbl="node1" presStyleIdx="1" presStyleCnt="3">
        <dgm:presLayoutVars>
          <dgm:bulletEnabled val="1"/>
        </dgm:presLayoutVars>
      </dgm:prSet>
      <dgm:spPr/>
    </dgm:pt>
    <dgm:pt modelId="{6550CFA7-5C8C-4D7E-B355-5C4E89EF2192}" type="pres">
      <dgm:prSet presAssocID="{B3413119-A3EA-40DB-982A-7778C63C9EC4}" presName="accent_2" presStyleCnt="0"/>
      <dgm:spPr/>
    </dgm:pt>
    <dgm:pt modelId="{1D5FCF05-4813-4EA2-B287-B952D3527737}" type="pres">
      <dgm:prSet presAssocID="{B3413119-A3EA-40DB-982A-7778C63C9EC4}" presName="accentRepeatNode" presStyleLbl="solidFgAcc1" presStyleIdx="1" presStyleCnt="3"/>
      <dgm:spPr/>
    </dgm:pt>
    <dgm:pt modelId="{371AA1F0-DE8C-490C-869B-D319C240CCB9}" type="pres">
      <dgm:prSet presAssocID="{C2CB0CC5-9A37-45F3-8F84-66FA7638E473}" presName="text_3" presStyleLbl="node1" presStyleIdx="2" presStyleCnt="3">
        <dgm:presLayoutVars>
          <dgm:bulletEnabled val="1"/>
        </dgm:presLayoutVars>
      </dgm:prSet>
      <dgm:spPr/>
    </dgm:pt>
    <dgm:pt modelId="{966F15AC-5ABB-40ED-9891-D4A66CB05EB6}" type="pres">
      <dgm:prSet presAssocID="{C2CB0CC5-9A37-45F3-8F84-66FA7638E473}" presName="accent_3" presStyleCnt="0"/>
      <dgm:spPr/>
    </dgm:pt>
    <dgm:pt modelId="{EB4F5214-6E5B-4050-BFAF-DBDFDE892EB0}" type="pres">
      <dgm:prSet presAssocID="{C2CB0CC5-9A37-45F3-8F84-66FA7638E473}" presName="accentRepeatNode" presStyleLbl="solidFgAcc1" presStyleIdx="2" presStyleCnt="3"/>
      <dgm:spPr/>
    </dgm:pt>
  </dgm:ptLst>
  <dgm:cxnLst>
    <dgm:cxn modelId="{DF7ECC1D-A9AF-41CD-B63A-ADC4F847B556}" type="presOf" srcId="{2BD9DE19-ACFF-4F8D-B5F3-A9A3DB6452A3}" destId="{39126C40-D898-4761-96D7-DFBC87E709A6}" srcOrd="0" destOrd="0" presId="urn:microsoft.com/office/officeart/2008/layout/VerticalCurvedList"/>
    <dgm:cxn modelId="{73FC1F28-78AA-4102-813F-8EC805CBE3A7}" srcId="{2BD9DE19-ACFF-4F8D-B5F3-A9A3DB6452A3}" destId="{C5FD06FA-C814-4E1B-B913-471E3FA0F431}" srcOrd="0" destOrd="0" parTransId="{058D82D9-B3C5-4D72-A242-CB61C91C8CD2}" sibTransId="{53B236B1-5D85-40CB-AE48-3BA500EBB480}"/>
    <dgm:cxn modelId="{72AB1860-85EE-491B-A693-A57DDBFCA791}" type="presOf" srcId="{C2CB0CC5-9A37-45F3-8F84-66FA7638E473}" destId="{371AA1F0-DE8C-490C-869B-D319C240CCB9}" srcOrd="0" destOrd="0" presId="urn:microsoft.com/office/officeart/2008/layout/VerticalCurvedList"/>
    <dgm:cxn modelId="{6BB57289-D191-4F75-88C8-FFF62D3DF5FC}" type="presOf" srcId="{B3413119-A3EA-40DB-982A-7778C63C9EC4}" destId="{54F4C0C8-5F6E-4890-BCFD-3D3435F4689B}" srcOrd="0" destOrd="0" presId="urn:microsoft.com/office/officeart/2008/layout/VerticalCurvedList"/>
    <dgm:cxn modelId="{D33ACD8A-294C-4CFB-AD0B-78B7E1D758B4}" srcId="{2BD9DE19-ACFF-4F8D-B5F3-A9A3DB6452A3}" destId="{B3413119-A3EA-40DB-982A-7778C63C9EC4}" srcOrd="1" destOrd="0" parTransId="{41D079F9-8824-426A-A8CC-1B879AB50A04}" sibTransId="{76EE23B9-4285-45D2-AE67-86A45258DA20}"/>
    <dgm:cxn modelId="{DA7EA592-0260-4FF2-9074-1A195AEC0462}" type="presOf" srcId="{53B236B1-5D85-40CB-AE48-3BA500EBB480}" destId="{8A6FA2A6-75E6-4B66-90F8-306F4183F22E}" srcOrd="0" destOrd="0" presId="urn:microsoft.com/office/officeart/2008/layout/VerticalCurvedList"/>
    <dgm:cxn modelId="{B56618BB-D0E4-45C5-92BD-3E36A93A1402}" srcId="{2BD9DE19-ACFF-4F8D-B5F3-A9A3DB6452A3}" destId="{C2CB0CC5-9A37-45F3-8F84-66FA7638E473}" srcOrd="2" destOrd="0" parTransId="{0BB28E9F-1BC4-4BEC-8EEB-462B871A32B0}" sibTransId="{5511348F-821F-4266-A5F7-762D520F3AD9}"/>
    <dgm:cxn modelId="{F32071F4-D2F9-42A4-ADB1-A075DC8DE952}" type="presOf" srcId="{C5FD06FA-C814-4E1B-B913-471E3FA0F431}" destId="{5219CF12-7911-4143-96A5-77DDF9AEF9AE}" srcOrd="0" destOrd="0" presId="urn:microsoft.com/office/officeart/2008/layout/VerticalCurvedList"/>
    <dgm:cxn modelId="{E326983B-A7D0-4D0D-9B70-096791DFAA71}" type="presParOf" srcId="{39126C40-D898-4761-96D7-DFBC87E709A6}" destId="{34D48688-16D9-4B52-B707-EE2F2E63A803}" srcOrd="0" destOrd="0" presId="urn:microsoft.com/office/officeart/2008/layout/VerticalCurvedList"/>
    <dgm:cxn modelId="{12C9396F-4C83-49EF-B9A3-EF3E1F67113C}" type="presParOf" srcId="{34D48688-16D9-4B52-B707-EE2F2E63A803}" destId="{A28FF9E6-B81E-47E6-AC5C-5964B4A08329}" srcOrd="0" destOrd="0" presId="urn:microsoft.com/office/officeart/2008/layout/VerticalCurvedList"/>
    <dgm:cxn modelId="{1DD82CB6-CC07-458C-9DAE-488C44477603}" type="presParOf" srcId="{A28FF9E6-B81E-47E6-AC5C-5964B4A08329}" destId="{E1470AAC-D66A-4E7E-92CA-FC05A074B68D}" srcOrd="0" destOrd="0" presId="urn:microsoft.com/office/officeart/2008/layout/VerticalCurvedList"/>
    <dgm:cxn modelId="{349C87C0-2A1E-451B-9087-F789E09FF75C}" type="presParOf" srcId="{A28FF9E6-B81E-47E6-AC5C-5964B4A08329}" destId="{8A6FA2A6-75E6-4B66-90F8-306F4183F22E}" srcOrd="1" destOrd="0" presId="urn:microsoft.com/office/officeart/2008/layout/VerticalCurvedList"/>
    <dgm:cxn modelId="{6046007D-2B89-48AE-AD00-648D8BD74A9B}" type="presParOf" srcId="{A28FF9E6-B81E-47E6-AC5C-5964B4A08329}" destId="{675656C9-73E6-44FC-969D-E920A9C02043}" srcOrd="2" destOrd="0" presId="urn:microsoft.com/office/officeart/2008/layout/VerticalCurvedList"/>
    <dgm:cxn modelId="{5C2C56AA-6AA3-4E41-B9FA-5C141345FA25}" type="presParOf" srcId="{A28FF9E6-B81E-47E6-AC5C-5964B4A08329}" destId="{DE1B92CC-EBAB-4F79-84B0-DCBC2DE50E81}" srcOrd="3" destOrd="0" presId="urn:microsoft.com/office/officeart/2008/layout/VerticalCurvedList"/>
    <dgm:cxn modelId="{E0924DCD-4D1E-44CB-A99C-4710347C3A5E}" type="presParOf" srcId="{34D48688-16D9-4B52-B707-EE2F2E63A803}" destId="{5219CF12-7911-4143-96A5-77DDF9AEF9AE}" srcOrd="1" destOrd="0" presId="urn:microsoft.com/office/officeart/2008/layout/VerticalCurvedList"/>
    <dgm:cxn modelId="{17D82881-29A0-44DC-AB90-7A5F18C786EE}" type="presParOf" srcId="{34D48688-16D9-4B52-B707-EE2F2E63A803}" destId="{BD1991DD-0936-47B9-972A-4E533928305E}" srcOrd="2" destOrd="0" presId="urn:microsoft.com/office/officeart/2008/layout/VerticalCurvedList"/>
    <dgm:cxn modelId="{9491B7A6-A742-4DC6-B3A7-C0D43840AF4B}" type="presParOf" srcId="{BD1991DD-0936-47B9-972A-4E533928305E}" destId="{40C94D1D-D04C-4E12-8635-52D6F627B33E}" srcOrd="0" destOrd="0" presId="urn:microsoft.com/office/officeart/2008/layout/VerticalCurvedList"/>
    <dgm:cxn modelId="{2555A78D-1E5E-4926-A7C4-C94365FF1536}" type="presParOf" srcId="{34D48688-16D9-4B52-B707-EE2F2E63A803}" destId="{54F4C0C8-5F6E-4890-BCFD-3D3435F4689B}" srcOrd="3" destOrd="0" presId="urn:microsoft.com/office/officeart/2008/layout/VerticalCurvedList"/>
    <dgm:cxn modelId="{233D4FBC-B963-4844-81E8-62C972CA053F}" type="presParOf" srcId="{34D48688-16D9-4B52-B707-EE2F2E63A803}" destId="{6550CFA7-5C8C-4D7E-B355-5C4E89EF2192}" srcOrd="4" destOrd="0" presId="urn:microsoft.com/office/officeart/2008/layout/VerticalCurvedList"/>
    <dgm:cxn modelId="{8DF98D4C-88E7-4ADB-B14B-07DE9AF38D73}" type="presParOf" srcId="{6550CFA7-5C8C-4D7E-B355-5C4E89EF2192}" destId="{1D5FCF05-4813-4EA2-B287-B952D3527737}" srcOrd="0" destOrd="0" presId="urn:microsoft.com/office/officeart/2008/layout/VerticalCurvedList"/>
    <dgm:cxn modelId="{21A31DF1-5D7E-4296-ACE7-D8354881DB3B}" type="presParOf" srcId="{34D48688-16D9-4B52-B707-EE2F2E63A803}" destId="{371AA1F0-DE8C-490C-869B-D319C240CCB9}" srcOrd="5" destOrd="0" presId="urn:microsoft.com/office/officeart/2008/layout/VerticalCurvedList"/>
    <dgm:cxn modelId="{9DDE9FDA-AD6D-4DC6-AFC9-04C9FC0E8806}" type="presParOf" srcId="{34D48688-16D9-4B52-B707-EE2F2E63A803}" destId="{966F15AC-5ABB-40ED-9891-D4A66CB05EB6}" srcOrd="6" destOrd="0" presId="urn:microsoft.com/office/officeart/2008/layout/VerticalCurvedList"/>
    <dgm:cxn modelId="{00261F84-04FD-4873-8B35-2467CD2C83A2}" type="presParOf" srcId="{966F15AC-5ABB-40ED-9891-D4A66CB05EB6}" destId="{EB4F5214-6E5B-4050-BFAF-DBDFDE892EB0}" srcOrd="0" destOrd="0" presId="urn:microsoft.com/office/officeart/2008/layout/VerticalCurvedList"/>
  </dgm:cxnLst>
  <dgm:bg>
    <a:solidFill>
      <a:schemeClr val="accent6">
        <a:lumMod val="60000"/>
        <a:lumOff val="4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499DC-E3D9-408C-9E9C-55740017545D}">
      <dsp:nvSpPr>
        <dsp:cNvPr id="0" name=""/>
        <dsp:cNvSpPr/>
      </dsp:nvSpPr>
      <dsp:spPr>
        <a:xfrm>
          <a:off x="799" y="4123"/>
          <a:ext cx="3119809" cy="18718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Analyzing various publications to uncover the multifaceted nature of staffing shortages.</a:t>
          </a:r>
        </a:p>
      </dsp:txBody>
      <dsp:txXfrm>
        <a:off x="799" y="4123"/>
        <a:ext cx="3119809" cy="1871885"/>
      </dsp:txXfrm>
    </dsp:sp>
    <dsp:sp modelId="{E05A6E75-1833-4946-83D9-8909C974C493}">
      <dsp:nvSpPr>
        <dsp:cNvPr id="0" name=""/>
        <dsp:cNvSpPr/>
      </dsp:nvSpPr>
      <dsp:spPr>
        <a:xfrm>
          <a:off x="3432590" y="4123"/>
          <a:ext cx="3119809" cy="18718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Highlighting the significance of the relationship between service quality and environmental factors.</a:t>
          </a:r>
        </a:p>
      </dsp:txBody>
      <dsp:txXfrm>
        <a:off x="3432590" y="4123"/>
        <a:ext cx="3119809" cy="1871885"/>
      </dsp:txXfrm>
    </dsp:sp>
    <dsp:sp modelId="{00FC2EA7-44E6-444F-A0EE-2F6DB165D091}">
      <dsp:nvSpPr>
        <dsp:cNvPr id="0" name=""/>
        <dsp:cNvSpPr/>
      </dsp:nvSpPr>
      <dsp:spPr>
        <a:xfrm>
          <a:off x="1716695" y="2187990"/>
          <a:ext cx="3119809" cy="18718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kern="1200" dirty="0"/>
            <a:t>Gaining insights from case studies and industry reports to understand the root causes of workforce challenges.</a:t>
          </a:r>
        </a:p>
      </dsp:txBody>
      <dsp:txXfrm>
        <a:off x="1716695" y="2187990"/>
        <a:ext cx="3119809" cy="18718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5EDA3-6F30-452F-81A6-29E702F677E8}">
      <dsp:nvSpPr>
        <dsp:cNvPr id="0" name=""/>
        <dsp:cNvSpPr/>
      </dsp:nvSpPr>
      <dsp:spPr>
        <a:xfrm>
          <a:off x="569" y="0"/>
          <a:ext cx="2449653" cy="2684463"/>
        </a:xfrm>
        <a:prstGeom prst="roundRect">
          <a:avLst>
            <a:gd name="adj" fmla="val 5000"/>
          </a:avLst>
        </a:prstGeom>
        <a:solidFill>
          <a:schemeClr val="tx2">
            <a:lumMod val="5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4864" rIns="71120" bIns="0" numCol="1" spcCol="1270" anchor="t" anchorCtr="0">
          <a:noAutofit/>
        </a:bodyPr>
        <a:lstStyle/>
        <a:p>
          <a:pPr marL="0" lvl="0" indent="0" algn="r" defTabSz="711200">
            <a:lnSpc>
              <a:spcPct val="90000"/>
            </a:lnSpc>
            <a:spcBef>
              <a:spcPct val="0"/>
            </a:spcBef>
            <a:spcAft>
              <a:spcPct val="35000"/>
            </a:spcAft>
            <a:buNone/>
          </a:pPr>
          <a:r>
            <a:rPr lang="en-US" sz="1600" kern="1200" dirty="0"/>
            <a:t>Demographic Shifts</a:t>
          </a:r>
        </a:p>
      </dsp:txBody>
      <dsp:txXfrm rot="16200000">
        <a:off x="-855095" y="855664"/>
        <a:ext cx="2201259" cy="489930"/>
      </dsp:txXfrm>
    </dsp:sp>
    <dsp:sp modelId="{F8970BD9-46B2-4B50-8CCB-EA7A12E67407}">
      <dsp:nvSpPr>
        <dsp:cNvPr id="0" name=""/>
        <dsp:cNvSpPr/>
      </dsp:nvSpPr>
      <dsp:spPr>
        <a:xfrm>
          <a:off x="490499" y="0"/>
          <a:ext cx="1824991" cy="26844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US" sz="2300" kern="1200" dirty="0"/>
            <a:t>Aging populations and declining birth rates impacting workforce availability.</a:t>
          </a:r>
        </a:p>
      </dsp:txBody>
      <dsp:txXfrm>
        <a:off x="490499" y="0"/>
        <a:ext cx="1824991" cy="2684463"/>
      </dsp:txXfrm>
    </dsp:sp>
    <dsp:sp modelId="{10635B13-1FB6-4463-B164-4E26723BAD1C}">
      <dsp:nvSpPr>
        <dsp:cNvPr id="0" name=""/>
        <dsp:cNvSpPr/>
      </dsp:nvSpPr>
      <dsp:spPr>
        <a:xfrm>
          <a:off x="2535960" y="0"/>
          <a:ext cx="2449653" cy="2684463"/>
        </a:xfrm>
        <a:prstGeom prst="roundRect">
          <a:avLst>
            <a:gd name="adj" fmla="val 5000"/>
          </a:avLst>
        </a:prstGeom>
        <a:solidFill>
          <a:schemeClr val="accent3">
            <a:lumMod val="75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4864" rIns="71120" bIns="0" numCol="1" spcCol="1270" anchor="t" anchorCtr="0">
          <a:noAutofit/>
        </a:bodyPr>
        <a:lstStyle/>
        <a:p>
          <a:pPr marL="0" lvl="0" indent="0" algn="r" defTabSz="711200">
            <a:lnSpc>
              <a:spcPct val="90000"/>
            </a:lnSpc>
            <a:spcBef>
              <a:spcPct val="0"/>
            </a:spcBef>
            <a:spcAft>
              <a:spcPct val="35000"/>
            </a:spcAft>
            <a:buNone/>
          </a:pPr>
          <a:r>
            <a:rPr lang="en-US" sz="1600" kern="1200" dirty="0"/>
            <a:t>Labor Market Dynamics</a:t>
          </a:r>
        </a:p>
      </dsp:txBody>
      <dsp:txXfrm rot="16200000">
        <a:off x="1680296" y="855664"/>
        <a:ext cx="2201259" cy="489930"/>
      </dsp:txXfrm>
    </dsp:sp>
    <dsp:sp modelId="{09E04B00-5CAA-4FB4-9C1E-7C7049B85A8F}">
      <dsp:nvSpPr>
        <dsp:cNvPr id="0" name=""/>
        <dsp:cNvSpPr/>
      </dsp:nvSpPr>
      <dsp:spPr>
        <a:xfrm rot="5400000">
          <a:off x="2350987" y="2117187"/>
          <a:ext cx="394441" cy="367448"/>
        </a:xfrm>
        <a:prstGeom prst="flowChartExtra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A825487A-8F69-4333-81B4-D166BCC9FC9B}">
      <dsp:nvSpPr>
        <dsp:cNvPr id="0" name=""/>
        <dsp:cNvSpPr/>
      </dsp:nvSpPr>
      <dsp:spPr>
        <a:xfrm>
          <a:off x="3025891" y="0"/>
          <a:ext cx="1824991" cy="2684463"/>
        </a:xfrm>
        <a:prstGeom prst="rect">
          <a:avLst/>
        </a:prstGeom>
        <a:no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US" sz="2300" kern="1200" dirty="0"/>
            <a:t>Changing preferences and technological advancements altering job structures.</a:t>
          </a:r>
        </a:p>
      </dsp:txBody>
      <dsp:txXfrm>
        <a:off x="3025891" y="0"/>
        <a:ext cx="1824991" cy="2684463"/>
      </dsp:txXfrm>
    </dsp:sp>
    <dsp:sp modelId="{1EACFAC8-8A3D-4E17-911A-B85A917DDD12}">
      <dsp:nvSpPr>
        <dsp:cNvPr id="0" name=""/>
        <dsp:cNvSpPr/>
      </dsp:nvSpPr>
      <dsp:spPr>
        <a:xfrm>
          <a:off x="5071352" y="0"/>
          <a:ext cx="2449653" cy="2684463"/>
        </a:xfrm>
        <a:prstGeom prst="roundRect">
          <a:avLst>
            <a:gd name="adj" fmla="val 5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0" tIns="54864" rIns="71120" bIns="0" numCol="1" spcCol="1270" anchor="t" anchorCtr="0">
          <a:noAutofit/>
        </a:bodyPr>
        <a:lstStyle/>
        <a:p>
          <a:pPr marL="0" lvl="0" indent="0" algn="r" defTabSz="711200">
            <a:lnSpc>
              <a:spcPct val="90000"/>
            </a:lnSpc>
            <a:spcBef>
              <a:spcPct val="0"/>
            </a:spcBef>
            <a:spcAft>
              <a:spcPct val="35000"/>
            </a:spcAft>
            <a:buNone/>
          </a:pPr>
          <a:r>
            <a:rPr lang="en-US" sz="1600" kern="1200" dirty="0"/>
            <a:t>Regulatory Constraints</a:t>
          </a:r>
        </a:p>
      </dsp:txBody>
      <dsp:txXfrm rot="16200000">
        <a:off x="4215687" y="855664"/>
        <a:ext cx="2201259" cy="489930"/>
      </dsp:txXfrm>
    </dsp:sp>
    <dsp:sp modelId="{DE7DBF77-A210-4D14-BC08-D1A00BC49394}">
      <dsp:nvSpPr>
        <dsp:cNvPr id="0" name=""/>
        <dsp:cNvSpPr/>
      </dsp:nvSpPr>
      <dsp:spPr>
        <a:xfrm rot="5400000">
          <a:off x="4886379" y="2117187"/>
          <a:ext cx="394441" cy="367448"/>
        </a:xfrm>
        <a:prstGeom prst="flowChartExtract">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1205E37-835E-4FB9-964E-C1C0F099F3AC}">
      <dsp:nvSpPr>
        <dsp:cNvPr id="0" name=""/>
        <dsp:cNvSpPr/>
      </dsp:nvSpPr>
      <dsp:spPr>
        <a:xfrm>
          <a:off x="5561282" y="0"/>
          <a:ext cx="1824991" cy="2684463"/>
        </a:xfrm>
        <a:prstGeom prst="rect">
          <a:avLst/>
        </a:prstGeom>
        <a:solidFill>
          <a:schemeClr val="accent2">
            <a:lumMod val="60000"/>
            <a:lumOff val="40000"/>
          </a:schemeClr>
        </a:solidFill>
        <a:ln w="25400" cap="flat" cmpd="sng" algn="ctr">
          <a:noFill/>
          <a:prstDash val="solid"/>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78867" rIns="0" bIns="0" numCol="1" spcCol="1270" anchor="t" anchorCtr="0">
          <a:noAutofit/>
        </a:bodyPr>
        <a:lstStyle/>
        <a:p>
          <a:pPr marL="0" lvl="0" indent="0" algn="l" defTabSz="1022350">
            <a:lnSpc>
              <a:spcPct val="90000"/>
            </a:lnSpc>
            <a:spcBef>
              <a:spcPct val="0"/>
            </a:spcBef>
            <a:spcAft>
              <a:spcPct val="35000"/>
            </a:spcAft>
            <a:buNone/>
          </a:pPr>
          <a:r>
            <a:rPr lang="en-US" sz="2300" kern="1200" dirty="0"/>
            <a:t>Immigration policies, labor laws, and legal restrictions affecting labor pool size.</a:t>
          </a:r>
        </a:p>
      </dsp:txBody>
      <dsp:txXfrm>
        <a:off x="5561282" y="0"/>
        <a:ext cx="1824991" cy="268446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653AE4-EB1D-4476-8A6B-870C511A77C4}">
      <dsp:nvSpPr>
        <dsp:cNvPr id="0" name=""/>
        <dsp:cNvSpPr/>
      </dsp:nvSpPr>
      <dsp:spPr>
        <a:xfrm rot="5400000">
          <a:off x="-326231" y="326692"/>
          <a:ext cx="2174874" cy="1522412"/>
        </a:xfrm>
        <a:prstGeom prst="chevron">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Service Quality</a:t>
          </a:r>
        </a:p>
      </dsp:txBody>
      <dsp:txXfrm rot="-5400000">
        <a:off x="0" y="761667"/>
        <a:ext cx="1522412" cy="652462"/>
      </dsp:txXfrm>
    </dsp:sp>
    <dsp:sp modelId="{0516CF7B-7710-45BA-A4EC-8BE6A1C77826}">
      <dsp:nvSpPr>
        <dsp:cNvPr id="0" name=""/>
        <dsp:cNvSpPr/>
      </dsp:nvSpPr>
      <dsp:spPr>
        <a:xfrm rot="5400000">
          <a:off x="3102371" y="-1579498"/>
          <a:ext cx="1413668" cy="457358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t>Effects of understaffing on guest satisfaction and reputation.</a:t>
          </a:r>
        </a:p>
      </dsp:txBody>
      <dsp:txXfrm rot="-5400000">
        <a:off x="1522412" y="69471"/>
        <a:ext cx="4504577" cy="1275648"/>
      </dsp:txXfrm>
    </dsp:sp>
    <dsp:sp modelId="{C8B3E3DF-8350-4FD3-B9AF-2F74F3597FC5}">
      <dsp:nvSpPr>
        <dsp:cNvPr id="0" name=""/>
        <dsp:cNvSpPr/>
      </dsp:nvSpPr>
      <dsp:spPr>
        <a:xfrm rot="5400000">
          <a:off x="-326231" y="2214895"/>
          <a:ext cx="2174874" cy="1522412"/>
        </a:xfrm>
        <a:prstGeom prst="chevron">
          <a:avLst/>
        </a:prstGeom>
        <a:solidFill>
          <a:schemeClr val="accent4">
            <a:lumMod val="5000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605" tIns="14605" rIns="14605" bIns="14605" numCol="1" spcCol="1270" anchor="ctr" anchorCtr="0">
          <a:noAutofit/>
        </a:bodyPr>
        <a:lstStyle/>
        <a:p>
          <a:pPr marL="0" lvl="0" indent="0" algn="ctr" defTabSz="1022350">
            <a:lnSpc>
              <a:spcPct val="90000"/>
            </a:lnSpc>
            <a:spcBef>
              <a:spcPct val="0"/>
            </a:spcBef>
            <a:spcAft>
              <a:spcPct val="35000"/>
            </a:spcAft>
            <a:buNone/>
          </a:pPr>
          <a:r>
            <a:rPr lang="en-US" sz="2300" kern="1200" dirty="0"/>
            <a:t>Employee Morale</a:t>
          </a:r>
        </a:p>
      </dsp:txBody>
      <dsp:txXfrm rot="-5400000">
        <a:off x="0" y="2649870"/>
        <a:ext cx="1522412" cy="652462"/>
      </dsp:txXfrm>
    </dsp:sp>
    <dsp:sp modelId="{C9485A6C-36A0-4D1C-9603-A8E2C3F8F004}">
      <dsp:nvSpPr>
        <dsp:cNvPr id="0" name=""/>
        <dsp:cNvSpPr/>
      </dsp:nvSpPr>
      <dsp:spPr>
        <a:xfrm rot="5400000">
          <a:off x="3102371" y="308704"/>
          <a:ext cx="1413668" cy="4573587"/>
        </a:xfrm>
        <a:prstGeom prst="round2Same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US" sz="1400" kern="1200" dirty="0"/>
            <a:t>Impact on staff well-being, turnover rates, and organizational stability.</a:t>
          </a:r>
        </a:p>
      </dsp:txBody>
      <dsp:txXfrm rot="-5400000">
        <a:off x="1522412" y="1957673"/>
        <a:ext cx="4504577" cy="127564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499DC-E3D9-408C-9E9C-55740017545D}">
      <dsp:nvSpPr>
        <dsp:cNvPr id="0" name=""/>
        <dsp:cNvSpPr/>
      </dsp:nvSpPr>
      <dsp:spPr>
        <a:xfrm>
          <a:off x="799" y="4123"/>
          <a:ext cx="3119809" cy="1871885"/>
        </a:xfrm>
        <a:prstGeom prst="rect">
          <a:avLst/>
        </a:prstGeom>
        <a:solidFill>
          <a:schemeClr val="accent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solidFill>
                <a:schemeClr val="tx1"/>
              </a:solidFill>
            </a:rPr>
            <a:t>Political Factors</a:t>
          </a:r>
        </a:p>
        <a:p>
          <a:pPr marL="0" lvl="0" indent="0" algn="ctr" defTabSz="889000">
            <a:lnSpc>
              <a:spcPct val="90000"/>
            </a:lnSpc>
            <a:spcBef>
              <a:spcPct val="0"/>
            </a:spcBef>
            <a:spcAft>
              <a:spcPct val="35000"/>
            </a:spcAft>
            <a:buNone/>
          </a:pPr>
          <a:r>
            <a:rPr lang="en-US" sz="2000" b="0" u="none" kern="1200" dirty="0">
              <a:solidFill>
                <a:schemeClr val="tx1"/>
              </a:solidFill>
            </a:rPr>
            <a:t>Government policies shaping labor market dynamics and immigration regulations (Kelly, 2017).</a:t>
          </a:r>
        </a:p>
      </dsp:txBody>
      <dsp:txXfrm>
        <a:off x="799" y="4123"/>
        <a:ext cx="3119809" cy="1871885"/>
      </dsp:txXfrm>
    </dsp:sp>
    <dsp:sp modelId="{E05A6E75-1833-4946-83D9-8909C974C493}">
      <dsp:nvSpPr>
        <dsp:cNvPr id="0" name=""/>
        <dsp:cNvSpPr/>
      </dsp:nvSpPr>
      <dsp:spPr>
        <a:xfrm>
          <a:off x="3432590" y="4123"/>
          <a:ext cx="3119809" cy="1871885"/>
        </a:xfrm>
        <a:prstGeom prst="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solidFill>
                <a:schemeClr val="tx1"/>
              </a:solidFill>
            </a:rPr>
            <a:t>Economic Factors </a:t>
          </a:r>
        </a:p>
        <a:p>
          <a:pPr marL="0" lvl="0" indent="0" algn="ctr" defTabSz="889000">
            <a:lnSpc>
              <a:spcPct val="90000"/>
            </a:lnSpc>
            <a:spcBef>
              <a:spcPct val="0"/>
            </a:spcBef>
            <a:spcAft>
              <a:spcPct val="35000"/>
            </a:spcAft>
            <a:buNone/>
          </a:pPr>
          <a:r>
            <a:rPr lang="en-US" sz="2000" b="0" u="none" kern="1200" dirty="0">
              <a:solidFill>
                <a:schemeClr val="tx1"/>
              </a:solidFill>
            </a:rPr>
            <a:t>GDP growth, inflation rates, and currency fluctuations influencing labor demand.</a:t>
          </a:r>
          <a:endParaRPr lang="en-US" sz="2000" b="0" u="none" kern="1200" dirty="0"/>
        </a:p>
      </dsp:txBody>
      <dsp:txXfrm>
        <a:off x="3432590" y="4123"/>
        <a:ext cx="3119809" cy="1871885"/>
      </dsp:txXfrm>
    </dsp:sp>
    <dsp:sp modelId="{00FC2EA7-44E6-444F-A0EE-2F6DB165D091}">
      <dsp:nvSpPr>
        <dsp:cNvPr id="0" name=""/>
        <dsp:cNvSpPr/>
      </dsp:nvSpPr>
      <dsp:spPr>
        <a:xfrm>
          <a:off x="1716695" y="2187990"/>
          <a:ext cx="3119809" cy="18718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t>Social Factors</a:t>
          </a:r>
        </a:p>
        <a:p>
          <a:pPr marL="0" lvl="0" indent="0" algn="ctr" defTabSz="889000">
            <a:lnSpc>
              <a:spcPct val="90000"/>
            </a:lnSpc>
            <a:spcBef>
              <a:spcPct val="0"/>
            </a:spcBef>
            <a:spcAft>
              <a:spcPct val="35000"/>
            </a:spcAft>
            <a:buNone/>
          </a:pPr>
          <a:r>
            <a:rPr lang="en-US" sz="2000" kern="1200" dirty="0">
              <a:effectLst/>
              <a:latin typeface="Arial"/>
              <a:ea typeface="Calibri"/>
              <a:cs typeface="Times New Roman"/>
            </a:rPr>
            <a:t>Demographic trends, cultural preferences, and societal attitudes towards work impacting workforce composition</a:t>
          </a:r>
          <a:endParaRPr lang="en-US" sz="2000" b="0" u="none" kern="1200" dirty="0"/>
        </a:p>
      </dsp:txBody>
      <dsp:txXfrm>
        <a:off x="1716695" y="2187990"/>
        <a:ext cx="3119809" cy="18718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6499DC-E3D9-408C-9E9C-55740017545D}">
      <dsp:nvSpPr>
        <dsp:cNvPr id="0" name=""/>
        <dsp:cNvSpPr/>
      </dsp:nvSpPr>
      <dsp:spPr>
        <a:xfrm>
          <a:off x="799" y="4123"/>
          <a:ext cx="3119809" cy="1871885"/>
        </a:xfrm>
        <a:prstGeom prst="rect">
          <a:avLst/>
        </a:prstGeom>
        <a:solidFill>
          <a:schemeClr val="accent2">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solidFill>
                <a:schemeClr val="tx1"/>
              </a:solidFill>
            </a:rPr>
            <a:t>Technological Factors</a:t>
          </a:r>
        </a:p>
        <a:p>
          <a:pPr marL="0" lvl="0" indent="0" algn="ctr" defTabSz="889000">
            <a:lnSpc>
              <a:spcPct val="90000"/>
            </a:lnSpc>
            <a:spcBef>
              <a:spcPct val="0"/>
            </a:spcBef>
            <a:spcAft>
              <a:spcPct val="35000"/>
            </a:spcAft>
            <a:buNone/>
          </a:pPr>
          <a:r>
            <a:rPr lang="en-US" sz="2000" b="0" u="none" kern="1200" dirty="0">
              <a:solidFill>
                <a:schemeClr val="tx1"/>
              </a:solidFill>
            </a:rPr>
            <a:t>Automation, digitalization, and innovation transforming labor management practices.</a:t>
          </a:r>
        </a:p>
      </dsp:txBody>
      <dsp:txXfrm>
        <a:off x="799" y="4123"/>
        <a:ext cx="3119809" cy="1871885"/>
      </dsp:txXfrm>
    </dsp:sp>
    <dsp:sp modelId="{E05A6E75-1833-4946-83D9-8909C974C493}">
      <dsp:nvSpPr>
        <dsp:cNvPr id="0" name=""/>
        <dsp:cNvSpPr/>
      </dsp:nvSpPr>
      <dsp:spPr>
        <a:xfrm>
          <a:off x="3432590" y="4123"/>
          <a:ext cx="3119809" cy="1871885"/>
        </a:xfrm>
        <a:prstGeom prst="rect">
          <a:avLst/>
        </a:prstGeom>
        <a:solidFill>
          <a:schemeClr val="accent3">
            <a:lumMod val="20000"/>
            <a:lumOff val="8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solidFill>
                <a:schemeClr val="tx1"/>
              </a:solidFill>
            </a:rPr>
            <a:t>Environmental Factors </a:t>
          </a:r>
        </a:p>
        <a:p>
          <a:pPr marL="0" lvl="0" indent="0" algn="ctr" defTabSz="889000">
            <a:lnSpc>
              <a:spcPct val="90000"/>
            </a:lnSpc>
            <a:spcBef>
              <a:spcPct val="0"/>
            </a:spcBef>
            <a:spcAft>
              <a:spcPct val="35000"/>
            </a:spcAft>
            <a:buNone/>
          </a:pPr>
          <a:r>
            <a:rPr lang="en-US" sz="2000" b="0" u="none" kern="1200" dirty="0">
              <a:solidFill>
                <a:schemeClr val="tx1"/>
              </a:solidFill>
            </a:rPr>
            <a:t>Sustainability initiatives and climate change affecting operational costs and workforce planning.</a:t>
          </a:r>
          <a:endParaRPr lang="en-US" sz="2000" b="0" u="none" kern="1200" dirty="0"/>
        </a:p>
      </dsp:txBody>
      <dsp:txXfrm>
        <a:off x="3432590" y="4123"/>
        <a:ext cx="3119809" cy="1871885"/>
      </dsp:txXfrm>
    </dsp:sp>
    <dsp:sp modelId="{00FC2EA7-44E6-444F-A0EE-2F6DB165D091}">
      <dsp:nvSpPr>
        <dsp:cNvPr id="0" name=""/>
        <dsp:cNvSpPr/>
      </dsp:nvSpPr>
      <dsp:spPr>
        <a:xfrm>
          <a:off x="1716695" y="2187990"/>
          <a:ext cx="3119809" cy="1871885"/>
        </a:xfrm>
        <a:prstGeom prst="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b="1" u="sng" kern="1200" dirty="0"/>
            <a:t>Legal Factors</a:t>
          </a:r>
        </a:p>
        <a:p>
          <a:pPr marL="0" lvl="0" indent="0" algn="ctr" defTabSz="889000">
            <a:lnSpc>
              <a:spcPct val="90000"/>
            </a:lnSpc>
            <a:spcBef>
              <a:spcPct val="0"/>
            </a:spcBef>
            <a:spcAft>
              <a:spcPct val="35000"/>
            </a:spcAft>
            <a:buNone/>
          </a:pPr>
          <a:r>
            <a:rPr lang="en-US" sz="2000" b="0" u="none" kern="1200" dirty="0"/>
            <a:t>Employment regulations, labor laws, and compliance requirements influencing staffing decisions</a:t>
          </a:r>
        </a:p>
      </dsp:txBody>
      <dsp:txXfrm>
        <a:off x="1716695" y="2187990"/>
        <a:ext cx="3119809" cy="187188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FA2A6-75E6-4B66-90F8-306F4183F22E}">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19CF12-7911-4143-96A5-77DDF9AEF9AE}">
      <dsp:nvSpPr>
        <dsp:cNvPr id="0" name=""/>
        <dsp:cNvSpPr/>
      </dsp:nvSpPr>
      <dsp:spPr>
        <a:xfrm>
          <a:off x="564979" y="406400"/>
          <a:ext cx="5475833"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8100" rIns="38100" bIns="38100" numCol="1" spcCol="1270" anchor="ctr" anchorCtr="0">
          <a:noAutofit/>
        </a:bodyPr>
        <a:lstStyle/>
        <a:p>
          <a:pPr marL="0" lvl="0" indent="0" algn="l" defTabSz="666750">
            <a:lnSpc>
              <a:spcPct val="90000"/>
            </a:lnSpc>
            <a:spcBef>
              <a:spcPct val="0"/>
            </a:spcBef>
            <a:spcAft>
              <a:spcPct val="35000"/>
            </a:spcAft>
            <a:buNone/>
          </a:pPr>
          <a:r>
            <a:rPr lang="en-US" sz="1500" b="1" u="sng" kern="1200" dirty="0">
              <a:solidFill>
                <a:schemeClr val="tx1"/>
              </a:solidFill>
            </a:rPr>
            <a:t>Recruitment and Retention Strategies: </a:t>
          </a:r>
          <a:r>
            <a:rPr lang="en-US" sz="1500" kern="1200" dirty="0">
              <a:solidFill>
                <a:schemeClr val="tx1"/>
              </a:solidFill>
            </a:rPr>
            <a:t>Investing in employer branding, competitive compensation, and career development programs.</a:t>
          </a:r>
        </a:p>
      </dsp:txBody>
      <dsp:txXfrm>
        <a:off x="564979" y="406400"/>
        <a:ext cx="5475833" cy="812800"/>
      </dsp:txXfrm>
    </dsp:sp>
    <dsp:sp modelId="{40C94D1D-D04C-4E12-8635-52D6F627B33E}">
      <dsp:nvSpPr>
        <dsp:cNvPr id="0" name=""/>
        <dsp:cNvSpPr/>
      </dsp:nvSpPr>
      <dsp:spPr>
        <a:xfrm>
          <a:off x="56979" y="3048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F4C0C8-5F6E-4890-BCFD-3D3435F4689B}">
      <dsp:nvSpPr>
        <dsp:cNvPr id="0" name=""/>
        <dsp:cNvSpPr/>
      </dsp:nvSpPr>
      <dsp:spPr>
        <a:xfrm>
          <a:off x="860432" y="1625599"/>
          <a:ext cx="5180380"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8100" rIns="38100" bIns="38100" numCol="1" spcCol="1270" anchor="ctr" anchorCtr="0">
          <a:noAutofit/>
        </a:bodyPr>
        <a:lstStyle/>
        <a:p>
          <a:pPr marL="0" lvl="0" indent="0" algn="l" defTabSz="666750">
            <a:lnSpc>
              <a:spcPct val="90000"/>
            </a:lnSpc>
            <a:spcBef>
              <a:spcPct val="0"/>
            </a:spcBef>
            <a:spcAft>
              <a:spcPct val="35000"/>
            </a:spcAft>
            <a:buNone/>
          </a:pPr>
          <a:r>
            <a:rPr lang="en-US" sz="1500" b="1" u="sng" kern="1200" dirty="0">
              <a:solidFill>
                <a:schemeClr val="tx1"/>
              </a:solidFill>
            </a:rPr>
            <a:t>Workforce Development Initiatives: </a:t>
          </a:r>
          <a:r>
            <a:rPr lang="en-US" sz="1500" kern="1200" dirty="0">
              <a:solidFill>
                <a:schemeClr val="tx1"/>
              </a:solidFill>
            </a:rPr>
            <a:t>Collaborating with education providers for industry-relevant training and continuous learning opportunities (Evans, 2018).</a:t>
          </a:r>
        </a:p>
      </dsp:txBody>
      <dsp:txXfrm>
        <a:off x="860432" y="1625599"/>
        <a:ext cx="5180380" cy="812800"/>
      </dsp:txXfrm>
    </dsp:sp>
    <dsp:sp modelId="{1D5FCF05-4813-4EA2-B287-B952D3527737}">
      <dsp:nvSpPr>
        <dsp:cNvPr id="0" name=""/>
        <dsp:cNvSpPr/>
      </dsp:nvSpPr>
      <dsp:spPr>
        <a:xfrm>
          <a:off x="352432" y="1523999"/>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1AA1F0-DE8C-490C-869B-D319C240CCB9}">
      <dsp:nvSpPr>
        <dsp:cNvPr id="0" name=""/>
        <dsp:cNvSpPr/>
      </dsp:nvSpPr>
      <dsp:spPr>
        <a:xfrm>
          <a:off x="564979" y="2844800"/>
          <a:ext cx="5475833"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38100" rIns="38100" bIns="38100" numCol="1" spcCol="1270" anchor="ctr" anchorCtr="0">
          <a:noAutofit/>
        </a:bodyPr>
        <a:lstStyle/>
        <a:p>
          <a:pPr marL="0" lvl="0" indent="0" algn="l" defTabSz="666750">
            <a:lnSpc>
              <a:spcPct val="90000"/>
            </a:lnSpc>
            <a:spcBef>
              <a:spcPct val="0"/>
            </a:spcBef>
            <a:spcAft>
              <a:spcPct val="35000"/>
            </a:spcAft>
            <a:buNone/>
          </a:pPr>
          <a:r>
            <a:rPr lang="en-US" sz="1500" b="1" u="sng" kern="1200" dirty="0">
              <a:solidFill>
                <a:schemeClr val="tx1"/>
              </a:solidFill>
            </a:rPr>
            <a:t>Technological Innovation: </a:t>
          </a:r>
          <a:r>
            <a:rPr lang="en-US" sz="1500" kern="1200" dirty="0">
              <a:solidFill>
                <a:schemeClr val="tx1"/>
              </a:solidFill>
            </a:rPr>
            <a:t>Embracing automation, digital tools, and predictive analytics to improve operational efficiency and mitigate labor shortages.</a:t>
          </a:r>
        </a:p>
      </dsp:txBody>
      <dsp:txXfrm>
        <a:off x="564979" y="2844800"/>
        <a:ext cx="5475833" cy="812800"/>
      </dsp:txXfrm>
    </dsp:sp>
    <dsp:sp modelId="{EB4F5214-6E5B-4050-BFAF-DBDFDE892EB0}">
      <dsp:nvSpPr>
        <dsp:cNvPr id="0" name=""/>
        <dsp:cNvSpPr/>
      </dsp:nvSpPr>
      <dsp:spPr>
        <a:xfrm>
          <a:off x="56979" y="27432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6FA2A6-75E6-4B66-90F8-306F4183F22E}">
      <dsp:nvSpPr>
        <dsp:cNvPr id="0" name=""/>
        <dsp:cNvSpPr/>
      </dsp:nvSpPr>
      <dsp:spPr>
        <a:xfrm>
          <a:off x="-4594335" y="-704407"/>
          <a:ext cx="5472816" cy="5472816"/>
        </a:xfrm>
        <a:prstGeom prst="blockArc">
          <a:avLst>
            <a:gd name="adj1" fmla="val 18900000"/>
            <a:gd name="adj2" fmla="val 2700000"/>
            <a:gd name="adj3" fmla="val 395"/>
          </a:avLst>
        </a:prstGeom>
        <a:noFill/>
        <a:ln w="25400" cap="flat"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19CF12-7911-4143-96A5-77DDF9AEF9AE}">
      <dsp:nvSpPr>
        <dsp:cNvPr id="0" name=""/>
        <dsp:cNvSpPr/>
      </dsp:nvSpPr>
      <dsp:spPr>
        <a:xfrm>
          <a:off x="564979" y="406400"/>
          <a:ext cx="5475833"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u="sng" kern="1200" dirty="0">
              <a:solidFill>
                <a:schemeClr val="tx1"/>
              </a:solidFill>
            </a:rPr>
            <a:t>Advocacy for Supportive Regulations: </a:t>
          </a:r>
          <a:r>
            <a:rPr lang="en-US" sz="1700" kern="1200" dirty="0">
              <a:solidFill>
                <a:schemeClr val="tx1"/>
              </a:solidFill>
            </a:rPr>
            <a:t>Engaging policymakers and industry stakeholders to advocate for flexible labor laws and immigration policies.</a:t>
          </a:r>
        </a:p>
      </dsp:txBody>
      <dsp:txXfrm>
        <a:off x="564979" y="406400"/>
        <a:ext cx="5475833" cy="812800"/>
      </dsp:txXfrm>
    </dsp:sp>
    <dsp:sp modelId="{40C94D1D-D04C-4E12-8635-52D6F627B33E}">
      <dsp:nvSpPr>
        <dsp:cNvPr id="0" name=""/>
        <dsp:cNvSpPr/>
      </dsp:nvSpPr>
      <dsp:spPr>
        <a:xfrm>
          <a:off x="56979" y="3048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4F4C0C8-5F6E-4890-BCFD-3D3435F4689B}">
      <dsp:nvSpPr>
        <dsp:cNvPr id="0" name=""/>
        <dsp:cNvSpPr/>
      </dsp:nvSpPr>
      <dsp:spPr>
        <a:xfrm>
          <a:off x="860432" y="1625599"/>
          <a:ext cx="5180380"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u="sng" kern="1200" dirty="0">
              <a:solidFill>
                <a:schemeClr val="tx1"/>
              </a:solidFill>
            </a:rPr>
            <a:t>Collaboration Among Stakeholders: </a:t>
          </a:r>
          <a:r>
            <a:rPr lang="en-US" sz="1700" kern="1200" dirty="0">
              <a:solidFill>
                <a:schemeClr val="tx1"/>
              </a:solidFill>
            </a:rPr>
            <a:t>Forming partnerships and sharing best practices to address staffing challenges collectively.</a:t>
          </a:r>
        </a:p>
      </dsp:txBody>
      <dsp:txXfrm>
        <a:off x="860432" y="1625599"/>
        <a:ext cx="5180380" cy="812800"/>
      </dsp:txXfrm>
    </dsp:sp>
    <dsp:sp modelId="{1D5FCF05-4813-4EA2-B287-B952D3527737}">
      <dsp:nvSpPr>
        <dsp:cNvPr id="0" name=""/>
        <dsp:cNvSpPr/>
      </dsp:nvSpPr>
      <dsp:spPr>
        <a:xfrm>
          <a:off x="352432" y="1523999"/>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371AA1F0-DE8C-490C-869B-D319C240CCB9}">
      <dsp:nvSpPr>
        <dsp:cNvPr id="0" name=""/>
        <dsp:cNvSpPr/>
      </dsp:nvSpPr>
      <dsp:spPr>
        <a:xfrm>
          <a:off x="564979" y="2844800"/>
          <a:ext cx="5475833" cy="812800"/>
        </a:xfrm>
        <a:prstGeom prst="rect">
          <a:avLst/>
        </a:prstGeom>
        <a:solidFill>
          <a:schemeClr val="accent4">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5160" tIns="43180" rIns="43180" bIns="43180" numCol="1" spcCol="1270" anchor="ctr" anchorCtr="0">
          <a:noAutofit/>
        </a:bodyPr>
        <a:lstStyle/>
        <a:p>
          <a:pPr marL="0" lvl="0" indent="0" algn="l" defTabSz="755650">
            <a:lnSpc>
              <a:spcPct val="90000"/>
            </a:lnSpc>
            <a:spcBef>
              <a:spcPct val="0"/>
            </a:spcBef>
            <a:spcAft>
              <a:spcPct val="35000"/>
            </a:spcAft>
            <a:buNone/>
          </a:pPr>
          <a:r>
            <a:rPr lang="en-US" sz="1700" b="1" u="sng" kern="1200" dirty="0">
              <a:solidFill>
                <a:schemeClr val="tx1"/>
              </a:solidFill>
            </a:rPr>
            <a:t>Conclusion: </a:t>
          </a:r>
          <a:r>
            <a:rPr lang="en-US" sz="1700" kern="1200" dirty="0">
              <a:solidFill>
                <a:schemeClr val="tx1"/>
              </a:solidFill>
            </a:rPr>
            <a:t>Emphasizing the need for a holistic approach and collaborative efforts to ensure the sustainability of the hospitality sector's workforce.</a:t>
          </a:r>
        </a:p>
      </dsp:txBody>
      <dsp:txXfrm>
        <a:off x="564979" y="2844800"/>
        <a:ext cx="5475833" cy="812800"/>
      </dsp:txXfrm>
    </dsp:sp>
    <dsp:sp modelId="{EB4F5214-6E5B-4050-BFAF-DBDFDE892EB0}">
      <dsp:nvSpPr>
        <dsp:cNvPr id="0" name=""/>
        <dsp:cNvSpPr/>
      </dsp:nvSpPr>
      <dsp:spPr>
        <a:xfrm>
          <a:off x="56979" y="2743200"/>
          <a:ext cx="1016000" cy="1016000"/>
        </a:xfrm>
        <a:prstGeom prst="ellipse">
          <a:avLst/>
        </a:prstGeom>
        <a:solidFill>
          <a:schemeClr val="l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DBC2B8A-B8FE-4722-ACCB-5F19A1E69599}" type="datetimeFigureOut">
              <a:rPr lang="en-US" smtClean="0"/>
              <a:t>5/28/2024</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470B688-2849-4A59-A47B-B1D8141B1FB1}" type="slidenum">
              <a:rPr lang="en-US" smtClean="0"/>
              <a:t>‹#›</a:t>
            </a:fld>
            <a:endParaRPr lang="en-US"/>
          </a:p>
        </p:txBody>
      </p:sp>
    </p:spTree>
    <p:extLst>
      <p:ext uri="{BB962C8B-B14F-4D97-AF65-F5344CB8AC3E}">
        <p14:creationId xmlns:p14="http://schemas.microsoft.com/office/powerpoint/2010/main" val="4273049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key areas that prove the impact of the hospitality segment in the economic development of the world is that it plays the critical role, what cannot go unnoticed. However, amidst its vibrancy lies a pressing concern: obviously, this is true as well when considering recruitment and retention of the labor force that often leads to the shortage of staff in different branches of the economy. Nowadays, we have the task to explore the topic which is more detailed via the reading of research papers and articles of recent times. To part with these trade-offs, we seek to penetrate the mysteries associated with the hospitality industry labor shortages. Indeed, by mastering this technique we will have an option to look into the validity of proposed measures and how these may contribute into keeping the sector alive and prosperous.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2</a:t>
            </a:fld>
            <a:endParaRPr lang="en-US"/>
          </a:p>
        </p:txBody>
      </p:sp>
    </p:spTree>
    <p:extLst>
      <p:ext uri="{BB962C8B-B14F-4D97-AF65-F5344CB8AC3E}">
        <p14:creationId xmlns:p14="http://schemas.microsoft.com/office/powerpoint/2010/main" val="258632718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next point is that clientele publications of college settings are an intricate matter, which will be </a:t>
            </a:r>
            <a:r>
              <a:rPr lang="en-US" sz="1200" kern="1200" dirty="0" err="1">
                <a:solidFill>
                  <a:schemeClr val="tx1"/>
                </a:solidFill>
                <a:effectLst/>
                <a:latin typeface="+mn-lt"/>
                <a:ea typeface="+mn-ea"/>
                <a:cs typeface="+mn-cs"/>
              </a:rPr>
              <a:t>analysed</a:t>
            </a:r>
            <a:r>
              <a:rPr lang="en-US" sz="1200" kern="1200" dirty="0">
                <a:solidFill>
                  <a:schemeClr val="tx1"/>
                </a:solidFill>
                <a:effectLst/>
                <a:latin typeface="+mn-lt"/>
                <a:ea typeface="+mn-ea"/>
                <a:cs typeface="+mn-cs"/>
              </a:rPr>
              <a:t> in this part. We will consider the length of how service provision is influenced by these factors such as environmental conditions that are determinants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improvement. ,  furthermore, when students become aware of the motives of moderate leadership they gain insight into the backbone of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problems in the sector. We aspire to be the effect and that is why an extensive reading of the sources is important so that we can give a comprehensive report on the determinants of the situation which will help in planning the best methods to solve the problem.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3</a:t>
            </a:fld>
            <a:endParaRPr lang="en-US"/>
          </a:p>
        </p:txBody>
      </p:sp>
    </p:spTree>
    <p:extLst>
      <p:ext uri="{BB962C8B-B14F-4D97-AF65-F5344CB8AC3E}">
        <p14:creationId xmlns:p14="http://schemas.microsoft.com/office/powerpoint/2010/main" val="32586979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part sets out the main elements that lead to the huge scale staff shortages, which are often reported from within the hospitality sector. In the first place, such alteration in population dynamics, marked by a rapid decrease in the number of active people and a very gradual depletion of youth, left our workforce outnumbered. In addition, the dynamics of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 have changed over time involving different sources of information and technology which have transformed the way jobs are done. In the last section, non-economic factors including immigration rules,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 and legal obstacles are crucial to set the size and composition of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force biometric. We aim to break down these issues starting from this point we shall have a completed roadmap which will point to the way we can eliminate long-term problems that cause the shortage of workers availability.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4</a:t>
            </a:fld>
            <a:endParaRPr lang="en-US"/>
          </a:p>
        </p:txBody>
      </p:sp>
    </p:spTree>
    <p:extLst>
      <p:ext uri="{BB962C8B-B14F-4D97-AF65-F5344CB8AC3E}">
        <p14:creationId xmlns:p14="http://schemas.microsoft.com/office/powerpoint/2010/main" val="2834065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This particular segment stems from the limitations that arise in the human resources in the tourism sector. Lack of attention to customers creates the main troubles of the business. This is when a customer is very dissatisfied and the whole image of the organization suffers. Furthermore, the affective domain of team leaders is not limited to issues about members' welfare but also involves rapid system change and organizational system stability. The fact that shortages in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cause problems in service provision and internal relationships gives us an idea of how important it is to our business to properly attend to this issue. That is to say, our objective is to use scientific methods to deal with the shortage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using systemic means. It provides a means of attaining the present service quality standards and ensuring both customers and employees have the right working conditions.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5</a:t>
            </a:fld>
            <a:endParaRPr lang="en-US"/>
          </a:p>
        </p:txBody>
      </p:sp>
    </p:spTree>
    <p:extLst>
      <p:ext uri="{BB962C8B-B14F-4D97-AF65-F5344CB8AC3E}">
        <p14:creationId xmlns:p14="http://schemas.microsoft.com/office/powerpoint/2010/main" val="2627426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following segment is on how to build and utilize the PESTEL analysis within these formats. The representatives of different political power groups come into play as well. They usually install migration policies which on their own subsequently shape how many people are ready to come and work there as well. Consequently, the second most powerful force to affect the level of demand for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in the industry are economic factors like annual GDP growth, inflation rates and exchange rates. Lastly, social factors such as demographics, types of occupation preferences, and societal norms that decide the population of workers inform how the working population is made. This knowledge will be acquired, the structural factors and that includes the whole process of shaping the development of the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market for the hospitality industry.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6</a:t>
            </a:fld>
            <a:endParaRPr lang="en-US"/>
          </a:p>
        </p:txBody>
      </p:sp>
    </p:spTree>
    <p:extLst>
      <p:ext uri="{BB962C8B-B14F-4D97-AF65-F5344CB8AC3E}">
        <p14:creationId xmlns:p14="http://schemas.microsoft.com/office/powerpoint/2010/main" val="18843246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Delving into the technology, environment and law field, we complete the PESTEL framework for the hotel business. Firstly is technologies and automation of labor processes in the industry along with the digitization and digitalization of this process. It is sustainability in terms of climate change, which affects corporate budgets and makes the human resource system obsolete. Furthermore, staffing employment rules are composed of legal employment law compliance that is demanded by employment regulations and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laws. Considering the numerous weak areas, we finally grasp the complex nature of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issues and operations problems which confront the hospitality industry.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7</a:t>
            </a:fld>
            <a:endParaRPr lang="en-US"/>
          </a:p>
        </p:txBody>
      </p:sp>
    </p:spTree>
    <p:extLst>
      <p:ext uri="{BB962C8B-B14F-4D97-AF65-F5344CB8AC3E}">
        <p14:creationId xmlns:p14="http://schemas.microsoft.com/office/powerpoint/2010/main" val="18843246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the remainder of the article, there are exercises and real-life cases from different enterprises which demonstrate diverse ways of addressing workforce issues in the hospitality industry. The employee referral systems put this process into action by raising employee engagement and referral systems which mainly attract the desired successors and thus this becomes a success. At the same time, collaboration with organizations, academic associations and functional governing groups makes it possible to solve the issue of narrowing the skill gap as well as support occupational development initiatives. The working model hybrid style should be the main concern of the employer because it is a magnet that can attract talent and keep a staff due to existing competition on the market. Finally, we will be able to collect similar ideas from this good practice to exercise proper staffing in the hospitality industry and become strong.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8</a:t>
            </a:fld>
            <a:endParaRPr lang="en-US"/>
          </a:p>
        </p:txBody>
      </p:sp>
    </p:spTree>
    <p:extLst>
      <p:ext uri="{BB962C8B-B14F-4D97-AF65-F5344CB8AC3E}">
        <p14:creationId xmlns:p14="http://schemas.microsoft.com/office/powerpoint/2010/main" val="25863271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Our strategic plan for the future includes contemplating the possible policy and management systems that would help in overcoming the difficulties faced by staffing in the hospitality industry. Hiring and retaining employees, employment branding, competitive salary offerings and setting career development programs should be prioritized while recruiting agencies operate. In addition, this will involve networking with training organizations to facilitate the availability of courses that directly relate to the sector and list running programs for the learners. Those technological innovations, automation, digital tools and predictive analytics will be in full harmony with each other to make sure of the greatest result: operational efficiency and cancelling the obstacles. Consequently, the business becomes able to remedy current shortages as well as satisfy its aims for sustainability through those progressive strategies applied.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9</a:t>
            </a:fld>
            <a:endParaRPr lang="en-US"/>
          </a:p>
        </p:txBody>
      </p:sp>
    </p:spTree>
    <p:extLst>
      <p:ext uri="{BB962C8B-B14F-4D97-AF65-F5344CB8AC3E}">
        <p14:creationId xmlns:p14="http://schemas.microsoft.com/office/powerpoint/2010/main" val="15456140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kern="1200" dirty="0">
                <a:solidFill>
                  <a:schemeClr val="tx1"/>
                </a:solidFill>
                <a:effectLst/>
                <a:latin typeface="+mn-lt"/>
                <a:ea typeface="+mn-ea"/>
                <a:cs typeface="+mn-cs"/>
              </a:rPr>
              <a:t>The final step is the advocacy part together with joint strategies where it is indispensable to examine this plan on the issue of policy and management. To begin with, the enactment of the supportive regulations can incorporate both policymakers, viable industries, and immigration policies which will provide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regulations that are flexible and facilitate worker recruitment. Other than that, the cooperation between all parties would involve creating ties and consultation to end the shortage of health practitioners. To sum up: the main point is the whole philosophy and conciliating all the crew based on the staff retention study. By the cooperation of all of the stakeholders and lobbying for policy advantages, we can overcome the employment issues in the sector and clear the way for the sector to be more resilient. </a:t>
            </a:r>
            <a:endParaRPr lang="en-US" dirty="0"/>
          </a:p>
        </p:txBody>
      </p:sp>
      <p:sp>
        <p:nvSpPr>
          <p:cNvPr id="4" name="Slide Number Placeholder 3"/>
          <p:cNvSpPr>
            <a:spLocks noGrp="1"/>
          </p:cNvSpPr>
          <p:nvPr>
            <p:ph type="sldNum" sz="quarter" idx="10"/>
          </p:nvPr>
        </p:nvSpPr>
        <p:spPr/>
        <p:txBody>
          <a:bodyPr/>
          <a:lstStyle/>
          <a:p>
            <a:fld id="{3470B688-2849-4A59-A47B-B1D8141B1FB1}" type="slidenum">
              <a:rPr lang="en-US" smtClean="0"/>
              <a:t>10</a:t>
            </a:fld>
            <a:endParaRPr lang="en-US"/>
          </a:p>
        </p:txBody>
      </p:sp>
    </p:spTree>
    <p:extLst>
      <p:ext uri="{BB962C8B-B14F-4D97-AF65-F5344CB8AC3E}">
        <p14:creationId xmlns:p14="http://schemas.microsoft.com/office/powerpoint/2010/main" val="1545614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1" y="1985962"/>
            <a:ext cx="3571875" cy="315753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694"/>
            <a:ext cx="9146380" cy="5144194"/>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3" y="1297802"/>
            <a:ext cx="5648623" cy="903230"/>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8" y="1853194"/>
            <a:ext cx="6511131" cy="246944"/>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49F82AED-9200-4A49-A326-3D9DE23CE2A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F82AED-9200-4A49-A326-3D9DE23CE2A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694"/>
            <a:ext cx="9146380" cy="5144194"/>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1" y="1985962"/>
            <a:ext cx="3571875" cy="315753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295053"/>
            <a:ext cx="5650992" cy="905632"/>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1851228"/>
            <a:ext cx="6510528" cy="246888"/>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49F82AED-9200-4A49-A326-3D9DE23CE2A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822960"/>
            <a:ext cx="3200400" cy="278434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822960"/>
            <a:ext cx="3200400" cy="2784348"/>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F82AED-9200-4A49-A326-3D9DE23CE2A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E3E725-C827-407B-91AF-F982AD7E5AC6}"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822960"/>
            <a:ext cx="3200400" cy="41148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276386"/>
            <a:ext cx="3200400" cy="233172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822960"/>
            <a:ext cx="3200400" cy="41148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276386"/>
            <a:ext cx="3200400" cy="233172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F82AED-9200-4A49-A326-3D9DE23CE2A6}" type="datetimeFigureOut">
              <a:rPr lang="en-US" smtClean="0"/>
              <a:t>5/28/2024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49F82AED-9200-4A49-A326-3D9DE23CE2A6}" type="datetimeFigureOut">
              <a:rPr lang="en-US" smtClean="0"/>
              <a:t>5/28/2024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F82AED-9200-4A49-A326-3D9DE23CE2A6}" type="datetimeFigureOut">
              <a:rPr lang="en-US" smtClean="0"/>
              <a:t>5/28/2024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1" y="1985962"/>
            <a:ext cx="3571875" cy="315753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1290639" y="-1290638"/>
            <a:ext cx="51435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182078"/>
            <a:ext cx="5212080" cy="817070"/>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3" y="1964184"/>
            <a:ext cx="3807779" cy="249351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1690039"/>
            <a:ext cx="5794760" cy="467486"/>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49F82AED-9200-4A49-A326-3D9DE23CE2A6}" type="datetimeFigureOut">
              <a:rPr lang="en-US" smtClean="0"/>
              <a:t>5/28/2024</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49E3E725-C827-407B-91AF-F982AD7E5AC6}"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6" y="0"/>
            <a:ext cx="7115175" cy="51435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1" y="1985962"/>
            <a:ext cx="3571875" cy="3157538"/>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1" y="3786187"/>
            <a:ext cx="3571875" cy="1357313"/>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288126"/>
            <a:ext cx="5486400" cy="650583"/>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80" y="1635397"/>
            <a:ext cx="6096545" cy="555498"/>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9F82AED-9200-4A49-A326-3D9DE23CE2A6}" type="datetimeFigureOut">
              <a:rPr lang="en-US" smtClean="0"/>
              <a:t>5/28/2024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82AED-9200-4A49-A326-3D9DE23CE2A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350877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05979"/>
            <a:ext cx="6019800" cy="350877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9F82AED-9200-4A49-A326-3D9DE23CE2A6}" type="datetimeFigureOut">
              <a:rPr lang="en-US" smtClean="0"/>
              <a:t>5/28/2024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9E3E725-C827-407B-91AF-F982AD7E5AC6}"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3787975"/>
            <a:ext cx="3574257" cy="1355526"/>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3788469"/>
            <a:ext cx="9146380" cy="1355032"/>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274320"/>
            <a:ext cx="7520940" cy="411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825471"/>
            <a:ext cx="7520940" cy="26848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4402836"/>
            <a:ext cx="2176272" cy="150876"/>
          </a:xfrm>
          <a:prstGeom prst="rect">
            <a:avLst/>
          </a:prstGeom>
        </p:spPr>
        <p:txBody>
          <a:bodyPr vert="horz" lIns="91440" tIns="45720" rIns="91440" bIns="45720" rtlCol="0" anchor="ctr"/>
          <a:lstStyle>
            <a:lvl1pPr algn="l">
              <a:defRPr sz="1200">
                <a:solidFill>
                  <a:srgbClr val="FFFFFF"/>
                </a:solidFill>
              </a:defRPr>
            </a:lvl1pPr>
          </a:lstStyle>
          <a:p>
            <a:fld id="{49F82AED-9200-4A49-A326-3D9DE23CE2A6}" type="datetimeFigureOut">
              <a:rPr lang="en-US" smtClean="0"/>
              <a:t>5/28/2024</a:t>
            </a:fld>
            <a:endParaRPr lang="en-US"/>
          </a:p>
        </p:txBody>
      </p:sp>
      <p:sp>
        <p:nvSpPr>
          <p:cNvPr id="5" name="Footer Placeholder 4"/>
          <p:cNvSpPr>
            <a:spLocks noGrp="1"/>
          </p:cNvSpPr>
          <p:nvPr>
            <p:ph type="ftr" sz="quarter" idx="3"/>
          </p:nvPr>
        </p:nvSpPr>
        <p:spPr>
          <a:xfrm>
            <a:off x="3517514" y="4713842"/>
            <a:ext cx="4724400" cy="20574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a:p>
        </p:txBody>
      </p:sp>
      <p:sp>
        <p:nvSpPr>
          <p:cNvPr id="6" name="Slide Number Placeholder 5"/>
          <p:cNvSpPr>
            <a:spLocks noGrp="1"/>
          </p:cNvSpPr>
          <p:nvPr>
            <p:ph type="sldNum" sz="quarter" idx="4"/>
          </p:nvPr>
        </p:nvSpPr>
        <p:spPr>
          <a:xfrm>
            <a:off x="8401038" y="4628117"/>
            <a:ext cx="502920" cy="37719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49E3E725-C827-407B-91AF-F982AD7E5AC6}"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3000" y="591820"/>
            <a:ext cx="6934200" cy="461665"/>
          </a:xfrm>
          <a:prstGeom prst="rect">
            <a:avLst/>
          </a:prstGeom>
          <a:noFill/>
        </p:spPr>
        <p:txBody>
          <a:bodyPr wrap="square" rtlCol="0">
            <a:spAutoFit/>
          </a:bodyPr>
          <a:lstStyle/>
          <a:p>
            <a:pPr algn="ctr"/>
            <a:r>
              <a:rPr lang="en-US" sz="2400" b="1" dirty="0"/>
              <a:t>Presentation of a Conference Research paper</a:t>
            </a:r>
          </a:p>
        </p:txBody>
      </p:sp>
      <p:sp>
        <p:nvSpPr>
          <p:cNvPr id="5" name="TextBox 4"/>
          <p:cNvSpPr txBox="1"/>
          <p:nvPr/>
        </p:nvSpPr>
        <p:spPr>
          <a:xfrm>
            <a:off x="1524000" y="1276350"/>
            <a:ext cx="5638800" cy="3781035"/>
          </a:xfrm>
          <a:prstGeom prst="rect">
            <a:avLst/>
          </a:prstGeom>
          <a:noFill/>
        </p:spPr>
        <p:txBody>
          <a:bodyPr wrap="square" rtlCol="0">
            <a:spAutoFit/>
          </a:bodyPr>
          <a:lstStyle/>
          <a:p>
            <a:pPr algn="ctr">
              <a:lnSpc>
                <a:spcPct val="150000"/>
              </a:lnSpc>
            </a:pPr>
            <a:r>
              <a:rPr lang="en-US" b="1" dirty="0"/>
              <a:t>Student Name: Selina Sultana Siddique</a:t>
            </a:r>
          </a:p>
          <a:p>
            <a:pPr algn="ctr">
              <a:lnSpc>
                <a:spcPct val="150000"/>
              </a:lnSpc>
            </a:pPr>
            <a:r>
              <a:rPr lang="en-US" b="1" dirty="0"/>
              <a:t>Student ID: 2107558</a:t>
            </a:r>
          </a:p>
          <a:p>
            <a:pPr algn="ctr">
              <a:lnSpc>
                <a:spcPct val="150000"/>
              </a:lnSpc>
            </a:pPr>
            <a:r>
              <a:rPr lang="en-US" b="1" dirty="0"/>
              <a:t>Programme: International Hotel Management (BA)</a:t>
            </a:r>
          </a:p>
          <a:p>
            <a:pPr algn="ctr">
              <a:lnSpc>
                <a:spcPct val="150000"/>
              </a:lnSpc>
            </a:pPr>
            <a:r>
              <a:rPr lang="en-US" b="1" dirty="0"/>
              <a:t>Module: Contemporary Themes in the Hotel and</a:t>
            </a:r>
          </a:p>
          <a:p>
            <a:pPr algn="ctr">
              <a:lnSpc>
                <a:spcPct val="150000"/>
              </a:lnSpc>
            </a:pPr>
            <a:r>
              <a:rPr lang="en-US" b="1" dirty="0"/>
              <a:t> Hospitality Sector.</a:t>
            </a:r>
          </a:p>
          <a:p>
            <a:pPr algn="ctr">
              <a:lnSpc>
                <a:spcPct val="150000"/>
              </a:lnSpc>
            </a:pPr>
            <a:r>
              <a:rPr lang="en-US" b="1" dirty="0"/>
              <a:t>Lecturer Name: Natalie Brailsford</a:t>
            </a:r>
          </a:p>
          <a:p>
            <a:pPr algn="ctr">
              <a:lnSpc>
                <a:spcPct val="150000"/>
              </a:lnSpc>
            </a:pPr>
            <a:r>
              <a:rPr lang="en-US" b="1" dirty="0"/>
              <a:t>Module code: BMIH6001</a:t>
            </a:r>
          </a:p>
          <a:p>
            <a:pPr algn="ctr">
              <a:lnSpc>
                <a:spcPct val="150000"/>
              </a:lnSpc>
            </a:pPr>
            <a:endParaRPr lang="en-US" b="1" dirty="0"/>
          </a:p>
          <a:p>
            <a:pPr algn="ctr">
              <a:lnSpc>
                <a:spcPct val="150000"/>
              </a:lnSpc>
            </a:pPr>
            <a:endParaRPr lang="en-US" b="1" dirty="0"/>
          </a:p>
        </p:txBody>
      </p:sp>
    </p:spTree>
    <p:extLst>
      <p:ext uri="{BB962C8B-B14F-4D97-AF65-F5344CB8AC3E}">
        <p14:creationId xmlns:p14="http://schemas.microsoft.com/office/powerpoint/2010/main" val="16620797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2656840" y="-19050"/>
            <a:ext cx="388620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Introduction</a:t>
            </a:r>
          </a:p>
        </p:txBody>
      </p:sp>
      <p:sp>
        <p:nvSpPr>
          <p:cNvPr id="3" name="Rounded Rectangle 2"/>
          <p:cNvSpPr/>
          <p:nvPr/>
        </p:nvSpPr>
        <p:spPr>
          <a:xfrm>
            <a:off x="660400" y="1376680"/>
            <a:ext cx="20574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The global hospitality sector is a vital contributor to economies worldwide, facing workforce shortages.</a:t>
            </a:r>
          </a:p>
        </p:txBody>
      </p:sp>
      <p:sp>
        <p:nvSpPr>
          <p:cNvPr id="6" name="Rounded Rectangle 5"/>
          <p:cNvSpPr/>
          <p:nvPr/>
        </p:nvSpPr>
        <p:spPr>
          <a:xfrm>
            <a:off x="6400800" y="1376680"/>
            <a:ext cx="20574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Reviewing literature to grasp the complexities of the hospitality industry's workforce issues.</a:t>
            </a:r>
          </a:p>
        </p:txBody>
      </p:sp>
      <p:sp>
        <p:nvSpPr>
          <p:cNvPr id="7" name="Rounded Rectangle 6"/>
          <p:cNvSpPr/>
          <p:nvPr/>
        </p:nvSpPr>
        <p:spPr>
          <a:xfrm>
            <a:off x="3571240" y="1376680"/>
            <a:ext cx="2057400" cy="29718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000" dirty="0"/>
              <a:t>Understanding the pressing issue of staffing shortages and labor challenges.</a:t>
            </a:r>
          </a:p>
        </p:txBody>
      </p:sp>
    </p:spTree>
    <p:extLst>
      <p:ext uri="{BB962C8B-B14F-4D97-AF65-F5344CB8AC3E}">
        <p14:creationId xmlns:p14="http://schemas.microsoft.com/office/powerpoint/2010/main" val="427605207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667000" y="0"/>
            <a:ext cx="388620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Literature Overview</a:t>
            </a:r>
          </a:p>
        </p:txBody>
      </p:sp>
      <p:graphicFrame>
        <p:nvGraphicFramePr>
          <p:cNvPr id="6" name="Diagram 5"/>
          <p:cNvGraphicFramePr/>
          <p:nvPr>
            <p:extLst>
              <p:ext uri="{D42A27DB-BD31-4B8C-83A1-F6EECF244321}">
                <p14:modId xmlns:p14="http://schemas.microsoft.com/office/powerpoint/2010/main" val="137734509"/>
              </p:ext>
            </p:extLst>
          </p:nvPr>
        </p:nvGraphicFramePr>
        <p:xfrm>
          <a:off x="1219200" y="742950"/>
          <a:ext cx="65532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0735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4151988941"/>
              </p:ext>
            </p:extLst>
          </p:nvPr>
        </p:nvGraphicFramePr>
        <p:xfrm>
          <a:off x="822325" y="825500"/>
          <a:ext cx="7521575" cy="26844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2057400" y="0"/>
            <a:ext cx="510540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Root Causes of Staff Shortages</a:t>
            </a:r>
          </a:p>
        </p:txBody>
      </p:sp>
    </p:spTree>
    <p:extLst>
      <p:ext uri="{BB962C8B-B14F-4D97-AF65-F5344CB8AC3E}">
        <p14:creationId xmlns:p14="http://schemas.microsoft.com/office/powerpoint/2010/main" val="38326979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929708749"/>
              </p:ext>
            </p:extLst>
          </p:nvPr>
        </p:nvGraphicFramePr>
        <p:xfrm>
          <a:off x="1524000" y="9715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ounded Rectangle 4"/>
          <p:cNvSpPr/>
          <p:nvPr/>
        </p:nvSpPr>
        <p:spPr>
          <a:xfrm>
            <a:off x="2667000" y="0"/>
            <a:ext cx="388620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Impacts of Staff Shortages</a:t>
            </a:r>
          </a:p>
        </p:txBody>
      </p:sp>
    </p:spTree>
    <p:extLst>
      <p:ext uri="{BB962C8B-B14F-4D97-AF65-F5344CB8AC3E}">
        <p14:creationId xmlns:p14="http://schemas.microsoft.com/office/powerpoint/2010/main" val="8802140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295400" y="0"/>
            <a:ext cx="6477000" cy="59055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Application to Hospitality Sector (PESTEL Analysis)</a:t>
            </a:r>
            <a:endParaRPr lang="en-US" dirty="0"/>
          </a:p>
        </p:txBody>
      </p:sp>
      <p:graphicFrame>
        <p:nvGraphicFramePr>
          <p:cNvPr id="6" name="Diagram 5"/>
          <p:cNvGraphicFramePr/>
          <p:nvPr>
            <p:extLst>
              <p:ext uri="{D42A27DB-BD31-4B8C-83A1-F6EECF244321}">
                <p14:modId xmlns:p14="http://schemas.microsoft.com/office/powerpoint/2010/main" val="2422506820"/>
              </p:ext>
            </p:extLst>
          </p:nvPr>
        </p:nvGraphicFramePr>
        <p:xfrm>
          <a:off x="1219200" y="869950"/>
          <a:ext cx="65532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10717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1295400" y="0"/>
            <a:ext cx="6477000" cy="59055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Application to Hospitality Sector (PESTEL Analysis) cont'd </a:t>
            </a:r>
            <a:endParaRPr lang="en-US" dirty="0"/>
          </a:p>
        </p:txBody>
      </p:sp>
      <p:graphicFrame>
        <p:nvGraphicFramePr>
          <p:cNvPr id="6" name="Diagram 5"/>
          <p:cNvGraphicFramePr/>
          <p:nvPr>
            <p:extLst>
              <p:ext uri="{D42A27DB-BD31-4B8C-83A1-F6EECF244321}">
                <p14:modId xmlns:p14="http://schemas.microsoft.com/office/powerpoint/2010/main" val="3083511550"/>
              </p:ext>
            </p:extLst>
          </p:nvPr>
        </p:nvGraphicFramePr>
        <p:xfrm>
          <a:off x="1219200" y="869950"/>
          <a:ext cx="65532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41440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p:cNvSpPr/>
          <p:nvPr/>
        </p:nvSpPr>
        <p:spPr>
          <a:xfrm>
            <a:off x="2537460" y="0"/>
            <a:ext cx="412496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Case Studies and Industry Examples</a:t>
            </a:r>
          </a:p>
        </p:txBody>
      </p:sp>
      <p:sp>
        <p:nvSpPr>
          <p:cNvPr id="3" name="Rounded Rectangle 2"/>
          <p:cNvSpPr/>
          <p:nvPr/>
        </p:nvSpPr>
        <p:spPr>
          <a:xfrm>
            <a:off x="660400" y="1376680"/>
            <a:ext cx="2057400" cy="297180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Employee Referral Systems: </a:t>
            </a:r>
            <a:r>
              <a:rPr lang="en-US" dirty="0"/>
              <a:t>Enhancing recruitment efforts through employee engagement and incentives.</a:t>
            </a:r>
          </a:p>
        </p:txBody>
      </p:sp>
      <p:sp>
        <p:nvSpPr>
          <p:cNvPr id="6" name="Rounded Rectangle 5"/>
          <p:cNvSpPr/>
          <p:nvPr/>
        </p:nvSpPr>
        <p:spPr>
          <a:xfrm>
            <a:off x="6400800" y="1376680"/>
            <a:ext cx="2057400" cy="297180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Hybrid Working Programs: </a:t>
            </a:r>
            <a:r>
              <a:rPr lang="en-US" dirty="0"/>
              <a:t>Implementing flexible work arrangements to attract and retain talent in competitive job markets.</a:t>
            </a:r>
          </a:p>
        </p:txBody>
      </p:sp>
      <p:sp>
        <p:nvSpPr>
          <p:cNvPr id="7" name="Rounded Rectangle 6"/>
          <p:cNvSpPr/>
          <p:nvPr/>
        </p:nvSpPr>
        <p:spPr>
          <a:xfrm>
            <a:off x="3571240" y="1376680"/>
            <a:ext cx="2057400" cy="297180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Collaboration with Institutions:</a:t>
            </a:r>
            <a:r>
              <a:rPr lang="en-US" dirty="0"/>
              <a:t> Partnering with academia and government to bridge skill gaps and support workforce development (Smith, 2017).</a:t>
            </a:r>
          </a:p>
        </p:txBody>
      </p:sp>
    </p:spTree>
    <p:extLst>
      <p:ext uri="{BB962C8B-B14F-4D97-AF65-F5344CB8AC3E}">
        <p14:creationId xmlns:p14="http://schemas.microsoft.com/office/powerpoint/2010/main" val="38664450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286000" y="0"/>
            <a:ext cx="4572000" cy="59055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Future Policy and Management Options</a:t>
            </a:r>
          </a:p>
        </p:txBody>
      </p:sp>
      <p:graphicFrame>
        <p:nvGraphicFramePr>
          <p:cNvPr id="8" name="Diagram 7"/>
          <p:cNvGraphicFramePr/>
          <p:nvPr>
            <p:extLst>
              <p:ext uri="{D42A27DB-BD31-4B8C-83A1-F6EECF244321}">
                <p14:modId xmlns:p14="http://schemas.microsoft.com/office/powerpoint/2010/main" val="4100552439"/>
              </p:ext>
            </p:extLst>
          </p:nvPr>
        </p:nvGraphicFramePr>
        <p:xfrm>
          <a:off x="1524000" y="8699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119412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p:cNvSpPr/>
          <p:nvPr/>
        </p:nvSpPr>
        <p:spPr>
          <a:xfrm>
            <a:off x="2133600" y="0"/>
            <a:ext cx="4876800" cy="590550"/>
          </a:xfrm>
          <a:prstGeom prst="round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bg1"/>
                </a:solidFill>
              </a:rPr>
              <a:t>Future Policy and Management Options cont'd</a:t>
            </a:r>
          </a:p>
        </p:txBody>
      </p:sp>
      <p:graphicFrame>
        <p:nvGraphicFramePr>
          <p:cNvPr id="8" name="Diagram 7"/>
          <p:cNvGraphicFramePr/>
          <p:nvPr>
            <p:extLst>
              <p:ext uri="{D42A27DB-BD31-4B8C-83A1-F6EECF244321}">
                <p14:modId xmlns:p14="http://schemas.microsoft.com/office/powerpoint/2010/main" val="1412285791"/>
              </p:ext>
            </p:extLst>
          </p:nvPr>
        </p:nvGraphicFramePr>
        <p:xfrm>
          <a:off x="1524000" y="869950"/>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3177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143000" y="895350"/>
            <a:ext cx="6858000" cy="3416320"/>
          </a:xfrm>
          <a:prstGeom prst="rect">
            <a:avLst/>
          </a:prstGeom>
          <a:noFill/>
          <a:ln>
            <a:solidFill>
              <a:schemeClr val="bg2">
                <a:lumMod val="75000"/>
              </a:schemeClr>
            </a:solidFill>
          </a:ln>
        </p:spPr>
        <p:txBody>
          <a:bodyPr wrap="square" rtlCol="0">
            <a:spAutoFit/>
          </a:bodyPr>
          <a:lstStyle/>
          <a:p>
            <a:pPr algn="just">
              <a:lnSpc>
                <a:spcPct val="150000"/>
              </a:lnSpc>
            </a:pPr>
            <a:r>
              <a:rPr lang="en-US" sz="1600" dirty="0"/>
              <a:t>Evans, R. (2018). Employee Referral Systems in UK Hotels: Enhancing Recruitment and Retention. Journal of Organizational Behavior, 29(1), 87-102.</a:t>
            </a:r>
          </a:p>
          <a:p>
            <a:pPr algn="just">
              <a:lnSpc>
                <a:spcPct val="150000"/>
              </a:lnSpc>
            </a:pPr>
            <a:r>
              <a:rPr lang="en-US" sz="1600" dirty="0"/>
              <a:t>Kelly, A. (2017). Environmental Sustainability Practices in UK Hotels: Compliance and Implications for Labor. Journal of Sustainable Tourism, 29(3), 401-417.</a:t>
            </a:r>
          </a:p>
          <a:p>
            <a:pPr algn="just">
              <a:lnSpc>
                <a:spcPct val="150000"/>
              </a:lnSpc>
            </a:pPr>
            <a:r>
              <a:rPr lang="en-US" sz="1600" dirty="0"/>
              <a:t>Smith, B. (2019). Addressing Labor Market Dynamics: Strategies for UK Hospitality Businesses. International Journal of Contemporary Hospitality Management, 31(4), 1456-1472.</a:t>
            </a:r>
          </a:p>
        </p:txBody>
      </p:sp>
      <p:sp>
        <p:nvSpPr>
          <p:cNvPr id="5" name="Rounded Rectangle 4"/>
          <p:cNvSpPr/>
          <p:nvPr/>
        </p:nvSpPr>
        <p:spPr>
          <a:xfrm>
            <a:off x="2667000" y="0"/>
            <a:ext cx="3886200" cy="590550"/>
          </a:xfrm>
          <a:prstGeom prst="round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References</a:t>
            </a:r>
          </a:p>
        </p:txBody>
      </p:sp>
    </p:spTree>
    <p:extLst>
      <p:ext uri="{BB962C8B-B14F-4D97-AF65-F5344CB8AC3E}">
        <p14:creationId xmlns:p14="http://schemas.microsoft.com/office/powerpoint/2010/main" val="4994852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19200" y="1276350"/>
            <a:ext cx="6248400" cy="2800767"/>
          </a:xfrm>
          <a:prstGeom prst="rect">
            <a:avLst/>
          </a:prstGeom>
          <a:noFill/>
        </p:spPr>
        <p:txBody>
          <a:bodyPr wrap="square" rtlCol="0">
            <a:spAutoFit/>
          </a:bodyPr>
          <a:lstStyle/>
          <a:p>
            <a:pPr algn="ctr"/>
            <a:r>
              <a:rPr lang="en-US" sz="8800" b="1" i="1" dirty="0">
                <a:latin typeface="Algerian" pitchFamily="82" charset="0"/>
              </a:rPr>
              <a:t>Thank </a:t>
            </a:r>
          </a:p>
          <a:p>
            <a:pPr algn="ctr"/>
            <a:r>
              <a:rPr lang="en-US" sz="8800" b="1" i="1" dirty="0">
                <a:latin typeface="Algerian" pitchFamily="82" charset="0"/>
              </a:rPr>
              <a:t>You</a:t>
            </a:r>
          </a:p>
        </p:txBody>
      </p:sp>
    </p:spTree>
    <p:extLst>
      <p:ext uri="{BB962C8B-B14F-4D97-AF65-F5344CB8AC3E}">
        <p14:creationId xmlns:p14="http://schemas.microsoft.com/office/powerpoint/2010/main" val="750163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ppt_w</p:attrName>
                                        </p:attrNameLst>
                                      </p:cBhvr>
                                      <p:tavLst>
                                        <p:tav tm="0">
                                          <p:val>
                                            <p:fltVal val="0"/>
                                          </p:val>
                                        </p:tav>
                                        <p:tav tm="100000">
                                          <p:val>
                                            <p:strVal val="#ppt_w"/>
                                          </p:val>
                                        </p:tav>
                                      </p:tavLst>
                                    </p:anim>
                                    <p:anim calcmode="lin" valueType="num">
                                      <p:cBhvr>
                                        <p:cTn id="8" dur="500" fill="hold"/>
                                        <p:tgtEl>
                                          <p:spTgt spid="4"/>
                                        </p:tgtEl>
                                        <p:attrNameLst>
                                          <p:attrName>ppt_h</p:attrName>
                                        </p:attrNameLst>
                                      </p:cBhvr>
                                      <p:tavLst>
                                        <p:tav tm="0">
                                          <p:val>
                                            <p:fltVal val="0"/>
                                          </p:val>
                                        </p:tav>
                                        <p:tav tm="100000">
                                          <p:val>
                                            <p:strVal val="#ppt_h"/>
                                          </p:val>
                                        </p:tav>
                                      </p:tavLst>
                                    </p:anim>
                                    <p:animEffect transition="in" filter="fade">
                                      <p:cBhvr>
                                        <p:cTn id="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145</TotalTime>
  <Words>1865</Words>
  <Application>Microsoft Office PowerPoint</Application>
  <PresentationFormat>On-screen Show (16:9)</PresentationFormat>
  <Paragraphs>78</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Algerian</vt:lpstr>
      <vt:lpstr>Arial</vt:lpstr>
      <vt:lpstr>Calibri</vt:lpstr>
      <vt:lpstr>Franklin Gothic Book</vt:lpstr>
      <vt:lpstr>Franklin Gothic Medium</vt:lpstr>
      <vt:lpstr>Wingdings</vt:lpstr>
      <vt:lpstr>Angles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selina siddique</dc:creator>
  <cp:lastModifiedBy>selina siddique</cp:lastModifiedBy>
  <cp:revision>2</cp:revision>
  <dcterms:created xsi:type="dcterms:W3CDTF">2024-05-15T08:02:22Z</dcterms:created>
  <dcterms:modified xsi:type="dcterms:W3CDTF">2024-05-28T10:13:21Z</dcterms:modified>
</cp:coreProperties>
</file>