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80" r:id="rId5"/>
    <p:sldId id="302"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0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0" autoAdjust="0"/>
    <p:restoredTop sz="94660" autoAdjust="0"/>
  </p:normalViewPr>
  <p:slideViewPr>
    <p:cSldViewPr snapToGrid="0" showGuides="1">
      <p:cViewPr varScale="1">
        <p:scale>
          <a:sx n="116" d="100"/>
          <a:sy n="116" d="100"/>
        </p:scale>
        <p:origin x="102" y="108"/>
      </p:cViewPr>
      <p:guideLst>
        <p:guide orient="horz" pos="2160"/>
        <p:guide pos="3840"/>
      </p:guideLst>
    </p:cSldViewPr>
  </p:slideViewPr>
  <p:outlineViewPr>
    <p:cViewPr>
      <p:scale>
        <a:sx n="33" d="100"/>
        <a:sy n="33" d="100"/>
      </p:scale>
      <p:origin x="30" y="0"/>
    </p:cViewPr>
  </p:outlin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12/6/2016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12/6/2016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According to Sexton (1997) the history of the human is split into three dominant</a:t>
            </a:r>
            <a:r>
              <a:rPr lang="en-GB" baseline="0" dirty="0" smtClean="0"/>
              <a:t> eras: </a:t>
            </a:r>
            <a:r>
              <a:rPr lang="en-GB" baseline="0" dirty="0" err="1" smtClean="0"/>
              <a:t>premodern</a:t>
            </a:r>
            <a:r>
              <a:rPr lang="en-GB" baseline="0" dirty="0" smtClean="0"/>
              <a:t> (roughly sixth century BCE to the Renaissance).</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modern era followed the Renaissance through to the 1950’s -60’s. Where professional and scientific knowledge was seen as the legitimate source of understanding the world. Truth was discovered through the logical scientific process. Modernists subscribed to the idea that reality exists objectively or independently of any one person’s observation of it and can be systematically investigated. Whereas truth and reality are often presented as points of view influenced by history and context in the postmodern world.</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3</a:t>
            </a:fld>
            <a:endParaRPr lang="en-GB">
              <a:solidFill>
                <a:prstClr val="black"/>
              </a:solidFill>
              <a:latin typeface="Calibri"/>
            </a:endParaRPr>
          </a:p>
        </p:txBody>
      </p:sp>
    </p:spTree>
    <p:extLst>
      <p:ext uri="{BB962C8B-B14F-4D97-AF65-F5344CB8AC3E}">
        <p14:creationId xmlns:p14="http://schemas.microsoft.com/office/powerpoint/2010/main" val="18114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who hold a postmodern view are often described as </a:t>
            </a:r>
            <a:r>
              <a:rPr lang="en-GB" i="1" dirty="0" smtClean="0"/>
              <a:t>constructivists</a:t>
            </a:r>
            <a:r>
              <a:rPr lang="en-GB" dirty="0" smtClean="0"/>
              <a:t>,</a:t>
            </a:r>
            <a:r>
              <a:rPr lang="en-GB" baseline="0" dirty="0" smtClean="0"/>
              <a:t> and more specifically as</a:t>
            </a:r>
            <a:r>
              <a:rPr lang="en-GB" dirty="0" smtClean="0"/>
              <a:t> </a:t>
            </a:r>
            <a:r>
              <a:rPr lang="en-GB" i="1" dirty="0" smtClean="0"/>
              <a:t>social constructivists</a:t>
            </a:r>
            <a:r>
              <a:rPr lang="en-GB" dirty="0" smtClean="0"/>
              <a:t>. They maintain that reality does not exist independently of someone’s observational processes.</a:t>
            </a:r>
            <a:r>
              <a:rPr lang="en-GB" baseline="0" dirty="0" smtClean="0"/>
              <a:t> Constructivists assert that the ways of understanding people that have been developed by theorists, psychotherapists and people in general, have not been formed purely through observation alone. They believe that </a:t>
            </a:r>
            <a:r>
              <a:rPr lang="en-GB" baseline="0" dirty="0" smtClean="0">
                <a:latin typeface="Corbel" panose="020B0503020204020204" pitchFamily="34" charset="0"/>
              </a:rPr>
              <a:t>m</a:t>
            </a:r>
            <a:r>
              <a:rPr lang="en-GB" dirty="0" smtClean="0">
                <a:latin typeface="Corbel" panose="020B0503020204020204" pitchFamily="34" charset="0"/>
              </a:rPr>
              <a:t>eanings have </a:t>
            </a:r>
            <a:r>
              <a:rPr lang="en-GB" smtClean="0">
                <a:latin typeface="Corbel" panose="020B0503020204020204" pitchFamily="34" charset="0"/>
              </a:rPr>
              <a:t>been and are </a:t>
            </a:r>
            <a:r>
              <a:rPr lang="en-GB" dirty="0" smtClean="0">
                <a:latin typeface="Corbel" panose="020B0503020204020204" pitchFamily="34" charset="0"/>
              </a:rPr>
              <a:t>constructed reflecting a point </a:t>
            </a:r>
            <a:r>
              <a:rPr lang="en-GB" smtClean="0">
                <a:latin typeface="Corbel" panose="020B0503020204020204" pitchFamily="34" charset="0"/>
              </a:rPr>
              <a:t>of view.</a:t>
            </a:r>
            <a:endParaRPr lang="en-GB"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4</a:t>
            </a:fld>
            <a:endParaRPr lang="en-GB">
              <a:solidFill>
                <a:prstClr val="black"/>
              </a:solidFill>
              <a:latin typeface="Calibri"/>
            </a:endParaRPr>
          </a:p>
        </p:txBody>
      </p:sp>
    </p:spTree>
    <p:extLst>
      <p:ext uri="{BB962C8B-B14F-4D97-AF65-F5344CB8AC3E}">
        <p14:creationId xmlns:p14="http://schemas.microsoft.com/office/powerpoint/2010/main" val="1863687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Kelly theorised that humans organise experiences and create</a:t>
            </a:r>
            <a:r>
              <a:rPr lang="en-GB" baseline="0" dirty="0" smtClean="0"/>
              <a:t> personal constructs about their life through creating bipolar dimensions of personal meaning .</a:t>
            </a:r>
            <a:r>
              <a:rPr lang="en-GB" sz="1200" kern="1200" dirty="0" smtClean="0">
                <a:solidFill>
                  <a:schemeClr val="tx1"/>
                </a:solidFill>
                <a:effectLst/>
                <a:latin typeface="+mn-lt"/>
                <a:ea typeface="+mn-ea"/>
                <a:cs typeface="+mn-cs"/>
              </a:rPr>
              <a:t> That is, they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classify relevant objects in an either/or fashion with each construct.</a:t>
            </a:r>
          </a:p>
          <a:p>
            <a:r>
              <a:rPr lang="en-GB" sz="1200" kern="1200" dirty="0" smtClean="0">
                <a:solidFill>
                  <a:schemeClr val="tx1"/>
                </a:solidFill>
                <a:effectLst/>
                <a:latin typeface="+mn-lt"/>
                <a:ea typeface="+mn-ea"/>
                <a:cs typeface="+mn-cs"/>
              </a:rPr>
              <a:t>E.g., kind-unkind , tall-short, intelligent-stupid, feminine-masculine, etc.</a:t>
            </a:r>
            <a:r>
              <a:rPr lang="en-GB" baseline="0" dirty="0" smtClean="0"/>
              <a:t> </a:t>
            </a:r>
            <a:r>
              <a:rPr lang="en-GB" sz="1200" kern="1200" dirty="0" smtClean="0">
                <a:solidFill>
                  <a:schemeClr val="tx1"/>
                </a:solidFill>
                <a:effectLst/>
                <a:latin typeface="+mn-lt"/>
                <a:ea typeface="+mn-ea"/>
                <a:cs typeface="+mn-cs"/>
              </a:rPr>
              <a:t>No two humans create identical personal constructs, additionally no two humans organise their constructs in an identical manner. </a:t>
            </a:r>
            <a:r>
              <a:rPr lang="en-GB" baseline="0" dirty="0" smtClean="0"/>
              <a:t>These constructs are then utilised to predict how the world and its occupants conduct themselves.</a:t>
            </a:r>
          </a:p>
          <a:p>
            <a:endParaRPr lang="en-GB" baseline="0" dirty="0" smtClean="0"/>
          </a:p>
          <a:p>
            <a:r>
              <a:rPr lang="en-GB" baseline="0" dirty="0" smtClean="0"/>
              <a:t>Kelly’s person-as-a-scientist perspective conceptualises life as an never ending reconsideration of personal systems of knowing. Which emphasises the capacity of humans to make meaning of the world which they inhabit and of the life they inhabit; in an effort to make their lives more predictable and understandable.</a:t>
            </a:r>
          </a:p>
          <a:p>
            <a:endParaRPr lang="en-GB" dirty="0" smtClean="0"/>
          </a:p>
          <a:p>
            <a:r>
              <a:rPr lang="en-GB" dirty="0" smtClean="0"/>
              <a:t>When searching for information on George Kelly and personal construct psychology also search under personal constructivism and personal construct theory.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5</a:t>
            </a:fld>
            <a:endParaRPr lang="en-GB">
              <a:solidFill>
                <a:prstClr val="black"/>
              </a:solidFill>
              <a:latin typeface="Calibri"/>
            </a:endParaRPr>
          </a:p>
        </p:txBody>
      </p:sp>
    </p:spTree>
    <p:extLst>
      <p:ext uri="{BB962C8B-B14F-4D97-AF65-F5344CB8AC3E}">
        <p14:creationId xmlns:p14="http://schemas.microsoft.com/office/powerpoint/2010/main" val="794030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6</a:t>
            </a:fld>
            <a:endParaRPr lang="en-GB">
              <a:solidFill>
                <a:prstClr val="black"/>
              </a:solidFill>
              <a:latin typeface="Calibri"/>
            </a:endParaRPr>
          </a:p>
        </p:txBody>
      </p:sp>
    </p:spTree>
    <p:extLst>
      <p:ext uri="{BB962C8B-B14F-4D97-AF65-F5344CB8AC3E}">
        <p14:creationId xmlns:p14="http://schemas.microsoft.com/office/powerpoint/2010/main" val="1320123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err="1" smtClean="0"/>
              <a:t>eg</a:t>
            </a:r>
            <a:r>
              <a:rPr lang="en-GB" sz="1200" dirty="0" smtClean="0"/>
              <a:t>. A person suffering from depression may find it difficult to  recognise or accept the value of episodic good mood in their  life;</a:t>
            </a:r>
            <a:r>
              <a:rPr lang="en-GB" sz="1200" baseline="0" dirty="0" smtClean="0"/>
              <a:t> as a result of their deeply embedded negative self construction of the world.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7</a:t>
            </a:fld>
            <a:endParaRPr lang="en-GB">
              <a:solidFill>
                <a:prstClr val="black"/>
              </a:solidFill>
              <a:latin typeface="Calibri"/>
            </a:endParaRPr>
          </a:p>
        </p:txBody>
      </p:sp>
    </p:spTree>
    <p:extLst>
      <p:ext uri="{BB962C8B-B14F-4D97-AF65-F5344CB8AC3E}">
        <p14:creationId xmlns:p14="http://schemas.microsoft.com/office/powerpoint/2010/main" val="2561306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Social constructions</a:t>
            </a:r>
            <a:r>
              <a:rPr lang="en-GB" baseline="0" dirty="0" smtClean="0"/>
              <a:t> or negotiated understandings are considered to be practices that affect social life rather than being abstractions from it. Therefore, knowledge and social action go together.</a:t>
            </a:r>
          </a:p>
          <a:p>
            <a:endParaRPr lang="en-GB" baseline="0" dirty="0" smtClean="0"/>
          </a:p>
          <a:p>
            <a:r>
              <a:rPr lang="en-GB" baseline="0" dirty="0" smtClean="0"/>
              <a:t>Using this social constructivist paradigm therapists renounce the role of the expert and replaces it with a locus that is more consultative or collaborative; with the client being regarded as the expert on their life rather than the therapist.</a:t>
            </a:r>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8</a:t>
            </a:fld>
            <a:endParaRPr lang="en-GB">
              <a:solidFill>
                <a:prstClr val="black"/>
              </a:solidFill>
              <a:latin typeface="Calibri"/>
            </a:endParaRPr>
          </a:p>
        </p:txBody>
      </p:sp>
    </p:spTree>
    <p:extLst>
      <p:ext uri="{BB962C8B-B14F-4D97-AF65-F5344CB8AC3E}">
        <p14:creationId xmlns:p14="http://schemas.microsoft.com/office/powerpoint/2010/main" val="2641188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One of the difficulties that culturally diverse clients often</a:t>
            </a:r>
            <a:r>
              <a:rPr lang="en-GB" baseline="0" dirty="0" smtClean="0"/>
              <a:t> experience is the expectation that they should adapt their lives to the reality and  truths of the dominant society of which they are </a:t>
            </a:r>
            <a:r>
              <a:rPr lang="en-GB" baseline="0" dirty="0" err="1" smtClean="0"/>
              <a:t>part.</a:t>
            </a:r>
            <a:r>
              <a:rPr lang="en-GB" baseline="0" dirty="0" smtClean="0"/>
              <a:t> With the emphasis on multiple realities and the assumption that what is perceived to be a truth is the product of social construction.</a:t>
            </a:r>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9</a:t>
            </a:fld>
            <a:endParaRPr lang="en-GB">
              <a:solidFill>
                <a:prstClr val="black"/>
              </a:solidFill>
              <a:latin typeface="Calibri"/>
            </a:endParaRPr>
          </a:p>
        </p:txBody>
      </p:sp>
    </p:spTree>
    <p:extLst>
      <p:ext uri="{BB962C8B-B14F-4D97-AF65-F5344CB8AC3E}">
        <p14:creationId xmlns:p14="http://schemas.microsoft.com/office/powerpoint/2010/main" val="939812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dirty="0" smtClean="0"/>
              <a:t>Traditional theories of psychotherapy during the last century have </a:t>
            </a:r>
            <a:r>
              <a:rPr lang="en-GB" sz="1200" dirty="0" err="1" smtClean="0"/>
              <a:t>dicotomised</a:t>
            </a:r>
            <a:r>
              <a:rPr lang="en-GB" sz="1200" dirty="0" smtClean="0"/>
              <a:t> the psychological life of the human into distinct parts. </a:t>
            </a:r>
          </a:p>
          <a:p>
            <a:r>
              <a:rPr lang="en-GB" sz="1200" dirty="0" smtClean="0"/>
              <a:t>From the psychodynamic modality- </a:t>
            </a:r>
            <a:r>
              <a:rPr lang="en-GB" sz="1200" dirty="0" err="1" smtClean="0"/>
              <a:t>eg</a:t>
            </a:r>
            <a:r>
              <a:rPr lang="en-GB" sz="1200" dirty="0" smtClean="0"/>
              <a:t>: id, ego, superego.</a:t>
            </a:r>
          </a:p>
          <a:p>
            <a:r>
              <a:rPr lang="en-GB" sz="1200" dirty="0" smtClean="0"/>
              <a:t>From the cognitive-behavioural modality– ineffective behaviours sustained through irrational thoughts.</a:t>
            </a:r>
          </a:p>
          <a:p>
            <a:r>
              <a:rPr lang="en-GB" sz="1200" dirty="0" smtClean="0"/>
              <a:t>From the existential-humanistic modality – hierarchy of needs.</a:t>
            </a:r>
          </a:p>
          <a:p>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Have emanated from gender, and culturally-biased perceptions of psychological development; valuing the importance of independence and autonomy over </a:t>
            </a:r>
            <a:r>
              <a:rPr lang="en-GB" sz="1200" dirty="0" err="1" smtClean="0"/>
              <a:t>collectivity</a:t>
            </a:r>
            <a:r>
              <a:rPr lang="en-GB" sz="1200" dirty="0" smtClean="0"/>
              <a:t> and interdependence.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Both consider it incongruous to intervene or underrate interviewing in social dynamisms that restrict the psychological well-being of clients from diverse ethnicities or personal histories.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sz="1200"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10</a:t>
            </a:fld>
            <a:endParaRPr lang="en-GB">
              <a:solidFill>
                <a:prstClr val="black"/>
              </a:solidFill>
              <a:latin typeface="Calibri"/>
            </a:endParaRPr>
          </a:p>
        </p:txBody>
      </p:sp>
    </p:spTree>
    <p:extLst>
      <p:ext uri="{BB962C8B-B14F-4D97-AF65-F5344CB8AC3E}">
        <p14:creationId xmlns:p14="http://schemas.microsoft.com/office/powerpoint/2010/main" val="397481775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12/6/2016</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12/6/2016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12/6/2016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12/6/2016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12/6/2016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12/6/2016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12/6/2016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12/6/2016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12/6/2016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12/6/2016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12/6/2016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12/6/2016</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odreads.com/work/quotes/42318534" TargetMode="External"/><Relationship Id="rId2" Type="http://schemas.openxmlformats.org/officeDocument/2006/relationships/hyperlink" Target="https://www.goodreads.com/author/show/289921.Derald_Wing_Sue"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www.bing.com/videos/search?q=Maya+Angela+still+I+rise&amp;view=detail&amp;mid=86FB17C9DF299149C32486FB17C9DF299149C324&amp;FORM=V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5"/>
            <a:ext cx="5734050" cy="1391264"/>
          </a:xfrm>
        </p:spPr>
        <p:txBody>
          <a:bodyPr>
            <a:normAutofit fontScale="90000"/>
          </a:bodyPr>
          <a:lstStyle/>
          <a:p>
            <a:r>
              <a:rPr lang="en-GB" sz="3100" b="1" dirty="0" smtClean="0"/>
              <a:t>Counselling Theories and Human Flourishing</a:t>
            </a:r>
            <a:br>
              <a:rPr lang="en-GB" sz="3100" b="1" dirty="0" smtClean="0"/>
            </a:br>
            <a:r>
              <a:rPr lang="en-GB" sz="3100" b="1" dirty="0" smtClean="0"/>
              <a:t>UNIT 2B</a:t>
            </a:r>
            <a:r>
              <a:rPr lang="en-GB" sz="3600" b="1" dirty="0" smtClean="0"/>
              <a:t>: </a:t>
            </a:r>
            <a:r>
              <a:rPr lang="en-GB" sz="2200" b="1" dirty="0" smtClean="0"/>
              <a:t>Cultural and Ethnic Discourses</a:t>
            </a:r>
            <a:endParaRPr lang="en-GB" sz="2200" b="1" dirty="0"/>
          </a:p>
        </p:txBody>
      </p:sp>
      <p:sp>
        <p:nvSpPr>
          <p:cNvPr id="3" name="Subtitle 2"/>
          <p:cNvSpPr>
            <a:spLocks noGrp="1"/>
          </p:cNvSpPr>
          <p:nvPr>
            <p:ph type="subTitle" idx="1"/>
          </p:nvPr>
        </p:nvSpPr>
        <p:spPr>
          <a:xfrm>
            <a:off x="1104900" y="3721994"/>
            <a:ext cx="5734050" cy="1745355"/>
          </a:xfrm>
        </p:spPr>
        <p:txBody>
          <a:bodyPr/>
          <a:lstStyle/>
          <a:p>
            <a:r>
              <a:rPr lang="en-GB" b="1" dirty="0" smtClean="0"/>
              <a:t>REVIEW</a:t>
            </a:r>
          </a:p>
          <a:p>
            <a:endParaRPr lang="en-GB" b="1" dirty="0" smtClean="0"/>
          </a:p>
          <a:p>
            <a:r>
              <a:rPr lang="en-GB" b="1" dirty="0" smtClean="0"/>
              <a:t>Postmodernism and Multiculturalism: Challenges of Racism in Therapeutic Practice. </a:t>
            </a:r>
          </a:p>
          <a:p>
            <a:endParaRPr lang="en-GB" b="1" dirty="0"/>
          </a:p>
          <a:p>
            <a:r>
              <a:rPr lang="en-GB" b="1" dirty="0" smtClean="0"/>
              <a:t>Session 1</a:t>
            </a:r>
          </a:p>
          <a:p>
            <a:endParaRPr lang="en-GB" dirty="0"/>
          </a:p>
          <a:p>
            <a:endParaRPr lang="en-GB" dirty="0" smtClean="0"/>
          </a:p>
          <a:p>
            <a:endParaRPr lang="en-GB" dirty="0"/>
          </a:p>
        </p:txBody>
      </p:sp>
      <p:pic>
        <p:nvPicPr>
          <p:cNvPr id="5" name="Picture Placeholder 4"/>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3574" r="3574"/>
          <a:stretch>
            <a:fillRect/>
          </a:stretch>
        </p:blipFill>
        <p:spPr/>
      </p:pic>
    </p:spTree>
    <p:extLst>
      <p:ext uri="{BB962C8B-B14F-4D97-AF65-F5344CB8AC3E}">
        <p14:creationId xmlns:p14="http://schemas.microsoft.com/office/powerpoint/2010/main" val="186662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3200" dirty="0" smtClean="0"/>
              <a:t>The Question</a:t>
            </a:r>
            <a:endParaRPr lang="en-GB" sz="3200" dirty="0"/>
          </a:p>
        </p:txBody>
      </p:sp>
      <p:sp>
        <p:nvSpPr>
          <p:cNvPr id="6" name="Content Placeholder 5"/>
          <p:cNvSpPr>
            <a:spLocks noGrp="1"/>
          </p:cNvSpPr>
          <p:nvPr>
            <p:ph idx="1"/>
          </p:nvPr>
        </p:nvSpPr>
        <p:spPr/>
        <p:txBody>
          <a:bodyPr>
            <a:normAutofit lnSpcReduction="10000"/>
          </a:bodyPr>
          <a:lstStyle/>
          <a:p>
            <a:endParaRPr lang="en-GB" dirty="0">
              <a:latin typeface="Plantagenet Cherokee" panose="02020602070100000000" pitchFamily="18" charset="0"/>
            </a:endParaRPr>
          </a:p>
          <a:p>
            <a:pPr marL="0" indent="0">
              <a:buNone/>
            </a:pPr>
            <a:r>
              <a:rPr lang="en-GB" sz="3200" b="1" dirty="0" smtClean="0">
                <a:latin typeface="Plantagenet Cherokee" panose="02020602070100000000" pitchFamily="18" charset="0"/>
              </a:rPr>
              <a:t>Choose </a:t>
            </a:r>
            <a:r>
              <a:rPr lang="en-GB" sz="3200" b="1" dirty="0">
                <a:latin typeface="Plantagenet Cherokee" panose="02020602070100000000" pitchFamily="18" charset="0"/>
              </a:rPr>
              <a:t>ONE of the following: </a:t>
            </a:r>
            <a:endParaRPr lang="en-GB" sz="3200" b="1" dirty="0" smtClean="0">
              <a:latin typeface="Plantagenet Cherokee" panose="02020602070100000000" pitchFamily="18" charset="0"/>
            </a:endParaRPr>
          </a:p>
          <a:p>
            <a:pPr marL="0" indent="0">
              <a:buNone/>
            </a:pPr>
            <a:r>
              <a:rPr lang="en-GB" sz="3200" b="1" dirty="0" smtClean="0">
                <a:latin typeface="Plantagenet Cherokee" panose="02020602070100000000" pitchFamily="18" charset="0"/>
              </a:rPr>
              <a:t>a</a:t>
            </a:r>
            <a:r>
              <a:rPr lang="en-GB" sz="3200" b="1" dirty="0">
                <a:latin typeface="Plantagenet Cherokee" panose="02020602070100000000" pitchFamily="18" charset="0"/>
              </a:rPr>
              <a:t>) Critically discuss the challenges of cultural or ethnic diversity in the therapeutic relationship </a:t>
            </a:r>
          </a:p>
          <a:p>
            <a:pPr marL="0" indent="0">
              <a:buNone/>
            </a:pPr>
            <a:r>
              <a:rPr lang="en-GB" sz="3200" b="1" dirty="0">
                <a:latin typeface="Plantagenet Cherokee" panose="02020602070100000000" pitchFamily="18" charset="0"/>
              </a:rPr>
              <a:t>b) Critically discuss the importance of Charles Taylor’s Theory of Recognition as it applies to working with people who define themselves as gender and sexually diverse. </a:t>
            </a:r>
          </a:p>
          <a:p>
            <a:r>
              <a:rPr lang="en-GB" sz="3200" b="1" dirty="0">
                <a:latin typeface="Plantagenet Cherokee" panose="02020602070100000000" pitchFamily="18" charset="0"/>
              </a:rPr>
              <a:t>Word Count: 2500 words (+/-10%) </a:t>
            </a:r>
            <a:r>
              <a:rPr lang="en-GB" sz="3200" dirty="0"/>
              <a:t>	</a:t>
            </a:r>
          </a:p>
        </p:txBody>
      </p:sp>
    </p:spTree>
    <p:extLst>
      <p:ext uri="{BB962C8B-B14F-4D97-AF65-F5344CB8AC3E}">
        <p14:creationId xmlns:p14="http://schemas.microsoft.com/office/powerpoint/2010/main" val="3464688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latin typeface="+mj-lt"/>
              </a:rPr>
              <a:t>Dominant periods in human history</a:t>
            </a:r>
            <a:endParaRPr lang="en-GB" sz="3200" b="1" dirty="0">
              <a:latin typeface="+mj-lt"/>
            </a:endParaRPr>
          </a:p>
        </p:txBody>
      </p:sp>
      <p:sp>
        <p:nvSpPr>
          <p:cNvPr id="3" name="Content Placeholder 2"/>
          <p:cNvSpPr>
            <a:spLocks noGrp="1"/>
          </p:cNvSpPr>
          <p:nvPr>
            <p:ph idx="1"/>
          </p:nvPr>
        </p:nvSpPr>
        <p:spPr/>
        <p:txBody>
          <a:bodyPr>
            <a:normAutofit fontScale="92500"/>
          </a:bodyPr>
          <a:lstStyle/>
          <a:p>
            <a:r>
              <a:rPr lang="en-GB" sz="3200" dirty="0" smtClean="0">
                <a:latin typeface="+mj-lt"/>
                <a:ea typeface="Arial Unicode MS" panose="020B0604020202020204" pitchFamily="34" charset="-128"/>
                <a:cs typeface="Arial Unicode MS" panose="020B0604020202020204" pitchFamily="34" charset="-128"/>
              </a:rPr>
              <a:t>Designated the  </a:t>
            </a:r>
            <a:r>
              <a:rPr lang="en-GB" sz="3200" dirty="0">
                <a:solidFill>
                  <a:schemeClr val="accent2">
                    <a:lumMod val="40000"/>
                    <a:lumOff val="60000"/>
                  </a:schemeClr>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first era”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 Premodern  era   </a:t>
            </a:r>
          </a:p>
          <a:p>
            <a:pPr marL="0" indent="0">
              <a:buNone/>
            </a:pPr>
            <a:r>
              <a:rPr lang="en-GB" sz="3200" dirty="0" smtClean="0">
                <a:latin typeface="+mj-lt"/>
                <a:ea typeface="Arial Unicode MS" panose="020B0604020202020204" pitchFamily="34" charset="-128"/>
                <a:cs typeface="Arial Unicode MS" panose="020B0604020202020204" pitchFamily="34" charset="-128"/>
              </a:rPr>
              <a:t>     	Roughly sixth century BCE to the Renaissance 	period.</a:t>
            </a:r>
          </a:p>
          <a:p>
            <a:r>
              <a:rPr lang="en-GB" sz="3200" dirty="0" smtClean="0">
                <a:latin typeface="+mj-lt"/>
                <a:ea typeface="Arial Unicode MS" panose="020B0604020202020204" pitchFamily="34" charset="-128"/>
                <a:cs typeface="Arial Unicode MS" panose="020B0604020202020204" pitchFamily="34" charset="-128"/>
              </a:rPr>
              <a:t>Designated </a:t>
            </a:r>
            <a:r>
              <a:rPr lang="en-GB" sz="3200" dirty="0">
                <a:latin typeface="+mj-lt"/>
                <a:ea typeface="Arial Unicode MS" panose="020B0604020202020204" pitchFamily="34" charset="-128"/>
                <a:cs typeface="Arial Unicode MS" panose="020B0604020202020204" pitchFamily="34" charset="-128"/>
              </a:rPr>
              <a:t>the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second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era” - Modern era    </a:t>
            </a:r>
            <a:r>
              <a:rPr lang="en-GB" sz="3200" dirty="0">
                <a:latin typeface="+mj-lt"/>
                <a:ea typeface="Arial Unicode MS" panose="020B0604020202020204" pitchFamily="34" charset="-128"/>
                <a:cs typeface="Arial Unicode MS" panose="020B0604020202020204" pitchFamily="34" charset="-128"/>
              </a:rPr>
              <a:t>	</a:t>
            </a:r>
            <a:endParaRPr lang="en-GB" sz="3200" dirty="0" smtClean="0">
              <a:latin typeface="+mj-lt"/>
              <a:ea typeface="Arial Unicode MS" panose="020B0604020202020204" pitchFamily="34" charset="-128"/>
              <a:cs typeface="Arial Unicode MS" panose="020B0604020202020204" pitchFamily="34" charset="-128"/>
            </a:endParaRPr>
          </a:p>
          <a:p>
            <a:pPr marL="0" indent="0">
              <a:buNone/>
            </a:pPr>
            <a:r>
              <a:rPr lang="en-GB" sz="3200" dirty="0">
                <a:latin typeface="+mj-lt"/>
                <a:ea typeface="Arial Unicode MS" panose="020B0604020202020204" pitchFamily="34" charset="-128"/>
                <a:cs typeface="Arial Unicode MS" panose="020B0604020202020204" pitchFamily="34" charset="-128"/>
              </a:rPr>
              <a:t> </a:t>
            </a:r>
            <a:r>
              <a:rPr lang="en-GB" sz="3200" dirty="0" smtClean="0">
                <a:latin typeface="+mj-lt"/>
                <a:ea typeface="Arial Unicode MS" panose="020B0604020202020204" pitchFamily="34" charset="-128"/>
                <a:cs typeface="Arial Unicode MS" panose="020B0604020202020204" pitchFamily="34" charset="-128"/>
              </a:rPr>
              <a:t>   	Renaissance period to the 1950s-1960s.</a:t>
            </a:r>
          </a:p>
          <a:p>
            <a:r>
              <a:rPr lang="en-GB" sz="3200" dirty="0" smtClean="0">
                <a:latin typeface="+mj-lt"/>
                <a:ea typeface="Arial Unicode MS" panose="020B0604020202020204" pitchFamily="34" charset="-128"/>
                <a:cs typeface="Arial Unicode MS" panose="020B0604020202020204" pitchFamily="34" charset="-128"/>
              </a:rPr>
              <a:t>Designated </a:t>
            </a:r>
            <a:r>
              <a:rPr lang="en-GB" sz="3200" dirty="0">
                <a:latin typeface="+mj-lt"/>
                <a:ea typeface="Arial Unicode MS" panose="020B0604020202020204" pitchFamily="34" charset="-128"/>
                <a:cs typeface="Arial Unicode MS" panose="020B0604020202020204" pitchFamily="34" charset="-128"/>
              </a:rPr>
              <a:t>the </a:t>
            </a:r>
            <a:r>
              <a:rPr lang="en-GB" sz="3200" dirty="0" smtClean="0">
                <a:solidFill>
                  <a:schemeClr val="bg2">
                    <a:lumMod val="40000"/>
                    <a:lumOff val="60000"/>
                  </a:schemeClr>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third era</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 - Postmodern / constructivist   era  (fourth force is counselling theory)</a:t>
            </a:r>
          </a:p>
          <a:p>
            <a:pPr marL="0" indent="0">
              <a:buNone/>
            </a:pPr>
            <a:r>
              <a:rPr lang="en-GB" sz="3200" dirty="0" smtClean="0">
                <a:latin typeface="+mj-lt"/>
                <a:ea typeface="Arial Unicode MS" panose="020B0604020202020204" pitchFamily="34" charset="-128"/>
                <a:cs typeface="Arial Unicode MS" panose="020B0604020202020204" pitchFamily="34" charset="-128"/>
              </a:rPr>
              <a:t>     	The present time.</a:t>
            </a:r>
          </a:p>
          <a:p>
            <a:endParaRPr lang="en-GB" dirty="0">
              <a:latin typeface="+mj-lt"/>
              <a:ea typeface="Arial Unicode MS" panose="020B0604020202020204" pitchFamily="34" charset="-128"/>
              <a:cs typeface="Arial Unicode MS" panose="020B0604020202020204" pitchFamily="34" charset="-128"/>
            </a:endParaRPr>
          </a:p>
        </p:txBody>
      </p:sp>
      <p:pic>
        <p:nvPicPr>
          <p:cNvPr id="2050" name="Picture 2" descr="C:\Users\Padraig\AppData\Local\Microsoft\Windows\INetCache\IE\5WOTWWTY\abstract-art-on-canvas-celebrati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94839" y="77429"/>
            <a:ext cx="2890683" cy="1924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120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bg2">
                    <a:lumMod val="40000"/>
                    <a:lumOff val="60000"/>
                  </a:schemeClr>
                </a:solidFill>
                <a:latin typeface="+mj-lt"/>
                <a:ea typeface="Arial Unicode MS" panose="020B0604020202020204" pitchFamily="34" charset="-128"/>
                <a:cs typeface="Arial Unicode MS" panose="020B0604020202020204" pitchFamily="34" charset="-128"/>
              </a:rPr>
              <a:t>Postmodernism</a:t>
            </a:r>
            <a:endParaRPr lang="en-GB" dirty="0">
              <a:latin typeface="+mj-lt"/>
            </a:endParaRPr>
          </a:p>
        </p:txBody>
      </p:sp>
      <p:sp>
        <p:nvSpPr>
          <p:cNvPr id="3" name="Content Placeholder 2"/>
          <p:cNvSpPr>
            <a:spLocks noGrp="1"/>
          </p:cNvSpPr>
          <p:nvPr>
            <p:ph idx="1"/>
          </p:nvPr>
        </p:nvSpPr>
        <p:spPr/>
        <p:txBody>
          <a:bodyPr>
            <a:noAutofit/>
          </a:bodyPr>
          <a:lstStyle/>
          <a:p>
            <a:r>
              <a:rPr lang="en-GB" sz="3200" dirty="0" smtClean="0">
                <a:latin typeface="+mj-lt"/>
              </a:rPr>
              <a:t>People who hold a postmodern view are often described as </a:t>
            </a:r>
            <a:r>
              <a:rPr lang="en-GB" sz="3200" i="1" dirty="0" smtClean="0">
                <a:latin typeface="+mj-lt"/>
              </a:rPr>
              <a:t>social constructivists</a:t>
            </a:r>
            <a:r>
              <a:rPr lang="en-GB" sz="3200" dirty="0" smtClean="0">
                <a:latin typeface="+mj-lt"/>
              </a:rPr>
              <a:t>.</a:t>
            </a:r>
          </a:p>
          <a:p>
            <a:r>
              <a:rPr lang="en-GB" sz="3200" dirty="0" smtClean="0">
                <a:latin typeface="+mj-lt"/>
              </a:rPr>
              <a:t>Constructivists believe in subjective realities.</a:t>
            </a:r>
          </a:p>
          <a:p>
            <a:r>
              <a:rPr lang="en-GB" sz="3200" dirty="0" smtClean="0">
                <a:latin typeface="+mj-lt"/>
              </a:rPr>
              <a:t>Reality does not exist independently of observational processes.</a:t>
            </a:r>
          </a:p>
          <a:p>
            <a:r>
              <a:rPr lang="en-GB" sz="3200" dirty="0" smtClean="0">
                <a:latin typeface="+mj-lt"/>
              </a:rPr>
              <a:t>Meanings are constructed reflecting a point of view.</a:t>
            </a:r>
            <a:endParaRPr lang="en-GB" sz="3200" dirty="0">
              <a:latin typeface="+mj-lt"/>
            </a:endParaRPr>
          </a:p>
        </p:txBody>
      </p:sp>
    </p:spTree>
    <p:extLst>
      <p:ext uri="{BB962C8B-B14F-4D97-AF65-F5344CB8AC3E}">
        <p14:creationId xmlns:p14="http://schemas.microsoft.com/office/powerpoint/2010/main" val="222424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smtClean="0">
                <a:latin typeface="+mj-lt"/>
              </a:rPr>
              <a:t>Postmodernism and the path to social constructivism</a:t>
            </a:r>
            <a:r>
              <a:rPr lang="en-GB" dirty="0" smtClean="0">
                <a:latin typeface="+mj-lt"/>
              </a:rPr>
              <a:t>	</a:t>
            </a:r>
            <a:endParaRPr lang="en-GB"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Personal construct psychology (Kelly, 1955) – helped lay the groundworks for social constructivism and aided the development of an integrative psychotherapeutic approach.</a:t>
            </a:r>
          </a:p>
          <a:p>
            <a:r>
              <a:rPr lang="en-GB" sz="3200" dirty="0" smtClean="0">
                <a:latin typeface="+mj-lt"/>
              </a:rPr>
              <a:t>George Kelly  intended to embrace the person’s experience of the world in its totality.</a:t>
            </a:r>
          </a:p>
          <a:p>
            <a:r>
              <a:rPr lang="en-GB" sz="3200" dirty="0" smtClean="0">
                <a:latin typeface="+mj-lt"/>
              </a:rPr>
              <a:t>Personal construct psychology positions the person as a scientist who repeatedly tests the robustness of their constructions.</a:t>
            </a:r>
          </a:p>
          <a:p>
            <a:endParaRPr lang="en-GB" dirty="0">
              <a:latin typeface="+mj-lt"/>
            </a:endParaRPr>
          </a:p>
        </p:txBody>
      </p:sp>
    </p:spTree>
    <p:extLst>
      <p:ext uri="{BB962C8B-B14F-4D97-AF65-F5344CB8AC3E}">
        <p14:creationId xmlns:p14="http://schemas.microsoft.com/office/powerpoint/2010/main" val="4164139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Constructive </a:t>
            </a:r>
            <a:r>
              <a:rPr lang="en-GB" sz="3200" b="1" dirty="0" err="1" smtClean="0">
                <a:latin typeface="+mj-lt"/>
              </a:rPr>
              <a:t>alternativism</a:t>
            </a:r>
            <a:endParaRPr lang="en-GB" sz="3200" b="1" dirty="0">
              <a:latin typeface="+mj-lt"/>
            </a:endParaRPr>
          </a:p>
        </p:txBody>
      </p:sp>
      <p:sp>
        <p:nvSpPr>
          <p:cNvPr id="3" name="Content Placeholder 2"/>
          <p:cNvSpPr>
            <a:spLocks noGrp="1"/>
          </p:cNvSpPr>
          <p:nvPr>
            <p:ph idx="1"/>
          </p:nvPr>
        </p:nvSpPr>
        <p:spPr/>
        <p:txBody>
          <a:bodyPr/>
          <a:lstStyle/>
          <a:p>
            <a:r>
              <a:rPr lang="en-GB" sz="3200" dirty="0" smtClean="0">
                <a:latin typeface="+mj-lt"/>
              </a:rPr>
              <a:t>Another key contribution of Kelly’s personal construct theory is constructive </a:t>
            </a:r>
            <a:r>
              <a:rPr lang="en-GB" sz="3200" dirty="0" err="1" smtClean="0">
                <a:latin typeface="+mj-lt"/>
              </a:rPr>
              <a:t>alternativism</a:t>
            </a:r>
            <a:r>
              <a:rPr lang="en-GB" sz="3200" dirty="0" smtClean="0">
                <a:latin typeface="+mj-lt"/>
              </a:rPr>
              <a:t>. This proposes that there are always alternative ways of conceptualising events.</a:t>
            </a:r>
          </a:p>
          <a:p>
            <a:endParaRPr lang="en-GB" sz="3200" dirty="0">
              <a:latin typeface="+mj-lt"/>
            </a:endParaRPr>
          </a:p>
          <a:p>
            <a:r>
              <a:rPr lang="en-GB" sz="3200" dirty="0" smtClean="0">
                <a:latin typeface="+mj-lt"/>
              </a:rPr>
              <a:t>When previous sets of constructions appear to be unsatisfactory, these constructions may be </a:t>
            </a:r>
            <a:r>
              <a:rPr lang="en-GB" sz="3200" dirty="0" err="1" smtClean="0">
                <a:latin typeface="+mj-lt"/>
              </a:rPr>
              <a:t>reconstrued</a:t>
            </a:r>
            <a:r>
              <a:rPr lang="en-GB" sz="3200" dirty="0" smtClean="0">
                <a:latin typeface="+mj-lt"/>
              </a:rPr>
              <a:t>  entirely, thus developing new dimensions of meaning.</a:t>
            </a:r>
          </a:p>
          <a:p>
            <a:endParaRPr lang="en-GB" sz="3200" dirty="0">
              <a:latin typeface="+mj-lt"/>
            </a:endParaRPr>
          </a:p>
          <a:p>
            <a:pPr marL="0" indent="0">
              <a:buNone/>
            </a:pPr>
            <a:endParaRPr lang="en-GB" sz="3200" dirty="0" smtClean="0">
              <a:latin typeface="+mj-lt"/>
            </a:endParaRPr>
          </a:p>
          <a:p>
            <a:endParaRPr lang="en-GB" sz="3200" dirty="0" smtClean="0">
              <a:latin typeface="+mj-lt"/>
            </a:endParaRPr>
          </a:p>
          <a:p>
            <a:endParaRPr lang="en-GB" dirty="0">
              <a:latin typeface="+mj-lt"/>
            </a:endParaRPr>
          </a:p>
        </p:txBody>
      </p:sp>
      <p:pic>
        <p:nvPicPr>
          <p:cNvPr id="4099" name="Picture 3" descr="C:\Users\Padraig\AppData\Local\Microsoft\Windows\INetCache\IE\9IMFHS6D\Meaning_Making[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1135" y="2544785"/>
            <a:ext cx="1735394" cy="1909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850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smtClean="0">
                <a:latin typeface="+mj-lt"/>
              </a:rPr>
              <a:t>The self as constructed</a:t>
            </a:r>
            <a:endParaRPr lang="en-GB" sz="3600" b="1"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According to Kelly – the self is not discovered it is constructed.</a:t>
            </a:r>
            <a:r>
              <a:rPr lang="en-GB" sz="3200" dirty="0">
                <a:latin typeface="+mj-lt"/>
              </a:rPr>
              <a:t> </a:t>
            </a:r>
            <a:r>
              <a:rPr lang="en-GB" sz="3200" dirty="0" smtClean="0">
                <a:latin typeface="+mj-lt"/>
              </a:rPr>
              <a:t>This is because knowledge </a:t>
            </a:r>
            <a:r>
              <a:rPr lang="en-GB" sz="3200" dirty="0">
                <a:latin typeface="+mj-lt"/>
              </a:rPr>
              <a:t>is socially </a:t>
            </a:r>
            <a:r>
              <a:rPr lang="en-GB" sz="3200" dirty="0" smtClean="0">
                <a:latin typeface="+mj-lt"/>
              </a:rPr>
              <a:t>constructed.</a:t>
            </a:r>
          </a:p>
          <a:p>
            <a:r>
              <a:rPr lang="en-GB" sz="3200" dirty="0" smtClean="0">
                <a:latin typeface="+mj-lt"/>
              </a:rPr>
              <a:t>Core constructs- Self constructions which are deeply embedded or formed early in life may become resistant to modification or self-reflection.</a:t>
            </a:r>
          </a:p>
          <a:p>
            <a:r>
              <a:rPr lang="en-GB" sz="3200" dirty="0" smtClean="0">
                <a:latin typeface="+mj-lt"/>
              </a:rPr>
              <a:t>Once a definition of self is adopted it can be challenging to identify behaviours that oppose  that definition</a:t>
            </a:r>
            <a:r>
              <a:rPr lang="en-GB" dirty="0" smtClean="0">
                <a:latin typeface="+mj-lt"/>
              </a:rPr>
              <a:t>. </a:t>
            </a:r>
            <a:endParaRPr lang="en-GB" dirty="0">
              <a:latin typeface="+mj-lt"/>
            </a:endParaRPr>
          </a:p>
          <a:p>
            <a:endParaRPr lang="en-GB" dirty="0" smtClean="0">
              <a:latin typeface="+mj-lt"/>
            </a:endParaRPr>
          </a:p>
          <a:p>
            <a:endParaRPr lang="en-GB" dirty="0">
              <a:latin typeface="+mj-lt"/>
            </a:endParaRPr>
          </a:p>
        </p:txBody>
      </p:sp>
      <p:pic>
        <p:nvPicPr>
          <p:cNvPr id="3074" name="Picture 2" descr="C:\Users\Padraig\AppData\Local\Microsoft\Windows\INetCache\IE\5WOTWWTY\Self-logo.svg[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5565" y="413262"/>
            <a:ext cx="1905000" cy="781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191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latin typeface="+mj-lt"/>
              </a:rPr>
              <a:t>Relativism</a:t>
            </a:r>
            <a:endParaRPr lang="en-GB" sz="3600"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The paradigm of social constructivism views humans as having multiple selves; which are socially constructed.</a:t>
            </a:r>
          </a:p>
          <a:p>
            <a:r>
              <a:rPr lang="en-GB" sz="3200" dirty="0" smtClean="0">
                <a:latin typeface="+mj-lt"/>
              </a:rPr>
              <a:t>Defined and negotiated through culture and time boundaries which are socially conveyed through language, context and environmental messages. </a:t>
            </a:r>
          </a:p>
          <a:p>
            <a:r>
              <a:rPr lang="en-GB" sz="3200" dirty="0" smtClean="0">
                <a:latin typeface="+mj-lt"/>
              </a:rPr>
              <a:t>‘truth’ is a invention of daily exchanges in daily life. Therefore there is not one </a:t>
            </a:r>
            <a:r>
              <a:rPr lang="en-GB" sz="3200" dirty="0">
                <a:latin typeface="+mj-lt"/>
              </a:rPr>
              <a:t>c</a:t>
            </a:r>
            <a:r>
              <a:rPr lang="en-GB" sz="3200" dirty="0" smtClean="0">
                <a:latin typeface="+mj-lt"/>
              </a:rPr>
              <a:t>orrect way for a human to live their life</a:t>
            </a:r>
            <a:r>
              <a:rPr lang="en-GB" dirty="0" smtClean="0">
                <a:latin typeface="+mj-lt"/>
              </a:rPr>
              <a:t>.</a:t>
            </a:r>
            <a:endParaRPr lang="en-GB" dirty="0">
              <a:latin typeface="+mj-lt"/>
            </a:endParaRPr>
          </a:p>
        </p:txBody>
      </p:sp>
      <p:pic>
        <p:nvPicPr>
          <p:cNvPr id="5122" name="Picture 2" descr="C:\Users\Padraig\AppData\Local\Microsoft\Windows\INetCache\IE\9IMFHS6D\truth_00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0150" y="-1"/>
            <a:ext cx="3371850" cy="1578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07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Psychology and multiculturalism</a:t>
            </a:r>
            <a:endParaRPr lang="en-GB" sz="3200" b="1"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Multiculturalism within psychology is founded on the concept of postmodern social constructivism. </a:t>
            </a:r>
          </a:p>
          <a:p>
            <a:endParaRPr lang="en-GB" sz="3200" dirty="0">
              <a:latin typeface="+mj-lt"/>
            </a:endParaRPr>
          </a:p>
          <a:p>
            <a:r>
              <a:rPr lang="en-GB" sz="3200" dirty="0" smtClean="0">
                <a:latin typeface="+mj-lt"/>
              </a:rPr>
              <a:t>Researchers from the multicultural paradigm highlight the </a:t>
            </a:r>
            <a:r>
              <a:rPr lang="en-GB" sz="3200" dirty="0">
                <a:latin typeface="+mj-lt"/>
              </a:rPr>
              <a:t>importance of our </a:t>
            </a:r>
            <a:r>
              <a:rPr lang="en-GB" sz="3200" dirty="0" smtClean="0">
                <a:latin typeface="+mj-lt"/>
              </a:rPr>
              <a:t>construct </a:t>
            </a:r>
            <a:r>
              <a:rPr lang="en-GB" sz="3200" dirty="0">
                <a:latin typeface="+mj-lt"/>
              </a:rPr>
              <a:t>of worldviews of </a:t>
            </a:r>
            <a:r>
              <a:rPr lang="en-GB" sz="3200" dirty="0" smtClean="0">
                <a:latin typeface="+mj-lt"/>
              </a:rPr>
              <a:t>individuals </a:t>
            </a:r>
            <a:r>
              <a:rPr lang="en-GB" sz="3200" dirty="0">
                <a:latin typeface="+mj-lt"/>
              </a:rPr>
              <a:t>and </a:t>
            </a:r>
            <a:r>
              <a:rPr lang="en-GB" sz="3200" dirty="0" smtClean="0">
                <a:latin typeface="+mj-lt"/>
              </a:rPr>
              <a:t>the life context derived from different cultures, and the influence </a:t>
            </a:r>
            <a:r>
              <a:rPr lang="en-GB" sz="3200" dirty="0">
                <a:latin typeface="+mj-lt"/>
              </a:rPr>
              <a:t>that culture has on our understanding of </a:t>
            </a:r>
            <a:r>
              <a:rPr lang="en-GB" sz="3200" dirty="0" smtClean="0">
                <a:latin typeface="+mj-lt"/>
              </a:rPr>
              <a:t>reality.</a:t>
            </a:r>
            <a:endParaRPr lang="en-GB" sz="3200" dirty="0">
              <a:latin typeface="+mj-lt"/>
            </a:endParaRPr>
          </a:p>
        </p:txBody>
      </p:sp>
      <p:pic>
        <p:nvPicPr>
          <p:cNvPr id="6146" name="Picture 2" descr="C:\Users\Padraig\AppData\Local\Microsoft\Windows\INetCache\IE\9IMFHS6D\multiculturali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4600" y="4981575"/>
            <a:ext cx="2057400" cy="187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06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Principles of traditional psychotherapy</a:t>
            </a:r>
            <a:endParaRPr lang="en-GB" sz="3200" b="1" dirty="0">
              <a:latin typeface="+mj-lt"/>
            </a:endParaRPr>
          </a:p>
        </p:txBody>
      </p:sp>
      <p:sp>
        <p:nvSpPr>
          <p:cNvPr id="3" name="Content Placeholder 2"/>
          <p:cNvSpPr>
            <a:spLocks noGrp="1"/>
          </p:cNvSpPr>
          <p:nvPr>
            <p:ph idx="1"/>
          </p:nvPr>
        </p:nvSpPr>
        <p:spPr/>
        <p:txBody>
          <a:bodyPr>
            <a:normAutofit lnSpcReduction="10000"/>
          </a:bodyPr>
          <a:lstStyle/>
          <a:p>
            <a:r>
              <a:rPr lang="en-GB" sz="2800" dirty="0">
                <a:latin typeface="+mj-lt"/>
              </a:rPr>
              <a:t>Traditional theories of psychotherapy during the last century have </a:t>
            </a:r>
            <a:r>
              <a:rPr lang="en-GB" sz="2800" dirty="0" smtClean="0">
                <a:latin typeface="+mj-lt"/>
              </a:rPr>
              <a:t>dichotomised </a:t>
            </a:r>
            <a:r>
              <a:rPr lang="en-GB" sz="2800" dirty="0">
                <a:latin typeface="+mj-lt"/>
              </a:rPr>
              <a:t>the psychological life of the human into distinct parts. </a:t>
            </a:r>
            <a:endParaRPr lang="en-GB" sz="2800" dirty="0" smtClean="0">
              <a:latin typeface="+mj-lt"/>
            </a:endParaRPr>
          </a:p>
          <a:p>
            <a:r>
              <a:rPr lang="en-GB" sz="2800" dirty="0" smtClean="0">
                <a:latin typeface="+mj-lt"/>
              </a:rPr>
              <a:t>Have emanated from gender and culturally-biased perceptions of psychological development; valuing the importance of independence and autonomy over </a:t>
            </a:r>
            <a:r>
              <a:rPr lang="en-GB" sz="2800" dirty="0" err="1" smtClean="0">
                <a:latin typeface="+mj-lt"/>
              </a:rPr>
              <a:t>collectivity</a:t>
            </a:r>
            <a:r>
              <a:rPr lang="en-GB" sz="2800" dirty="0" smtClean="0">
                <a:latin typeface="+mj-lt"/>
              </a:rPr>
              <a:t> and interdependence.</a:t>
            </a:r>
          </a:p>
          <a:p>
            <a:r>
              <a:rPr lang="en-GB" sz="2800" dirty="0" smtClean="0">
                <a:latin typeface="+mj-lt"/>
              </a:rPr>
              <a:t>Both consider it incongruous to intervene or underrate interviewing in social dynamisms that restrict the psychological well-being of clients from diverse ethnicities or personal histories</a:t>
            </a:r>
          </a:p>
          <a:p>
            <a:endParaRPr lang="en-GB" sz="2800" dirty="0" smtClean="0">
              <a:latin typeface="+mj-lt"/>
            </a:endParaRPr>
          </a:p>
          <a:p>
            <a:endParaRPr lang="en-GB" sz="2800" dirty="0" smtClean="0">
              <a:latin typeface="+mj-lt"/>
            </a:endParaRPr>
          </a:p>
        </p:txBody>
      </p:sp>
    </p:spTree>
    <p:extLst>
      <p:ext uri="{BB962C8B-B14F-4D97-AF65-F5344CB8AC3E}">
        <p14:creationId xmlns:p14="http://schemas.microsoft.com/office/powerpoint/2010/main" val="2147605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descr="C:\Users\Padraig\AppData\Local\Microsoft\Windows\INetCache\IE\J1Q2KI5S\Empower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1589" y="0"/>
            <a:ext cx="2533650" cy="35248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pPr algn="ctr"/>
            <a:r>
              <a:rPr lang="en-GB" sz="3200" b="1" dirty="0" smtClean="0">
                <a:latin typeface="+mj-lt"/>
              </a:rPr>
              <a:t>Principles of postmodern psychotherapy</a:t>
            </a:r>
            <a:endParaRPr lang="en-GB" sz="3200" b="1" dirty="0">
              <a:latin typeface="+mj-lt"/>
            </a:endParaRPr>
          </a:p>
        </p:txBody>
      </p:sp>
      <p:sp>
        <p:nvSpPr>
          <p:cNvPr id="3" name="Content Placeholder 2"/>
          <p:cNvSpPr>
            <a:spLocks noGrp="1"/>
          </p:cNvSpPr>
          <p:nvPr>
            <p:ph idx="1"/>
          </p:nvPr>
        </p:nvSpPr>
        <p:spPr>
          <a:xfrm>
            <a:off x="1104900" y="1430594"/>
            <a:ext cx="9982200" cy="4741606"/>
          </a:xfrm>
        </p:spPr>
        <p:txBody>
          <a:bodyPr>
            <a:noAutofit/>
          </a:bodyPr>
          <a:lstStyle/>
          <a:p>
            <a:r>
              <a:rPr lang="en-GB" sz="3200" dirty="0" smtClean="0">
                <a:latin typeface="+mj-lt"/>
              </a:rPr>
              <a:t>The therapist assists in empowering the client; the client is the expert.</a:t>
            </a:r>
          </a:p>
          <a:p>
            <a:r>
              <a:rPr lang="en-GB" sz="3200" dirty="0" smtClean="0">
                <a:latin typeface="+mj-lt"/>
              </a:rPr>
              <a:t>Accepting responsibility for one’s actions, considering </a:t>
            </a:r>
            <a:r>
              <a:rPr lang="en-GB" sz="3200" dirty="0">
                <a:latin typeface="+mj-lt"/>
              </a:rPr>
              <a:t>choices and </a:t>
            </a:r>
            <a:r>
              <a:rPr lang="en-GB" sz="3200" dirty="0" smtClean="0">
                <a:latin typeface="+mj-lt"/>
              </a:rPr>
              <a:t>alternatives is involved in client </a:t>
            </a:r>
            <a:r>
              <a:rPr lang="en-GB" sz="3200" dirty="0">
                <a:latin typeface="+mj-lt"/>
              </a:rPr>
              <a:t>change </a:t>
            </a:r>
            <a:r>
              <a:rPr lang="en-GB" sz="3200" dirty="0" smtClean="0">
                <a:latin typeface="+mj-lt"/>
              </a:rPr>
              <a:t> .</a:t>
            </a:r>
          </a:p>
          <a:p>
            <a:r>
              <a:rPr lang="en-GB" sz="3200" dirty="0" smtClean="0">
                <a:latin typeface="+mj-lt"/>
              </a:rPr>
              <a:t>Change is blocked by </a:t>
            </a:r>
            <a:r>
              <a:rPr lang="en-GB" sz="3200" dirty="0">
                <a:latin typeface="+mj-lt"/>
              </a:rPr>
              <a:t>defeating core </a:t>
            </a:r>
            <a:r>
              <a:rPr lang="en-GB" sz="3200" dirty="0" smtClean="0">
                <a:latin typeface="+mj-lt"/>
              </a:rPr>
              <a:t>assumption, deconstruction of these assumptions is achieved through collaborative work by the  client and therapist.</a:t>
            </a:r>
          </a:p>
          <a:p>
            <a:r>
              <a:rPr lang="en-GB" sz="3200" dirty="0">
                <a:latin typeface="+mj-lt"/>
              </a:rPr>
              <a:t>the basis </a:t>
            </a:r>
            <a:r>
              <a:rPr lang="en-GB" sz="3200" dirty="0" smtClean="0">
                <a:latin typeface="+mj-lt"/>
              </a:rPr>
              <a:t>for constructive change originates with the clients strengths. The therapist’s attention is on helping clients organise their strengths to deal with issues.</a:t>
            </a:r>
            <a:endParaRPr lang="en-GB" sz="3200" dirty="0">
              <a:latin typeface="+mj-lt"/>
            </a:endParaRPr>
          </a:p>
        </p:txBody>
      </p:sp>
    </p:spTree>
    <p:extLst>
      <p:ext uri="{BB962C8B-B14F-4D97-AF65-F5344CB8AC3E}">
        <p14:creationId xmlns:p14="http://schemas.microsoft.com/office/powerpoint/2010/main" val="3679473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of racism in the helping relationship</a:t>
            </a:r>
            <a:endParaRPr lang="en-GB" dirty="0"/>
          </a:p>
        </p:txBody>
      </p:sp>
      <p:pic>
        <p:nvPicPr>
          <p:cNvPr id="1026" name="Picture 2" descr="C:\Users\Padraig\AppData\Local\Microsoft\Windows\INetCache\IE\6UFOJ1OX\hands-together-rf[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7819" y="2138517"/>
            <a:ext cx="3657600" cy="3156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00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Fixing Racism – </a:t>
            </a:r>
            <a:r>
              <a:rPr lang="en-GB" dirty="0" err="1" smtClean="0"/>
              <a:t>Tedx</a:t>
            </a:r>
            <a:r>
              <a:rPr lang="en-GB" dirty="0" smtClean="0"/>
              <a:t> Talk- Writing Activity</a:t>
            </a:r>
            <a:endParaRPr lang="en-GB" dirty="0"/>
          </a:p>
        </p:txBody>
      </p:sp>
      <p:sp>
        <p:nvSpPr>
          <p:cNvPr id="3" name="Content Placeholder 2"/>
          <p:cNvSpPr>
            <a:spLocks noGrp="1"/>
          </p:cNvSpPr>
          <p:nvPr>
            <p:ph idx="1"/>
          </p:nvPr>
        </p:nvSpPr>
        <p:spPr/>
        <p:txBody>
          <a:bodyPr/>
          <a:lstStyle/>
          <a:p>
            <a:pPr marL="0" indent="0">
              <a:buNone/>
            </a:pPr>
            <a:r>
              <a:rPr lang="en-GB" dirty="0" smtClean="0"/>
              <a:t>Please watch the </a:t>
            </a:r>
            <a:r>
              <a:rPr lang="en-GB" dirty="0" err="1" smtClean="0"/>
              <a:t>Tedx</a:t>
            </a:r>
            <a:r>
              <a:rPr lang="en-GB" dirty="0" smtClean="0"/>
              <a:t> Talk by:  </a:t>
            </a:r>
            <a:r>
              <a:rPr lang="en-GB" dirty="0" err="1" smtClean="0"/>
              <a:t>Gurdeep</a:t>
            </a:r>
            <a:r>
              <a:rPr lang="en-GB" dirty="0" smtClean="0"/>
              <a:t> </a:t>
            </a:r>
            <a:r>
              <a:rPr lang="en-GB" dirty="0" err="1" smtClean="0"/>
              <a:t>Parhar</a:t>
            </a:r>
            <a:endParaRPr lang="en-GB" dirty="0"/>
          </a:p>
        </p:txBody>
      </p:sp>
    </p:spTree>
    <p:extLst>
      <p:ext uri="{BB962C8B-B14F-4D97-AF65-F5344CB8AC3E}">
        <p14:creationId xmlns:p14="http://schemas.microsoft.com/office/powerpoint/2010/main" val="1410095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and principles of underpinning </a:t>
            </a:r>
            <a:r>
              <a:rPr lang="en-GB" dirty="0"/>
              <a:t>g</a:t>
            </a:r>
            <a:r>
              <a:rPr lang="en-GB" dirty="0" smtClean="0"/>
              <a:t>ood practice in working with issues of difference and diversity (Alleyne, A. 2011).</a:t>
            </a:r>
            <a:endParaRPr lang="en-GB" dirty="0"/>
          </a:p>
        </p:txBody>
      </p:sp>
      <p:sp>
        <p:nvSpPr>
          <p:cNvPr id="5" name="Content Placeholder 4"/>
          <p:cNvSpPr>
            <a:spLocks noGrp="1"/>
          </p:cNvSpPr>
          <p:nvPr>
            <p:ph idx="1"/>
          </p:nvPr>
        </p:nvSpPr>
        <p:spPr/>
        <p:txBody>
          <a:bodyPr>
            <a:noAutofit/>
          </a:bodyPr>
          <a:lstStyle/>
          <a:p>
            <a:pPr marL="0" indent="0">
              <a:buNone/>
            </a:pPr>
            <a:r>
              <a:rPr lang="en-GB" sz="1800" b="1" dirty="0" smtClean="0"/>
              <a:t>Chapter: 10: Overcoming racism, discrimination and oppression in psychotherapy </a:t>
            </a:r>
          </a:p>
          <a:p>
            <a:pPr marL="0" indent="0">
              <a:buNone/>
            </a:pPr>
            <a:r>
              <a:rPr lang="en-GB" sz="1800" b="1" dirty="0" smtClean="0"/>
              <a:t>Lago. C. ed. (2011) </a:t>
            </a:r>
            <a:r>
              <a:rPr lang="en-GB" sz="1800" b="1" i="1" dirty="0" smtClean="0"/>
              <a:t>The handbook of transcultural and Counselling Psychotherapy</a:t>
            </a:r>
          </a:p>
          <a:p>
            <a:pPr marL="0" indent="0">
              <a:buNone/>
            </a:pPr>
            <a:r>
              <a:rPr lang="en-GB" sz="2400" b="1" dirty="0" smtClean="0"/>
              <a:t>Working with yourself</a:t>
            </a:r>
          </a:p>
          <a:p>
            <a:pPr marL="457200" indent="-457200">
              <a:buAutoNum type="arabicPeriod"/>
            </a:pPr>
            <a:r>
              <a:rPr lang="en-GB" sz="2400" dirty="0" smtClean="0"/>
              <a:t>Re-examine your own values and beliefs and how they have been influenced.</a:t>
            </a:r>
          </a:p>
          <a:p>
            <a:pPr marL="457200" indent="-457200">
              <a:buAutoNum type="arabicPeriod"/>
            </a:pPr>
            <a:r>
              <a:rPr lang="en-GB" sz="2400" dirty="0" smtClean="0"/>
              <a:t>Be willing to learn new patterns of thinking, perceiving and behaving.</a:t>
            </a:r>
          </a:p>
          <a:p>
            <a:pPr marL="457200" indent="-457200">
              <a:buAutoNum type="arabicPeriod"/>
            </a:pPr>
            <a:r>
              <a:rPr lang="en-GB" sz="2400" dirty="0" smtClean="0"/>
              <a:t>Be open to meeting the unknown and unfamiliar.</a:t>
            </a:r>
          </a:p>
          <a:p>
            <a:pPr marL="457200" indent="-457200">
              <a:buAutoNum type="arabicPeriod"/>
            </a:pPr>
            <a:r>
              <a:rPr lang="en-GB" sz="2400" dirty="0" smtClean="0"/>
              <a:t>Be prepared to meet your shortcomings; there is strength in owning one’s own ignorance and naiveté about other cultures and showing a willingness to learn.</a:t>
            </a:r>
          </a:p>
        </p:txBody>
      </p:sp>
    </p:spTree>
    <p:extLst>
      <p:ext uri="{BB962C8B-B14F-4D97-AF65-F5344CB8AC3E}">
        <p14:creationId xmlns:p14="http://schemas.microsoft.com/office/powerpoint/2010/main" val="105822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2800" dirty="0" smtClean="0"/>
              <a:t>5. Stay </a:t>
            </a:r>
            <a:r>
              <a:rPr lang="en-GB" sz="2800" dirty="0"/>
              <a:t>with the natural discomfort stirred up by difference and allow yourself to become familiar with the new effects.</a:t>
            </a:r>
          </a:p>
          <a:p>
            <a:pPr marL="0" indent="0">
              <a:buNone/>
            </a:pPr>
            <a:r>
              <a:rPr lang="en-GB" sz="2800" dirty="0" smtClean="0"/>
              <a:t>6. Do your own homework on difference and diversity. Do not expect the ‘other’ to feed you continuously in the process of learning.</a:t>
            </a:r>
          </a:p>
          <a:p>
            <a:pPr marL="0" indent="0">
              <a:buNone/>
            </a:pPr>
            <a:r>
              <a:rPr lang="en-GB" sz="2800" dirty="0" smtClean="0"/>
              <a:t>7. Consciousness-raising on its own in not enough in working with cultural diversity; the priority should be to identify and change personal behaviour which limits open and effective interaction with others.</a:t>
            </a:r>
            <a:endParaRPr lang="en-GB" dirty="0"/>
          </a:p>
        </p:txBody>
      </p:sp>
    </p:spTree>
    <p:extLst>
      <p:ext uri="{BB962C8B-B14F-4D97-AF65-F5344CB8AC3E}">
        <p14:creationId xmlns:p14="http://schemas.microsoft.com/office/powerpoint/2010/main" val="276704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a:t>
            </a:r>
            <a:endParaRPr lang="en-GB" dirty="0"/>
          </a:p>
        </p:txBody>
      </p:sp>
      <p:sp>
        <p:nvSpPr>
          <p:cNvPr id="3" name="Content Placeholder 2"/>
          <p:cNvSpPr>
            <a:spLocks noGrp="1"/>
          </p:cNvSpPr>
          <p:nvPr>
            <p:ph idx="1"/>
          </p:nvPr>
        </p:nvSpPr>
        <p:spPr/>
        <p:txBody>
          <a:bodyPr>
            <a:normAutofit/>
          </a:bodyPr>
          <a:lstStyle/>
          <a:p>
            <a:r>
              <a:rPr lang="en-GB" dirty="0" smtClean="0"/>
              <a:t>McKenzie-</a:t>
            </a:r>
            <a:r>
              <a:rPr lang="en-GB" dirty="0" err="1" smtClean="0"/>
              <a:t>Mavinga</a:t>
            </a:r>
            <a:r>
              <a:rPr lang="en-GB" dirty="0" smtClean="0"/>
              <a:t>, I. (2016). T</a:t>
            </a:r>
            <a:r>
              <a:rPr lang="en-GB" i="1" dirty="0" smtClean="0"/>
              <a:t>he Challenge of Racism in Therapeutic Practice.</a:t>
            </a:r>
            <a:r>
              <a:rPr lang="en-GB" dirty="0" smtClean="0"/>
              <a:t> London: Palgrave</a:t>
            </a:r>
          </a:p>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4943" y="2232454"/>
            <a:ext cx="3038475" cy="2627870"/>
          </a:xfrm>
          <a:prstGeom prst="rect">
            <a:avLst/>
          </a:prstGeom>
        </p:spPr>
      </p:pic>
    </p:spTree>
    <p:extLst>
      <p:ext uri="{BB962C8B-B14F-4D97-AF65-F5344CB8AC3E}">
        <p14:creationId xmlns:p14="http://schemas.microsoft.com/office/powerpoint/2010/main" val="632652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Derald</a:t>
            </a:r>
            <a:r>
              <a:rPr lang="en-GB" dirty="0" smtClean="0"/>
              <a:t> Wing Sue</a:t>
            </a:r>
            <a:endParaRPr lang="en-GB" dirty="0"/>
          </a:p>
        </p:txBody>
      </p:sp>
      <p:sp>
        <p:nvSpPr>
          <p:cNvPr id="3" name="Content Placeholder 2"/>
          <p:cNvSpPr>
            <a:spLocks noGrp="1"/>
          </p:cNvSpPr>
          <p:nvPr>
            <p:ph idx="1"/>
          </p:nvPr>
        </p:nvSpPr>
        <p:spPr/>
        <p:txBody>
          <a:bodyPr/>
          <a:lstStyle/>
          <a:p>
            <a:pPr marL="0" indent="0">
              <a:buNone/>
            </a:pPr>
            <a:r>
              <a:rPr lang="en-GB" dirty="0"/>
              <a:t>“</a:t>
            </a:r>
            <a:r>
              <a:rPr lang="en-GB" sz="2800" b="1" i="1" dirty="0"/>
              <a:t>Yes, we are all the same under the skin, and human beings, but why is being human defined from a White, Western perspective?” </a:t>
            </a:r>
            <a:r>
              <a:rPr lang="en-GB" sz="2800" b="1" i="1" dirty="0" smtClean="0"/>
              <a:t> </a:t>
            </a:r>
            <a:r>
              <a:rPr lang="en-GB" dirty="0" smtClean="0"/>
              <a:t> </a:t>
            </a:r>
            <a:r>
              <a:rPr lang="en-GB" dirty="0" err="1">
                <a:hlinkClick r:id="rId2"/>
              </a:rPr>
              <a:t>Derald</a:t>
            </a:r>
            <a:r>
              <a:rPr lang="en-GB" dirty="0">
                <a:hlinkClick r:id="rId2"/>
              </a:rPr>
              <a:t> Wing Sue</a:t>
            </a:r>
            <a:r>
              <a:rPr lang="en-GB" dirty="0"/>
              <a:t>, </a:t>
            </a:r>
            <a:r>
              <a:rPr lang="en-GB" dirty="0">
                <a:hlinkClick r:id="rId3"/>
              </a:rPr>
              <a:t>Race Talk and the Conspiracy of Silence: Understanding and Facilitating Difficult Dialogues on Race</a:t>
            </a:r>
            <a:r>
              <a:rPr lang="en-GB" dirty="0"/>
              <a:t> </a:t>
            </a:r>
            <a:endParaRPr lang="en-GB" dirty="0" smtClean="0"/>
          </a:p>
          <a:p>
            <a:pPr marL="0" indent="0">
              <a:buNone/>
            </a:pPr>
            <a:endParaRPr lang="en-GB" dirty="0"/>
          </a:p>
          <a:p>
            <a:pPr marL="0" indent="0">
              <a:buNone/>
            </a:pPr>
            <a:endParaRPr lang="en-GB" dirty="0"/>
          </a:p>
        </p:txBody>
      </p:sp>
      <p:pic>
        <p:nvPicPr>
          <p:cNvPr id="1026" name="Picture 2" descr="https://d2t3xdwbh1v8qy.cloudfront.net/content/B00SOMUWWM/resources/185430164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9792" y="3286895"/>
            <a:ext cx="5743575" cy="3080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391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Multicultural Counselling Theories</a:t>
            </a:r>
            <a:endParaRPr lang="en-GB" dirty="0"/>
          </a:p>
        </p:txBody>
      </p:sp>
      <p:sp>
        <p:nvSpPr>
          <p:cNvPr id="3" name="Content Placeholder 2"/>
          <p:cNvSpPr>
            <a:spLocks noGrp="1"/>
          </p:cNvSpPr>
          <p:nvPr>
            <p:ph idx="1"/>
          </p:nvPr>
        </p:nvSpPr>
        <p:spPr/>
        <p:txBody>
          <a:bodyPr/>
          <a:lstStyle/>
          <a:p>
            <a:r>
              <a:rPr lang="en-GB" dirty="0"/>
              <a:t>Multicultural counselling is regarded as socially constructive due to its recognises each culture’s perspective within the therapeutic framework.</a:t>
            </a:r>
          </a:p>
          <a:p>
            <a:pPr marL="0" indent="0">
              <a:buNone/>
            </a:pPr>
            <a:endParaRPr lang="en-GB" dirty="0"/>
          </a:p>
          <a:p>
            <a:r>
              <a:rPr lang="en-GB" dirty="0"/>
              <a:t>The multicultural view harmonises with the postmodern/ social constructivist framework because both accentuate the importance of conceptual relativity when working with clients.</a:t>
            </a:r>
          </a:p>
        </p:txBody>
      </p:sp>
    </p:spTree>
    <p:extLst>
      <p:ext uri="{BB962C8B-B14F-4D97-AF65-F5344CB8AC3E}">
        <p14:creationId xmlns:p14="http://schemas.microsoft.com/office/powerpoint/2010/main" val="2996485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Psychotherapeutic Theories and Values</a:t>
            </a:r>
            <a:endParaRPr lang="en-GB" dirty="0"/>
          </a:p>
        </p:txBody>
      </p:sp>
      <p:sp>
        <p:nvSpPr>
          <p:cNvPr id="3" name="Content Placeholder 2"/>
          <p:cNvSpPr>
            <a:spLocks noGrp="1"/>
          </p:cNvSpPr>
          <p:nvPr>
            <p:ph idx="1"/>
          </p:nvPr>
        </p:nvSpPr>
        <p:spPr/>
        <p:txBody>
          <a:bodyPr/>
          <a:lstStyle/>
          <a:p>
            <a:r>
              <a:rPr lang="en-GB" dirty="0"/>
              <a:t>Western psychotherapeutic theories are Eurocentric </a:t>
            </a:r>
            <a:r>
              <a:rPr lang="en-GB" dirty="0" smtClean="0"/>
              <a:t>and </a:t>
            </a:r>
            <a:r>
              <a:rPr lang="en-GB" dirty="0"/>
              <a:t>value laden.</a:t>
            </a:r>
          </a:p>
          <a:p>
            <a:r>
              <a:rPr lang="en-GB" dirty="0"/>
              <a:t>However behavioural </a:t>
            </a:r>
            <a:r>
              <a:rPr lang="en-GB" dirty="0" smtClean="0"/>
              <a:t>and </a:t>
            </a:r>
            <a:r>
              <a:rPr lang="en-GB" dirty="0"/>
              <a:t>cognitive-behavioural theories can have relevance </a:t>
            </a:r>
            <a:r>
              <a:rPr lang="en-GB" dirty="0" smtClean="0"/>
              <a:t>to </a:t>
            </a:r>
            <a:r>
              <a:rPr lang="en-GB" dirty="0"/>
              <a:t>most cultures.</a:t>
            </a:r>
          </a:p>
          <a:p>
            <a:r>
              <a:rPr lang="en-GB" dirty="0"/>
              <a:t>Each cultural and ethnic group formulates culturally relevant cognitions that effect individual’s behaviour.</a:t>
            </a:r>
          </a:p>
          <a:p>
            <a:r>
              <a:rPr lang="en-GB" dirty="0"/>
              <a:t>Eurocentric counselling interventions may not work with clients from African , Eastern and Asian cultures.</a:t>
            </a:r>
          </a:p>
          <a:p>
            <a:endParaRPr lang="en-GB" dirty="0"/>
          </a:p>
        </p:txBody>
      </p:sp>
    </p:spTree>
    <p:extLst>
      <p:ext uri="{BB962C8B-B14F-4D97-AF65-F5344CB8AC3E}">
        <p14:creationId xmlns:p14="http://schemas.microsoft.com/office/powerpoint/2010/main" val="3768898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Multiculturalism </a:t>
            </a:r>
            <a:endParaRPr lang="en-GB" dirty="0"/>
          </a:p>
        </p:txBody>
      </p:sp>
      <p:sp>
        <p:nvSpPr>
          <p:cNvPr id="3" name="Content Placeholder 2"/>
          <p:cNvSpPr>
            <a:spLocks noGrp="1"/>
          </p:cNvSpPr>
          <p:nvPr>
            <p:ph idx="1"/>
          </p:nvPr>
        </p:nvSpPr>
        <p:spPr/>
        <p:txBody>
          <a:bodyPr/>
          <a:lstStyle/>
          <a:p>
            <a:r>
              <a:rPr lang="en-GB" dirty="0"/>
              <a:t>Equitable and peaceful </a:t>
            </a:r>
            <a:r>
              <a:rPr lang="en-GB" dirty="0" smtClean="0"/>
              <a:t>coexistence </a:t>
            </a:r>
            <a:r>
              <a:rPr lang="en-GB" dirty="0"/>
              <a:t>of different cultures is the doctrine of multiculturalism.</a:t>
            </a:r>
          </a:p>
          <a:p>
            <a:r>
              <a:rPr lang="en-GB" dirty="0"/>
              <a:t>Aspects of which include:</a:t>
            </a:r>
          </a:p>
          <a:p>
            <a:pPr lvl="1"/>
            <a:r>
              <a:rPr lang="en-GB" dirty="0" smtClean="0"/>
              <a:t>Religion</a:t>
            </a:r>
            <a:endParaRPr lang="en-GB" dirty="0"/>
          </a:p>
          <a:p>
            <a:pPr lvl="1"/>
            <a:r>
              <a:rPr lang="en-GB" dirty="0"/>
              <a:t>Ethnicity/race</a:t>
            </a:r>
          </a:p>
          <a:p>
            <a:pPr lvl="1"/>
            <a:r>
              <a:rPr lang="en-GB" dirty="0"/>
              <a:t>Sexual orientation (GLBT)</a:t>
            </a:r>
          </a:p>
          <a:p>
            <a:pPr lvl="1"/>
            <a:r>
              <a:rPr lang="en-GB" dirty="0"/>
              <a:t>Gender</a:t>
            </a:r>
          </a:p>
          <a:p>
            <a:pPr lvl="1"/>
            <a:r>
              <a:rPr lang="en-GB" dirty="0"/>
              <a:t>Age</a:t>
            </a:r>
          </a:p>
          <a:p>
            <a:pPr lvl="1"/>
            <a:r>
              <a:rPr lang="en-GB" dirty="0"/>
              <a:t>Geographic location</a:t>
            </a:r>
          </a:p>
          <a:p>
            <a:pPr lvl="1"/>
            <a:r>
              <a:rPr lang="en-GB" dirty="0"/>
              <a:t>Language</a:t>
            </a:r>
          </a:p>
          <a:p>
            <a:pPr lvl="1"/>
            <a:r>
              <a:rPr lang="en-GB" dirty="0"/>
              <a:t>Socio-economic status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1416" y="2529016"/>
            <a:ext cx="3575222" cy="2438399"/>
          </a:xfrm>
          <a:prstGeom prst="rect">
            <a:avLst/>
          </a:prstGeom>
        </p:spPr>
      </p:pic>
    </p:spTree>
    <p:extLst>
      <p:ext uri="{BB962C8B-B14F-4D97-AF65-F5344CB8AC3E}">
        <p14:creationId xmlns:p14="http://schemas.microsoft.com/office/powerpoint/2010/main" val="1150944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Multicultural Counselling</a:t>
            </a:r>
            <a:endParaRPr lang="en-GB" dirty="0"/>
          </a:p>
        </p:txBody>
      </p:sp>
      <p:sp>
        <p:nvSpPr>
          <p:cNvPr id="3" name="Content Placeholder 2"/>
          <p:cNvSpPr>
            <a:spLocks noGrp="1"/>
          </p:cNvSpPr>
          <p:nvPr>
            <p:ph idx="1"/>
          </p:nvPr>
        </p:nvSpPr>
        <p:spPr/>
        <p:txBody>
          <a:bodyPr/>
          <a:lstStyle/>
          <a:p>
            <a:r>
              <a:rPr lang="en-GB" dirty="0"/>
              <a:t>A counselling relationship where the therapist and client do not share the same cultures, ethnicities, backgrounds or races.</a:t>
            </a:r>
          </a:p>
          <a:p>
            <a:r>
              <a:rPr lang="en-GB" dirty="0"/>
              <a:t>Worldview – develop as a result of historical and cultural upbringing.</a:t>
            </a:r>
          </a:p>
          <a:p>
            <a:r>
              <a:rPr lang="en-GB" dirty="0"/>
              <a:t>Client’s distresses and their potential resolutions within the context of worldview are examined by culturally sensitive therapists.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8428" y="3797386"/>
            <a:ext cx="2333625" cy="2228850"/>
          </a:xfrm>
          <a:prstGeom prst="rect">
            <a:avLst/>
          </a:prstGeom>
        </p:spPr>
      </p:pic>
    </p:spTree>
    <p:extLst>
      <p:ext uri="{BB962C8B-B14F-4D97-AF65-F5344CB8AC3E}">
        <p14:creationId xmlns:p14="http://schemas.microsoft.com/office/powerpoint/2010/main" val="449041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heories of Multicultural Therapy</a:t>
            </a:r>
            <a:endParaRPr lang="en-GB" dirty="0"/>
          </a:p>
        </p:txBody>
      </p:sp>
      <p:sp>
        <p:nvSpPr>
          <p:cNvPr id="3" name="Content Placeholder 2"/>
          <p:cNvSpPr>
            <a:spLocks noGrp="1"/>
          </p:cNvSpPr>
          <p:nvPr>
            <p:ph idx="1"/>
          </p:nvPr>
        </p:nvSpPr>
        <p:spPr/>
        <p:txBody>
          <a:bodyPr>
            <a:normAutofit/>
          </a:bodyPr>
          <a:lstStyle/>
          <a:p>
            <a:r>
              <a:rPr lang="en-GB" dirty="0"/>
              <a:t>Multicultural counselling theory (Sue, Ivy and Pedersen, 1996)</a:t>
            </a:r>
          </a:p>
          <a:p>
            <a:r>
              <a:rPr lang="en-GB" dirty="0"/>
              <a:t>Social constructionist approach (Gonzalez, </a:t>
            </a:r>
            <a:r>
              <a:rPr lang="en-GB" dirty="0" err="1"/>
              <a:t>Biever</a:t>
            </a:r>
            <a:r>
              <a:rPr lang="en-GB" dirty="0"/>
              <a:t> </a:t>
            </a:r>
            <a:r>
              <a:rPr lang="en-GB" dirty="0" smtClean="0"/>
              <a:t>and </a:t>
            </a:r>
            <a:r>
              <a:rPr lang="en-GB" dirty="0"/>
              <a:t>Gardner, 1994)</a:t>
            </a:r>
          </a:p>
          <a:p>
            <a:r>
              <a:rPr lang="en-GB" dirty="0"/>
              <a:t>Theory of internalised culture (</a:t>
            </a:r>
            <a:r>
              <a:rPr lang="en-GB" dirty="0" smtClean="0"/>
              <a:t>Ho,1995</a:t>
            </a:r>
            <a:r>
              <a:rPr lang="en-GB" dirty="0"/>
              <a:t>)</a:t>
            </a:r>
          </a:p>
          <a:p>
            <a:r>
              <a:rPr lang="en-GB" dirty="0"/>
              <a:t>Cognitive-Behavioural multicultural model (Ramirez, 1999)</a:t>
            </a:r>
          </a:p>
          <a:p>
            <a:r>
              <a:rPr lang="en-GB" dirty="0"/>
              <a:t>Smith ethnic identity development model (Smith, 1985</a:t>
            </a:r>
            <a:r>
              <a:rPr lang="en-GB" dirty="0" smtClean="0"/>
              <a:t>)</a:t>
            </a:r>
          </a:p>
          <a:p>
            <a:r>
              <a:rPr lang="en-GB" dirty="0" smtClean="0"/>
              <a:t>Transcultural Counselling (Lago, 2011)</a:t>
            </a:r>
            <a:endParaRPr lang="en-GB" dirty="0"/>
          </a:p>
          <a:p>
            <a:r>
              <a:rPr lang="en-GB" dirty="0" smtClean="0"/>
              <a:t>Multiple Identities – Intersectionality (</a:t>
            </a:r>
            <a:r>
              <a:rPr lang="en-GB" dirty="0" err="1" smtClean="0"/>
              <a:t>Moodley</a:t>
            </a:r>
            <a:r>
              <a:rPr lang="en-GB" dirty="0" smtClean="0"/>
              <a:t>) </a:t>
            </a:r>
          </a:p>
          <a:p>
            <a:pPr marL="0" indent="0">
              <a:buNone/>
            </a:pPr>
            <a:r>
              <a:rPr lang="en-GB" b="1" dirty="0" err="1"/>
              <a:t>Moodley</a:t>
            </a:r>
            <a:r>
              <a:rPr lang="en-GB" b="1" dirty="0"/>
              <a:t>, Roy (2011) </a:t>
            </a:r>
            <a:r>
              <a:rPr lang="en-GB" b="1" i="1" dirty="0"/>
              <a:t>Outside The Sentence: Readings </a:t>
            </a:r>
            <a:r>
              <a:rPr lang="en-GB" b="1" i="1" dirty="0" smtClean="0"/>
              <a:t>in Critical </a:t>
            </a:r>
            <a:r>
              <a:rPr lang="en-GB" b="1" i="1" dirty="0"/>
              <a:t>Multicultural Counselling &amp; Psychotherapy, </a:t>
            </a:r>
            <a:r>
              <a:rPr lang="en-GB" b="1" dirty="0" err="1" smtClean="0"/>
              <a:t>Toronto:CDCP</a:t>
            </a:r>
            <a:r>
              <a:rPr lang="en-GB" b="1" dirty="0" smtClean="0"/>
              <a:t> </a:t>
            </a:r>
            <a:r>
              <a:rPr lang="en-GB" b="1" dirty="0"/>
              <a:t>(Centre for Diversity in Counselling &amp; Psychotherapy</a:t>
            </a:r>
            <a:r>
              <a:rPr lang="en-GB" b="1" dirty="0" smtClean="0"/>
              <a:t>).</a:t>
            </a:r>
            <a:endParaRPr lang="en-GB" b="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2155" y="2851965"/>
            <a:ext cx="1733550" cy="1590675"/>
          </a:xfrm>
          <a:prstGeom prst="rect">
            <a:avLst/>
          </a:prstGeom>
        </p:spPr>
      </p:pic>
    </p:spTree>
    <p:extLst>
      <p:ext uri="{BB962C8B-B14F-4D97-AF65-F5344CB8AC3E}">
        <p14:creationId xmlns:p14="http://schemas.microsoft.com/office/powerpoint/2010/main" val="3059758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Maya Angelou</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GB" sz="3400" b="1" dirty="0" smtClean="0"/>
              <a:t>Still I Rise</a:t>
            </a:r>
            <a:endParaRPr lang="en-GB" sz="3400" dirty="0"/>
          </a:p>
          <a:p>
            <a:pPr marL="0" indent="0">
              <a:buNone/>
            </a:pPr>
            <a:r>
              <a:rPr lang="en-GB" sz="3400" i="1" dirty="0" smtClean="0"/>
              <a:t>You </a:t>
            </a:r>
            <a:r>
              <a:rPr lang="en-GB" sz="3400" i="1" dirty="0"/>
              <a:t>may write me down in history</a:t>
            </a:r>
            <a:br>
              <a:rPr lang="en-GB" sz="3400" i="1" dirty="0"/>
            </a:br>
            <a:r>
              <a:rPr lang="en-GB" sz="3400" i="1" dirty="0"/>
              <a:t>With your bitter, twisted lies,</a:t>
            </a:r>
            <a:br>
              <a:rPr lang="en-GB" sz="3400" i="1" dirty="0"/>
            </a:br>
            <a:r>
              <a:rPr lang="en-GB" sz="3400" i="1" dirty="0"/>
              <a:t>You may tread me in the very dirt</a:t>
            </a:r>
            <a:br>
              <a:rPr lang="en-GB" sz="3400" i="1" dirty="0"/>
            </a:br>
            <a:r>
              <a:rPr lang="en-GB" sz="3400" i="1" dirty="0"/>
              <a:t>But still, like dust, I'll rise.</a:t>
            </a:r>
            <a:br>
              <a:rPr lang="en-GB" sz="3400" i="1" dirty="0"/>
            </a:br>
            <a:endParaRPr lang="en-GB" sz="3400" i="1" dirty="0" smtClean="0"/>
          </a:p>
          <a:p>
            <a:pPr marL="0" indent="0">
              <a:buNone/>
            </a:pPr>
            <a:r>
              <a:rPr lang="en-GB" sz="3400" i="1" dirty="0"/>
              <a:t>You may shoot me with your words,</a:t>
            </a:r>
            <a:br>
              <a:rPr lang="en-GB" sz="3400" i="1" dirty="0"/>
            </a:br>
            <a:r>
              <a:rPr lang="en-GB" sz="3400" i="1" dirty="0"/>
              <a:t>You may cut me with your eyes,</a:t>
            </a:r>
            <a:br>
              <a:rPr lang="en-GB" sz="3400" i="1" dirty="0"/>
            </a:br>
            <a:r>
              <a:rPr lang="en-GB" sz="3400" i="1" dirty="0"/>
              <a:t>You may kill me with your hatefulness,</a:t>
            </a:r>
            <a:br>
              <a:rPr lang="en-GB" sz="3400" i="1" dirty="0"/>
            </a:br>
            <a:r>
              <a:rPr lang="en-GB" sz="3400" i="1" dirty="0"/>
              <a:t>But still, like air, I'll rise</a:t>
            </a:r>
            <a:r>
              <a:rPr lang="en-GB" sz="3400" i="1" dirty="0" smtClean="0"/>
              <a:t>.</a:t>
            </a:r>
          </a:p>
          <a:p>
            <a:pPr marL="0" indent="0">
              <a:buNone/>
            </a:pPr>
            <a:r>
              <a:rPr lang="en-GB" sz="3400" b="1" dirty="0" smtClean="0"/>
              <a:t>Maya Angelou</a:t>
            </a:r>
          </a:p>
          <a:p>
            <a:pPr marL="0" indent="0">
              <a:buNone/>
            </a:pPr>
            <a:r>
              <a:rPr lang="en-GB" dirty="0">
                <a:hlinkClick r:id="rId2"/>
              </a:rPr>
              <a:t>http://</a:t>
            </a:r>
            <a:r>
              <a:rPr lang="en-GB" dirty="0" smtClean="0">
                <a:hlinkClick r:id="rId2"/>
              </a:rPr>
              <a:t>www.bing.com/videos/search?q=Maya+Angela+still+I+rise&amp;view=detail&amp;mid=86FB17C9DF299149C32486FB17C9DF299149C324&amp;FORM=VIRE</a:t>
            </a:r>
            <a:endParaRPr lang="en-GB" dirty="0" smtClean="0"/>
          </a:p>
          <a:p>
            <a:pPr marL="0" indent="0">
              <a:buNone/>
            </a:pPr>
            <a:endParaRPr lang="en-GB" dirty="0" smtClean="0"/>
          </a:p>
          <a:p>
            <a:pPr marL="0" indent="0">
              <a:buNone/>
            </a:pPr>
            <a:endParaRPr lang="en-GB" i="1" dirty="0"/>
          </a:p>
          <a:p>
            <a:pPr marL="0" indent="0">
              <a:buNone/>
            </a:pPr>
            <a:r>
              <a:rPr lang="en-GB" i="1" dirty="0"/>
              <a:t/>
            </a:r>
            <a:br>
              <a:rPr lang="en-GB" i="1" dirty="0"/>
            </a:br>
            <a:endParaRPr lang="en-GB" i="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8811" y="1740243"/>
            <a:ext cx="2339545" cy="2197443"/>
          </a:xfrm>
          <a:prstGeom prst="rect">
            <a:avLst/>
          </a:prstGeom>
        </p:spPr>
      </p:pic>
    </p:spTree>
    <p:extLst>
      <p:ext uri="{BB962C8B-B14F-4D97-AF65-F5344CB8AC3E}">
        <p14:creationId xmlns:p14="http://schemas.microsoft.com/office/powerpoint/2010/main" val="3674049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www.w3.org/XML/1998/namespace"/>
    <ds:schemaRef ds:uri="http://purl.org/dc/dcmitype/"/>
    <ds:schemaRef ds:uri="http://purl.org/dc/elements/1.1/"/>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4873beb7-5857-4685-be1f-d57550cc96cc"/>
    <ds:schemaRef ds:uri="http://schemas.microsoft.com/office/2006/metadata/properties"/>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453</TotalTime>
  <Words>1794</Words>
  <Application>Microsoft Office PowerPoint</Application>
  <PresentationFormat>Widescreen</PresentationFormat>
  <Paragraphs>153</Paragraphs>
  <Slides>23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 Unicode MS</vt:lpstr>
      <vt:lpstr>Calibri</vt:lpstr>
      <vt:lpstr>Corbel</vt:lpstr>
      <vt:lpstr>Euphemia</vt:lpstr>
      <vt:lpstr>Plantagenet Cherokee</vt:lpstr>
      <vt:lpstr>Wingdings</vt:lpstr>
      <vt:lpstr>Academic Literature 16x9</vt:lpstr>
      <vt:lpstr>Counselling Theories and Human Flourishing UNIT 2B: Cultural and Ethnic Discourses</vt:lpstr>
      <vt:lpstr>The Question</vt:lpstr>
      <vt:lpstr>Dominant periods in human history</vt:lpstr>
      <vt:lpstr>Postmodernism</vt:lpstr>
      <vt:lpstr>Postmodernism and the path to social constructivism </vt:lpstr>
      <vt:lpstr>Constructive alternativism</vt:lpstr>
      <vt:lpstr>The self as constructed</vt:lpstr>
      <vt:lpstr>Relativism</vt:lpstr>
      <vt:lpstr>Psychology and multiculturalism</vt:lpstr>
      <vt:lpstr>Principles of traditional psychotherapy</vt:lpstr>
      <vt:lpstr>Principles of postmodern psychotherapy</vt:lpstr>
      <vt:lpstr>Challenges of racism in the helping relationship</vt:lpstr>
      <vt:lpstr>Fixing Racism – Tedx Talk- Writing Activity</vt:lpstr>
      <vt:lpstr>Values and principles of underpinning good practice in working with issues of difference and diversity (Alleyne, A. 2011).</vt:lpstr>
      <vt:lpstr>PowerPoint Presentation</vt:lpstr>
      <vt:lpstr>Additional Resources</vt:lpstr>
      <vt:lpstr>Derald Wing Sue</vt:lpstr>
      <vt:lpstr>Multicultural Counselling Theories</vt:lpstr>
      <vt:lpstr>Psychotherapeutic Theories and Values</vt:lpstr>
      <vt:lpstr>Multiculturalism </vt:lpstr>
      <vt:lpstr>Multicultural Counselling</vt:lpstr>
      <vt:lpstr>Theories of Multicultural Therapy</vt:lpstr>
      <vt:lpstr>Maya Angelou</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Counselling as a Social Function</dc:title>
  <dc:creator>Catherine Slade</dc:creator>
  <cp:lastModifiedBy>Ruth Groff</cp:lastModifiedBy>
  <cp:revision>26</cp:revision>
  <dcterms:created xsi:type="dcterms:W3CDTF">2016-09-26T12:56:35Z</dcterms:created>
  <dcterms:modified xsi:type="dcterms:W3CDTF">2016-12-06T14:51:22Z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