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78" r:id="rId4"/>
    <p:sldId id="274" r:id="rId5"/>
    <p:sldId id="276" r:id="rId6"/>
    <p:sldId id="273" r:id="rId7"/>
    <p:sldId id="277" r:id="rId8"/>
    <p:sldId id="282" r:id="rId9"/>
    <p:sldId id="292" r:id="rId10"/>
    <p:sldId id="293" r:id="rId11"/>
    <p:sldId id="280" r:id="rId12"/>
    <p:sldId id="298" r:id="rId13"/>
    <p:sldId id="283" r:id="rId14"/>
    <p:sldId id="295" r:id="rId15"/>
    <p:sldId id="270" r:id="rId16"/>
    <p:sldId id="296"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ver TOC" id="{CE651D11-F640-4A50-A143-2804C49071E8}">
          <p14:sldIdLst>
            <p14:sldId id="256"/>
            <p14:sldId id="257"/>
          </p14:sldIdLst>
        </p14:section>
        <p14:section name="Intro" id="{BA5FDBA1-0809-48D8-B54A-FE0ACEF33F69}">
          <p14:sldIdLst>
            <p14:sldId id="278"/>
          </p14:sldIdLst>
        </p14:section>
        <p14:section name="Background" id="{90683337-BC3E-4E9B-BD57-0F06A342F6C2}">
          <p14:sldIdLst>
            <p14:sldId id="274"/>
            <p14:sldId id="276"/>
            <p14:sldId id="273"/>
            <p14:sldId id="277"/>
          </p14:sldIdLst>
        </p14:section>
        <p14:section name="Countermeasures" id="{5F3CF93E-CF68-46C9-9761-F163880EF0E1}">
          <p14:sldIdLst>
            <p14:sldId id="282"/>
            <p14:sldId id="292"/>
            <p14:sldId id="293"/>
          </p14:sldIdLst>
        </p14:section>
        <p14:section name="Benefits" id="{61533C40-DE4A-4B10-A026-0EAE91894B3F}">
          <p14:sldIdLst>
            <p14:sldId id="280"/>
            <p14:sldId id="298"/>
          </p14:sldIdLst>
        </p14:section>
        <p14:section name="Impact and causes" id="{9BC38649-28FD-4290-81A7-D40346A74C68}">
          <p14:sldIdLst>
            <p14:sldId id="283"/>
            <p14:sldId id="295"/>
          </p14:sldIdLst>
        </p14:section>
        <p14:section name="Conclusions" id="{2DE0B17E-C837-48D0-A326-C4D111C0C19C}">
          <p14:sldIdLst>
            <p14:sldId id="270"/>
            <p14:sldId id="29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ABBB5"/>
    <a:srgbClr val="2FA69D"/>
    <a:srgbClr val="1A535C"/>
    <a:srgbClr val="017B07"/>
    <a:srgbClr val="B2D8D9"/>
    <a:srgbClr val="B4A582"/>
    <a:srgbClr val="B5CAA0"/>
    <a:srgbClr val="058611"/>
    <a:srgbClr val="B78724"/>
    <a:srgbClr val="8DD3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974" autoAdjust="0"/>
  </p:normalViewPr>
  <p:slideViewPr>
    <p:cSldViewPr snapToGrid="0">
      <p:cViewPr varScale="1">
        <p:scale>
          <a:sx n="79" d="100"/>
          <a:sy n="79" d="100"/>
        </p:scale>
        <p:origin x="81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barChart>
        <c:barDir val="col"/>
        <c:grouping val="clustered"/>
        <c:varyColors val="0"/>
        <c:ser>
          <c:idx val="0"/>
          <c:order val="0"/>
          <c:tx>
            <c:strRef>
              <c:f>Sheet1!$A$2</c:f>
              <c:strCache>
                <c:ptCount val="1"/>
                <c:pt idx="0">
                  <c:v>China</c:v>
                </c:pt>
              </c:strCache>
            </c:strRef>
          </c:tx>
          <c:spPr>
            <a:solidFill>
              <a:schemeClr val="accent1"/>
            </a:solidFill>
            <a:ln>
              <a:noFill/>
            </a:ln>
            <a:effectLst>
              <a:outerShdw blurRad="50800" dist="38100" dir="5400000" algn="t" rotWithShape="0">
                <a:prstClr val="black">
                  <a:alpha val="40000"/>
                </a:prstClr>
              </a:outerShdw>
            </a:effectLst>
          </c:spPr>
          <c:invertIfNegative val="0"/>
          <c:cat>
            <c:strRef>
              <c:f>Sheet1!$B$1:$G$1</c:f>
              <c:strCache>
                <c:ptCount val="6"/>
                <c:pt idx="0">
                  <c:v>PDI</c:v>
                </c:pt>
                <c:pt idx="1">
                  <c:v>IDV</c:v>
                </c:pt>
                <c:pt idx="2">
                  <c:v>MAS</c:v>
                </c:pt>
                <c:pt idx="3">
                  <c:v>UAV</c:v>
                </c:pt>
                <c:pt idx="4">
                  <c:v>LTO</c:v>
                </c:pt>
                <c:pt idx="5">
                  <c:v>IND</c:v>
                </c:pt>
              </c:strCache>
            </c:strRef>
          </c:cat>
          <c:val>
            <c:numRef>
              <c:f>Sheet1!$B$2:$G$2</c:f>
              <c:numCache>
                <c:formatCode>General</c:formatCode>
                <c:ptCount val="6"/>
                <c:pt idx="0">
                  <c:v>80</c:v>
                </c:pt>
                <c:pt idx="1">
                  <c:v>20</c:v>
                </c:pt>
                <c:pt idx="2">
                  <c:v>66</c:v>
                </c:pt>
                <c:pt idx="3">
                  <c:v>30</c:v>
                </c:pt>
                <c:pt idx="4">
                  <c:v>87</c:v>
                </c:pt>
                <c:pt idx="5">
                  <c:v>24</c:v>
                </c:pt>
              </c:numCache>
            </c:numRef>
          </c:val>
          <c:extLst>
            <c:ext xmlns:c16="http://schemas.microsoft.com/office/drawing/2014/chart" uri="{C3380CC4-5D6E-409C-BE32-E72D297353CC}">
              <c16:uniqueId val="{00000000-585D-4860-8B82-4CE2EA5A6694}"/>
            </c:ext>
          </c:extLst>
        </c:ser>
        <c:ser>
          <c:idx val="1"/>
          <c:order val="1"/>
          <c:tx>
            <c:strRef>
              <c:f>Sheet1!$A$3</c:f>
              <c:strCache>
                <c:ptCount val="1"/>
                <c:pt idx="0">
                  <c:v>Japan</c:v>
                </c:pt>
              </c:strCache>
            </c:strRef>
          </c:tx>
          <c:spPr>
            <a:solidFill>
              <a:schemeClr val="accent2"/>
            </a:solidFill>
            <a:ln>
              <a:noFill/>
            </a:ln>
            <a:effectLst>
              <a:outerShdw blurRad="50800" dist="38100" dir="5400000" algn="t" rotWithShape="0">
                <a:prstClr val="black">
                  <a:alpha val="40000"/>
                </a:prstClr>
              </a:outerShdw>
            </a:effectLst>
          </c:spPr>
          <c:invertIfNegative val="0"/>
          <c:cat>
            <c:strRef>
              <c:f>Sheet1!$B$1:$G$1</c:f>
              <c:strCache>
                <c:ptCount val="6"/>
                <c:pt idx="0">
                  <c:v>PDI</c:v>
                </c:pt>
                <c:pt idx="1">
                  <c:v>IDV</c:v>
                </c:pt>
                <c:pt idx="2">
                  <c:v>MAS</c:v>
                </c:pt>
                <c:pt idx="3">
                  <c:v>UAV</c:v>
                </c:pt>
                <c:pt idx="4">
                  <c:v>LTO</c:v>
                </c:pt>
                <c:pt idx="5">
                  <c:v>IND</c:v>
                </c:pt>
              </c:strCache>
            </c:strRef>
          </c:cat>
          <c:val>
            <c:numRef>
              <c:f>Sheet1!$B$3:$G$3</c:f>
              <c:numCache>
                <c:formatCode>General</c:formatCode>
                <c:ptCount val="6"/>
                <c:pt idx="0">
                  <c:v>54</c:v>
                </c:pt>
                <c:pt idx="1">
                  <c:v>46</c:v>
                </c:pt>
                <c:pt idx="2">
                  <c:v>95</c:v>
                </c:pt>
                <c:pt idx="3">
                  <c:v>92</c:v>
                </c:pt>
                <c:pt idx="4">
                  <c:v>88</c:v>
                </c:pt>
                <c:pt idx="5">
                  <c:v>42</c:v>
                </c:pt>
              </c:numCache>
            </c:numRef>
          </c:val>
          <c:extLst>
            <c:ext xmlns:c16="http://schemas.microsoft.com/office/drawing/2014/chart" uri="{C3380CC4-5D6E-409C-BE32-E72D297353CC}">
              <c16:uniqueId val="{00000001-585D-4860-8B82-4CE2EA5A6694}"/>
            </c:ext>
          </c:extLst>
        </c:ser>
        <c:ser>
          <c:idx val="2"/>
          <c:order val="2"/>
          <c:tx>
            <c:strRef>
              <c:f>Sheet1!$A$4</c:f>
              <c:strCache>
                <c:ptCount val="1"/>
                <c:pt idx="0">
                  <c:v>South Korea</c:v>
                </c:pt>
              </c:strCache>
            </c:strRef>
          </c:tx>
          <c:spPr>
            <a:solidFill>
              <a:schemeClr val="tx2"/>
            </a:solidFill>
            <a:ln>
              <a:noFill/>
            </a:ln>
            <a:effectLst>
              <a:outerShdw blurRad="50800" dist="38100" dir="5400000" algn="t" rotWithShape="0">
                <a:prstClr val="black">
                  <a:alpha val="40000"/>
                </a:prstClr>
              </a:outerShdw>
            </a:effectLst>
          </c:spPr>
          <c:invertIfNegative val="0"/>
          <c:cat>
            <c:strRef>
              <c:f>Sheet1!$B$1:$G$1</c:f>
              <c:strCache>
                <c:ptCount val="6"/>
                <c:pt idx="0">
                  <c:v>PDI</c:v>
                </c:pt>
                <c:pt idx="1">
                  <c:v>IDV</c:v>
                </c:pt>
                <c:pt idx="2">
                  <c:v>MAS</c:v>
                </c:pt>
                <c:pt idx="3">
                  <c:v>UAV</c:v>
                </c:pt>
                <c:pt idx="4">
                  <c:v>LTO</c:v>
                </c:pt>
                <c:pt idx="5">
                  <c:v>IND</c:v>
                </c:pt>
              </c:strCache>
            </c:strRef>
          </c:cat>
          <c:val>
            <c:numRef>
              <c:f>Sheet1!$B$4:$G$4</c:f>
              <c:numCache>
                <c:formatCode>General</c:formatCode>
                <c:ptCount val="6"/>
                <c:pt idx="0">
                  <c:v>60</c:v>
                </c:pt>
                <c:pt idx="1">
                  <c:v>18</c:v>
                </c:pt>
                <c:pt idx="2">
                  <c:v>39</c:v>
                </c:pt>
                <c:pt idx="3">
                  <c:v>85</c:v>
                </c:pt>
                <c:pt idx="4">
                  <c:v>100</c:v>
                </c:pt>
                <c:pt idx="5">
                  <c:v>29</c:v>
                </c:pt>
              </c:numCache>
            </c:numRef>
          </c:val>
          <c:extLst>
            <c:ext xmlns:c16="http://schemas.microsoft.com/office/drawing/2014/chart" uri="{C3380CC4-5D6E-409C-BE32-E72D297353CC}">
              <c16:uniqueId val="{00000002-585D-4860-8B82-4CE2EA5A6694}"/>
            </c:ext>
          </c:extLst>
        </c:ser>
        <c:ser>
          <c:idx val="3"/>
          <c:order val="3"/>
          <c:tx>
            <c:strRef>
              <c:f>Sheet1!$A$5</c:f>
              <c:strCache>
                <c:ptCount val="1"/>
                <c:pt idx="0">
                  <c:v>UK</c:v>
                </c:pt>
              </c:strCache>
            </c:strRef>
          </c:tx>
          <c:spPr>
            <a:solidFill>
              <a:schemeClr val="accent3">
                <a:alpha val="60000"/>
              </a:schemeClr>
            </a:solidFill>
            <a:ln>
              <a:noFill/>
            </a:ln>
            <a:effectLst/>
          </c:spPr>
          <c:invertIfNegative val="0"/>
          <c:cat>
            <c:strRef>
              <c:f>Sheet1!$B$1:$G$1</c:f>
              <c:strCache>
                <c:ptCount val="6"/>
                <c:pt idx="0">
                  <c:v>PDI</c:v>
                </c:pt>
                <c:pt idx="1">
                  <c:v>IDV</c:v>
                </c:pt>
                <c:pt idx="2">
                  <c:v>MAS</c:v>
                </c:pt>
                <c:pt idx="3">
                  <c:v>UAV</c:v>
                </c:pt>
                <c:pt idx="4">
                  <c:v>LTO</c:v>
                </c:pt>
                <c:pt idx="5">
                  <c:v>IND</c:v>
                </c:pt>
              </c:strCache>
            </c:strRef>
          </c:cat>
          <c:val>
            <c:numRef>
              <c:f>Sheet1!$B$5:$G$5</c:f>
              <c:numCache>
                <c:formatCode>General</c:formatCode>
                <c:ptCount val="6"/>
                <c:pt idx="0">
                  <c:v>68</c:v>
                </c:pt>
                <c:pt idx="1">
                  <c:v>71</c:v>
                </c:pt>
                <c:pt idx="2">
                  <c:v>43</c:v>
                </c:pt>
                <c:pt idx="3">
                  <c:v>86</c:v>
                </c:pt>
                <c:pt idx="4">
                  <c:v>63</c:v>
                </c:pt>
                <c:pt idx="5">
                  <c:v>48</c:v>
                </c:pt>
              </c:numCache>
            </c:numRef>
          </c:val>
          <c:extLst>
            <c:ext xmlns:c16="http://schemas.microsoft.com/office/drawing/2014/chart" uri="{C3380CC4-5D6E-409C-BE32-E72D297353CC}">
              <c16:uniqueId val="{00000003-585D-4860-8B82-4CE2EA5A6694}"/>
            </c:ext>
          </c:extLst>
        </c:ser>
        <c:ser>
          <c:idx val="4"/>
          <c:order val="4"/>
          <c:tx>
            <c:strRef>
              <c:f>Sheet1!$A$6</c:f>
              <c:strCache>
                <c:ptCount val="1"/>
                <c:pt idx="0">
                  <c:v>US</c:v>
                </c:pt>
              </c:strCache>
            </c:strRef>
          </c:tx>
          <c:spPr>
            <a:solidFill>
              <a:schemeClr val="accent4">
                <a:alpha val="60000"/>
              </a:schemeClr>
            </a:solidFill>
            <a:ln>
              <a:noFill/>
            </a:ln>
            <a:effectLst/>
          </c:spPr>
          <c:invertIfNegative val="0"/>
          <c:cat>
            <c:strRef>
              <c:f>Sheet1!$B$1:$G$1</c:f>
              <c:strCache>
                <c:ptCount val="6"/>
                <c:pt idx="0">
                  <c:v>PDI</c:v>
                </c:pt>
                <c:pt idx="1">
                  <c:v>IDV</c:v>
                </c:pt>
                <c:pt idx="2">
                  <c:v>MAS</c:v>
                </c:pt>
                <c:pt idx="3">
                  <c:v>UAV</c:v>
                </c:pt>
                <c:pt idx="4">
                  <c:v>LTO</c:v>
                </c:pt>
                <c:pt idx="5">
                  <c:v>IND</c:v>
                </c:pt>
              </c:strCache>
            </c:strRef>
          </c:cat>
          <c:val>
            <c:numRef>
              <c:f>Sheet1!$B$6:$G$6</c:f>
              <c:numCache>
                <c:formatCode>General</c:formatCode>
                <c:ptCount val="6"/>
                <c:pt idx="0">
                  <c:v>35</c:v>
                </c:pt>
                <c:pt idx="1">
                  <c:v>67</c:v>
                </c:pt>
                <c:pt idx="2">
                  <c:v>66</c:v>
                </c:pt>
                <c:pt idx="3">
                  <c:v>65</c:v>
                </c:pt>
                <c:pt idx="4">
                  <c:v>83</c:v>
                </c:pt>
                <c:pt idx="5">
                  <c:v>40</c:v>
                </c:pt>
              </c:numCache>
            </c:numRef>
          </c:val>
          <c:extLst>
            <c:ext xmlns:c16="http://schemas.microsoft.com/office/drawing/2014/chart" uri="{C3380CC4-5D6E-409C-BE32-E72D297353CC}">
              <c16:uniqueId val="{00000004-585D-4860-8B82-4CE2EA5A6694}"/>
            </c:ext>
          </c:extLst>
        </c:ser>
        <c:ser>
          <c:idx val="5"/>
          <c:order val="5"/>
          <c:tx>
            <c:strRef>
              <c:f>Sheet1!$A$7</c:f>
              <c:strCache>
                <c:ptCount val="1"/>
                <c:pt idx="0">
                  <c:v>Germany</c:v>
                </c:pt>
              </c:strCache>
            </c:strRef>
          </c:tx>
          <c:spPr>
            <a:solidFill>
              <a:schemeClr val="tx2">
                <a:alpha val="60000"/>
              </a:schemeClr>
            </a:solidFill>
            <a:ln>
              <a:noFill/>
            </a:ln>
            <a:effectLst/>
          </c:spPr>
          <c:invertIfNegative val="0"/>
          <c:cat>
            <c:strRef>
              <c:f>Sheet1!$B$1:$G$1</c:f>
              <c:strCache>
                <c:ptCount val="6"/>
                <c:pt idx="0">
                  <c:v>PDI</c:v>
                </c:pt>
                <c:pt idx="1">
                  <c:v>IDV</c:v>
                </c:pt>
                <c:pt idx="2">
                  <c:v>MAS</c:v>
                </c:pt>
                <c:pt idx="3">
                  <c:v>UAV</c:v>
                </c:pt>
                <c:pt idx="4">
                  <c:v>LTO</c:v>
                </c:pt>
                <c:pt idx="5">
                  <c:v>IND</c:v>
                </c:pt>
              </c:strCache>
            </c:strRef>
          </c:cat>
          <c:val>
            <c:numRef>
              <c:f>Sheet1!$B$7:$G$7</c:f>
              <c:numCache>
                <c:formatCode>General</c:formatCode>
                <c:ptCount val="6"/>
                <c:pt idx="0">
                  <c:v>35</c:v>
                </c:pt>
                <c:pt idx="1">
                  <c:v>89</c:v>
                </c:pt>
                <c:pt idx="2">
                  <c:v>66</c:v>
                </c:pt>
                <c:pt idx="3">
                  <c:v>35</c:v>
                </c:pt>
                <c:pt idx="4">
                  <c:v>51</c:v>
                </c:pt>
                <c:pt idx="5">
                  <c:v>69</c:v>
                </c:pt>
              </c:numCache>
            </c:numRef>
          </c:val>
          <c:extLst>
            <c:ext xmlns:c16="http://schemas.microsoft.com/office/drawing/2014/chart" uri="{C3380CC4-5D6E-409C-BE32-E72D297353CC}">
              <c16:uniqueId val="{00000005-585D-4860-8B82-4CE2EA5A6694}"/>
            </c:ext>
          </c:extLst>
        </c:ser>
        <c:dLbls>
          <c:showLegendKey val="0"/>
          <c:showVal val="0"/>
          <c:showCatName val="0"/>
          <c:showSerName val="0"/>
          <c:showPercent val="0"/>
          <c:showBubbleSize val="0"/>
        </c:dLbls>
        <c:gapWidth val="219"/>
        <c:overlap val="-27"/>
        <c:axId val="893641663"/>
        <c:axId val="850280223"/>
      </c:barChart>
      <c:catAx>
        <c:axId val="893641663"/>
        <c:scaling>
          <c:orientation val="minMax"/>
        </c:scaling>
        <c:delete val="0"/>
        <c:axPos val="b"/>
        <c:numFmt formatCode="General" sourceLinked="1"/>
        <c:majorTickMark val="none"/>
        <c:minorTickMark val="none"/>
        <c:tickLblPos val="nextTo"/>
        <c:spPr>
          <a:noFill/>
          <a:ln w="25400"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D-DIN" panose="020B0504030202030204" pitchFamily="34" charset="0"/>
                <a:ea typeface="+mn-ea"/>
                <a:cs typeface="+mn-cs"/>
              </a:defRPr>
            </a:pPr>
            <a:endParaRPr lang="zh-CN"/>
          </a:p>
        </c:txPr>
        <c:crossAx val="850280223"/>
        <c:crosses val="autoZero"/>
        <c:auto val="1"/>
        <c:lblAlgn val="ctr"/>
        <c:lblOffset val="100"/>
        <c:noMultiLvlLbl val="0"/>
      </c:catAx>
      <c:valAx>
        <c:axId val="850280223"/>
        <c:scaling>
          <c:orientation val="minMax"/>
        </c:scaling>
        <c:delete val="0"/>
        <c:axPos val="l"/>
        <c:majorGridlines>
          <c:spPr>
            <a:ln w="9525" cap="flat" cmpd="sng" algn="ctr">
              <a:no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1" u="none" strike="noStrike" kern="1200" baseline="0">
                <a:solidFill>
                  <a:schemeClr val="tx1">
                    <a:lumMod val="65000"/>
                    <a:lumOff val="35000"/>
                  </a:schemeClr>
                </a:solidFill>
                <a:latin typeface="D-DIN" panose="020B0504030202030204" pitchFamily="34" charset="0"/>
                <a:ea typeface="+mn-ea"/>
                <a:cs typeface="+mn-cs"/>
              </a:defRPr>
            </a:pPr>
            <a:endParaRPr lang="zh-CN"/>
          </a:p>
        </c:txPr>
        <c:crossAx val="8936416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D-DIN" panose="020B0504030202030204" pitchFamily="34" charset="0"/>
              <a:ea typeface="+mn-ea"/>
              <a:cs typeface="+mn-cs"/>
            </a:defRPr>
          </a:pPr>
          <a:endParaRPr lang="zh-CN"/>
        </a:p>
      </c:txPr>
    </c:legend>
    <c:plotVisOnly val="1"/>
    <c:dispBlanksAs val="gap"/>
    <c:showDLblsOverMax val="0"/>
  </c:chart>
  <c:spPr>
    <a:noFill/>
    <a:ln w="9525" cap="flat" cmpd="sng" algn="ctr">
      <a:noFill/>
      <a:round/>
    </a:ln>
    <a:effectLst/>
  </c:spPr>
  <c:txPr>
    <a:bodyPr/>
    <a:lstStyle/>
    <a:p>
      <a:pPr>
        <a:defRPr/>
      </a:pPr>
      <a:endParaRPr lang="zh-CN"/>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06E521-26D8-45A5-83B0-936344430E5A}" type="datetimeFigureOut">
              <a:rPr lang="zh-CN" altLang="en-US" smtClean="0"/>
              <a:t>2019/11/7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9E82E6-7187-4A29-8651-8E0BE9DB22E6}" type="slidenum">
              <a:rPr lang="zh-CN" altLang="en-US" smtClean="0"/>
              <a:t>‹#›</a:t>
            </a:fld>
            <a:endParaRPr lang="zh-CN" altLang="en-US"/>
          </a:p>
        </p:txBody>
      </p:sp>
    </p:spTree>
    <p:extLst>
      <p:ext uri="{BB962C8B-B14F-4D97-AF65-F5344CB8AC3E}">
        <p14:creationId xmlns:p14="http://schemas.microsoft.com/office/powerpoint/2010/main" val="292656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19E82E6-7187-4A29-8651-8E0BE9DB22E6}" type="slidenum">
              <a:rPr lang="zh-CN" altLang="en-US" smtClean="0"/>
              <a:t>1</a:t>
            </a:fld>
            <a:endParaRPr lang="zh-CN" altLang="en-US"/>
          </a:p>
        </p:txBody>
      </p:sp>
    </p:spTree>
    <p:extLst>
      <p:ext uri="{BB962C8B-B14F-4D97-AF65-F5344CB8AC3E}">
        <p14:creationId xmlns:p14="http://schemas.microsoft.com/office/powerpoint/2010/main" val="3057229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19E82E6-7187-4A29-8651-8E0BE9DB22E6}" type="slidenum">
              <a:rPr lang="zh-CN" altLang="en-US" smtClean="0"/>
              <a:t>3</a:t>
            </a:fld>
            <a:endParaRPr lang="zh-CN" altLang="en-US"/>
          </a:p>
        </p:txBody>
      </p:sp>
    </p:spTree>
    <p:extLst>
      <p:ext uri="{BB962C8B-B14F-4D97-AF65-F5344CB8AC3E}">
        <p14:creationId xmlns:p14="http://schemas.microsoft.com/office/powerpoint/2010/main" val="428634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19E82E6-7187-4A29-8651-8E0BE9DB22E6}" type="slidenum">
              <a:rPr lang="zh-CN" altLang="en-US" smtClean="0"/>
              <a:t>7</a:t>
            </a:fld>
            <a:endParaRPr lang="zh-CN" altLang="en-US"/>
          </a:p>
        </p:txBody>
      </p:sp>
    </p:spTree>
    <p:extLst>
      <p:ext uri="{BB962C8B-B14F-4D97-AF65-F5344CB8AC3E}">
        <p14:creationId xmlns:p14="http://schemas.microsoft.com/office/powerpoint/2010/main" val="2352293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19E82E6-7187-4A29-8651-8E0BE9DB22E6}" type="slidenum">
              <a:rPr lang="zh-CN" altLang="en-US" smtClean="0"/>
              <a:t>8</a:t>
            </a:fld>
            <a:endParaRPr lang="zh-CN" altLang="en-US"/>
          </a:p>
        </p:txBody>
      </p:sp>
    </p:spTree>
    <p:extLst>
      <p:ext uri="{BB962C8B-B14F-4D97-AF65-F5344CB8AC3E}">
        <p14:creationId xmlns:p14="http://schemas.microsoft.com/office/powerpoint/2010/main" val="1673490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19E82E6-7187-4A29-8651-8E0BE9DB22E6}" type="slidenum">
              <a:rPr lang="zh-CN" altLang="en-US" smtClean="0"/>
              <a:t>11</a:t>
            </a:fld>
            <a:endParaRPr lang="zh-CN" altLang="en-US"/>
          </a:p>
        </p:txBody>
      </p:sp>
    </p:spTree>
    <p:extLst>
      <p:ext uri="{BB962C8B-B14F-4D97-AF65-F5344CB8AC3E}">
        <p14:creationId xmlns:p14="http://schemas.microsoft.com/office/powerpoint/2010/main" val="2997173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19E82E6-7187-4A29-8651-8E0BE9DB22E6}" type="slidenum">
              <a:rPr lang="zh-CN" altLang="en-US" smtClean="0"/>
              <a:t>12</a:t>
            </a:fld>
            <a:endParaRPr lang="zh-CN" altLang="en-US"/>
          </a:p>
        </p:txBody>
      </p:sp>
    </p:spTree>
    <p:extLst>
      <p:ext uri="{BB962C8B-B14F-4D97-AF65-F5344CB8AC3E}">
        <p14:creationId xmlns:p14="http://schemas.microsoft.com/office/powerpoint/2010/main" val="2463685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19E82E6-7187-4A29-8651-8E0BE9DB22E6}" type="slidenum">
              <a:rPr lang="zh-CN" altLang="en-US" smtClean="0"/>
              <a:t>14</a:t>
            </a:fld>
            <a:endParaRPr lang="zh-CN" altLang="en-US"/>
          </a:p>
        </p:txBody>
      </p:sp>
    </p:spTree>
    <p:extLst>
      <p:ext uri="{BB962C8B-B14F-4D97-AF65-F5344CB8AC3E}">
        <p14:creationId xmlns:p14="http://schemas.microsoft.com/office/powerpoint/2010/main" val="3917555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19E82E6-7187-4A29-8651-8E0BE9DB22E6}" type="slidenum">
              <a:rPr lang="zh-CN" altLang="en-US" smtClean="0"/>
              <a:t>15</a:t>
            </a:fld>
            <a:endParaRPr lang="zh-CN" altLang="en-US"/>
          </a:p>
        </p:txBody>
      </p:sp>
    </p:spTree>
    <p:extLst>
      <p:ext uri="{BB962C8B-B14F-4D97-AF65-F5344CB8AC3E}">
        <p14:creationId xmlns:p14="http://schemas.microsoft.com/office/powerpoint/2010/main" val="3411749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office.msn.com.cn/"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25DEF7B-A403-4635-A96E-2BB07A00A0B8}" type="datetimeFigureOut">
              <a:rPr lang="zh-CN" altLang="en-US" smtClean="0"/>
              <a:t>2019/11/7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02B8B2F-F691-4135-AF04-E5B2EA4DBD49}" type="slidenum">
              <a:rPr lang="zh-CN" altLang="en-US" smtClean="0"/>
              <a:t>‹#›</a:t>
            </a:fld>
            <a:endParaRPr lang="zh-CN" altLang="en-US"/>
          </a:p>
        </p:txBody>
      </p:sp>
    </p:spTree>
    <p:extLst>
      <p:ext uri="{BB962C8B-B14F-4D97-AF65-F5344CB8AC3E}">
        <p14:creationId xmlns:p14="http://schemas.microsoft.com/office/powerpoint/2010/main" val="1712660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625DEF7B-A403-4635-A96E-2BB07A00A0B8}" type="datetimeFigureOut">
              <a:rPr lang="zh-CN" altLang="en-US" smtClean="0"/>
              <a:t>2019/11/7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02B8B2F-F691-4135-AF04-E5B2EA4DBD49}" type="slidenum">
              <a:rPr lang="zh-CN" altLang="en-US" smtClean="0"/>
              <a:t>‹#›</a:t>
            </a:fld>
            <a:endParaRPr lang="zh-CN" altLang="en-US"/>
          </a:p>
        </p:txBody>
      </p:sp>
    </p:spTree>
    <p:extLst>
      <p:ext uri="{BB962C8B-B14F-4D97-AF65-F5344CB8AC3E}">
        <p14:creationId xmlns:p14="http://schemas.microsoft.com/office/powerpoint/2010/main" val="2393629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625DEF7B-A403-4635-A96E-2BB07A00A0B8}" type="datetimeFigureOut">
              <a:rPr lang="zh-CN" altLang="en-US" smtClean="0"/>
              <a:t>2019/11/7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02B8B2F-F691-4135-AF04-E5B2EA4DBD49}" type="slidenum">
              <a:rPr lang="zh-CN" altLang="en-US" smtClean="0"/>
              <a:t>‹#›</a:t>
            </a:fld>
            <a:endParaRPr lang="zh-CN" altLang="en-US"/>
          </a:p>
        </p:txBody>
      </p:sp>
    </p:spTree>
    <p:extLst>
      <p:ext uri="{BB962C8B-B14F-4D97-AF65-F5344CB8AC3E}">
        <p14:creationId xmlns:p14="http://schemas.microsoft.com/office/powerpoint/2010/main" val="945452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25DEF7B-A403-4635-A96E-2BB07A00A0B8}" type="datetimeFigureOut">
              <a:rPr lang="zh-CN" altLang="en-US" smtClean="0"/>
              <a:t>2019/11/7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02B8B2F-F691-4135-AF04-E5B2EA4DBD49}" type="slidenum">
              <a:rPr lang="zh-CN" altLang="en-US" smtClean="0"/>
              <a:t>‹#›</a:t>
            </a:fld>
            <a:endParaRPr lang="zh-CN" altLang="en-US"/>
          </a:p>
        </p:txBody>
      </p:sp>
    </p:spTree>
    <p:extLst>
      <p:ext uri="{BB962C8B-B14F-4D97-AF65-F5344CB8AC3E}">
        <p14:creationId xmlns:p14="http://schemas.microsoft.com/office/powerpoint/2010/main" val="4191464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标题幻灯片">
    <p:bg>
      <p:bgPr>
        <a:solidFill>
          <a:srgbClr val="E73A1C"/>
        </a:solidFill>
        <a:effectLst/>
      </p:bgPr>
    </p:bg>
    <p:spTree>
      <p:nvGrpSpPr>
        <p:cNvPr id="1" name=""/>
        <p:cNvGrpSpPr/>
        <p:nvPr/>
      </p:nvGrpSpPr>
      <p:grpSpPr>
        <a:xfrm>
          <a:off x="0" y="0"/>
          <a:ext cx="0" cy="0"/>
          <a:chOff x="0" y="0"/>
          <a:chExt cx="0" cy="0"/>
        </a:xfrm>
      </p:grpSpPr>
      <p:sp>
        <p:nvSpPr>
          <p:cNvPr id="2" name="矩形 1"/>
          <p:cNvSpPr/>
          <p:nvPr userDrawn="1"/>
        </p:nvSpPr>
        <p:spPr>
          <a:xfrm>
            <a:off x="440603" y="759873"/>
            <a:ext cx="662361" cy="379656"/>
          </a:xfrm>
          <a:prstGeom prst="rect">
            <a:avLst/>
          </a:prstGeom>
        </p:spPr>
        <p:txBody>
          <a:bodyPr wrap="none">
            <a:spAutoFit/>
          </a:bodyPr>
          <a:lstStyle/>
          <a:p>
            <a:pPr defTabSz="609585"/>
            <a:r>
              <a:rPr lang="zh-CN" altLang="en-US" sz="1867" dirty="0">
                <a:solidFill>
                  <a:srgbClr val="FFFFFF"/>
                </a:solidFill>
                <a:latin typeface="Segoe UI Light"/>
                <a:cs typeface="Segoe UI Light"/>
              </a:rPr>
              <a:t>标注</a:t>
            </a:r>
          </a:p>
        </p:txBody>
      </p:sp>
      <p:sp>
        <p:nvSpPr>
          <p:cNvPr id="3" name="矩形 2"/>
          <p:cNvSpPr/>
          <p:nvPr userDrawn="1"/>
        </p:nvSpPr>
        <p:spPr>
          <a:xfrm>
            <a:off x="2857674" y="841948"/>
            <a:ext cx="1402001" cy="3292440"/>
          </a:xfrm>
          <a:prstGeom prst="rect">
            <a:avLst/>
          </a:prstGeom>
        </p:spPr>
        <p:txBody>
          <a:bodyPr wrap="square">
            <a:spAutoFit/>
          </a:bodyPr>
          <a:lstStyle/>
          <a:p>
            <a:pPr defTabSz="609585">
              <a:lnSpc>
                <a:spcPct val="130000"/>
              </a:lnSpc>
            </a:pPr>
            <a:r>
              <a:rPr lang="zh-CN" altLang="en-US" sz="1333" dirty="0">
                <a:solidFill>
                  <a:srgbClr val="FFFFFF"/>
                </a:solidFill>
                <a:latin typeface="Segoe UI Light"/>
                <a:cs typeface="Segoe UI Light"/>
              </a:rPr>
              <a:t>字体使用 </a:t>
            </a: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r>
              <a:rPr lang="zh-CN" altLang="en-US" sz="1333" dirty="0">
                <a:solidFill>
                  <a:srgbClr val="FFFFFF"/>
                </a:solidFill>
                <a:latin typeface="Segoe UI Light"/>
                <a:cs typeface="Segoe UI Light"/>
              </a:rPr>
              <a:t>行距</a:t>
            </a: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r>
              <a:rPr lang="zh-CN" altLang="en-US" sz="1333" dirty="0">
                <a:solidFill>
                  <a:srgbClr val="FFFFFF"/>
                </a:solidFill>
                <a:latin typeface="Segoe UI Light"/>
                <a:cs typeface="Segoe UI Light"/>
              </a:rPr>
              <a:t>背景图片出处</a:t>
            </a:r>
          </a:p>
          <a:p>
            <a:pPr defTabSz="609585">
              <a:lnSpc>
                <a:spcPct val="130000"/>
              </a:lnSpc>
            </a:pPr>
            <a:endParaRPr lang="zh-CN" altLang="en-US" sz="1333" dirty="0">
              <a:solidFill>
                <a:srgbClr val="FFFFFF"/>
              </a:solidFill>
              <a:latin typeface="Segoe UI Light"/>
              <a:cs typeface="Segoe UI Light"/>
            </a:endParaRPr>
          </a:p>
          <a:p>
            <a:pPr defTabSz="609585">
              <a:lnSpc>
                <a:spcPct val="130000"/>
              </a:lnSpc>
            </a:pPr>
            <a:endParaRPr lang="zh-CN" altLang="en-US" sz="1333" dirty="0">
              <a:solidFill>
                <a:srgbClr val="FFFFFF"/>
              </a:solidFill>
              <a:latin typeface="Segoe UI Light"/>
              <a:cs typeface="Segoe UI Light"/>
            </a:endParaRPr>
          </a:p>
          <a:p>
            <a:pPr defTabSz="609585">
              <a:lnSpc>
                <a:spcPct val="130000"/>
              </a:lnSpc>
            </a:pPr>
            <a:r>
              <a:rPr lang="zh-CN" altLang="en-US" sz="1333" dirty="0">
                <a:solidFill>
                  <a:srgbClr val="FFFFFF"/>
                </a:solidFill>
                <a:latin typeface="Segoe UI Light"/>
                <a:cs typeface="Segoe UI Light"/>
              </a:rPr>
              <a:t>声明</a:t>
            </a:r>
            <a:endParaRPr lang="en-US" altLang="zh-CN" sz="1333" dirty="0">
              <a:solidFill>
                <a:srgbClr val="FFFFFF"/>
              </a:solidFill>
              <a:latin typeface="Segoe UI Light"/>
              <a:cs typeface="Segoe UI Light"/>
            </a:endParaRPr>
          </a:p>
        </p:txBody>
      </p:sp>
      <p:sp>
        <p:nvSpPr>
          <p:cNvPr id="4" name="矩形 3"/>
          <p:cNvSpPr/>
          <p:nvPr userDrawn="1"/>
        </p:nvSpPr>
        <p:spPr>
          <a:xfrm>
            <a:off x="4395052" y="841948"/>
            <a:ext cx="3727457" cy="4359142"/>
          </a:xfrm>
          <a:prstGeom prst="rect">
            <a:avLst/>
          </a:prstGeom>
        </p:spPr>
        <p:txBody>
          <a:bodyPr wrap="square">
            <a:spAutoFit/>
          </a:bodyPr>
          <a:lstStyle/>
          <a:p>
            <a:pPr defTabSz="609585">
              <a:lnSpc>
                <a:spcPct val="130000"/>
              </a:lnSpc>
            </a:pPr>
            <a:r>
              <a:rPr lang="zh-CN" altLang="en-US" sz="1333" dirty="0">
                <a:solidFill>
                  <a:srgbClr val="FFFFFF"/>
                </a:solidFill>
                <a:latin typeface="Segoe UI Light"/>
                <a:cs typeface="Segoe UI Light"/>
              </a:rPr>
              <a:t>英文 </a:t>
            </a:r>
            <a:r>
              <a:rPr lang="en-US" altLang="zh-CN" sz="1333" dirty="0">
                <a:solidFill>
                  <a:srgbClr val="FFFFFF"/>
                </a:solidFill>
                <a:latin typeface="Segoe UI Light"/>
                <a:cs typeface="Segoe UI Light"/>
              </a:rPr>
              <a:t>Calibri</a:t>
            </a: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r>
              <a:rPr lang="zh-CN" altLang="en-US" sz="1333" dirty="0">
                <a:solidFill>
                  <a:srgbClr val="FFFFFF"/>
                </a:solidFill>
                <a:latin typeface="Segoe UI Light"/>
                <a:cs typeface="Segoe UI Light"/>
              </a:rPr>
              <a:t>中文 微软雅黑</a:t>
            </a: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r>
              <a:rPr lang="zh-CN" altLang="en-US" sz="1333" dirty="0">
                <a:solidFill>
                  <a:srgbClr val="FFFFFF"/>
                </a:solidFill>
                <a:latin typeface="Segoe UI Light"/>
                <a:cs typeface="Segoe UI Light"/>
              </a:rPr>
              <a:t>正文 </a:t>
            </a:r>
            <a:r>
              <a:rPr lang="en-US" altLang="zh-CN" sz="1333" dirty="0">
                <a:solidFill>
                  <a:srgbClr val="FFFFFF"/>
                </a:solidFill>
                <a:latin typeface="Segoe UI Light"/>
                <a:cs typeface="Segoe UI Light"/>
              </a:rPr>
              <a:t>1.3</a:t>
            </a: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endParaRPr lang="en-US" altLang="zh-CN" sz="1333" dirty="0">
              <a:solidFill>
                <a:srgbClr val="FFFFFF"/>
              </a:solidFill>
              <a:latin typeface="Segoe UI Light"/>
              <a:cs typeface="Segoe UI Light"/>
            </a:endParaRPr>
          </a:p>
          <a:p>
            <a:pPr defTabSz="609585">
              <a:lnSpc>
                <a:spcPct val="130000"/>
              </a:lnSpc>
            </a:pPr>
            <a:r>
              <a:rPr lang="en-US" altLang="zh-CN" sz="1333" dirty="0" err="1">
                <a:solidFill>
                  <a:srgbClr val="FFFFFF"/>
                </a:solidFill>
                <a:latin typeface="Segoe UI Light"/>
                <a:cs typeface="Segoe UI Light"/>
              </a:rPr>
              <a:t>cn.bing.com</a:t>
            </a:r>
            <a:endParaRPr lang="zh-CN" altLang="en-US" sz="1333" dirty="0">
              <a:solidFill>
                <a:srgbClr val="FFFFFF"/>
              </a:solidFill>
              <a:latin typeface="Segoe UI Light"/>
              <a:cs typeface="Segoe UI Light"/>
            </a:endParaRPr>
          </a:p>
          <a:p>
            <a:pPr defTabSz="609585">
              <a:lnSpc>
                <a:spcPct val="130000"/>
              </a:lnSpc>
            </a:pPr>
            <a:endParaRPr lang="zh-CN" altLang="en-US" sz="1333" dirty="0">
              <a:solidFill>
                <a:srgbClr val="FFFFFF"/>
              </a:solidFill>
              <a:latin typeface="Segoe UI Light"/>
              <a:cs typeface="Segoe UI Light"/>
            </a:endParaRPr>
          </a:p>
          <a:p>
            <a:pPr defTabSz="609585">
              <a:lnSpc>
                <a:spcPct val="130000"/>
              </a:lnSpc>
            </a:pPr>
            <a:endParaRPr lang="zh-CN" altLang="en-US" sz="1333" dirty="0">
              <a:solidFill>
                <a:srgbClr val="FFFFFF"/>
              </a:solidFill>
              <a:latin typeface="Segoe UI Light"/>
              <a:cs typeface="Segoe UI Light"/>
            </a:endParaRPr>
          </a:p>
          <a:p>
            <a:pPr defTabSz="609585">
              <a:lnSpc>
                <a:spcPct val="130000"/>
              </a:lnSpc>
            </a:pPr>
            <a:r>
              <a:rPr lang="zh-CN" altLang="en-US" sz="1333" dirty="0">
                <a:solidFill>
                  <a:prstClr val="white"/>
                </a:solidFill>
              </a:rPr>
              <a:t>互联网是一个开放共享的平台</a:t>
            </a:r>
          </a:p>
          <a:p>
            <a:pPr defTabSz="609585">
              <a:lnSpc>
                <a:spcPct val="130000"/>
              </a:lnSpc>
            </a:pPr>
            <a:r>
              <a:rPr lang="zh-CN" altLang="en-US" sz="1333" dirty="0">
                <a:solidFill>
                  <a:prstClr val="white"/>
                </a:solidFill>
                <a:latin typeface="Segoe UI" panose="020B0502040204020203" pitchFamily="34" charset="0"/>
                <a:cs typeface="Segoe UI" panose="020B0502040204020203" pitchFamily="34" charset="0"/>
              </a:rPr>
              <a:t>Office</a:t>
            </a:r>
            <a:r>
              <a:rPr lang="en-US" altLang="zh-CN" sz="1333" dirty="0">
                <a:solidFill>
                  <a:prstClr val="white"/>
                </a:solidFill>
                <a:latin typeface="Segoe UI" panose="020B0502040204020203" pitchFamily="34" charset="0"/>
                <a:cs typeface="Segoe UI" panose="020B0502040204020203" pitchFamily="34" charset="0"/>
              </a:rPr>
              <a:t>PLUS</a:t>
            </a:r>
            <a:r>
              <a:rPr lang="en-US" altLang="zh-CN" sz="1333" dirty="0">
                <a:solidFill>
                  <a:prstClr val="white"/>
                </a:solidFill>
              </a:rPr>
              <a:t> </a:t>
            </a:r>
            <a:r>
              <a:rPr lang="zh-CN" altLang="en-US" sz="1333" dirty="0">
                <a:solidFill>
                  <a:prstClr val="white"/>
                </a:solidFill>
              </a:rPr>
              <a:t>部分设计灵感与元素来源于网络</a:t>
            </a:r>
          </a:p>
          <a:p>
            <a:pPr defTabSz="609585">
              <a:lnSpc>
                <a:spcPct val="130000"/>
              </a:lnSpc>
            </a:pPr>
            <a:r>
              <a:rPr lang="zh-CN" altLang="en-US" sz="1333" dirty="0">
                <a:solidFill>
                  <a:prstClr val="white"/>
                </a:solidFill>
              </a:rPr>
              <a:t>如有建议请联系officeplus@microsoft.com</a:t>
            </a:r>
            <a:endParaRPr lang="en-US" altLang="zh-CN" sz="1333" dirty="0">
              <a:solidFill>
                <a:prstClr val="white"/>
              </a:solidFill>
            </a:endParaRPr>
          </a:p>
          <a:p>
            <a:pPr defTabSz="609585">
              <a:lnSpc>
                <a:spcPct val="130000"/>
              </a:lnSpc>
            </a:pPr>
            <a:endParaRPr lang="en-US" altLang="zh-CN" sz="1333" dirty="0">
              <a:solidFill>
                <a:prstClr val="white"/>
              </a:solidFill>
              <a:latin typeface="Segoe UI Light"/>
              <a:cs typeface="Segoe UI Light"/>
            </a:endParaRPr>
          </a:p>
          <a:p>
            <a:pPr defTabSz="609585">
              <a:lnSpc>
                <a:spcPct val="130000"/>
              </a:lnSpc>
            </a:pPr>
            <a:r>
              <a:rPr lang="zh-CN" altLang="en-US" sz="1333" dirty="0">
                <a:solidFill>
                  <a:srgbClr val="FFFFFF"/>
                </a:solidFill>
                <a:latin typeface="Segoe UI Light"/>
                <a:cs typeface="Segoe UI Light"/>
              </a:rPr>
              <a:t>图片来源</a:t>
            </a:r>
            <a:r>
              <a:rPr lang="en-US" altLang="zh-CN" sz="1333" dirty="0" err="1">
                <a:solidFill>
                  <a:srgbClr val="FFFFFF"/>
                </a:solidFill>
                <a:latin typeface="Segoe UI Light"/>
                <a:cs typeface="Segoe UI Light"/>
              </a:rPr>
              <a:t>OfficePLUS</a:t>
            </a:r>
            <a:endParaRPr lang="en-US" altLang="zh-CN" sz="1333" dirty="0">
              <a:solidFill>
                <a:srgbClr val="FFFFFF"/>
              </a:solidFill>
              <a:latin typeface="Segoe UI Light"/>
              <a:cs typeface="Segoe UI Light"/>
            </a:endParaRPr>
          </a:p>
        </p:txBody>
      </p:sp>
      <p:sp>
        <p:nvSpPr>
          <p:cNvPr id="5" name="矩形 4"/>
          <p:cNvSpPr/>
          <p:nvPr userDrawn="1"/>
        </p:nvSpPr>
        <p:spPr>
          <a:xfrm>
            <a:off x="440603" y="182445"/>
            <a:ext cx="816249" cy="256545"/>
          </a:xfrm>
          <a:prstGeom prst="rect">
            <a:avLst/>
          </a:prstGeom>
        </p:spPr>
        <p:txBody>
          <a:bodyPr wrap="none">
            <a:spAutoFit/>
          </a:bodyPr>
          <a:lstStyle/>
          <a:p>
            <a:pPr defTabSz="609585"/>
            <a:r>
              <a:rPr kumimoji="1" lang="en-US" altLang="zh-CN" sz="1067" dirty="0" err="1">
                <a:solidFill>
                  <a:srgbClr val="FFFFFF"/>
                </a:solidFill>
                <a:latin typeface="Segoe UI Light"/>
                <a:cs typeface="Segoe UI Light"/>
              </a:rPr>
              <a:t>OfficePLUS</a:t>
            </a:r>
            <a:endParaRPr lang="zh-CN" altLang="en-US" sz="1067" dirty="0">
              <a:solidFill>
                <a:srgbClr val="FFFFFF"/>
              </a:solidFill>
              <a:latin typeface="Segoe UI Light"/>
              <a:cs typeface="Segoe UI Light"/>
            </a:endParaRPr>
          </a:p>
        </p:txBody>
      </p:sp>
    </p:spTree>
    <p:extLst>
      <p:ext uri="{BB962C8B-B14F-4D97-AF65-F5344CB8AC3E}">
        <p14:creationId xmlns:p14="http://schemas.microsoft.com/office/powerpoint/2010/main" val="615763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内容与标题">
    <p:spTree>
      <p:nvGrpSpPr>
        <p:cNvPr id="1" name=""/>
        <p:cNvGrpSpPr/>
        <p:nvPr/>
      </p:nvGrpSpPr>
      <p:grpSpPr>
        <a:xfrm>
          <a:off x="0" y="0"/>
          <a:ext cx="0" cy="0"/>
          <a:chOff x="0" y="0"/>
          <a:chExt cx="0" cy="0"/>
        </a:xfrm>
      </p:grpSpPr>
      <p:sp>
        <p:nvSpPr>
          <p:cNvPr id="2" name="文本框 1"/>
          <p:cNvSpPr txBox="1"/>
          <p:nvPr userDrawn="1"/>
        </p:nvSpPr>
        <p:spPr>
          <a:xfrm>
            <a:off x="4259746" y="3740751"/>
            <a:ext cx="3347390" cy="297454"/>
          </a:xfrm>
          <a:prstGeom prst="rect">
            <a:avLst/>
          </a:prstGeom>
          <a:noFill/>
        </p:spPr>
        <p:txBody>
          <a:bodyPr wrap="none" rtlCol="0">
            <a:spAutoFit/>
          </a:bodyPr>
          <a:lstStyle/>
          <a:p>
            <a:pPr algn="ctr" defTabSz="609585"/>
            <a:r>
              <a:rPr kumimoji="1" lang="zh-CN" altLang="en-US" sz="1333" dirty="0">
                <a:solidFill>
                  <a:prstClr val="black">
                    <a:lumMod val="75000"/>
                    <a:lumOff val="25000"/>
                  </a:prstClr>
                </a:solidFill>
              </a:rPr>
              <a:t>点击</a:t>
            </a:r>
            <a:r>
              <a:rPr kumimoji="1" lang="en-US" altLang="zh-CN" sz="1333" dirty="0">
                <a:solidFill>
                  <a:prstClr val="black">
                    <a:lumMod val="75000"/>
                    <a:lumOff val="25000"/>
                  </a:prstClr>
                </a:solidFill>
              </a:rPr>
              <a:t>Logo</a:t>
            </a:r>
            <a:r>
              <a:rPr kumimoji="1" lang="zh-CN" altLang="en-US" sz="1333" dirty="0">
                <a:solidFill>
                  <a:prstClr val="black">
                    <a:lumMod val="75000"/>
                    <a:lumOff val="25000"/>
                  </a:prstClr>
                </a:solidFill>
              </a:rPr>
              <a:t>获取更多优质模板（放映模式）</a:t>
            </a:r>
          </a:p>
        </p:txBody>
      </p:sp>
      <p:pic>
        <p:nvPicPr>
          <p:cNvPr id="3" name="图片 2">
            <a:hlinkClick r:id="rId2"/>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409441" y="2657355"/>
            <a:ext cx="3048000" cy="402336"/>
          </a:xfrm>
          <a:prstGeom prst="rect">
            <a:avLst/>
          </a:prstGeom>
        </p:spPr>
      </p:pic>
    </p:spTree>
    <p:extLst>
      <p:ext uri="{BB962C8B-B14F-4D97-AF65-F5344CB8AC3E}">
        <p14:creationId xmlns:p14="http://schemas.microsoft.com/office/powerpoint/2010/main" val="181157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5DEF7B-A403-4635-A96E-2BB07A00A0B8}" type="datetimeFigureOut">
              <a:rPr lang="zh-CN" altLang="en-US" smtClean="0"/>
              <a:t>2019/11/7</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2B8B2F-F691-4135-AF04-E5B2EA4DBD49}" type="slidenum">
              <a:rPr lang="zh-CN" altLang="en-US" smtClean="0"/>
              <a:t>‹#›</a:t>
            </a:fld>
            <a:endParaRPr lang="zh-CN" altLang="en-US"/>
          </a:p>
        </p:txBody>
      </p:sp>
    </p:spTree>
    <p:extLst>
      <p:ext uri="{BB962C8B-B14F-4D97-AF65-F5344CB8AC3E}">
        <p14:creationId xmlns:p14="http://schemas.microsoft.com/office/powerpoint/2010/main" val="42810133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1.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4.t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if"/><Relationship Id="rId2" Type="http://schemas.openxmlformats.org/officeDocument/2006/relationships/image" Target="../media/image5.t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if"/><Relationship Id="rId2" Type="http://schemas.openxmlformats.org/officeDocument/2006/relationships/image" Target="../media/image4.tif"/><Relationship Id="rId1" Type="http://schemas.openxmlformats.org/officeDocument/2006/relationships/slideLayout" Target="../slideLayouts/slideLayout2.xml"/><Relationship Id="rId4" Type="http://schemas.openxmlformats.org/officeDocument/2006/relationships/image" Target="../media/image7.tif"/></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image" Target="../media/image10.png"/><Relationship Id="rId2" Type="http://schemas.openxmlformats.org/officeDocument/2006/relationships/image" Target="../media/image4.tif"/><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9.png"/><Relationship Id="rId4" Type="http://schemas.openxmlformats.org/officeDocument/2006/relationships/image" Target="../media/image8.gif"/></Relationships>
</file>

<file path=ppt/slides/_rels/slide7.xml.rels><?xml version="1.0" encoding="UTF-8" standalone="yes"?>
<Relationships xmlns="http://schemas.openxmlformats.org/package/2006/relationships"><Relationship Id="rId3" Type="http://schemas.openxmlformats.org/officeDocument/2006/relationships/image" Target="../media/image11.t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t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t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tif"/><Relationship Id="rId7"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4.tif"/></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4.tif"/><Relationship Id="rId4" Type="http://schemas.openxmlformats.org/officeDocument/2006/relationships/image" Target="../media/image19.svg"/></Relationships>
</file>

<file path=ppt/slides/_rels/slide14.xml.rels><?xml version="1.0" encoding="UTF-8" standalone="yes"?>
<Relationships xmlns="http://schemas.openxmlformats.org/package/2006/relationships"><Relationship Id="rId3" Type="http://schemas.openxmlformats.org/officeDocument/2006/relationships/image" Target="../media/image4.tif"/><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8" Type="http://schemas.openxmlformats.org/officeDocument/2006/relationships/image" Target="../media/image28.jpg"/><Relationship Id="rId13" Type="http://schemas.openxmlformats.org/officeDocument/2006/relationships/image" Target="../media/image33.png"/><Relationship Id="rId3" Type="http://schemas.openxmlformats.org/officeDocument/2006/relationships/image" Target="../media/image23.jpg"/><Relationship Id="rId7" Type="http://schemas.openxmlformats.org/officeDocument/2006/relationships/image" Target="../media/image27.jpg"/><Relationship Id="rId12" Type="http://schemas.openxmlformats.org/officeDocument/2006/relationships/image" Target="../media/image32.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6.jpg"/><Relationship Id="rId11" Type="http://schemas.openxmlformats.org/officeDocument/2006/relationships/image" Target="../media/image31.jpg"/><Relationship Id="rId5" Type="http://schemas.openxmlformats.org/officeDocument/2006/relationships/image" Target="../media/image25.jpg"/><Relationship Id="rId10" Type="http://schemas.openxmlformats.org/officeDocument/2006/relationships/image" Target="../media/image30.jpg"/><Relationship Id="rId4" Type="http://schemas.openxmlformats.org/officeDocument/2006/relationships/image" Target="../media/image24.jpg"/><Relationship Id="rId9" Type="http://schemas.openxmlformats.org/officeDocument/2006/relationships/image" Target="../media/image29.jpg"/><Relationship Id="rId14" Type="http://schemas.microsoft.com/office/2007/relationships/hdphoto" Target="../media/hdphoto4.wdp"/></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appy daughter fastening mother's pearl necklace : Stock Photo">
            <a:extLst>
              <a:ext uri="{FF2B5EF4-FFF2-40B4-BE49-F238E27FC236}">
                <a16:creationId xmlns:a16="http://schemas.microsoft.com/office/drawing/2014/main" id="{94551968-B90C-43A0-87DD-F9DF0486AAF0}"/>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3834" t="2299" r="18128" b="26161"/>
          <a:stretch/>
        </p:blipFill>
        <p:spPr bwMode="auto">
          <a:xfrm>
            <a:off x="5474389" y="2557731"/>
            <a:ext cx="6752493" cy="4317764"/>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组合 9"/>
          <p:cNvGrpSpPr/>
          <p:nvPr/>
        </p:nvGrpSpPr>
        <p:grpSpPr>
          <a:xfrm>
            <a:off x="-5574890" y="-109719"/>
            <a:ext cx="20301729" cy="6795306"/>
            <a:chOff x="-5574890" y="-109719"/>
            <a:chExt cx="20301729" cy="6795306"/>
          </a:xfrm>
        </p:grpSpPr>
        <p:sp>
          <p:nvSpPr>
            <p:cNvPr id="8" name="矩形 7"/>
            <p:cNvSpPr/>
            <p:nvPr/>
          </p:nvSpPr>
          <p:spPr>
            <a:xfrm rot="19843571">
              <a:off x="876878" y="2737686"/>
              <a:ext cx="13849961" cy="853141"/>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等腰三角形 3"/>
            <p:cNvSpPr/>
            <p:nvPr/>
          </p:nvSpPr>
          <p:spPr>
            <a:xfrm rot="19799140">
              <a:off x="-374716" y="3019892"/>
              <a:ext cx="1311704" cy="1147741"/>
            </a:xfrm>
            <a:prstGeom prst="triangl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梯形 4"/>
            <p:cNvSpPr/>
            <p:nvPr/>
          </p:nvSpPr>
          <p:spPr>
            <a:xfrm rot="19825405">
              <a:off x="-939685" y="3920153"/>
              <a:ext cx="4226887" cy="2546814"/>
            </a:xfrm>
            <a:prstGeom prst="trapezoid">
              <a:avLst>
                <a:gd name="adj" fmla="val 56362"/>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梯形 5"/>
            <p:cNvSpPr/>
            <p:nvPr/>
          </p:nvSpPr>
          <p:spPr>
            <a:xfrm rot="19825405">
              <a:off x="-151304" y="5761388"/>
              <a:ext cx="4785222" cy="924199"/>
            </a:xfrm>
            <a:prstGeom prst="trapezoid">
              <a:avLst>
                <a:gd name="adj" fmla="val 56362"/>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p:nvSpPr>
          <p:spPr>
            <a:xfrm rot="10800000">
              <a:off x="-5574890" y="-109719"/>
              <a:ext cx="18776540" cy="5387487"/>
            </a:xfrm>
            <a:prstGeom prst="triangle">
              <a:avLst>
                <a:gd name="adj" fmla="val 5055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nvSpPr>
        <p:spPr>
          <a:xfrm>
            <a:off x="890702" y="664558"/>
            <a:ext cx="9415124" cy="1983616"/>
          </a:xfrm>
          <a:prstGeom prst="rect">
            <a:avLst/>
          </a:prstGeom>
          <a:noFill/>
        </p:spPr>
        <p:txBody>
          <a:bodyPr wrap="square" lIns="91436" tIns="45718" rIns="91436" bIns="45718" rtlCol="0">
            <a:spAutoFit/>
          </a:bodyPr>
          <a:lstStyle/>
          <a:p>
            <a:pPr>
              <a:lnSpc>
                <a:spcPct val="150000"/>
              </a:lnSpc>
            </a:pPr>
            <a:r>
              <a:rPr kumimoji="1" lang="en-US" altLang="zh-CN" sz="3200" b="1" dirty="0">
                <a:latin typeface="D-DIN" panose="020B0504030202030204" pitchFamily="34" charset="0"/>
              </a:rPr>
              <a:t>Business Expansion of the Jewelry Group into the Asian Market</a:t>
            </a:r>
          </a:p>
          <a:p>
            <a:pPr marL="342900" indent="-342900">
              <a:lnSpc>
                <a:spcPct val="150000"/>
              </a:lnSpc>
              <a:buFontTx/>
              <a:buChar char="-"/>
            </a:pPr>
            <a:r>
              <a:rPr kumimoji="1" lang="en-US" altLang="zh-CN" sz="2000" b="1" dirty="0">
                <a:latin typeface="D-DIN" panose="020B0504030202030204" pitchFamily="34" charset="0"/>
              </a:rPr>
              <a:t>In a perspective of international business communication </a:t>
            </a:r>
          </a:p>
        </p:txBody>
      </p:sp>
      <p:sp>
        <p:nvSpPr>
          <p:cNvPr id="16" name="等腰三角形 15">
            <a:extLst>
              <a:ext uri="{FF2B5EF4-FFF2-40B4-BE49-F238E27FC236}">
                <a16:creationId xmlns:a16="http://schemas.microsoft.com/office/drawing/2014/main" id="{E35CE1BD-0998-48E7-80D2-F68972A11452}"/>
              </a:ext>
            </a:extLst>
          </p:cNvPr>
          <p:cNvSpPr/>
          <p:nvPr/>
        </p:nvSpPr>
        <p:spPr>
          <a:xfrm>
            <a:off x="1968649" y="4959275"/>
            <a:ext cx="3505740" cy="1916220"/>
          </a:xfrm>
          <a:prstGeom prst="triangle">
            <a:avLst>
              <a:gd name="adj" fmla="val 1000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等腰三角形 12">
            <a:extLst>
              <a:ext uri="{FF2B5EF4-FFF2-40B4-BE49-F238E27FC236}">
                <a16:creationId xmlns:a16="http://schemas.microsoft.com/office/drawing/2014/main" id="{C8F70683-394C-4AB7-8DA7-AC69D59D922D}"/>
              </a:ext>
            </a:extLst>
          </p:cNvPr>
          <p:cNvSpPr/>
          <p:nvPr/>
        </p:nvSpPr>
        <p:spPr>
          <a:xfrm>
            <a:off x="8745266" y="1182565"/>
            <a:ext cx="3481616" cy="1916220"/>
          </a:xfrm>
          <a:prstGeom prst="triangle">
            <a:avLst>
              <a:gd name="adj" fmla="val 99125"/>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文本框 2">
            <a:extLst>
              <a:ext uri="{FF2B5EF4-FFF2-40B4-BE49-F238E27FC236}">
                <a16:creationId xmlns:a16="http://schemas.microsoft.com/office/drawing/2014/main" id="{F58A523F-73A6-4D4B-910B-6D1E814582E3}"/>
              </a:ext>
            </a:extLst>
          </p:cNvPr>
          <p:cNvSpPr txBox="1"/>
          <p:nvPr/>
        </p:nvSpPr>
        <p:spPr>
          <a:xfrm>
            <a:off x="877330" y="2964915"/>
            <a:ext cx="5272391" cy="646331"/>
          </a:xfrm>
          <a:prstGeom prst="rect">
            <a:avLst/>
          </a:prstGeom>
          <a:noFill/>
        </p:spPr>
        <p:txBody>
          <a:bodyPr wrap="square" rtlCol="0">
            <a:spAutoFit/>
          </a:bodyPr>
          <a:lstStyle/>
          <a:p>
            <a:r>
              <a:rPr lang="en-US" altLang="zh-CN" dirty="0"/>
              <a:t>Presented by DAQIAN LI 1805441, WEI HE 1900504, YOU LI 1803783, ZIXIANG AO 1804416</a:t>
            </a:r>
            <a:endParaRPr lang="zh-CN" altLang="en-US" dirty="0"/>
          </a:p>
        </p:txBody>
      </p:sp>
    </p:spTree>
    <p:extLst>
      <p:ext uri="{BB962C8B-B14F-4D97-AF65-F5344CB8AC3E}">
        <p14:creationId xmlns:p14="http://schemas.microsoft.com/office/powerpoint/2010/main" val="24606826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Young businesswoman using digital tablet in financial district, against illuminated corporate skyscrapers at night : Stock Photo">
            <a:extLst>
              <a:ext uri="{FF2B5EF4-FFF2-40B4-BE49-F238E27FC236}">
                <a16:creationId xmlns:a16="http://schemas.microsoft.com/office/drawing/2014/main" id="{F6C07F9C-B8D8-4903-80DD-D2F3B6EBE6A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Blur radius="11"/>
                    </a14:imgEffect>
                    <a14:imgEffect>
                      <a14:saturation sat="0"/>
                    </a14:imgEffect>
                  </a14:imgLayer>
                </a14:imgProps>
              </a:ext>
              <a:ext uri="{28A0092B-C50C-407E-A947-70E740481C1C}">
                <a14:useLocalDpi xmlns:a14="http://schemas.microsoft.com/office/drawing/2010/main" val="0"/>
              </a:ext>
            </a:extLst>
          </a:blip>
          <a:srcRect l="8403" t="-1" r="1561" b="-117"/>
          <a:stretch/>
        </p:blipFill>
        <p:spPr bwMode="auto">
          <a:xfrm flipH="1">
            <a:off x="-1" y="0"/>
            <a:ext cx="12192001"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7" name="直接连接符 6"/>
          <p:cNvCxnSpPr/>
          <p:nvPr/>
        </p:nvCxnSpPr>
        <p:spPr>
          <a:xfrm>
            <a:off x="2571750" y="1371600"/>
            <a:ext cx="680085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2571750" y="5638800"/>
            <a:ext cx="680085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矩形 1">
            <a:extLst>
              <a:ext uri="{FF2B5EF4-FFF2-40B4-BE49-F238E27FC236}">
                <a16:creationId xmlns:a16="http://schemas.microsoft.com/office/drawing/2014/main" id="{C019723B-864B-4DBE-A9FA-BE670C6FB6A5}"/>
              </a:ext>
            </a:extLst>
          </p:cNvPr>
          <p:cNvSpPr/>
          <p:nvPr/>
        </p:nvSpPr>
        <p:spPr>
          <a:xfrm>
            <a:off x="-1" y="13914"/>
            <a:ext cx="12395751" cy="6932686"/>
          </a:xfrm>
          <a:prstGeom prst="rect">
            <a:avLst/>
          </a:prstGeom>
          <a:solidFill>
            <a:schemeClr val="tx1">
              <a:lumMod val="95000"/>
              <a:lumOff val="5000"/>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grpSp>
        <p:nvGrpSpPr>
          <p:cNvPr id="30" name="3e8992b5-5db5-46cc-947c-ea2e40ebc0ca"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7E98BE2F-A59E-4364-A45F-FD19803D2875}"/>
              </a:ext>
            </a:extLst>
          </p:cNvPr>
          <p:cNvGrpSpPr>
            <a:grpSpLocks noChangeAspect="1"/>
          </p:cNvGrpSpPr>
          <p:nvPr>
            <p:custDataLst>
              <p:tags r:id="rId1"/>
            </p:custDataLst>
          </p:nvPr>
        </p:nvGrpSpPr>
        <p:grpSpPr>
          <a:xfrm>
            <a:off x="2641023" y="1828801"/>
            <a:ext cx="6974989" cy="3458544"/>
            <a:chOff x="669925" y="1321617"/>
            <a:chExt cx="9260331" cy="4591730"/>
          </a:xfrm>
        </p:grpSpPr>
        <p:cxnSp>
          <p:nvCxnSpPr>
            <p:cNvPr id="31" name="直接连接符 30">
              <a:extLst>
                <a:ext uri="{FF2B5EF4-FFF2-40B4-BE49-F238E27FC236}">
                  <a16:creationId xmlns:a16="http://schemas.microsoft.com/office/drawing/2014/main" id="{8AB864BE-7000-4FF1-BB83-EF96312E262B}"/>
                </a:ext>
              </a:extLst>
            </p:cNvPr>
            <p:cNvCxnSpPr/>
            <p:nvPr/>
          </p:nvCxnSpPr>
          <p:spPr>
            <a:xfrm flipH="1">
              <a:off x="669925" y="2388826"/>
              <a:ext cx="757737" cy="0"/>
            </a:xfrm>
            <a:prstGeom prst="line">
              <a:avLst/>
            </a:prstGeom>
            <a:noFill/>
            <a:ln w="6350" cap="flat" cmpd="sng" algn="ctr">
              <a:solidFill>
                <a:sysClr val="window" lastClr="FFFFFF">
                  <a:lumMod val="75000"/>
                </a:sysClr>
              </a:solidFill>
              <a:prstDash val="solid"/>
              <a:miter lim="800000"/>
            </a:ln>
            <a:effectLst/>
          </p:spPr>
        </p:cxnSp>
        <p:cxnSp>
          <p:nvCxnSpPr>
            <p:cNvPr id="32" name="直接连接符 31">
              <a:extLst>
                <a:ext uri="{FF2B5EF4-FFF2-40B4-BE49-F238E27FC236}">
                  <a16:creationId xmlns:a16="http://schemas.microsoft.com/office/drawing/2014/main" id="{39F2FB43-CCF2-4BE7-AD36-3BE4F2C391A0}"/>
                </a:ext>
              </a:extLst>
            </p:cNvPr>
            <p:cNvCxnSpPr>
              <a:cxnSpLocks/>
            </p:cNvCxnSpPr>
            <p:nvPr/>
          </p:nvCxnSpPr>
          <p:spPr>
            <a:xfrm>
              <a:off x="669925" y="2848657"/>
              <a:ext cx="2591075" cy="0"/>
            </a:xfrm>
            <a:prstGeom prst="line">
              <a:avLst/>
            </a:prstGeom>
            <a:noFill/>
            <a:ln w="6350" cap="flat" cmpd="sng" algn="ctr">
              <a:solidFill>
                <a:sysClr val="window" lastClr="FFFFFF">
                  <a:lumMod val="75000"/>
                </a:sysClr>
              </a:solidFill>
              <a:prstDash val="solid"/>
              <a:miter lim="800000"/>
            </a:ln>
            <a:effectLst/>
          </p:spPr>
        </p:cxnSp>
        <p:sp>
          <p:nvSpPr>
            <p:cNvPr id="33" name="îś1íḓé">
              <a:extLst>
                <a:ext uri="{FF2B5EF4-FFF2-40B4-BE49-F238E27FC236}">
                  <a16:creationId xmlns:a16="http://schemas.microsoft.com/office/drawing/2014/main" id="{FB025549-E4A8-408B-8F86-754401371316}"/>
                </a:ext>
              </a:extLst>
            </p:cNvPr>
            <p:cNvSpPr txBox="1"/>
            <p:nvPr/>
          </p:nvSpPr>
          <p:spPr>
            <a:xfrm>
              <a:off x="5610256" y="1424279"/>
              <a:ext cx="466794" cy="461665"/>
            </a:xfrm>
            <a:prstGeom prst="rect">
              <a:avLst/>
            </a:prstGeom>
            <a:noFill/>
          </p:spPr>
          <p:txBody>
            <a:bodyPr wrap="none"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chemeClr val="bg1"/>
                  </a:solidFill>
                  <a:effectLst/>
                  <a:uLnTx/>
                  <a:uFillTx/>
                  <a:latin typeface="D-DIN" panose="020B0504030202030204" pitchFamily="34" charset="0"/>
                </a:rPr>
                <a:t>01</a:t>
              </a:r>
            </a:p>
          </p:txBody>
        </p:sp>
        <p:cxnSp>
          <p:nvCxnSpPr>
            <p:cNvPr id="34" name="直接连接符 33">
              <a:extLst>
                <a:ext uri="{FF2B5EF4-FFF2-40B4-BE49-F238E27FC236}">
                  <a16:creationId xmlns:a16="http://schemas.microsoft.com/office/drawing/2014/main" id="{B8EDAF91-F3F2-47C8-B242-1087303A9790}"/>
                </a:ext>
              </a:extLst>
            </p:cNvPr>
            <p:cNvCxnSpPr/>
            <p:nvPr/>
          </p:nvCxnSpPr>
          <p:spPr>
            <a:xfrm>
              <a:off x="6208722" y="1395504"/>
              <a:ext cx="0" cy="519214"/>
            </a:xfrm>
            <a:prstGeom prst="line">
              <a:avLst/>
            </a:prstGeom>
            <a:noFill/>
            <a:ln w="28575" cap="flat" cmpd="sng" algn="ctr">
              <a:solidFill>
                <a:srgbClr val="5D739A"/>
              </a:solidFill>
              <a:prstDash val="solid"/>
              <a:miter lim="800000"/>
            </a:ln>
            <a:effectLst/>
          </p:spPr>
        </p:cxnSp>
        <p:sp>
          <p:nvSpPr>
            <p:cNvPr id="36" name="íśľíḓé">
              <a:extLst>
                <a:ext uri="{FF2B5EF4-FFF2-40B4-BE49-F238E27FC236}">
                  <a16:creationId xmlns:a16="http://schemas.microsoft.com/office/drawing/2014/main" id="{2286EAF2-4A01-47BB-B547-9E5CA7F09E20}"/>
                </a:ext>
              </a:extLst>
            </p:cNvPr>
            <p:cNvSpPr txBox="1"/>
            <p:nvPr/>
          </p:nvSpPr>
          <p:spPr bwMode="auto">
            <a:xfrm>
              <a:off x="6295143" y="1321617"/>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1600" b="1" i="0" u="none" strike="noStrike" kern="1200" cap="none" spc="0" normalizeH="0" baseline="0" noProof="0" dirty="0">
                  <a:ln>
                    <a:noFill/>
                  </a:ln>
                  <a:solidFill>
                    <a:schemeClr val="bg1"/>
                  </a:solidFill>
                  <a:effectLst/>
                  <a:uLnTx/>
                  <a:uFillTx/>
                  <a:latin typeface="D-DIN" panose="020B0504030202030204" pitchFamily="34" charset="0"/>
                </a:rPr>
                <a:t>Introduction </a:t>
              </a:r>
            </a:p>
          </p:txBody>
        </p:sp>
        <p:sp>
          <p:nvSpPr>
            <p:cNvPr id="37" name="iŝḷiḓè">
              <a:extLst>
                <a:ext uri="{FF2B5EF4-FFF2-40B4-BE49-F238E27FC236}">
                  <a16:creationId xmlns:a16="http://schemas.microsoft.com/office/drawing/2014/main" id="{5B17469C-511B-4B65-B947-C17DF6CD9138}"/>
                </a:ext>
              </a:extLst>
            </p:cNvPr>
            <p:cNvSpPr txBox="1"/>
            <p:nvPr/>
          </p:nvSpPr>
          <p:spPr>
            <a:xfrm>
              <a:off x="5610256" y="2224005"/>
              <a:ext cx="503663" cy="461665"/>
            </a:xfrm>
            <a:prstGeom prst="rect">
              <a:avLst/>
            </a:prstGeom>
            <a:noFill/>
          </p:spPr>
          <p:txBody>
            <a:bodyPr wrap="none"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chemeClr val="bg1"/>
                  </a:solidFill>
                  <a:effectLst/>
                  <a:uLnTx/>
                  <a:uFillTx/>
                  <a:latin typeface="D-DIN" panose="020B0504030202030204" pitchFamily="34" charset="0"/>
                </a:rPr>
                <a:t>02</a:t>
              </a:r>
            </a:p>
          </p:txBody>
        </p:sp>
        <p:cxnSp>
          <p:nvCxnSpPr>
            <p:cNvPr id="38" name="直接连接符 37">
              <a:extLst>
                <a:ext uri="{FF2B5EF4-FFF2-40B4-BE49-F238E27FC236}">
                  <a16:creationId xmlns:a16="http://schemas.microsoft.com/office/drawing/2014/main" id="{A79E27F0-B276-4FD3-B90F-87D752A95EE7}"/>
                </a:ext>
              </a:extLst>
            </p:cNvPr>
            <p:cNvCxnSpPr/>
            <p:nvPr/>
          </p:nvCxnSpPr>
          <p:spPr>
            <a:xfrm>
              <a:off x="6227156" y="2195230"/>
              <a:ext cx="0" cy="519214"/>
            </a:xfrm>
            <a:prstGeom prst="line">
              <a:avLst/>
            </a:prstGeom>
            <a:noFill/>
            <a:ln w="28575" cap="flat" cmpd="sng" algn="ctr">
              <a:solidFill>
                <a:srgbClr val="6997AF">
                  <a:lumMod val="100000"/>
                </a:srgbClr>
              </a:solidFill>
              <a:prstDash val="solid"/>
              <a:miter lim="800000"/>
              <a:headEnd type="none" w="med" len="med"/>
              <a:tailEnd type="none" w="med" len="med"/>
            </a:ln>
            <a:effectLst/>
          </p:spPr>
        </p:cxnSp>
        <p:sp>
          <p:nvSpPr>
            <p:cNvPr id="40" name="iṥļidê">
              <a:extLst>
                <a:ext uri="{FF2B5EF4-FFF2-40B4-BE49-F238E27FC236}">
                  <a16:creationId xmlns:a16="http://schemas.microsoft.com/office/drawing/2014/main" id="{CD5B2B40-5362-4749-BF36-478E678F0169}"/>
                </a:ext>
              </a:extLst>
            </p:cNvPr>
            <p:cNvSpPr txBox="1"/>
            <p:nvPr/>
          </p:nvSpPr>
          <p:spPr bwMode="auto">
            <a:xfrm>
              <a:off x="6313577" y="2121343"/>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R="0" lvl="0" indent="0" defTabSz="914377" fontAlgn="auto">
                <a:lnSpc>
                  <a:spcPct val="100000"/>
                </a:lnSpc>
                <a:spcBef>
                  <a:spcPct val="0"/>
                </a:spcBef>
                <a:spcAft>
                  <a:spcPts val="0"/>
                </a:spcAft>
                <a:buClrTx/>
                <a:buSzTx/>
                <a:buFontTx/>
                <a:buNone/>
                <a:tabLst/>
                <a:defRPr kumimoji="0" sz="1600" b="1" i="0" u="none" strike="noStrike" cap="none" spc="0" normalizeH="0" baseline="0">
                  <a:ln>
                    <a:noFill/>
                  </a:ln>
                  <a:solidFill>
                    <a:schemeClr val="bg1"/>
                  </a:solidFill>
                  <a:effectLst/>
                  <a:uLnTx/>
                  <a:uFillTx/>
                  <a:latin typeface="D-DIN" panose="020B0504030202030204" pitchFamily="34" charset="0"/>
                </a:defRPr>
              </a:lvl1pPr>
              <a:lvl2pPr marL="457189" defTabSz="914377"/>
              <a:lvl3pPr marL="914377" defTabSz="914377"/>
              <a:lvl4pPr marL="1371566" defTabSz="914377"/>
              <a:lvl5pPr marL="1828754" defTabSz="914377"/>
              <a:lvl6pPr marL="2285943" defTabSz="914377"/>
              <a:lvl7pPr marL="2743131" defTabSz="914377"/>
              <a:lvl8pPr marL="3200320" defTabSz="914377"/>
              <a:lvl9pPr marL="3657509" defTabSz="914377"/>
            </a:lstStyle>
            <a:p>
              <a:r>
                <a:rPr lang="en-US" altLang="zh-CN" dirty="0"/>
                <a:t>Market Comparisons</a:t>
              </a:r>
            </a:p>
          </p:txBody>
        </p:sp>
        <p:sp>
          <p:nvSpPr>
            <p:cNvPr id="41" name="iṩľíďè">
              <a:extLst>
                <a:ext uri="{FF2B5EF4-FFF2-40B4-BE49-F238E27FC236}">
                  <a16:creationId xmlns:a16="http://schemas.microsoft.com/office/drawing/2014/main" id="{438481E9-D126-46D4-AB09-77543C8D6573}"/>
                </a:ext>
              </a:extLst>
            </p:cNvPr>
            <p:cNvSpPr txBox="1"/>
            <p:nvPr/>
          </p:nvSpPr>
          <p:spPr>
            <a:xfrm>
              <a:off x="5610256" y="3023731"/>
              <a:ext cx="513282" cy="461665"/>
            </a:xfrm>
            <a:prstGeom prst="rect">
              <a:avLst/>
            </a:prstGeom>
            <a:noFill/>
          </p:spPr>
          <p:txBody>
            <a:bodyPr wrap="none"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chemeClr val="bg1"/>
                  </a:solidFill>
                  <a:effectLst/>
                  <a:uLnTx/>
                  <a:uFillTx/>
                  <a:latin typeface="D-DIN" panose="020B0504030202030204" pitchFamily="34" charset="0"/>
                </a:rPr>
                <a:t>03</a:t>
              </a:r>
            </a:p>
          </p:txBody>
        </p:sp>
        <p:cxnSp>
          <p:nvCxnSpPr>
            <p:cNvPr id="42" name="直接连接符 41">
              <a:extLst>
                <a:ext uri="{FF2B5EF4-FFF2-40B4-BE49-F238E27FC236}">
                  <a16:creationId xmlns:a16="http://schemas.microsoft.com/office/drawing/2014/main" id="{4CF39A74-605C-499D-B807-CA74E5FA08BD}"/>
                </a:ext>
              </a:extLst>
            </p:cNvPr>
            <p:cNvCxnSpPr/>
            <p:nvPr/>
          </p:nvCxnSpPr>
          <p:spPr>
            <a:xfrm>
              <a:off x="6231966" y="2994956"/>
              <a:ext cx="0" cy="519214"/>
            </a:xfrm>
            <a:prstGeom prst="line">
              <a:avLst/>
            </a:prstGeom>
            <a:noFill/>
            <a:ln w="28575" cap="flat" cmpd="sng" algn="ctr">
              <a:solidFill>
                <a:srgbClr val="84ACB6">
                  <a:lumMod val="100000"/>
                </a:srgbClr>
              </a:solidFill>
              <a:prstDash val="solid"/>
              <a:miter lim="800000"/>
              <a:headEnd type="none" w="med" len="med"/>
              <a:tailEnd type="none" w="med" len="med"/>
            </a:ln>
            <a:effectLst/>
          </p:spPr>
        </p:cxnSp>
        <p:sp>
          <p:nvSpPr>
            <p:cNvPr id="44" name="ïŝľîḍé">
              <a:extLst>
                <a:ext uri="{FF2B5EF4-FFF2-40B4-BE49-F238E27FC236}">
                  <a16:creationId xmlns:a16="http://schemas.microsoft.com/office/drawing/2014/main" id="{75FA6F8D-94B6-4643-AAA7-B455213C4077}"/>
                </a:ext>
              </a:extLst>
            </p:cNvPr>
            <p:cNvSpPr txBox="1"/>
            <p:nvPr/>
          </p:nvSpPr>
          <p:spPr bwMode="auto">
            <a:xfrm>
              <a:off x="6318387" y="2921069"/>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1600" b="1" i="0" u="none" strike="noStrike" kern="1200" cap="none" spc="0" normalizeH="0" baseline="0" noProof="0" dirty="0">
                  <a:ln>
                    <a:noFill/>
                  </a:ln>
                  <a:solidFill>
                    <a:schemeClr val="bg1"/>
                  </a:solidFill>
                  <a:effectLst/>
                  <a:uLnTx/>
                  <a:uFillTx/>
                  <a:latin typeface="D-DIN" panose="020B0504030202030204" pitchFamily="34" charset="0"/>
                </a:rPr>
                <a:t>Skills to </a:t>
              </a:r>
              <a:r>
                <a:rPr lang="en-US" altLang="zh-CN" sz="1600" b="1" dirty="0">
                  <a:solidFill>
                    <a:schemeClr val="bg1"/>
                  </a:solidFill>
                  <a:latin typeface="D-DIN" panose="020B0504030202030204" pitchFamily="34" charset="0"/>
                </a:rPr>
                <a:t>promote</a:t>
              </a:r>
              <a:r>
                <a:rPr kumimoji="0" lang="en-US" altLang="zh-CN" sz="1600" b="1" i="0" u="none" strike="noStrike" kern="1200" cap="none" spc="0" normalizeH="0" baseline="0" noProof="0" dirty="0">
                  <a:ln>
                    <a:noFill/>
                  </a:ln>
                  <a:solidFill>
                    <a:schemeClr val="bg1"/>
                  </a:solidFill>
                  <a:effectLst/>
                  <a:uLnTx/>
                  <a:uFillTx/>
                  <a:latin typeface="D-DIN" panose="020B0504030202030204" pitchFamily="34" charset="0"/>
                </a:rPr>
                <a:t> relationships</a:t>
              </a:r>
            </a:p>
          </p:txBody>
        </p:sp>
        <p:sp>
          <p:nvSpPr>
            <p:cNvPr id="45" name="íṥļîḋe">
              <a:extLst>
                <a:ext uri="{FF2B5EF4-FFF2-40B4-BE49-F238E27FC236}">
                  <a16:creationId xmlns:a16="http://schemas.microsoft.com/office/drawing/2014/main" id="{2804031A-0F23-4B35-A33C-0E091F776B0C}"/>
                </a:ext>
              </a:extLst>
            </p:cNvPr>
            <p:cNvSpPr txBox="1"/>
            <p:nvPr/>
          </p:nvSpPr>
          <p:spPr>
            <a:xfrm>
              <a:off x="5610256" y="3823457"/>
              <a:ext cx="503663" cy="461665"/>
            </a:xfrm>
            <a:prstGeom prst="rect">
              <a:avLst/>
            </a:prstGeom>
            <a:noFill/>
          </p:spPr>
          <p:txBody>
            <a:bodyPr wrap="none"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chemeClr val="bg1"/>
                  </a:solidFill>
                  <a:effectLst/>
                  <a:uLnTx/>
                  <a:uFillTx/>
                  <a:latin typeface="D-DIN" panose="020B0504030202030204" pitchFamily="34" charset="0"/>
                </a:rPr>
                <a:t>04</a:t>
              </a:r>
            </a:p>
          </p:txBody>
        </p:sp>
        <p:cxnSp>
          <p:nvCxnSpPr>
            <p:cNvPr id="46" name="直接连接符 45">
              <a:extLst>
                <a:ext uri="{FF2B5EF4-FFF2-40B4-BE49-F238E27FC236}">
                  <a16:creationId xmlns:a16="http://schemas.microsoft.com/office/drawing/2014/main" id="{4BD52AE9-41D3-44EB-B117-012225D035EA}"/>
                </a:ext>
              </a:extLst>
            </p:cNvPr>
            <p:cNvCxnSpPr/>
            <p:nvPr/>
          </p:nvCxnSpPr>
          <p:spPr>
            <a:xfrm>
              <a:off x="6227156" y="3794682"/>
              <a:ext cx="0" cy="519214"/>
            </a:xfrm>
            <a:prstGeom prst="line">
              <a:avLst/>
            </a:prstGeom>
            <a:noFill/>
            <a:ln w="28575" cap="flat" cmpd="sng" algn="ctr">
              <a:solidFill>
                <a:srgbClr val="AD84C6">
                  <a:lumMod val="100000"/>
                </a:srgbClr>
              </a:solidFill>
              <a:prstDash val="solid"/>
              <a:miter lim="800000"/>
              <a:headEnd type="none" w="med" len="med"/>
              <a:tailEnd type="none" w="med" len="med"/>
            </a:ln>
            <a:effectLst/>
          </p:spPr>
        </p:cxnSp>
        <p:sp>
          <p:nvSpPr>
            <p:cNvPr id="48" name="îślídè">
              <a:extLst>
                <a:ext uri="{FF2B5EF4-FFF2-40B4-BE49-F238E27FC236}">
                  <a16:creationId xmlns:a16="http://schemas.microsoft.com/office/drawing/2014/main" id="{EBE9D1DF-F19A-4A17-9FED-2BCBF794A44B}"/>
                </a:ext>
              </a:extLst>
            </p:cNvPr>
            <p:cNvSpPr txBox="1"/>
            <p:nvPr/>
          </p:nvSpPr>
          <p:spPr bwMode="auto">
            <a:xfrm>
              <a:off x="6313577" y="3720795"/>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1600" b="1" i="0" u="none" strike="noStrike" kern="1200" cap="none" spc="0" normalizeH="0" baseline="0" noProof="0" dirty="0">
                  <a:ln>
                    <a:noFill/>
                  </a:ln>
                  <a:solidFill>
                    <a:schemeClr val="bg1"/>
                  </a:solidFill>
                  <a:effectLst/>
                  <a:uLnTx/>
                  <a:uFillTx/>
                  <a:latin typeface="D-DIN" panose="020B0504030202030204" pitchFamily="34" charset="0"/>
                </a:rPr>
                <a:t>Importance &amp; benefits</a:t>
              </a:r>
            </a:p>
          </p:txBody>
        </p:sp>
        <p:sp>
          <p:nvSpPr>
            <p:cNvPr id="49" name="íṣḷíḓê">
              <a:extLst>
                <a:ext uri="{FF2B5EF4-FFF2-40B4-BE49-F238E27FC236}">
                  <a16:creationId xmlns:a16="http://schemas.microsoft.com/office/drawing/2014/main" id="{E5EE2ACD-79F3-45FF-9ED7-383B109482D2}"/>
                </a:ext>
              </a:extLst>
            </p:cNvPr>
            <p:cNvSpPr txBox="1"/>
            <p:nvPr/>
          </p:nvSpPr>
          <p:spPr>
            <a:xfrm>
              <a:off x="5610256" y="4623183"/>
              <a:ext cx="514885" cy="461665"/>
            </a:xfrm>
            <a:prstGeom prst="rect">
              <a:avLst/>
            </a:prstGeom>
            <a:noFill/>
          </p:spPr>
          <p:txBody>
            <a:bodyPr wrap="none"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chemeClr val="bg1"/>
                  </a:solidFill>
                  <a:effectLst/>
                  <a:uLnTx/>
                  <a:uFillTx/>
                  <a:latin typeface="D-DIN" panose="020B0504030202030204" pitchFamily="34" charset="0"/>
                </a:rPr>
                <a:t>05</a:t>
              </a:r>
            </a:p>
          </p:txBody>
        </p:sp>
        <p:cxnSp>
          <p:nvCxnSpPr>
            <p:cNvPr id="50" name="直接连接符 49">
              <a:extLst>
                <a:ext uri="{FF2B5EF4-FFF2-40B4-BE49-F238E27FC236}">
                  <a16:creationId xmlns:a16="http://schemas.microsoft.com/office/drawing/2014/main" id="{1362325F-3FB2-4E32-8A12-F8F90322460D}"/>
                </a:ext>
              </a:extLst>
            </p:cNvPr>
            <p:cNvCxnSpPr/>
            <p:nvPr/>
          </p:nvCxnSpPr>
          <p:spPr>
            <a:xfrm>
              <a:off x="6232767" y="4594408"/>
              <a:ext cx="0" cy="519214"/>
            </a:xfrm>
            <a:prstGeom prst="line">
              <a:avLst/>
            </a:prstGeom>
            <a:noFill/>
            <a:ln w="28575" cap="flat" cmpd="sng" algn="ctr">
              <a:solidFill>
                <a:srgbClr val="8784C7">
                  <a:lumMod val="100000"/>
                </a:srgbClr>
              </a:solidFill>
              <a:prstDash val="solid"/>
              <a:miter lim="800000"/>
              <a:headEnd type="none" w="med" len="med"/>
              <a:tailEnd type="none" w="med" len="med"/>
            </a:ln>
            <a:effectLst/>
          </p:spPr>
        </p:cxnSp>
        <p:sp>
          <p:nvSpPr>
            <p:cNvPr id="52" name="ïṥ1ïďé">
              <a:extLst>
                <a:ext uri="{FF2B5EF4-FFF2-40B4-BE49-F238E27FC236}">
                  <a16:creationId xmlns:a16="http://schemas.microsoft.com/office/drawing/2014/main" id="{7C6E9690-F09D-42DD-98A9-99ED5254EF36}"/>
                </a:ext>
              </a:extLst>
            </p:cNvPr>
            <p:cNvSpPr txBox="1"/>
            <p:nvPr/>
          </p:nvSpPr>
          <p:spPr bwMode="auto">
            <a:xfrm>
              <a:off x="6319188" y="4520521"/>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1600" b="1" i="0" u="none" strike="noStrike" kern="1200" cap="none" spc="0" normalizeH="0" baseline="0" noProof="0" dirty="0">
                  <a:ln>
                    <a:noFill/>
                  </a:ln>
                  <a:solidFill>
                    <a:schemeClr val="bg1"/>
                  </a:solidFill>
                  <a:effectLst/>
                  <a:uLnTx/>
                  <a:uFillTx/>
                  <a:latin typeface="D-DIN" panose="020B0504030202030204" pitchFamily="34" charset="0"/>
                </a:rPr>
                <a:t>The impact and reason of possible failure</a:t>
              </a:r>
            </a:p>
          </p:txBody>
        </p:sp>
        <p:sp>
          <p:nvSpPr>
            <p:cNvPr id="53" name="íṥlíḑè">
              <a:extLst>
                <a:ext uri="{FF2B5EF4-FFF2-40B4-BE49-F238E27FC236}">
                  <a16:creationId xmlns:a16="http://schemas.microsoft.com/office/drawing/2014/main" id="{079AC5DE-35FB-4897-88E0-12B913F5186A}"/>
                </a:ext>
              </a:extLst>
            </p:cNvPr>
            <p:cNvSpPr txBox="1"/>
            <p:nvPr/>
          </p:nvSpPr>
          <p:spPr>
            <a:xfrm>
              <a:off x="5610256" y="5422908"/>
              <a:ext cx="516487" cy="461665"/>
            </a:xfrm>
            <a:prstGeom prst="rect">
              <a:avLst/>
            </a:prstGeom>
            <a:noFill/>
          </p:spPr>
          <p:txBody>
            <a:bodyPr wrap="none"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chemeClr val="bg1"/>
                  </a:solidFill>
                  <a:effectLst/>
                  <a:uLnTx/>
                  <a:uFillTx/>
                  <a:latin typeface="D-DIN" panose="020B0504030202030204" pitchFamily="34" charset="0"/>
                </a:rPr>
                <a:t>06</a:t>
              </a:r>
            </a:p>
          </p:txBody>
        </p:sp>
        <p:cxnSp>
          <p:nvCxnSpPr>
            <p:cNvPr id="54" name="直接连接符 53">
              <a:extLst>
                <a:ext uri="{FF2B5EF4-FFF2-40B4-BE49-F238E27FC236}">
                  <a16:creationId xmlns:a16="http://schemas.microsoft.com/office/drawing/2014/main" id="{9630B69B-97FF-4E7C-B299-A217D0463478}"/>
                </a:ext>
              </a:extLst>
            </p:cNvPr>
            <p:cNvCxnSpPr/>
            <p:nvPr/>
          </p:nvCxnSpPr>
          <p:spPr>
            <a:xfrm>
              <a:off x="6233568" y="5394133"/>
              <a:ext cx="0" cy="519214"/>
            </a:xfrm>
            <a:prstGeom prst="line">
              <a:avLst/>
            </a:prstGeom>
            <a:noFill/>
            <a:ln w="28575" cap="flat" cmpd="sng" algn="ctr">
              <a:solidFill>
                <a:srgbClr val="6F8183">
                  <a:lumMod val="100000"/>
                </a:srgbClr>
              </a:solidFill>
              <a:prstDash val="solid"/>
              <a:miter lim="800000"/>
              <a:headEnd type="none" w="med" len="med"/>
              <a:tailEnd type="none" w="med" len="med"/>
            </a:ln>
            <a:effectLst/>
          </p:spPr>
        </p:cxnSp>
        <p:sp>
          <p:nvSpPr>
            <p:cNvPr id="56" name="îṡļiḋé">
              <a:extLst>
                <a:ext uri="{FF2B5EF4-FFF2-40B4-BE49-F238E27FC236}">
                  <a16:creationId xmlns:a16="http://schemas.microsoft.com/office/drawing/2014/main" id="{62C35FFE-4C11-4979-AF0D-4C553C344EBB}"/>
                </a:ext>
              </a:extLst>
            </p:cNvPr>
            <p:cNvSpPr txBox="1"/>
            <p:nvPr/>
          </p:nvSpPr>
          <p:spPr bwMode="auto">
            <a:xfrm>
              <a:off x="6319989" y="5320246"/>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1600" b="1" i="0" u="none" strike="noStrike" kern="1200" cap="none" spc="0" normalizeH="0" baseline="0" noProof="0" dirty="0">
                  <a:ln>
                    <a:noFill/>
                  </a:ln>
                  <a:solidFill>
                    <a:schemeClr val="bg1"/>
                  </a:solidFill>
                  <a:effectLst/>
                  <a:uLnTx/>
                  <a:uFillTx/>
                  <a:latin typeface="D-DIN" panose="020B0504030202030204" pitchFamily="34" charset="0"/>
                </a:rPr>
                <a:t>Conclusion </a:t>
              </a:r>
            </a:p>
          </p:txBody>
        </p:sp>
        <p:sp>
          <p:nvSpPr>
            <p:cNvPr id="57" name="ïṧḷîḋé">
              <a:extLst>
                <a:ext uri="{FF2B5EF4-FFF2-40B4-BE49-F238E27FC236}">
                  <a16:creationId xmlns:a16="http://schemas.microsoft.com/office/drawing/2014/main" id="{9CC8F4E9-A6AB-4539-A803-F3CACE92529E}"/>
                </a:ext>
              </a:extLst>
            </p:cNvPr>
            <p:cNvSpPr txBox="1"/>
            <p:nvPr/>
          </p:nvSpPr>
          <p:spPr bwMode="auto">
            <a:xfrm>
              <a:off x="1349230" y="2224005"/>
              <a:ext cx="1139207" cy="654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ctr"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marL="0" marR="0" lvl="0" indent="0" algn="l" defTabSz="914377" rtl="0" eaLnBrk="1" fontAlgn="auto" latinLnBrk="0" hangingPunct="1">
                <a:lnSpc>
                  <a:spcPct val="100000"/>
                </a:lnSpc>
                <a:spcBef>
                  <a:spcPct val="0"/>
                </a:spcBef>
                <a:spcAft>
                  <a:spcPts val="0"/>
                </a:spcAft>
                <a:buClrTx/>
                <a:buSzTx/>
                <a:buFontTx/>
                <a:buNone/>
                <a:tabLst/>
                <a:defRPr/>
              </a:pPr>
              <a:r>
                <a:rPr kumimoji="0" lang="en-US" altLang="zh-CN" sz="3000" b="1" i="0" u="none" strike="noStrike" kern="1200" cap="none" spc="0" normalizeH="0" baseline="0" noProof="0" dirty="0">
                  <a:ln>
                    <a:noFill/>
                  </a:ln>
                  <a:solidFill>
                    <a:schemeClr val="bg1"/>
                  </a:solidFill>
                  <a:effectLst/>
                  <a:uLnTx/>
                  <a:uFillTx/>
                  <a:latin typeface="D-DIN" panose="020B0504030202030204" pitchFamily="34" charset="0"/>
                </a:rPr>
                <a:t>content</a:t>
              </a:r>
            </a:p>
          </p:txBody>
        </p:sp>
      </p:grpSp>
    </p:spTree>
    <p:extLst>
      <p:ext uri="{BB962C8B-B14F-4D97-AF65-F5344CB8AC3E}">
        <p14:creationId xmlns:p14="http://schemas.microsoft.com/office/powerpoint/2010/main" val="240649046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2784764"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3148445" y="746760"/>
            <a:ext cx="9043555"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273504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Introduction</a:t>
            </a:r>
            <a:endParaRPr lang="zh-CN" altLang="en-US" sz="3600" dirty="0">
              <a:solidFill>
                <a:schemeClr val="accent3">
                  <a:lumMod val="50000"/>
                </a:schemeClr>
              </a:solidFill>
              <a:latin typeface="Eras Light ITC" panose="020B0402030504020804" pitchFamily="34" charset="0"/>
              <a:ea typeface="微软雅黑"/>
            </a:endParaRPr>
          </a:p>
        </p:txBody>
      </p:sp>
      <p:pic>
        <p:nvPicPr>
          <p:cNvPr id="15" name="图片 14" descr="图片包含 游戏机&#10;&#10;描述已自动生成">
            <a:extLst>
              <a:ext uri="{FF2B5EF4-FFF2-40B4-BE49-F238E27FC236}">
                <a16:creationId xmlns:a16="http://schemas.microsoft.com/office/drawing/2014/main" id="{4C65EDE3-EADB-4F5B-962B-4D48895FE9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sp>
        <p:nvSpPr>
          <p:cNvPr id="2" name="文本框 1">
            <a:extLst>
              <a:ext uri="{FF2B5EF4-FFF2-40B4-BE49-F238E27FC236}">
                <a16:creationId xmlns:a16="http://schemas.microsoft.com/office/drawing/2014/main" id="{A6321D6A-79AB-4D3B-8186-12459E04FCF5}"/>
              </a:ext>
            </a:extLst>
          </p:cNvPr>
          <p:cNvSpPr txBox="1"/>
          <p:nvPr/>
        </p:nvSpPr>
        <p:spPr>
          <a:xfrm>
            <a:off x="0" y="1208425"/>
            <a:ext cx="10496271" cy="1400383"/>
          </a:xfrm>
          <a:prstGeom prst="rect">
            <a:avLst/>
          </a:prstGeom>
          <a:noFill/>
        </p:spPr>
        <p:txBody>
          <a:bodyPr wrap="none" rtlCol="0">
            <a:spAutoFit/>
          </a:bodyPr>
          <a:lstStyle/>
          <a:p>
            <a:pPr marL="285750" indent="-285750">
              <a:buFont typeface="Wingdings" panose="05000000000000000000" pitchFamily="2" charset="2"/>
              <a:buChar char=""/>
            </a:pPr>
            <a:r>
              <a:rPr lang="en-US" altLang="zh-CN" sz="2000" dirty="0"/>
              <a:t>Asian market is the </a:t>
            </a:r>
            <a:r>
              <a:rPr lang="en-US" altLang="zh-CN" sz="2000" i="1" dirty="0">
                <a:solidFill>
                  <a:schemeClr val="accent3">
                    <a:lumMod val="50000"/>
                  </a:schemeClr>
                </a:solidFill>
              </a:rPr>
              <a:t>largest jewelry consumption market </a:t>
            </a:r>
            <a:r>
              <a:rPr lang="en-US" altLang="zh-CN" sz="2000" dirty="0"/>
              <a:t>&amp; the </a:t>
            </a:r>
            <a:r>
              <a:rPr lang="en-US" altLang="zh-CN" sz="2000" i="1" dirty="0">
                <a:solidFill>
                  <a:schemeClr val="accent3">
                    <a:lumMod val="50000"/>
                  </a:schemeClr>
                </a:solidFill>
              </a:rPr>
              <a:t>leading jewelry production market</a:t>
            </a:r>
          </a:p>
          <a:p>
            <a:pPr marL="285750" indent="-285750">
              <a:buFont typeface="Wingdings" panose="05000000000000000000" pitchFamily="2" charset="2"/>
              <a:buChar char=""/>
            </a:pPr>
            <a:endParaRPr lang="en-US" altLang="zh-CN" sz="2000" dirty="0"/>
          </a:p>
          <a:p>
            <a:pPr marL="285750" indent="-285750">
              <a:buFont typeface="Wingdings" panose="05000000000000000000" pitchFamily="2" charset="2"/>
              <a:buChar char=""/>
            </a:pPr>
            <a:r>
              <a:rPr lang="en-US" altLang="zh-CN" sz="2000" dirty="0"/>
              <a:t>Commencing a successful globalization strategy relies on </a:t>
            </a:r>
            <a:r>
              <a:rPr lang="en-US" altLang="zh-CN" sz="2000" i="1" dirty="0">
                <a:solidFill>
                  <a:schemeClr val="accent3">
                    <a:lumMod val="50000"/>
                  </a:schemeClr>
                </a:solidFill>
              </a:rPr>
              <a:t>successful entering the Asian market </a:t>
            </a:r>
          </a:p>
          <a:p>
            <a:pPr indent="2327275">
              <a:spcBef>
                <a:spcPts val="600"/>
              </a:spcBef>
              <a:spcAft>
                <a:spcPts val="600"/>
              </a:spcAft>
            </a:pPr>
            <a:r>
              <a:rPr lang="en-US" altLang="zh-CN" sz="2000" i="1" dirty="0"/>
              <a:t>Which requires effective </a:t>
            </a:r>
            <a:r>
              <a:rPr lang="en-US" altLang="zh-CN" sz="2000" i="1" dirty="0">
                <a:solidFill>
                  <a:schemeClr val="accent3">
                    <a:lumMod val="50000"/>
                  </a:schemeClr>
                </a:solidFill>
              </a:rPr>
              <a:t>international business communication</a:t>
            </a:r>
            <a:endParaRPr lang="zh-CN" altLang="en-US" sz="2000" i="1" dirty="0">
              <a:solidFill>
                <a:schemeClr val="accent3">
                  <a:lumMod val="50000"/>
                </a:schemeClr>
              </a:solidFill>
            </a:endParaRPr>
          </a:p>
        </p:txBody>
      </p:sp>
      <p:grpSp>
        <p:nvGrpSpPr>
          <p:cNvPr id="31" name="组合 30">
            <a:extLst>
              <a:ext uri="{FF2B5EF4-FFF2-40B4-BE49-F238E27FC236}">
                <a16:creationId xmlns:a16="http://schemas.microsoft.com/office/drawing/2014/main" id="{2409C89A-5C64-48B3-9285-0A9433FD2273}"/>
              </a:ext>
            </a:extLst>
          </p:cNvPr>
          <p:cNvGrpSpPr/>
          <p:nvPr/>
        </p:nvGrpSpPr>
        <p:grpSpPr>
          <a:xfrm>
            <a:off x="1826644" y="3076778"/>
            <a:ext cx="7407419" cy="2680108"/>
            <a:chOff x="466589" y="2915142"/>
            <a:chExt cx="7407419" cy="2680108"/>
          </a:xfrm>
        </p:grpSpPr>
        <p:sp>
          <p:nvSpPr>
            <p:cNvPr id="7" name="椭圆 6">
              <a:extLst>
                <a:ext uri="{FF2B5EF4-FFF2-40B4-BE49-F238E27FC236}">
                  <a16:creationId xmlns:a16="http://schemas.microsoft.com/office/drawing/2014/main" id="{66489EB9-FFE1-4397-A602-A2EA72A5C29E}"/>
                </a:ext>
              </a:extLst>
            </p:cNvPr>
            <p:cNvSpPr/>
            <p:nvPr/>
          </p:nvSpPr>
          <p:spPr>
            <a:xfrm>
              <a:off x="2801303" y="3429000"/>
              <a:ext cx="1661180" cy="16611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0" name="直接连接符 9">
              <a:extLst>
                <a:ext uri="{FF2B5EF4-FFF2-40B4-BE49-F238E27FC236}">
                  <a16:creationId xmlns:a16="http://schemas.microsoft.com/office/drawing/2014/main" id="{8981E779-ED20-4BD8-A430-8138AB3A997A}"/>
                </a:ext>
              </a:extLst>
            </p:cNvPr>
            <p:cNvCxnSpPr>
              <a:cxnSpLocks/>
              <a:stCxn id="7" idx="3"/>
            </p:cNvCxnSpPr>
            <p:nvPr/>
          </p:nvCxnSpPr>
          <p:spPr>
            <a:xfrm flipH="1">
              <a:off x="2629853" y="4846906"/>
              <a:ext cx="414724" cy="305694"/>
            </a:xfrm>
            <a:prstGeom prst="line">
              <a:avLst/>
            </a:prstGeom>
          </p:spPr>
          <p:style>
            <a:lnRef idx="1">
              <a:schemeClr val="accent1"/>
            </a:lnRef>
            <a:fillRef idx="0">
              <a:schemeClr val="accent1"/>
            </a:fillRef>
            <a:effectRef idx="0">
              <a:schemeClr val="accent1"/>
            </a:effectRef>
            <a:fontRef idx="minor">
              <a:schemeClr val="tx1"/>
            </a:fontRef>
          </p:style>
        </p:cxnSp>
        <p:sp>
          <p:nvSpPr>
            <p:cNvPr id="11" name="文本框 10">
              <a:extLst>
                <a:ext uri="{FF2B5EF4-FFF2-40B4-BE49-F238E27FC236}">
                  <a16:creationId xmlns:a16="http://schemas.microsoft.com/office/drawing/2014/main" id="{A3A2E1F7-B363-4FD7-B68F-BB664D7CF813}"/>
                </a:ext>
              </a:extLst>
            </p:cNvPr>
            <p:cNvSpPr txBox="1"/>
            <p:nvPr/>
          </p:nvSpPr>
          <p:spPr>
            <a:xfrm>
              <a:off x="1363744" y="5176308"/>
              <a:ext cx="1695144" cy="369332"/>
            </a:xfrm>
            <a:prstGeom prst="rect">
              <a:avLst/>
            </a:prstGeom>
            <a:noFill/>
          </p:spPr>
          <p:txBody>
            <a:bodyPr wrap="none" rtlCol="0">
              <a:spAutoFit/>
            </a:bodyPr>
            <a:lstStyle/>
            <a:p>
              <a:r>
                <a:rPr lang="en-US" altLang="zh-CN" i="1" dirty="0">
                  <a:solidFill>
                    <a:schemeClr val="tx1">
                      <a:lumMod val="65000"/>
                      <a:lumOff val="35000"/>
                    </a:schemeClr>
                  </a:solidFill>
                </a:rPr>
                <a:t>Product</a:t>
              </a:r>
              <a:r>
                <a:rPr lang="en-US" altLang="zh-CN" dirty="0">
                  <a:solidFill>
                    <a:schemeClr val="tx1">
                      <a:lumMod val="65000"/>
                      <a:lumOff val="35000"/>
                    </a:schemeClr>
                  </a:solidFill>
                </a:rPr>
                <a:t> </a:t>
              </a:r>
              <a:r>
                <a:rPr lang="en-US" altLang="zh-CN" dirty="0"/>
                <a:t>matters</a:t>
              </a:r>
              <a:endParaRPr lang="zh-CN" altLang="en-US" dirty="0"/>
            </a:p>
          </p:txBody>
        </p:sp>
        <p:cxnSp>
          <p:nvCxnSpPr>
            <p:cNvPr id="16" name="直接连接符 15">
              <a:extLst>
                <a:ext uri="{FF2B5EF4-FFF2-40B4-BE49-F238E27FC236}">
                  <a16:creationId xmlns:a16="http://schemas.microsoft.com/office/drawing/2014/main" id="{5B2B852F-58BA-4ED5-909C-33B92CC1FDAD}"/>
                </a:ext>
              </a:extLst>
            </p:cNvPr>
            <p:cNvCxnSpPr>
              <a:cxnSpLocks/>
              <a:stCxn id="7" idx="5"/>
            </p:cNvCxnSpPr>
            <p:nvPr/>
          </p:nvCxnSpPr>
          <p:spPr>
            <a:xfrm>
              <a:off x="4219209" y="4846906"/>
              <a:ext cx="535585" cy="380411"/>
            </a:xfrm>
            <a:prstGeom prst="line">
              <a:avLst/>
            </a:prstGeom>
          </p:spPr>
          <p:style>
            <a:lnRef idx="1">
              <a:schemeClr val="accent1"/>
            </a:lnRef>
            <a:fillRef idx="0">
              <a:schemeClr val="accent1"/>
            </a:fillRef>
            <a:effectRef idx="0">
              <a:schemeClr val="accent1"/>
            </a:effectRef>
            <a:fontRef idx="minor">
              <a:schemeClr val="tx1"/>
            </a:fontRef>
          </p:style>
        </p:cxnSp>
        <p:sp>
          <p:nvSpPr>
            <p:cNvPr id="17" name="文本框 16">
              <a:extLst>
                <a:ext uri="{FF2B5EF4-FFF2-40B4-BE49-F238E27FC236}">
                  <a16:creationId xmlns:a16="http://schemas.microsoft.com/office/drawing/2014/main" id="{98539A3A-4099-465E-86B7-3D8057F57479}"/>
                </a:ext>
              </a:extLst>
            </p:cNvPr>
            <p:cNvSpPr txBox="1"/>
            <p:nvPr/>
          </p:nvSpPr>
          <p:spPr>
            <a:xfrm>
              <a:off x="4131621" y="5225918"/>
              <a:ext cx="1919436" cy="369332"/>
            </a:xfrm>
            <a:prstGeom prst="rect">
              <a:avLst/>
            </a:prstGeom>
            <a:noFill/>
          </p:spPr>
          <p:txBody>
            <a:bodyPr wrap="none" rtlCol="0">
              <a:spAutoFit/>
            </a:bodyPr>
            <a:lstStyle/>
            <a:p>
              <a:r>
                <a:rPr lang="en-US" altLang="zh-CN" i="1" dirty="0">
                  <a:solidFill>
                    <a:schemeClr val="tx1">
                      <a:lumMod val="65000"/>
                      <a:lumOff val="35000"/>
                    </a:schemeClr>
                  </a:solidFill>
                </a:rPr>
                <a:t>Marketing</a:t>
              </a:r>
              <a:r>
                <a:rPr lang="en-US" altLang="zh-CN" dirty="0"/>
                <a:t> matters</a:t>
              </a:r>
              <a:endParaRPr lang="zh-CN" altLang="en-US" dirty="0"/>
            </a:p>
          </p:txBody>
        </p:sp>
        <p:cxnSp>
          <p:nvCxnSpPr>
            <p:cNvPr id="19" name="直接连接符 18">
              <a:extLst>
                <a:ext uri="{FF2B5EF4-FFF2-40B4-BE49-F238E27FC236}">
                  <a16:creationId xmlns:a16="http://schemas.microsoft.com/office/drawing/2014/main" id="{8D2F200F-4685-45E2-A32F-A63B4C37105D}"/>
                </a:ext>
              </a:extLst>
            </p:cNvPr>
            <p:cNvCxnSpPr>
              <a:cxnSpLocks/>
              <a:stCxn id="7" idx="6"/>
            </p:cNvCxnSpPr>
            <p:nvPr/>
          </p:nvCxnSpPr>
          <p:spPr>
            <a:xfrm flipV="1">
              <a:off x="4462483" y="4187538"/>
              <a:ext cx="437784" cy="72052"/>
            </a:xfrm>
            <a:prstGeom prst="line">
              <a:avLst/>
            </a:prstGeom>
          </p:spPr>
          <p:style>
            <a:lnRef idx="1">
              <a:schemeClr val="accent1"/>
            </a:lnRef>
            <a:fillRef idx="0">
              <a:schemeClr val="accent1"/>
            </a:fillRef>
            <a:effectRef idx="0">
              <a:schemeClr val="accent1"/>
            </a:effectRef>
            <a:fontRef idx="minor">
              <a:schemeClr val="tx1"/>
            </a:fontRef>
          </p:style>
        </p:cxnSp>
        <p:sp>
          <p:nvSpPr>
            <p:cNvPr id="20" name="文本框 19">
              <a:extLst>
                <a:ext uri="{FF2B5EF4-FFF2-40B4-BE49-F238E27FC236}">
                  <a16:creationId xmlns:a16="http://schemas.microsoft.com/office/drawing/2014/main" id="{BC2BC582-2527-4CE8-9975-05C62A0B8C3D}"/>
                </a:ext>
              </a:extLst>
            </p:cNvPr>
            <p:cNvSpPr txBox="1"/>
            <p:nvPr/>
          </p:nvSpPr>
          <p:spPr>
            <a:xfrm>
              <a:off x="4911146" y="4064526"/>
              <a:ext cx="2962862" cy="369332"/>
            </a:xfrm>
            <a:prstGeom prst="rect">
              <a:avLst/>
            </a:prstGeom>
            <a:noFill/>
          </p:spPr>
          <p:txBody>
            <a:bodyPr wrap="none" rtlCol="0">
              <a:spAutoFit/>
            </a:bodyPr>
            <a:lstStyle/>
            <a:p>
              <a:r>
                <a:rPr lang="en-US" altLang="zh-CN" i="1" dirty="0">
                  <a:solidFill>
                    <a:schemeClr val="tx1">
                      <a:lumMod val="65000"/>
                      <a:lumOff val="35000"/>
                    </a:schemeClr>
                  </a:solidFill>
                </a:rPr>
                <a:t>Consumer awareness </a:t>
              </a:r>
              <a:r>
                <a:rPr lang="en-US" altLang="zh-CN" dirty="0"/>
                <a:t>matters</a:t>
              </a:r>
              <a:endParaRPr lang="zh-CN" altLang="en-US" dirty="0"/>
            </a:p>
          </p:txBody>
        </p:sp>
        <p:cxnSp>
          <p:nvCxnSpPr>
            <p:cNvPr id="21" name="直接连接符 20">
              <a:extLst>
                <a:ext uri="{FF2B5EF4-FFF2-40B4-BE49-F238E27FC236}">
                  <a16:creationId xmlns:a16="http://schemas.microsoft.com/office/drawing/2014/main" id="{A6F8B85C-CB31-4B0D-BBB0-7C7C2706A8F5}"/>
                </a:ext>
              </a:extLst>
            </p:cNvPr>
            <p:cNvCxnSpPr>
              <a:cxnSpLocks/>
            </p:cNvCxnSpPr>
            <p:nvPr/>
          </p:nvCxnSpPr>
          <p:spPr>
            <a:xfrm>
              <a:off x="2400300" y="3697183"/>
              <a:ext cx="529937" cy="276995"/>
            </a:xfrm>
            <a:prstGeom prst="line">
              <a:avLst/>
            </a:prstGeom>
          </p:spPr>
          <p:style>
            <a:lnRef idx="1">
              <a:schemeClr val="accent1"/>
            </a:lnRef>
            <a:fillRef idx="0">
              <a:schemeClr val="accent1"/>
            </a:fillRef>
            <a:effectRef idx="0">
              <a:schemeClr val="accent1"/>
            </a:effectRef>
            <a:fontRef idx="minor">
              <a:schemeClr val="tx1"/>
            </a:fontRef>
          </p:style>
        </p:cxnSp>
        <p:sp>
          <p:nvSpPr>
            <p:cNvPr id="23" name="文本框 22">
              <a:extLst>
                <a:ext uri="{FF2B5EF4-FFF2-40B4-BE49-F238E27FC236}">
                  <a16:creationId xmlns:a16="http://schemas.microsoft.com/office/drawing/2014/main" id="{E0CACEDF-8CB0-4889-B7A7-8A0E545539D7}"/>
                </a:ext>
              </a:extLst>
            </p:cNvPr>
            <p:cNvSpPr txBox="1"/>
            <p:nvPr/>
          </p:nvSpPr>
          <p:spPr>
            <a:xfrm>
              <a:off x="466589" y="3343938"/>
              <a:ext cx="2198679" cy="369332"/>
            </a:xfrm>
            <a:prstGeom prst="rect">
              <a:avLst/>
            </a:prstGeom>
            <a:noFill/>
          </p:spPr>
          <p:txBody>
            <a:bodyPr wrap="none" rtlCol="0">
              <a:spAutoFit/>
            </a:bodyPr>
            <a:lstStyle/>
            <a:p>
              <a:r>
                <a:rPr lang="en-US" altLang="zh-CN" i="1" dirty="0">
                  <a:solidFill>
                    <a:schemeClr val="tx1">
                      <a:lumMod val="65000"/>
                      <a:lumOff val="35000"/>
                    </a:schemeClr>
                  </a:solidFill>
                </a:rPr>
                <a:t>Local partner </a:t>
              </a:r>
              <a:r>
                <a:rPr lang="en-US" altLang="zh-CN" dirty="0"/>
                <a:t>matters</a:t>
              </a:r>
              <a:endParaRPr lang="zh-CN" altLang="en-US" dirty="0"/>
            </a:p>
          </p:txBody>
        </p:sp>
        <p:cxnSp>
          <p:nvCxnSpPr>
            <p:cNvPr id="25" name="直接连接符 24">
              <a:extLst>
                <a:ext uri="{FF2B5EF4-FFF2-40B4-BE49-F238E27FC236}">
                  <a16:creationId xmlns:a16="http://schemas.microsoft.com/office/drawing/2014/main" id="{907F1BC1-E193-4E11-97F9-AFC5DE1A43FE}"/>
                </a:ext>
              </a:extLst>
            </p:cNvPr>
            <p:cNvCxnSpPr>
              <a:cxnSpLocks/>
            </p:cNvCxnSpPr>
            <p:nvPr/>
          </p:nvCxnSpPr>
          <p:spPr>
            <a:xfrm flipH="1">
              <a:off x="3595254" y="3152995"/>
              <a:ext cx="393620" cy="428697"/>
            </a:xfrm>
            <a:prstGeom prst="line">
              <a:avLst/>
            </a:prstGeom>
          </p:spPr>
          <p:style>
            <a:lnRef idx="1">
              <a:schemeClr val="accent1"/>
            </a:lnRef>
            <a:fillRef idx="0">
              <a:schemeClr val="accent1"/>
            </a:fillRef>
            <a:effectRef idx="0">
              <a:schemeClr val="accent1"/>
            </a:effectRef>
            <a:fontRef idx="minor">
              <a:schemeClr val="tx1"/>
            </a:fontRef>
          </p:style>
        </p:cxnSp>
        <p:sp>
          <p:nvSpPr>
            <p:cNvPr id="26" name="文本框 25">
              <a:extLst>
                <a:ext uri="{FF2B5EF4-FFF2-40B4-BE49-F238E27FC236}">
                  <a16:creationId xmlns:a16="http://schemas.microsoft.com/office/drawing/2014/main" id="{AC0386E8-C337-476F-A2D9-69F0F1C2F878}"/>
                </a:ext>
              </a:extLst>
            </p:cNvPr>
            <p:cNvSpPr txBox="1"/>
            <p:nvPr/>
          </p:nvSpPr>
          <p:spPr>
            <a:xfrm>
              <a:off x="3951428" y="2915142"/>
              <a:ext cx="569387" cy="369332"/>
            </a:xfrm>
            <a:prstGeom prst="rect">
              <a:avLst/>
            </a:prstGeom>
            <a:noFill/>
          </p:spPr>
          <p:txBody>
            <a:bodyPr wrap="none" rtlCol="0">
              <a:spAutoFit/>
            </a:bodyPr>
            <a:lstStyle/>
            <a:p>
              <a:r>
                <a:rPr lang="en-US" altLang="zh-CN" dirty="0"/>
                <a:t>… …</a:t>
              </a:r>
              <a:endParaRPr lang="zh-CN" altLang="en-US" dirty="0"/>
            </a:p>
          </p:txBody>
        </p:sp>
        <p:sp>
          <p:nvSpPr>
            <p:cNvPr id="27" name="文本框 26">
              <a:extLst>
                <a:ext uri="{FF2B5EF4-FFF2-40B4-BE49-F238E27FC236}">
                  <a16:creationId xmlns:a16="http://schemas.microsoft.com/office/drawing/2014/main" id="{F32B7367-5916-45EB-8294-D14455033B12}"/>
                </a:ext>
              </a:extLst>
            </p:cNvPr>
            <p:cNvSpPr txBox="1"/>
            <p:nvPr/>
          </p:nvSpPr>
          <p:spPr>
            <a:xfrm>
              <a:off x="2816645" y="3869201"/>
              <a:ext cx="1673022" cy="646331"/>
            </a:xfrm>
            <a:prstGeom prst="rect">
              <a:avLst/>
            </a:prstGeom>
            <a:noFill/>
          </p:spPr>
          <p:txBody>
            <a:bodyPr wrap="none" rtlCol="0">
              <a:spAutoFit/>
            </a:bodyPr>
            <a:lstStyle/>
            <a:p>
              <a:pPr algn="ctr"/>
              <a:r>
                <a:rPr lang="en-US" altLang="zh-CN" dirty="0">
                  <a:solidFill>
                    <a:schemeClr val="bg1"/>
                  </a:solidFill>
                </a:rPr>
                <a:t>Culture &amp; </a:t>
              </a:r>
            </a:p>
            <a:p>
              <a:pPr algn="ctr"/>
              <a:r>
                <a:rPr lang="en-US" altLang="zh-CN" dirty="0">
                  <a:solidFill>
                    <a:schemeClr val="bg1"/>
                  </a:solidFill>
                </a:rPr>
                <a:t>Communication</a:t>
              </a:r>
              <a:endParaRPr lang="zh-CN" altLang="en-US" dirty="0">
                <a:solidFill>
                  <a:schemeClr val="bg1"/>
                </a:solidFill>
              </a:endParaRPr>
            </a:p>
          </p:txBody>
        </p:sp>
      </p:grpSp>
      <p:sp>
        <p:nvSpPr>
          <p:cNvPr id="32" name="文本框 31">
            <a:extLst>
              <a:ext uri="{FF2B5EF4-FFF2-40B4-BE49-F238E27FC236}">
                <a16:creationId xmlns:a16="http://schemas.microsoft.com/office/drawing/2014/main" id="{A17F548A-6399-4FA1-9828-423A6D98690D}"/>
              </a:ext>
            </a:extLst>
          </p:cNvPr>
          <p:cNvSpPr txBox="1"/>
          <p:nvPr/>
        </p:nvSpPr>
        <p:spPr>
          <a:xfrm>
            <a:off x="1447412" y="6111240"/>
            <a:ext cx="7803034" cy="369332"/>
          </a:xfrm>
          <a:prstGeom prst="rect">
            <a:avLst/>
          </a:prstGeom>
          <a:noFill/>
        </p:spPr>
        <p:txBody>
          <a:bodyPr wrap="none" rtlCol="0">
            <a:spAutoFit/>
          </a:bodyPr>
          <a:lstStyle/>
          <a:p>
            <a:r>
              <a:rPr lang="en-US" altLang="zh-CN" i="1" dirty="0">
                <a:solidFill>
                  <a:schemeClr val="accent1">
                    <a:lumMod val="50000"/>
                  </a:schemeClr>
                </a:solidFill>
              </a:rPr>
              <a:t>How to develop international business communication strategy for ABC in Asia?</a:t>
            </a:r>
            <a:endParaRPr lang="zh-CN" altLang="en-US" i="1" dirty="0">
              <a:solidFill>
                <a:schemeClr val="accent1">
                  <a:lumMod val="50000"/>
                </a:schemeClr>
              </a:solidFill>
            </a:endParaRPr>
          </a:p>
        </p:txBody>
      </p:sp>
    </p:spTree>
    <p:extLst>
      <p:ext uri="{BB962C8B-B14F-4D97-AF65-F5344CB8AC3E}">
        <p14:creationId xmlns:p14="http://schemas.microsoft.com/office/powerpoint/2010/main" val="101917152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2784764"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3148445" y="746760"/>
            <a:ext cx="9043555"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871424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Background     </a:t>
            </a:r>
            <a:r>
              <a:rPr lang="en-US" altLang="zh-CN" sz="3600" dirty="0">
                <a:solidFill>
                  <a:schemeClr val="accent3">
                    <a:lumMod val="50000"/>
                  </a:schemeClr>
                </a:solidFill>
                <a:latin typeface="Eras Light ITC" panose="020B0402030504020804" pitchFamily="34" charset="0"/>
                <a:ea typeface="微软雅黑"/>
              </a:rPr>
              <a:t>Why entering Asian market?</a:t>
            </a:r>
            <a:endParaRPr lang="zh-CN" altLang="en-US" sz="3600" dirty="0">
              <a:solidFill>
                <a:schemeClr val="accent3">
                  <a:lumMod val="50000"/>
                </a:schemeClr>
              </a:solidFill>
              <a:latin typeface="Eras Light ITC" panose="020B0402030504020804" pitchFamily="34" charset="0"/>
              <a:ea typeface="微软雅黑"/>
            </a:endParaRPr>
          </a:p>
        </p:txBody>
      </p:sp>
      <p:sp>
        <p:nvSpPr>
          <p:cNvPr id="4" name="文本框 3">
            <a:extLst>
              <a:ext uri="{FF2B5EF4-FFF2-40B4-BE49-F238E27FC236}">
                <a16:creationId xmlns:a16="http://schemas.microsoft.com/office/drawing/2014/main" id="{76F2FA6E-13AF-47F0-A587-F7A1572E49EF}"/>
              </a:ext>
            </a:extLst>
          </p:cNvPr>
          <p:cNvSpPr txBox="1"/>
          <p:nvPr/>
        </p:nvSpPr>
        <p:spPr>
          <a:xfrm>
            <a:off x="0" y="966354"/>
            <a:ext cx="8801961" cy="2046714"/>
          </a:xfrm>
          <a:prstGeom prst="rect">
            <a:avLst/>
          </a:prstGeom>
          <a:noFill/>
        </p:spPr>
        <p:txBody>
          <a:bodyPr wrap="none" rtlCol="0">
            <a:spAutoFit/>
          </a:bodyPr>
          <a:lstStyle/>
          <a:p>
            <a:pPr>
              <a:lnSpc>
                <a:spcPct val="150000"/>
              </a:lnSpc>
              <a:spcBef>
                <a:spcPts val="600"/>
              </a:spcBef>
              <a:spcAft>
                <a:spcPts val="600"/>
              </a:spcAft>
            </a:pPr>
            <a:r>
              <a:rPr lang="en-US" altLang="zh-CN" b="1" dirty="0">
                <a:solidFill>
                  <a:schemeClr val="accent1">
                    <a:lumMod val="50000"/>
                  </a:schemeClr>
                </a:solidFill>
                <a:latin typeface="D-DIN" panose="020B0504030202030204" pitchFamily="34" charset="0"/>
              </a:rPr>
              <a:t>Asia is the most dynamic consumer market in the world </a:t>
            </a:r>
          </a:p>
          <a:p>
            <a:pPr marL="285750" indent="-285750">
              <a:lnSpc>
                <a:spcPct val="150000"/>
              </a:lnSpc>
              <a:spcBef>
                <a:spcPts val="600"/>
              </a:spcBef>
              <a:spcAft>
                <a:spcPts val="600"/>
              </a:spcAft>
              <a:buFont typeface="Wingdings" panose="05000000000000000000" pitchFamily="2" charset="2"/>
              <a:buChar char=""/>
            </a:pPr>
            <a:r>
              <a:rPr lang="en-US" altLang="zh-CN" sz="2000" b="1" dirty="0"/>
              <a:t>Increasing wealth </a:t>
            </a:r>
          </a:p>
          <a:p>
            <a:pPr marL="269875">
              <a:lnSpc>
                <a:spcPct val="150000"/>
              </a:lnSpc>
              <a:spcBef>
                <a:spcPts val="600"/>
              </a:spcBef>
              <a:spcAft>
                <a:spcPts val="600"/>
              </a:spcAft>
            </a:pPr>
            <a:r>
              <a:rPr lang="en-US" altLang="zh-CN" dirty="0"/>
              <a:t>Increasing GDP per capita – </a:t>
            </a:r>
            <a:r>
              <a:rPr lang="en-US" altLang="zh-CN" i="1" dirty="0">
                <a:solidFill>
                  <a:schemeClr val="accent3">
                    <a:lumMod val="50000"/>
                  </a:schemeClr>
                </a:solidFill>
              </a:rPr>
              <a:t>Annual GDP per capita growth </a:t>
            </a:r>
            <a:r>
              <a:rPr lang="en-US" altLang="zh-CN" b="1" i="1" dirty="0">
                <a:solidFill>
                  <a:schemeClr val="accent3">
                    <a:lumMod val="50000"/>
                  </a:schemeClr>
                </a:solidFill>
              </a:rPr>
              <a:t>&gt; 3.5% </a:t>
            </a:r>
            <a:r>
              <a:rPr lang="en-US" altLang="zh-CN" i="1" dirty="0"/>
              <a:t>(</a:t>
            </a:r>
            <a:r>
              <a:rPr lang="en-US" altLang="zh-CN" b="1" i="1" dirty="0">
                <a:solidFill>
                  <a:schemeClr val="accent1"/>
                </a:solidFill>
              </a:rPr>
              <a:t>EU &lt; 1.5%, US &lt; 2.5%</a:t>
            </a:r>
            <a:r>
              <a:rPr lang="en-US" altLang="zh-CN" i="1" dirty="0"/>
              <a:t>)</a:t>
            </a:r>
          </a:p>
          <a:p>
            <a:endParaRPr lang="zh-CN" altLang="en-US" dirty="0"/>
          </a:p>
        </p:txBody>
      </p:sp>
      <p:pic>
        <p:nvPicPr>
          <p:cNvPr id="13" name="图片 12" descr="电脑屏幕的截图&#10;&#10;描述已自动生成">
            <a:extLst>
              <a:ext uri="{FF2B5EF4-FFF2-40B4-BE49-F238E27FC236}">
                <a16:creationId xmlns:a16="http://schemas.microsoft.com/office/drawing/2014/main" id="{99A12AD6-F86A-4F23-B770-DDBF2BF957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059" y="2875787"/>
            <a:ext cx="7936992" cy="2859024"/>
          </a:xfrm>
          <a:prstGeom prst="rect">
            <a:avLst/>
          </a:prstGeom>
        </p:spPr>
      </p:pic>
      <p:pic>
        <p:nvPicPr>
          <p:cNvPr id="15" name="图片 14" descr="图片包含 游戏机&#10;&#10;描述已自动生成">
            <a:extLst>
              <a:ext uri="{FF2B5EF4-FFF2-40B4-BE49-F238E27FC236}">
                <a16:creationId xmlns:a16="http://schemas.microsoft.com/office/drawing/2014/main" id="{4C65EDE3-EADB-4F5B-962B-4D48895FE9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spTree>
    <p:extLst>
      <p:ext uri="{BB962C8B-B14F-4D97-AF65-F5344CB8AC3E}">
        <p14:creationId xmlns:p14="http://schemas.microsoft.com/office/powerpoint/2010/main" val="421046492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2784764"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3148445" y="746760"/>
            <a:ext cx="9043555"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871424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Background     </a:t>
            </a:r>
            <a:r>
              <a:rPr lang="en-US" altLang="zh-CN" sz="3600" dirty="0">
                <a:solidFill>
                  <a:schemeClr val="accent3">
                    <a:lumMod val="50000"/>
                  </a:schemeClr>
                </a:solidFill>
                <a:latin typeface="Eras Light ITC" panose="020B0402030504020804" pitchFamily="34" charset="0"/>
                <a:ea typeface="微软雅黑"/>
              </a:rPr>
              <a:t>Why entering Asian market?</a:t>
            </a:r>
            <a:endParaRPr lang="zh-CN" altLang="en-US" sz="3600" dirty="0">
              <a:solidFill>
                <a:schemeClr val="accent3">
                  <a:lumMod val="50000"/>
                </a:schemeClr>
              </a:solidFill>
              <a:latin typeface="Eras Light ITC" panose="020B0402030504020804" pitchFamily="34" charset="0"/>
              <a:ea typeface="微软雅黑"/>
            </a:endParaRPr>
          </a:p>
        </p:txBody>
      </p:sp>
      <p:pic>
        <p:nvPicPr>
          <p:cNvPr id="3" name="图片 2" descr="图片包含 游戏机&#10;&#10;描述已自动生成">
            <a:extLst>
              <a:ext uri="{FF2B5EF4-FFF2-40B4-BE49-F238E27FC236}">
                <a16:creationId xmlns:a16="http://schemas.microsoft.com/office/drawing/2014/main" id="{753326DA-99CD-4C65-A5E9-4AFAA92DDE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sp>
        <p:nvSpPr>
          <p:cNvPr id="4" name="文本框 3">
            <a:extLst>
              <a:ext uri="{FF2B5EF4-FFF2-40B4-BE49-F238E27FC236}">
                <a16:creationId xmlns:a16="http://schemas.microsoft.com/office/drawing/2014/main" id="{76F2FA6E-13AF-47F0-A587-F7A1572E49EF}"/>
              </a:ext>
            </a:extLst>
          </p:cNvPr>
          <p:cNvSpPr txBox="1"/>
          <p:nvPr/>
        </p:nvSpPr>
        <p:spPr>
          <a:xfrm>
            <a:off x="0" y="966354"/>
            <a:ext cx="8094588" cy="2788584"/>
          </a:xfrm>
          <a:prstGeom prst="rect">
            <a:avLst/>
          </a:prstGeom>
          <a:noFill/>
        </p:spPr>
        <p:txBody>
          <a:bodyPr wrap="none" rtlCol="0">
            <a:spAutoFit/>
          </a:bodyPr>
          <a:lstStyle/>
          <a:p>
            <a:pPr>
              <a:lnSpc>
                <a:spcPct val="150000"/>
              </a:lnSpc>
              <a:spcBef>
                <a:spcPts val="600"/>
              </a:spcBef>
              <a:spcAft>
                <a:spcPts val="600"/>
              </a:spcAft>
            </a:pPr>
            <a:r>
              <a:rPr lang="en-US" altLang="zh-CN" b="1" dirty="0">
                <a:solidFill>
                  <a:schemeClr val="accent1">
                    <a:lumMod val="50000"/>
                  </a:schemeClr>
                </a:solidFill>
                <a:latin typeface="D-DIN" panose="020B0504030202030204" pitchFamily="34" charset="0"/>
              </a:rPr>
              <a:t>Asia is the most dynamic consumer market in the world </a:t>
            </a:r>
          </a:p>
          <a:p>
            <a:pPr marL="285750" indent="-285750">
              <a:lnSpc>
                <a:spcPct val="150000"/>
              </a:lnSpc>
              <a:spcBef>
                <a:spcPts val="600"/>
              </a:spcBef>
              <a:spcAft>
                <a:spcPts val="600"/>
              </a:spcAft>
              <a:buFont typeface="Wingdings" panose="05000000000000000000" pitchFamily="2" charset="2"/>
              <a:buChar char=""/>
            </a:pPr>
            <a:r>
              <a:rPr lang="en-US" altLang="zh-CN" sz="2000" b="1" dirty="0"/>
              <a:t>Major revenue source of jewelry </a:t>
            </a:r>
          </a:p>
          <a:p>
            <a:pPr marL="269875">
              <a:lnSpc>
                <a:spcPct val="150000"/>
              </a:lnSpc>
              <a:spcBef>
                <a:spcPts val="600"/>
              </a:spcBef>
              <a:spcAft>
                <a:spcPts val="600"/>
              </a:spcAft>
            </a:pPr>
            <a:r>
              <a:rPr lang="en-US" altLang="zh-CN" dirty="0"/>
              <a:t>Jewelry is the second largest market segment in China’s luxury market by revenue</a:t>
            </a:r>
          </a:p>
          <a:p>
            <a:pPr marL="269875">
              <a:lnSpc>
                <a:spcPct val="150000"/>
              </a:lnSpc>
              <a:spcBef>
                <a:spcPts val="600"/>
              </a:spcBef>
              <a:spcAft>
                <a:spcPts val="600"/>
              </a:spcAft>
            </a:pPr>
            <a:r>
              <a:rPr lang="en-US" altLang="zh-CN" dirty="0"/>
              <a:t>China alone contributes to 45% of global jewelry industry revenue in 2018</a:t>
            </a:r>
          </a:p>
          <a:p>
            <a:pPr marL="269875">
              <a:lnSpc>
                <a:spcPct val="150000"/>
              </a:lnSpc>
              <a:spcBef>
                <a:spcPts val="600"/>
              </a:spcBef>
              <a:spcAft>
                <a:spcPts val="600"/>
              </a:spcAft>
            </a:pPr>
            <a:endParaRPr lang="zh-CN" altLang="en-US" dirty="0"/>
          </a:p>
        </p:txBody>
      </p:sp>
      <p:pic>
        <p:nvPicPr>
          <p:cNvPr id="7" name="图片 6" descr="图片包含 游戏机, 文字&#10;&#10;描述已自动生成">
            <a:extLst>
              <a:ext uri="{FF2B5EF4-FFF2-40B4-BE49-F238E27FC236}">
                <a16:creationId xmlns:a16="http://schemas.microsoft.com/office/drawing/2014/main" id="{6F18EF17-2789-4F15-9561-FCCB7BCE4E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88" y="3115854"/>
            <a:ext cx="5937638" cy="3563448"/>
          </a:xfrm>
          <a:prstGeom prst="rect">
            <a:avLst/>
          </a:prstGeom>
        </p:spPr>
      </p:pic>
      <p:sp>
        <p:nvSpPr>
          <p:cNvPr id="9" name="矩形 8">
            <a:extLst>
              <a:ext uri="{FF2B5EF4-FFF2-40B4-BE49-F238E27FC236}">
                <a16:creationId xmlns:a16="http://schemas.microsoft.com/office/drawing/2014/main" id="{668685CE-DDD9-4F26-AED7-2F0729060321}"/>
              </a:ext>
            </a:extLst>
          </p:cNvPr>
          <p:cNvSpPr/>
          <p:nvPr/>
        </p:nvSpPr>
        <p:spPr>
          <a:xfrm>
            <a:off x="3969327" y="3988175"/>
            <a:ext cx="1687756" cy="1924486"/>
          </a:xfrm>
          <a:prstGeom prst="rect">
            <a:avLst/>
          </a:prstGeom>
          <a:noFill/>
          <a:ln w="28575">
            <a:solidFill>
              <a:schemeClr val="accent3">
                <a:lumMod val="50000"/>
                <a:alpha val="44000"/>
              </a:schemeClr>
            </a:solidFill>
            <a:extLst>
              <a:ext uri="{C807C97D-BFC1-408E-A445-0C87EB9F89A2}">
                <ask:lineSketchStyleProps xmlns:ask="http://schemas.microsoft.com/office/drawing/2018/sketchyshapes" sd="1219033472">
                  <a:custGeom>
                    <a:avLst/>
                    <a:gdLst>
                      <a:gd name="connsiteX0" fmla="*/ 0 w 2060885"/>
                      <a:gd name="connsiteY0" fmla="*/ 0 h 2335305"/>
                      <a:gd name="connsiteX1" fmla="*/ 666353 w 2060885"/>
                      <a:gd name="connsiteY1" fmla="*/ 0 h 2335305"/>
                      <a:gd name="connsiteX2" fmla="*/ 1291488 w 2060885"/>
                      <a:gd name="connsiteY2" fmla="*/ 0 h 2335305"/>
                      <a:gd name="connsiteX3" fmla="*/ 2060885 w 2060885"/>
                      <a:gd name="connsiteY3" fmla="*/ 0 h 2335305"/>
                      <a:gd name="connsiteX4" fmla="*/ 2060885 w 2060885"/>
                      <a:gd name="connsiteY4" fmla="*/ 560473 h 2335305"/>
                      <a:gd name="connsiteX5" fmla="*/ 2060885 w 2060885"/>
                      <a:gd name="connsiteY5" fmla="*/ 1097593 h 2335305"/>
                      <a:gd name="connsiteX6" fmla="*/ 2060885 w 2060885"/>
                      <a:gd name="connsiteY6" fmla="*/ 1634714 h 2335305"/>
                      <a:gd name="connsiteX7" fmla="*/ 2060885 w 2060885"/>
                      <a:gd name="connsiteY7" fmla="*/ 2335305 h 2335305"/>
                      <a:gd name="connsiteX8" fmla="*/ 1373923 w 2060885"/>
                      <a:gd name="connsiteY8" fmla="*/ 2335305 h 2335305"/>
                      <a:gd name="connsiteX9" fmla="*/ 748788 w 2060885"/>
                      <a:gd name="connsiteY9" fmla="*/ 2335305 h 2335305"/>
                      <a:gd name="connsiteX10" fmla="*/ 0 w 2060885"/>
                      <a:gd name="connsiteY10" fmla="*/ 2335305 h 2335305"/>
                      <a:gd name="connsiteX11" fmla="*/ 0 w 2060885"/>
                      <a:gd name="connsiteY11" fmla="*/ 1751479 h 2335305"/>
                      <a:gd name="connsiteX12" fmla="*/ 0 w 2060885"/>
                      <a:gd name="connsiteY12" fmla="*/ 1144299 h 2335305"/>
                      <a:gd name="connsiteX13" fmla="*/ 0 w 2060885"/>
                      <a:gd name="connsiteY13" fmla="*/ 583826 h 2335305"/>
                      <a:gd name="connsiteX14" fmla="*/ 0 w 2060885"/>
                      <a:gd name="connsiteY14" fmla="*/ 0 h 2335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60885" h="2335305" extrusionOk="0">
                        <a:moveTo>
                          <a:pt x="0" y="0"/>
                        </a:moveTo>
                        <a:cubicBezTo>
                          <a:pt x="262953" y="-1344"/>
                          <a:pt x="432833" y="28848"/>
                          <a:pt x="666353" y="0"/>
                        </a:cubicBezTo>
                        <a:cubicBezTo>
                          <a:pt x="899873" y="-28848"/>
                          <a:pt x="1071683" y="31231"/>
                          <a:pt x="1291488" y="0"/>
                        </a:cubicBezTo>
                        <a:cubicBezTo>
                          <a:pt x="1511293" y="-31231"/>
                          <a:pt x="1823503" y="34628"/>
                          <a:pt x="2060885" y="0"/>
                        </a:cubicBezTo>
                        <a:cubicBezTo>
                          <a:pt x="2048083" y="191015"/>
                          <a:pt x="2061337" y="330710"/>
                          <a:pt x="2060885" y="560473"/>
                        </a:cubicBezTo>
                        <a:cubicBezTo>
                          <a:pt x="2060433" y="790236"/>
                          <a:pt x="2055333" y="912215"/>
                          <a:pt x="2060885" y="1097593"/>
                        </a:cubicBezTo>
                        <a:cubicBezTo>
                          <a:pt x="2066437" y="1282971"/>
                          <a:pt x="2078995" y="1374464"/>
                          <a:pt x="2060885" y="1634714"/>
                        </a:cubicBezTo>
                        <a:cubicBezTo>
                          <a:pt x="2042775" y="1894964"/>
                          <a:pt x="2031295" y="2172039"/>
                          <a:pt x="2060885" y="2335305"/>
                        </a:cubicBezTo>
                        <a:cubicBezTo>
                          <a:pt x="1773665" y="2356338"/>
                          <a:pt x="1521053" y="2337736"/>
                          <a:pt x="1373923" y="2335305"/>
                        </a:cubicBezTo>
                        <a:cubicBezTo>
                          <a:pt x="1226793" y="2332874"/>
                          <a:pt x="874414" y="2312859"/>
                          <a:pt x="748788" y="2335305"/>
                        </a:cubicBezTo>
                        <a:cubicBezTo>
                          <a:pt x="623163" y="2357751"/>
                          <a:pt x="194017" y="2315325"/>
                          <a:pt x="0" y="2335305"/>
                        </a:cubicBezTo>
                        <a:cubicBezTo>
                          <a:pt x="-19490" y="2166424"/>
                          <a:pt x="-11222" y="1975744"/>
                          <a:pt x="0" y="1751479"/>
                        </a:cubicBezTo>
                        <a:cubicBezTo>
                          <a:pt x="11222" y="1527214"/>
                          <a:pt x="-4818" y="1380062"/>
                          <a:pt x="0" y="1144299"/>
                        </a:cubicBezTo>
                        <a:cubicBezTo>
                          <a:pt x="4818" y="908536"/>
                          <a:pt x="-14860" y="833542"/>
                          <a:pt x="0" y="583826"/>
                        </a:cubicBezTo>
                        <a:cubicBezTo>
                          <a:pt x="14860" y="334110"/>
                          <a:pt x="-6248" y="159307"/>
                          <a:pt x="0" y="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33" name="组合 32">
            <a:extLst>
              <a:ext uri="{FF2B5EF4-FFF2-40B4-BE49-F238E27FC236}">
                <a16:creationId xmlns:a16="http://schemas.microsoft.com/office/drawing/2014/main" id="{62E70B9C-9693-494E-8E6E-B20BD69E24A8}"/>
              </a:ext>
            </a:extLst>
          </p:cNvPr>
          <p:cNvGrpSpPr/>
          <p:nvPr/>
        </p:nvGrpSpPr>
        <p:grpSpPr>
          <a:xfrm>
            <a:off x="3969327" y="1131976"/>
            <a:ext cx="7905592" cy="4408586"/>
            <a:chOff x="3210793" y="1121585"/>
            <a:chExt cx="7905592" cy="4408586"/>
          </a:xfrm>
        </p:grpSpPr>
        <p:grpSp>
          <p:nvGrpSpPr>
            <p:cNvPr id="29" name="组合 28">
              <a:extLst>
                <a:ext uri="{FF2B5EF4-FFF2-40B4-BE49-F238E27FC236}">
                  <a16:creationId xmlns:a16="http://schemas.microsoft.com/office/drawing/2014/main" id="{F0F90AF4-B2BA-4ABA-A038-518C33B55A10}"/>
                </a:ext>
              </a:extLst>
            </p:cNvPr>
            <p:cNvGrpSpPr/>
            <p:nvPr/>
          </p:nvGrpSpPr>
          <p:grpSpPr>
            <a:xfrm>
              <a:off x="3210793" y="1121585"/>
              <a:ext cx="7905592" cy="4408586"/>
              <a:chOff x="3148445" y="1675512"/>
              <a:chExt cx="7905592" cy="4408586"/>
            </a:xfrm>
          </p:grpSpPr>
          <p:cxnSp>
            <p:nvCxnSpPr>
              <p:cNvPr id="23" name="直接连接符 22">
                <a:extLst>
                  <a:ext uri="{FF2B5EF4-FFF2-40B4-BE49-F238E27FC236}">
                    <a16:creationId xmlns:a16="http://schemas.microsoft.com/office/drawing/2014/main" id="{23AEB7D4-1C48-4075-939C-BC5FA9532694}"/>
                  </a:ext>
                </a:extLst>
              </p:cNvPr>
              <p:cNvCxnSpPr/>
              <p:nvPr/>
            </p:nvCxnSpPr>
            <p:spPr>
              <a:xfrm>
                <a:off x="9244445" y="1932720"/>
                <a:ext cx="0" cy="2462646"/>
              </a:xfrm>
              <a:prstGeom prst="line">
                <a:avLst/>
              </a:prstGeom>
              <a:ln w="22225">
                <a:gradFill>
                  <a:gsLst>
                    <a:gs pos="100000">
                      <a:schemeClr val="accent2">
                        <a:lumMod val="40000"/>
                        <a:lumOff val="60000"/>
                      </a:schemeClr>
                    </a:gs>
                    <a:gs pos="0">
                      <a:schemeClr val="accent1">
                        <a:lumMod val="30000"/>
                        <a:lumOff val="70000"/>
                      </a:schemeClr>
                    </a:gs>
                  </a:gsLst>
                  <a:lin ang="5400000" scaled="1"/>
                </a:gradFill>
              </a:ln>
            </p:spPr>
            <p:style>
              <a:lnRef idx="1">
                <a:schemeClr val="accent1"/>
              </a:lnRef>
              <a:fillRef idx="0">
                <a:schemeClr val="accent1"/>
              </a:fillRef>
              <a:effectRef idx="0">
                <a:schemeClr val="accent1"/>
              </a:effectRef>
              <a:fontRef idx="minor">
                <a:schemeClr val="tx1"/>
              </a:fontRef>
            </p:style>
          </p:cxnSp>
          <p:grpSp>
            <p:nvGrpSpPr>
              <p:cNvPr id="28" name="组合 27">
                <a:extLst>
                  <a:ext uri="{FF2B5EF4-FFF2-40B4-BE49-F238E27FC236}">
                    <a16:creationId xmlns:a16="http://schemas.microsoft.com/office/drawing/2014/main" id="{C71E06A0-B726-4362-8FAD-2E70CC170034}"/>
                  </a:ext>
                </a:extLst>
              </p:cNvPr>
              <p:cNvGrpSpPr/>
              <p:nvPr/>
            </p:nvGrpSpPr>
            <p:grpSpPr>
              <a:xfrm>
                <a:off x="3148445" y="1675512"/>
                <a:ext cx="7905592" cy="4408586"/>
                <a:chOff x="3424428" y="737476"/>
                <a:chExt cx="7905592" cy="4408586"/>
              </a:xfrm>
            </p:grpSpPr>
            <p:pic>
              <p:nvPicPr>
                <p:cNvPr id="20" name="图片 19" descr="图片包含 游戏机, 画&#10;&#10;描述已自动生成">
                  <a:extLst>
                    <a:ext uri="{FF2B5EF4-FFF2-40B4-BE49-F238E27FC236}">
                      <a16:creationId xmlns:a16="http://schemas.microsoft.com/office/drawing/2014/main" id="{AD2F2DFA-0655-4E8C-AAF1-5A5F60317800}"/>
                    </a:ext>
                  </a:extLst>
                </p:cNvPr>
                <p:cNvPicPr>
                  <a:picLocks noChangeAspect="1"/>
                </p:cNvPicPr>
                <p:nvPr/>
              </p:nvPicPr>
              <p:blipFill rotWithShape="1">
                <a:blip r:embed="rId4">
                  <a:extLst>
                    <a:ext uri="{28A0092B-C50C-407E-A947-70E740481C1C}">
                      <a14:useLocalDpi xmlns:a14="http://schemas.microsoft.com/office/drawing/2010/main" val="0"/>
                    </a:ext>
                  </a:extLst>
                </a:blip>
                <a:srcRect l="40530" r="28788" b="15697"/>
                <a:stretch/>
              </p:blipFill>
              <p:spPr>
                <a:xfrm>
                  <a:off x="8656525" y="737476"/>
                  <a:ext cx="2673495" cy="4408586"/>
                </a:xfrm>
                <a:prstGeom prst="rect">
                  <a:avLst/>
                </a:prstGeom>
              </p:spPr>
            </p:pic>
            <p:sp>
              <p:nvSpPr>
                <p:cNvPr id="21" name="矩形 20">
                  <a:extLst>
                    <a:ext uri="{FF2B5EF4-FFF2-40B4-BE49-F238E27FC236}">
                      <a16:creationId xmlns:a16="http://schemas.microsoft.com/office/drawing/2014/main" id="{29D18E1F-DC52-443C-9C33-EDA93772BED4}"/>
                    </a:ext>
                  </a:extLst>
                </p:cNvPr>
                <p:cNvSpPr/>
                <p:nvPr/>
              </p:nvSpPr>
              <p:spPr>
                <a:xfrm>
                  <a:off x="3424428" y="1432462"/>
                  <a:ext cx="6096000" cy="954107"/>
                </a:xfrm>
                <a:prstGeom prst="rect">
                  <a:avLst/>
                </a:prstGeom>
              </p:spPr>
              <p:txBody>
                <a:bodyPr>
                  <a:spAutoFit/>
                </a:bodyPr>
                <a:lstStyle/>
                <a:p>
                  <a:pPr algn="r"/>
                  <a:r>
                    <a:rPr lang="en-US" altLang="zh-CN" sz="1400" b="1" dirty="0">
                      <a:solidFill>
                        <a:schemeClr val="tx1">
                          <a:lumMod val="65000"/>
                          <a:lumOff val="35000"/>
                        </a:schemeClr>
                      </a:solidFill>
                    </a:rPr>
                    <a:t>… …</a:t>
                  </a:r>
                </a:p>
                <a:p>
                  <a:pPr algn="r"/>
                  <a:r>
                    <a:rPr lang="en-US" altLang="zh-CN" sz="1400" b="1" dirty="0">
                      <a:solidFill>
                        <a:schemeClr val="tx1">
                          <a:lumMod val="65000"/>
                          <a:lumOff val="35000"/>
                        </a:schemeClr>
                      </a:solidFill>
                    </a:rPr>
                    <a:t>Apparel</a:t>
                  </a:r>
                </a:p>
                <a:p>
                  <a:pPr algn="r"/>
                  <a:r>
                    <a:rPr lang="en-US" altLang="zh-CN" sz="1400" b="1" dirty="0">
                      <a:solidFill>
                        <a:schemeClr val="accent3">
                          <a:lumMod val="75000"/>
                        </a:schemeClr>
                      </a:solidFill>
                    </a:rPr>
                    <a:t>Luxury jewelry</a:t>
                  </a:r>
                </a:p>
                <a:p>
                  <a:pPr algn="r"/>
                  <a:r>
                    <a:rPr lang="en-US" altLang="zh-CN" sz="1400" b="1" dirty="0">
                      <a:solidFill>
                        <a:schemeClr val="tx1">
                          <a:lumMod val="65000"/>
                          <a:lumOff val="35000"/>
                        </a:schemeClr>
                      </a:solidFill>
                    </a:rPr>
                    <a:t>Leather goods</a:t>
                  </a:r>
                </a:p>
              </p:txBody>
            </p:sp>
            <p:sp>
              <p:nvSpPr>
                <p:cNvPr id="25" name="椭圆 24">
                  <a:extLst>
                    <a:ext uri="{FF2B5EF4-FFF2-40B4-BE49-F238E27FC236}">
                      <a16:creationId xmlns:a16="http://schemas.microsoft.com/office/drawing/2014/main" id="{9D778852-A305-4FB7-9B53-B653BE0B8B34}"/>
                    </a:ext>
                  </a:extLst>
                </p:cNvPr>
                <p:cNvSpPr/>
                <p:nvPr/>
              </p:nvSpPr>
              <p:spPr>
                <a:xfrm>
                  <a:off x="8938536" y="2906612"/>
                  <a:ext cx="1101437" cy="1101437"/>
                </a:xfrm>
                <a:prstGeom prst="ellipse">
                  <a:avLst/>
                </a:prstGeom>
                <a:solidFill>
                  <a:schemeClr val="accent3"/>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7" name="矩形 26">
                  <a:extLst>
                    <a:ext uri="{FF2B5EF4-FFF2-40B4-BE49-F238E27FC236}">
                      <a16:creationId xmlns:a16="http://schemas.microsoft.com/office/drawing/2014/main" id="{7035E8FD-FE28-4832-9B65-1FFAF004D31A}"/>
                    </a:ext>
                  </a:extLst>
                </p:cNvPr>
                <p:cNvSpPr/>
                <p:nvPr/>
              </p:nvSpPr>
              <p:spPr>
                <a:xfrm>
                  <a:off x="9072312" y="3103387"/>
                  <a:ext cx="833883" cy="707886"/>
                </a:xfrm>
                <a:prstGeom prst="rect">
                  <a:avLst/>
                </a:prstGeom>
              </p:spPr>
              <p:txBody>
                <a:bodyPr wrap="none">
                  <a:spAutoFit/>
                </a:bodyPr>
                <a:lstStyle/>
                <a:p>
                  <a:pPr algn="ctr"/>
                  <a:r>
                    <a:rPr lang="en-US" altLang="zh-CN" sz="2000" dirty="0">
                      <a:solidFill>
                        <a:schemeClr val="bg1">
                          <a:lumMod val="95000"/>
                        </a:schemeClr>
                      </a:solidFill>
                    </a:rPr>
                    <a:t>30 Bn </a:t>
                  </a:r>
                </a:p>
                <a:p>
                  <a:pPr algn="ctr"/>
                  <a:r>
                    <a:rPr lang="en-US" altLang="zh-CN" sz="2000" dirty="0">
                      <a:solidFill>
                        <a:schemeClr val="bg1">
                          <a:lumMod val="95000"/>
                        </a:schemeClr>
                      </a:solidFill>
                    </a:rPr>
                    <a:t>USD</a:t>
                  </a:r>
                  <a:endParaRPr lang="zh-CN" altLang="en-US" sz="2000" dirty="0">
                    <a:solidFill>
                      <a:schemeClr val="bg1">
                        <a:lumMod val="95000"/>
                      </a:schemeClr>
                    </a:solidFill>
                  </a:endParaRPr>
                </a:p>
              </p:txBody>
            </p:sp>
          </p:grpSp>
        </p:grpSp>
        <p:cxnSp>
          <p:nvCxnSpPr>
            <p:cNvPr id="31" name="直接箭头连接符 30">
              <a:extLst>
                <a:ext uri="{FF2B5EF4-FFF2-40B4-BE49-F238E27FC236}">
                  <a16:creationId xmlns:a16="http://schemas.microsoft.com/office/drawing/2014/main" id="{64375998-DC5F-4550-BB7D-9FECE7F5A25D}"/>
                </a:ext>
              </a:extLst>
            </p:cNvPr>
            <p:cNvCxnSpPr>
              <a:cxnSpLocks/>
            </p:cNvCxnSpPr>
            <p:nvPr/>
          </p:nvCxnSpPr>
          <p:spPr>
            <a:xfrm>
              <a:off x="7283371" y="2403732"/>
              <a:ext cx="729168" cy="0"/>
            </a:xfrm>
            <a:prstGeom prst="straightConnector1">
              <a:avLst/>
            </a:prstGeom>
            <a:ln w="28575">
              <a:solidFill>
                <a:schemeClr val="accent1">
                  <a:lumMod val="75000"/>
                </a:schemeClr>
              </a:solidFill>
              <a:tailEnd type="triangle"/>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42612274"/>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图片 13" descr="图片包含 游戏机&#10;&#10;描述已自动生成">
            <a:extLst>
              <a:ext uri="{FF2B5EF4-FFF2-40B4-BE49-F238E27FC236}">
                <a16:creationId xmlns:a16="http://schemas.microsoft.com/office/drawing/2014/main" id="{648B16C8-39CF-462C-95EF-2AE383EA26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8514611" y="5154381"/>
            <a:ext cx="4209397" cy="2769472"/>
          </a:xfrm>
          <a:prstGeom prst="rect">
            <a:avLst/>
          </a:prstGeom>
        </p:spPr>
      </p:pic>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2784764"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3148445" y="746760"/>
            <a:ext cx="9043555"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6005170"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Background     </a:t>
            </a:r>
            <a:r>
              <a:rPr lang="en-US" altLang="zh-CN" sz="3600" dirty="0">
                <a:solidFill>
                  <a:schemeClr val="accent3">
                    <a:lumMod val="50000"/>
                  </a:schemeClr>
                </a:solidFill>
                <a:latin typeface="Eras Light ITC" panose="020B0402030504020804" pitchFamily="34" charset="0"/>
                <a:ea typeface="微软雅黑"/>
              </a:rPr>
              <a:t>Asian Culture </a:t>
            </a:r>
            <a:endParaRPr lang="zh-CN" altLang="en-US" sz="3600" dirty="0">
              <a:solidFill>
                <a:schemeClr val="accent3">
                  <a:lumMod val="50000"/>
                </a:schemeClr>
              </a:solidFill>
              <a:latin typeface="Eras Light ITC" panose="020B0402030504020804" pitchFamily="34" charset="0"/>
              <a:ea typeface="微软雅黑"/>
            </a:endParaRPr>
          </a:p>
        </p:txBody>
      </p:sp>
      <p:graphicFrame>
        <p:nvGraphicFramePr>
          <p:cNvPr id="9" name="图表 8">
            <a:extLst>
              <a:ext uri="{FF2B5EF4-FFF2-40B4-BE49-F238E27FC236}">
                <a16:creationId xmlns:a16="http://schemas.microsoft.com/office/drawing/2014/main" id="{247E01F7-E900-41BA-B165-71FEC0BD01B0}"/>
              </a:ext>
            </a:extLst>
          </p:cNvPr>
          <p:cNvGraphicFramePr>
            <a:graphicFrameLocks/>
          </p:cNvGraphicFramePr>
          <p:nvPr>
            <p:extLst>
              <p:ext uri="{D42A27DB-BD31-4B8C-83A1-F6EECF244321}">
                <p14:modId xmlns:p14="http://schemas.microsoft.com/office/powerpoint/2010/main" val="1516115329"/>
              </p:ext>
            </p:extLst>
          </p:nvPr>
        </p:nvGraphicFramePr>
        <p:xfrm>
          <a:off x="3148445" y="1022457"/>
          <a:ext cx="4367631" cy="2620579"/>
        </p:xfrm>
        <a:graphic>
          <a:graphicData uri="http://schemas.openxmlformats.org/drawingml/2006/chart">
            <c:chart xmlns:c="http://schemas.openxmlformats.org/drawingml/2006/chart" xmlns:r="http://schemas.openxmlformats.org/officeDocument/2006/relationships" r:id="rId3"/>
          </a:graphicData>
        </a:graphic>
      </p:graphicFrame>
      <p:sp>
        <p:nvSpPr>
          <p:cNvPr id="2" name="文本框 1">
            <a:extLst>
              <a:ext uri="{FF2B5EF4-FFF2-40B4-BE49-F238E27FC236}">
                <a16:creationId xmlns:a16="http://schemas.microsoft.com/office/drawing/2014/main" id="{558F4166-06EB-4F80-9FEE-2037351B84D1}"/>
              </a:ext>
            </a:extLst>
          </p:cNvPr>
          <p:cNvSpPr txBox="1"/>
          <p:nvPr/>
        </p:nvSpPr>
        <p:spPr>
          <a:xfrm>
            <a:off x="22503" y="1758566"/>
            <a:ext cx="2647961" cy="1200329"/>
          </a:xfrm>
          <a:prstGeom prst="rect">
            <a:avLst/>
          </a:prstGeom>
          <a:noFill/>
        </p:spPr>
        <p:txBody>
          <a:bodyPr wrap="square" rtlCol="0">
            <a:spAutoFit/>
          </a:bodyPr>
          <a:lstStyle/>
          <a:p>
            <a:r>
              <a:rPr lang="en-US" altLang="zh-CN" dirty="0">
                <a:solidFill>
                  <a:schemeClr val="tx1">
                    <a:lumMod val="75000"/>
                    <a:lumOff val="25000"/>
                  </a:schemeClr>
                </a:solidFill>
              </a:rPr>
              <a:t>Asian market is diverse in culture when compared with western cultures or compared within. </a:t>
            </a:r>
          </a:p>
        </p:txBody>
      </p:sp>
      <p:pic>
        <p:nvPicPr>
          <p:cNvPr id="2050" name="Picture 2" descr="Related image">
            <a:extLst>
              <a:ext uri="{FF2B5EF4-FFF2-40B4-BE49-F238E27FC236}">
                <a16:creationId xmlns:a16="http://schemas.microsoft.com/office/drawing/2014/main" id="{1BE7CAC9-B1B0-4ADA-928A-3B236A36B2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0222" y="903172"/>
            <a:ext cx="3843802" cy="2911115"/>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直接连接符 16">
            <a:extLst>
              <a:ext uri="{FF2B5EF4-FFF2-40B4-BE49-F238E27FC236}">
                <a16:creationId xmlns:a16="http://schemas.microsoft.com/office/drawing/2014/main" id="{04573591-0807-4809-8C97-9D6B114DC711}"/>
              </a:ext>
            </a:extLst>
          </p:cNvPr>
          <p:cNvCxnSpPr>
            <a:cxnSpLocks/>
          </p:cNvCxnSpPr>
          <p:nvPr/>
        </p:nvCxnSpPr>
        <p:spPr>
          <a:xfrm>
            <a:off x="-45899" y="3996343"/>
            <a:ext cx="2784764"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8" name="直接连接符 17">
            <a:extLst>
              <a:ext uri="{FF2B5EF4-FFF2-40B4-BE49-F238E27FC236}">
                <a16:creationId xmlns:a16="http://schemas.microsoft.com/office/drawing/2014/main" id="{5D0479E1-A73F-4F85-A3BA-652D4C9AD3FE}"/>
              </a:ext>
            </a:extLst>
          </p:cNvPr>
          <p:cNvCxnSpPr>
            <a:cxnSpLocks/>
          </p:cNvCxnSpPr>
          <p:nvPr/>
        </p:nvCxnSpPr>
        <p:spPr>
          <a:xfrm>
            <a:off x="3148445" y="3980411"/>
            <a:ext cx="9043555"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pic>
        <p:nvPicPr>
          <p:cNvPr id="2052" name="Picture 4" descr="Image result for china japan korean character">
            <a:extLst>
              <a:ext uri="{FF2B5EF4-FFF2-40B4-BE49-F238E27FC236}">
                <a16:creationId xmlns:a16="http://schemas.microsoft.com/office/drawing/2014/main" id="{1F0A5E71-ADE2-4DD6-A6E0-DE42D76A1ADB}"/>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saturation sat="400000"/>
                    </a14:imgEffect>
                  </a14:imgLayer>
                </a14:imgProps>
              </a:ext>
              <a:ext uri="{28A0092B-C50C-407E-A947-70E740481C1C}">
                <a14:useLocalDpi xmlns:a14="http://schemas.microsoft.com/office/drawing/2010/main" val="0"/>
              </a:ext>
            </a:extLst>
          </a:blip>
          <a:srcRect t="15498"/>
          <a:stretch/>
        </p:blipFill>
        <p:spPr bwMode="auto">
          <a:xfrm>
            <a:off x="3675247" y="4065512"/>
            <a:ext cx="3661780" cy="2667588"/>
          </a:xfrm>
          <a:prstGeom prst="rect">
            <a:avLst/>
          </a:prstGeom>
          <a:noFill/>
          <a:extLst>
            <a:ext uri="{909E8E84-426E-40DD-AFC4-6F175D3DCCD1}">
              <a14:hiddenFill xmlns:a14="http://schemas.microsoft.com/office/drawing/2010/main">
                <a:solidFill>
                  <a:srgbClr val="FFFFFF"/>
                </a:solidFill>
              </a14:hiddenFill>
            </a:ext>
          </a:extLst>
        </p:spPr>
      </p:pic>
      <p:sp>
        <p:nvSpPr>
          <p:cNvPr id="21" name="文本框 20">
            <a:extLst>
              <a:ext uri="{FF2B5EF4-FFF2-40B4-BE49-F238E27FC236}">
                <a16:creationId xmlns:a16="http://schemas.microsoft.com/office/drawing/2014/main" id="{C4FADCC7-38EE-4F27-8DDE-DF1D13537AEB}"/>
              </a:ext>
            </a:extLst>
          </p:cNvPr>
          <p:cNvSpPr txBox="1"/>
          <p:nvPr/>
        </p:nvSpPr>
        <p:spPr>
          <a:xfrm>
            <a:off x="-45899" y="5157164"/>
            <a:ext cx="2647961" cy="646331"/>
          </a:xfrm>
          <a:prstGeom prst="rect">
            <a:avLst/>
          </a:prstGeom>
          <a:noFill/>
        </p:spPr>
        <p:txBody>
          <a:bodyPr wrap="square" rtlCol="0">
            <a:spAutoFit/>
          </a:bodyPr>
          <a:lstStyle/>
          <a:p>
            <a:r>
              <a:rPr lang="en-US" altLang="zh-CN" dirty="0">
                <a:solidFill>
                  <a:schemeClr val="tx1">
                    <a:lumMod val="75000"/>
                    <a:lumOff val="25000"/>
                  </a:schemeClr>
                </a:solidFill>
              </a:rPr>
              <a:t>Similar cultural root yet distinct cultural behavior </a:t>
            </a:r>
          </a:p>
        </p:txBody>
      </p:sp>
      <p:pic>
        <p:nvPicPr>
          <p:cNvPr id="1026" name="Picture 2" descr="Image result for chinese japanese korean">
            <a:extLst>
              <a:ext uri="{FF2B5EF4-FFF2-40B4-BE49-F238E27FC236}">
                <a16:creationId xmlns:a16="http://schemas.microsoft.com/office/drawing/2014/main" id="{8AF9A901-0DDB-4698-8BA1-0155875783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91803" y="4136219"/>
            <a:ext cx="2563939" cy="1376232"/>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a:extLst>
              <a:ext uri="{FF2B5EF4-FFF2-40B4-BE49-F238E27FC236}">
                <a16:creationId xmlns:a16="http://schemas.microsoft.com/office/drawing/2014/main" id="{567909FD-B111-4582-A855-A78F14BE2F27}"/>
              </a:ext>
            </a:extLst>
          </p:cNvPr>
          <p:cNvSpPr txBox="1"/>
          <p:nvPr/>
        </p:nvSpPr>
        <p:spPr>
          <a:xfrm>
            <a:off x="3769576" y="1084135"/>
            <a:ext cx="3567451" cy="369332"/>
          </a:xfrm>
          <a:prstGeom prst="rect">
            <a:avLst/>
          </a:prstGeom>
          <a:noFill/>
        </p:spPr>
        <p:txBody>
          <a:bodyPr wrap="none" rtlCol="0">
            <a:spAutoFit/>
          </a:bodyPr>
          <a:lstStyle/>
          <a:p>
            <a:r>
              <a:rPr lang="en-US" altLang="zh-CN" i="1" dirty="0"/>
              <a:t>Hofstede’s culture dimension model</a:t>
            </a:r>
            <a:endParaRPr lang="zh-CN" altLang="en-US" i="1" dirty="0"/>
          </a:p>
        </p:txBody>
      </p:sp>
      <p:sp>
        <p:nvSpPr>
          <p:cNvPr id="15" name="文本框 14">
            <a:extLst>
              <a:ext uri="{FF2B5EF4-FFF2-40B4-BE49-F238E27FC236}">
                <a16:creationId xmlns:a16="http://schemas.microsoft.com/office/drawing/2014/main" id="{A3BB0594-58E6-48DB-8F72-509E19DC5581}"/>
              </a:ext>
            </a:extLst>
          </p:cNvPr>
          <p:cNvSpPr txBox="1"/>
          <p:nvPr/>
        </p:nvSpPr>
        <p:spPr>
          <a:xfrm>
            <a:off x="9375844" y="1771459"/>
            <a:ext cx="2816156" cy="369332"/>
          </a:xfrm>
          <a:prstGeom prst="rect">
            <a:avLst/>
          </a:prstGeom>
          <a:noFill/>
        </p:spPr>
        <p:txBody>
          <a:bodyPr wrap="none" rtlCol="0">
            <a:spAutoFit/>
          </a:bodyPr>
          <a:lstStyle/>
          <a:p>
            <a:r>
              <a:rPr lang="en-US" altLang="zh-CN" i="1" dirty="0"/>
              <a:t>Hall high/low context model</a:t>
            </a:r>
            <a:endParaRPr lang="zh-CN" altLang="en-US" i="1" dirty="0"/>
          </a:p>
        </p:txBody>
      </p:sp>
      <p:grpSp>
        <p:nvGrpSpPr>
          <p:cNvPr id="11" name="组合 10">
            <a:extLst>
              <a:ext uri="{FF2B5EF4-FFF2-40B4-BE49-F238E27FC236}">
                <a16:creationId xmlns:a16="http://schemas.microsoft.com/office/drawing/2014/main" id="{0FA0660D-D8C0-4070-934D-C2A475A45E9F}"/>
              </a:ext>
            </a:extLst>
          </p:cNvPr>
          <p:cNvGrpSpPr/>
          <p:nvPr/>
        </p:nvGrpSpPr>
        <p:grpSpPr>
          <a:xfrm>
            <a:off x="7635396" y="4178526"/>
            <a:ext cx="580846" cy="1808292"/>
            <a:chOff x="7337026" y="4121787"/>
            <a:chExt cx="580846" cy="1808292"/>
          </a:xfrm>
        </p:grpSpPr>
        <p:cxnSp>
          <p:nvCxnSpPr>
            <p:cNvPr id="7" name="直接连接符 6">
              <a:extLst>
                <a:ext uri="{FF2B5EF4-FFF2-40B4-BE49-F238E27FC236}">
                  <a16:creationId xmlns:a16="http://schemas.microsoft.com/office/drawing/2014/main" id="{2C53CB0E-FE4A-4911-B221-9C04460C3C5D}"/>
                </a:ext>
              </a:extLst>
            </p:cNvPr>
            <p:cNvCxnSpPr/>
            <p:nvPr/>
          </p:nvCxnSpPr>
          <p:spPr>
            <a:xfrm>
              <a:off x="7639049" y="4121787"/>
              <a:ext cx="0" cy="1808292"/>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10" name="箭头: 右 9">
              <a:extLst>
                <a:ext uri="{FF2B5EF4-FFF2-40B4-BE49-F238E27FC236}">
                  <a16:creationId xmlns:a16="http://schemas.microsoft.com/office/drawing/2014/main" id="{60D954A3-46FE-4035-9DEB-3A6A587ACB99}"/>
                </a:ext>
              </a:extLst>
            </p:cNvPr>
            <p:cNvSpPr/>
            <p:nvPr/>
          </p:nvSpPr>
          <p:spPr>
            <a:xfrm>
              <a:off x="7639049" y="4384964"/>
              <a:ext cx="278823" cy="301331"/>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箭头: 右 18">
              <a:extLst>
                <a:ext uri="{FF2B5EF4-FFF2-40B4-BE49-F238E27FC236}">
                  <a16:creationId xmlns:a16="http://schemas.microsoft.com/office/drawing/2014/main" id="{09AEEE4B-B0F8-4A47-8D12-744992F9AC25}"/>
                </a:ext>
              </a:extLst>
            </p:cNvPr>
            <p:cNvSpPr/>
            <p:nvPr/>
          </p:nvSpPr>
          <p:spPr>
            <a:xfrm flipH="1">
              <a:off x="7337026" y="5154381"/>
              <a:ext cx="278823" cy="301331"/>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a:extLst>
              <a:ext uri="{FF2B5EF4-FFF2-40B4-BE49-F238E27FC236}">
                <a16:creationId xmlns:a16="http://schemas.microsoft.com/office/drawing/2014/main" id="{A037369B-3110-4847-B480-58736280127F}"/>
              </a:ext>
            </a:extLst>
          </p:cNvPr>
          <p:cNvSpPr txBox="1"/>
          <p:nvPr/>
        </p:nvSpPr>
        <p:spPr>
          <a:xfrm>
            <a:off x="6507406" y="5154381"/>
            <a:ext cx="1104790" cy="369332"/>
          </a:xfrm>
          <a:prstGeom prst="rect">
            <a:avLst/>
          </a:prstGeom>
          <a:noFill/>
        </p:spPr>
        <p:txBody>
          <a:bodyPr wrap="none" rtlCol="0">
            <a:spAutoFit/>
          </a:bodyPr>
          <a:lstStyle/>
          <a:p>
            <a:r>
              <a:rPr lang="en-US" altLang="zh-CN" i="1" dirty="0">
                <a:solidFill>
                  <a:schemeClr val="accent1"/>
                </a:solidFill>
              </a:rPr>
              <a:t>Language</a:t>
            </a:r>
            <a:endParaRPr lang="zh-CN" altLang="en-US" i="1" dirty="0">
              <a:solidFill>
                <a:schemeClr val="accent1"/>
              </a:solidFill>
            </a:endParaRPr>
          </a:p>
        </p:txBody>
      </p:sp>
      <p:sp>
        <p:nvSpPr>
          <p:cNvPr id="22" name="文本框 21">
            <a:extLst>
              <a:ext uri="{FF2B5EF4-FFF2-40B4-BE49-F238E27FC236}">
                <a16:creationId xmlns:a16="http://schemas.microsoft.com/office/drawing/2014/main" id="{3A953EA5-45E3-44AC-9A49-5B16C0B56296}"/>
              </a:ext>
            </a:extLst>
          </p:cNvPr>
          <p:cNvSpPr txBox="1"/>
          <p:nvPr/>
        </p:nvSpPr>
        <p:spPr>
          <a:xfrm>
            <a:off x="8170706" y="4384912"/>
            <a:ext cx="986167" cy="369332"/>
          </a:xfrm>
          <a:prstGeom prst="rect">
            <a:avLst/>
          </a:prstGeom>
          <a:noFill/>
        </p:spPr>
        <p:txBody>
          <a:bodyPr wrap="none" rtlCol="0">
            <a:spAutoFit/>
          </a:bodyPr>
          <a:lstStyle/>
          <a:p>
            <a:r>
              <a:rPr lang="en-US" altLang="zh-CN" i="1" dirty="0">
                <a:solidFill>
                  <a:schemeClr val="accent1"/>
                </a:solidFill>
              </a:rPr>
              <a:t>Dressing</a:t>
            </a:r>
            <a:endParaRPr lang="zh-CN" altLang="en-US" i="1" dirty="0">
              <a:solidFill>
                <a:schemeClr val="accent1"/>
              </a:solidFill>
            </a:endParaRPr>
          </a:p>
        </p:txBody>
      </p:sp>
    </p:spTree>
    <p:extLst>
      <p:ext uri="{BB962C8B-B14F-4D97-AF65-F5344CB8AC3E}">
        <p14:creationId xmlns:p14="http://schemas.microsoft.com/office/powerpoint/2010/main" val="65513418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2784764"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3148445" y="746760"/>
            <a:ext cx="9043555"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6005170"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Background     </a:t>
            </a:r>
            <a:r>
              <a:rPr lang="en-US" altLang="zh-CN" sz="3600" dirty="0">
                <a:solidFill>
                  <a:schemeClr val="accent3">
                    <a:lumMod val="50000"/>
                  </a:schemeClr>
                </a:solidFill>
                <a:latin typeface="Eras Light ITC" panose="020B0402030504020804" pitchFamily="34" charset="0"/>
                <a:ea typeface="微软雅黑"/>
              </a:rPr>
              <a:t>Asian Culture </a:t>
            </a:r>
            <a:endParaRPr lang="zh-CN" altLang="en-US" sz="3600" dirty="0">
              <a:solidFill>
                <a:schemeClr val="accent3">
                  <a:lumMod val="50000"/>
                </a:schemeClr>
              </a:solidFill>
              <a:latin typeface="Eras Light ITC" panose="020B0402030504020804" pitchFamily="34" charset="0"/>
              <a:ea typeface="微软雅黑"/>
            </a:endParaRPr>
          </a:p>
        </p:txBody>
      </p:sp>
      <p:sp>
        <p:nvSpPr>
          <p:cNvPr id="2" name="文本框 1">
            <a:extLst>
              <a:ext uri="{FF2B5EF4-FFF2-40B4-BE49-F238E27FC236}">
                <a16:creationId xmlns:a16="http://schemas.microsoft.com/office/drawing/2014/main" id="{558F4166-06EB-4F80-9FEE-2037351B84D1}"/>
              </a:ext>
            </a:extLst>
          </p:cNvPr>
          <p:cNvSpPr txBox="1"/>
          <p:nvPr/>
        </p:nvSpPr>
        <p:spPr>
          <a:xfrm>
            <a:off x="0" y="1140015"/>
            <a:ext cx="2647961" cy="1200329"/>
          </a:xfrm>
          <a:prstGeom prst="rect">
            <a:avLst/>
          </a:prstGeom>
          <a:noFill/>
        </p:spPr>
        <p:txBody>
          <a:bodyPr wrap="square" rtlCol="0">
            <a:spAutoFit/>
          </a:bodyPr>
          <a:lstStyle/>
          <a:p>
            <a:pPr algn="ctr"/>
            <a:r>
              <a:rPr lang="en-US" altLang="zh-CN" b="1" dirty="0">
                <a:solidFill>
                  <a:schemeClr val="tx1">
                    <a:lumMod val="75000"/>
                    <a:lumOff val="25000"/>
                  </a:schemeClr>
                </a:solidFill>
              </a:rPr>
              <a:t>Different cultural identifies mean different preferences on jewelry products</a:t>
            </a:r>
          </a:p>
        </p:txBody>
      </p:sp>
      <p:pic>
        <p:nvPicPr>
          <p:cNvPr id="19" name="图片 18" descr="手机屏幕的截图&#10;&#10;描述已自动生成">
            <a:extLst>
              <a:ext uri="{FF2B5EF4-FFF2-40B4-BE49-F238E27FC236}">
                <a16:creationId xmlns:a16="http://schemas.microsoft.com/office/drawing/2014/main" id="{5BF699F2-2B13-431F-BAE4-ADFD14A4E3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7044" y="978538"/>
            <a:ext cx="7243705" cy="4428589"/>
          </a:xfrm>
          <a:prstGeom prst="rect">
            <a:avLst/>
          </a:prstGeom>
        </p:spPr>
      </p:pic>
      <p:sp>
        <p:nvSpPr>
          <p:cNvPr id="37" name="文本框 36">
            <a:extLst>
              <a:ext uri="{FF2B5EF4-FFF2-40B4-BE49-F238E27FC236}">
                <a16:creationId xmlns:a16="http://schemas.microsoft.com/office/drawing/2014/main" id="{EE440DC6-BC22-4C9F-A4FD-D3B832CE5A43}"/>
              </a:ext>
            </a:extLst>
          </p:cNvPr>
          <p:cNvSpPr txBox="1"/>
          <p:nvPr/>
        </p:nvSpPr>
        <p:spPr>
          <a:xfrm>
            <a:off x="8219446" y="5879462"/>
            <a:ext cx="2647961" cy="923330"/>
          </a:xfrm>
          <a:prstGeom prst="rect">
            <a:avLst/>
          </a:prstGeom>
          <a:noFill/>
        </p:spPr>
        <p:txBody>
          <a:bodyPr wrap="square" rtlCol="0">
            <a:spAutoFit/>
          </a:bodyPr>
          <a:lstStyle/>
          <a:p>
            <a:pPr algn="ctr"/>
            <a:r>
              <a:rPr lang="en-US" altLang="zh-CN" b="1" dirty="0"/>
              <a:t>Leading to challenges for international business communication</a:t>
            </a:r>
          </a:p>
        </p:txBody>
      </p:sp>
      <p:sp>
        <p:nvSpPr>
          <p:cNvPr id="27" name="箭头: 右 26">
            <a:extLst>
              <a:ext uri="{FF2B5EF4-FFF2-40B4-BE49-F238E27FC236}">
                <a16:creationId xmlns:a16="http://schemas.microsoft.com/office/drawing/2014/main" id="{7AAF7595-B0BB-4E67-A173-DBEB6A71E190}"/>
              </a:ext>
            </a:extLst>
          </p:cNvPr>
          <p:cNvSpPr/>
          <p:nvPr/>
        </p:nvSpPr>
        <p:spPr>
          <a:xfrm>
            <a:off x="2647961" y="1359181"/>
            <a:ext cx="440742" cy="761996"/>
          </a:xfrm>
          <a:prstGeom prst="rightArrow">
            <a:avLst>
              <a:gd name="adj1" fmla="val 38571"/>
              <a:gd name="adj2" fmla="val 52470"/>
            </a:avLst>
          </a:prstGeom>
          <a:solidFill>
            <a:schemeClr val="accent1">
              <a:alpha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a:extLst>
              <a:ext uri="{FF2B5EF4-FFF2-40B4-BE49-F238E27FC236}">
                <a16:creationId xmlns:a16="http://schemas.microsoft.com/office/drawing/2014/main" id="{F6BFB5F5-478C-45DC-9F3A-227407380659}"/>
              </a:ext>
            </a:extLst>
          </p:cNvPr>
          <p:cNvGrpSpPr/>
          <p:nvPr/>
        </p:nvGrpSpPr>
        <p:grpSpPr>
          <a:xfrm>
            <a:off x="6868883" y="5531064"/>
            <a:ext cx="1110344" cy="1128518"/>
            <a:chOff x="6868883" y="5531064"/>
            <a:chExt cx="1110344" cy="1128518"/>
          </a:xfrm>
          <a:effectLst>
            <a:outerShdw blurRad="50800" dist="38100" dir="2700000" algn="tl" rotWithShape="0">
              <a:prstClr val="black">
                <a:alpha val="40000"/>
              </a:prstClr>
            </a:outerShdw>
          </a:effectLst>
        </p:grpSpPr>
        <p:sp>
          <p:nvSpPr>
            <p:cNvPr id="28" name="矩形 27">
              <a:extLst>
                <a:ext uri="{FF2B5EF4-FFF2-40B4-BE49-F238E27FC236}">
                  <a16:creationId xmlns:a16="http://schemas.microsoft.com/office/drawing/2014/main" id="{7E66DEA6-6A9F-4BBB-A6E2-18E94AA9089B}"/>
                </a:ext>
              </a:extLst>
            </p:cNvPr>
            <p:cNvSpPr/>
            <p:nvPr/>
          </p:nvSpPr>
          <p:spPr>
            <a:xfrm>
              <a:off x="6868883" y="5531064"/>
              <a:ext cx="293915" cy="6967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箭头: 右 28">
              <a:extLst>
                <a:ext uri="{FF2B5EF4-FFF2-40B4-BE49-F238E27FC236}">
                  <a16:creationId xmlns:a16="http://schemas.microsoft.com/office/drawing/2014/main" id="{B96BD9DE-3814-4275-917D-E06FB30F5510}"/>
                </a:ext>
              </a:extLst>
            </p:cNvPr>
            <p:cNvSpPr/>
            <p:nvPr/>
          </p:nvSpPr>
          <p:spPr>
            <a:xfrm>
              <a:off x="6868883" y="6044012"/>
              <a:ext cx="1110344" cy="615570"/>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extLst>
      <p:ext uri="{BB962C8B-B14F-4D97-AF65-F5344CB8AC3E}">
        <p14:creationId xmlns:p14="http://schemas.microsoft.com/office/powerpoint/2010/main" val="1056748168"/>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7976038"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8481848" y="746760"/>
            <a:ext cx="3710152"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12345046"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International Business Communication      </a:t>
            </a:r>
            <a:r>
              <a:rPr lang="en-US" altLang="zh-CN" sz="3600" dirty="0">
                <a:solidFill>
                  <a:schemeClr val="accent3">
                    <a:lumMod val="50000"/>
                  </a:schemeClr>
                </a:solidFill>
                <a:latin typeface="Eras Light ITC" panose="020B0402030504020804" pitchFamily="34" charset="0"/>
                <a:ea typeface="微软雅黑"/>
              </a:rPr>
              <a:t>Importance of skills</a:t>
            </a:r>
            <a:endParaRPr lang="zh-CN" altLang="en-US" sz="3600" dirty="0">
              <a:solidFill>
                <a:schemeClr val="accent3">
                  <a:lumMod val="50000"/>
                </a:schemeClr>
              </a:solidFill>
              <a:latin typeface="Eras Light ITC" panose="020B0402030504020804" pitchFamily="34" charset="0"/>
              <a:ea typeface="微软雅黑"/>
            </a:endParaRPr>
          </a:p>
        </p:txBody>
      </p:sp>
      <p:pic>
        <p:nvPicPr>
          <p:cNvPr id="7" name="图片 6" descr="图片包含 游戏机&#10;&#10;描述已自动生成">
            <a:extLst>
              <a:ext uri="{FF2B5EF4-FFF2-40B4-BE49-F238E27FC236}">
                <a16:creationId xmlns:a16="http://schemas.microsoft.com/office/drawing/2014/main" id="{9A3E1EAB-AE97-4127-A749-2EF039F2FA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sp>
        <p:nvSpPr>
          <p:cNvPr id="2" name="标题 1">
            <a:extLst>
              <a:ext uri="{FF2B5EF4-FFF2-40B4-BE49-F238E27FC236}">
                <a16:creationId xmlns:a16="http://schemas.microsoft.com/office/drawing/2014/main" id="{D36C93E3-8577-428D-8703-6F12DF670322}"/>
              </a:ext>
            </a:extLst>
          </p:cNvPr>
          <p:cNvSpPr>
            <a:spLocks noGrp="1"/>
          </p:cNvSpPr>
          <p:nvPr>
            <p:ph type="title"/>
          </p:nvPr>
        </p:nvSpPr>
        <p:spPr>
          <a:xfrm>
            <a:off x="838200" y="1044357"/>
            <a:ext cx="10515600" cy="646331"/>
          </a:xfrm>
        </p:spPr>
        <p:txBody>
          <a:bodyPr>
            <a:normAutofit fontScale="90000"/>
          </a:bodyPr>
          <a:lstStyle/>
          <a:p>
            <a:r>
              <a:rPr lang="en-US" altLang="zh-CN" sz="3100" dirty="0"/>
              <a:t>Countermeasures to bridge cultural differences in transnational cooperation</a:t>
            </a:r>
            <a:br>
              <a:rPr lang="zh-CN" altLang="zh-CN" dirty="0"/>
            </a:br>
            <a:endParaRPr lang="zh-CN" altLang="en-US" dirty="0"/>
          </a:p>
        </p:txBody>
      </p:sp>
      <p:sp>
        <p:nvSpPr>
          <p:cNvPr id="3" name="内容占位符 2">
            <a:extLst>
              <a:ext uri="{FF2B5EF4-FFF2-40B4-BE49-F238E27FC236}">
                <a16:creationId xmlns:a16="http://schemas.microsoft.com/office/drawing/2014/main" id="{06B080E6-7DC6-4250-89A7-0ABE9B00596B}"/>
              </a:ext>
            </a:extLst>
          </p:cNvPr>
          <p:cNvSpPr>
            <a:spLocks noGrp="1"/>
          </p:cNvSpPr>
          <p:nvPr>
            <p:ph idx="1"/>
          </p:nvPr>
        </p:nvSpPr>
        <p:spPr>
          <a:xfrm>
            <a:off x="838200" y="1527142"/>
            <a:ext cx="10515600" cy="4649821"/>
          </a:xfrm>
        </p:spPr>
        <p:txBody>
          <a:bodyPr>
            <a:normAutofit fontScale="85000" lnSpcReduction="10000"/>
          </a:bodyPr>
          <a:lstStyle/>
          <a:p>
            <a:r>
              <a:rPr lang="en-US" altLang="zh-CN" dirty="0"/>
              <a:t>1. Improve language communication ability: it is particularly important to use language sensitively, use offshore English fluently, be familiar with each other's cultural preferences and quickly form good communication skills with partners. We believe that the way to develop good daily communication skills is too often make up business scenarios and simulate dialogue scripts, to train the flexibility and diversity of daily communication. As Edward T. hall, an American anthropologist, said, "The essence of effective intercultural communication is to send the right response, not the right message."</a:t>
            </a:r>
            <a:endParaRPr lang="zh-CN" altLang="zh-CN" dirty="0"/>
          </a:p>
          <a:p>
            <a:r>
              <a:rPr lang="en-US" altLang="zh-CN" dirty="0"/>
              <a:t>2. Identify the difference dimension. The first thing an enterprise needs to do is to understand the relevant dimensions of cultural conflicts, to effectively resolve the differences when dealing with the conflicts between the enterprise and the local culture. The company's policies should be adjusted to meet local needs to bridge cultural differences between the two sides and normalize business cooperation between the East and the West.</a:t>
            </a:r>
            <a:endParaRPr lang="zh-CN" altLang="zh-CN" dirty="0"/>
          </a:p>
          <a:p>
            <a:endParaRPr lang="zh-CN" altLang="en-US" dirty="0"/>
          </a:p>
        </p:txBody>
      </p:sp>
    </p:spTree>
    <p:extLst>
      <p:ext uri="{BB962C8B-B14F-4D97-AF65-F5344CB8AC3E}">
        <p14:creationId xmlns:p14="http://schemas.microsoft.com/office/powerpoint/2010/main" val="243344019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7976038"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8481848" y="746760"/>
            <a:ext cx="3710152"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1004473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International Business Communication      </a:t>
            </a:r>
            <a:r>
              <a:rPr kumimoji="0" lang="en-US" altLang="zh-CN" sz="3600" b="0" i="0" u="none" strike="noStrike" kern="1200" cap="none" spc="0" normalizeH="0" baseline="0" noProof="0" dirty="0">
                <a:ln>
                  <a:noFill/>
                </a:ln>
                <a:solidFill>
                  <a:schemeClr val="accent3">
                    <a:lumMod val="50000"/>
                  </a:schemeClr>
                </a:solidFill>
                <a:effectLst/>
                <a:uLnTx/>
                <a:uFillTx/>
                <a:latin typeface="Eras Light ITC" panose="020B0402030504020804" pitchFamily="34" charset="0"/>
                <a:ea typeface="微软雅黑"/>
              </a:rPr>
              <a:t>S</a:t>
            </a:r>
            <a:r>
              <a:rPr lang="en-US" altLang="zh-CN" sz="3600" dirty="0">
                <a:solidFill>
                  <a:schemeClr val="accent3">
                    <a:lumMod val="50000"/>
                  </a:schemeClr>
                </a:solidFill>
                <a:latin typeface="Eras Light ITC" panose="020B0402030504020804" pitchFamily="34" charset="0"/>
                <a:ea typeface="微软雅黑"/>
              </a:rPr>
              <a:t>kill set</a:t>
            </a:r>
            <a:endParaRPr lang="zh-CN" altLang="en-US" sz="3600" dirty="0">
              <a:solidFill>
                <a:schemeClr val="accent3">
                  <a:lumMod val="50000"/>
                </a:schemeClr>
              </a:solidFill>
              <a:latin typeface="Eras Light ITC" panose="020B0402030504020804" pitchFamily="34" charset="0"/>
              <a:ea typeface="微软雅黑"/>
            </a:endParaRPr>
          </a:p>
        </p:txBody>
      </p:sp>
      <p:pic>
        <p:nvPicPr>
          <p:cNvPr id="7" name="图片 6" descr="图片包含 游戏机&#10;&#10;描述已自动生成">
            <a:extLst>
              <a:ext uri="{FF2B5EF4-FFF2-40B4-BE49-F238E27FC236}">
                <a16:creationId xmlns:a16="http://schemas.microsoft.com/office/drawing/2014/main" id="{B1310FAD-D724-4D61-8EE4-94425DB958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sp>
        <p:nvSpPr>
          <p:cNvPr id="11" name="内容占位符 10">
            <a:extLst>
              <a:ext uri="{FF2B5EF4-FFF2-40B4-BE49-F238E27FC236}">
                <a16:creationId xmlns:a16="http://schemas.microsoft.com/office/drawing/2014/main" id="{C8F4EB60-FE03-4E09-85C2-47B4DCA07DEC}"/>
              </a:ext>
            </a:extLst>
          </p:cNvPr>
          <p:cNvSpPr>
            <a:spLocks noGrp="1"/>
          </p:cNvSpPr>
          <p:nvPr>
            <p:ph idx="1"/>
          </p:nvPr>
        </p:nvSpPr>
        <p:spPr>
          <a:xfrm>
            <a:off x="838200" y="1178358"/>
            <a:ext cx="10515600" cy="5203581"/>
          </a:xfrm>
        </p:spPr>
        <p:txBody>
          <a:bodyPr>
            <a:normAutofit/>
          </a:bodyPr>
          <a:lstStyle/>
          <a:p>
            <a:r>
              <a:rPr lang="en-US" altLang="zh-CN" dirty="0"/>
              <a:t>3. Everyone has the right to speak: give equal opportunities to employees from all countries and cultures. Listen to their voices and opinions and improve mutual understanding.</a:t>
            </a:r>
          </a:p>
          <a:p>
            <a:r>
              <a:rPr lang="en-US" altLang="zh-CN" dirty="0"/>
              <a:t>4. Training employees: when entering the new market, it is inevitable to follow the local customs, but it is also necessary to train local employees to adapt to the corporate culture of the group. For example, Edward Twitchell Hall provides a project called "management confrontation", which teaches a set of methodology on how to express different opinions in meetings. The importance of debate for the success of the company.</a:t>
            </a:r>
          </a:p>
          <a:p>
            <a:endParaRPr lang="zh-CN" altLang="en-US" dirty="0"/>
          </a:p>
        </p:txBody>
      </p:sp>
    </p:spTree>
    <p:extLst>
      <p:ext uri="{BB962C8B-B14F-4D97-AF65-F5344CB8AC3E}">
        <p14:creationId xmlns:p14="http://schemas.microsoft.com/office/powerpoint/2010/main" val="397389792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7976038"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8481848" y="746760"/>
            <a:ext cx="3710152"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1206131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International Business Communication      </a:t>
            </a:r>
            <a:r>
              <a:rPr kumimoji="0" lang="en-US" altLang="zh-CN" sz="3600" b="0" i="0" u="none" strike="noStrike" kern="1200" cap="none" spc="0" normalizeH="0" baseline="0" noProof="0" dirty="0">
                <a:ln>
                  <a:noFill/>
                </a:ln>
                <a:solidFill>
                  <a:schemeClr val="accent3">
                    <a:lumMod val="50000"/>
                  </a:schemeClr>
                </a:solidFill>
                <a:effectLst/>
                <a:uLnTx/>
                <a:uFillTx/>
                <a:latin typeface="Eras Light ITC" panose="020B0402030504020804" pitchFamily="34" charset="0"/>
                <a:ea typeface="微软雅黑"/>
              </a:rPr>
              <a:t>S</a:t>
            </a:r>
            <a:r>
              <a:rPr lang="en-US" altLang="zh-CN" sz="3600" dirty="0">
                <a:solidFill>
                  <a:schemeClr val="accent3">
                    <a:lumMod val="50000"/>
                  </a:schemeClr>
                </a:solidFill>
                <a:latin typeface="Eras Light ITC" panose="020B0402030504020804" pitchFamily="34" charset="0"/>
                <a:ea typeface="微软雅黑"/>
              </a:rPr>
              <a:t>kill development</a:t>
            </a:r>
            <a:endParaRPr lang="zh-CN" altLang="en-US" sz="3600" dirty="0">
              <a:solidFill>
                <a:schemeClr val="accent3">
                  <a:lumMod val="50000"/>
                </a:schemeClr>
              </a:solidFill>
              <a:latin typeface="Eras Light ITC" panose="020B0402030504020804" pitchFamily="34" charset="0"/>
              <a:ea typeface="微软雅黑"/>
            </a:endParaRPr>
          </a:p>
        </p:txBody>
      </p:sp>
      <p:pic>
        <p:nvPicPr>
          <p:cNvPr id="7" name="图片 6" descr="图片包含 游戏机&#10;&#10;描述已自动生成">
            <a:extLst>
              <a:ext uri="{FF2B5EF4-FFF2-40B4-BE49-F238E27FC236}">
                <a16:creationId xmlns:a16="http://schemas.microsoft.com/office/drawing/2014/main" id="{6D4C8B86-9F97-4E2F-9991-BD236BFEFD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sp>
        <p:nvSpPr>
          <p:cNvPr id="9" name="内容占位符 8">
            <a:extLst>
              <a:ext uri="{FF2B5EF4-FFF2-40B4-BE49-F238E27FC236}">
                <a16:creationId xmlns:a16="http://schemas.microsoft.com/office/drawing/2014/main" id="{5FB6E927-D1FB-497D-99D1-12C70EFC645A}"/>
              </a:ext>
            </a:extLst>
          </p:cNvPr>
          <p:cNvSpPr>
            <a:spLocks noGrp="1"/>
          </p:cNvSpPr>
          <p:nvPr>
            <p:ph idx="1"/>
          </p:nvPr>
        </p:nvSpPr>
        <p:spPr>
          <a:xfrm>
            <a:off x="838200" y="1480010"/>
            <a:ext cx="10515600" cy="4696953"/>
          </a:xfrm>
        </p:spPr>
        <p:txBody>
          <a:bodyPr/>
          <a:lstStyle/>
          <a:p>
            <a:r>
              <a:rPr lang="en-US" altLang="zh-CN" dirty="0"/>
              <a:t>5. Ensure diversity: if 99% of the engineers in your Asian branch are Asian, and 99% of the human resources experts in London are British, the risk of cultural disruption is high. Therefore, we should ensure the diversity of employees in each branch, mix and match various tasks and functions, and guide employees to build a bridge across multiple cultures.</a:t>
            </a:r>
          </a:p>
          <a:p>
            <a:r>
              <a:rPr lang="en-US" altLang="zh-CN" dirty="0"/>
              <a:t>Of course, the establishment of IBC relationship also has the influence of potential failure. There are many reasons for failure, because different cultures have different levels of handling, taking responsibility, monitoring performance and letting colleagues cooperate.</a:t>
            </a:r>
          </a:p>
          <a:p>
            <a:endParaRPr lang="zh-CN" altLang="en-US" dirty="0"/>
          </a:p>
        </p:txBody>
      </p:sp>
    </p:spTree>
    <p:extLst>
      <p:ext uri="{BB962C8B-B14F-4D97-AF65-F5344CB8AC3E}">
        <p14:creationId xmlns:p14="http://schemas.microsoft.com/office/powerpoint/2010/main" val="19579148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7976038"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8481848" y="746760"/>
            <a:ext cx="3710152"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12107802"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International Business Communication             </a:t>
            </a:r>
            <a:r>
              <a:rPr lang="en-US" altLang="zh-CN" sz="3600" dirty="0">
                <a:solidFill>
                  <a:schemeClr val="accent3">
                    <a:lumMod val="50000"/>
                  </a:schemeClr>
                </a:solidFill>
                <a:latin typeface="Eras Light ITC" panose="020B0402030504020804" pitchFamily="34" charset="0"/>
                <a:ea typeface="微软雅黑"/>
              </a:rPr>
              <a:t>Importance</a:t>
            </a:r>
            <a:endParaRPr lang="zh-CN" altLang="en-US" sz="3600" dirty="0">
              <a:solidFill>
                <a:schemeClr val="accent3">
                  <a:lumMod val="50000"/>
                </a:schemeClr>
              </a:solidFill>
              <a:latin typeface="Eras Light ITC" panose="020B0402030504020804" pitchFamily="34" charset="0"/>
              <a:ea typeface="微软雅黑"/>
            </a:endParaRPr>
          </a:p>
        </p:txBody>
      </p:sp>
      <p:grpSp>
        <p:nvGrpSpPr>
          <p:cNvPr id="2051" name="组合 2050">
            <a:extLst>
              <a:ext uri="{FF2B5EF4-FFF2-40B4-BE49-F238E27FC236}">
                <a16:creationId xmlns:a16="http://schemas.microsoft.com/office/drawing/2014/main" id="{2A5B5C94-A08E-4372-8A7E-389E3EF3D43E}"/>
              </a:ext>
            </a:extLst>
          </p:cNvPr>
          <p:cNvGrpSpPr/>
          <p:nvPr/>
        </p:nvGrpSpPr>
        <p:grpSpPr>
          <a:xfrm>
            <a:off x="270891" y="3683708"/>
            <a:ext cx="8048718" cy="2427532"/>
            <a:chOff x="159211" y="1001468"/>
            <a:chExt cx="8048718" cy="2427532"/>
          </a:xfrm>
        </p:grpSpPr>
        <p:pic>
          <p:nvPicPr>
            <p:cNvPr id="62" name="图片 61" descr="图片包含 游戏机, 蛋糕, 桌子&#10;&#10;描述已自动生成">
              <a:extLst>
                <a:ext uri="{FF2B5EF4-FFF2-40B4-BE49-F238E27FC236}">
                  <a16:creationId xmlns:a16="http://schemas.microsoft.com/office/drawing/2014/main" id="{836D47DB-3AE5-4164-9F54-FDEAD91C71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9449" y="1468662"/>
              <a:ext cx="3688480" cy="1915354"/>
            </a:xfrm>
            <a:prstGeom prst="rect">
              <a:avLst/>
            </a:prstGeom>
          </p:spPr>
        </p:pic>
        <p:grpSp>
          <p:nvGrpSpPr>
            <p:cNvPr id="59" name="组合 58">
              <a:extLst>
                <a:ext uri="{FF2B5EF4-FFF2-40B4-BE49-F238E27FC236}">
                  <a16:creationId xmlns:a16="http://schemas.microsoft.com/office/drawing/2014/main" id="{DAFB3857-69A6-4C4B-A4C5-C305858A983E}"/>
                </a:ext>
              </a:extLst>
            </p:cNvPr>
            <p:cNvGrpSpPr/>
            <p:nvPr/>
          </p:nvGrpSpPr>
          <p:grpSpPr>
            <a:xfrm>
              <a:off x="159211" y="1001468"/>
              <a:ext cx="7786610" cy="2427532"/>
              <a:chOff x="8346769" y="956441"/>
              <a:chExt cx="7786610" cy="2427532"/>
            </a:xfrm>
          </p:grpSpPr>
          <p:sp>
            <p:nvSpPr>
              <p:cNvPr id="51" name="文本框 50">
                <a:extLst>
                  <a:ext uri="{FF2B5EF4-FFF2-40B4-BE49-F238E27FC236}">
                    <a16:creationId xmlns:a16="http://schemas.microsoft.com/office/drawing/2014/main" id="{A011CC15-2718-4FC5-9A96-CC34992C2EAF}"/>
                  </a:ext>
                </a:extLst>
              </p:cNvPr>
              <p:cNvSpPr txBox="1"/>
              <p:nvPr/>
            </p:nvSpPr>
            <p:spPr>
              <a:xfrm>
                <a:off x="8377856" y="956441"/>
                <a:ext cx="7755523" cy="369332"/>
              </a:xfrm>
              <a:prstGeom prst="rect">
                <a:avLst/>
              </a:prstGeom>
              <a:noFill/>
            </p:spPr>
            <p:txBody>
              <a:bodyPr wrap="square" rtlCol="0">
                <a:spAutoFit/>
              </a:bodyPr>
              <a:lstStyle/>
              <a:p>
                <a:r>
                  <a:rPr lang="en-US" altLang="zh-CN" dirty="0"/>
                  <a:t>Jewelry industry is </a:t>
                </a:r>
                <a:r>
                  <a:rPr lang="en-US" altLang="zh-CN" i="1" dirty="0">
                    <a:solidFill>
                      <a:schemeClr val="accent1">
                        <a:lumMod val="50000"/>
                      </a:schemeClr>
                    </a:solidFill>
                  </a:rPr>
                  <a:t>highly localized          </a:t>
                </a:r>
                <a:r>
                  <a:rPr lang="en-US" altLang="zh-CN" b="1" dirty="0"/>
                  <a:t>&amp;</a:t>
                </a:r>
                <a:r>
                  <a:rPr lang="en-US" altLang="zh-CN" dirty="0"/>
                  <a:t>                 </a:t>
                </a:r>
                <a:r>
                  <a:rPr lang="en-US" altLang="zh-CN" i="1" dirty="0">
                    <a:solidFill>
                      <a:schemeClr val="accent1">
                        <a:lumMod val="50000"/>
                      </a:schemeClr>
                    </a:solidFill>
                  </a:rPr>
                  <a:t>increasingly globalized             </a:t>
                </a:r>
              </a:p>
            </p:txBody>
          </p:sp>
          <p:grpSp>
            <p:nvGrpSpPr>
              <p:cNvPr id="55" name="组合 54">
                <a:extLst>
                  <a:ext uri="{FF2B5EF4-FFF2-40B4-BE49-F238E27FC236}">
                    <a16:creationId xmlns:a16="http://schemas.microsoft.com/office/drawing/2014/main" id="{7F9E0781-61D5-4C72-A5CB-826D91DDD90C}"/>
                  </a:ext>
                </a:extLst>
              </p:cNvPr>
              <p:cNvGrpSpPr/>
              <p:nvPr/>
            </p:nvGrpSpPr>
            <p:grpSpPr>
              <a:xfrm>
                <a:off x="8346769" y="1535452"/>
                <a:ext cx="1691722" cy="1691722"/>
                <a:chOff x="7500296" y="1325773"/>
                <a:chExt cx="1660634" cy="1660634"/>
              </a:xfrm>
            </p:grpSpPr>
            <p:sp>
              <p:nvSpPr>
                <p:cNvPr id="52" name="椭圆 51">
                  <a:extLst>
                    <a:ext uri="{FF2B5EF4-FFF2-40B4-BE49-F238E27FC236}">
                      <a16:creationId xmlns:a16="http://schemas.microsoft.com/office/drawing/2014/main" id="{82DAB5DE-4842-4C59-8587-F2242F1EF36A}"/>
                    </a:ext>
                  </a:extLst>
                </p:cNvPr>
                <p:cNvSpPr/>
                <p:nvPr/>
              </p:nvSpPr>
              <p:spPr>
                <a:xfrm>
                  <a:off x="7500296" y="1325773"/>
                  <a:ext cx="1660634" cy="16606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3" name="文本框 52">
                  <a:extLst>
                    <a:ext uri="{FF2B5EF4-FFF2-40B4-BE49-F238E27FC236}">
                      <a16:creationId xmlns:a16="http://schemas.microsoft.com/office/drawing/2014/main" id="{2CBF8EFD-B2BA-4428-AB54-DC817611E9AB}"/>
                    </a:ext>
                  </a:extLst>
                </p:cNvPr>
                <p:cNvSpPr txBox="1"/>
                <p:nvPr/>
              </p:nvSpPr>
              <p:spPr>
                <a:xfrm>
                  <a:off x="7721013" y="1694425"/>
                  <a:ext cx="1219200" cy="923330"/>
                </a:xfrm>
                <a:prstGeom prst="rect">
                  <a:avLst/>
                </a:prstGeom>
                <a:noFill/>
              </p:spPr>
              <p:txBody>
                <a:bodyPr wrap="square" rtlCol="0">
                  <a:spAutoFit/>
                </a:bodyPr>
                <a:lstStyle/>
                <a:p>
                  <a:pPr algn="ctr"/>
                  <a:r>
                    <a:rPr lang="en-US" altLang="zh-CN" i="1" dirty="0">
                      <a:solidFill>
                        <a:schemeClr val="bg1"/>
                      </a:solidFill>
                    </a:rPr>
                    <a:t>10</a:t>
                  </a:r>
                  <a:r>
                    <a:rPr lang="en-US" altLang="zh-CN" dirty="0">
                      <a:solidFill>
                        <a:schemeClr val="bg1"/>
                      </a:solidFill>
                    </a:rPr>
                    <a:t> Leading jewelry companies</a:t>
                  </a:r>
                </a:p>
              </p:txBody>
            </p:sp>
          </p:grpSp>
          <p:pic>
            <p:nvPicPr>
              <p:cNvPr id="54" name="图片 53">
                <a:extLst>
                  <a:ext uri="{FF2B5EF4-FFF2-40B4-BE49-F238E27FC236}">
                    <a16:creationId xmlns:a16="http://schemas.microsoft.com/office/drawing/2014/main" id="{DDD70496-4A1A-4094-9A58-6BED91963828}"/>
                  </a:ext>
                </a:extLst>
              </p:cNvPr>
              <p:cNvPicPr>
                <a:picLocks noChangeAspect="1"/>
              </p:cNvPicPr>
              <p:nvPr/>
            </p:nvPicPr>
            <p:blipFill>
              <a:blip r:embed="rId4"/>
              <a:stretch>
                <a:fillRect/>
              </a:stretch>
            </p:blipFill>
            <p:spPr>
              <a:xfrm>
                <a:off x="9440739" y="1378651"/>
                <a:ext cx="3345182" cy="2005322"/>
              </a:xfrm>
              <a:prstGeom prst="rect">
                <a:avLst/>
              </a:prstGeom>
            </p:spPr>
          </p:pic>
          <p:sp>
            <p:nvSpPr>
              <p:cNvPr id="56" name="文本框 55">
                <a:extLst>
                  <a:ext uri="{FF2B5EF4-FFF2-40B4-BE49-F238E27FC236}">
                    <a16:creationId xmlns:a16="http://schemas.microsoft.com/office/drawing/2014/main" id="{6F003694-D024-48DC-B725-A11925AFEC63}"/>
                  </a:ext>
                </a:extLst>
              </p:cNvPr>
              <p:cNvSpPr txBox="1"/>
              <p:nvPr/>
            </p:nvSpPr>
            <p:spPr>
              <a:xfrm>
                <a:off x="10589255" y="1569938"/>
                <a:ext cx="636713" cy="369332"/>
              </a:xfrm>
              <a:prstGeom prst="rect">
                <a:avLst/>
              </a:prstGeom>
              <a:noFill/>
            </p:spPr>
            <p:txBody>
              <a:bodyPr wrap="none" rtlCol="0">
                <a:spAutoFit/>
              </a:bodyPr>
              <a:lstStyle/>
              <a:p>
                <a:r>
                  <a:rPr lang="en-US" altLang="zh-CN" i="1" dirty="0">
                    <a:solidFill>
                      <a:schemeClr val="bg1"/>
                    </a:solidFill>
                  </a:rPr>
                  <a:t>15% </a:t>
                </a:r>
                <a:endParaRPr lang="zh-CN" altLang="en-US" i="1" dirty="0">
                  <a:solidFill>
                    <a:schemeClr val="bg1"/>
                  </a:solidFill>
                </a:endParaRPr>
              </a:p>
            </p:txBody>
          </p:sp>
          <p:pic>
            <p:nvPicPr>
              <p:cNvPr id="58" name="图形 57" descr="线箭头逆时针弯曲">
                <a:extLst>
                  <a:ext uri="{FF2B5EF4-FFF2-40B4-BE49-F238E27FC236}">
                    <a16:creationId xmlns:a16="http://schemas.microsoft.com/office/drawing/2014/main" id="{112628E5-C44E-4320-98FA-2DE2021875D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14675810" flipV="1">
                <a:off x="9693716" y="1157532"/>
                <a:ext cx="914400" cy="914400"/>
              </a:xfrm>
              <a:prstGeom prst="rect">
                <a:avLst/>
              </a:prstGeom>
            </p:spPr>
          </p:pic>
          <p:sp>
            <p:nvSpPr>
              <p:cNvPr id="60" name="文本框 59">
                <a:extLst>
                  <a:ext uri="{FF2B5EF4-FFF2-40B4-BE49-F238E27FC236}">
                    <a16:creationId xmlns:a16="http://schemas.microsoft.com/office/drawing/2014/main" id="{F11B4340-3570-487F-9AA7-A78C81F01B7C}"/>
                  </a:ext>
                </a:extLst>
              </p:cNvPr>
              <p:cNvSpPr txBox="1"/>
              <p:nvPr/>
            </p:nvSpPr>
            <p:spPr>
              <a:xfrm>
                <a:off x="10336924" y="2310046"/>
                <a:ext cx="1691722" cy="646331"/>
              </a:xfrm>
              <a:prstGeom prst="rect">
                <a:avLst/>
              </a:prstGeom>
              <a:noFill/>
            </p:spPr>
            <p:txBody>
              <a:bodyPr wrap="square" rtlCol="0">
                <a:spAutoFit/>
              </a:bodyPr>
              <a:lstStyle/>
              <a:p>
                <a:pPr algn="ctr"/>
                <a:r>
                  <a:rPr lang="en-US" altLang="zh-CN" i="1" dirty="0"/>
                  <a:t>Global</a:t>
                </a:r>
              </a:p>
              <a:p>
                <a:pPr algn="ctr"/>
                <a:r>
                  <a:rPr lang="en-US" altLang="zh-CN" i="1" dirty="0"/>
                  <a:t>Jewelry market </a:t>
                </a:r>
              </a:p>
            </p:txBody>
          </p:sp>
        </p:grpSp>
      </p:grpSp>
      <p:sp>
        <p:nvSpPr>
          <p:cNvPr id="76" name="文本框 75">
            <a:extLst>
              <a:ext uri="{FF2B5EF4-FFF2-40B4-BE49-F238E27FC236}">
                <a16:creationId xmlns:a16="http://schemas.microsoft.com/office/drawing/2014/main" id="{5C36009E-223F-41A0-95D1-E7AE5D5CB888}"/>
              </a:ext>
            </a:extLst>
          </p:cNvPr>
          <p:cNvSpPr txBox="1"/>
          <p:nvPr/>
        </p:nvSpPr>
        <p:spPr>
          <a:xfrm>
            <a:off x="208870" y="885400"/>
            <a:ext cx="7755523" cy="646331"/>
          </a:xfrm>
          <a:prstGeom prst="rect">
            <a:avLst/>
          </a:prstGeom>
          <a:noFill/>
        </p:spPr>
        <p:txBody>
          <a:bodyPr wrap="square" rtlCol="0">
            <a:spAutoFit/>
          </a:bodyPr>
          <a:lstStyle/>
          <a:p>
            <a:r>
              <a:rPr lang="en-US" altLang="zh-CN" dirty="0"/>
              <a:t>Understating of market &amp; relationship maintenance with consumers/partners requires the crossing of </a:t>
            </a:r>
            <a:r>
              <a:rPr lang="en-US" altLang="zh-CN" i="1" dirty="0">
                <a:solidFill>
                  <a:schemeClr val="accent1">
                    <a:lumMod val="50000"/>
                  </a:schemeClr>
                </a:solidFill>
              </a:rPr>
              <a:t>communication barrier</a:t>
            </a:r>
          </a:p>
        </p:txBody>
      </p:sp>
      <p:pic>
        <p:nvPicPr>
          <p:cNvPr id="2052" name="Picture 4" descr="Image result for energy barrier">
            <a:extLst>
              <a:ext uri="{FF2B5EF4-FFF2-40B4-BE49-F238E27FC236}">
                <a16:creationId xmlns:a16="http://schemas.microsoft.com/office/drawing/2014/main" id="{E364E0E5-5975-4DCC-B008-13D3E147ED4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6463" t="35389" r="22048" b="12383"/>
          <a:stretch/>
        </p:blipFill>
        <p:spPr bwMode="auto">
          <a:xfrm>
            <a:off x="3038261" y="1635812"/>
            <a:ext cx="2491880" cy="1610954"/>
          </a:xfrm>
          <a:prstGeom prst="rect">
            <a:avLst/>
          </a:prstGeom>
          <a:noFill/>
          <a:extLst>
            <a:ext uri="{909E8E84-426E-40DD-AFC4-6F175D3DCCD1}">
              <a14:hiddenFill xmlns:a14="http://schemas.microsoft.com/office/drawing/2010/main">
                <a:solidFill>
                  <a:srgbClr val="FFFFFF"/>
                </a:solidFill>
              </a14:hiddenFill>
            </a:ext>
          </a:extLst>
        </p:spPr>
      </p:pic>
      <p:sp>
        <p:nvSpPr>
          <p:cNvPr id="2053" name="文本框 2052">
            <a:extLst>
              <a:ext uri="{FF2B5EF4-FFF2-40B4-BE49-F238E27FC236}">
                <a16:creationId xmlns:a16="http://schemas.microsoft.com/office/drawing/2014/main" id="{E5149A6A-6C77-4D9C-B00A-2442CC7263E8}"/>
              </a:ext>
            </a:extLst>
          </p:cNvPr>
          <p:cNvSpPr txBox="1"/>
          <p:nvPr/>
        </p:nvSpPr>
        <p:spPr>
          <a:xfrm>
            <a:off x="301978" y="2144631"/>
            <a:ext cx="2706510" cy="369332"/>
          </a:xfrm>
          <a:prstGeom prst="rect">
            <a:avLst/>
          </a:prstGeom>
          <a:noFill/>
        </p:spPr>
        <p:txBody>
          <a:bodyPr wrap="none" rtlCol="0">
            <a:spAutoFit/>
          </a:bodyPr>
          <a:lstStyle/>
          <a:p>
            <a:r>
              <a:rPr lang="en-US" altLang="zh-CN" dirty="0"/>
              <a:t>Communicator in culture A</a:t>
            </a:r>
            <a:endParaRPr lang="zh-CN" altLang="en-US" dirty="0"/>
          </a:p>
        </p:txBody>
      </p:sp>
      <p:sp>
        <p:nvSpPr>
          <p:cNvPr id="86" name="文本框 85">
            <a:extLst>
              <a:ext uri="{FF2B5EF4-FFF2-40B4-BE49-F238E27FC236}">
                <a16:creationId xmlns:a16="http://schemas.microsoft.com/office/drawing/2014/main" id="{B6062AFA-6A8D-4EEF-9B7E-CC40C8D2B1B3}"/>
              </a:ext>
            </a:extLst>
          </p:cNvPr>
          <p:cNvSpPr txBox="1"/>
          <p:nvPr/>
        </p:nvSpPr>
        <p:spPr>
          <a:xfrm>
            <a:off x="5512031" y="2952122"/>
            <a:ext cx="2706510" cy="369332"/>
          </a:xfrm>
          <a:prstGeom prst="rect">
            <a:avLst/>
          </a:prstGeom>
          <a:noFill/>
        </p:spPr>
        <p:txBody>
          <a:bodyPr wrap="none" rtlCol="0">
            <a:spAutoFit/>
          </a:bodyPr>
          <a:lstStyle/>
          <a:p>
            <a:r>
              <a:rPr lang="en-US" altLang="zh-CN" dirty="0"/>
              <a:t>Communicator in culture B</a:t>
            </a:r>
            <a:endParaRPr lang="zh-CN" altLang="en-US" dirty="0"/>
          </a:p>
        </p:txBody>
      </p:sp>
      <p:cxnSp>
        <p:nvCxnSpPr>
          <p:cNvPr id="87" name="直接连接符 86">
            <a:extLst>
              <a:ext uri="{FF2B5EF4-FFF2-40B4-BE49-F238E27FC236}">
                <a16:creationId xmlns:a16="http://schemas.microsoft.com/office/drawing/2014/main" id="{A7DEDFE2-5272-4575-BA2B-3B30E3B36744}"/>
              </a:ext>
            </a:extLst>
          </p:cNvPr>
          <p:cNvCxnSpPr>
            <a:cxnSpLocks/>
          </p:cNvCxnSpPr>
          <p:nvPr/>
        </p:nvCxnSpPr>
        <p:spPr>
          <a:xfrm>
            <a:off x="-11645" y="3568787"/>
            <a:ext cx="7976038"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 name="组合 1">
            <a:extLst>
              <a:ext uri="{FF2B5EF4-FFF2-40B4-BE49-F238E27FC236}">
                <a16:creationId xmlns:a16="http://schemas.microsoft.com/office/drawing/2014/main" id="{438EFAF2-883B-4478-B50E-6C1B73148BF4}"/>
              </a:ext>
            </a:extLst>
          </p:cNvPr>
          <p:cNvGrpSpPr/>
          <p:nvPr/>
        </p:nvGrpSpPr>
        <p:grpSpPr>
          <a:xfrm>
            <a:off x="9128326" y="1208565"/>
            <a:ext cx="2739682" cy="4610907"/>
            <a:chOff x="9221434" y="1711369"/>
            <a:chExt cx="2739682" cy="4610907"/>
          </a:xfrm>
        </p:grpSpPr>
        <p:sp>
          <p:nvSpPr>
            <p:cNvPr id="91" name="文本框 90">
              <a:extLst>
                <a:ext uri="{FF2B5EF4-FFF2-40B4-BE49-F238E27FC236}">
                  <a16:creationId xmlns:a16="http://schemas.microsoft.com/office/drawing/2014/main" id="{87447CE3-86AA-43EB-B5F1-907063DC0111}"/>
                </a:ext>
              </a:extLst>
            </p:cNvPr>
            <p:cNvSpPr txBox="1"/>
            <p:nvPr/>
          </p:nvSpPr>
          <p:spPr>
            <a:xfrm>
              <a:off x="9221434" y="1711369"/>
              <a:ext cx="2606566" cy="923330"/>
            </a:xfrm>
            <a:prstGeom prst="rect">
              <a:avLst/>
            </a:prstGeom>
            <a:noFill/>
          </p:spPr>
          <p:txBody>
            <a:bodyPr wrap="square" rtlCol="0">
              <a:spAutoFit/>
            </a:bodyPr>
            <a:lstStyle/>
            <a:p>
              <a:pPr algn="ctr"/>
              <a:r>
                <a:rPr lang="en-US" altLang="zh-CN" i="1" dirty="0"/>
                <a:t>Navigate in an interdependent global economic system </a:t>
              </a:r>
              <a:endParaRPr lang="zh-CN" altLang="en-US" i="1" dirty="0"/>
            </a:p>
          </p:txBody>
        </p:sp>
        <p:grpSp>
          <p:nvGrpSpPr>
            <p:cNvPr id="2054" name="组合 2053">
              <a:extLst>
                <a:ext uri="{FF2B5EF4-FFF2-40B4-BE49-F238E27FC236}">
                  <a16:creationId xmlns:a16="http://schemas.microsoft.com/office/drawing/2014/main" id="{624CE366-C105-4D0F-A79B-DE42AEB0AF11}"/>
                </a:ext>
              </a:extLst>
            </p:cNvPr>
            <p:cNvGrpSpPr/>
            <p:nvPr/>
          </p:nvGrpSpPr>
          <p:grpSpPr>
            <a:xfrm>
              <a:off x="9283456" y="3172866"/>
              <a:ext cx="2606566" cy="1341839"/>
              <a:chOff x="6590327" y="1796089"/>
              <a:chExt cx="2606566" cy="1341839"/>
            </a:xfrm>
          </p:grpSpPr>
          <p:sp>
            <p:nvSpPr>
              <p:cNvPr id="92" name="箭头: 虚尾 91">
                <a:extLst>
                  <a:ext uri="{FF2B5EF4-FFF2-40B4-BE49-F238E27FC236}">
                    <a16:creationId xmlns:a16="http://schemas.microsoft.com/office/drawing/2014/main" id="{128F488B-627D-4E24-84F4-76CD4F6CF092}"/>
                  </a:ext>
                </a:extLst>
              </p:cNvPr>
              <p:cNvSpPr/>
              <p:nvPr/>
            </p:nvSpPr>
            <p:spPr>
              <a:xfrm rot="5400000">
                <a:off x="7739137" y="1533657"/>
                <a:ext cx="308947" cy="833811"/>
              </a:xfrm>
              <a:prstGeom prst="stripedRightArrow">
                <a:avLst>
                  <a:gd name="adj1" fmla="val 58939"/>
                  <a:gd name="adj2" fmla="val 4126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3" name="文本框 92">
                <a:extLst>
                  <a:ext uri="{FF2B5EF4-FFF2-40B4-BE49-F238E27FC236}">
                    <a16:creationId xmlns:a16="http://schemas.microsoft.com/office/drawing/2014/main" id="{FE2B0974-D8EC-4860-8D3C-E4D1AB101DA9}"/>
                  </a:ext>
                </a:extLst>
              </p:cNvPr>
              <p:cNvSpPr txBox="1"/>
              <p:nvPr/>
            </p:nvSpPr>
            <p:spPr>
              <a:xfrm>
                <a:off x="6590327" y="2214598"/>
                <a:ext cx="2606566" cy="923330"/>
              </a:xfrm>
              <a:prstGeom prst="rect">
                <a:avLst/>
              </a:prstGeom>
              <a:noFill/>
            </p:spPr>
            <p:txBody>
              <a:bodyPr wrap="square" rtlCol="0">
                <a:spAutoFit/>
              </a:bodyPr>
              <a:lstStyle/>
              <a:p>
                <a:pPr algn="ctr"/>
                <a:r>
                  <a:rPr lang="en-US" altLang="zh-CN" i="1" dirty="0">
                    <a:solidFill>
                      <a:schemeClr val="accent1">
                        <a:lumMod val="50000"/>
                      </a:schemeClr>
                    </a:solidFill>
                  </a:rPr>
                  <a:t>More development prospects in the Asian market </a:t>
                </a:r>
                <a:endParaRPr lang="zh-CN" altLang="en-US" i="1" dirty="0">
                  <a:solidFill>
                    <a:schemeClr val="accent1">
                      <a:lumMod val="50000"/>
                    </a:schemeClr>
                  </a:solidFill>
                </a:endParaRPr>
              </a:p>
            </p:txBody>
          </p:sp>
        </p:grpSp>
        <p:sp>
          <p:nvSpPr>
            <p:cNvPr id="95" name="文本框 94">
              <a:extLst>
                <a:ext uri="{FF2B5EF4-FFF2-40B4-BE49-F238E27FC236}">
                  <a16:creationId xmlns:a16="http://schemas.microsoft.com/office/drawing/2014/main" id="{17B5CB3A-B3BB-4E53-8C02-C3DC411537AD}"/>
                </a:ext>
              </a:extLst>
            </p:cNvPr>
            <p:cNvSpPr txBox="1"/>
            <p:nvPr/>
          </p:nvSpPr>
          <p:spPr>
            <a:xfrm>
              <a:off x="9354550" y="5121947"/>
              <a:ext cx="2606566" cy="1200329"/>
            </a:xfrm>
            <a:prstGeom prst="rect">
              <a:avLst/>
            </a:prstGeom>
            <a:noFill/>
          </p:spPr>
          <p:txBody>
            <a:bodyPr wrap="square" rtlCol="0">
              <a:spAutoFit/>
            </a:bodyPr>
            <a:lstStyle/>
            <a:p>
              <a:pPr algn="ctr"/>
              <a:r>
                <a:rPr lang="en-US" altLang="zh-CN" i="1" dirty="0">
                  <a:solidFill>
                    <a:schemeClr val="accent3">
                      <a:lumMod val="75000"/>
                    </a:schemeClr>
                  </a:solidFill>
                </a:rPr>
                <a:t>Make the full use of the host markets to roll out new products and services </a:t>
              </a:r>
              <a:endParaRPr lang="zh-CN" altLang="en-US" i="1" dirty="0">
                <a:solidFill>
                  <a:schemeClr val="accent3">
                    <a:lumMod val="75000"/>
                  </a:schemeClr>
                </a:solidFill>
              </a:endParaRPr>
            </a:p>
          </p:txBody>
        </p:sp>
        <p:sp>
          <p:nvSpPr>
            <p:cNvPr id="97" name="箭头: 虚尾 96">
              <a:extLst>
                <a:ext uri="{FF2B5EF4-FFF2-40B4-BE49-F238E27FC236}">
                  <a16:creationId xmlns:a16="http://schemas.microsoft.com/office/drawing/2014/main" id="{495CBFF1-5E58-4A8E-8985-5CD9448B0228}"/>
                </a:ext>
              </a:extLst>
            </p:cNvPr>
            <p:cNvSpPr/>
            <p:nvPr/>
          </p:nvSpPr>
          <p:spPr>
            <a:xfrm rot="5400000">
              <a:off x="10432266" y="4407315"/>
              <a:ext cx="308947" cy="833811"/>
            </a:xfrm>
            <a:prstGeom prst="stripedRightArrow">
              <a:avLst>
                <a:gd name="adj1" fmla="val 58939"/>
                <a:gd name="adj2" fmla="val 4126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Tree>
    <p:extLst>
      <p:ext uri="{BB962C8B-B14F-4D97-AF65-F5344CB8AC3E}">
        <p14:creationId xmlns:p14="http://schemas.microsoft.com/office/powerpoint/2010/main" val="387061363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7976038"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8481848" y="746760"/>
            <a:ext cx="3710152"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11497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International Business Communication                </a:t>
            </a:r>
            <a:r>
              <a:rPr lang="en-US" altLang="zh-CN" sz="3600" dirty="0">
                <a:solidFill>
                  <a:schemeClr val="accent3">
                    <a:lumMod val="50000"/>
                  </a:schemeClr>
                </a:solidFill>
                <a:latin typeface="Eras Light ITC" panose="020B0402030504020804" pitchFamily="34" charset="0"/>
                <a:ea typeface="微软雅黑"/>
              </a:rPr>
              <a:t>Benefits </a:t>
            </a:r>
            <a:endParaRPr lang="zh-CN" altLang="en-US" sz="3600" dirty="0">
              <a:solidFill>
                <a:schemeClr val="accent3">
                  <a:lumMod val="50000"/>
                </a:schemeClr>
              </a:solidFill>
              <a:latin typeface="Eras Light ITC" panose="020B0402030504020804" pitchFamily="34" charset="0"/>
              <a:ea typeface="微软雅黑"/>
            </a:endParaRPr>
          </a:p>
        </p:txBody>
      </p:sp>
      <p:grpSp>
        <p:nvGrpSpPr>
          <p:cNvPr id="27" name="680d3f6f-d5f1-4382-b936-45a6fb4fd8a1"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396EE623-AC07-4334-9B45-50EC6922ED54}"/>
              </a:ext>
            </a:extLst>
          </p:cNvPr>
          <p:cNvGrpSpPr>
            <a:grpSpLocks noChangeAspect="1"/>
          </p:cNvGrpSpPr>
          <p:nvPr>
            <p:custDataLst>
              <p:tags r:id="rId1"/>
            </p:custDataLst>
          </p:nvPr>
        </p:nvGrpSpPr>
        <p:grpSpPr>
          <a:xfrm>
            <a:off x="660400" y="1130300"/>
            <a:ext cx="10858500" cy="5014087"/>
            <a:chOff x="660400" y="1130300"/>
            <a:chExt cx="10858500" cy="5014087"/>
          </a:xfrm>
        </p:grpSpPr>
        <p:sp>
          <p:nvSpPr>
            <p:cNvPr id="28" name="íṣľîḍe">
              <a:extLst>
                <a:ext uri="{FF2B5EF4-FFF2-40B4-BE49-F238E27FC236}">
                  <a16:creationId xmlns:a16="http://schemas.microsoft.com/office/drawing/2014/main" id="{3C2238F8-D8E5-4BC8-A7B2-F398EBF2F699}"/>
                </a:ext>
              </a:extLst>
            </p:cNvPr>
            <p:cNvSpPr/>
            <p:nvPr/>
          </p:nvSpPr>
          <p:spPr>
            <a:xfrm>
              <a:off x="5448301" y="1130300"/>
              <a:ext cx="1293018" cy="281530"/>
            </a:xfrm>
            <a:prstGeom prst="trapezoid">
              <a:avLst>
                <a:gd name="adj" fmla="val 46991"/>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fontScale="70000" lnSpcReduction="20000"/>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FFFFF"/>
                </a:solidFill>
                <a:effectLst/>
                <a:uLnTx/>
                <a:uFillTx/>
              </a:endParaRPr>
            </a:p>
          </p:txBody>
        </p:sp>
        <p:sp>
          <p:nvSpPr>
            <p:cNvPr id="29" name="íṩľïḋe">
              <a:extLst>
                <a:ext uri="{FF2B5EF4-FFF2-40B4-BE49-F238E27FC236}">
                  <a16:creationId xmlns:a16="http://schemas.microsoft.com/office/drawing/2014/main" id="{1E481CC1-1052-4F01-80CC-63F9088D5BDB}"/>
                </a:ext>
              </a:extLst>
            </p:cNvPr>
            <p:cNvSpPr/>
            <p:nvPr/>
          </p:nvSpPr>
          <p:spPr>
            <a:xfrm>
              <a:off x="9226153" y="1800450"/>
              <a:ext cx="1293018" cy="281530"/>
            </a:xfrm>
            <a:prstGeom prst="trapezoid">
              <a:avLst>
                <a:gd name="adj" fmla="val 46991"/>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fontScale="70000" lnSpcReduction="20000"/>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FFFFF"/>
                </a:solidFill>
                <a:effectLst/>
                <a:uLnTx/>
                <a:uFillTx/>
              </a:endParaRPr>
            </a:p>
          </p:txBody>
        </p:sp>
        <p:sp>
          <p:nvSpPr>
            <p:cNvPr id="30" name="íṩ1ïdè">
              <a:extLst>
                <a:ext uri="{FF2B5EF4-FFF2-40B4-BE49-F238E27FC236}">
                  <a16:creationId xmlns:a16="http://schemas.microsoft.com/office/drawing/2014/main" id="{5F38544E-7D3E-4AA6-9D91-8F73EB082838}"/>
                </a:ext>
              </a:extLst>
            </p:cNvPr>
            <p:cNvSpPr/>
            <p:nvPr/>
          </p:nvSpPr>
          <p:spPr>
            <a:xfrm>
              <a:off x="1672829" y="1800450"/>
              <a:ext cx="1293018" cy="281530"/>
            </a:xfrm>
            <a:prstGeom prst="trapezoid">
              <a:avLst>
                <a:gd name="adj" fmla="val 46991"/>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fontScale="70000" lnSpcReduction="20000"/>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FFFFF"/>
                </a:solidFill>
                <a:effectLst/>
                <a:uLnTx/>
                <a:uFillTx/>
              </a:endParaRPr>
            </a:p>
          </p:txBody>
        </p:sp>
        <p:sp>
          <p:nvSpPr>
            <p:cNvPr id="31" name="ïşlídê">
              <a:extLst>
                <a:ext uri="{FF2B5EF4-FFF2-40B4-BE49-F238E27FC236}">
                  <a16:creationId xmlns:a16="http://schemas.microsoft.com/office/drawing/2014/main" id="{DC4A2770-BB03-4452-9708-F2C84F4ADF5F}"/>
                </a:ext>
              </a:extLst>
            </p:cNvPr>
            <p:cNvSpPr/>
            <p:nvPr/>
          </p:nvSpPr>
          <p:spPr>
            <a:xfrm>
              <a:off x="8016875" y="2038574"/>
              <a:ext cx="3502025" cy="353836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ormAutofit/>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altLang="zh-CN" sz="1100" b="1" i="0" u="none" strike="noStrike" kern="1200" cap="none" spc="0" normalizeH="0" baseline="0" noProof="0" dirty="0">
                <a:ln>
                  <a:noFill/>
                </a:ln>
                <a:solidFill>
                  <a:srgbClr val="000000"/>
                </a:solidFill>
                <a:effectLst/>
                <a:uLnTx/>
                <a:uFillTx/>
              </a:endParaRPr>
            </a:p>
          </p:txBody>
        </p:sp>
        <p:sp>
          <p:nvSpPr>
            <p:cNvPr id="32" name="îṡḻîde">
              <a:extLst>
                <a:ext uri="{FF2B5EF4-FFF2-40B4-BE49-F238E27FC236}">
                  <a16:creationId xmlns:a16="http://schemas.microsoft.com/office/drawing/2014/main" id="{8BDEC848-5C17-48B5-85F6-E5ECA9066454}"/>
                </a:ext>
              </a:extLst>
            </p:cNvPr>
            <p:cNvSpPr/>
            <p:nvPr/>
          </p:nvSpPr>
          <p:spPr>
            <a:xfrm>
              <a:off x="660400" y="2038574"/>
              <a:ext cx="3502025" cy="353836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ormAutofit/>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altLang="zh-CN" sz="1100" b="1" i="0" u="none" strike="noStrike" kern="1200" cap="none" spc="0" normalizeH="0" baseline="0" noProof="0" dirty="0">
                <a:ln>
                  <a:noFill/>
                </a:ln>
                <a:solidFill>
                  <a:srgbClr val="000000"/>
                </a:solidFill>
                <a:effectLst/>
                <a:uLnTx/>
                <a:uFillTx/>
              </a:endParaRPr>
            </a:p>
          </p:txBody>
        </p:sp>
        <p:sp>
          <p:nvSpPr>
            <p:cNvPr id="33" name="íṥḻïďê">
              <a:extLst>
                <a:ext uri="{FF2B5EF4-FFF2-40B4-BE49-F238E27FC236}">
                  <a16:creationId xmlns:a16="http://schemas.microsoft.com/office/drawing/2014/main" id="{A10298CC-8414-4BAE-BADC-82947D04B61C}"/>
                </a:ext>
              </a:extLst>
            </p:cNvPr>
            <p:cNvSpPr/>
            <p:nvPr/>
          </p:nvSpPr>
          <p:spPr>
            <a:xfrm>
              <a:off x="4162425" y="1411829"/>
              <a:ext cx="3867150" cy="4732558"/>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rmAutofit/>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sz="1100" b="1" i="0" u="none" strike="noStrike" kern="1200" cap="none" spc="0" normalizeH="0" baseline="0" noProof="0" dirty="0">
                <a:ln>
                  <a:noFill/>
                </a:ln>
                <a:solidFill>
                  <a:srgbClr val="BD374A"/>
                </a:solidFill>
                <a:effectLst/>
                <a:uLnTx/>
                <a:uFillTx/>
              </a:endParaRPr>
            </a:p>
          </p:txBody>
        </p:sp>
        <p:sp>
          <p:nvSpPr>
            <p:cNvPr id="34" name="îslíḓé">
              <a:extLst>
                <a:ext uri="{FF2B5EF4-FFF2-40B4-BE49-F238E27FC236}">
                  <a16:creationId xmlns:a16="http://schemas.microsoft.com/office/drawing/2014/main" id="{74EAE6F3-F7A5-43AB-AF1E-0AD768E73C81}"/>
                </a:ext>
              </a:extLst>
            </p:cNvPr>
            <p:cNvSpPr/>
            <p:nvPr/>
          </p:nvSpPr>
          <p:spPr>
            <a:xfrm>
              <a:off x="5581650" y="1130300"/>
              <a:ext cx="1028700" cy="1028700"/>
            </a:xfrm>
            <a:prstGeom prst="round2Same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FFFFF"/>
                </a:solidFill>
                <a:effectLst/>
                <a:uLnTx/>
                <a:uFillTx/>
              </a:endParaRPr>
            </a:p>
          </p:txBody>
        </p:sp>
        <p:sp>
          <p:nvSpPr>
            <p:cNvPr id="35" name="iŝḷiḓê">
              <a:extLst>
                <a:ext uri="{FF2B5EF4-FFF2-40B4-BE49-F238E27FC236}">
                  <a16:creationId xmlns:a16="http://schemas.microsoft.com/office/drawing/2014/main" id="{3628429F-E427-43DF-8F60-44765B81A0BE}"/>
                </a:ext>
              </a:extLst>
            </p:cNvPr>
            <p:cNvSpPr/>
            <p:nvPr/>
          </p:nvSpPr>
          <p:spPr bwMode="auto">
            <a:xfrm>
              <a:off x="5883515" y="1428969"/>
              <a:ext cx="424971" cy="431365"/>
            </a:xfrm>
            <a:custGeom>
              <a:avLst/>
              <a:gdLst>
                <a:gd name="connsiteX0" fmla="*/ 221980 w 592223"/>
                <a:gd name="connsiteY0" fmla="*/ 389269 h 601134"/>
                <a:gd name="connsiteX1" fmla="*/ 206643 w 592223"/>
                <a:gd name="connsiteY1" fmla="*/ 390881 h 601134"/>
                <a:gd name="connsiteX2" fmla="*/ 139645 w 592223"/>
                <a:gd name="connsiteY2" fmla="*/ 469057 h 601134"/>
                <a:gd name="connsiteX3" fmla="*/ 98478 w 592223"/>
                <a:gd name="connsiteY3" fmla="*/ 438431 h 601134"/>
                <a:gd name="connsiteX4" fmla="*/ 83142 w 592223"/>
                <a:gd name="connsiteY4" fmla="*/ 440043 h 601134"/>
                <a:gd name="connsiteX5" fmla="*/ 85563 w 592223"/>
                <a:gd name="connsiteY5" fmla="*/ 455356 h 601134"/>
                <a:gd name="connsiteX6" fmla="*/ 134802 w 592223"/>
                <a:gd name="connsiteY6" fmla="*/ 492429 h 601134"/>
                <a:gd name="connsiteX7" fmla="*/ 141260 w 592223"/>
                <a:gd name="connsiteY7" fmla="*/ 494041 h 601134"/>
                <a:gd name="connsiteX8" fmla="*/ 149332 w 592223"/>
                <a:gd name="connsiteY8" fmla="*/ 490817 h 601134"/>
                <a:gd name="connsiteX9" fmla="*/ 222787 w 592223"/>
                <a:gd name="connsiteY9" fmla="*/ 404581 h 601134"/>
                <a:gd name="connsiteX10" fmla="*/ 221980 w 592223"/>
                <a:gd name="connsiteY10" fmla="*/ 389269 h 601134"/>
                <a:gd name="connsiteX11" fmla="*/ 439075 w 592223"/>
                <a:gd name="connsiteY11" fmla="*/ 344088 h 601134"/>
                <a:gd name="connsiteX12" fmla="*/ 344643 w 592223"/>
                <a:gd name="connsiteY12" fmla="*/ 438365 h 601134"/>
                <a:gd name="connsiteX13" fmla="*/ 439075 w 592223"/>
                <a:gd name="connsiteY13" fmla="*/ 532642 h 601134"/>
                <a:gd name="connsiteX14" fmla="*/ 534313 w 592223"/>
                <a:gd name="connsiteY14" fmla="*/ 438365 h 601134"/>
                <a:gd name="connsiteX15" fmla="*/ 439075 w 592223"/>
                <a:gd name="connsiteY15" fmla="*/ 344088 h 601134"/>
                <a:gd name="connsiteX16" fmla="*/ 439075 w 592223"/>
                <a:gd name="connsiteY16" fmla="*/ 322332 h 601134"/>
                <a:gd name="connsiteX17" fmla="*/ 555298 w 592223"/>
                <a:gd name="connsiteY17" fmla="*/ 438365 h 601134"/>
                <a:gd name="connsiteX18" fmla="*/ 525435 w 592223"/>
                <a:gd name="connsiteY18" fmla="*/ 516527 h 601134"/>
                <a:gd name="connsiteX19" fmla="*/ 589197 w 592223"/>
                <a:gd name="connsiteY19" fmla="*/ 583407 h 601134"/>
                <a:gd name="connsiteX20" fmla="*/ 589197 w 592223"/>
                <a:gd name="connsiteY20" fmla="*/ 598717 h 601134"/>
                <a:gd name="connsiteX21" fmla="*/ 581933 w 592223"/>
                <a:gd name="connsiteY21" fmla="*/ 601134 h 601134"/>
                <a:gd name="connsiteX22" fmla="*/ 573861 w 592223"/>
                <a:gd name="connsiteY22" fmla="*/ 597911 h 601134"/>
                <a:gd name="connsiteX23" fmla="*/ 509293 w 592223"/>
                <a:gd name="connsiteY23" fmla="*/ 531031 h 601134"/>
                <a:gd name="connsiteX24" fmla="*/ 439075 w 592223"/>
                <a:gd name="connsiteY24" fmla="*/ 554399 h 601134"/>
                <a:gd name="connsiteX25" fmla="*/ 322851 w 592223"/>
                <a:gd name="connsiteY25" fmla="*/ 438365 h 601134"/>
                <a:gd name="connsiteX26" fmla="*/ 439075 w 592223"/>
                <a:gd name="connsiteY26" fmla="*/ 322332 h 601134"/>
                <a:gd name="connsiteX27" fmla="*/ 221980 w 592223"/>
                <a:gd name="connsiteY27" fmla="*/ 228081 h 601134"/>
                <a:gd name="connsiteX28" fmla="*/ 206643 w 592223"/>
                <a:gd name="connsiteY28" fmla="*/ 229693 h 601134"/>
                <a:gd name="connsiteX29" fmla="*/ 139645 w 592223"/>
                <a:gd name="connsiteY29" fmla="*/ 307869 h 601134"/>
                <a:gd name="connsiteX30" fmla="*/ 98478 w 592223"/>
                <a:gd name="connsiteY30" fmla="*/ 277243 h 601134"/>
                <a:gd name="connsiteX31" fmla="*/ 83142 w 592223"/>
                <a:gd name="connsiteY31" fmla="*/ 278855 h 601134"/>
                <a:gd name="connsiteX32" fmla="*/ 85563 w 592223"/>
                <a:gd name="connsiteY32" fmla="*/ 294168 h 601134"/>
                <a:gd name="connsiteX33" fmla="*/ 134802 w 592223"/>
                <a:gd name="connsiteY33" fmla="*/ 331241 h 601134"/>
                <a:gd name="connsiteX34" fmla="*/ 141260 w 592223"/>
                <a:gd name="connsiteY34" fmla="*/ 332853 h 601134"/>
                <a:gd name="connsiteX35" fmla="*/ 149332 w 592223"/>
                <a:gd name="connsiteY35" fmla="*/ 329629 h 601134"/>
                <a:gd name="connsiteX36" fmla="*/ 222787 w 592223"/>
                <a:gd name="connsiteY36" fmla="*/ 243394 h 601134"/>
                <a:gd name="connsiteX37" fmla="*/ 221980 w 592223"/>
                <a:gd name="connsiteY37" fmla="*/ 228081 h 601134"/>
                <a:gd name="connsiteX38" fmla="*/ 290592 w 592223"/>
                <a:gd name="connsiteY38" fmla="*/ 128950 h 601134"/>
                <a:gd name="connsiteX39" fmla="*/ 280098 w 592223"/>
                <a:gd name="connsiteY39" fmla="*/ 139428 h 601134"/>
                <a:gd name="connsiteX40" fmla="*/ 290592 w 592223"/>
                <a:gd name="connsiteY40" fmla="*/ 150711 h 601134"/>
                <a:gd name="connsiteX41" fmla="*/ 484319 w 592223"/>
                <a:gd name="connsiteY41" fmla="*/ 150711 h 601134"/>
                <a:gd name="connsiteX42" fmla="*/ 495620 w 592223"/>
                <a:gd name="connsiteY42" fmla="*/ 139428 h 601134"/>
                <a:gd name="connsiteX43" fmla="*/ 484319 w 592223"/>
                <a:gd name="connsiteY43" fmla="*/ 128950 h 601134"/>
                <a:gd name="connsiteX44" fmla="*/ 221980 w 592223"/>
                <a:gd name="connsiteY44" fmla="*/ 78176 h 601134"/>
                <a:gd name="connsiteX45" fmla="*/ 206643 w 592223"/>
                <a:gd name="connsiteY45" fmla="*/ 78982 h 601134"/>
                <a:gd name="connsiteX46" fmla="*/ 139645 w 592223"/>
                <a:gd name="connsiteY46" fmla="*/ 157158 h 601134"/>
                <a:gd name="connsiteX47" fmla="*/ 98478 w 592223"/>
                <a:gd name="connsiteY47" fmla="*/ 126533 h 601134"/>
                <a:gd name="connsiteX48" fmla="*/ 83142 w 592223"/>
                <a:gd name="connsiteY48" fmla="*/ 128950 h 601134"/>
                <a:gd name="connsiteX49" fmla="*/ 85563 w 592223"/>
                <a:gd name="connsiteY49" fmla="*/ 143457 h 601134"/>
                <a:gd name="connsiteX50" fmla="*/ 134802 w 592223"/>
                <a:gd name="connsiteY50" fmla="*/ 180530 h 601134"/>
                <a:gd name="connsiteX51" fmla="*/ 141260 w 592223"/>
                <a:gd name="connsiteY51" fmla="*/ 182948 h 601134"/>
                <a:gd name="connsiteX52" fmla="*/ 149332 w 592223"/>
                <a:gd name="connsiteY52" fmla="*/ 178919 h 601134"/>
                <a:gd name="connsiteX53" fmla="*/ 222787 w 592223"/>
                <a:gd name="connsiteY53" fmla="*/ 92683 h 601134"/>
                <a:gd name="connsiteX54" fmla="*/ 221980 w 592223"/>
                <a:gd name="connsiteY54" fmla="*/ 78176 h 601134"/>
                <a:gd name="connsiteX55" fmla="*/ 131573 w 592223"/>
                <a:gd name="connsiteY55" fmla="*/ 0 h 601134"/>
                <a:gd name="connsiteX56" fmla="*/ 450417 w 592223"/>
                <a:gd name="connsiteY56" fmla="*/ 0 h 601134"/>
                <a:gd name="connsiteX57" fmla="*/ 581183 w 592223"/>
                <a:gd name="connsiteY57" fmla="*/ 130562 h 601134"/>
                <a:gd name="connsiteX58" fmla="*/ 581183 w 592223"/>
                <a:gd name="connsiteY58" fmla="*/ 395716 h 601134"/>
                <a:gd name="connsiteX59" fmla="*/ 489970 w 592223"/>
                <a:gd name="connsiteY59" fmla="*/ 299003 h 601134"/>
                <a:gd name="connsiteX60" fmla="*/ 495620 w 592223"/>
                <a:gd name="connsiteY60" fmla="*/ 290138 h 601134"/>
                <a:gd name="connsiteX61" fmla="*/ 484319 w 592223"/>
                <a:gd name="connsiteY61" fmla="*/ 279661 h 601134"/>
                <a:gd name="connsiteX62" fmla="*/ 290592 w 592223"/>
                <a:gd name="connsiteY62" fmla="*/ 279661 h 601134"/>
                <a:gd name="connsiteX63" fmla="*/ 280098 w 592223"/>
                <a:gd name="connsiteY63" fmla="*/ 290138 h 601134"/>
                <a:gd name="connsiteX64" fmla="*/ 290592 w 592223"/>
                <a:gd name="connsiteY64" fmla="*/ 300615 h 601134"/>
                <a:gd name="connsiteX65" fmla="*/ 384227 w 592223"/>
                <a:gd name="connsiteY65" fmla="*/ 300615 h 601134"/>
                <a:gd name="connsiteX66" fmla="*/ 290592 w 592223"/>
                <a:gd name="connsiteY66" fmla="*/ 438431 h 601134"/>
                <a:gd name="connsiteX67" fmla="*/ 291399 w 592223"/>
                <a:gd name="connsiteY67" fmla="*/ 440849 h 601134"/>
                <a:gd name="connsiteX68" fmla="*/ 290592 w 592223"/>
                <a:gd name="connsiteY68" fmla="*/ 440849 h 601134"/>
                <a:gd name="connsiteX69" fmla="*/ 293013 w 592223"/>
                <a:gd name="connsiteY69" fmla="*/ 461803 h 601134"/>
                <a:gd name="connsiteX70" fmla="*/ 396335 w 592223"/>
                <a:gd name="connsiteY70" fmla="*/ 580276 h 601134"/>
                <a:gd name="connsiteX71" fmla="*/ 131573 w 592223"/>
                <a:gd name="connsiteY71" fmla="*/ 580276 h 601134"/>
                <a:gd name="connsiteX72" fmla="*/ 0 w 592223"/>
                <a:gd name="connsiteY72" fmla="*/ 449714 h 601134"/>
                <a:gd name="connsiteX73" fmla="*/ 0 w 592223"/>
                <a:gd name="connsiteY73" fmla="*/ 130562 h 601134"/>
                <a:gd name="connsiteX74" fmla="*/ 131573 w 592223"/>
                <a:gd name="connsiteY74" fmla="*/ 0 h 601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92223" h="601134">
                  <a:moveTo>
                    <a:pt x="221980" y="389269"/>
                  </a:moveTo>
                  <a:cubicBezTo>
                    <a:pt x="217136" y="385239"/>
                    <a:pt x="210679" y="386045"/>
                    <a:pt x="206643" y="390881"/>
                  </a:cubicBezTo>
                  <a:lnTo>
                    <a:pt x="139645" y="469057"/>
                  </a:lnTo>
                  <a:lnTo>
                    <a:pt x="98478" y="438431"/>
                  </a:lnTo>
                  <a:cubicBezTo>
                    <a:pt x="93635" y="434401"/>
                    <a:pt x="87178" y="435207"/>
                    <a:pt x="83142" y="440043"/>
                  </a:cubicBezTo>
                  <a:cubicBezTo>
                    <a:pt x="79913" y="444878"/>
                    <a:pt x="80720" y="452132"/>
                    <a:pt x="85563" y="455356"/>
                  </a:cubicBezTo>
                  <a:lnTo>
                    <a:pt x="134802" y="492429"/>
                  </a:lnTo>
                  <a:cubicBezTo>
                    <a:pt x="136417" y="493235"/>
                    <a:pt x="138838" y="494041"/>
                    <a:pt x="141260" y="494041"/>
                  </a:cubicBezTo>
                  <a:cubicBezTo>
                    <a:pt x="143681" y="494041"/>
                    <a:pt x="146910" y="493235"/>
                    <a:pt x="149332" y="490817"/>
                  </a:cubicBezTo>
                  <a:lnTo>
                    <a:pt x="222787" y="404581"/>
                  </a:lnTo>
                  <a:cubicBezTo>
                    <a:pt x="226823" y="399746"/>
                    <a:pt x="226016" y="393298"/>
                    <a:pt x="221980" y="389269"/>
                  </a:cubicBezTo>
                  <a:close/>
                  <a:moveTo>
                    <a:pt x="439075" y="344088"/>
                  </a:moveTo>
                  <a:cubicBezTo>
                    <a:pt x="387420" y="344088"/>
                    <a:pt x="344643" y="385989"/>
                    <a:pt x="344643" y="438365"/>
                  </a:cubicBezTo>
                  <a:cubicBezTo>
                    <a:pt x="344643" y="490741"/>
                    <a:pt x="387420" y="532642"/>
                    <a:pt x="439075" y="532642"/>
                  </a:cubicBezTo>
                  <a:cubicBezTo>
                    <a:pt x="491537" y="532642"/>
                    <a:pt x="534313" y="490741"/>
                    <a:pt x="534313" y="438365"/>
                  </a:cubicBezTo>
                  <a:cubicBezTo>
                    <a:pt x="534313" y="385989"/>
                    <a:pt x="491537" y="344088"/>
                    <a:pt x="439075" y="344088"/>
                  </a:cubicBezTo>
                  <a:close/>
                  <a:moveTo>
                    <a:pt x="439075" y="322332"/>
                  </a:moveTo>
                  <a:cubicBezTo>
                    <a:pt x="503643" y="322332"/>
                    <a:pt x="555298" y="374708"/>
                    <a:pt x="555298" y="438365"/>
                  </a:cubicBezTo>
                  <a:cubicBezTo>
                    <a:pt x="555298" y="468179"/>
                    <a:pt x="543999" y="495576"/>
                    <a:pt x="525435" y="516527"/>
                  </a:cubicBezTo>
                  <a:lnTo>
                    <a:pt x="589197" y="583407"/>
                  </a:lnTo>
                  <a:cubicBezTo>
                    <a:pt x="593232" y="587436"/>
                    <a:pt x="593232" y="594688"/>
                    <a:pt x="589197" y="598717"/>
                  </a:cubicBezTo>
                  <a:cubicBezTo>
                    <a:pt x="586775" y="600328"/>
                    <a:pt x="584354" y="601134"/>
                    <a:pt x="581933" y="601134"/>
                  </a:cubicBezTo>
                  <a:cubicBezTo>
                    <a:pt x="578704" y="601134"/>
                    <a:pt x="576283" y="600328"/>
                    <a:pt x="573861" y="597911"/>
                  </a:cubicBezTo>
                  <a:lnTo>
                    <a:pt x="509293" y="531031"/>
                  </a:lnTo>
                  <a:cubicBezTo>
                    <a:pt x="489922" y="545535"/>
                    <a:pt x="465709" y="554399"/>
                    <a:pt x="439075" y="554399"/>
                  </a:cubicBezTo>
                  <a:cubicBezTo>
                    <a:pt x="375313" y="554399"/>
                    <a:pt x="322851" y="502022"/>
                    <a:pt x="322851" y="438365"/>
                  </a:cubicBezTo>
                  <a:cubicBezTo>
                    <a:pt x="322851" y="374708"/>
                    <a:pt x="375313" y="322332"/>
                    <a:pt x="439075" y="322332"/>
                  </a:cubicBezTo>
                  <a:close/>
                  <a:moveTo>
                    <a:pt x="221980" y="228081"/>
                  </a:moveTo>
                  <a:cubicBezTo>
                    <a:pt x="217136" y="224051"/>
                    <a:pt x="210679" y="224857"/>
                    <a:pt x="206643" y="229693"/>
                  </a:cubicBezTo>
                  <a:lnTo>
                    <a:pt x="139645" y="307869"/>
                  </a:lnTo>
                  <a:lnTo>
                    <a:pt x="98478" y="277243"/>
                  </a:lnTo>
                  <a:cubicBezTo>
                    <a:pt x="93635" y="273213"/>
                    <a:pt x="87178" y="274019"/>
                    <a:pt x="83142" y="278855"/>
                  </a:cubicBezTo>
                  <a:cubicBezTo>
                    <a:pt x="79913" y="283691"/>
                    <a:pt x="80720" y="290944"/>
                    <a:pt x="85563" y="294168"/>
                  </a:cubicBezTo>
                  <a:lnTo>
                    <a:pt x="134802" y="331241"/>
                  </a:lnTo>
                  <a:cubicBezTo>
                    <a:pt x="136417" y="332047"/>
                    <a:pt x="138838" y="332853"/>
                    <a:pt x="141260" y="332853"/>
                  </a:cubicBezTo>
                  <a:cubicBezTo>
                    <a:pt x="143681" y="332853"/>
                    <a:pt x="146910" y="332047"/>
                    <a:pt x="149332" y="329629"/>
                  </a:cubicBezTo>
                  <a:lnTo>
                    <a:pt x="222787" y="243394"/>
                  </a:lnTo>
                  <a:cubicBezTo>
                    <a:pt x="226823" y="238558"/>
                    <a:pt x="226016" y="232111"/>
                    <a:pt x="221980" y="228081"/>
                  </a:cubicBezTo>
                  <a:close/>
                  <a:moveTo>
                    <a:pt x="290592" y="128950"/>
                  </a:moveTo>
                  <a:cubicBezTo>
                    <a:pt x="284941" y="128950"/>
                    <a:pt x="280098" y="133786"/>
                    <a:pt x="280098" y="139428"/>
                  </a:cubicBezTo>
                  <a:cubicBezTo>
                    <a:pt x="280098" y="145875"/>
                    <a:pt x="284941" y="150711"/>
                    <a:pt x="290592" y="150711"/>
                  </a:cubicBezTo>
                  <a:lnTo>
                    <a:pt x="484319" y="150711"/>
                  </a:lnTo>
                  <a:cubicBezTo>
                    <a:pt x="490777" y="150711"/>
                    <a:pt x="495620" y="145875"/>
                    <a:pt x="495620" y="139428"/>
                  </a:cubicBezTo>
                  <a:cubicBezTo>
                    <a:pt x="495620" y="133786"/>
                    <a:pt x="490777" y="128950"/>
                    <a:pt x="484319" y="128950"/>
                  </a:cubicBezTo>
                  <a:close/>
                  <a:moveTo>
                    <a:pt x="221980" y="78176"/>
                  </a:moveTo>
                  <a:cubicBezTo>
                    <a:pt x="217136" y="74147"/>
                    <a:pt x="210679" y="74147"/>
                    <a:pt x="206643" y="78982"/>
                  </a:cubicBezTo>
                  <a:lnTo>
                    <a:pt x="139645" y="157158"/>
                  </a:lnTo>
                  <a:lnTo>
                    <a:pt x="98478" y="126533"/>
                  </a:lnTo>
                  <a:cubicBezTo>
                    <a:pt x="93635" y="123309"/>
                    <a:pt x="87178" y="124115"/>
                    <a:pt x="83142" y="128950"/>
                  </a:cubicBezTo>
                  <a:cubicBezTo>
                    <a:pt x="79913" y="133786"/>
                    <a:pt x="80720" y="140233"/>
                    <a:pt x="85563" y="143457"/>
                  </a:cubicBezTo>
                  <a:lnTo>
                    <a:pt x="134802" y="180530"/>
                  </a:lnTo>
                  <a:cubicBezTo>
                    <a:pt x="136417" y="182142"/>
                    <a:pt x="138838" y="182948"/>
                    <a:pt x="141260" y="182948"/>
                  </a:cubicBezTo>
                  <a:cubicBezTo>
                    <a:pt x="143681" y="182948"/>
                    <a:pt x="146910" y="181336"/>
                    <a:pt x="149332" y="178919"/>
                  </a:cubicBezTo>
                  <a:lnTo>
                    <a:pt x="222787" y="92683"/>
                  </a:lnTo>
                  <a:cubicBezTo>
                    <a:pt x="226823" y="88653"/>
                    <a:pt x="226016" y="81400"/>
                    <a:pt x="221980" y="78176"/>
                  </a:cubicBezTo>
                  <a:close/>
                  <a:moveTo>
                    <a:pt x="131573" y="0"/>
                  </a:moveTo>
                  <a:lnTo>
                    <a:pt x="450417" y="0"/>
                  </a:lnTo>
                  <a:cubicBezTo>
                    <a:pt x="523065" y="0"/>
                    <a:pt x="581183" y="58834"/>
                    <a:pt x="581183" y="130562"/>
                  </a:cubicBezTo>
                  <a:lnTo>
                    <a:pt x="581183" y="395716"/>
                  </a:lnTo>
                  <a:cubicBezTo>
                    <a:pt x="568268" y="350584"/>
                    <a:pt x="533558" y="315122"/>
                    <a:pt x="489970" y="299003"/>
                  </a:cubicBezTo>
                  <a:cubicBezTo>
                    <a:pt x="493198" y="297392"/>
                    <a:pt x="495620" y="294168"/>
                    <a:pt x="495620" y="290138"/>
                  </a:cubicBezTo>
                  <a:cubicBezTo>
                    <a:pt x="495620" y="284497"/>
                    <a:pt x="490777" y="279661"/>
                    <a:pt x="484319" y="279661"/>
                  </a:cubicBezTo>
                  <a:lnTo>
                    <a:pt x="290592" y="279661"/>
                  </a:lnTo>
                  <a:cubicBezTo>
                    <a:pt x="284941" y="279661"/>
                    <a:pt x="280098" y="284497"/>
                    <a:pt x="280098" y="290138"/>
                  </a:cubicBezTo>
                  <a:cubicBezTo>
                    <a:pt x="280098" y="295780"/>
                    <a:pt x="284941" y="300615"/>
                    <a:pt x="290592" y="300615"/>
                  </a:cubicBezTo>
                  <a:lnTo>
                    <a:pt x="384227" y="300615"/>
                  </a:lnTo>
                  <a:cubicBezTo>
                    <a:pt x="329337" y="323182"/>
                    <a:pt x="290592" y="376374"/>
                    <a:pt x="290592" y="438431"/>
                  </a:cubicBezTo>
                  <a:cubicBezTo>
                    <a:pt x="290592" y="439237"/>
                    <a:pt x="291399" y="440043"/>
                    <a:pt x="291399" y="440849"/>
                  </a:cubicBezTo>
                  <a:lnTo>
                    <a:pt x="290592" y="440849"/>
                  </a:lnTo>
                  <a:cubicBezTo>
                    <a:pt x="290592" y="448908"/>
                    <a:pt x="293013" y="461803"/>
                    <a:pt x="293013" y="461803"/>
                  </a:cubicBezTo>
                  <a:cubicBezTo>
                    <a:pt x="301892" y="518219"/>
                    <a:pt x="343059" y="564157"/>
                    <a:pt x="396335" y="580276"/>
                  </a:cubicBezTo>
                  <a:lnTo>
                    <a:pt x="131573" y="580276"/>
                  </a:lnTo>
                  <a:cubicBezTo>
                    <a:pt x="58926" y="580276"/>
                    <a:pt x="0" y="521443"/>
                    <a:pt x="0" y="449714"/>
                  </a:cubicBezTo>
                  <a:lnTo>
                    <a:pt x="0" y="130562"/>
                  </a:lnTo>
                  <a:cubicBezTo>
                    <a:pt x="0" y="58834"/>
                    <a:pt x="58926" y="0"/>
                    <a:pt x="131573" y="0"/>
                  </a:cubicBezTo>
                  <a:close/>
                </a:path>
              </a:pathLst>
            </a:custGeom>
            <a:solidFill>
              <a:schemeClr val="bg1"/>
            </a:solidFill>
            <a:ln>
              <a:noFill/>
            </a:ln>
          </p:spPr>
          <p:txBody>
            <a:bodyPr vert="horz" wrap="square" lIns="91440" tIns="45720" rIns="91440" bIns="45720" numCol="1" anchor="t" anchorCtr="0" compatLnSpc="1">
              <a:normAutofit/>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marL="0" marR="0" lvl="0" indent="0" algn="l"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000000"/>
                </a:solidFill>
                <a:effectLst/>
                <a:uLnTx/>
                <a:uFillTx/>
              </a:endParaRPr>
            </a:p>
          </p:txBody>
        </p:sp>
        <p:sp>
          <p:nvSpPr>
            <p:cNvPr id="36" name="ïṣ1ïḍê">
              <a:extLst>
                <a:ext uri="{FF2B5EF4-FFF2-40B4-BE49-F238E27FC236}">
                  <a16:creationId xmlns:a16="http://schemas.microsoft.com/office/drawing/2014/main" id="{D5FBE710-0A87-40B4-9D59-38F11884AFFE}"/>
                </a:ext>
              </a:extLst>
            </p:cNvPr>
            <p:cNvSpPr/>
            <p:nvPr/>
          </p:nvSpPr>
          <p:spPr>
            <a:xfrm>
              <a:off x="9358312" y="1800450"/>
              <a:ext cx="1028700" cy="1028700"/>
            </a:xfrm>
            <a:prstGeom prst="round2SameRect">
              <a:avLst>
                <a:gd name="adj1" fmla="val 0"/>
                <a:gd name="adj2" fmla="val 50000"/>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FFFFF"/>
                </a:solidFill>
                <a:effectLst/>
                <a:uLnTx/>
                <a:uFillTx/>
              </a:endParaRPr>
            </a:p>
          </p:txBody>
        </p:sp>
        <p:sp>
          <p:nvSpPr>
            <p:cNvPr id="37" name="íšļîďe">
              <a:extLst>
                <a:ext uri="{FF2B5EF4-FFF2-40B4-BE49-F238E27FC236}">
                  <a16:creationId xmlns:a16="http://schemas.microsoft.com/office/drawing/2014/main" id="{C16CE9E7-64F2-489C-9CA2-A64F93DB7F19}"/>
                </a:ext>
              </a:extLst>
            </p:cNvPr>
            <p:cNvSpPr/>
            <p:nvPr/>
          </p:nvSpPr>
          <p:spPr bwMode="auto">
            <a:xfrm>
              <a:off x="9660176" y="2098616"/>
              <a:ext cx="424971" cy="431365"/>
            </a:xfrm>
            <a:custGeom>
              <a:avLst/>
              <a:gdLst>
                <a:gd name="connsiteX0" fmla="*/ 221980 w 592223"/>
                <a:gd name="connsiteY0" fmla="*/ 389269 h 601134"/>
                <a:gd name="connsiteX1" fmla="*/ 206643 w 592223"/>
                <a:gd name="connsiteY1" fmla="*/ 390881 h 601134"/>
                <a:gd name="connsiteX2" fmla="*/ 139645 w 592223"/>
                <a:gd name="connsiteY2" fmla="*/ 469057 h 601134"/>
                <a:gd name="connsiteX3" fmla="*/ 98478 w 592223"/>
                <a:gd name="connsiteY3" fmla="*/ 438431 h 601134"/>
                <a:gd name="connsiteX4" fmla="*/ 83142 w 592223"/>
                <a:gd name="connsiteY4" fmla="*/ 440043 h 601134"/>
                <a:gd name="connsiteX5" fmla="*/ 85563 w 592223"/>
                <a:gd name="connsiteY5" fmla="*/ 455356 h 601134"/>
                <a:gd name="connsiteX6" fmla="*/ 134802 w 592223"/>
                <a:gd name="connsiteY6" fmla="*/ 492429 h 601134"/>
                <a:gd name="connsiteX7" fmla="*/ 141260 w 592223"/>
                <a:gd name="connsiteY7" fmla="*/ 494041 h 601134"/>
                <a:gd name="connsiteX8" fmla="*/ 149332 w 592223"/>
                <a:gd name="connsiteY8" fmla="*/ 490817 h 601134"/>
                <a:gd name="connsiteX9" fmla="*/ 222787 w 592223"/>
                <a:gd name="connsiteY9" fmla="*/ 404581 h 601134"/>
                <a:gd name="connsiteX10" fmla="*/ 221980 w 592223"/>
                <a:gd name="connsiteY10" fmla="*/ 389269 h 601134"/>
                <a:gd name="connsiteX11" fmla="*/ 439075 w 592223"/>
                <a:gd name="connsiteY11" fmla="*/ 344088 h 601134"/>
                <a:gd name="connsiteX12" fmla="*/ 344643 w 592223"/>
                <a:gd name="connsiteY12" fmla="*/ 438365 h 601134"/>
                <a:gd name="connsiteX13" fmla="*/ 439075 w 592223"/>
                <a:gd name="connsiteY13" fmla="*/ 532642 h 601134"/>
                <a:gd name="connsiteX14" fmla="*/ 534313 w 592223"/>
                <a:gd name="connsiteY14" fmla="*/ 438365 h 601134"/>
                <a:gd name="connsiteX15" fmla="*/ 439075 w 592223"/>
                <a:gd name="connsiteY15" fmla="*/ 344088 h 601134"/>
                <a:gd name="connsiteX16" fmla="*/ 439075 w 592223"/>
                <a:gd name="connsiteY16" fmla="*/ 322332 h 601134"/>
                <a:gd name="connsiteX17" fmla="*/ 555298 w 592223"/>
                <a:gd name="connsiteY17" fmla="*/ 438365 h 601134"/>
                <a:gd name="connsiteX18" fmla="*/ 525435 w 592223"/>
                <a:gd name="connsiteY18" fmla="*/ 516527 h 601134"/>
                <a:gd name="connsiteX19" fmla="*/ 589197 w 592223"/>
                <a:gd name="connsiteY19" fmla="*/ 583407 h 601134"/>
                <a:gd name="connsiteX20" fmla="*/ 589197 w 592223"/>
                <a:gd name="connsiteY20" fmla="*/ 598717 h 601134"/>
                <a:gd name="connsiteX21" fmla="*/ 581933 w 592223"/>
                <a:gd name="connsiteY21" fmla="*/ 601134 h 601134"/>
                <a:gd name="connsiteX22" fmla="*/ 573861 w 592223"/>
                <a:gd name="connsiteY22" fmla="*/ 597911 h 601134"/>
                <a:gd name="connsiteX23" fmla="*/ 509293 w 592223"/>
                <a:gd name="connsiteY23" fmla="*/ 531031 h 601134"/>
                <a:gd name="connsiteX24" fmla="*/ 439075 w 592223"/>
                <a:gd name="connsiteY24" fmla="*/ 554399 h 601134"/>
                <a:gd name="connsiteX25" fmla="*/ 322851 w 592223"/>
                <a:gd name="connsiteY25" fmla="*/ 438365 h 601134"/>
                <a:gd name="connsiteX26" fmla="*/ 439075 w 592223"/>
                <a:gd name="connsiteY26" fmla="*/ 322332 h 601134"/>
                <a:gd name="connsiteX27" fmla="*/ 221980 w 592223"/>
                <a:gd name="connsiteY27" fmla="*/ 228081 h 601134"/>
                <a:gd name="connsiteX28" fmla="*/ 206643 w 592223"/>
                <a:gd name="connsiteY28" fmla="*/ 229693 h 601134"/>
                <a:gd name="connsiteX29" fmla="*/ 139645 w 592223"/>
                <a:gd name="connsiteY29" fmla="*/ 307869 h 601134"/>
                <a:gd name="connsiteX30" fmla="*/ 98478 w 592223"/>
                <a:gd name="connsiteY30" fmla="*/ 277243 h 601134"/>
                <a:gd name="connsiteX31" fmla="*/ 83142 w 592223"/>
                <a:gd name="connsiteY31" fmla="*/ 278855 h 601134"/>
                <a:gd name="connsiteX32" fmla="*/ 85563 w 592223"/>
                <a:gd name="connsiteY32" fmla="*/ 294168 h 601134"/>
                <a:gd name="connsiteX33" fmla="*/ 134802 w 592223"/>
                <a:gd name="connsiteY33" fmla="*/ 331241 h 601134"/>
                <a:gd name="connsiteX34" fmla="*/ 141260 w 592223"/>
                <a:gd name="connsiteY34" fmla="*/ 332853 h 601134"/>
                <a:gd name="connsiteX35" fmla="*/ 149332 w 592223"/>
                <a:gd name="connsiteY35" fmla="*/ 329629 h 601134"/>
                <a:gd name="connsiteX36" fmla="*/ 222787 w 592223"/>
                <a:gd name="connsiteY36" fmla="*/ 243394 h 601134"/>
                <a:gd name="connsiteX37" fmla="*/ 221980 w 592223"/>
                <a:gd name="connsiteY37" fmla="*/ 228081 h 601134"/>
                <a:gd name="connsiteX38" fmla="*/ 290592 w 592223"/>
                <a:gd name="connsiteY38" fmla="*/ 128950 h 601134"/>
                <a:gd name="connsiteX39" fmla="*/ 280098 w 592223"/>
                <a:gd name="connsiteY39" fmla="*/ 139428 h 601134"/>
                <a:gd name="connsiteX40" fmla="*/ 290592 w 592223"/>
                <a:gd name="connsiteY40" fmla="*/ 150711 h 601134"/>
                <a:gd name="connsiteX41" fmla="*/ 484319 w 592223"/>
                <a:gd name="connsiteY41" fmla="*/ 150711 h 601134"/>
                <a:gd name="connsiteX42" fmla="*/ 495620 w 592223"/>
                <a:gd name="connsiteY42" fmla="*/ 139428 h 601134"/>
                <a:gd name="connsiteX43" fmla="*/ 484319 w 592223"/>
                <a:gd name="connsiteY43" fmla="*/ 128950 h 601134"/>
                <a:gd name="connsiteX44" fmla="*/ 221980 w 592223"/>
                <a:gd name="connsiteY44" fmla="*/ 78176 h 601134"/>
                <a:gd name="connsiteX45" fmla="*/ 206643 w 592223"/>
                <a:gd name="connsiteY45" fmla="*/ 78982 h 601134"/>
                <a:gd name="connsiteX46" fmla="*/ 139645 w 592223"/>
                <a:gd name="connsiteY46" fmla="*/ 157158 h 601134"/>
                <a:gd name="connsiteX47" fmla="*/ 98478 w 592223"/>
                <a:gd name="connsiteY47" fmla="*/ 126533 h 601134"/>
                <a:gd name="connsiteX48" fmla="*/ 83142 w 592223"/>
                <a:gd name="connsiteY48" fmla="*/ 128950 h 601134"/>
                <a:gd name="connsiteX49" fmla="*/ 85563 w 592223"/>
                <a:gd name="connsiteY49" fmla="*/ 143457 h 601134"/>
                <a:gd name="connsiteX50" fmla="*/ 134802 w 592223"/>
                <a:gd name="connsiteY50" fmla="*/ 180530 h 601134"/>
                <a:gd name="connsiteX51" fmla="*/ 141260 w 592223"/>
                <a:gd name="connsiteY51" fmla="*/ 182948 h 601134"/>
                <a:gd name="connsiteX52" fmla="*/ 149332 w 592223"/>
                <a:gd name="connsiteY52" fmla="*/ 178919 h 601134"/>
                <a:gd name="connsiteX53" fmla="*/ 222787 w 592223"/>
                <a:gd name="connsiteY53" fmla="*/ 92683 h 601134"/>
                <a:gd name="connsiteX54" fmla="*/ 221980 w 592223"/>
                <a:gd name="connsiteY54" fmla="*/ 78176 h 601134"/>
                <a:gd name="connsiteX55" fmla="*/ 131573 w 592223"/>
                <a:gd name="connsiteY55" fmla="*/ 0 h 601134"/>
                <a:gd name="connsiteX56" fmla="*/ 450417 w 592223"/>
                <a:gd name="connsiteY56" fmla="*/ 0 h 601134"/>
                <a:gd name="connsiteX57" fmla="*/ 581183 w 592223"/>
                <a:gd name="connsiteY57" fmla="*/ 130562 h 601134"/>
                <a:gd name="connsiteX58" fmla="*/ 581183 w 592223"/>
                <a:gd name="connsiteY58" fmla="*/ 395716 h 601134"/>
                <a:gd name="connsiteX59" fmla="*/ 489970 w 592223"/>
                <a:gd name="connsiteY59" fmla="*/ 299003 h 601134"/>
                <a:gd name="connsiteX60" fmla="*/ 495620 w 592223"/>
                <a:gd name="connsiteY60" fmla="*/ 290138 h 601134"/>
                <a:gd name="connsiteX61" fmla="*/ 484319 w 592223"/>
                <a:gd name="connsiteY61" fmla="*/ 279661 h 601134"/>
                <a:gd name="connsiteX62" fmla="*/ 290592 w 592223"/>
                <a:gd name="connsiteY62" fmla="*/ 279661 h 601134"/>
                <a:gd name="connsiteX63" fmla="*/ 280098 w 592223"/>
                <a:gd name="connsiteY63" fmla="*/ 290138 h 601134"/>
                <a:gd name="connsiteX64" fmla="*/ 290592 w 592223"/>
                <a:gd name="connsiteY64" fmla="*/ 300615 h 601134"/>
                <a:gd name="connsiteX65" fmla="*/ 384227 w 592223"/>
                <a:gd name="connsiteY65" fmla="*/ 300615 h 601134"/>
                <a:gd name="connsiteX66" fmla="*/ 290592 w 592223"/>
                <a:gd name="connsiteY66" fmla="*/ 438431 h 601134"/>
                <a:gd name="connsiteX67" fmla="*/ 291399 w 592223"/>
                <a:gd name="connsiteY67" fmla="*/ 440849 h 601134"/>
                <a:gd name="connsiteX68" fmla="*/ 290592 w 592223"/>
                <a:gd name="connsiteY68" fmla="*/ 440849 h 601134"/>
                <a:gd name="connsiteX69" fmla="*/ 293013 w 592223"/>
                <a:gd name="connsiteY69" fmla="*/ 461803 h 601134"/>
                <a:gd name="connsiteX70" fmla="*/ 396335 w 592223"/>
                <a:gd name="connsiteY70" fmla="*/ 580276 h 601134"/>
                <a:gd name="connsiteX71" fmla="*/ 131573 w 592223"/>
                <a:gd name="connsiteY71" fmla="*/ 580276 h 601134"/>
                <a:gd name="connsiteX72" fmla="*/ 0 w 592223"/>
                <a:gd name="connsiteY72" fmla="*/ 449714 h 601134"/>
                <a:gd name="connsiteX73" fmla="*/ 0 w 592223"/>
                <a:gd name="connsiteY73" fmla="*/ 130562 h 601134"/>
                <a:gd name="connsiteX74" fmla="*/ 131573 w 592223"/>
                <a:gd name="connsiteY74" fmla="*/ 0 h 601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92223" h="601134">
                  <a:moveTo>
                    <a:pt x="221980" y="389269"/>
                  </a:moveTo>
                  <a:cubicBezTo>
                    <a:pt x="217136" y="385239"/>
                    <a:pt x="210679" y="386045"/>
                    <a:pt x="206643" y="390881"/>
                  </a:cubicBezTo>
                  <a:lnTo>
                    <a:pt x="139645" y="469057"/>
                  </a:lnTo>
                  <a:lnTo>
                    <a:pt x="98478" y="438431"/>
                  </a:lnTo>
                  <a:cubicBezTo>
                    <a:pt x="93635" y="434401"/>
                    <a:pt x="87178" y="435207"/>
                    <a:pt x="83142" y="440043"/>
                  </a:cubicBezTo>
                  <a:cubicBezTo>
                    <a:pt x="79913" y="444878"/>
                    <a:pt x="80720" y="452132"/>
                    <a:pt x="85563" y="455356"/>
                  </a:cubicBezTo>
                  <a:lnTo>
                    <a:pt x="134802" y="492429"/>
                  </a:lnTo>
                  <a:cubicBezTo>
                    <a:pt x="136417" y="493235"/>
                    <a:pt x="138838" y="494041"/>
                    <a:pt x="141260" y="494041"/>
                  </a:cubicBezTo>
                  <a:cubicBezTo>
                    <a:pt x="143681" y="494041"/>
                    <a:pt x="146910" y="493235"/>
                    <a:pt x="149332" y="490817"/>
                  </a:cubicBezTo>
                  <a:lnTo>
                    <a:pt x="222787" y="404581"/>
                  </a:lnTo>
                  <a:cubicBezTo>
                    <a:pt x="226823" y="399746"/>
                    <a:pt x="226016" y="393298"/>
                    <a:pt x="221980" y="389269"/>
                  </a:cubicBezTo>
                  <a:close/>
                  <a:moveTo>
                    <a:pt x="439075" y="344088"/>
                  </a:moveTo>
                  <a:cubicBezTo>
                    <a:pt x="387420" y="344088"/>
                    <a:pt x="344643" y="385989"/>
                    <a:pt x="344643" y="438365"/>
                  </a:cubicBezTo>
                  <a:cubicBezTo>
                    <a:pt x="344643" y="490741"/>
                    <a:pt x="387420" y="532642"/>
                    <a:pt x="439075" y="532642"/>
                  </a:cubicBezTo>
                  <a:cubicBezTo>
                    <a:pt x="491537" y="532642"/>
                    <a:pt x="534313" y="490741"/>
                    <a:pt x="534313" y="438365"/>
                  </a:cubicBezTo>
                  <a:cubicBezTo>
                    <a:pt x="534313" y="385989"/>
                    <a:pt x="491537" y="344088"/>
                    <a:pt x="439075" y="344088"/>
                  </a:cubicBezTo>
                  <a:close/>
                  <a:moveTo>
                    <a:pt x="439075" y="322332"/>
                  </a:moveTo>
                  <a:cubicBezTo>
                    <a:pt x="503643" y="322332"/>
                    <a:pt x="555298" y="374708"/>
                    <a:pt x="555298" y="438365"/>
                  </a:cubicBezTo>
                  <a:cubicBezTo>
                    <a:pt x="555298" y="468179"/>
                    <a:pt x="543999" y="495576"/>
                    <a:pt x="525435" y="516527"/>
                  </a:cubicBezTo>
                  <a:lnTo>
                    <a:pt x="589197" y="583407"/>
                  </a:lnTo>
                  <a:cubicBezTo>
                    <a:pt x="593232" y="587436"/>
                    <a:pt x="593232" y="594688"/>
                    <a:pt x="589197" y="598717"/>
                  </a:cubicBezTo>
                  <a:cubicBezTo>
                    <a:pt x="586775" y="600328"/>
                    <a:pt x="584354" y="601134"/>
                    <a:pt x="581933" y="601134"/>
                  </a:cubicBezTo>
                  <a:cubicBezTo>
                    <a:pt x="578704" y="601134"/>
                    <a:pt x="576283" y="600328"/>
                    <a:pt x="573861" y="597911"/>
                  </a:cubicBezTo>
                  <a:lnTo>
                    <a:pt x="509293" y="531031"/>
                  </a:lnTo>
                  <a:cubicBezTo>
                    <a:pt x="489922" y="545535"/>
                    <a:pt x="465709" y="554399"/>
                    <a:pt x="439075" y="554399"/>
                  </a:cubicBezTo>
                  <a:cubicBezTo>
                    <a:pt x="375313" y="554399"/>
                    <a:pt x="322851" y="502022"/>
                    <a:pt x="322851" y="438365"/>
                  </a:cubicBezTo>
                  <a:cubicBezTo>
                    <a:pt x="322851" y="374708"/>
                    <a:pt x="375313" y="322332"/>
                    <a:pt x="439075" y="322332"/>
                  </a:cubicBezTo>
                  <a:close/>
                  <a:moveTo>
                    <a:pt x="221980" y="228081"/>
                  </a:moveTo>
                  <a:cubicBezTo>
                    <a:pt x="217136" y="224051"/>
                    <a:pt x="210679" y="224857"/>
                    <a:pt x="206643" y="229693"/>
                  </a:cubicBezTo>
                  <a:lnTo>
                    <a:pt x="139645" y="307869"/>
                  </a:lnTo>
                  <a:lnTo>
                    <a:pt x="98478" y="277243"/>
                  </a:lnTo>
                  <a:cubicBezTo>
                    <a:pt x="93635" y="273213"/>
                    <a:pt x="87178" y="274019"/>
                    <a:pt x="83142" y="278855"/>
                  </a:cubicBezTo>
                  <a:cubicBezTo>
                    <a:pt x="79913" y="283691"/>
                    <a:pt x="80720" y="290944"/>
                    <a:pt x="85563" y="294168"/>
                  </a:cubicBezTo>
                  <a:lnTo>
                    <a:pt x="134802" y="331241"/>
                  </a:lnTo>
                  <a:cubicBezTo>
                    <a:pt x="136417" y="332047"/>
                    <a:pt x="138838" y="332853"/>
                    <a:pt x="141260" y="332853"/>
                  </a:cubicBezTo>
                  <a:cubicBezTo>
                    <a:pt x="143681" y="332853"/>
                    <a:pt x="146910" y="332047"/>
                    <a:pt x="149332" y="329629"/>
                  </a:cubicBezTo>
                  <a:lnTo>
                    <a:pt x="222787" y="243394"/>
                  </a:lnTo>
                  <a:cubicBezTo>
                    <a:pt x="226823" y="238558"/>
                    <a:pt x="226016" y="232111"/>
                    <a:pt x="221980" y="228081"/>
                  </a:cubicBezTo>
                  <a:close/>
                  <a:moveTo>
                    <a:pt x="290592" y="128950"/>
                  </a:moveTo>
                  <a:cubicBezTo>
                    <a:pt x="284941" y="128950"/>
                    <a:pt x="280098" y="133786"/>
                    <a:pt x="280098" y="139428"/>
                  </a:cubicBezTo>
                  <a:cubicBezTo>
                    <a:pt x="280098" y="145875"/>
                    <a:pt x="284941" y="150711"/>
                    <a:pt x="290592" y="150711"/>
                  </a:cubicBezTo>
                  <a:lnTo>
                    <a:pt x="484319" y="150711"/>
                  </a:lnTo>
                  <a:cubicBezTo>
                    <a:pt x="490777" y="150711"/>
                    <a:pt x="495620" y="145875"/>
                    <a:pt x="495620" y="139428"/>
                  </a:cubicBezTo>
                  <a:cubicBezTo>
                    <a:pt x="495620" y="133786"/>
                    <a:pt x="490777" y="128950"/>
                    <a:pt x="484319" y="128950"/>
                  </a:cubicBezTo>
                  <a:close/>
                  <a:moveTo>
                    <a:pt x="221980" y="78176"/>
                  </a:moveTo>
                  <a:cubicBezTo>
                    <a:pt x="217136" y="74147"/>
                    <a:pt x="210679" y="74147"/>
                    <a:pt x="206643" y="78982"/>
                  </a:cubicBezTo>
                  <a:lnTo>
                    <a:pt x="139645" y="157158"/>
                  </a:lnTo>
                  <a:lnTo>
                    <a:pt x="98478" y="126533"/>
                  </a:lnTo>
                  <a:cubicBezTo>
                    <a:pt x="93635" y="123309"/>
                    <a:pt x="87178" y="124115"/>
                    <a:pt x="83142" y="128950"/>
                  </a:cubicBezTo>
                  <a:cubicBezTo>
                    <a:pt x="79913" y="133786"/>
                    <a:pt x="80720" y="140233"/>
                    <a:pt x="85563" y="143457"/>
                  </a:cubicBezTo>
                  <a:lnTo>
                    <a:pt x="134802" y="180530"/>
                  </a:lnTo>
                  <a:cubicBezTo>
                    <a:pt x="136417" y="182142"/>
                    <a:pt x="138838" y="182948"/>
                    <a:pt x="141260" y="182948"/>
                  </a:cubicBezTo>
                  <a:cubicBezTo>
                    <a:pt x="143681" y="182948"/>
                    <a:pt x="146910" y="181336"/>
                    <a:pt x="149332" y="178919"/>
                  </a:cubicBezTo>
                  <a:lnTo>
                    <a:pt x="222787" y="92683"/>
                  </a:lnTo>
                  <a:cubicBezTo>
                    <a:pt x="226823" y="88653"/>
                    <a:pt x="226016" y="81400"/>
                    <a:pt x="221980" y="78176"/>
                  </a:cubicBezTo>
                  <a:close/>
                  <a:moveTo>
                    <a:pt x="131573" y="0"/>
                  </a:moveTo>
                  <a:lnTo>
                    <a:pt x="450417" y="0"/>
                  </a:lnTo>
                  <a:cubicBezTo>
                    <a:pt x="523065" y="0"/>
                    <a:pt x="581183" y="58834"/>
                    <a:pt x="581183" y="130562"/>
                  </a:cubicBezTo>
                  <a:lnTo>
                    <a:pt x="581183" y="395716"/>
                  </a:lnTo>
                  <a:cubicBezTo>
                    <a:pt x="568268" y="350584"/>
                    <a:pt x="533558" y="315122"/>
                    <a:pt x="489970" y="299003"/>
                  </a:cubicBezTo>
                  <a:cubicBezTo>
                    <a:pt x="493198" y="297392"/>
                    <a:pt x="495620" y="294168"/>
                    <a:pt x="495620" y="290138"/>
                  </a:cubicBezTo>
                  <a:cubicBezTo>
                    <a:pt x="495620" y="284497"/>
                    <a:pt x="490777" y="279661"/>
                    <a:pt x="484319" y="279661"/>
                  </a:cubicBezTo>
                  <a:lnTo>
                    <a:pt x="290592" y="279661"/>
                  </a:lnTo>
                  <a:cubicBezTo>
                    <a:pt x="284941" y="279661"/>
                    <a:pt x="280098" y="284497"/>
                    <a:pt x="280098" y="290138"/>
                  </a:cubicBezTo>
                  <a:cubicBezTo>
                    <a:pt x="280098" y="295780"/>
                    <a:pt x="284941" y="300615"/>
                    <a:pt x="290592" y="300615"/>
                  </a:cubicBezTo>
                  <a:lnTo>
                    <a:pt x="384227" y="300615"/>
                  </a:lnTo>
                  <a:cubicBezTo>
                    <a:pt x="329337" y="323182"/>
                    <a:pt x="290592" y="376374"/>
                    <a:pt x="290592" y="438431"/>
                  </a:cubicBezTo>
                  <a:cubicBezTo>
                    <a:pt x="290592" y="439237"/>
                    <a:pt x="291399" y="440043"/>
                    <a:pt x="291399" y="440849"/>
                  </a:cubicBezTo>
                  <a:lnTo>
                    <a:pt x="290592" y="440849"/>
                  </a:lnTo>
                  <a:cubicBezTo>
                    <a:pt x="290592" y="448908"/>
                    <a:pt x="293013" y="461803"/>
                    <a:pt x="293013" y="461803"/>
                  </a:cubicBezTo>
                  <a:cubicBezTo>
                    <a:pt x="301892" y="518219"/>
                    <a:pt x="343059" y="564157"/>
                    <a:pt x="396335" y="580276"/>
                  </a:cubicBezTo>
                  <a:lnTo>
                    <a:pt x="131573" y="580276"/>
                  </a:lnTo>
                  <a:cubicBezTo>
                    <a:pt x="58926" y="580276"/>
                    <a:pt x="0" y="521443"/>
                    <a:pt x="0" y="449714"/>
                  </a:cubicBezTo>
                  <a:lnTo>
                    <a:pt x="0" y="130562"/>
                  </a:lnTo>
                  <a:cubicBezTo>
                    <a:pt x="0" y="58834"/>
                    <a:pt x="58926" y="0"/>
                    <a:pt x="131573" y="0"/>
                  </a:cubicBezTo>
                  <a:close/>
                </a:path>
              </a:pathLst>
            </a:custGeom>
            <a:solidFill>
              <a:schemeClr val="bg1"/>
            </a:solidFill>
            <a:ln>
              <a:noFill/>
            </a:ln>
          </p:spPr>
          <p:txBody>
            <a:bodyPr vert="horz" wrap="square" lIns="91440" tIns="45720" rIns="91440" bIns="45720" numCol="1" anchor="t" anchorCtr="0" compatLnSpc="1">
              <a:normAutofit/>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marL="0" marR="0" lvl="0" indent="0" algn="l"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000000"/>
                </a:solidFill>
                <a:effectLst/>
                <a:uLnTx/>
                <a:uFillTx/>
              </a:endParaRPr>
            </a:p>
          </p:txBody>
        </p:sp>
        <p:sp>
          <p:nvSpPr>
            <p:cNvPr id="38" name="išľiḍê">
              <a:extLst>
                <a:ext uri="{FF2B5EF4-FFF2-40B4-BE49-F238E27FC236}">
                  <a16:creationId xmlns:a16="http://schemas.microsoft.com/office/drawing/2014/main" id="{DFA4FF85-3E6A-4591-92E2-972A4BC3DDC0}"/>
                </a:ext>
              </a:extLst>
            </p:cNvPr>
            <p:cNvSpPr/>
            <p:nvPr/>
          </p:nvSpPr>
          <p:spPr>
            <a:xfrm>
              <a:off x="1804988" y="1800450"/>
              <a:ext cx="1028700" cy="1028700"/>
            </a:xfrm>
            <a:prstGeom prst="round2SameRect">
              <a:avLst>
                <a:gd name="adj1" fmla="val 0"/>
                <a:gd name="adj2" fmla="val 50000"/>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p>
              <a:pPr marL="0" marR="0" lvl="0" indent="0" algn="ctr"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FFFFF"/>
                </a:solidFill>
                <a:effectLst/>
                <a:uLnTx/>
                <a:uFillTx/>
              </a:endParaRPr>
            </a:p>
          </p:txBody>
        </p:sp>
        <p:sp>
          <p:nvSpPr>
            <p:cNvPr id="39" name="iṥļídê">
              <a:extLst>
                <a:ext uri="{FF2B5EF4-FFF2-40B4-BE49-F238E27FC236}">
                  <a16:creationId xmlns:a16="http://schemas.microsoft.com/office/drawing/2014/main" id="{76FE403B-60BD-41A7-9982-981C2F2F096F}"/>
                </a:ext>
              </a:extLst>
            </p:cNvPr>
            <p:cNvSpPr/>
            <p:nvPr/>
          </p:nvSpPr>
          <p:spPr bwMode="auto">
            <a:xfrm>
              <a:off x="2106852" y="2098616"/>
              <a:ext cx="424971" cy="431365"/>
            </a:xfrm>
            <a:custGeom>
              <a:avLst/>
              <a:gdLst>
                <a:gd name="connsiteX0" fmla="*/ 221980 w 592223"/>
                <a:gd name="connsiteY0" fmla="*/ 389269 h 601134"/>
                <a:gd name="connsiteX1" fmla="*/ 206643 w 592223"/>
                <a:gd name="connsiteY1" fmla="*/ 390881 h 601134"/>
                <a:gd name="connsiteX2" fmla="*/ 139645 w 592223"/>
                <a:gd name="connsiteY2" fmla="*/ 469057 h 601134"/>
                <a:gd name="connsiteX3" fmla="*/ 98478 w 592223"/>
                <a:gd name="connsiteY3" fmla="*/ 438431 h 601134"/>
                <a:gd name="connsiteX4" fmla="*/ 83142 w 592223"/>
                <a:gd name="connsiteY4" fmla="*/ 440043 h 601134"/>
                <a:gd name="connsiteX5" fmla="*/ 85563 w 592223"/>
                <a:gd name="connsiteY5" fmla="*/ 455356 h 601134"/>
                <a:gd name="connsiteX6" fmla="*/ 134802 w 592223"/>
                <a:gd name="connsiteY6" fmla="*/ 492429 h 601134"/>
                <a:gd name="connsiteX7" fmla="*/ 141260 w 592223"/>
                <a:gd name="connsiteY7" fmla="*/ 494041 h 601134"/>
                <a:gd name="connsiteX8" fmla="*/ 149332 w 592223"/>
                <a:gd name="connsiteY8" fmla="*/ 490817 h 601134"/>
                <a:gd name="connsiteX9" fmla="*/ 222787 w 592223"/>
                <a:gd name="connsiteY9" fmla="*/ 404581 h 601134"/>
                <a:gd name="connsiteX10" fmla="*/ 221980 w 592223"/>
                <a:gd name="connsiteY10" fmla="*/ 389269 h 601134"/>
                <a:gd name="connsiteX11" fmla="*/ 439075 w 592223"/>
                <a:gd name="connsiteY11" fmla="*/ 344088 h 601134"/>
                <a:gd name="connsiteX12" fmla="*/ 344643 w 592223"/>
                <a:gd name="connsiteY12" fmla="*/ 438365 h 601134"/>
                <a:gd name="connsiteX13" fmla="*/ 439075 w 592223"/>
                <a:gd name="connsiteY13" fmla="*/ 532642 h 601134"/>
                <a:gd name="connsiteX14" fmla="*/ 534313 w 592223"/>
                <a:gd name="connsiteY14" fmla="*/ 438365 h 601134"/>
                <a:gd name="connsiteX15" fmla="*/ 439075 w 592223"/>
                <a:gd name="connsiteY15" fmla="*/ 344088 h 601134"/>
                <a:gd name="connsiteX16" fmla="*/ 439075 w 592223"/>
                <a:gd name="connsiteY16" fmla="*/ 322332 h 601134"/>
                <a:gd name="connsiteX17" fmla="*/ 555298 w 592223"/>
                <a:gd name="connsiteY17" fmla="*/ 438365 h 601134"/>
                <a:gd name="connsiteX18" fmla="*/ 525435 w 592223"/>
                <a:gd name="connsiteY18" fmla="*/ 516527 h 601134"/>
                <a:gd name="connsiteX19" fmla="*/ 589197 w 592223"/>
                <a:gd name="connsiteY19" fmla="*/ 583407 h 601134"/>
                <a:gd name="connsiteX20" fmla="*/ 589197 w 592223"/>
                <a:gd name="connsiteY20" fmla="*/ 598717 h 601134"/>
                <a:gd name="connsiteX21" fmla="*/ 581933 w 592223"/>
                <a:gd name="connsiteY21" fmla="*/ 601134 h 601134"/>
                <a:gd name="connsiteX22" fmla="*/ 573861 w 592223"/>
                <a:gd name="connsiteY22" fmla="*/ 597911 h 601134"/>
                <a:gd name="connsiteX23" fmla="*/ 509293 w 592223"/>
                <a:gd name="connsiteY23" fmla="*/ 531031 h 601134"/>
                <a:gd name="connsiteX24" fmla="*/ 439075 w 592223"/>
                <a:gd name="connsiteY24" fmla="*/ 554399 h 601134"/>
                <a:gd name="connsiteX25" fmla="*/ 322851 w 592223"/>
                <a:gd name="connsiteY25" fmla="*/ 438365 h 601134"/>
                <a:gd name="connsiteX26" fmla="*/ 439075 w 592223"/>
                <a:gd name="connsiteY26" fmla="*/ 322332 h 601134"/>
                <a:gd name="connsiteX27" fmla="*/ 221980 w 592223"/>
                <a:gd name="connsiteY27" fmla="*/ 228081 h 601134"/>
                <a:gd name="connsiteX28" fmla="*/ 206643 w 592223"/>
                <a:gd name="connsiteY28" fmla="*/ 229693 h 601134"/>
                <a:gd name="connsiteX29" fmla="*/ 139645 w 592223"/>
                <a:gd name="connsiteY29" fmla="*/ 307869 h 601134"/>
                <a:gd name="connsiteX30" fmla="*/ 98478 w 592223"/>
                <a:gd name="connsiteY30" fmla="*/ 277243 h 601134"/>
                <a:gd name="connsiteX31" fmla="*/ 83142 w 592223"/>
                <a:gd name="connsiteY31" fmla="*/ 278855 h 601134"/>
                <a:gd name="connsiteX32" fmla="*/ 85563 w 592223"/>
                <a:gd name="connsiteY32" fmla="*/ 294168 h 601134"/>
                <a:gd name="connsiteX33" fmla="*/ 134802 w 592223"/>
                <a:gd name="connsiteY33" fmla="*/ 331241 h 601134"/>
                <a:gd name="connsiteX34" fmla="*/ 141260 w 592223"/>
                <a:gd name="connsiteY34" fmla="*/ 332853 h 601134"/>
                <a:gd name="connsiteX35" fmla="*/ 149332 w 592223"/>
                <a:gd name="connsiteY35" fmla="*/ 329629 h 601134"/>
                <a:gd name="connsiteX36" fmla="*/ 222787 w 592223"/>
                <a:gd name="connsiteY36" fmla="*/ 243394 h 601134"/>
                <a:gd name="connsiteX37" fmla="*/ 221980 w 592223"/>
                <a:gd name="connsiteY37" fmla="*/ 228081 h 601134"/>
                <a:gd name="connsiteX38" fmla="*/ 290592 w 592223"/>
                <a:gd name="connsiteY38" fmla="*/ 128950 h 601134"/>
                <a:gd name="connsiteX39" fmla="*/ 280098 w 592223"/>
                <a:gd name="connsiteY39" fmla="*/ 139428 h 601134"/>
                <a:gd name="connsiteX40" fmla="*/ 290592 w 592223"/>
                <a:gd name="connsiteY40" fmla="*/ 150711 h 601134"/>
                <a:gd name="connsiteX41" fmla="*/ 484319 w 592223"/>
                <a:gd name="connsiteY41" fmla="*/ 150711 h 601134"/>
                <a:gd name="connsiteX42" fmla="*/ 495620 w 592223"/>
                <a:gd name="connsiteY42" fmla="*/ 139428 h 601134"/>
                <a:gd name="connsiteX43" fmla="*/ 484319 w 592223"/>
                <a:gd name="connsiteY43" fmla="*/ 128950 h 601134"/>
                <a:gd name="connsiteX44" fmla="*/ 221980 w 592223"/>
                <a:gd name="connsiteY44" fmla="*/ 78176 h 601134"/>
                <a:gd name="connsiteX45" fmla="*/ 206643 w 592223"/>
                <a:gd name="connsiteY45" fmla="*/ 78982 h 601134"/>
                <a:gd name="connsiteX46" fmla="*/ 139645 w 592223"/>
                <a:gd name="connsiteY46" fmla="*/ 157158 h 601134"/>
                <a:gd name="connsiteX47" fmla="*/ 98478 w 592223"/>
                <a:gd name="connsiteY47" fmla="*/ 126533 h 601134"/>
                <a:gd name="connsiteX48" fmla="*/ 83142 w 592223"/>
                <a:gd name="connsiteY48" fmla="*/ 128950 h 601134"/>
                <a:gd name="connsiteX49" fmla="*/ 85563 w 592223"/>
                <a:gd name="connsiteY49" fmla="*/ 143457 h 601134"/>
                <a:gd name="connsiteX50" fmla="*/ 134802 w 592223"/>
                <a:gd name="connsiteY50" fmla="*/ 180530 h 601134"/>
                <a:gd name="connsiteX51" fmla="*/ 141260 w 592223"/>
                <a:gd name="connsiteY51" fmla="*/ 182948 h 601134"/>
                <a:gd name="connsiteX52" fmla="*/ 149332 w 592223"/>
                <a:gd name="connsiteY52" fmla="*/ 178919 h 601134"/>
                <a:gd name="connsiteX53" fmla="*/ 222787 w 592223"/>
                <a:gd name="connsiteY53" fmla="*/ 92683 h 601134"/>
                <a:gd name="connsiteX54" fmla="*/ 221980 w 592223"/>
                <a:gd name="connsiteY54" fmla="*/ 78176 h 601134"/>
                <a:gd name="connsiteX55" fmla="*/ 131573 w 592223"/>
                <a:gd name="connsiteY55" fmla="*/ 0 h 601134"/>
                <a:gd name="connsiteX56" fmla="*/ 450417 w 592223"/>
                <a:gd name="connsiteY56" fmla="*/ 0 h 601134"/>
                <a:gd name="connsiteX57" fmla="*/ 581183 w 592223"/>
                <a:gd name="connsiteY57" fmla="*/ 130562 h 601134"/>
                <a:gd name="connsiteX58" fmla="*/ 581183 w 592223"/>
                <a:gd name="connsiteY58" fmla="*/ 395716 h 601134"/>
                <a:gd name="connsiteX59" fmla="*/ 489970 w 592223"/>
                <a:gd name="connsiteY59" fmla="*/ 299003 h 601134"/>
                <a:gd name="connsiteX60" fmla="*/ 495620 w 592223"/>
                <a:gd name="connsiteY60" fmla="*/ 290138 h 601134"/>
                <a:gd name="connsiteX61" fmla="*/ 484319 w 592223"/>
                <a:gd name="connsiteY61" fmla="*/ 279661 h 601134"/>
                <a:gd name="connsiteX62" fmla="*/ 290592 w 592223"/>
                <a:gd name="connsiteY62" fmla="*/ 279661 h 601134"/>
                <a:gd name="connsiteX63" fmla="*/ 280098 w 592223"/>
                <a:gd name="connsiteY63" fmla="*/ 290138 h 601134"/>
                <a:gd name="connsiteX64" fmla="*/ 290592 w 592223"/>
                <a:gd name="connsiteY64" fmla="*/ 300615 h 601134"/>
                <a:gd name="connsiteX65" fmla="*/ 384227 w 592223"/>
                <a:gd name="connsiteY65" fmla="*/ 300615 h 601134"/>
                <a:gd name="connsiteX66" fmla="*/ 290592 w 592223"/>
                <a:gd name="connsiteY66" fmla="*/ 438431 h 601134"/>
                <a:gd name="connsiteX67" fmla="*/ 291399 w 592223"/>
                <a:gd name="connsiteY67" fmla="*/ 440849 h 601134"/>
                <a:gd name="connsiteX68" fmla="*/ 290592 w 592223"/>
                <a:gd name="connsiteY68" fmla="*/ 440849 h 601134"/>
                <a:gd name="connsiteX69" fmla="*/ 293013 w 592223"/>
                <a:gd name="connsiteY69" fmla="*/ 461803 h 601134"/>
                <a:gd name="connsiteX70" fmla="*/ 396335 w 592223"/>
                <a:gd name="connsiteY70" fmla="*/ 580276 h 601134"/>
                <a:gd name="connsiteX71" fmla="*/ 131573 w 592223"/>
                <a:gd name="connsiteY71" fmla="*/ 580276 h 601134"/>
                <a:gd name="connsiteX72" fmla="*/ 0 w 592223"/>
                <a:gd name="connsiteY72" fmla="*/ 449714 h 601134"/>
                <a:gd name="connsiteX73" fmla="*/ 0 w 592223"/>
                <a:gd name="connsiteY73" fmla="*/ 130562 h 601134"/>
                <a:gd name="connsiteX74" fmla="*/ 131573 w 592223"/>
                <a:gd name="connsiteY74" fmla="*/ 0 h 601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92223" h="601134">
                  <a:moveTo>
                    <a:pt x="221980" y="389269"/>
                  </a:moveTo>
                  <a:cubicBezTo>
                    <a:pt x="217136" y="385239"/>
                    <a:pt x="210679" y="386045"/>
                    <a:pt x="206643" y="390881"/>
                  </a:cubicBezTo>
                  <a:lnTo>
                    <a:pt x="139645" y="469057"/>
                  </a:lnTo>
                  <a:lnTo>
                    <a:pt x="98478" y="438431"/>
                  </a:lnTo>
                  <a:cubicBezTo>
                    <a:pt x="93635" y="434401"/>
                    <a:pt x="87178" y="435207"/>
                    <a:pt x="83142" y="440043"/>
                  </a:cubicBezTo>
                  <a:cubicBezTo>
                    <a:pt x="79913" y="444878"/>
                    <a:pt x="80720" y="452132"/>
                    <a:pt x="85563" y="455356"/>
                  </a:cubicBezTo>
                  <a:lnTo>
                    <a:pt x="134802" y="492429"/>
                  </a:lnTo>
                  <a:cubicBezTo>
                    <a:pt x="136417" y="493235"/>
                    <a:pt x="138838" y="494041"/>
                    <a:pt x="141260" y="494041"/>
                  </a:cubicBezTo>
                  <a:cubicBezTo>
                    <a:pt x="143681" y="494041"/>
                    <a:pt x="146910" y="493235"/>
                    <a:pt x="149332" y="490817"/>
                  </a:cubicBezTo>
                  <a:lnTo>
                    <a:pt x="222787" y="404581"/>
                  </a:lnTo>
                  <a:cubicBezTo>
                    <a:pt x="226823" y="399746"/>
                    <a:pt x="226016" y="393298"/>
                    <a:pt x="221980" y="389269"/>
                  </a:cubicBezTo>
                  <a:close/>
                  <a:moveTo>
                    <a:pt x="439075" y="344088"/>
                  </a:moveTo>
                  <a:cubicBezTo>
                    <a:pt x="387420" y="344088"/>
                    <a:pt x="344643" y="385989"/>
                    <a:pt x="344643" y="438365"/>
                  </a:cubicBezTo>
                  <a:cubicBezTo>
                    <a:pt x="344643" y="490741"/>
                    <a:pt x="387420" y="532642"/>
                    <a:pt x="439075" y="532642"/>
                  </a:cubicBezTo>
                  <a:cubicBezTo>
                    <a:pt x="491537" y="532642"/>
                    <a:pt x="534313" y="490741"/>
                    <a:pt x="534313" y="438365"/>
                  </a:cubicBezTo>
                  <a:cubicBezTo>
                    <a:pt x="534313" y="385989"/>
                    <a:pt x="491537" y="344088"/>
                    <a:pt x="439075" y="344088"/>
                  </a:cubicBezTo>
                  <a:close/>
                  <a:moveTo>
                    <a:pt x="439075" y="322332"/>
                  </a:moveTo>
                  <a:cubicBezTo>
                    <a:pt x="503643" y="322332"/>
                    <a:pt x="555298" y="374708"/>
                    <a:pt x="555298" y="438365"/>
                  </a:cubicBezTo>
                  <a:cubicBezTo>
                    <a:pt x="555298" y="468179"/>
                    <a:pt x="543999" y="495576"/>
                    <a:pt x="525435" y="516527"/>
                  </a:cubicBezTo>
                  <a:lnTo>
                    <a:pt x="589197" y="583407"/>
                  </a:lnTo>
                  <a:cubicBezTo>
                    <a:pt x="593232" y="587436"/>
                    <a:pt x="593232" y="594688"/>
                    <a:pt x="589197" y="598717"/>
                  </a:cubicBezTo>
                  <a:cubicBezTo>
                    <a:pt x="586775" y="600328"/>
                    <a:pt x="584354" y="601134"/>
                    <a:pt x="581933" y="601134"/>
                  </a:cubicBezTo>
                  <a:cubicBezTo>
                    <a:pt x="578704" y="601134"/>
                    <a:pt x="576283" y="600328"/>
                    <a:pt x="573861" y="597911"/>
                  </a:cubicBezTo>
                  <a:lnTo>
                    <a:pt x="509293" y="531031"/>
                  </a:lnTo>
                  <a:cubicBezTo>
                    <a:pt x="489922" y="545535"/>
                    <a:pt x="465709" y="554399"/>
                    <a:pt x="439075" y="554399"/>
                  </a:cubicBezTo>
                  <a:cubicBezTo>
                    <a:pt x="375313" y="554399"/>
                    <a:pt x="322851" y="502022"/>
                    <a:pt x="322851" y="438365"/>
                  </a:cubicBezTo>
                  <a:cubicBezTo>
                    <a:pt x="322851" y="374708"/>
                    <a:pt x="375313" y="322332"/>
                    <a:pt x="439075" y="322332"/>
                  </a:cubicBezTo>
                  <a:close/>
                  <a:moveTo>
                    <a:pt x="221980" y="228081"/>
                  </a:moveTo>
                  <a:cubicBezTo>
                    <a:pt x="217136" y="224051"/>
                    <a:pt x="210679" y="224857"/>
                    <a:pt x="206643" y="229693"/>
                  </a:cubicBezTo>
                  <a:lnTo>
                    <a:pt x="139645" y="307869"/>
                  </a:lnTo>
                  <a:lnTo>
                    <a:pt x="98478" y="277243"/>
                  </a:lnTo>
                  <a:cubicBezTo>
                    <a:pt x="93635" y="273213"/>
                    <a:pt x="87178" y="274019"/>
                    <a:pt x="83142" y="278855"/>
                  </a:cubicBezTo>
                  <a:cubicBezTo>
                    <a:pt x="79913" y="283691"/>
                    <a:pt x="80720" y="290944"/>
                    <a:pt x="85563" y="294168"/>
                  </a:cubicBezTo>
                  <a:lnTo>
                    <a:pt x="134802" y="331241"/>
                  </a:lnTo>
                  <a:cubicBezTo>
                    <a:pt x="136417" y="332047"/>
                    <a:pt x="138838" y="332853"/>
                    <a:pt x="141260" y="332853"/>
                  </a:cubicBezTo>
                  <a:cubicBezTo>
                    <a:pt x="143681" y="332853"/>
                    <a:pt x="146910" y="332047"/>
                    <a:pt x="149332" y="329629"/>
                  </a:cubicBezTo>
                  <a:lnTo>
                    <a:pt x="222787" y="243394"/>
                  </a:lnTo>
                  <a:cubicBezTo>
                    <a:pt x="226823" y="238558"/>
                    <a:pt x="226016" y="232111"/>
                    <a:pt x="221980" y="228081"/>
                  </a:cubicBezTo>
                  <a:close/>
                  <a:moveTo>
                    <a:pt x="290592" y="128950"/>
                  </a:moveTo>
                  <a:cubicBezTo>
                    <a:pt x="284941" y="128950"/>
                    <a:pt x="280098" y="133786"/>
                    <a:pt x="280098" y="139428"/>
                  </a:cubicBezTo>
                  <a:cubicBezTo>
                    <a:pt x="280098" y="145875"/>
                    <a:pt x="284941" y="150711"/>
                    <a:pt x="290592" y="150711"/>
                  </a:cubicBezTo>
                  <a:lnTo>
                    <a:pt x="484319" y="150711"/>
                  </a:lnTo>
                  <a:cubicBezTo>
                    <a:pt x="490777" y="150711"/>
                    <a:pt x="495620" y="145875"/>
                    <a:pt x="495620" y="139428"/>
                  </a:cubicBezTo>
                  <a:cubicBezTo>
                    <a:pt x="495620" y="133786"/>
                    <a:pt x="490777" y="128950"/>
                    <a:pt x="484319" y="128950"/>
                  </a:cubicBezTo>
                  <a:close/>
                  <a:moveTo>
                    <a:pt x="221980" y="78176"/>
                  </a:moveTo>
                  <a:cubicBezTo>
                    <a:pt x="217136" y="74147"/>
                    <a:pt x="210679" y="74147"/>
                    <a:pt x="206643" y="78982"/>
                  </a:cubicBezTo>
                  <a:lnTo>
                    <a:pt x="139645" y="157158"/>
                  </a:lnTo>
                  <a:lnTo>
                    <a:pt x="98478" y="126533"/>
                  </a:lnTo>
                  <a:cubicBezTo>
                    <a:pt x="93635" y="123309"/>
                    <a:pt x="87178" y="124115"/>
                    <a:pt x="83142" y="128950"/>
                  </a:cubicBezTo>
                  <a:cubicBezTo>
                    <a:pt x="79913" y="133786"/>
                    <a:pt x="80720" y="140233"/>
                    <a:pt x="85563" y="143457"/>
                  </a:cubicBezTo>
                  <a:lnTo>
                    <a:pt x="134802" y="180530"/>
                  </a:lnTo>
                  <a:cubicBezTo>
                    <a:pt x="136417" y="182142"/>
                    <a:pt x="138838" y="182948"/>
                    <a:pt x="141260" y="182948"/>
                  </a:cubicBezTo>
                  <a:cubicBezTo>
                    <a:pt x="143681" y="182948"/>
                    <a:pt x="146910" y="181336"/>
                    <a:pt x="149332" y="178919"/>
                  </a:cubicBezTo>
                  <a:lnTo>
                    <a:pt x="222787" y="92683"/>
                  </a:lnTo>
                  <a:cubicBezTo>
                    <a:pt x="226823" y="88653"/>
                    <a:pt x="226016" y="81400"/>
                    <a:pt x="221980" y="78176"/>
                  </a:cubicBezTo>
                  <a:close/>
                  <a:moveTo>
                    <a:pt x="131573" y="0"/>
                  </a:moveTo>
                  <a:lnTo>
                    <a:pt x="450417" y="0"/>
                  </a:lnTo>
                  <a:cubicBezTo>
                    <a:pt x="523065" y="0"/>
                    <a:pt x="581183" y="58834"/>
                    <a:pt x="581183" y="130562"/>
                  </a:cubicBezTo>
                  <a:lnTo>
                    <a:pt x="581183" y="395716"/>
                  </a:lnTo>
                  <a:cubicBezTo>
                    <a:pt x="568268" y="350584"/>
                    <a:pt x="533558" y="315122"/>
                    <a:pt x="489970" y="299003"/>
                  </a:cubicBezTo>
                  <a:cubicBezTo>
                    <a:pt x="493198" y="297392"/>
                    <a:pt x="495620" y="294168"/>
                    <a:pt x="495620" y="290138"/>
                  </a:cubicBezTo>
                  <a:cubicBezTo>
                    <a:pt x="495620" y="284497"/>
                    <a:pt x="490777" y="279661"/>
                    <a:pt x="484319" y="279661"/>
                  </a:cubicBezTo>
                  <a:lnTo>
                    <a:pt x="290592" y="279661"/>
                  </a:lnTo>
                  <a:cubicBezTo>
                    <a:pt x="284941" y="279661"/>
                    <a:pt x="280098" y="284497"/>
                    <a:pt x="280098" y="290138"/>
                  </a:cubicBezTo>
                  <a:cubicBezTo>
                    <a:pt x="280098" y="295780"/>
                    <a:pt x="284941" y="300615"/>
                    <a:pt x="290592" y="300615"/>
                  </a:cubicBezTo>
                  <a:lnTo>
                    <a:pt x="384227" y="300615"/>
                  </a:lnTo>
                  <a:cubicBezTo>
                    <a:pt x="329337" y="323182"/>
                    <a:pt x="290592" y="376374"/>
                    <a:pt x="290592" y="438431"/>
                  </a:cubicBezTo>
                  <a:cubicBezTo>
                    <a:pt x="290592" y="439237"/>
                    <a:pt x="291399" y="440043"/>
                    <a:pt x="291399" y="440849"/>
                  </a:cubicBezTo>
                  <a:lnTo>
                    <a:pt x="290592" y="440849"/>
                  </a:lnTo>
                  <a:cubicBezTo>
                    <a:pt x="290592" y="448908"/>
                    <a:pt x="293013" y="461803"/>
                    <a:pt x="293013" y="461803"/>
                  </a:cubicBezTo>
                  <a:cubicBezTo>
                    <a:pt x="301892" y="518219"/>
                    <a:pt x="343059" y="564157"/>
                    <a:pt x="396335" y="580276"/>
                  </a:cubicBezTo>
                  <a:lnTo>
                    <a:pt x="131573" y="580276"/>
                  </a:lnTo>
                  <a:cubicBezTo>
                    <a:pt x="58926" y="580276"/>
                    <a:pt x="0" y="521443"/>
                    <a:pt x="0" y="449714"/>
                  </a:cubicBezTo>
                  <a:lnTo>
                    <a:pt x="0" y="130562"/>
                  </a:lnTo>
                  <a:cubicBezTo>
                    <a:pt x="0" y="58834"/>
                    <a:pt x="58926" y="0"/>
                    <a:pt x="131573" y="0"/>
                  </a:cubicBezTo>
                  <a:close/>
                </a:path>
              </a:pathLst>
            </a:custGeom>
            <a:solidFill>
              <a:schemeClr val="bg1"/>
            </a:solidFill>
            <a:ln>
              <a:noFill/>
            </a:ln>
          </p:spPr>
          <p:txBody>
            <a:bodyPr vert="horz" wrap="square" lIns="91440" tIns="45720" rIns="91440" bIns="45720" numCol="1" anchor="t" anchorCtr="0" compatLnSpc="1">
              <a:normAutofit/>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marL="0" marR="0" lvl="0" indent="0" algn="l" defTabSz="913765"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000000"/>
                </a:solidFill>
                <a:effectLst/>
                <a:uLnTx/>
                <a:uFillTx/>
              </a:endParaRPr>
            </a:p>
          </p:txBody>
        </p:sp>
        <p:sp>
          <p:nvSpPr>
            <p:cNvPr id="40" name="iṡlîḍè">
              <a:extLst>
                <a:ext uri="{FF2B5EF4-FFF2-40B4-BE49-F238E27FC236}">
                  <a16:creationId xmlns:a16="http://schemas.microsoft.com/office/drawing/2014/main" id="{F2696251-DBEB-4D1F-9FB1-46094AF6330F}"/>
                </a:ext>
              </a:extLst>
            </p:cNvPr>
            <p:cNvSpPr/>
            <p:nvPr/>
          </p:nvSpPr>
          <p:spPr bwMode="auto">
            <a:xfrm>
              <a:off x="4162426" y="2547578"/>
              <a:ext cx="3867150" cy="2019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kumimoji="0" lang="en-US" altLang="zh-CN" sz="1400" b="0" i="0" u="none" strike="noStrike" kern="1200" cap="none" spc="0" normalizeH="0" baseline="0" noProof="0" dirty="0">
                  <a:ln>
                    <a:noFill/>
                  </a:ln>
                  <a:solidFill>
                    <a:srgbClr val="000000"/>
                  </a:solidFill>
                  <a:effectLst/>
                  <a:uLnTx/>
                  <a:uFillTx/>
                </a:rPr>
                <a:t>More accurate target </a:t>
              </a:r>
              <a:r>
                <a:rPr lang="en-US" altLang="zh-CN" sz="1400" dirty="0">
                  <a:solidFill>
                    <a:srgbClr val="000000"/>
                  </a:solidFill>
                </a:rPr>
                <a:t>at customers, and more accurate strategies to expand with the facilitation of local partners </a:t>
              </a:r>
            </a:p>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lang="en-US" altLang="zh-CN" sz="1600" b="1" dirty="0">
                  <a:solidFill>
                    <a:srgbClr val="000000"/>
                  </a:solidFill>
                </a:rPr>
                <a:t>Enhancing market penetration </a:t>
              </a:r>
              <a:endParaRPr kumimoji="0" lang="en-US" altLang="zh-CN" sz="1200" b="1" i="0" u="none" strike="noStrike" kern="1200" cap="none" spc="0" normalizeH="0" baseline="0" noProof="0" dirty="0">
                <a:ln>
                  <a:noFill/>
                </a:ln>
                <a:solidFill>
                  <a:srgbClr val="000000"/>
                </a:solidFill>
                <a:effectLst/>
                <a:uLnTx/>
                <a:uFillTx/>
              </a:endParaRPr>
            </a:p>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kumimoji="0" lang="en-US" altLang="zh-CN" sz="1200" b="0" i="0" u="none" strike="noStrike" kern="1200" cap="none" spc="0" normalizeH="0" baseline="0" noProof="0" dirty="0">
                  <a:ln>
                    <a:noFill/>
                  </a:ln>
                  <a:solidFill>
                    <a:srgbClr val="000000"/>
                  </a:solidFill>
                  <a:effectLst/>
                  <a:uLnTx/>
                  <a:uFillTx/>
                </a:rPr>
                <a:t>……</a:t>
              </a:r>
            </a:p>
          </p:txBody>
        </p:sp>
        <p:sp>
          <p:nvSpPr>
            <p:cNvPr id="41" name="ïṩļïḓé">
              <a:extLst>
                <a:ext uri="{FF2B5EF4-FFF2-40B4-BE49-F238E27FC236}">
                  <a16:creationId xmlns:a16="http://schemas.microsoft.com/office/drawing/2014/main" id="{BFF82151-ABAF-44C4-907B-EFE5F55119C8}"/>
                </a:ext>
              </a:extLst>
            </p:cNvPr>
            <p:cNvSpPr/>
            <p:nvPr/>
          </p:nvSpPr>
          <p:spPr bwMode="auto">
            <a:xfrm>
              <a:off x="829901" y="2931937"/>
              <a:ext cx="3175722" cy="2019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fontScale="92500"/>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kumimoji="0" lang="en-US" altLang="zh-CN" sz="1400" b="0" i="0" u="none" strike="noStrike" kern="1200" cap="none" spc="0" normalizeH="0" baseline="0" noProof="0" dirty="0">
                  <a:ln>
                    <a:noFill/>
                  </a:ln>
                  <a:solidFill>
                    <a:srgbClr val="000000"/>
                  </a:solidFill>
                  <a:effectLst/>
                  <a:uLnTx/>
                  <a:uFillTx/>
                </a:rPr>
                <a:t>Reduce any communication misunderstanding and offense in the</a:t>
              </a:r>
              <a:r>
                <a:rPr lang="en-US" altLang="zh-CN" sz="1400" dirty="0">
                  <a:solidFill>
                    <a:srgbClr val="000000"/>
                  </a:solidFill>
                </a:rPr>
                <a:t>e working place</a:t>
              </a:r>
              <a:r>
                <a:rPr lang="en-US" altLang="zh-CN" sz="1100" dirty="0">
                  <a:solidFill>
                    <a:srgbClr val="000000"/>
                  </a:solidFill>
                </a:rPr>
                <a:t> </a:t>
              </a:r>
            </a:p>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kumimoji="0" lang="en-US" altLang="zh-CN" sz="1600" b="1" i="0" u="none" strike="noStrike" kern="1200" cap="none" spc="0" normalizeH="0" baseline="0" noProof="0" dirty="0">
                  <a:ln>
                    <a:noFill/>
                  </a:ln>
                  <a:solidFill>
                    <a:srgbClr val="000000"/>
                  </a:solidFill>
                  <a:effectLst/>
                  <a:uLnTx/>
                  <a:uFillTx/>
                </a:rPr>
                <a:t>Enhancing efficiency and prod</a:t>
              </a:r>
              <a:r>
                <a:rPr lang="en-US" altLang="zh-CN" sz="1600" b="1" dirty="0" err="1">
                  <a:solidFill>
                    <a:srgbClr val="000000"/>
                  </a:solidFill>
                </a:rPr>
                <a:t>uctivity</a:t>
              </a:r>
              <a:r>
                <a:rPr lang="en-US" altLang="zh-CN" sz="1600" b="1" dirty="0">
                  <a:solidFill>
                    <a:srgbClr val="000000"/>
                  </a:solidFill>
                </a:rPr>
                <a:t> </a:t>
              </a:r>
              <a:endParaRPr kumimoji="0" lang="en-US" altLang="zh-CN" sz="1600" b="1" i="0" u="none" strike="noStrike" kern="1200" cap="none" spc="0" normalizeH="0" baseline="0" noProof="0" dirty="0">
                <a:ln>
                  <a:noFill/>
                </a:ln>
                <a:solidFill>
                  <a:srgbClr val="000000"/>
                </a:solidFill>
                <a:effectLst/>
                <a:uLnTx/>
                <a:uFillTx/>
              </a:endParaRPr>
            </a:p>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endParaRPr kumimoji="0" lang="en-US" altLang="zh-CN" sz="1100" b="0" i="0" u="none" strike="noStrike" kern="1200" cap="none" spc="0" normalizeH="0" baseline="0" noProof="0" dirty="0">
                <a:ln>
                  <a:noFill/>
                </a:ln>
                <a:solidFill>
                  <a:srgbClr val="000000"/>
                </a:solidFill>
                <a:effectLst/>
                <a:uLnTx/>
                <a:uFillTx/>
              </a:endParaRPr>
            </a:p>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kumimoji="0" lang="en-US" altLang="zh-CN" sz="1100" b="0" i="0" u="none" strike="noStrike" kern="1200" cap="none" spc="0" normalizeH="0" baseline="0" noProof="0" dirty="0">
                  <a:ln>
                    <a:noFill/>
                  </a:ln>
                  <a:solidFill>
                    <a:srgbClr val="000000"/>
                  </a:solidFill>
                  <a:effectLst/>
                  <a:uLnTx/>
                  <a:uFillTx/>
                </a:rPr>
                <a:t>……</a:t>
              </a:r>
            </a:p>
          </p:txBody>
        </p:sp>
        <p:sp>
          <p:nvSpPr>
            <p:cNvPr id="42" name="iṥ1ïḍe">
              <a:extLst>
                <a:ext uri="{FF2B5EF4-FFF2-40B4-BE49-F238E27FC236}">
                  <a16:creationId xmlns:a16="http://schemas.microsoft.com/office/drawing/2014/main" id="{470D2A75-49E4-40C6-8BE0-E8E27663896B}"/>
                </a:ext>
              </a:extLst>
            </p:cNvPr>
            <p:cNvSpPr/>
            <p:nvPr/>
          </p:nvSpPr>
          <p:spPr bwMode="auto">
            <a:xfrm>
              <a:off x="8186377" y="2931937"/>
              <a:ext cx="3175722" cy="2019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kumimoji="0" lang="en-US" altLang="zh-CN" sz="1400" b="0" i="0" u="none" strike="noStrike" kern="1200" cap="none" spc="0" normalizeH="0" baseline="0" noProof="0" dirty="0">
                  <a:ln>
                    <a:noFill/>
                  </a:ln>
                  <a:solidFill>
                    <a:srgbClr val="000000"/>
                  </a:solidFill>
                  <a:effectLst/>
                  <a:uLnTx/>
                  <a:uFillTx/>
                </a:rPr>
                <a:t>Knowledge sharing and transfer based on great business relationship and effective communicatio</a:t>
              </a:r>
              <a:r>
                <a:rPr kumimoji="0" lang="en-US" altLang="zh-CN" sz="1100" b="0" i="0" u="none" strike="noStrike" kern="1200" cap="none" spc="0" normalizeH="0" baseline="0" noProof="0" dirty="0">
                  <a:ln>
                    <a:noFill/>
                  </a:ln>
                  <a:solidFill>
                    <a:srgbClr val="000000"/>
                  </a:solidFill>
                  <a:effectLst/>
                  <a:uLnTx/>
                  <a:uFillTx/>
                </a:rPr>
                <a:t>n </a:t>
              </a:r>
            </a:p>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lang="en-US" altLang="zh-CN" sz="1600" b="1" dirty="0">
                  <a:solidFill>
                    <a:srgbClr val="000000"/>
                  </a:solidFill>
                </a:rPr>
                <a:t>Teamwork that Inspires innovation </a:t>
              </a:r>
              <a:endParaRPr kumimoji="0" lang="en-US" altLang="zh-CN" sz="1600" b="1" i="0" u="none" strike="noStrike" kern="1200" cap="none" spc="0" normalizeH="0" baseline="0" noProof="0" dirty="0">
                <a:ln>
                  <a:noFill/>
                </a:ln>
                <a:solidFill>
                  <a:srgbClr val="000000"/>
                </a:solidFill>
                <a:effectLst/>
                <a:uLnTx/>
                <a:uFillTx/>
              </a:endParaRPr>
            </a:p>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endParaRPr kumimoji="0" lang="en-US" altLang="zh-CN" sz="1100" b="0" i="0" u="none" strike="noStrike" kern="1200" cap="none" spc="0" normalizeH="0" baseline="0" noProof="0" dirty="0">
                <a:ln>
                  <a:noFill/>
                </a:ln>
                <a:solidFill>
                  <a:srgbClr val="000000"/>
                </a:solidFill>
                <a:effectLst/>
                <a:uLnTx/>
                <a:uFillTx/>
              </a:endParaRPr>
            </a:p>
            <a:p>
              <a:pPr marL="0" marR="0" lvl="0" indent="0" algn="ctr" defTabSz="914400" rtl="0" eaLnBrk="1" fontAlgn="auto" latinLnBrk="0" hangingPunct="1">
                <a:lnSpc>
                  <a:spcPct val="150000"/>
                </a:lnSpc>
                <a:spcBef>
                  <a:spcPts val="0"/>
                </a:spcBef>
                <a:spcAft>
                  <a:spcPts val="0"/>
                </a:spcAft>
                <a:buClr>
                  <a:srgbClr val="BD374A"/>
                </a:buClr>
                <a:buSzPct val="150000"/>
                <a:buFontTx/>
                <a:buNone/>
                <a:defRPr/>
              </a:pPr>
              <a:r>
                <a:rPr kumimoji="0" lang="en-US" altLang="zh-CN" sz="1100" b="0" i="0" u="none" strike="noStrike" kern="1200" cap="none" spc="0" normalizeH="0" baseline="0" noProof="0" dirty="0">
                  <a:ln>
                    <a:noFill/>
                  </a:ln>
                  <a:solidFill>
                    <a:srgbClr val="000000"/>
                  </a:solidFill>
                  <a:effectLst/>
                  <a:uLnTx/>
                  <a:uFillTx/>
                </a:rPr>
                <a:t>……</a:t>
              </a:r>
            </a:p>
          </p:txBody>
        </p:sp>
      </p:grpSp>
      <p:pic>
        <p:nvPicPr>
          <p:cNvPr id="43" name="图片 42" descr="图片包含 游戏机&#10;&#10;描述已自动生成">
            <a:extLst>
              <a:ext uri="{FF2B5EF4-FFF2-40B4-BE49-F238E27FC236}">
                <a16:creationId xmlns:a16="http://schemas.microsoft.com/office/drawing/2014/main" id="{179219F6-2056-4E23-9C3A-04ABA238CC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spTree>
    <p:extLst>
      <p:ext uri="{BB962C8B-B14F-4D97-AF65-F5344CB8AC3E}">
        <p14:creationId xmlns:p14="http://schemas.microsoft.com/office/powerpoint/2010/main" val="1792401496"/>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7976038"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8481848" y="746760"/>
            <a:ext cx="3710152"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1198597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International Business Communication      </a:t>
            </a:r>
            <a:r>
              <a:rPr lang="en-US" altLang="zh-CN" sz="3600" dirty="0">
                <a:solidFill>
                  <a:schemeClr val="accent3">
                    <a:lumMod val="50000"/>
                  </a:schemeClr>
                </a:solidFill>
                <a:latin typeface="Eras Light ITC" panose="020B0402030504020804" pitchFamily="34" charset="0"/>
                <a:ea typeface="微软雅黑"/>
              </a:rPr>
              <a:t>Impact of failures</a:t>
            </a:r>
            <a:endParaRPr lang="zh-CN" altLang="en-US" sz="3600" dirty="0">
              <a:solidFill>
                <a:schemeClr val="accent3">
                  <a:lumMod val="50000"/>
                </a:schemeClr>
              </a:solidFill>
              <a:latin typeface="Eras Light ITC" panose="020B0402030504020804" pitchFamily="34" charset="0"/>
              <a:ea typeface="微软雅黑"/>
            </a:endParaRPr>
          </a:p>
        </p:txBody>
      </p:sp>
      <p:sp>
        <p:nvSpPr>
          <p:cNvPr id="2" name="文本框 1">
            <a:extLst>
              <a:ext uri="{FF2B5EF4-FFF2-40B4-BE49-F238E27FC236}">
                <a16:creationId xmlns:a16="http://schemas.microsoft.com/office/drawing/2014/main" id="{77A4459C-04AD-4770-A406-1766565EA32A}"/>
              </a:ext>
            </a:extLst>
          </p:cNvPr>
          <p:cNvSpPr txBox="1"/>
          <p:nvPr/>
        </p:nvSpPr>
        <p:spPr>
          <a:xfrm>
            <a:off x="1333597" y="1103322"/>
            <a:ext cx="8744317" cy="400110"/>
          </a:xfrm>
          <a:prstGeom prst="rect">
            <a:avLst/>
          </a:prstGeom>
          <a:noFill/>
        </p:spPr>
        <p:txBody>
          <a:bodyPr wrap="none" rtlCol="0">
            <a:spAutoFit/>
          </a:bodyPr>
          <a:lstStyle/>
          <a:p>
            <a:r>
              <a:rPr lang="en-US" altLang="zh-CN" sz="2000" i="1" dirty="0"/>
              <a:t>Failure of implementing effective IBC affects  jewelry from both within and without</a:t>
            </a:r>
            <a:endParaRPr lang="zh-CN" altLang="en-US" sz="2000" i="1" dirty="0"/>
          </a:p>
        </p:txBody>
      </p:sp>
      <p:sp>
        <p:nvSpPr>
          <p:cNvPr id="4" name="文本框 3">
            <a:extLst>
              <a:ext uri="{FF2B5EF4-FFF2-40B4-BE49-F238E27FC236}">
                <a16:creationId xmlns:a16="http://schemas.microsoft.com/office/drawing/2014/main" id="{E1E10909-257D-4D3D-AFBC-107F7388A704}"/>
              </a:ext>
            </a:extLst>
          </p:cNvPr>
          <p:cNvSpPr txBox="1"/>
          <p:nvPr/>
        </p:nvSpPr>
        <p:spPr>
          <a:xfrm>
            <a:off x="3751384" y="2583137"/>
            <a:ext cx="4689232" cy="369332"/>
          </a:xfrm>
          <a:prstGeom prst="rect">
            <a:avLst/>
          </a:prstGeom>
          <a:noFill/>
        </p:spPr>
        <p:txBody>
          <a:bodyPr wrap="none" rtlCol="0">
            <a:spAutoFit/>
          </a:bodyPr>
          <a:lstStyle/>
          <a:p>
            <a:r>
              <a:rPr lang="en-US" altLang="zh-CN" i="1" dirty="0"/>
              <a:t>Inside the firm – </a:t>
            </a:r>
            <a:r>
              <a:rPr lang="en-US" altLang="zh-CN" i="1" dirty="0">
                <a:solidFill>
                  <a:schemeClr val="accent3">
                    <a:lumMod val="75000"/>
                  </a:schemeClr>
                </a:solidFill>
              </a:rPr>
              <a:t>Negative working environment </a:t>
            </a:r>
            <a:endParaRPr lang="zh-CN" altLang="en-US" i="1" dirty="0">
              <a:solidFill>
                <a:schemeClr val="accent3">
                  <a:lumMod val="75000"/>
                </a:schemeClr>
              </a:solidFill>
            </a:endParaRPr>
          </a:p>
        </p:txBody>
      </p:sp>
      <p:grpSp>
        <p:nvGrpSpPr>
          <p:cNvPr id="15" name="组合 14">
            <a:extLst>
              <a:ext uri="{FF2B5EF4-FFF2-40B4-BE49-F238E27FC236}">
                <a16:creationId xmlns:a16="http://schemas.microsoft.com/office/drawing/2014/main" id="{087FF96E-A2D2-4D9C-BC88-14BE6FFD07A8}"/>
              </a:ext>
            </a:extLst>
          </p:cNvPr>
          <p:cNvGrpSpPr/>
          <p:nvPr/>
        </p:nvGrpSpPr>
        <p:grpSpPr>
          <a:xfrm>
            <a:off x="1345714" y="1792005"/>
            <a:ext cx="1951595" cy="1951595"/>
            <a:chOff x="1640061" y="2137001"/>
            <a:chExt cx="1951595" cy="1951595"/>
          </a:xfrm>
        </p:grpSpPr>
        <p:sp>
          <p:nvSpPr>
            <p:cNvPr id="3" name="椭圆 2">
              <a:extLst>
                <a:ext uri="{FF2B5EF4-FFF2-40B4-BE49-F238E27FC236}">
                  <a16:creationId xmlns:a16="http://schemas.microsoft.com/office/drawing/2014/main" id="{1D512614-DFDB-4ECE-826B-D05DE9B88535}"/>
                </a:ext>
              </a:extLst>
            </p:cNvPr>
            <p:cNvSpPr/>
            <p:nvPr/>
          </p:nvSpPr>
          <p:spPr>
            <a:xfrm>
              <a:off x="1640061" y="2137001"/>
              <a:ext cx="1951595" cy="19515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a:extLst>
                <a:ext uri="{FF2B5EF4-FFF2-40B4-BE49-F238E27FC236}">
                  <a16:creationId xmlns:a16="http://schemas.microsoft.com/office/drawing/2014/main" id="{D1E00E84-2F02-463B-9E36-D77E05DCC92C}"/>
                </a:ext>
              </a:extLst>
            </p:cNvPr>
            <p:cNvSpPr txBox="1"/>
            <p:nvPr/>
          </p:nvSpPr>
          <p:spPr>
            <a:xfrm>
              <a:off x="2169102" y="2280745"/>
              <a:ext cx="893514" cy="369332"/>
            </a:xfrm>
            <a:prstGeom prst="rect">
              <a:avLst/>
            </a:prstGeom>
            <a:noFill/>
          </p:spPr>
          <p:txBody>
            <a:bodyPr wrap="none" rtlCol="0">
              <a:spAutoFit/>
            </a:bodyPr>
            <a:lstStyle/>
            <a:p>
              <a:r>
                <a:rPr lang="en-US" altLang="zh-CN" b="1" dirty="0">
                  <a:solidFill>
                    <a:schemeClr val="bg1"/>
                  </a:solidFill>
                </a:rPr>
                <a:t>Temper</a:t>
              </a:r>
              <a:endParaRPr lang="zh-CN" altLang="en-US" b="1" dirty="0">
                <a:solidFill>
                  <a:schemeClr val="bg1"/>
                </a:solidFill>
              </a:endParaRPr>
            </a:p>
          </p:txBody>
        </p:sp>
        <p:sp>
          <p:nvSpPr>
            <p:cNvPr id="9" name="文本框 8">
              <a:extLst>
                <a:ext uri="{FF2B5EF4-FFF2-40B4-BE49-F238E27FC236}">
                  <a16:creationId xmlns:a16="http://schemas.microsoft.com/office/drawing/2014/main" id="{02DFC076-54E5-47F2-A599-1E892CF5C6BE}"/>
                </a:ext>
              </a:extLst>
            </p:cNvPr>
            <p:cNvSpPr txBox="1"/>
            <p:nvPr/>
          </p:nvSpPr>
          <p:spPr>
            <a:xfrm rot="4513046">
              <a:off x="2674867" y="2772462"/>
              <a:ext cx="1061957" cy="369332"/>
            </a:xfrm>
            <a:prstGeom prst="rect">
              <a:avLst/>
            </a:prstGeom>
            <a:noFill/>
          </p:spPr>
          <p:txBody>
            <a:bodyPr wrap="square" rtlCol="0">
              <a:spAutoFit/>
            </a:bodyPr>
            <a:lstStyle/>
            <a:p>
              <a:r>
                <a:rPr lang="en-US" altLang="zh-CN" b="1" dirty="0">
                  <a:solidFill>
                    <a:schemeClr val="accent4"/>
                  </a:solidFill>
                </a:rPr>
                <a:t>Agitation</a:t>
              </a:r>
              <a:endParaRPr lang="zh-CN" altLang="en-US" b="1" dirty="0">
                <a:solidFill>
                  <a:schemeClr val="accent4"/>
                </a:solidFill>
              </a:endParaRPr>
            </a:p>
          </p:txBody>
        </p:sp>
        <p:sp>
          <p:nvSpPr>
            <p:cNvPr id="11" name="文本框 10">
              <a:extLst>
                <a:ext uri="{FF2B5EF4-FFF2-40B4-BE49-F238E27FC236}">
                  <a16:creationId xmlns:a16="http://schemas.microsoft.com/office/drawing/2014/main" id="{46778690-CAE2-48E4-A07A-2B3ECEEDD7C4}"/>
                </a:ext>
              </a:extLst>
            </p:cNvPr>
            <p:cNvSpPr txBox="1"/>
            <p:nvPr/>
          </p:nvSpPr>
          <p:spPr>
            <a:xfrm>
              <a:off x="1799769" y="2532414"/>
              <a:ext cx="1090620" cy="369332"/>
            </a:xfrm>
            <a:prstGeom prst="rect">
              <a:avLst/>
            </a:prstGeom>
            <a:noFill/>
          </p:spPr>
          <p:txBody>
            <a:bodyPr wrap="none" rtlCol="0">
              <a:spAutoFit/>
            </a:bodyPr>
            <a:lstStyle/>
            <a:p>
              <a:r>
                <a:rPr lang="en-US" altLang="zh-CN" b="1" dirty="0">
                  <a:solidFill>
                    <a:schemeClr val="bg2"/>
                  </a:solidFill>
                </a:rPr>
                <a:t>Annoying</a:t>
              </a:r>
              <a:endParaRPr lang="zh-CN" altLang="en-US" b="1" dirty="0">
                <a:solidFill>
                  <a:schemeClr val="bg2"/>
                </a:solidFill>
              </a:endParaRPr>
            </a:p>
          </p:txBody>
        </p:sp>
        <p:sp>
          <p:nvSpPr>
            <p:cNvPr id="12" name="文本框 11">
              <a:extLst>
                <a:ext uri="{FF2B5EF4-FFF2-40B4-BE49-F238E27FC236}">
                  <a16:creationId xmlns:a16="http://schemas.microsoft.com/office/drawing/2014/main" id="{59258AF8-EFB1-44BB-943E-A3491A91EB3A}"/>
                </a:ext>
              </a:extLst>
            </p:cNvPr>
            <p:cNvSpPr txBox="1"/>
            <p:nvPr/>
          </p:nvSpPr>
          <p:spPr>
            <a:xfrm rot="-5400000">
              <a:off x="1589166" y="3067320"/>
              <a:ext cx="916331" cy="369332"/>
            </a:xfrm>
            <a:prstGeom prst="rect">
              <a:avLst/>
            </a:prstGeom>
            <a:noFill/>
          </p:spPr>
          <p:txBody>
            <a:bodyPr wrap="square" rtlCol="0">
              <a:spAutoFit/>
            </a:bodyPr>
            <a:lstStyle/>
            <a:p>
              <a:r>
                <a:rPr lang="en-US" altLang="zh-CN" b="1" dirty="0">
                  <a:solidFill>
                    <a:schemeClr val="accent3"/>
                  </a:solidFill>
                </a:rPr>
                <a:t>Conflict</a:t>
              </a:r>
              <a:endParaRPr lang="zh-CN" altLang="en-US" b="1" dirty="0">
                <a:solidFill>
                  <a:schemeClr val="accent3"/>
                </a:solidFill>
              </a:endParaRPr>
            </a:p>
          </p:txBody>
        </p:sp>
        <p:sp>
          <p:nvSpPr>
            <p:cNvPr id="13" name="文本框 12">
              <a:extLst>
                <a:ext uri="{FF2B5EF4-FFF2-40B4-BE49-F238E27FC236}">
                  <a16:creationId xmlns:a16="http://schemas.microsoft.com/office/drawing/2014/main" id="{2F932D9F-03A5-496A-8FDC-F320C6F4BEF1}"/>
                </a:ext>
              </a:extLst>
            </p:cNvPr>
            <p:cNvSpPr txBox="1"/>
            <p:nvPr/>
          </p:nvSpPr>
          <p:spPr>
            <a:xfrm rot="21417329">
              <a:off x="2194308" y="3385073"/>
              <a:ext cx="1385655" cy="646331"/>
            </a:xfrm>
            <a:prstGeom prst="rect">
              <a:avLst/>
            </a:prstGeom>
            <a:noFill/>
          </p:spPr>
          <p:txBody>
            <a:bodyPr wrap="square" rtlCol="0">
              <a:spAutoFit/>
            </a:bodyPr>
            <a:lstStyle/>
            <a:p>
              <a:r>
                <a:rPr lang="en-US" altLang="zh-CN" b="1" dirty="0">
                  <a:solidFill>
                    <a:schemeClr val="bg2">
                      <a:lumMod val="75000"/>
                    </a:schemeClr>
                  </a:solidFill>
                </a:rPr>
                <a:t>Misunderstanding</a:t>
              </a:r>
              <a:endParaRPr lang="zh-CN" altLang="en-US" b="1" dirty="0">
                <a:solidFill>
                  <a:schemeClr val="bg2">
                    <a:lumMod val="75000"/>
                  </a:schemeClr>
                </a:solidFill>
              </a:endParaRPr>
            </a:p>
          </p:txBody>
        </p:sp>
        <p:sp>
          <p:nvSpPr>
            <p:cNvPr id="14" name="文本框 13">
              <a:extLst>
                <a:ext uri="{FF2B5EF4-FFF2-40B4-BE49-F238E27FC236}">
                  <a16:creationId xmlns:a16="http://schemas.microsoft.com/office/drawing/2014/main" id="{5B6252E9-1EE7-47C4-9C70-11BD7DC7BB7C}"/>
                </a:ext>
              </a:extLst>
            </p:cNvPr>
            <p:cNvSpPr txBox="1"/>
            <p:nvPr/>
          </p:nvSpPr>
          <p:spPr>
            <a:xfrm>
              <a:off x="2289536" y="2847511"/>
              <a:ext cx="844155" cy="646331"/>
            </a:xfrm>
            <a:prstGeom prst="rect">
              <a:avLst/>
            </a:prstGeom>
            <a:noFill/>
          </p:spPr>
          <p:txBody>
            <a:bodyPr wrap="square" rtlCol="0">
              <a:spAutoFit/>
            </a:bodyPr>
            <a:lstStyle/>
            <a:p>
              <a:r>
                <a:rPr lang="en-US" altLang="zh-CN" b="1" dirty="0">
                  <a:solidFill>
                    <a:schemeClr val="bg1">
                      <a:lumMod val="75000"/>
                    </a:schemeClr>
                  </a:solidFill>
                </a:rPr>
                <a:t>Depression</a:t>
              </a:r>
              <a:endParaRPr lang="zh-CN" altLang="en-US" b="1" dirty="0">
                <a:solidFill>
                  <a:schemeClr val="bg1">
                    <a:lumMod val="75000"/>
                  </a:schemeClr>
                </a:solidFill>
              </a:endParaRPr>
            </a:p>
          </p:txBody>
        </p:sp>
      </p:grpSp>
      <p:pic>
        <p:nvPicPr>
          <p:cNvPr id="6146" name="Picture 2" descr="Image result for mental health in the workplace matters">
            <a:extLst>
              <a:ext uri="{FF2B5EF4-FFF2-40B4-BE49-F238E27FC236}">
                <a16:creationId xmlns:a16="http://schemas.microsoft.com/office/drawing/2014/main" id="{A5FDC184-2D87-46AF-A871-9A56A9479C46}"/>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729497" y="1825900"/>
            <a:ext cx="1514475" cy="1514475"/>
          </a:xfrm>
          <a:prstGeom prst="rect">
            <a:avLst/>
          </a:prstGeom>
          <a:noFill/>
          <a:extLst>
            <a:ext uri="{909E8E84-426E-40DD-AFC4-6F175D3DCCD1}">
              <a14:hiddenFill xmlns:a14="http://schemas.microsoft.com/office/drawing/2010/main">
                <a:solidFill>
                  <a:srgbClr val="FFFFFF"/>
                </a:solidFill>
              </a14:hiddenFill>
            </a:ext>
          </a:extLst>
        </p:spPr>
      </p:pic>
      <p:sp>
        <p:nvSpPr>
          <p:cNvPr id="25" name="禁止符 24">
            <a:extLst>
              <a:ext uri="{FF2B5EF4-FFF2-40B4-BE49-F238E27FC236}">
                <a16:creationId xmlns:a16="http://schemas.microsoft.com/office/drawing/2014/main" id="{077B58F0-13BF-4E78-8264-7501FF5BD684}"/>
              </a:ext>
            </a:extLst>
          </p:cNvPr>
          <p:cNvSpPr/>
          <p:nvPr/>
        </p:nvSpPr>
        <p:spPr>
          <a:xfrm>
            <a:off x="8566425" y="3584019"/>
            <a:ext cx="1951595" cy="1951595"/>
          </a:xfrm>
          <a:prstGeom prst="noSmoking">
            <a:avLst>
              <a:gd name="adj" fmla="val 87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6" name="文本框 25">
            <a:extLst>
              <a:ext uri="{FF2B5EF4-FFF2-40B4-BE49-F238E27FC236}">
                <a16:creationId xmlns:a16="http://schemas.microsoft.com/office/drawing/2014/main" id="{83DBB978-9300-481B-BEA7-3ACE6EA52C86}"/>
              </a:ext>
            </a:extLst>
          </p:cNvPr>
          <p:cNvSpPr txBox="1"/>
          <p:nvPr/>
        </p:nvSpPr>
        <p:spPr>
          <a:xfrm>
            <a:off x="3792616" y="4375151"/>
            <a:ext cx="4461542" cy="369332"/>
          </a:xfrm>
          <a:prstGeom prst="rect">
            <a:avLst/>
          </a:prstGeom>
          <a:noFill/>
        </p:spPr>
        <p:txBody>
          <a:bodyPr wrap="none" rtlCol="0">
            <a:spAutoFit/>
          </a:bodyPr>
          <a:lstStyle/>
          <a:p>
            <a:r>
              <a:rPr lang="en-US" altLang="zh-CN" i="1" dirty="0"/>
              <a:t>Outside the firm – </a:t>
            </a:r>
            <a:r>
              <a:rPr lang="en-US" altLang="zh-CN" i="1" dirty="0">
                <a:solidFill>
                  <a:schemeClr val="accent3">
                    <a:lumMod val="75000"/>
                  </a:schemeClr>
                </a:solidFill>
              </a:rPr>
              <a:t>Hindering global expansion</a:t>
            </a:r>
            <a:endParaRPr lang="zh-CN" altLang="en-US" i="1" dirty="0">
              <a:solidFill>
                <a:schemeClr val="accent3">
                  <a:lumMod val="75000"/>
                </a:schemeClr>
              </a:solidFill>
            </a:endParaRPr>
          </a:p>
        </p:txBody>
      </p:sp>
      <p:sp>
        <p:nvSpPr>
          <p:cNvPr id="28" name="矩形 27">
            <a:extLst>
              <a:ext uri="{FF2B5EF4-FFF2-40B4-BE49-F238E27FC236}">
                <a16:creationId xmlns:a16="http://schemas.microsoft.com/office/drawing/2014/main" id="{9140B71D-9B3C-484E-9B31-AFDF08A9464D}"/>
              </a:ext>
            </a:extLst>
          </p:cNvPr>
          <p:cNvSpPr/>
          <p:nvPr/>
        </p:nvSpPr>
        <p:spPr>
          <a:xfrm>
            <a:off x="8188322" y="3440698"/>
            <a:ext cx="2707799" cy="3056563"/>
          </a:xfrm>
          <a:prstGeom prst="rect">
            <a:avLst/>
          </a:prstGeom>
          <a:noFill/>
        </p:spPr>
        <p:txBody>
          <a:bodyPr wrap="none" lIns="91440" tIns="45720" rIns="91440" bIns="45720">
            <a:prstTxWarp prst="textArchUp">
              <a:avLst>
                <a:gd name="adj" fmla="val 13377949"/>
              </a:avLst>
            </a:prstTxWarp>
            <a:spAutoFit/>
          </a:bodyPr>
          <a:lstStyle/>
          <a:p>
            <a:r>
              <a:rPr lang="en-US" altLang="zh-CN" sz="5400" i="1" dirty="0">
                <a:solidFill>
                  <a:schemeClr val="accent1">
                    <a:lumMod val="50000"/>
                  </a:schemeClr>
                </a:solidFill>
              </a:rPr>
              <a:t>Unable to align global strategy </a:t>
            </a:r>
            <a:endParaRPr lang="zh-CN" altLang="en-US" sz="5400" i="1" dirty="0">
              <a:solidFill>
                <a:schemeClr val="accent1">
                  <a:lumMod val="50000"/>
                </a:schemeClr>
              </a:solidFill>
            </a:endParaRPr>
          </a:p>
        </p:txBody>
      </p:sp>
      <p:sp>
        <p:nvSpPr>
          <p:cNvPr id="29" name="矩形 28">
            <a:extLst>
              <a:ext uri="{FF2B5EF4-FFF2-40B4-BE49-F238E27FC236}">
                <a16:creationId xmlns:a16="http://schemas.microsoft.com/office/drawing/2014/main" id="{2361D62C-5A1B-432A-9986-58D96D30DAE3}"/>
              </a:ext>
            </a:extLst>
          </p:cNvPr>
          <p:cNvSpPr/>
          <p:nvPr/>
        </p:nvSpPr>
        <p:spPr>
          <a:xfrm>
            <a:off x="8549513" y="4595975"/>
            <a:ext cx="1951594" cy="1158702"/>
          </a:xfrm>
          <a:prstGeom prst="rect">
            <a:avLst/>
          </a:prstGeom>
          <a:noFill/>
        </p:spPr>
        <p:txBody>
          <a:bodyPr wrap="none" lIns="91440" tIns="45720" rIns="91440" bIns="45720">
            <a:prstTxWarp prst="textArchDown">
              <a:avLst>
                <a:gd name="adj" fmla="val 21528756"/>
              </a:avLst>
            </a:prstTxWarp>
            <a:spAutoFit/>
          </a:bodyPr>
          <a:lstStyle/>
          <a:p>
            <a:pPr algn="ctr"/>
            <a:r>
              <a:rPr lang="en-US" altLang="zh-CN" sz="5400" b="0" cap="none" spc="0" dirty="0">
                <a:ln w="0"/>
                <a:solidFill>
                  <a:schemeClr val="tx1"/>
                </a:solidFill>
                <a:effectLst>
                  <a:outerShdw blurRad="38100" dist="19050" dir="2700000" algn="tl" rotWithShape="0">
                    <a:schemeClr val="dk1">
                      <a:alpha val="40000"/>
                    </a:schemeClr>
                  </a:outerShdw>
                </a:effectLst>
              </a:rPr>
              <a:t>Deterioration of relationship with local partners</a:t>
            </a:r>
            <a:endParaRPr lang="zh-CN" altLang="en-US" sz="5400" b="0" cap="none" spc="0" dirty="0">
              <a:ln w="0"/>
              <a:solidFill>
                <a:schemeClr val="tx1"/>
              </a:solidFill>
              <a:effectLst>
                <a:outerShdw blurRad="38100" dist="19050" dir="2700000" algn="tl" rotWithShape="0">
                  <a:schemeClr val="dk1">
                    <a:alpha val="40000"/>
                  </a:schemeClr>
                </a:outerShdw>
              </a:effectLst>
            </a:endParaRPr>
          </a:p>
        </p:txBody>
      </p:sp>
      <p:sp>
        <p:nvSpPr>
          <p:cNvPr id="34" name="Rectangle 5">
            <a:extLst>
              <a:ext uri="{FF2B5EF4-FFF2-40B4-BE49-F238E27FC236}">
                <a16:creationId xmlns:a16="http://schemas.microsoft.com/office/drawing/2014/main" id="{A2C8EDE0-E4FC-4E67-899F-2042A15F078E}"/>
              </a:ext>
            </a:extLst>
          </p:cNvPr>
          <p:cNvSpPr>
            <a:spLocks noChangeArrowheads="1"/>
          </p:cNvSpPr>
          <p:nvPr/>
        </p:nvSpPr>
        <p:spPr bwMode="auto">
          <a:xfrm>
            <a:off x="783771" y="5705942"/>
            <a:ext cx="22442"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800" b="0" i="0" u="none" strike="noStrike" cap="none" normalizeH="0" baseline="0" dirty="0">
                <a:ln>
                  <a:noFill/>
                </a:ln>
                <a:solidFill>
                  <a:schemeClr val="tx1"/>
                </a:solidFill>
                <a:effectLst/>
              </a:rPr>
              <a:t> </a:t>
            </a:r>
            <a:endParaRPr kumimoji="0" lang="zh-CN" altLang="zh-CN" sz="1800" b="0" i="0" u="none" strike="noStrike" cap="none" normalizeH="0" baseline="0" dirty="0">
              <a:ln>
                <a:noFill/>
              </a:ln>
              <a:solidFill>
                <a:schemeClr val="tx1"/>
              </a:solidFill>
              <a:effectLst/>
              <a:latin typeface="Arial" panose="020B0604020202020204" pitchFamily="34" charset="0"/>
            </a:endParaRPr>
          </a:p>
        </p:txBody>
      </p:sp>
      <p:pic>
        <p:nvPicPr>
          <p:cNvPr id="37" name="图形 36" descr="下降趋势条形图 RTL">
            <a:extLst>
              <a:ext uri="{FF2B5EF4-FFF2-40B4-BE49-F238E27FC236}">
                <a16:creationId xmlns:a16="http://schemas.microsoft.com/office/drawing/2014/main" id="{B73F5BA2-E2E6-4D22-9E5F-AC681D2D918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41702" y="4003205"/>
            <a:ext cx="1351127" cy="1351127"/>
          </a:xfrm>
          <a:prstGeom prst="rect">
            <a:avLst/>
          </a:prstGeom>
        </p:spPr>
      </p:pic>
      <p:sp>
        <p:nvSpPr>
          <p:cNvPr id="10" name="文本框 9">
            <a:extLst>
              <a:ext uri="{FF2B5EF4-FFF2-40B4-BE49-F238E27FC236}">
                <a16:creationId xmlns:a16="http://schemas.microsoft.com/office/drawing/2014/main" id="{A945B27A-FEB3-4392-AB3B-E67ABB56E605}"/>
              </a:ext>
            </a:extLst>
          </p:cNvPr>
          <p:cNvSpPr txBox="1"/>
          <p:nvPr/>
        </p:nvSpPr>
        <p:spPr>
          <a:xfrm>
            <a:off x="3242445" y="2924876"/>
            <a:ext cx="4502774" cy="738664"/>
          </a:xfrm>
          <a:prstGeom prst="rect">
            <a:avLst/>
          </a:prstGeom>
          <a:noFill/>
        </p:spPr>
        <p:txBody>
          <a:bodyPr wrap="square" rtlCol="0">
            <a:spAutoFit/>
          </a:bodyPr>
          <a:lstStyle/>
          <a:p>
            <a:r>
              <a:rPr lang="en-US" altLang="zh-CN" sz="1400" i="1" dirty="0">
                <a:latin typeface="+mj-lt"/>
              </a:rPr>
              <a:t>All employees wishes to be accepted and appreciated. Ineffective communication skills will nurture an negative environment which de-motivate employees </a:t>
            </a:r>
            <a:endParaRPr lang="zh-CN" altLang="en-US" sz="1400" i="1" dirty="0">
              <a:latin typeface="+mj-lt"/>
            </a:endParaRPr>
          </a:p>
        </p:txBody>
      </p:sp>
      <p:sp>
        <p:nvSpPr>
          <p:cNvPr id="23" name="文本框 22">
            <a:extLst>
              <a:ext uri="{FF2B5EF4-FFF2-40B4-BE49-F238E27FC236}">
                <a16:creationId xmlns:a16="http://schemas.microsoft.com/office/drawing/2014/main" id="{79D72479-A6D6-4936-AD34-2947020260E7}"/>
              </a:ext>
            </a:extLst>
          </p:cNvPr>
          <p:cNvSpPr txBox="1"/>
          <p:nvPr/>
        </p:nvSpPr>
        <p:spPr>
          <a:xfrm>
            <a:off x="3935997" y="4789874"/>
            <a:ext cx="4502774" cy="738664"/>
          </a:xfrm>
          <a:prstGeom prst="rect">
            <a:avLst/>
          </a:prstGeom>
          <a:noFill/>
        </p:spPr>
        <p:txBody>
          <a:bodyPr wrap="square" rtlCol="0">
            <a:spAutoFit/>
          </a:bodyPr>
          <a:lstStyle/>
          <a:p>
            <a:pPr algn="r"/>
            <a:r>
              <a:rPr lang="en-US" altLang="zh-CN" sz="1400" i="1" dirty="0">
                <a:latin typeface="+mj-lt"/>
              </a:rPr>
              <a:t>Unable to develop effective relationship with business partners will make it difficult to get facilitation from local expertise</a:t>
            </a:r>
            <a:endParaRPr lang="zh-CN" altLang="en-US" sz="1400" i="1" dirty="0">
              <a:latin typeface="+mj-lt"/>
            </a:endParaRPr>
          </a:p>
        </p:txBody>
      </p:sp>
      <p:pic>
        <p:nvPicPr>
          <p:cNvPr id="24" name="图片 23" descr="图片包含 游戏机&#10;&#10;描述已自动生成">
            <a:extLst>
              <a:ext uri="{FF2B5EF4-FFF2-40B4-BE49-F238E27FC236}">
                <a16:creationId xmlns:a16="http://schemas.microsoft.com/office/drawing/2014/main" id="{2386D8D4-BC37-4288-A7D8-4A83115FCF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spTree>
    <p:extLst>
      <p:ext uri="{BB962C8B-B14F-4D97-AF65-F5344CB8AC3E}">
        <p14:creationId xmlns:p14="http://schemas.microsoft.com/office/powerpoint/2010/main" val="92065944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图片 27" descr="图片包含 游戏机&#10;&#10;描述已自动生成">
            <a:extLst>
              <a:ext uri="{FF2B5EF4-FFF2-40B4-BE49-F238E27FC236}">
                <a16:creationId xmlns:a16="http://schemas.microsoft.com/office/drawing/2014/main" id="{BF419DD7-C174-4760-8E21-D681BB4C13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8067802" y="4900820"/>
            <a:ext cx="4209397" cy="2769472"/>
          </a:xfrm>
          <a:prstGeom prst="rect">
            <a:avLst/>
          </a:prstGeom>
        </p:spPr>
      </p:pic>
      <p:cxnSp>
        <p:nvCxnSpPr>
          <p:cNvPr id="5" name="直接连接符 4">
            <a:extLst>
              <a:ext uri="{FF2B5EF4-FFF2-40B4-BE49-F238E27FC236}">
                <a16:creationId xmlns:a16="http://schemas.microsoft.com/office/drawing/2014/main" id="{814D02D1-321A-47E0-881D-95DB81B2935C}"/>
              </a:ext>
            </a:extLst>
          </p:cNvPr>
          <p:cNvCxnSpPr>
            <a:cxnSpLocks/>
          </p:cNvCxnSpPr>
          <p:nvPr/>
        </p:nvCxnSpPr>
        <p:spPr>
          <a:xfrm>
            <a:off x="-114300" y="746760"/>
            <a:ext cx="7976038" cy="0"/>
          </a:xfrm>
          <a:prstGeom prst="line">
            <a:avLst/>
          </a:prstGeom>
          <a:ln w="19050">
            <a:solidFill>
              <a:srgbClr val="C0000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B7274C72-B374-4673-98B6-A60721285E78}"/>
              </a:ext>
            </a:extLst>
          </p:cNvPr>
          <p:cNvCxnSpPr>
            <a:cxnSpLocks/>
          </p:cNvCxnSpPr>
          <p:nvPr/>
        </p:nvCxnSpPr>
        <p:spPr>
          <a:xfrm>
            <a:off x="8481848" y="746760"/>
            <a:ext cx="3710152" cy="0"/>
          </a:xfrm>
          <a:prstGeom prst="line">
            <a:avLst/>
          </a:prstGeom>
          <a:ln w="31750">
            <a:solidFill>
              <a:schemeClr val="tx1">
                <a:lumMod val="50000"/>
                <a:lumOff val="50000"/>
              </a:schemeClr>
            </a:solidFill>
          </a:ln>
          <a:effectLst/>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27CDBCF1-AB2E-4682-9C8A-12101EA87669}"/>
              </a:ext>
            </a:extLst>
          </p:cNvPr>
          <p:cNvSpPr txBox="1"/>
          <p:nvPr/>
        </p:nvSpPr>
        <p:spPr>
          <a:xfrm>
            <a:off x="0" y="100429"/>
            <a:ext cx="118561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lumMod val="75000"/>
                    <a:lumOff val="25000"/>
                  </a:prstClr>
                </a:solidFill>
                <a:effectLst/>
                <a:uLnTx/>
                <a:uFillTx/>
                <a:latin typeface="Eras Medium ITC" panose="020B0602030504020804" pitchFamily="34" charset="0"/>
                <a:ea typeface="微软雅黑"/>
              </a:rPr>
              <a:t>International Business Communication     </a:t>
            </a:r>
            <a:r>
              <a:rPr lang="en-US" altLang="zh-CN" sz="3600" dirty="0">
                <a:solidFill>
                  <a:schemeClr val="accent3">
                    <a:lumMod val="50000"/>
                  </a:schemeClr>
                </a:solidFill>
                <a:latin typeface="Eras Light ITC" panose="020B0402030504020804" pitchFamily="34" charset="0"/>
                <a:ea typeface="微软雅黑"/>
              </a:rPr>
              <a:t>Cause of failures</a:t>
            </a:r>
            <a:endParaRPr lang="zh-CN" altLang="en-US" sz="3600" dirty="0">
              <a:solidFill>
                <a:schemeClr val="accent3">
                  <a:lumMod val="50000"/>
                </a:schemeClr>
              </a:solidFill>
              <a:latin typeface="Eras Light ITC" panose="020B0402030504020804" pitchFamily="34" charset="0"/>
              <a:ea typeface="微软雅黑"/>
            </a:endParaRPr>
          </a:p>
        </p:txBody>
      </p:sp>
      <p:grpSp>
        <p:nvGrpSpPr>
          <p:cNvPr id="7" name="íṧľiḓê">
            <a:extLst>
              <a:ext uri="{FF2B5EF4-FFF2-40B4-BE49-F238E27FC236}">
                <a16:creationId xmlns:a16="http://schemas.microsoft.com/office/drawing/2014/main" id="{4E185F1F-2BDF-44C5-95FF-877D688D18BA}"/>
              </a:ext>
            </a:extLst>
          </p:cNvPr>
          <p:cNvGrpSpPr/>
          <p:nvPr/>
        </p:nvGrpSpPr>
        <p:grpSpPr>
          <a:xfrm>
            <a:off x="181464" y="2102788"/>
            <a:ext cx="6060143" cy="2075204"/>
            <a:chOff x="736745" y="1199027"/>
            <a:chExt cx="5491031" cy="2075204"/>
          </a:xfrm>
        </p:grpSpPr>
        <p:grpSp>
          <p:nvGrpSpPr>
            <p:cNvPr id="9" name="i$ḻíḋè">
              <a:extLst>
                <a:ext uri="{FF2B5EF4-FFF2-40B4-BE49-F238E27FC236}">
                  <a16:creationId xmlns:a16="http://schemas.microsoft.com/office/drawing/2014/main" id="{554414B4-0EE2-4A4C-A8DB-5A3F07D33936}"/>
                </a:ext>
              </a:extLst>
            </p:cNvPr>
            <p:cNvGrpSpPr/>
            <p:nvPr/>
          </p:nvGrpSpPr>
          <p:grpSpPr>
            <a:xfrm>
              <a:off x="736745" y="1416345"/>
              <a:ext cx="1589737" cy="1589737"/>
              <a:chOff x="736745" y="1416345"/>
              <a:chExt cx="1589737" cy="1589737"/>
            </a:xfrm>
          </p:grpSpPr>
          <p:sp>
            <p:nvSpPr>
              <p:cNvPr id="13" name="işlîdè">
                <a:extLst>
                  <a:ext uri="{FF2B5EF4-FFF2-40B4-BE49-F238E27FC236}">
                    <a16:creationId xmlns:a16="http://schemas.microsoft.com/office/drawing/2014/main" id="{29A0FED3-B8EF-4A01-B747-2BEA379A9C85}"/>
                  </a:ext>
                </a:extLst>
              </p:cNvPr>
              <p:cNvSpPr/>
              <p:nvPr/>
            </p:nvSpPr>
            <p:spPr>
              <a:xfrm>
                <a:off x="736745" y="1416345"/>
                <a:ext cx="1589737" cy="1589737"/>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noFill/>
              <a:ln w="25400" cap="flat" cmpd="sng" algn="ctr">
                <a:solidFill>
                  <a:schemeClr val="accent1"/>
                </a:solidFill>
                <a:prstDash val="solid"/>
                <a:miter lim="400000"/>
                <a:headEnd type="none" w="med" len="med"/>
                <a:tailEnd type="none" w="med" len="med"/>
              </a:ln>
              <a:effectLst/>
              <a:extLst>
                <a:ext uri="{909E8E84-426E-40DD-AFC4-6F175D3DCCD1}">
                  <a14:hiddenFill xmlns:a14="http://schemas.microsoft.com/office/drawing/2010/main">
                    <a:solidFill>
                      <a:schemeClr val="bg2">
                        <a:lumMod val="100000"/>
                      </a:schemeClr>
                    </a:solidFill>
                  </a14:hiddenFill>
                </a:ext>
              </a:extLst>
            </p:spPr>
            <p:txBody>
              <a:bodyPr anchor="ctr"/>
              <a:lstStyle/>
              <a:p>
                <a:pPr algn="ctr"/>
                <a:endParaRPr/>
              </a:p>
            </p:txBody>
          </p:sp>
          <p:sp>
            <p:nvSpPr>
              <p:cNvPr id="14" name="íṧlíḑè">
                <a:extLst>
                  <a:ext uri="{FF2B5EF4-FFF2-40B4-BE49-F238E27FC236}">
                    <a16:creationId xmlns:a16="http://schemas.microsoft.com/office/drawing/2014/main" id="{39E8074B-93D6-4DAB-AC5E-D5A7B02992FC}"/>
                  </a:ext>
                </a:extLst>
              </p:cNvPr>
              <p:cNvSpPr/>
              <p:nvPr/>
            </p:nvSpPr>
            <p:spPr>
              <a:xfrm>
                <a:off x="805010" y="1493193"/>
                <a:ext cx="1407791" cy="1407791"/>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blipFill dpi="0" rotWithShape="1">
                <a:blip r:embed="rId4">
                  <a:extLst>
                    <a:ext uri="{28A0092B-C50C-407E-A947-70E740481C1C}">
                      <a14:useLocalDpi xmlns:a14="http://schemas.microsoft.com/office/drawing/2010/main" val="0"/>
                    </a:ext>
                  </a:extLst>
                </a:blip>
                <a:srcRect/>
                <a:stretch>
                  <a:fillRect/>
                </a:stretch>
              </a:blip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dirty="0">
                  <a:solidFill>
                    <a:schemeClr val="lt1"/>
                  </a:solidFill>
                </a:endParaRPr>
              </a:p>
            </p:txBody>
          </p:sp>
        </p:grpSp>
        <p:grpSp>
          <p:nvGrpSpPr>
            <p:cNvPr id="10" name="íşḻiḍe">
              <a:extLst>
                <a:ext uri="{FF2B5EF4-FFF2-40B4-BE49-F238E27FC236}">
                  <a16:creationId xmlns:a16="http://schemas.microsoft.com/office/drawing/2014/main" id="{2E09A9F1-878C-43E1-9353-6609576CDFDC}"/>
                </a:ext>
              </a:extLst>
            </p:cNvPr>
            <p:cNvGrpSpPr/>
            <p:nvPr/>
          </p:nvGrpSpPr>
          <p:grpSpPr>
            <a:xfrm>
              <a:off x="2394746" y="1199027"/>
              <a:ext cx="3833030" cy="2075204"/>
              <a:chOff x="2403720" y="1154746"/>
              <a:chExt cx="3833030" cy="2075204"/>
            </a:xfrm>
          </p:grpSpPr>
          <p:sp>
            <p:nvSpPr>
              <p:cNvPr id="11" name="iṩḷîḋê">
                <a:extLst>
                  <a:ext uri="{FF2B5EF4-FFF2-40B4-BE49-F238E27FC236}">
                    <a16:creationId xmlns:a16="http://schemas.microsoft.com/office/drawing/2014/main" id="{4FF00240-2526-4158-82CC-93728D1EDE3D}"/>
                  </a:ext>
                </a:extLst>
              </p:cNvPr>
              <p:cNvSpPr txBox="1"/>
              <p:nvPr/>
            </p:nvSpPr>
            <p:spPr>
              <a:xfrm>
                <a:off x="2403720" y="1154746"/>
                <a:ext cx="3236383" cy="588331"/>
              </a:xfrm>
              <a:prstGeom prst="rect">
                <a:avLst/>
              </a:prstGeom>
              <a:noFill/>
            </p:spPr>
            <p:txBody>
              <a:bodyPr wrap="none" lIns="90000" tIns="46800" rIns="90000" bIns="46800" rtlCol="0" anchor="ctr" anchorCtr="0">
                <a:normAutofit/>
              </a:bodyPr>
              <a:lstStyle/>
              <a:p>
                <a:r>
                  <a:rPr lang="en-US" altLang="zh-CN" b="1" dirty="0">
                    <a:solidFill>
                      <a:schemeClr val="accent1"/>
                    </a:solidFill>
                  </a:rPr>
                  <a:t>Differences in values and beliefs</a:t>
                </a:r>
              </a:p>
            </p:txBody>
          </p:sp>
          <p:sp>
            <p:nvSpPr>
              <p:cNvPr id="12" name="íşļîḍê">
                <a:extLst>
                  <a:ext uri="{FF2B5EF4-FFF2-40B4-BE49-F238E27FC236}">
                    <a16:creationId xmlns:a16="http://schemas.microsoft.com/office/drawing/2014/main" id="{BDA59365-0165-4637-AEC8-FEB222B6D37D}"/>
                  </a:ext>
                </a:extLst>
              </p:cNvPr>
              <p:cNvSpPr txBox="1"/>
              <p:nvPr/>
            </p:nvSpPr>
            <p:spPr>
              <a:xfrm>
                <a:off x="2403720" y="1743078"/>
                <a:ext cx="3833030" cy="1486872"/>
              </a:xfrm>
              <a:prstGeom prst="rect">
                <a:avLst/>
              </a:prstGeom>
              <a:noFill/>
            </p:spPr>
            <p:txBody>
              <a:bodyPr wrap="square" lIns="90000" tIns="46800" rIns="90000" bIns="46800" rtlCol="0">
                <a:noAutofit/>
              </a:bodyPr>
              <a:lstStyle/>
              <a:p>
                <a:pPr>
                  <a:lnSpc>
                    <a:spcPct val="150000"/>
                  </a:lnSpc>
                </a:pPr>
                <a:r>
                  <a:rPr lang="en-US" altLang="zh-CN" sz="1200" i="1" dirty="0">
                    <a:latin typeface="+mj-lt"/>
                  </a:rPr>
                  <a:t>Cultural values and beliefs have a vital influence</a:t>
                </a:r>
              </a:p>
              <a:p>
                <a:pPr>
                  <a:lnSpc>
                    <a:spcPct val="150000"/>
                  </a:lnSpc>
                </a:pPr>
                <a:r>
                  <a:rPr lang="en-US" altLang="zh-CN" sz="1200" i="1" dirty="0">
                    <a:latin typeface="+mj-lt"/>
                  </a:rPr>
                  <a:t>on the perceptions of others’ acceptance, credibility and trust worthiness (</a:t>
                </a:r>
                <a:r>
                  <a:rPr lang="en-US" altLang="zh-CN" sz="1200" i="1" dirty="0" err="1">
                    <a:latin typeface="+mj-lt"/>
                  </a:rPr>
                  <a:t>Brislin</a:t>
                </a:r>
                <a:r>
                  <a:rPr lang="en-US" altLang="zh-CN" sz="1200" i="1" dirty="0">
                    <a:latin typeface="+mj-lt"/>
                  </a:rPr>
                  <a:t>, 1993).</a:t>
                </a:r>
              </a:p>
              <a:p>
                <a:pPr>
                  <a:lnSpc>
                    <a:spcPct val="150000"/>
                  </a:lnSpc>
                </a:pPr>
                <a:r>
                  <a:rPr lang="en-US" altLang="zh-CN" sz="1600" dirty="0"/>
                  <a:t>Differences in cultural values and beliefs result in different styles of communications </a:t>
                </a:r>
              </a:p>
              <a:p>
                <a:pPr>
                  <a:lnSpc>
                    <a:spcPct val="150000"/>
                  </a:lnSpc>
                </a:pPr>
                <a:endParaRPr lang="en-US" altLang="zh-CN" sz="1600" dirty="0"/>
              </a:p>
            </p:txBody>
          </p:sp>
        </p:grpSp>
      </p:grpSp>
      <p:grpSp>
        <p:nvGrpSpPr>
          <p:cNvPr id="15" name="îŝļidé">
            <a:extLst>
              <a:ext uri="{FF2B5EF4-FFF2-40B4-BE49-F238E27FC236}">
                <a16:creationId xmlns:a16="http://schemas.microsoft.com/office/drawing/2014/main" id="{894262A6-2AF8-4D43-9C90-0A61AAAC2B0C}"/>
              </a:ext>
            </a:extLst>
          </p:cNvPr>
          <p:cNvGrpSpPr/>
          <p:nvPr/>
        </p:nvGrpSpPr>
        <p:grpSpPr>
          <a:xfrm>
            <a:off x="5829619" y="1051247"/>
            <a:ext cx="2133982" cy="1933578"/>
            <a:chOff x="736745" y="1416345"/>
            <a:chExt cx="1933578" cy="1933578"/>
          </a:xfrm>
        </p:grpSpPr>
        <p:sp>
          <p:nvSpPr>
            <p:cNvPr id="16" name="ïṩ1iḓê">
              <a:extLst>
                <a:ext uri="{FF2B5EF4-FFF2-40B4-BE49-F238E27FC236}">
                  <a16:creationId xmlns:a16="http://schemas.microsoft.com/office/drawing/2014/main" id="{199A8DD6-659F-42F6-AD21-897BD9838264}"/>
                </a:ext>
              </a:extLst>
            </p:cNvPr>
            <p:cNvSpPr/>
            <p:nvPr/>
          </p:nvSpPr>
          <p:spPr>
            <a:xfrm>
              <a:off x="736745" y="1416345"/>
              <a:ext cx="1933578" cy="1933578"/>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noFill/>
            <a:ln w="25400" cap="flat" cmpd="sng" algn="ctr">
              <a:solidFill>
                <a:schemeClr val="accent3"/>
              </a:solidFill>
              <a:prstDash val="solid"/>
              <a:miter lim="400000"/>
              <a:headEnd type="none" w="med" len="med"/>
              <a:tailEnd type="none" w="med" len="med"/>
            </a:ln>
            <a:effectLst/>
            <a:extLst>
              <a:ext uri="{909E8E84-426E-40DD-AFC4-6F175D3DCCD1}">
                <a14:hiddenFill xmlns:a14="http://schemas.microsoft.com/office/drawing/2010/main">
                  <a:solidFill>
                    <a:schemeClr val="bg2">
                      <a:lumMod val="100000"/>
                    </a:schemeClr>
                  </a:solidFill>
                </a14:hiddenFill>
              </a:ext>
            </a:extLst>
          </p:spPr>
          <p:txBody>
            <a:bodyPr anchor="ctr"/>
            <a:lstStyle/>
            <a:p>
              <a:pPr algn="ctr"/>
              <a:endParaRPr/>
            </a:p>
          </p:txBody>
        </p:sp>
        <p:sp>
          <p:nvSpPr>
            <p:cNvPr id="17" name="ïṡlïďé">
              <a:extLst>
                <a:ext uri="{FF2B5EF4-FFF2-40B4-BE49-F238E27FC236}">
                  <a16:creationId xmlns:a16="http://schemas.microsoft.com/office/drawing/2014/main" id="{2659DD61-9983-46AF-B050-881A3261957F}"/>
                </a:ext>
              </a:extLst>
            </p:cNvPr>
            <p:cNvSpPr/>
            <p:nvPr/>
          </p:nvSpPr>
          <p:spPr>
            <a:xfrm>
              <a:off x="805009" y="1493193"/>
              <a:ext cx="1797051" cy="1797051"/>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blipFill dpi="0" rotWithShape="1">
              <a:blip r:embed="rId5">
                <a:extLst>
                  <a:ext uri="{28A0092B-C50C-407E-A947-70E740481C1C}">
                    <a14:useLocalDpi xmlns:a14="http://schemas.microsoft.com/office/drawing/2010/main" val="0"/>
                  </a:ext>
                </a:extLst>
              </a:blip>
              <a:srcRect/>
              <a:stretch>
                <a:fillRect/>
              </a:stretch>
            </a:blip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dirty="0">
                <a:solidFill>
                  <a:schemeClr val="lt1"/>
                </a:solidFill>
              </a:endParaRPr>
            </a:p>
          </p:txBody>
        </p:sp>
        <p:sp>
          <p:nvSpPr>
            <p:cNvPr id="18" name="ïṥļïḋê">
              <a:extLst>
                <a:ext uri="{FF2B5EF4-FFF2-40B4-BE49-F238E27FC236}">
                  <a16:creationId xmlns:a16="http://schemas.microsoft.com/office/drawing/2014/main" id="{46ADFB9D-FFBF-4797-809A-C9A95662669A}"/>
                </a:ext>
              </a:extLst>
            </p:cNvPr>
            <p:cNvSpPr/>
            <p:nvPr/>
          </p:nvSpPr>
          <p:spPr bwMode="auto">
            <a:xfrm>
              <a:off x="2101441" y="1525430"/>
              <a:ext cx="344185" cy="337474"/>
            </a:xfrm>
            <a:custGeom>
              <a:avLst/>
              <a:gdLst>
                <a:gd name="T0" fmla="*/ 1312 w 1990"/>
                <a:gd name="T1" fmla="*/ 1552 h 1954"/>
                <a:gd name="T2" fmla="*/ 291 w 1990"/>
                <a:gd name="T3" fmla="*/ 1746 h 1954"/>
                <a:gd name="T4" fmla="*/ 0 w 1990"/>
                <a:gd name="T5" fmla="*/ 540 h 1954"/>
                <a:gd name="T6" fmla="*/ 515 w 1990"/>
                <a:gd name="T7" fmla="*/ 249 h 1954"/>
                <a:gd name="T8" fmla="*/ 1205 w 1990"/>
                <a:gd name="T9" fmla="*/ 0 h 1954"/>
                <a:gd name="T10" fmla="*/ 1496 w 1990"/>
                <a:gd name="T11" fmla="*/ 489 h 1954"/>
                <a:gd name="T12" fmla="*/ 1413 w 1990"/>
                <a:gd name="T13" fmla="*/ 291 h 1954"/>
                <a:gd name="T14" fmla="*/ 802 w 1990"/>
                <a:gd name="T15" fmla="*/ 83 h 1954"/>
                <a:gd name="T16" fmla="*/ 1039 w 1990"/>
                <a:gd name="T17" fmla="*/ 249 h 1954"/>
                <a:gd name="T18" fmla="*/ 1243 w 1990"/>
                <a:gd name="T19" fmla="*/ 499 h 1954"/>
                <a:gd name="T20" fmla="*/ 291 w 1990"/>
                <a:gd name="T21" fmla="*/ 333 h 1954"/>
                <a:gd name="T22" fmla="*/ 83 w 1990"/>
                <a:gd name="T23" fmla="*/ 1455 h 1954"/>
                <a:gd name="T24" fmla="*/ 1039 w 1990"/>
                <a:gd name="T25" fmla="*/ 1663 h 1954"/>
                <a:gd name="T26" fmla="*/ 1641 w 1990"/>
                <a:gd name="T27" fmla="*/ 1453 h 1954"/>
                <a:gd name="T28" fmla="*/ 1138 w 1990"/>
                <a:gd name="T29" fmla="*/ 583 h 1954"/>
                <a:gd name="T30" fmla="*/ 1641 w 1990"/>
                <a:gd name="T31" fmla="*/ 1453 h 1954"/>
                <a:gd name="T32" fmla="*/ 1752 w 1990"/>
                <a:gd name="T33" fmla="*/ 809 h 1954"/>
                <a:gd name="T34" fmla="*/ 1026 w 1990"/>
                <a:gd name="T35" fmla="*/ 1228 h 1954"/>
                <a:gd name="T36" fmla="*/ 1767 w 1990"/>
                <a:gd name="T37" fmla="*/ 1422 h 1954"/>
                <a:gd name="T38" fmla="*/ 1717 w 1990"/>
                <a:gd name="T39" fmla="*/ 1835 h 1954"/>
                <a:gd name="T40" fmla="*/ 1767 w 1990"/>
                <a:gd name="T41" fmla="*/ 1422 h 1954"/>
                <a:gd name="T42" fmla="*/ 1739 w 1990"/>
                <a:gd name="T43" fmla="*/ 1874 h 1954"/>
                <a:gd name="T44" fmla="*/ 1956 w 1990"/>
                <a:gd name="T45" fmla="*/ 1749 h 1954"/>
                <a:gd name="T46" fmla="*/ 249 w 1990"/>
                <a:gd name="T47" fmla="*/ 551 h 1954"/>
                <a:gd name="T48" fmla="*/ 803 w 1990"/>
                <a:gd name="T49" fmla="*/ 613 h 1954"/>
                <a:gd name="T50" fmla="*/ 675 w 1990"/>
                <a:gd name="T51" fmla="*/ 828 h 1954"/>
                <a:gd name="T52" fmla="*/ 249 w 1990"/>
                <a:gd name="T53" fmla="*/ 890 h 1954"/>
                <a:gd name="T54" fmla="*/ 675 w 1990"/>
                <a:gd name="T55" fmla="*/ 828 h 1954"/>
                <a:gd name="T56" fmla="*/ 675 w 1990"/>
                <a:gd name="T57" fmla="*/ 1167 h 1954"/>
                <a:gd name="T58" fmla="*/ 249 w 1990"/>
                <a:gd name="T59" fmla="*/ 1105 h 1954"/>
                <a:gd name="T60" fmla="*/ 249 w 1990"/>
                <a:gd name="T61" fmla="*/ 1444 h 1954"/>
                <a:gd name="T62" fmla="*/ 803 w 1990"/>
                <a:gd name="T63" fmla="*/ 1382 h 1954"/>
                <a:gd name="T64" fmla="*/ 249 w 1990"/>
                <a:gd name="T65" fmla="*/ 1444 h 1954"/>
                <a:gd name="T66" fmla="*/ 1179 w 1990"/>
                <a:gd name="T67" fmla="*/ 961 h 1954"/>
                <a:gd name="T68" fmla="*/ 1300 w 1990"/>
                <a:gd name="T69" fmla="*/ 1219 h 1954"/>
                <a:gd name="T70" fmla="*/ 1604 w 1990"/>
                <a:gd name="T71" fmla="*/ 858 h 1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990" h="1954">
                  <a:moveTo>
                    <a:pt x="1231" y="1534"/>
                  </a:moveTo>
                  <a:cubicBezTo>
                    <a:pt x="1258" y="1542"/>
                    <a:pt x="1285" y="1548"/>
                    <a:pt x="1312" y="1552"/>
                  </a:cubicBezTo>
                  <a:cubicBezTo>
                    <a:pt x="1272" y="1665"/>
                    <a:pt x="1165" y="1746"/>
                    <a:pt x="1039" y="1746"/>
                  </a:cubicBezTo>
                  <a:lnTo>
                    <a:pt x="291" y="1746"/>
                  </a:lnTo>
                  <a:cubicBezTo>
                    <a:pt x="131" y="1746"/>
                    <a:pt x="0" y="1615"/>
                    <a:pt x="0" y="1455"/>
                  </a:cubicBezTo>
                  <a:lnTo>
                    <a:pt x="0" y="540"/>
                  </a:lnTo>
                  <a:cubicBezTo>
                    <a:pt x="0" y="380"/>
                    <a:pt x="131" y="249"/>
                    <a:pt x="291" y="249"/>
                  </a:cubicBezTo>
                  <a:lnTo>
                    <a:pt x="515" y="249"/>
                  </a:lnTo>
                  <a:cubicBezTo>
                    <a:pt x="535" y="109"/>
                    <a:pt x="656" y="0"/>
                    <a:pt x="802" y="0"/>
                  </a:cubicBezTo>
                  <a:lnTo>
                    <a:pt x="1205" y="0"/>
                  </a:lnTo>
                  <a:cubicBezTo>
                    <a:pt x="1366" y="0"/>
                    <a:pt x="1496" y="131"/>
                    <a:pt x="1496" y="291"/>
                  </a:cubicBezTo>
                  <a:lnTo>
                    <a:pt x="1496" y="489"/>
                  </a:lnTo>
                  <a:cubicBezTo>
                    <a:pt x="1469" y="484"/>
                    <a:pt x="1441" y="480"/>
                    <a:pt x="1413" y="479"/>
                  </a:cubicBezTo>
                  <a:lnTo>
                    <a:pt x="1413" y="291"/>
                  </a:lnTo>
                  <a:cubicBezTo>
                    <a:pt x="1413" y="176"/>
                    <a:pt x="1320" y="83"/>
                    <a:pt x="1205" y="83"/>
                  </a:cubicBezTo>
                  <a:lnTo>
                    <a:pt x="802" y="83"/>
                  </a:lnTo>
                  <a:cubicBezTo>
                    <a:pt x="701" y="83"/>
                    <a:pt x="617" y="155"/>
                    <a:pt x="598" y="249"/>
                  </a:cubicBezTo>
                  <a:lnTo>
                    <a:pt x="1039" y="249"/>
                  </a:lnTo>
                  <a:cubicBezTo>
                    <a:pt x="1180" y="249"/>
                    <a:pt x="1297" y="349"/>
                    <a:pt x="1324" y="482"/>
                  </a:cubicBezTo>
                  <a:cubicBezTo>
                    <a:pt x="1297" y="485"/>
                    <a:pt x="1270" y="491"/>
                    <a:pt x="1243" y="499"/>
                  </a:cubicBezTo>
                  <a:cubicBezTo>
                    <a:pt x="1224" y="404"/>
                    <a:pt x="1140" y="333"/>
                    <a:pt x="1039" y="333"/>
                  </a:cubicBezTo>
                  <a:lnTo>
                    <a:pt x="291" y="333"/>
                  </a:lnTo>
                  <a:cubicBezTo>
                    <a:pt x="177" y="333"/>
                    <a:pt x="83" y="426"/>
                    <a:pt x="83" y="540"/>
                  </a:cubicBezTo>
                  <a:lnTo>
                    <a:pt x="83" y="1455"/>
                  </a:lnTo>
                  <a:cubicBezTo>
                    <a:pt x="83" y="1569"/>
                    <a:pt x="177" y="1663"/>
                    <a:pt x="291" y="1663"/>
                  </a:cubicBezTo>
                  <a:lnTo>
                    <a:pt x="1039" y="1663"/>
                  </a:lnTo>
                  <a:cubicBezTo>
                    <a:pt x="1126" y="1663"/>
                    <a:pt x="1200" y="1609"/>
                    <a:pt x="1231" y="1534"/>
                  </a:cubicBezTo>
                  <a:close/>
                  <a:moveTo>
                    <a:pt x="1641" y="1453"/>
                  </a:moveTo>
                  <a:cubicBezTo>
                    <a:pt x="1401" y="1591"/>
                    <a:pt x="1093" y="1509"/>
                    <a:pt x="955" y="1269"/>
                  </a:cubicBezTo>
                  <a:cubicBezTo>
                    <a:pt x="816" y="1029"/>
                    <a:pt x="899" y="722"/>
                    <a:pt x="1138" y="583"/>
                  </a:cubicBezTo>
                  <a:cubicBezTo>
                    <a:pt x="1378" y="445"/>
                    <a:pt x="1686" y="527"/>
                    <a:pt x="1824" y="767"/>
                  </a:cubicBezTo>
                  <a:cubicBezTo>
                    <a:pt x="1963" y="1007"/>
                    <a:pt x="1880" y="1314"/>
                    <a:pt x="1641" y="1453"/>
                  </a:cubicBezTo>
                  <a:close/>
                  <a:moveTo>
                    <a:pt x="1599" y="1381"/>
                  </a:moveTo>
                  <a:cubicBezTo>
                    <a:pt x="1799" y="1266"/>
                    <a:pt x="1868" y="1009"/>
                    <a:pt x="1752" y="809"/>
                  </a:cubicBezTo>
                  <a:cubicBezTo>
                    <a:pt x="1637" y="608"/>
                    <a:pt x="1380" y="539"/>
                    <a:pt x="1180" y="655"/>
                  </a:cubicBezTo>
                  <a:cubicBezTo>
                    <a:pt x="980" y="771"/>
                    <a:pt x="911" y="1027"/>
                    <a:pt x="1026" y="1228"/>
                  </a:cubicBezTo>
                  <a:cubicBezTo>
                    <a:pt x="1142" y="1428"/>
                    <a:pt x="1399" y="1497"/>
                    <a:pt x="1599" y="1381"/>
                  </a:cubicBezTo>
                  <a:close/>
                  <a:moveTo>
                    <a:pt x="1767" y="1422"/>
                  </a:moveTo>
                  <a:lnTo>
                    <a:pt x="1551" y="1547"/>
                  </a:lnTo>
                  <a:lnTo>
                    <a:pt x="1717" y="1835"/>
                  </a:lnTo>
                  <a:lnTo>
                    <a:pt x="1933" y="1710"/>
                  </a:lnTo>
                  <a:lnTo>
                    <a:pt x="1767" y="1422"/>
                  </a:lnTo>
                  <a:close/>
                  <a:moveTo>
                    <a:pt x="1956" y="1749"/>
                  </a:moveTo>
                  <a:lnTo>
                    <a:pt x="1739" y="1874"/>
                  </a:lnTo>
                  <a:cubicBezTo>
                    <a:pt x="1774" y="1934"/>
                    <a:pt x="1850" y="1954"/>
                    <a:pt x="1910" y="1919"/>
                  </a:cubicBezTo>
                  <a:cubicBezTo>
                    <a:pt x="1969" y="1885"/>
                    <a:pt x="1990" y="1809"/>
                    <a:pt x="1956" y="1749"/>
                  </a:cubicBezTo>
                  <a:close/>
                  <a:moveTo>
                    <a:pt x="803" y="551"/>
                  </a:moveTo>
                  <a:lnTo>
                    <a:pt x="249" y="551"/>
                  </a:lnTo>
                  <a:lnTo>
                    <a:pt x="249" y="613"/>
                  </a:lnTo>
                  <a:lnTo>
                    <a:pt x="803" y="613"/>
                  </a:lnTo>
                  <a:lnTo>
                    <a:pt x="803" y="551"/>
                  </a:lnTo>
                  <a:close/>
                  <a:moveTo>
                    <a:pt x="675" y="828"/>
                  </a:moveTo>
                  <a:lnTo>
                    <a:pt x="249" y="828"/>
                  </a:lnTo>
                  <a:lnTo>
                    <a:pt x="249" y="890"/>
                  </a:lnTo>
                  <a:lnTo>
                    <a:pt x="675" y="890"/>
                  </a:lnTo>
                  <a:lnTo>
                    <a:pt x="675" y="828"/>
                  </a:lnTo>
                  <a:close/>
                  <a:moveTo>
                    <a:pt x="249" y="1167"/>
                  </a:moveTo>
                  <a:lnTo>
                    <a:pt x="675" y="1167"/>
                  </a:lnTo>
                  <a:lnTo>
                    <a:pt x="675" y="1105"/>
                  </a:lnTo>
                  <a:lnTo>
                    <a:pt x="249" y="1105"/>
                  </a:lnTo>
                  <a:lnTo>
                    <a:pt x="249" y="1167"/>
                  </a:lnTo>
                  <a:close/>
                  <a:moveTo>
                    <a:pt x="249" y="1444"/>
                  </a:moveTo>
                  <a:lnTo>
                    <a:pt x="803" y="1444"/>
                  </a:lnTo>
                  <a:lnTo>
                    <a:pt x="803" y="1382"/>
                  </a:lnTo>
                  <a:lnTo>
                    <a:pt x="249" y="1382"/>
                  </a:lnTo>
                  <a:lnTo>
                    <a:pt x="249" y="1444"/>
                  </a:lnTo>
                  <a:close/>
                  <a:moveTo>
                    <a:pt x="1308" y="1105"/>
                  </a:moveTo>
                  <a:lnTo>
                    <a:pt x="1179" y="961"/>
                  </a:lnTo>
                  <a:lnTo>
                    <a:pt x="1118" y="1017"/>
                  </a:lnTo>
                  <a:lnTo>
                    <a:pt x="1300" y="1219"/>
                  </a:lnTo>
                  <a:lnTo>
                    <a:pt x="1657" y="922"/>
                  </a:lnTo>
                  <a:lnTo>
                    <a:pt x="1604" y="858"/>
                  </a:lnTo>
                  <a:lnTo>
                    <a:pt x="1308" y="1105"/>
                  </a:lnTo>
                  <a:close/>
                </a:path>
              </a:pathLst>
            </a:custGeom>
            <a:solidFill>
              <a:schemeClr val="bg1"/>
            </a:solidFill>
            <a:ln>
              <a:noFill/>
            </a:ln>
          </p:spPr>
          <p:txBody>
            <a:bodyPr vert="horz" wrap="square" lIns="182832" tIns="91416" rIns="182832" bIns="91416" numCol="1" anchor="t" anchorCtr="0" compatLnSpc="1">
              <a:prstTxWarp prst="textNoShape">
                <a:avLst/>
              </a:prstTxWarp>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endParaRPr lang="en-US" sz="7198" dirty="0"/>
            </a:p>
          </p:txBody>
        </p:sp>
      </p:grpSp>
      <p:grpSp>
        <p:nvGrpSpPr>
          <p:cNvPr id="19" name="iśliḍè">
            <a:extLst>
              <a:ext uri="{FF2B5EF4-FFF2-40B4-BE49-F238E27FC236}">
                <a16:creationId xmlns:a16="http://schemas.microsoft.com/office/drawing/2014/main" id="{9CCBA900-E230-45FB-AE4A-DDF832B82995}"/>
              </a:ext>
            </a:extLst>
          </p:cNvPr>
          <p:cNvGrpSpPr/>
          <p:nvPr/>
        </p:nvGrpSpPr>
        <p:grpSpPr>
          <a:xfrm>
            <a:off x="5829619" y="4547850"/>
            <a:ext cx="2133982" cy="1933578"/>
            <a:chOff x="736745" y="1416345"/>
            <a:chExt cx="1933578" cy="1933578"/>
          </a:xfrm>
        </p:grpSpPr>
        <p:sp>
          <p:nvSpPr>
            <p:cNvPr id="20" name="îśľîďê">
              <a:extLst>
                <a:ext uri="{FF2B5EF4-FFF2-40B4-BE49-F238E27FC236}">
                  <a16:creationId xmlns:a16="http://schemas.microsoft.com/office/drawing/2014/main" id="{361BF106-299D-4C3E-A320-CC98EADB02DF}"/>
                </a:ext>
              </a:extLst>
            </p:cNvPr>
            <p:cNvSpPr/>
            <p:nvPr/>
          </p:nvSpPr>
          <p:spPr>
            <a:xfrm>
              <a:off x="736745" y="1416345"/>
              <a:ext cx="1933578" cy="1933578"/>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noFill/>
            <a:ln w="25400" cap="flat" cmpd="sng" algn="ctr">
              <a:solidFill>
                <a:schemeClr val="accent3"/>
              </a:solidFill>
              <a:prstDash val="solid"/>
              <a:miter lim="400000"/>
              <a:headEnd type="none" w="med" len="med"/>
              <a:tailEnd type="none" w="med" len="med"/>
            </a:ln>
            <a:effectLst/>
            <a:extLst>
              <a:ext uri="{909E8E84-426E-40DD-AFC4-6F175D3DCCD1}">
                <a14:hiddenFill xmlns:a14="http://schemas.microsoft.com/office/drawing/2010/main">
                  <a:solidFill>
                    <a:schemeClr val="bg2">
                      <a:lumMod val="100000"/>
                    </a:schemeClr>
                  </a:solidFill>
                </a14:hiddenFill>
              </a:ext>
            </a:extLst>
          </p:spPr>
          <p:txBody>
            <a:bodyPr anchor="ctr"/>
            <a:lstStyle/>
            <a:p>
              <a:pPr algn="ctr"/>
              <a:endParaRPr/>
            </a:p>
          </p:txBody>
        </p:sp>
        <p:sp>
          <p:nvSpPr>
            <p:cNvPr id="21" name="işľíďè">
              <a:extLst>
                <a:ext uri="{FF2B5EF4-FFF2-40B4-BE49-F238E27FC236}">
                  <a16:creationId xmlns:a16="http://schemas.microsoft.com/office/drawing/2014/main" id="{6AFB208A-ECD8-4422-977B-C1750EF79EDF}"/>
                </a:ext>
              </a:extLst>
            </p:cNvPr>
            <p:cNvSpPr/>
            <p:nvPr/>
          </p:nvSpPr>
          <p:spPr>
            <a:xfrm>
              <a:off x="805009" y="1493193"/>
              <a:ext cx="1797051" cy="1797051"/>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blipFill dpi="0" rotWithShape="1">
              <a:blip r:embed="rId6">
                <a:extLst>
                  <a:ext uri="{28A0092B-C50C-407E-A947-70E740481C1C}">
                    <a14:useLocalDpi xmlns:a14="http://schemas.microsoft.com/office/drawing/2010/main" val="0"/>
                  </a:ext>
                </a:extLst>
              </a:blip>
              <a:srcRect/>
              <a:stretch>
                <a:fillRect/>
              </a:stretch>
            </a:blip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a:solidFill>
                  <a:schemeClr val="lt1"/>
                </a:solidFill>
              </a:endParaRPr>
            </a:p>
          </p:txBody>
        </p:sp>
        <p:sp>
          <p:nvSpPr>
            <p:cNvPr id="22" name="îśľîḓê">
              <a:extLst>
                <a:ext uri="{FF2B5EF4-FFF2-40B4-BE49-F238E27FC236}">
                  <a16:creationId xmlns:a16="http://schemas.microsoft.com/office/drawing/2014/main" id="{DE89DAF8-ED2D-4FA0-A899-5D708004C724}"/>
                </a:ext>
              </a:extLst>
            </p:cNvPr>
            <p:cNvSpPr/>
            <p:nvPr/>
          </p:nvSpPr>
          <p:spPr bwMode="auto">
            <a:xfrm>
              <a:off x="2101441" y="1525430"/>
              <a:ext cx="344185" cy="337474"/>
            </a:xfrm>
            <a:custGeom>
              <a:avLst/>
              <a:gdLst>
                <a:gd name="T0" fmla="*/ 1312 w 1990"/>
                <a:gd name="T1" fmla="*/ 1552 h 1954"/>
                <a:gd name="T2" fmla="*/ 291 w 1990"/>
                <a:gd name="T3" fmla="*/ 1746 h 1954"/>
                <a:gd name="T4" fmla="*/ 0 w 1990"/>
                <a:gd name="T5" fmla="*/ 540 h 1954"/>
                <a:gd name="T6" fmla="*/ 515 w 1990"/>
                <a:gd name="T7" fmla="*/ 249 h 1954"/>
                <a:gd name="T8" fmla="*/ 1205 w 1990"/>
                <a:gd name="T9" fmla="*/ 0 h 1954"/>
                <a:gd name="T10" fmla="*/ 1496 w 1990"/>
                <a:gd name="T11" fmla="*/ 489 h 1954"/>
                <a:gd name="T12" fmla="*/ 1413 w 1990"/>
                <a:gd name="T13" fmla="*/ 291 h 1954"/>
                <a:gd name="T14" fmla="*/ 802 w 1990"/>
                <a:gd name="T15" fmla="*/ 83 h 1954"/>
                <a:gd name="T16" fmla="*/ 1039 w 1990"/>
                <a:gd name="T17" fmla="*/ 249 h 1954"/>
                <a:gd name="T18" fmla="*/ 1243 w 1990"/>
                <a:gd name="T19" fmla="*/ 499 h 1954"/>
                <a:gd name="T20" fmla="*/ 291 w 1990"/>
                <a:gd name="T21" fmla="*/ 333 h 1954"/>
                <a:gd name="T22" fmla="*/ 83 w 1990"/>
                <a:gd name="T23" fmla="*/ 1455 h 1954"/>
                <a:gd name="T24" fmla="*/ 1039 w 1990"/>
                <a:gd name="T25" fmla="*/ 1663 h 1954"/>
                <a:gd name="T26" fmla="*/ 1641 w 1990"/>
                <a:gd name="T27" fmla="*/ 1453 h 1954"/>
                <a:gd name="T28" fmla="*/ 1138 w 1990"/>
                <a:gd name="T29" fmla="*/ 583 h 1954"/>
                <a:gd name="T30" fmla="*/ 1641 w 1990"/>
                <a:gd name="T31" fmla="*/ 1453 h 1954"/>
                <a:gd name="T32" fmla="*/ 1752 w 1990"/>
                <a:gd name="T33" fmla="*/ 809 h 1954"/>
                <a:gd name="T34" fmla="*/ 1026 w 1990"/>
                <a:gd name="T35" fmla="*/ 1228 h 1954"/>
                <a:gd name="T36" fmla="*/ 1767 w 1990"/>
                <a:gd name="T37" fmla="*/ 1422 h 1954"/>
                <a:gd name="T38" fmla="*/ 1717 w 1990"/>
                <a:gd name="T39" fmla="*/ 1835 h 1954"/>
                <a:gd name="T40" fmla="*/ 1767 w 1990"/>
                <a:gd name="T41" fmla="*/ 1422 h 1954"/>
                <a:gd name="T42" fmla="*/ 1739 w 1990"/>
                <a:gd name="T43" fmla="*/ 1874 h 1954"/>
                <a:gd name="T44" fmla="*/ 1956 w 1990"/>
                <a:gd name="T45" fmla="*/ 1749 h 1954"/>
                <a:gd name="T46" fmla="*/ 249 w 1990"/>
                <a:gd name="T47" fmla="*/ 551 h 1954"/>
                <a:gd name="T48" fmla="*/ 803 w 1990"/>
                <a:gd name="T49" fmla="*/ 613 h 1954"/>
                <a:gd name="T50" fmla="*/ 675 w 1990"/>
                <a:gd name="T51" fmla="*/ 828 h 1954"/>
                <a:gd name="T52" fmla="*/ 249 w 1990"/>
                <a:gd name="T53" fmla="*/ 890 h 1954"/>
                <a:gd name="T54" fmla="*/ 675 w 1990"/>
                <a:gd name="T55" fmla="*/ 828 h 1954"/>
                <a:gd name="T56" fmla="*/ 675 w 1990"/>
                <a:gd name="T57" fmla="*/ 1167 h 1954"/>
                <a:gd name="T58" fmla="*/ 249 w 1990"/>
                <a:gd name="T59" fmla="*/ 1105 h 1954"/>
                <a:gd name="T60" fmla="*/ 249 w 1990"/>
                <a:gd name="T61" fmla="*/ 1444 h 1954"/>
                <a:gd name="T62" fmla="*/ 803 w 1990"/>
                <a:gd name="T63" fmla="*/ 1382 h 1954"/>
                <a:gd name="T64" fmla="*/ 249 w 1990"/>
                <a:gd name="T65" fmla="*/ 1444 h 1954"/>
                <a:gd name="T66" fmla="*/ 1179 w 1990"/>
                <a:gd name="T67" fmla="*/ 961 h 1954"/>
                <a:gd name="T68" fmla="*/ 1300 w 1990"/>
                <a:gd name="T69" fmla="*/ 1219 h 1954"/>
                <a:gd name="T70" fmla="*/ 1604 w 1990"/>
                <a:gd name="T71" fmla="*/ 858 h 1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990" h="1954">
                  <a:moveTo>
                    <a:pt x="1231" y="1534"/>
                  </a:moveTo>
                  <a:cubicBezTo>
                    <a:pt x="1258" y="1542"/>
                    <a:pt x="1285" y="1548"/>
                    <a:pt x="1312" y="1552"/>
                  </a:cubicBezTo>
                  <a:cubicBezTo>
                    <a:pt x="1272" y="1665"/>
                    <a:pt x="1165" y="1746"/>
                    <a:pt x="1039" y="1746"/>
                  </a:cubicBezTo>
                  <a:lnTo>
                    <a:pt x="291" y="1746"/>
                  </a:lnTo>
                  <a:cubicBezTo>
                    <a:pt x="131" y="1746"/>
                    <a:pt x="0" y="1615"/>
                    <a:pt x="0" y="1455"/>
                  </a:cubicBezTo>
                  <a:lnTo>
                    <a:pt x="0" y="540"/>
                  </a:lnTo>
                  <a:cubicBezTo>
                    <a:pt x="0" y="380"/>
                    <a:pt x="131" y="249"/>
                    <a:pt x="291" y="249"/>
                  </a:cubicBezTo>
                  <a:lnTo>
                    <a:pt x="515" y="249"/>
                  </a:lnTo>
                  <a:cubicBezTo>
                    <a:pt x="535" y="109"/>
                    <a:pt x="656" y="0"/>
                    <a:pt x="802" y="0"/>
                  </a:cubicBezTo>
                  <a:lnTo>
                    <a:pt x="1205" y="0"/>
                  </a:lnTo>
                  <a:cubicBezTo>
                    <a:pt x="1366" y="0"/>
                    <a:pt x="1496" y="131"/>
                    <a:pt x="1496" y="291"/>
                  </a:cubicBezTo>
                  <a:lnTo>
                    <a:pt x="1496" y="489"/>
                  </a:lnTo>
                  <a:cubicBezTo>
                    <a:pt x="1469" y="484"/>
                    <a:pt x="1441" y="480"/>
                    <a:pt x="1413" y="479"/>
                  </a:cubicBezTo>
                  <a:lnTo>
                    <a:pt x="1413" y="291"/>
                  </a:lnTo>
                  <a:cubicBezTo>
                    <a:pt x="1413" y="176"/>
                    <a:pt x="1320" y="83"/>
                    <a:pt x="1205" y="83"/>
                  </a:cubicBezTo>
                  <a:lnTo>
                    <a:pt x="802" y="83"/>
                  </a:lnTo>
                  <a:cubicBezTo>
                    <a:pt x="701" y="83"/>
                    <a:pt x="617" y="155"/>
                    <a:pt x="598" y="249"/>
                  </a:cubicBezTo>
                  <a:lnTo>
                    <a:pt x="1039" y="249"/>
                  </a:lnTo>
                  <a:cubicBezTo>
                    <a:pt x="1180" y="249"/>
                    <a:pt x="1297" y="349"/>
                    <a:pt x="1324" y="482"/>
                  </a:cubicBezTo>
                  <a:cubicBezTo>
                    <a:pt x="1297" y="485"/>
                    <a:pt x="1270" y="491"/>
                    <a:pt x="1243" y="499"/>
                  </a:cubicBezTo>
                  <a:cubicBezTo>
                    <a:pt x="1224" y="404"/>
                    <a:pt x="1140" y="333"/>
                    <a:pt x="1039" y="333"/>
                  </a:cubicBezTo>
                  <a:lnTo>
                    <a:pt x="291" y="333"/>
                  </a:lnTo>
                  <a:cubicBezTo>
                    <a:pt x="177" y="333"/>
                    <a:pt x="83" y="426"/>
                    <a:pt x="83" y="540"/>
                  </a:cubicBezTo>
                  <a:lnTo>
                    <a:pt x="83" y="1455"/>
                  </a:lnTo>
                  <a:cubicBezTo>
                    <a:pt x="83" y="1569"/>
                    <a:pt x="177" y="1663"/>
                    <a:pt x="291" y="1663"/>
                  </a:cubicBezTo>
                  <a:lnTo>
                    <a:pt x="1039" y="1663"/>
                  </a:lnTo>
                  <a:cubicBezTo>
                    <a:pt x="1126" y="1663"/>
                    <a:pt x="1200" y="1609"/>
                    <a:pt x="1231" y="1534"/>
                  </a:cubicBezTo>
                  <a:close/>
                  <a:moveTo>
                    <a:pt x="1641" y="1453"/>
                  </a:moveTo>
                  <a:cubicBezTo>
                    <a:pt x="1401" y="1591"/>
                    <a:pt x="1093" y="1509"/>
                    <a:pt x="955" y="1269"/>
                  </a:cubicBezTo>
                  <a:cubicBezTo>
                    <a:pt x="816" y="1029"/>
                    <a:pt x="899" y="722"/>
                    <a:pt x="1138" y="583"/>
                  </a:cubicBezTo>
                  <a:cubicBezTo>
                    <a:pt x="1378" y="445"/>
                    <a:pt x="1686" y="527"/>
                    <a:pt x="1824" y="767"/>
                  </a:cubicBezTo>
                  <a:cubicBezTo>
                    <a:pt x="1963" y="1007"/>
                    <a:pt x="1880" y="1314"/>
                    <a:pt x="1641" y="1453"/>
                  </a:cubicBezTo>
                  <a:close/>
                  <a:moveTo>
                    <a:pt x="1599" y="1381"/>
                  </a:moveTo>
                  <a:cubicBezTo>
                    <a:pt x="1799" y="1266"/>
                    <a:pt x="1868" y="1009"/>
                    <a:pt x="1752" y="809"/>
                  </a:cubicBezTo>
                  <a:cubicBezTo>
                    <a:pt x="1637" y="608"/>
                    <a:pt x="1380" y="539"/>
                    <a:pt x="1180" y="655"/>
                  </a:cubicBezTo>
                  <a:cubicBezTo>
                    <a:pt x="980" y="771"/>
                    <a:pt x="911" y="1027"/>
                    <a:pt x="1026" y="1228"/>
                  </a:cubicBezTo>
                  <a:cubicBezTo>
                    <a:pt x="1142" y="1428"/>
                    <a:pt x="1399" y="1497"/>
                    <a:pt x="1599" y="1381"/>
                  </a:cubicBezTo>
                  <a:close/>
                  <a:moveTo>
                    <a:pt x="1767" y="1422"/>
                  </a:moveTo>
                  <a:lnTo>
                    <a:pt x="1551" y="1547"/>
                  </a:lnTo>
                  <a:lnTo>
                    <a:pt x="1717" y="1835"/>
                  </a:lnTo>
                  <a:lnTo>
                    <a:pt x="1933" y="1710"/>
                  </a:lnTo>
                  <a:lnTo>
                    <a:pt x="1767" y="1422"/>
                  </a:lnTo>
                  <a:close/>
                  <a:moveTo>
                    <a:pt x="1956" y="1749"/>
                  </a:moveTo>
                  <a:lnTo>
                    <a:pt x="1739" y="1874"/>
                  </a:lnTo>
                  <a:cubicBezTo>
                    <a:pt x="1774" y="1934"/>
                    <a:pt x="1850" y="1954"/>
                    <a:pt x="1910" y="1919"/>
                  </a:cubicBezTo>
                  <a:cubicBezTo>
                    <a:pt x="1969" y="1885"/>
                    <a:pt x="1990" y="1809"/>
                    <a:pt x="1956" y="1749"/>
                  </a:cubicBezTo>
                  <a:close/>
                  <a:moveTo>
                    <a:pt x="803" y="551"/>
                  </a:moveTo>
                  <a:lnTo>
                    <a:pt x="249" y="551"/>
                  </a:lnTo>
                  <a:lnTo>
                    <a:pt x="249" y="613"/>
                  </a:lnTo>
                  <a:lnTo>
                    <a:pt x="803" y="613"/>
                  </a:lnTo>
                  <a:lnTo>
                    <a:pt x="803" y="551"/>
                  </a:lnTo>
                  <a:close/>
                  <a:moveTo>
                    <a:pt x="675" y="828"/>
                  </a:moveTo>
                  <a:lnTo>
                    <a:pt x="249" y="828"/>
                  </a:lnTo>
                  <a:lnTo>
                    <a:pt x="249" y="890"/>
                  </a:lnTo>
                  <a:lnTo>
                    <a:pt x="675" y="890"/>
                  </a:lnTo>
                  <a:lnTo>
                    <a:pt x="675" y="828"/>
                  </a:lnTo>
                  <a:close/>
                  <a:moveTo>
                    <a:pt x="249" y="1167"/>
                  </a:moveTo>
                  <a:lnTo>
                    <a:pt x="675" y="1167"/>
                  </a:lnTo>
                  <a:lnTo>
                    <a:pt x="675" y="1105"/>
                  </a:lnTo>
                  <a:lnTo>
                    <a:pt x="249" y="1105"/>
                  </a:lnTo>
                  <a:lnTo>
                    <a:pt x="249" y="1167"/>
                  </a:lnTo>
                  <a:close/>
                  <a:moveTo>
                    <a:pt x="249" y="1444"/>
                  </a:moveTo>
                  <a:lnTo>
                    <a:pt x="803" y="1444"/>
                  </a:lnTo>
                  <a:lnTo>
                    <a:pt x="803" y="1382"/>
                  </a:lnTo>
                  <a:lnTo>
                    <a:pt x="249" y="1382"/>
                  </a:lnTo>
                  <a:lnTo>
                    <a:pt x="249" y="1444"/>
                  </a:lnTo>
                  <a:close/>
                  <a:moveTo>
                    <a:pt x="1308" y="1105"/>
                  </a:moveTo>
                  <a:lnTo>
                    <a:pt x="1179" y="961"/>
                  </a:lnTo>
                  <a:lnTo>
                    <a:pt x="1118" y="1017"/>
                  </a:lnTo>
                  <a:lnTo>
                    <a:pt x="1300" y="1219"/>
                  </a:lnTo>
                  <a:lnTo>
                    <a:pt x="1657" y="922"/>
                  </a:lnTo>
                  <a:lnTo>
                    <a:pt x="1604" y="858"/>
                  </a:lnTo>
                  <a:lnTo>
                    <a:pt x="1308" y="1105"/>
                  </a:lnTo>
                  <a:close/>
                </a:path>
              </a:pathLst>
            </a:custGeom>
            <a:solidFill>
              <a:schemeClr val="bg1"/>
            </a:solidFill>
            <a:ln>
              <a:noFill/>
            </a:ln>
          </p:spPr>
          <p:txBody>
            <a:bodyPr vert="horz" wrap="square" lIns="182832" tIns="91416" rIns="182832" bIns="91416" numCol="1" anchor="t" anchorCtr="0" compatLnSpc="1">
              <a:prstTxWarp prst="textNoShape">
                <a:avLst/>
              </a:prstTxWarp>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endParaRPr lang="en-US" sz="7198" dirty="0"/>
            </a:p>
          </p:txBody>
        </p:sp>
      </p:grpSp>
      <p:grpSp>
        <p:nvGrpSpPr>
          <p:cNvPr id="23" name="iŝ1íḑé">
            <a:extLst>
              <a:ext uri="{FF2B5EF4-FFF2-40B4-BE49-F238E27FC236}">
                <a16:creationId xmlns:a16="http://schemas.microsoft.com/office/drawing/2014/main" id="{D539D0D7-9CF7-421C-860D-82D5059CEC7A}"/>
              </a:ext>
            </a:extLst>
          </p:cNvPr>
          <p:cNvGrpSpPr/>
          <p:nvPr/>
        </p:nvGrpSpPr>
        <p:grpSpPr>
          <a:xfrm>
            <a:off x="8284317" y="887948"/>
            <a:ext cx="3571814" cy="2429680"/>
            <a:chOff x="2776441" y="1231264"/>
            <a:chExt cx="3236383" cy="2429680"/>
          </a:xfrm>
        </p:grpSpPr>
        <p:sp>
          <p:nvSpPr>
            <p:cNvPr id="24" name="îṡḻïďe">
              <a:extLst>
                <a:ext uri="{FF2B5EF4-FFF2-40B4-BE49-F238E27FC236}">
                  <a16:creationId xmlns:a16="http://schemas.microsoft.com/office/drawing/2014/main" id="{7039E925-9A12-418A-BCF3-09425FCD752D}"/>
                </a:ext>
              </a:extLst>
            </p:cNvPr>
            <p:cNvSpPr txBox="1"/>
            <p:nvPr/>
          </p:nvSpPr>
          <p:spPr>
            <a:xfrm>
              <a:off x="2776441" y="1231264"/>
              <a:ext cx="3236383" cy="588331"/>
            </a:xfrm>
            <a:prstGeom prst="rect">
              <a:avLst/>
            </a:prstGeom>
            <a:noFill/>
          </p:spPr>
          <p:txBody>
            <a:bodyPr wrap="none" lIns="90000" tIns="46800" rIns="90000" bIns="46800" rtlCol="0" anchor="ctr" anchorCtr="0">
              <a:normAutofit/>
            </a:bodyPr>
            <a:lstStyle/>
            <a:p>
              <a:r>
                <a:rPr lang="en-US" altLang="zh-CN" b="1" dirty="0">
                  <a:solidFill>
                    <a:schemeClr val="accent2"/>
                  </a:solidFill>
                </a:rPr>
                <a:t>Ethnocentrism</a:t>
              </a:r>
            </a:p>
          </p:txBody>
        </p:sp>
        <p:sp>
          <p:nvSpPr>
            <p:cNvPr id="25" name="iṣḷidè">
              <a:extLst>
                <a:ext uri="{FF2B5EF4-FFF2-40B4-BE49-F238E27FC236}">
                  <a16:creationId xmlns:a16="http://schemas.microsoft.com/office/drawing/2014/main" id="{B3D8FBA8-A1DA-4602-AE2B-85D3C1BD8ED3}"/>
                </a:ext>
              </a:extLst>
            </p:cNvPr>
            <p:cNvSpPr txBox="1"/>
            <p:nvPr/>
          </p:nvSpPr>
          <p:spPr>
            <a:xfrm>
              <a:off x="2776441" y="1819596"/>
              <a:ext cx="3236382" cy="1841348"/>
            </a:xfrm>
            <a:prstGeom prst="rect">
              <a:avLst/>
            </a:prstGeom>
            <a:noFill/>
          </p:spPr>
          <p:txBody>
            <a:bodyPr wrap="square" lIns="90000" tIns="46800" rIns="90000" bIns="46800" rtlCol="0">
              <a:noAutofit/>
            </a:bodyPr>
            <a:lstStyle/>
            <a:p>
              <a:pPr>
                <a:lnSpc>
                  <a:spcPct val="150000"/>
                </a:lnSpc>
              </a:pPr>
              <a:r>
                <a:rPr lang="en-US" altLang="zh-CN" sz="1200" i="1" dirty="0">
                  <a:latin typeface="+mj-lt"/>
                </a:rPr>
                <a:t>“The feeling that one's group has a mode of living, values, and patterns of adaptation that are superior to those of other groups. (Encyclopedia,2019) .</a:t>
              </a:r>
            </a:p>
            <a:p>
              <a:pPr>
                <a:lnSpc>
                  <a:spcPct val="150000"/>
                </a:lnSpc>
              </a:pPr>
              <a:r>
                <a:rPr lang="en-US" altLang="zh-CN" sz="1600" dirty="0"/>
                <a:t>Judgmental behaviors are engaged in the business communications due to ethnocentrism, letting business partners feel disrespected. </a:t>
              </a:r>
            </a:p>
          </p:txBody>
        </p:sp>
      </p:grpSp>
      <p:sp>
        <p:nvSpPr>
          <p:cNvPr id="26" name="íṩļîḍè">
            <a:extLst>
              <a:ext uri="{FF2B5EF4-FFF2-40B4-BE49-F238E27FC236}">
                <a16:creationId xmlns:a16="http://schemas.microsoft.com/office/drawing/2014/main" id="{16B16D5B-EF45-43E7-808E-EE4E64AF3C0D}"/>
              </a:ext>
            </a:extLst>
          </p:cNvPr>
          <p:cNvSpPr txBox="1"/>
          <p:nvPr/>
        </p:nvSpPr>
        <p:spPr>
          <a:xfrm>
            <a:off x="8284317" y="4547850"/>
            <a:ext cx="2683665" cy="588331"/>
          </a:xfrm>
          <a:prstGeom prst="rect">
            <a:avLst/>
          </a:prstGeom>
          <a:noFill/>
        </p:spPr>
        <p:txBody>
          <a:bodyPr wrap="none" lIns="90000" tIns="46800" rIns="90000" bIns="46800" rtlCol="0" anchor="ctr" anchorCtr="0">
            <a:normAutofit/>
          </a:bodyPr>
          <a:lstStyle/>
          <a:p>
            <a:r>
              <a:rPr lang="en-US" altLang="zh-CN" b="1" dirty="0">
                <a:solidFill>
                  <a:schemeClr val="accent3"/>
                </a:solidFill>
              </a:rPr>
              <a:t>Stereotyping </a:t>
            </a:r>
          </a:p>
        </p:txBody>
      </p:sp>
      <p:sp>
        <p:nvSpPr>
          <p:cNvPr id="27" name="îṣḷîḑé">
            <a:extLst>
              <a:ext uri="{FF2B5EF4-FFF2-40B4-BE49-F238E27FC236}">
                <a16:creationId xmlns:a16="http://schemas.microsoft.com/office/drawing/2014/main" id="{5B1DBAF6-C48E-4081-A32F-F39832D25D3F}"/>
              </a:ext>
            </a:extLst>
          </p:cNvPr>
          <p:cNvSpPr txBox="1"/>
          <p:nvPr/>
        </p:nvSpPr>
        <p:spPr>
          <a:xfrm>
            <a:off x="8284317" y="5136182"/>
            <a:ext cx="3907683" cy="1486872"/>
          </a:xfrm>
          <a:prstGeom prst="rect">
            <a:avLst/>
          </a:prstGeom>
          <a:noFill/>
        </p:spPr>
        <p:txBody>
          <a:bodyPr wrap="square" lIns="90000" tIns="46800" rIns="90000" bIns="46800" rtlCol="0">
            <a:noAutofit/>
          </a:bodyPr>
          <a:lstStyle/>
          <a:p>
            <a:pPr>
              <a:lnSpc>
                <a:spcPct val="150000"/>
              </a:lnSpc>
            </a:pPr>
            <a:r>
              <a:rPr lang="en-US" altLang="zh-CN" sz="1400" i="1" dirty="0"/>
              <a:t>“</a:t>
            </a:r>
            <a:r>
              <a:rPr lang="en-US" altLang="zh-CN" sz="1200" i="1" dirty="0">
                <a:latin typeface="+mj-lt"/>
              </a:rPr>
              <a:t>A stereotype is “...a fixed, over generalized belief about a particular group or class of people.” (Cardwell, 1996)</a:t>
            </a:r>
            <a:endParaRPr lang="en-US" altLang="zh-CN" sz="1200" dirty="0">
              <a:latin typeface="+mj-lt"/>
            </a:endParaRPr>
          </a:p>
          <a:p>
            <a:pPr>
              <a:lnSpc>
                <a:spcPct val="150000"/>
              </a:lnSpc>
            </a:pPr>
            <a:r>
              <a:rPr lang="en-US" altLang="zh-CN" sz="1600" dirty="0"/>
              <a:t>People tend to label and classify others based their own experiences; some negative stereotyping is offensive.</a:t>
            </a:r>
          </a:p>
        </p:txBody>
      </p:sp>
    </p:spTree>
    <p:extLst>
      <p:ext uri="{BB962C8B-B14F-4D97-AF65-F5344CB8AC3E}">
        <p14:creationId xmlns:p14="http://schemas.microsoft.com/office/powerpoint/2010/main" val="299427495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3490620" y="0"/>
            <a:ext cx="5146848"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矩形 4"/>
          <p:cNvSpPr/>
          <p:nvPr/>
        </p:nvSpPr>
        <p:spPr>
          <a:xfrm>
            <a:off x="4609578" y="721500"/>
            <a:ext cx="2855934" cy="5088533"/>
          </a:xfrm>
          <a:prstGeom prst="rect">
            <a:avLst/>
          </a:prstGeom>
          <a:solidFill>
            <a:srgbClr val="2FA69D">
              <a:alpha val="6784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cxnSp>
        <p:nvCxnSpPr>
          <p:cNvPr id="7" name="直接连接符 6"/>
          <p:cNvCxnSpPr/>
          <p:nvPr/>
        </p:nvCxnSpPr>
        <p:spPr>
          <a:xfrm>
            <a:off x="5063278" y="1519540"/>
            <a:ext cx="183173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 name="矩形 7"/>
          <p:cNvSpPr/>
          <p:nvPr/>
        </p:nvSpPr>
        <p:spPr>
          <a:xfrm>
            <a:off x="4697260" y="1632902"/>
            <a:ext cx="2680570" cy="2473624"/>
          </a:xfrm>
          <a:prstGeom prst="rect">
            <a:avLst/>
          </a:prstGeom>
        </p:spPr>
        <p:txBody>
          <a:bodyPr wrap="square" lIns="91438" tIns="45719" rIns="91438" bIns="45719">
            <a:spAutoFit/>
          </a:bodyPr>
          <a:lstStyle/>
          <a:p>
            <a:pPr lvl="0" algn="ctr">
              <a:lnSpc>
                <a:spcPct val="130000"/>
              </a:lnSpc>
            </a:pPr>
            <a:r>
              <a:rPr lang="en-US" altLang="zh-CN" sz="1200" dirty="0">
                <a:solidFill>
                  <a:schemeClr val="bg1"/>
                </a:solidFill>
              </a:rPr>
              <a:t>Communication is a critical factor of the group’s international expansion which cannot be ignored. </a:t>
            </a:r>
          </a:p>
          <a:p>
            <a:pPr lvl="0" algn="ctr">
              <a:lnSpc>
                <a:spcPct val="130000"/>
              </a:lnSpc>
            </a:pPr>
            <a:endParaRPr lang="en-US" altLang="zh-CN" sz="1200" dirty="0">
              <a:solidFill>
                <a:schemeClr val="bg1"/>
              </a:solidFill>
            </a:endParaRPr>
          </a:p>
          <a:p>
            <a:pPr lvl="0" algn="ctr">
              <a:lnSpc>
                <a:spcPct val="130000"/>
              </a:lnSpc>
            </a:pPr>
            <a:r>
              <a:rPr lang="en-US" altLang="zh-CN" sz="1200" kern="0" dirty="0">
                <a:solidFill>
                  <a:schemeClr val="bg1"/>
                </a:solidFill>
              </a:rPr>
              <a:t>Prudent consideration of the applicable approaches to delivery effective international business communication and possible problems will help the group to be fully prepared when accessing the Asian markets.</a:t>
            </a:r>
          </a:p>
        </p:txBody>
      </p:sp>
      <p:cxnSp>
        <p:nvCxnSpPr>
          <p:cNvPr id="9" name="直接连接符 8"/>
          <p:cNvCxnSpPr/>
          <p:nvPr/>
        </p:nvCxnSpPr>
        <p:spPr>
          <a:xfrm>
            <a:off x="5071977" y="4339873"/>
            <a:ext cx="183173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图片 19"/>
          <p:cNvPicPr>
            <a:picLocks noChangeAspect="1"/>
          </p:cNvPicPr>
          <p:nvPr/>
        </p:nvPicPr>
        <p:blipFill>
          <a:blip r:embed="rId4">
            <a:extLst>
              <a:ext uri="{28A0092B-C50C-407E-A947-70E740481C1C}">
                <a14:useLocalDpi xmlns:a14="http://schemas.microsoft.com/office/drawing/2010/main" val="0"/>
              </a:ext>
            </a:extLst>
          </a:blip>
          <a:srcRect/>
          <a:stretch/>
        </p:blipFill>
        <p:spPr>
          <a:xfrm>
            <a:off x="9195686" y="3861857"/>
            <a:ext cx="1930121" cy="2413711"/>
          </a:xfrm>
          <a:prstGeom prst="rect">
            <a:avLst/>
          </a:prstGeom>
        </p:spPr>
      </p:pic>
      <p:pic>
        <p:nvPicPr>
          <p:cNvPr id="21" name="图片 20"/>
          <p:cNvPicPr>
            <a:picLocks noChangeAspect="1"/>
          </p:cNvPicPr>
          <p:nvPr/>
        </p:nvPicPr>
        <p:blipFill>
          <a:blip r:embed="rId5">
            <a:extLst>
              <a:ext uri="{28A0092B-C50C-407E-A947-70E740481C1C}">
                <a14:useLocalDpi xmlns:a14="http://schemas.microsoft.com/office/drawing/2010/main" val="0"/>
              </a:ext>
            </a:extLst>
          </a:blip>
          <a:srcRect/>
          <a:stretch/>
        </p:blipFill>
        <p:spPr>
          <a:xfrm>
            <a:off x="1058917" y="5005312"/>
            <a:ext cx="1930121" cy="1286433"/>
          </a:xfrm>
          <a:prstGeom prst="rect">
            <a:avLst/>
          </a:prstGeom>
        </p:spPr>
      </p:pic>
      <p:pic>
        <p:nvPicPr>
          <p:cNvPr id="22" name="图片 21"/>
          <p:cNvPicPr>
            <a:picLocks noChangeAspect="1"/>
          </p:cNvPicPr>
          <p:nvPr/>
        </p:nvPicPr>
        <p:blipFill>
          <a:blip r:embed="rId5">
            <a:extLst>
              <a:ext uri="{28A0092B-C50C-407E-A947-70E740481C1C}">
                <a14:useLocalDpi xmlns:a14="http://schemas.microsoft.com/office/drawing/2010/main" val="0"/>
              </a:ext>
            </a:extLst>
          </a:blip>
          <a:srcRect/>
          <a:stretch/>
        </p:blipFill>
        <p:spPr>
          <a:xfrm>
            <a:off x="1058917" y="294920"/>
            <a:ext cx="1930121" cy="1286433"/>
          </a:xfrm>
          <a:prstGeom prst="rect">
            <a:avLst/>
          </a:prstGeom>
        </p:spPr>
      </p:pic>
      <p:pic>
        <p:nvPicPr>
          <p:cNvPr id="23" name="图片 22"/>
          <p:cNvPicPr>
            <a:picLocks noChangeAspect="1"/>
          </p:cNvPicPr>
          <p:nvPr/>
        </p:nvPicPr>
        <p:blipFill rotWithShape="1">
          <a:blip r:embed="rId6">
            <a:extLst>
              <a:ext uri="{28A0092B-C50C-407E-A947-70E740481C1C}">
                <a14:useLocalDpi xmlns:a14="http://schemas.microsoft.com/office/drawing/2010/main" val="0"/>
              </a:ext>
            </a:extLst>
          </a:blip>
          <a:srcRect b="24651"/>
          <a:stretch/>
        </p:blipFill>
        <p:spPr>
          <a:xfrm>
            <a:off x="11217867" y="3749016"/>
            <a:ext cx="1902461" cy="2150743"/>
          </a:xfrm>
          <a:prstGeom prst="rect">
            <a:avLst/>
          </a:prstGeom>
        </p:spPr>
      </p:pic>
      <p:pic>
        <p:nvPicPr>
          <p:cNvPr id="24" name="图片 23"/>
          <p:cNvPicPr>
            <a:picLocks noChangeAspect="1"/>
          </p:cNvPicPr>
          <p:nvPr/>
        </p:nvPicPr>
        <p:blipFill>
          <a:blip r:embed="rId7">
            <a:extLst>
              <a:ext uri="{28A0092B-C50C-407E-A947-70E740481C1C}">
                <a14:useLocalDpi xmlns:a14="http://schemas.microsoft.com/office/drawing/2010/main" val="0"/>
              </a:ext>
            </a:extLst>
          </a:blip>
          <a:srcRect/>
          <a:stretch/>
        </p:blipFill>
        <p:spPr>
          <a:xfrm>
            <a:off x="11190208" y="704831"/>
            <a:ext cx="1930121" cy="2893768"/>
          </a:xfrm>
          <a:prstGeom prst="rect">
            <a:avLst/>
          </a:prstGeom>
        </p:spPr>
      </p:pic>
      <p:pic>
        <p:nvPicPr>
          <p:cNvPr id="25" name="图片 24"/>
          <p:cNvPicPr>
            <a:picLocks noChangeAspect="1"/>
          </p:cNvPicPr>
          <p:nvPr/>
        </p:nvPicPr>
        <p:blipFill>
          <a:blip r:embed="rId8">
            <a:extLst>
              <a:ext uri="{28A0092B-C50C-407E-A947-70E740481C1C}">
                <a14:useLocalDpi xmlns:a14="http://schemas.microsoft.com/office/drawing/2010/main" val="0"/>
              </a:ext>
            </a:extLst>
          </a:blip>
          <a:srcRect/>
          <a:stretch/>
        </p:blipFill>
        <p:spPr>
          <a:xfrm rot="16200000">
            <a:off x="577095" y="2328272"/>
            <a:ext cx="2893767" cy="1930120"/>
          </a:xfrm>
          <a:prstGeom prst="rect">
            <a:avLst/>
          </a:prstGeom>
        </p:spPr>
      </p:pic>
      <p:pic>
        <p:nvPicPr>
          <p:cNvPr id="26" name="图片 25"/>
          <p:cNvPicPr>
            <a:picLocks noChangeAspect="1"/>
          </p:cNvPicPr>
          <p:nvPr/>
        </p:nvPicPr>
        <p:blipFill>
          <a:blip r:embed="rId9">
            <a:extLst>
              <a:ext uri="{28A0092B-C50C-407E-A947-70E740481C1C}">
                <a14:useLocalDpi xmlns:a14="http://schemas.microsoft.com/office/drawing/2010/main" val="0"/>
              </a:ext>
            </a:extLst>
          </a:blip>
          <a:srcRect/>
          <a:stretch/>
        </p:blipFill>
        <p:spPr>
          <a:xfrm>
            <a:off x="9189100" y="2142253"/>
            <a:ext cx="1927767" cy="1286747"/>
          </a:xfrm>
          <a:prstGeom prst="rect">
            <a:avLst/>
          </a:prstGeom>
        </p:spPr>
      </p:pic>
      <p:pic>
        <p:nvPicPr>
          <p:cNvPr id="27" name="图片 26"/>
          <p:cNvPicPr>
            <a:picLocks noChangeAspect="1"/>
          </p:cNvPicPr>
          <p:nvPr/>
        </p:nvPicPr>
        <p:blipFill>
          <a:blip r:embed="rId10">
            <a:extLst>
              <a:ext uri="{28A0092B-C50C-407E-A947-70E740481C1C}">
                <a14:useLocalDpi xmlns:a14="http://schemas.microsoft.com/office/drawing/2010/main" val="0"/>
              </a:ext>
            </a:extLst>
          </a:blip>
          <a:srcRect/>
          <a:stretch/>
        </p:blipFill>
        <p:spPr>
          <a:xfrm>
            <a:off x="9173574" y="294918"/>
            <a:ext cx="1930125" cy="1286435"/>
          </a:xfrm>
          <a:prstGeom prst="rect">
            <a:avLst/>
          </a:prstGeom>
        </p:spPr>
      </p:pic>
      <p:sp>
        <p:nvSpPr>
          <p:cNvPr id="28" name="文本框 27"/>
          <p:cNvSpPr txBox="1"/>
          <p:nvPr/>
        </p:nvSpPr>
        <p:spPr>
          <a:xfrm>
            <a:off x="4959144" y="966242"/>
            <a:ext cx="1888884" cy="413314"/>
          </a:xfrm>
          <a:prstGeom prst="rect">
            <a:avLst/>
          </a:prstGeom>
          <a:noFill/>
        </p:spPr>
        <p:txBody>
          <a:bodyPr wrap="square" lIns="91436" tIns="45718" rIns="91436" bIns="45718" rtlCol="0">
            <a:spAutoFit/>
          </a:bodyPr>
          <a:lstStyle/>
          <a:p>
            <a:pPr algn="ctr">
              <a:lnSpc>
                <a:spcPct val="70000"/>
              </a:lnSpc>
            </a:pPr>
            <a:r>
              <a:rPr kumimoji="1" lang="en-US" altLang="zh-CN" sz="2800" b="1" dirty="0">
                <a:solidFill>
                  <a:schemeClr val="bg1"/>
                </a:solidFill>
              </a:rPr>
              <a:t>Conclusion</a:t>
            </a:r>
            <a:endParaRPr kumimoji="1" lang="zh-CN" altLang="en-US" sz="2800" b="1" dirty="0">
              <a:solidFill>
                <a:schemeClr val="bg1"/>
              </a:solidFill>
            </a:endParaRPr>
          </a:p>
        </p:txBody>
      </p:sp>
      <p:sp>
        <p:nvSpPr>
          <p:cNvPr id="29" name="文本框 28"/>
          <p:cNvSpPr txBox="1"/>
          <p:nvPr/>
        </p:nvSpPr>
        <p:spPr>
          <a:xfrm>
            <a:off x="4959144" y="1444129"/>
            <a:ext cx="1888884" cy="459224"/>
          </a:xfrm>
          <a:prstGeom prst="rect">
            <a:avLst/>
          </a:prstGeom>
          <a:noFill/>
        </p:spPr>
        <p:txBody>
          <a:bodyPr wrap="square" lIns="91436" tIns="45718" rIns="91436" bIns="45718" rtlCol="0">
            <a:spAutoFit/>
          </a:bodyPr>
          <a:lstStyle/>
          <a:p>
            <a:pPr>
              <a:lnSpc>
                <a:spcPct val="70000"/>
              </a:lnSpc>
            </a:pPr>
            <a:endParaRPr kumimoji="1" lang="en-US" altLang="zh-CN" sz="3200" b="1" dirty="0">
              <a:solidFill>
                <a:schemeClr val="bg1"/>
              </a:solidFill>
            </a:endParaRPr>
          </a:p>
        </p:txBody>
      </p:sp>
      <p:pic>
        <p:nvPicPr>
          <p:cNvPr id="30" name="图片 29"/>
          <p:cNvPicPr>
            <a:picLocks noChangeAspect="1"/>
          </p:cNvPicPr>
          <p:nvPr/>
        </p:nvPicPr>
        <p:blipFill>
          <a:blip r:embed="rId11">
            <a:extLst>
              <a:ext uri="{28A0092B-C50C-407E-A947-70E740481C1C}">
                <a14:useLocalDpi xmlns:a14="http://schemas.microsoft.com/office/drawing/2010/main" val="0"/>
              </a:ext>
            </a:extLst>
          </a:blip>
          <a:srcRect/>
          <a:stretch/>
        </p:blipFill>
        <p:spPr>
          <a:xfrm rot="16200000">
            <a:off x="-1279402" y="3374814"/>
            <a:ext cx="2573493" cy="1930120"/>
          </a:xfrm>
          <a:prstGeom prst="rect">
            <a:avLst/>
          </a:prstGeom>
        </p:spPr>
      </p:pic>
      <p:pic>
        <p:nvPicPr>
          <p:cNvPr id="31" name="图片 30"/>
          <p:cNvPicPr>
            <a:picLocks noChangeAspect="1"/>
          </p:cNvPicPr>
          <p:nvPr/>
        </p:nvPicPr>
        <p:blipFill>
          <a:blip r:embed="rId12">
            <a:extLst>
              <a:ext uri="{28A0092B-C50C-407E-A947-70E740481C1C}">
                <a14:useLocalDpi xmlns:a14="http://schemas.microsoft.com/office/drawing/2010/main" val="0"/>
              </a:ext>
            </a:extLst>
          </a:blip>
          <a:srcRect/>
          <a:stretch/>
        </p:blipFill>
        <p:spPr>
          <a:xfrm>
            <a:off x="-1019901" y="1508027"/>
            <a:ext cx="1930121" cy="1287375"/>
          </a:xfrm>
          <a:prstGeom prst="rect">
            <a:avLst/>
          </a:prstGeom>
        </p:spPr>
      </p:pic>
      <p:pic>
        <p:nvPicPr>
          <p:cNvPr id="3" name="图片 2">
            <a:extLst>
              <a:ext uri="{FF2B5EF4-FFF2-40B4-BE49-F238E27FC236}">
                <a16:creationId xmlns:a16="http://schemas.microsoft.com/office/drawing/2014/main" id="{CD01F4A7-65D2-41FD-86F4-826DC9C83698}"/>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181274" y="4396400"/>
            <a:ext cx="1613140" cy="1740100"/>
          </a:xfrm>
          <a:prstGeom prst="rect">
            <a:avLst/>
          </a:prstGeom>
        </p:spPr>
      </p:pic>
    </p:spTree>
    <p:extLst>
      <p:ext uri="{BB962C8B-B14F-4D97-AF65-F5344CB8AC3E}">
        <p14:creationId xmlns:p14="http://schemas.microsoft.com/office/powerpoint/2010/main" val="200842025"/>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appy daughter fastening mother's pearl necklace : Stock Photo">
            <a:extLst>
              <a:ext uri="{FF2B5EF4-FFF2-40B4-BE49-F238E27FC236}">
                <a16:creationId xmlns:a16="http://schemas.microsoft.com/office/drawing/2014/main" id="{94551968-B90C-43A0-87DD-F9DF0486AAF0}"/>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3834" t="2299" r="18128" b="26161"/>
          <a:stretch/>
        </p:blipFill>
        <p:spPr bwMode="auto">
          <a:xfrm>
            <a:off x="5474389" y="2557731"/>
            <a:ext cx="6752493" cy="4317764"/>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组合 9"/>
          <p:cNvGrpSpPr/>
          <p:nvPr/>
        </p:nvGrpSpPr>
        <p:grpSpPr>
          <a:xfrm>
            <a:off x="-5574890" y="-109719"/>
            <a:ext cx="20301729" cy="6795306"/>
            <a:chOff x="-5574890" y="-109719"/>
            <a:chExt cx="20301729" cy="6795306"/>
          </a:xfrm>
        </p:grpSpPr>
        <p:sp>
          <p:nvSpPr>
            <p:cNvPr id="8" name="矩形 7"/>
            <p:cNvSpPr/>
            <p:nvPr/>
          </p:nvSpPr>
          <p:spPr>
            <a:xfrm rot="19843571">
              <a:off x="876878" y="2737686"/>
              <a:ext cx="13849961" cy="853141"/>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 name="等腰三角形 3"/>
            <p:cNvSpPr/>
            <p:nvPr/>
          </p:nvSpPr>
          <p:spPr>
            <a:xfrm rot="19799140">
              <a:off x="-374716" y="3019892"/>
              <a:ext cx="1311704" cy="1147741"/>
            </a:xfrm>
            <a:prstGeom prst="triangl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梯形 4"/>
            <p:cNvSpPr/>
            <p:nvPr/>
          </p:nvSpPr>
          <p:spPr>
            <a:xfrm rot="19825405">
              <a:off x="-939685" y="3920153"/>
              <a:ext cx="4226887" cy="2546814"/>
            </a:xfrm>
            <a:prstGeom prst="trapezoid">
              <a:avLst>
                <a:gd name="adj" fmla="val 56362"/>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梯形 5"/>
            <p:cNvSpPr/>
            <p:nvPr/>
          </p:nvSpPr>
          <p:spPr>
            <a:xfrm rot="19825405">
              <a:off x="-151304" y="5761388"/>
              <a:ext cx="4785222" cy="924199"/>
            </a:xfrm>
            <a:prstGeom prst="trapezoid">
              <a:avLst>
                <a:gd name="adj" fmla="val 56362"/>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p:nvSpPr>
          <p:spPr>
            <a:xfrm rot="10800000">
              <a:off x="-5574890" y="-109719"/>
              <a:ext cx="18776540" cy="5387487"/>
            </a:xfrm>
            <a:prstGeom prst="triangle">
              <a:avLst>
                <a:gd name="adj" fmla="val 5055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文本框 11"/>
          <p:cNvSpPr txBox="1"/>
          <p:nvPr/>
        </p:nvSpPr>
        <p:spPr>
          <a:xfrm>
            <a:off x="858045" y="431000"/>
            <a:ext cx="9415124" cy="4056491"/>
          </a:xfrm>
          <a:prstGeom prst="rect">
            <a:avLst/>
          </a:prstGeom>
          <a:noFill/>
        </p:spPr>
        <p:txBody>
          <a:bodyPr wrap="square" lIns="91436" tIns="45718" rIns="91436" bIns="45718" rtlCol="0">
            <a:spAutoFit/>
          </a:bodyPr>
          <a:lstStyle/>
          <a:p>
            <a:pPr>
              <a:lnSpc>
                <a:spcPct val="70000"/>
              </a:lnSpc>
            </a:pPr>
            <a:r>
              <a:rPr kumimoji="1" lang="en-US" altLang="zh-CN" sz="3200" b="1" dirty="0">
                <a:latin typeface="D-DIN" panose="020B0504030202030204" pitchFamily="34" charset="0"/>
              </a:rPr>
              <a:t>Thank you for your attention!</a:t>
            </a:r>
          </a:p>
          <a:p>
            <a:pPr>
              <a:lnSpc>
                <a:spcPct val="70000"/>
              </a:lnSpc>
            </a:pPr>
            <a:endParaRPr kumimoji="1" lang="en-US" altLang="zh-CN" sz="3200" b="1" dirty="0">
              <a:latin typeface="D-DIN" panose="020B0504030202030204" pitchFamily="34" charset="0"/>
            </a:endParaRPr>
          </a:p>
          <a:p>
            <a:pPr>
              <a:lnSpc>
                <a:spcPct val="70000"/>
              </a:lnSpc>
            </a:pPr>
            <a:r>
              <a:rPr kumimoji="1" lang="zh-CN" altLang="en-US" sz="3600" b="1" dirty="0">
                <a:latin typeface="仿宋" panose="02010609060101010101" pitchFamily="49" charset="-122"/>
                <a:ea typeface="仿宋" panose="02010609060101010101" pitchFamily="49" charset="-122"/>
              </a:rPr>
              <a:t>感谢观看！</a:t>
            </a:r>
            <a:endParaRPr kumimoji="1" lang="en-US" altLang="zh-CN" sz="3600" b="1" dirty="0">
              <a:latin typeface="仿宋" panose="02010609060101010101" pitchFamily="49" charset="-122"/>
              <a:ea typeface="仿宋" panose="02010609060101010101" pitchFamily="49" charset="-122"/>
            </a:endParaRPr>
          </a:p>
          <a:p>
            <a:pPr>
              <a:lnSpc>
                <a:spcPct val="70000"/>
              </a:lnSpc>
            </a:pPr>
            <a:endParaRPr kumimoji="1" lang="en-US" altLang="zh-CN" sz="3600" b="1" dirty="0">
              <a:latin typeface="仿宋" panose="02010609060101010101" pitchFamily="49" charset="-122"/>
              <a:ea typeface="仿宋" panose="02010609060101010101" pitchFamily="49" charset="-122"/>
            </a:endParaRPr>
          </a:p>
          <a:p>
            <a:pPr>
              <a:lnSpc>
                <a:spcPct val="70000"/>
              </a:lnSpc>
            </a:pPr>
            <a:r>
              <a:rPr kumimoji="1" lang="ja-JP" altLang="en-US" sz="3600" b="1" dirty="0">
                <a:latin typeface="仿宋" panose="02010609060101010101" pitchFamily="49" charset="-122"/>
                <a:ea typeface="仿宋" panose="02010609060101010101" pitchFamily="49" charset="-122"/>
              </a:rPr>
              <a:t>ありがとうございました</a:t>
            </a:r>
            <a:endParaRPr kumimoji="1" lang="en-US" altLang="zh-CN" sz="3600" b="1" dirty="0">
              <a:latin typeface="仿宋" panose="02010609060101010101" pitchFamily="49" charset="-122"/>
              <a:ea typeface="仿宋" panose="02010609060101010101" pitchFamily="49" charset="-122"/>
            </a:endParaRPr>
          </a:p>
          <a:p>
            <a:pPr>
              <a:lnSpc>
                <a:spcPct val="70000"/>
              </a:lnSpc>
            </a:pPr>
            <a:endParaRPr kumimoji="1" lang="en-US" altLang="zh-CN" sz="3600" b="1" dirty="0">
              <a:latin typeface="仿宋" panose="02010609060101010101" pitchFamily="49" charset="-122"/>
              <a:ea typeface="仿宋" panose="02010609060101010101" pitchFamily="49" charset="-122"/>
            </a:endParaRPr>
          </a:p>
          <a:p>
            <a:pPr>
              <a:lnSpc>
                <a:spcPct val="70000"/>
              </a:lnSpc>
            </a:pPr>
            <a:r>
              <a:rPr kumimoji="1" lang="ko-KR" altLang="en-US" sz="3200" b="1" dirty="0">
                <a:latin typeface="D-DIN" panose="020B0504030202030204" pitchFamily="34" charset="0"/>
              </a:rPr>
              <a:t>감사합니다</a:t>
            </a:r>
            <a:endParaRPr kumimoji="1" lang="en-US" altLang="ko-KR" sz="3200" b="1" dirty="0">
              <a:latin typeface="D-DIN" panose="020B0504030202030204" pitchFamily="34" charset="0"/>
            </a:endParaRPr>
          </a:p>
          <a:p>
            <a:pPr>
              <a:lnSpc>
                <a:spcPct val="70000"/>
              </a:lnSpc>
            </a:pPr>
            <a:endParaRPr kumimoji="1" lang="en-US" altLang="ko-KR" sz="3200" b="1" dirty="0">
              <a:latin typeface="D-DIN" panose="020B0504030202030204" pitchFamily="34" charset="0"/>
            </a:endParaRPr>
          </a:p>
          <a:p>
            <a:pPr>
              <a:lnSpc>
                <a:spcPct val="70000"/>
              </a:lnSpc>
            </a:pPr>
            <a:r>
              <a:rPr kumimoji="1" lang="hi-IN" altLang="ko-KR" sz="3200" b="1" dirty="0">
                <a:latin typeface="D-DIN" panose="020B0504030202030204" pitchFamily="34" charset="0"/>
              </a:rPr>
              <a:t>धन्यवाद</a:t>
            </a:r>
            <a:endParaRPr kumimoji="1" lang="en-US" altLang="ko-KR" sz="3200" b="1" dirty="0">
              <a:latin typeface="D-DIN" panose="020B0504030202030204" pitchFamily="34" charset="0"/>
            </a:endParaRPr>
          </a:p>
          <a:p>
            <a:pPr>
              <a:lnSpc>
                <a:spcPct val="70000"/>
              </a:lnSpc>
            </a:pPr>
            <a:endParaRPr kumimoji="1" lang="en-US" altLang="zh-CN" sz="3200" b="1" dirty="0">
              <a:latin typeface="D-DIN" panose="020B0504030202030204" pitchFamily="34" charset="0"/>
            </a:endParaRPr>
          </a:p>
          <a:p>
            <a:pPr>
              <a:lnSpc>
                <a:spcPct val="70000"/>
              </a:lnSpc>
            </a:pPr>
            <a:endParaRPr kumimoji="1" lang="en-US" altLang="zh-CN" sz="3200" b="1" dirty="0">
              <a:latin typeface="D-DIN" panose="020B0504030202030204" pitchFamily="34" charset="0"/>
            </a:endParaRPr>
          </a:p>
        </p:txBody>
      </p:sp>
      <p:sp>
        <p:nvSpPr>
          <p:cNvPr id="16" name="等腰三角形 15">
            <a:extLst>
              <a:ext uri="{FF2B5EF4-FFF2-40B4-BE49-F238E27FC236}">
                <a16:creationId xmlns:a16="http://schemas.microsoft.com/office/drawing/2014/main" id="{E35CE1BD-0998-48E7-80D2-F68972A11452}"/>
              </a:ext>
            </a:extLst>
          </p:cNvPr>
          <p:cNvSpPr/>
          <p:nvPr/>
        </p:nvSpPr>
        <p:spPr>
          <a:xfrm>
            <a:off x="1968649" y="4959275"/>
            <a:ext cx="3505740" cy="1916220"/>
          </a:xfrm>
          <a:prstGeom prst="triangle">
            <a:avLst>
              <a:gd name="adj" fmla="val 1000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等腰三角形 12">
            <a:extLst>
              <a:ext uri="{FF2B5EF4-FFF2-40B4-BE49-F238E27FC236}">
                <a16:creationId xmlns:a16="http://schemas.microsoft.com/office/drawing/2014/main" id="{C8F70683-394C-4AB7-8DA7-AC69D59D922D}"/>
              </a:ext>
            </a:extLst>
          </p:cNvPr>
          <p:cNvSpPr/>
          <p:nvPr/>
        </p:nvSpPr>
        <p:spPr>
          <a:xfrm>
            <a:off x="8745266" y="1182565"/>
            <a:ext cx="3481616" cy="1916220"/>
          </a:xfrm>
          <a:prstGeom prst="triangle">
            <a:avLst>
              <a:gd name="adj" fmla="val 99125"/>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extLst>
      <p:ext uri="{BB962C8B-B14F-4D97-AF65-F5344CB8AC3E}">
        <p14:creationId xmlns:p14="http://schemas.microsoft.com/office/powerpoint/2010/main" val="351553820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ISLIDE.DIAGRAM" val="3e8992b5-5db5-46cc-947c-ea2e40ebc0ca"/>
</p:tagLst>
</file>

<file path=ppt/tags/tag2.xml><?xml version="1.0" encoding="utf-8"?>
<p:tagLst xmlns:a="http://schemas.openxmlformats.org/drawingml/2006/main" xmlns:r="http://schemas.openxmlformats.org/officeDocument/2006/relationships" xmlns:p="http://schemas.openxmlformats.org/presentationml/2006/main">
  <p:tag name="ISLIDE.DIAGRAM" val="680d3f6f-d5f1-4382-b936-45a6fb4fd8a1"/>
</p:tagLst>
</file>

<file path=ppt/theme/theme1.xml><?xml version="1.0" encoding="utf-8"?>
<a:theme xmlns:a="http://schemas.openxmlformats.org/drawingml/2006/main" name="Office 主题">
  <a:themeElements>
    <a:clrScheme name="Slidehelper - 007">
      <a:dk1>
        <a:sysClr val="windowText" lastClr="000000"/>
      </a:dk1>
      <a:lt1>
        <a:sysClr val="window" lastClr="FFFFFF"/>
      </a:lt1>
      <a:dk2>
        <a:srgbClr val="323232"/>
      </a:dk2>
      <a:lt2>
        <a:srgbClr val="E3DED1"/>
      </a:lt2>
      <a:accent1>
        <a:srgbClr val="1A535C"/>
      </a:accent1>
      <a:accent2>
        <a:srgbClr val="4ECDC4"/>
      </a:accent2>
      <a:accent3>
        <a:srgbClr val="FF6B6B"/>
      </a:accent3>
      <a:accent4>
        <a:srgbClr val="FFE66D"/>
      </a:accent4>
      <a:accent5>
        <a:srgbClr val="F7FFF7"/>
      </a:accent5>
      <a:accent6>
        <a:srgbClr val="BFBFBF"/>
      </a:accent6>
      <a:hlink>
        <a:srgbClr val="1A535C"/>
      </a:hlink>
      <a:folHlink>
        <a:srgbClr val="4ECDC4"/>
      </a:folHlink>
    </a:clrScheme>
    <a:fontScheme name="officeplus">
      <a:majorFont>
        <a:latin typeface="Calibri Light"/>
        <a:ea typeface="微软雅黑"/>
        <a:cs typeface=""/>
      </a:majorFont>
      <a:minorFont>
        <a:latin typeface="Calibri"/>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lidehelper - 018">
    <a:dk1>
      <a:sysClr val="windowText" lastClr="000000"/>
    </a:dk1>
    <a:lt1>
      <a:sysClr val="window" lastClr="FFFFFF"/>
    </a:lt1>
    <a:dk2>
      <a:srgbClr val="323232"/>
    </a:dk2>
    <a:lt2>
      <a:srgbClr val="E3DED1"/>
    </a:lt2>
    <a:accent1>
      <a:srgbClr val="003049"/>
    </a:accent1>
    <a:accent2>
      <a:srgbClr val="D62828"/>
    </a:accent2>
    <a:accent3>
      <a:srgbClr val="F77F00"/>
    </a:accent3>
    <a:accent4>
      <a:srgbClr val="FCBF49"/>
    </a:accent4>
    <a:accent5>
      <a:srgbClr val="EAE2B7"/>
    </a:accent5>
    <a:accent6>
      <a:srgbClr val="BFBFBF"/>
    </a:accent6>
    <a:hlink>
      <a:srgbClr val="003049"/>
    </a:hlink>
    <a:folHlink>
      <a:srgbClr val="D62828"/>
    </a:folHlink>
  </a:clrScheme>
  <a:fontScheme name="Office">
    <a:majorFont>
      <a:latin typeface="Calibri Light" panose="020F0302020204030204"/>
      <a:ea typeface=""/>
      <a:cs typeface=""/>
      <a:font script="Jpan" typeface="Yu Gothic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414</TotalTime>
  <Words>1122</Words>
  <Application>Microsoft Office PowerPoint</Application>
  <PresentationFormat>宽屏</PresentationFormat>
  <Paragraphs>135</Paragraphs>
  <Slides>16</Slides>
  <Notes>8</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16</vt:i4>
      </vt:variant>
    </vt:vector>
  </HeadingPairs>
  <TitlesOfParts>
    <vt:vector size="28" baseType="lpstr">
      <vt:lpstr>D-DIN</vt:lpstr>
      <vt:lpstr>等线</vt:lpstr>
      <vt:lpstr>仿宋</vt:lpstr>
      <vt:lpstr>Arial</vt:lpstr>
      <vt:lpstr>Calibri</vt:lpstr>
      <vt:lpstr>Calibri Light</vt:lpstr>
      <vt:lpstr>Eras Light ITC</vt:lpstr>
      <vt:lpstr>Eras Medium ITC</vt:lpstr>
      <vt:lpstr>Segoe UI</vt:lpstr>
      <vt:lpstr>Segoe UI Light</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Countermeasures to bridge cultural differences in transnational cooperation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JPY JPY</dc:creator>
  <cp:lastModifiedBy>敖 梓翔</cp:lastModifiedBy>
  <cp:revision>50</cp:revision>
  <dcterms:created xsi:type="dcterms:W3CDTF">2019-11-06T21:19:27Z</dcterms:created>
  <dcterms:modified xsi:type="dcterms:W3CDTF">2019-11-07T13:33:07Z</dcterms:modified>
</cp:coreProperties>
</file>