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 id="2147483684" r:id="rId3"/>
    <p:sldMasterId id="2147483696" r:id="rId4"/>
    <p:sldMasterId id="2147483708" r:id="rId5"/>
  </p:sldMasterIdLst>
  <p:notesMasterIdLst>
    <p:notesMasterId r:id="rId31"/>
  </p:notesMasterIdLst>
  <p:sldIdLst>
    <p:sldId id="311" r:id="rId6"/>
    <p:sldId id="282" r:id="rId7"/>
    <p:sldId id="312" r:id="rId8"/>
    <p:sldId id="313" r:id="rId9"/>
    <p:sldId id="314" r:id="rId10"/>
    <p:sldId id="315" r:id="rId11"/>
    <p:sldId id="316" r:id="rId12"/>
    <p:sldId id="280" r:id="rId13"/>
    <p:sldId id="295" r:id="rId14"/>
    <p:sldId id="330" r:id="rId15"/>
    <p:sldId id="296" r:id="rId16"/>
    <p:sldId id="297" r:id="rId17"/>
    <p:sldId id="285" r:id="rId18"/>
    <p:sldId id="298" r:id="rId19"/>
    <p:sldId id="331" r:id="rId20"/>
    <p:sldId id="286" r:id="rId21"/>
    <p:sldId id="299" r:id="rId22"/>
    <p:sldId id="281" r:id="rId23"/>
    <p:sldId id="283" r:id="rId24"/>
    <p:sldId id="287" r:id="rId25"/>
    <p:sldId id="307" r:id="rId26"/>
    <p:sldId id="288" r:id="rId27"/>
    <p:sldId id="332" r:id="rId28"/>
    <p:sldId id="293" r:id="rId29"/>
    <p:sldId id="32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516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BA8F3-10A1-40C6-ACD3-A527FFAC38F4}" type="datetimeFigureOut">
              <a:rPr lang="en-GB" smtClean="0"/>
              <a:t>17/10/2022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546550-BAC3-4B0F-953C-8E9DD38536E5}" type="slidenum">
              <a:rPr lang="en-GB" smtClean="0"/>
              <a:t>‹#›</a:t>
            </a:fld>
            <a:endParaRPr lang="en-GB"/>
          </a:p>
        </p:txBody>
      </p:sp>
    </p:spTree>
    <p:extLst>
      <p:ext uri="{BB962C8B-B14F-4D97-AF65-F5344CB8AC3E}">
        <p14:creationId xmlns:p14="http://schemas.microsoft.com/office/powerpoint/2010/main" val="365978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t>10/17/2022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t>10/17/2022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t>10/17/2022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D49766-4E34-47EE-AD7D-00153BA7C325}"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86381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F4C9B-4227-4B5C-B533-83A6A05B2D6F}"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92626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E8FFF-68B5-447B-A067-FE55729CD948}"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60568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CC3454-5537-456D-A50E-720E4B957FEE}"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8436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A4C609-6B69-413E-B22E-9825F2B2EEE9}" type="datetime1">
              <a:rPr lang="en-US" smtClean="0">
                <a:solidFill>
                  <a:prstClr val="black">
                    <a:tint val="75000"/>
                  </a:prstClr>
                </a:solidFill>
              </a:rPr>
              <a:pPr/>
              <a:t>10/17/2022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0011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46743-5D75-4F55-BEE9-F9FC15391E38}" type="datetime1">
              <a:rPr lang="en-US" smtClean="0">
                <a:solidFill>
                  <a:prstClr val="black">
                    <a:tint val="75000"/>
                  </a:prstClr>
                </a:solidFill>
              </a:rPr>
              <a:pPr/>
              <a:t>10/17/2022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805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7F051-36AD-456E-AA0C-6BCFCB4F5CB9}" type="datetime1">
              <a:rPr lang="en-US" smtClean="0">
                <a:solidFill>
                  <a:prstClr val="black">
                    <a:tint val="75000"/>
                  </a:prstClr>
                </a:solidFill>
              </a:rPr>
              <a:pPr/>
              <a:t>10/17/2022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5613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99D1E38-D031-41AE-B81A-70C76E0533C4}"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8719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76F9D8-427F-430E-ABC1-DCC9C2DB03C7}"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81126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8FFC9B-D936-4BAD-A351-8717824AEA54}"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28154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AA4FA-5031-4B0B-96E3-9053EA98841E}"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00336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01246B-23A2-41F3-B235-2D3C18DCA1FC}"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70175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A6EDE7-7A4E-44FD-9E1F-DE1C46EF28C3}"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39102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60F9A-2A9C-4CFD-A727-AC6E8B20FCD7}"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7476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07CFAE-2473-429F-814A-27321D9E683C}" type="datetime1">
              <a:rPr lang="en-GB" smtClean="0">
                <a:solidFill>
                  <a:prstClr val="black">
                    <a:tint val="75000"/>
                  </a:prstClr>
                </a:solidFill>
              </a:rPr>
              <a:pPr/>
              <a:t>17/10/2022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21973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6973FD-7ACE-442C-A145-E880843D88DC}" type="datetime1">
              <a:rPr lang="en-GB" smtClean="0">
                <a:solidFill>
                  <a:prstClr val="black">
                    <a:tint val="75000"/>
                  </a:prstClr>
                </a:solidFill>
              </a:rPr>
              <a:pPr/>
              <a:t>17/10/2022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95244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55B60E-6DA9-4436-A76C-E1F6C9CC459D}" type="datetime1">
              <a:rPr lang="en-GB" smtClean="0">
                <a:solidFill>
                  <a:prstClr val="black">
                    <a:tint val="75000"/>
                  </a:prstClr>
                </a:solidFill>
              </a:rPr>
              <a:pPr/>
              <a:t>17/10/2022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03202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864365-CDB7-4073-AEA2-E6AD2B8D1F51}" type="datetime1">
              <a:rPr lang="en-GB" smtClean="0">
                <a:solidFill>
                  <a:prstClr val="black">
                    <a:tint val="75000"/>
                  </a:prstClr>
                </a:solidFill>
              </a:rPr>
              <a:pPr/>
              <a:t>17/10/2022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05535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0D020FD-6351-401E-BAA2-A1AE2D225A63}" type="datetime1">
              <a:rPr lang="en-GB" smtClean="0">
                <a:solidFill>
                  <a:prstClr val="black">
                    <a:tint val="75000"/>
                  </a:prstClr>
                </a:solidFill>
              </a:rPr>
              <a:pPr/>
              <a:t>17/10/2022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19106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7E47E95-C9F9-48F4-BB32-230C0CF9BCDD}" type="datetime1">
              <a:rPr lang="en-GB" smtClean="0">
                <a:solidFill>
                  <a:prstClr val="black">
                    <a:tint val="75000"/>
                  </a:prstClr>
                </a:solidFill>
              </a:rPr>
              <a:pPr/>
              <a:t>17/10/2022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35152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37C54-EAD3-4774-B3CA-3C0A77B473E0}"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98167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7A1722-829C-4896-AF4C-DBE4762C31EF}"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48103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72435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27911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326738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67603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solidFill>
                  <a:prstClr val="black">
                    <a:tint val="75000"/>
                  </a:prstClr>
                </a:solidFill>
              </a:rPr>
              <a:pPr/>
              <a:t>10/17/2022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59012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solidFill>
                  <a:prstClr val="black">
                    <a:tint val="75000"/>
                  </a:prstClr>
                </a:solidFill>
              </a:rPr>
              <a:pPr/>
              <a:t>10/17/2022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34166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solidFill>
                  <a:prstClr val="black">
                    <a:tint val="75000"/>
                  </a:prstClr>
                </a:solidFill>
              </a:rPr>
              <a:pPr/>
              <a:t>10/17/2022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09476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58437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solidFill>
                  <a:prstClr val="black">
                    <a:tint val="75000"/>
                  </a:prstClr>
                </a:solidFill>
              </a:rPr>
              <a:pPr/>
              <a:t>10/17/2022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192580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846366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04118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0CCC74E-E72B-466A-A98D-8A0836393742}"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703192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8866C4-7949-4EE4-B4E2-BF2C6D2E2889}"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89299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D99C80-7447-4D77-B3BF-28FB2028EA33}"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67934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20AD66-9703-41AE-A270-A31C11219E97}" type="datetime1">
              <a:rPr lang="en-GB" smtClean="0">
                <a:solidFill>
                  <a:prstClr val="black">
                    <a:tint val="75000"/>
                  </a:prstClr>
                </a:solidFill>
              </a:rPr>
              <a:pPr/>
              <a:t>17/10/2022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43123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D75130-7F90-4E31-83AF-D4CBEAF3A177}" type="datetime1">
              <a:rPr lang="en-GB" smtClean="0">
                <a:solidFill>
                  <a:prstClr val="black">
                    <a:tint val="75000"/>
                  </a:prstClr>
                </a:solidFill>
              </a:rPr>
              <a:pPr/>
              <a:t>17/10/2022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4286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9CCBFB-B8F1-452A-AE99-A0C8517865B2}" type="datetime1">
              <a:rPr lang="en-GB" smtClean="0">
                <a:solidFill>
                  <a:prstClr val="black">
                    <a:tint val="75000"/>
                  </a:prstClr>
                </a:solidFill>
              </a:rPr>
              <a:pPr/>
              <a:t>17/10/2022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82615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6262C-543E-42A3-99E7-4872A2BFBD77}" type="datetime1">
              <a:rPr lang="en-GB" smtClean="0">
                <a:solidFill>
                  <a:prstClr val="black">
                    <a:tint val="75000"/>
                  </a:prstClr>
                </a:solidFill>
              </a:rPr>
              <a:pPr/>
              <a:t>17/10/2022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88837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C016A3-08E5-4CB8-89CA-F260B5DF39B6}" type="datetime1">
              <a:rPr lang="en-GB" smtClean="0">
                <a:solidFill>
                  <a:prstClr val="black">
                    <a:tint val="75000"/>
                  </a:prstClr>
                </a:solidFill>
              </a:rPr>
              <a:pPr/>
              <a:t>17/10/2022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95989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3AE3DD-63E5-4BD9-BDC4-9EC1BDA6E5B8}" type="datetime1">
              <a:rPr lang="en-GB" smtClean="0">
                <a:solidFill>
                  <a:prstClr val="black">
                    <a:tint val="75000"/>
                  </a:prstClr>
                </a:solidFill>
              </a:rPr>
              <a:pPr/>
              <a:t>17/10/2022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34420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9ACD2F6-AE18-4A17-B4EB-FE98A61E6D1A}"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262571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113724-39E5-4935-B195-4BF7BA58E147}"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85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3D8EC1-F184-4D9D-94B0-FFDB2126EAFC}" type="datetime1">
              <a:rPr lang="en-US" smtClean="0"/>
              <a:t>10/17/2022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1A0AEE5-28CF-4DD3-9850-FF36F4BD0583}"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3863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D366159-DF05-40E6-90CB-4E2BF55A3116}" type="datetime1">
              <a:rPr lang="en-GB" smtClean="0">
                <a:solidFill>
                  <a:prstClr val="black">
                    <a:tint val="75000"/>
                  </a:prstClr>
                </a:solidFill>
              </a:rPr>
              <a:pPr/>
              <a:t>17/10/2022</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91136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F3D8EC1-F184-4D9D-94B0-FFDB2126EAFC}" type="datetime1">
              <a:rPr lang="en-US" smtClean="0">
                <a:solidFill>
                  <a:prstClr val="black">
                    <a:tint val="75000"/>
                  </a:prstClr>
                </a:solidFill>
              </a:rPr>
              <a:pPr/>
              <a:t>10/17/2022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530966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089654-6477-4B89-A0E9-897212F79C8F}" type="datetime1">
              <a:rPr lang="en-GB" smtClean="0">
                <a:solidFill>
                  <a:prstClr val="black">
                    <a:tint val="75000"/>
                  </a:prstClr>
                </a:solidFill>
              </a:rPr>
              <a:pPr/>
              <a:t>17/10/2022</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87388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4177665"/>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2" name="Picture 11">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713757"/>
            <a:ext cx="9144000" cy="2286994"/>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AC163B94-682F-4D3B-BD13-BF4209F74E13}"/>
              </a:ext>
            </a:extLst>
          </p:cNvPr>
          <p:cNvSpPr>
            <a:spLocks noGrp="1"/>
          </p:cNvSpPr>
          <p:nvPr>
            <p:ph type="title"/>
          </p:nvPr>
        </p:nvSpPr>
        <p:spPr>
          <a:xfrm>
            <a:off x="603363" y="1295400"/>
            <a:ext cx="8464437" cy="2687955"/>
          </a:xfrm>
        </p:spPr>
        <p:txBody>
          <a:bodyPr vert="horz" lIns="68580" tIns="34290" rIns="68580" bIns="34290" rtlCol="0" anchor="ctr">
            <a:noAutofit/>
          </a:bodyPr>
          <a:lstStyle/>
          <a:p>
            <a:r>
              <a:rPr lang="en-US" sz="8800" dirty="0">
                <a:solidFill>
                  <a:srgbClr val="FFFFFF"/>
                </a:solidFill>
              </a:rPr>
              <a:t>Origins of Modern Social Theory </a:t>
            </a:r>
          </a:p>
        </p:txBody>
      </p:sp>
      <p:sp>
        <p:nvSpPr>
          <p:cNvPr id="4" name="Slide Number Placeholder 3">
            <a:extLst>
              <a:ext uri="{FF2B5EF4-FFF2-40B4-BE49-F238E27FC236}">
                <a16:creationId xmlns:a16="http://schemas.microsoft.com/office/drawing/2014/main" id="{764301C1-8DCF-4C7A-9E98-534A71D86647}"/>
              </a:ext>
            </a:extLst>
          </p:cNvPr>
          <p:cNvSpPr>
            <a:spLocks noGrp="1"/>
          </p:cNvSpPr>
          <p:nvPr>
            <p:ph type="sldNum" sz="quarter" idx="12"/>
          </p:nvPr>
        </p:nvSpPr>
        <p:spPr>
          <a:xfrm>
            <a:off x="8119448" y="5525027"/>
            <a:ext cx="428046" cy="235550"/>
          </a:xfrm>
        </p:spPr>
        <p:txBody>
          <a:bodyPr vert="horz" lIns="68580" tIns="34290" rIns="68580" bIns="34290" rtlCol="0" anchor="ctr">
            <a:normAutofit/>
          </a:bodyPr>
          <a:lstStyle/>
          <a:p>
            <a:pPr>
              <a:spcAft>
                <a:spcPts val="450"/>
              </a:spcAft>
            </a:pPr>
            <a:fld id="{751243BD-987C-4A20-909E-124672C86FD5}" type="slidenum">
              <a:rPr lang="en-US" sz="750">
                <a:solidFill>
                  <a:srgbClr val="898989"/>
                </a:solidFill>
              </a:rPr>
              <a:pPr>
                <a:spcAft>
                  <a:spcPts val="450"/>
                </a:spcAft>
              </a:pPr>
              <a:t>1</a:t>
            </a:fld>
            <a:endParaRPr lang="en-US" sz="750">
              <a:solidFill>
                <a:srgbClr val="898989"/>
              </a:solidFill>
            </a:endParaRPr>
          </a:p>
        </p:txBody>
      </p:sp>
    </p:spTree>
    <p:extLst>
      <p:ext uri="{BB962C8B-B14F-4D97-AF65-F5344CB8AC3E}">
        <p14:creationId xmlns:p14="http://schemas.microsoft.com/office/powerpoint/2010/main" val="1189388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600" dirty="0"/>
              <a:t>Aims</a:t>
            </a:r>
          </a:p>
        </p:txBody>
      </p:sp>
      <p:sp>
        <p:nvSpPr>
          <p:cNvPr id="3" name="Content Placeholder 2"/>
          <p:cNvSpPr>
            <a:spLocks noGrp="1"/>
          </p:cNvSpPr>
          <p:nvPr>
            <p:ph idx="1"/>
          </p:nvPr>
        </p:nvSpPr>
        <p:spPr>
          <a:xfrm>
            <a:off x="457200" y="1600200"/>
            <a:ext cx="8686800" cy="4756150"/>
          </a:xfrm>
        </p:spPr>
        <p:txBody>
          <a:bodyPr>
            <a:noAutofit/>
          </a:bodyPr>
          <a:lstStyle/>
          <a:p>
            <a:pPr marL="742950" indent="-742950">
              <a:buFont typeface="+mj-lt"/>
              <a:buAutoNum type="arabicPeriod"/>
            </a:pPr>
            <a:r>
              <a:rPr lang="en-GB" sz="4000" dirty="0"/>
              <a:t>Feudalism</a:t>
            </a:r>
          </a:p>
          <a:p>
            <a:pPr marL="742950" indent="-742950">
              <a:buFont typeface="+mj-lt"/>
              <a:buAutoNum type="arabicPeriod"/>
            </a:pPr>
            <a:r>
              <a:rPr lang="en-GB" sz="4000" dirty="0"/>
              <a:t>The social contract</a:t>
            </a:r>
          </a:p>
          <a:p>
            <a:pPr marL="742950" indent="-742950">
              <a:buFont typeface="+mj-lt"/>
              <a:buAutoNum type="arabicPeriod"/>
            </a:pPr>
            <a:r>
              <a:rPr lang="en-GB" sz="4000" dirty="0"/>
              <a:t>The Age of Reason</a:t>
            </a:r>
          </a:p>
          <a:p>
            <a:pPr marL="742950" indent="-742950">
              <a:buFont typeface="+mj-lt"/>
              <a:buAutoNum type="arabicPeriod"/>
            </a:pPr>
            <a:r>
              <a:rPr lang="en-GB" sz="4000" dirty="0"/>
              <a:t>The Scottish Enlightenment</a:t>
            </a:r>
          </a:p>
          <a:p>
            <a:pPr marL="742950" indent="-742950">
              <a:buFont typeface="+mj-lt"/>
              <a:buAutoNum type="arabicPeriod"/>
            </a:pPr>
            <a:r>
              <a:rPr lang="en-GB" sz="4000" dirty="0"/>
              <a:t>Adam Smith and Karl Marx</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404206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420" y="1477261"/>
            <a:ext cx="7375161" cy="994172"/>
          </a:xfrm>
        </p:spPr>
        <p:txBody>
          <a:bodyPr>
            <a:normAutofit fontScale="90000"/>
          </a:bodyPr>
          <a:lstStyle/>
          <a:p>
            <a:r>
              <a:rPr lang="en-GB" sz="6000" dirty="0">
                <a:solidFill>
                  <a:srgbClr val="FFFFFF"/>
                </a:solidFill>
              </a:rPr>
              <a:t>1750-1920</a:t>
            </a:r>
          </a:p>
        </p:txBody>
      </p:sp>
      <p:sp>
        <p:nvSpPr>
          <p:cNvPr id="3" name="Content Placeholder 2"/>
          <p:cNvSpPr>
            <a:spLocks noGrp="1"/>
          </p:cNvSpPr>
          <p:nvPr>
            <p:ph idx="1"/>
          </p:nvPr>
        </p:nvSpPr>
        <p:spPr>
          <a:xfrm>
            <a:off x="671944" y="2852304"/>
            <a:ext cx="8395856" cy="3624696"/>
          </a:xfrm>
        </p:spPr>
        <p:txBody>
          <a:bodyPr>
            <a:normAutofit lnSpcReduction="10000"/>
          </a:bodyPr>
          <a:lstStyle/>
          <a:p>
            <a:r>
              <a:rPr lang="en-GB" sz="3200" dirty="0">
                <a:solidFill>
                  <a:srgbClr val="000000"/>
                </a:solidFill>
              </a:rPr>
              <a:t>A period of </a:t>
            </a:r>
            <a:r>
              <a:rPr lang="en-GB" sz="3200" b="1" dirty="0">
                <a:solidFill>
                  <a:srgbClr val="000000"/>
                </a:solidFill>
              </a:rPr>
              <a:t>‘great transformation’ </a:t>
            </a:r>
            <a:r>
              <a:rPr lang="en-GB" sz="3200" dirty="0">
                <a:solidFill>
                  <a:srgbClr val="000000"/>
                </a:solidFill>
              </a:rPr>
              <a:t>(Polanyi 1944)</a:t>
            </a:r>
          </a:p>
          <a:p>
            <a:r>
              <a:rPr lang="en-GB" sz="3200" dirty="0">
                <a:solidFill>
                  <a:srgbClr val="000000"/>
                </a:solidFill>
              </a:rPr>
              <a:t>After the French Revolution 1789 – the theory of </a:t>
            </a:r>
            <a:r>
              <a:rPr lang="en-GB" sz="3200" b="1" dirty="0">
                <a:solidFill>
                  <a:srgbClr val="000000"/>
                </a:solidFill>
              </a:rPr>
              <a:t>‘society’ </a:t>
            </a:r>
            <a:r>
              <a:rPr lang="en-GB" sz="3200" dirty="0">
                <a:solidFill>
                  <a:srgbClr val="000000"/>
                </a:solidFill>
              </a:rPr>
              <a:t>became separated from </a:t>
            </a:r>
            <a:r>
              <a:rPr lang="en-GB" sz="3200" b="1" dirty="0">
                <a:solidFill>
                  <a:srgbClr val="000000"/>
                </a:solidFill>
              </a:rPr>
              <a:t>‘philosophy’ </a:t>
            </a:r>
            <a:r>
              <a:rPr lang="en-GB" sz="3200" dirty="0">
                <a:solidFill>
                  <a:srgbClr val="000000"/>
                </a:solidFill>
              </a:rPr>
              <a:t>and delivered </a:t>
            </a:r>
            <a:r>
              <a:rPr lang="en-GB" sz="3200" b="1" dirty="0">
                <a:solidFill>
                  <a:srgbClr val="000000"/>
                </a:solidFill>
              </a:rPr>
              <a:t>3 distinct blows </a:t>
            </a:r>
            <a:r>
              <a:rPr lang="en-GB" sz="3200" dirty="0">
                <a:solidFill>
                  <a:srgbClr val="000000"/>
                </a:solidFill>
              </a:rPr>
              <a:t>against society, history and politics:</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3</a:t>
            </a:fld>
            <a:endParaRPr lang="en-US" sz="750">
              <a:solidFill>
                <a:srgbClr val="898989"/>
              </a:solidFill>
            </a:endParaRPr>
          </a:p>
        </p:txBody>
      </p:sp>
    </p:spTree>
    <p:extLst>
      <p:ext uri="{BB962C8B-B14F-4D97-AF65-F5344CB8AC3E}">
        <p14:creationId xmlns:p14="http://schemas.microsoft.com/office/powerpoint/2010/main" val="97497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305" y="1204176"/>
            <a:ext cx="7375161" cy="1371600"/>
          </a:xfrm>
        </p:spPr>
        <p:txBody>
          <a:bodyPr>
            <a:normAutofit fontScale="90000"/>
          </a:bodyPr>
          <a:lstStyle/>
          <a:p>
            <a:pPr>
              <a:lnSpc>
                <a:spcPct val="90000"/>
              </a:lnSpc>
            </a:pPr>
            <a:br>
              <a:rPr lang="en-GB" sz="1200" dirty="0">
                <a:solidFill>
                  <a:srgbClr val="FFFFFF"/>
                </a:solidFill>
              </a:rPr>
            </a:br>
            <a:br>
              <a:rPr lang="en-GB" sz="1200" dirty="0">
                <a:solidFill>
                  <a:srgbClr val="FFFFFF"/>
                </a:solidFill>
              </a:rPr>
            </a:br>
            <a:r>
              <a:rPr lang="en-GB" sz="5025" dirty="0">
                <a:solidFill>
                  <a:srgbClr val="FFFFFF"/>
                </a:solidFill>
              </a:rPr>
              <a:t>Separation of society from philosophy …</a:t>
            </a:r>
            <a:br>
              <a:rPr lang="en-GB" sz="1200" dirty="0">
                <a:solidFill>
                  <a:srgbClr val="FFFFFF"/>
                </a:solidFill>
              </a:rPr>
            </a:br>
            <a:br>
              <a:rPr lang="en-GB" sz="1200" dirty="0">
                <a:solidFill>
                  <a:srgbClr val="FFFFFF"/>
                </a:solidFill>
              </a:rPr>
            </a:br>
            <a:endParaRPr lang="en-GB" sz="1200" dirty="0">
              <a:solidFill>
                <a:srgbClr val="FFFFFF"/>
              </a:solidFill>
            </a:endParaRPr>
          </a:p>
        </p:txBody>
      </p:sp>
      <p:sp>
        <p:nvSpPr>
          <p:cNvPr id="3" name="Content Placeholder 2"/>
          <p:cNvSpPr>
            <a:spLocks noGrp="1"/>
          </p:cNvSpPr>
          <p:nvPr>
            <p:ph idx="1"/>
          </p:nvPr>
        </p:nvSpPr>
        <p:spPr>
          <a:xfrm>
            <a:off x="884419" y="3032413"/>
            <a:ext cx="7992653" cy="3482687"/>
          </a:xfrm>
        </p:spPr>
        <p:txBody>
          <a:bodyPr>
            <a:normAutofit lnSpcReduction="10000"/>
          </a:bodyPr>
          <a:lstStyle/>
          <a:p>
            <a:pPr marL="385763" indent="-385763">
              <a:buFont typeface="+mj-lt"/>
              <a:buAutoNum type="arabicPeriod"/>
            </a:pPr>
            <a:r>
              <a:rPr lang="en-GB" sz="3200" dirty="0">
                <a:solidFill>
                  <a:srgbClr val="000000"/>
                </a:solidFill>
              </a:rPr>
              <a:t>Made </a:t>
            </a:r>
            <a:r>
              <a:rPr lang="en-GB" sz="3200" b="1" dirty="0">
                <a:solidFill>
                  <a:srgbClr val="000000"/>
                </a:solidFill>
              </a:rPr>
              <a:t>individual rights and freedoms </a:t>
            </a:r>
            <a:r>
              <a:rPr lang="en-GB" sz="3200" dirty="0">
                <a:solidFill>
                  <a:srgbClr val="000000"/>
                </a:solidFill>
              </a:rPr>
              <a:t>a reality</a:t>
            </a:r>
          </a:p>
          <a:p>
            <a:pPr marL="385763" indent="-385763">
              <a:buFont typeface="+mj-lt"/>
              <a:buAutoNum type="arabicPeriod"/>
            </a:pPr>
            <a:r>
              <a:rPr lang="en-GB" sz="3200" dirty="0">
                <a:solidFill>
                  <a:srgbClr val="000000"/>
                </a:solidFill>
              </a:rPr>
              <a:t>Rocked the foundations of </a:t>
            </a:r>
            <a:r>
              <a:rPr lang="en-GB" sz="3200" b="1" dirty="0">
                <a:solidFill>
                  <a:srgbClr val="000000"/>
                </a:solidFill>
              </a:rPr>
              <a:t>feudal society</a:t>
            </a:r>
          </a:p>
          <a:p>
            <a:pPr marL="385763" indent="-385763">
              <a:buFont typeface="+mj-lt"/>
              <a:buAutoNum type="arabicPeriod"/>
            </a:pPr>
            <a:r>
              <a:rPr lang="en-GB" sz="3200" dirty="0">
                <a:solidFill>
                  <a:srgbClr val="000000"/>
                </a:solidFill>
              </a:rPr>
              <a:t>Shook the framework of an inward looking, introspective philosophy</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4</a:t>
            </a:fld>
            <a:endParaRPr lang="en-US" sz="750">
              <a:solidFill>
                <a:srgbClr val="898989"/>
              </a:solidFill>
            </a:endParaRPr>
          </a:p>
        </p:txBody>
      </p:sp>
    </p:spTree>
    <p:extLst>
      <p:ext uri="{BB962C8B-B14F-4D97-AF65-F5344CB8AC3E}">
        <p14:creationId xmlns:p14="http://schemas.microsoft.com/office/powerpoint/2010/main" val="150289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generated with very high confidence">
            <a:extLst>
              <a:ext uri="{FF2B5EF4-FFF2-40B4-BE49-F238E27FC236}">
                <a16:creationId xmlns:a16="http://schemas.microsoft.com/office/drawing/2014/main" id="{7FCCD7D5-741A-4CFC-945F-38B7A9C56F75}"/>
              </a:ext>
            </a:extLst>
          </p:cNvPr>
          <p:cNvPicPr>
            <a:picLocks noChangeAspect="1"/>
          </p:cNvPicPr>
          <p:nvPr/>
        </p:nvPicPr>
        <p:blipFill>
          <a:blip r:embed="rId2"/>
          <a:stretch>
            <a:fillRect/>
          </a:stretch>
        </p:blipFill>
        <p:spPr>
          <a:xfrm>
            <a:off x="5302265" y="1339850"/>
            <a:ext cx="2747232" cy="4178300"/>
          </a:xfrm>
          <a:prstGeom prst="rect">
            <a:avLst/>
          </a:prstGeom>
        </p:spPr>
      </p:pic>
      <p:sp>
        <p:nvSpPr>
          <p:cNvPr id="9" name="Rectangle 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sp>
        <p:nvSpPr>
          <p:cNvPr id="11" name="Rectangle 1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pic>
        <p:nvPicPr>
          <p:cNvPr id="4" name="Picture 3"/>
          <p:cNvPicPr>
            <a:picLocks noChangeAspect="1"/>
          </p:cNvPicPr>
          <p:nvPr/>
        </p:nvPicPr>
        <p:blipFill>
          <a:blip r:embed="rId3"/>
          <a:stretch>
            <a:fillRect/>
          </a:stretch>
        </p:blipFill>
        <p:spPr>
          <a:xfrm>
            <a:off x="1561514" y="35224"/>
            <a:ext cx="6252182" cy="7084624"/>
          </a:xfrm>
          <a:prstGeom prst="rect">
            <a:avLst/>
          </a:prstGeom>
        </p:spPr>
      </p:pic>
      <p:cxnSp>
        <p:nvCxnSpPr>
          <p:cNvPr id="13" name="Straight Connector 1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9969" y="1714500"/>
            <a:ext cx="0" cy="3429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a:xfrm>
            <a:off x="6457950" y="5624513"/>
            <a:ext cx="2057400" cy="273844"/>
          </a:xfrm>
        </p:spPr>
        <p:txBody>
          <a:bodyPr>
            <a:normAutofit/>
          </a:bodyPr>
          <a:lstStyle/>
          <a:p>
            <a:pPr>
              <a:spcAft>
                <a:spcPts val="450"/>
              </a:spcAft>
              <a:defRPr/>
            </a:pPr>
            <a:fld id="{B6F15528-21DE-4FAA-801E-634DDDAF4B2B}" type="slidenum">
              <a:rPr lang="en-US" smtClean="0">
                <a:solidFill>
                  <a:prstClr val="black">
                    <a:tint val="75000"/>
                  </a:prstClr>
                </a:solidFill>
              </a:rPr>
              <a:pPr>
                <a:spcAft>
                  <a:spcPts val="450"/>
                </a:spcAft>
                <a:defRPr/>
              </a:pPr>
              <a:t>5</a:t>
            </a:fld>
            <a:endParaRPr lang="en-US">
              <a:solidFill>
                <a:prstClr val="black">
                  <a:tint val="75000"/>
                </a:prstClr>
              </a:solidFill>
            </a:endParaRPr>
          </a:p>
        </p:txBody>
      </p:sp>
    </p:spTree>
    <p:extLst>
      <p:ext uri="{BB962C8B-B14F-4D97-AF65-F5344CB8AC3E}">
        <p14:creationId xmlns:p14="http://schemas.microsoft.com/office/powerpoint/2010/main" val="38069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2192" y="914400"/>
            <a:ext cx="8925608" cy="5096865"/>
          </a:xfrm>
          <a:prstGeom prst="rect">
            <a:avLst/>
          </a:prstGeom>
        </p:spPr>
      </p:pic>
      <p:sp>
        <p:nvSpPr>
          <p:cNvPr id="7" name="Content Placeholder 8"/>
          <p:cNvSpPr txBox="1">
            <a:spLocks/>
          </p:cNvSpPr>
          <p:nvPr/>
        </p:nvSpPr>
        <p:spPr>
          <a:xfrm>
            <a:off x="413996" y="3923884"/>
            <a:ext cx="8382000" cy="208738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2800" dirty="0">
                <a:solidFill>
                  <a:prstClr val="white"/>
                </a:solidFill>
              </a:rPr>
              <a:t>Are there similarities between ‘then’ and now?</a:t>
            </a:r>
          </a:p>
          <a:p>
            <a:pPr>
              <a:defRPr/>
            </a:pPr>
            <a:r>
              <a:rPr lang="en-GB" sz="2800" dirty="0">
                <a:solidFill>
                  <a:prstClr val="white"/>
                </a:solidFill>
              </a:rPr>
              <a:t>How is power distributed in modern society?</a:t>
            </a:r>
          </a:p>
          <a:p>
            <a:pPr>
              <a:defRPr/>
            </a:pPr>
            <a:r>
              <a:rPr lang="en-GB" sz="2800" dirty="0">
                <a:solidFill>
                  <a:prstClr val="white"/>
                </a:solidFill>
              </a:rPr>
              <a:t>Do we live in fear of the Queen, of the Lord of the Manor or powerful Knights?</a:t>
            </a:r>
          </a:p>
        </p:txBody>
      </p:sp>
    </p:spTree>
    <p:extLst>
      <p:ext uri="{BB962C8B-B14F-4D97-AF65-F5344CB8AC3E}">
        <p14:creationId xmlns:p14="http://schemas.microsoft.com/office/powerpoint/2010/main" val="330464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A875541-8164-4CC7-9F2F-6F0C49BB858D}" type="slidenum">
              <a:rPr lang="en-US" smtClean="0">
                <a:solidFill>
                  <a:prstClr val="black">
                    <a:tint val="75000"/>
                  </a:prstClr>
                </a:solidFill>
              </a:rPr>
              <a:pPr>
                <a:defRPr/>
              </a:pPr>
              <a:t>7</a:t>
            </a:fld>
            <a:endParaRPr lang="en-US">
              <a:solidFill>
                <a:prstClr val="black">
                  <a:tint val="75000"/>
                </a:prstClr>
              </a:solidFill>
            </a:endParaRPr>
          </a:p>
        </p:txBody>
      </p:sp>
      <p:pic>
        <p:nvPicPr>
          <p:cNvPr id="2" name="Picture 1"/>
          <p:cNvPicPr>
            <a:picLocks noChangeAspect="1"/>
          </p:cNvPicPr>
          <p:nvPr/>
        </p:nvPicPr>
        <p:blipFill>
          <a:blip r:embed="rId2"/>
          <a:stretch>
            <a:fillRect/>
          </a:stretch>
        </p:blipFill>
        <p:spPr>
          <a:xfrm>
            <a:off x="2477981" y="874396"/>
            <a:ext cx="4286249" cy="5126354"/>
          </a:xfrm>
          <a:prstGeom prst="rect">
            <a:avLst/>
          </a:prstGeom>
        </p:spPr>
      </p:pic>
      <p:sp>
        <p:nvSpPr>
          <p:cNvPr id="3" name="TextBox 2"/>
          <p:cNvSpPr txBox="1"/>
          <p:nvPr/>
        </p:nvSpPr>
        <p:spPr>
          <a:xfrm>
            <a:off x="381000" y="382890"/>
            <a:ext cx="2441122" cy="6109365"/>
          </a:xfrm>
          <a:prstGeom prst="rect">
            <a:avLst/>
          </a:prstGeom>
          <a:noFill/>
        </p:spPr>
        <p:txBody>
          <a:bodyPr wrap="square" rtlCol="0">
            <a:spAutoFit/>
          </a:bodyPr>
          <a:lstStyle/>
          <a:p>
            <a:pPr>
              <a:defRPr/>
            </a:pPr>
            <a:r>
              <a:rPr lang="en-GB" sz="2800" dirty="0">
                <a:solidFill>
                  <a:prstClr val="black"/>
                </a:solidFill>
              </a:rPr>
              <a:t>Workers</a:t>
            </a:r>
          </a:p>
          <a:p>
            <a:pPr>
              <a:defRPr/>
            </a:pPr>
            <a:endParaRPr lang="en-GB" sz="2800" dirty="0">
              <a:solidFill>
                <a:prstClr val="black"/>
              </a:solidFill>
            </a:endParaRPr>
          </a:p>
          <a:p>
            <a:pPr>
              <a:defRPr/>
            </a:pPr>
            <a:r>
              <a:rPr lang="en-GB" sz="2800" dirty="0">
                <a:solidFill>
                  <a:prstClr val="black"/>
                </a:solidFill>
              </a:rPr>
              <a:t>The rich</a:t>
            </a:r>
          </a:p>
          <a:p>
            <a:pPr>
              <a:defRPr/>
            </a:pPr>
            <a:endParaRPr lang="en-GB" sz="2800" dirty="0">
              <a:solidFill>
                <a:prstClr val="black"/>
              </a:solidFill>
            </a:endParaRPr>
          </a:p>
          <a:p>
            <a:pPr>
              <a:defRPr/>
            </a:pPr>
            <a:r>
              <a:rPr lang="en-GB" sz="2800" dirty="0">
                <a:solidFill>
                  <a:prstClr val="black"/>
                </a:solidFill>
              </a:rPr>
              <a:t>Economically weak</a:t>
            </a:r>
          </a:p>
          <a:p>
            <a:pPr>
              <a:defRPr/>
            </a:pPr>
            <a:endParaRPr lang="en-GB" sz="2800" dirty="0">
              <a:solidFill>
                <a:prstClr val="black"/>
              </a:solidFill>
            </a:endParaRPr>
          </a:p>
          <a:p>
            <a:pPr>
              <a:defRPr/>
            </a:pPr>
            <a:r>
              <a:rPr lang="en-GB" sz="2800" dirty="0">
                <a:solidFill>
                  <a:prstClr val="black"/>
                </a:solidFill>
              </a:rPr>
              <a:t>Politically weak</a:t>
            </a:r>
          </a:p>
          <a:p>
            <a:pPr>
              <a:defRPr/>
            </a:pPr>
            <a:endParaRPr lang="en-GB" sz="2800" dirty="0">
              <a:solidFill>
                <a:prstClr val="black"/>
              </a:solidFill>
            </a:endParaRPr>
          </a:p>
          <a:p>
            <a:pPr>
              <a:defRPr/>
            </a:pPr>
            <a:r>
              <a:rPr lang="en-GB" sz="2800" dirty="0">
                <a:solidFill>
                  <a:prstClr val="black"/>
                </a:solidFill>
              </a:rPr>
              <a:t>Women</a:t>
            </a:r>
          </a:p>
          <a:p>
            <a:pPr>
              <a:defRPr/>
            </a:pPr>
            <a:endParaRPr lang="en-GB" sz="2800" dirty="0">
              <a:solidFill>
                <a:prstClr val="black"/>
              </a:solidFill>
            </a:endParaRPr>
          </a:p>
          <a:p>
            <a:pPr>
              <a:defRPr/>
            </a:pPr>
            <a:r>
              <a:rPr lang="en-GB" sz="2800" dirty="0">
                <a:solidFill>
                  <a:prstClr val="black"/>
                </a:solidFill>
              </a:rPr>
              <a:t>Older generations</a:t>
            </a:r>
          </a:p>
          <a:p>
            <a:pPr>
              <a:defRPr/>
            </a:pPr>
            <a:endParaRPr lang="en-GB" sz="1350" dirty="0">
              <a:solidFill>
                <a:prstClr val="black"/>
              </a:solidFill>
            </a:endParaRPr>
          </a:p>
          <a:p>
            <a:pPr>
              <a:defRPr/>
            </a:pPr>
            <a:endParaRPr lang="en-GB" sz="1350" dirty="0">
              <a:solidFill>
                <a:prstClr val="black"/>
              </a:solidFill>
            </a:endParaRPr>
          </a:p>
        </p:txBody>
      </p:sp>
      <p:sp>
        <p:nvSpPr>
          <p:cNvPr id="5" name="TextBox 4"/>
          <p:cNvSpPr txBox="1"/>
          <p:nvPr/>
        </p:nvSpPr>
        <p:spPr>
          <a:xfrm>
            <a:off x="6457950" y="382890"/>
            <a:ext cx="2571752" cy="5693866"/>
          </a:xfrm>
          <a:prstGeom prst="rect">
            <a:avLst/>
          </a:prstGeom>
          <a:noFill/>
        </p:spPr>
        <p:txBody>
          <a:bodyPr wrap="square" rtlCol="0">
            <a:spAutoFit/>
          </a:bodyPr>
          <a:lstStyle/>
          <a:p>
            <a:pPr>
              <a:defRPr/>
            </a:pPr>
            <a:r>
              <a:rPr lang="en-GB" sz="2800" dirty="0">
                <a:solidFill>
                  <a:prstClr val="black"/>
                </a:solidFill>
              </a:rPr>
              <a:t>Owners</a:t>
            </a:r>
          </a:p>
          <a:p>
            <a:pPr>
              <a:defRPr/>
            </a:pPr>
            <a:endParaRPr lang="en-GB" sz="2800" dirty="0">
              <a:solidFill>
                <a:prstClr val="black"/>
              </a:solidFill>
            </a:endParaRPr>
          </a:p>
          <a:p>
            <a:pPr>
              <a:defRPr/>
            </a:pPr>
            <a:r>
              <a:rPr lang="en-GB" sz="2800" dirty="0">
                <a:solidFill>
                  <a:prstClr val="black"/>
                </a:solidFill>
              </a:rPr>
              <a:t>The poor</a:t>
            </a:r>
          </a:p>
          <a:p>
            <a:pPr>
              <a:defRPr/>
            </a:pPr>
            <a:endParaRPr lang="en-GB" sz="2800" dirty="0">
              <a:solidFill>
                <a:prstClr val="black"/>
              </a:solidFill>
            </a:endParaRPr>
          </a:p>
          <a:p>
            <a:pPr>
              <a:defRPr/>
            </a:pPr>
            <a:r>
              <a:rPr lang="en-GB" sz="2800" dirty="0">
                <a:solidFill>
                  <a:prstClr val="black"/>
                </a:solidFill>
              </a:rPr>
              <a:t>Economically strong</a:t>
            </a:r>
          </a:p>
          <a:p>
            <a:pPr>
              <a:defRPr/>
            </a:pPr>
            <a:endParaRPr lang="en-GB" sz="2800" dirty="0">
              <a:solidFill>
                <a:prstClr val="black"/>
              </a:solidFill>
            </a:endParaRPr>
          </a:p>
          <a:p>
            <a:pPr>
              <a:defRPr/>
            </a:pPr>
            <a:r>
              <a:rPr lang="en-GB" sz="2800" dirty="0">
                <a:solidFill>
                  <a:prstClr val="black"/>
                </a:solidFill>
              </a:rPr>
              <a:t>Politically strong</a:t>
            </a:r>
          </a:p>
          <a:p>
            <a:pPr>
              <a:defRPr/>
            </a:pPr>
            <a:endParaRPr lang="en-GB" sz="2800" dirty="0">
              <a:solidFill>
                <a:prstClr val="black"/>
              </a:solidFill>
            </a:endParaRPr>
          </a:p>
          <a:p>
            <a:pPr>
              <a:defRPr/>
            </a:pPr>
            <a:r>
              <a:rPr lang="en-GB" sz="2800" dirty="0">
                <a:solidFill>
                  <a:prstClr val="black"/>
                </a:solidFill>
              </a:rPr>
              <a:t>Men</a:t>
            </a:r>
          </a:p>
          <a:p>
            <a:pPr>
              <a:defRPr/>
            </a:pPr>
            <a:endParaRPr lang="en-GB" sz="2800" dirty="0">
              <a:solidFill>
                <a:prstClr val="black"/>
              </a:solidFill>
            </a:endParaRPr>
          </a:p>
          <a:p>
            <a:pPr>
              <a:defRPr/>
            </a:pPr>
            <a:r>
              <a:rPr lang="en-GB" sz="2800" dirty="0">
                <a:solidFill>
                  <a:prstClr val="black"/>
                </a:solidFill>
              </a:rPr>
              <a:t>Younger generations</a:t>
            </a:r>
          </a:p>
        </p:txBody>
      </p:sp>
    </p:spTree>
    <p:extLst>
      <p:ext uri="{BB962C8B-B14F-4D97-AF65-F5344CB8AC3E}">
        <p14:creationId xmlns:p14="http://schemas.microsoft.com/office/powerpoint/2010/main" val="94835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 y="-75132"/>
            <a:ext cx="9144000" cy="1143000"/>
          </a:xfrm>
        </p:spPr>
        <p:txBody>
          <a:bodyPr>
            <a:noAutofit/>
          </a:bodyPr>
          <a:lstStyle/>
          <a:p>
            <a:r>
              <a:rPr lang="en-GB" dirty="0"/>
              <a:t>17th century and the social contract</a:t>
            </a:r>
          </a:p>
        </p:txBody>
      </p:sp>
      <p:sp>
        <p:nvSpPr>
          <p:cNvPr id="3" name="Content Placeholder 2"/>
          <p:cNvSpPr>
            <a:spLocks noGrp="1"/>
          </p:cNvSpPr>
          <p:nvPr>
            <p:ph idx="1"/>
          </p:nvPr>
        </p:nvSpPr>
        <p:spPr>
          <a:xfrm>
            <a:off x="457200" y="1005289"/>
            <a:ext cx="4953000" cy="4495799"/>
          </a:xfrm>
        </p:spPr>
        <p:txBody>
          <a:bodyPr>
            <a:normAutofit/>
          </a:bodyPr>
          <a:lstStyle/>
          <a:p>
            <a:pPr marL="0" indent="0">
              <a:buNone/>
            </a:pPr>
            <a:r>
              <a:rPr lang="en-GB" sz="3600" b="1" dirty="0"/>
              <a:t>Thomas Hobbes </a:t>
            </a:r>
          </a:p>
          <a:p>
            <a:pPr marL="0" indent="0">
              <a:buNone/>
            </a:pPr>
            <a:r>
              <a:rPr lang="en-GB" sz="3600" b="1" dirty="0"/>
              <a:t>(1588-1679)</a:t>
            </a:r>
          </a:p>
          <a:p>
            <a:r>
              <a:rPr lang="en-GB" dirty="0"/>
              <a:t>Humans exist in a state of nature and are dominated by their base instincts</a:t>
            </a:r>
          </a:p>
          <a:p>
            <a:r>
              <a:rPr lang="en-GB" dirty="0"/>
              <a:t>We are all egotistic and self-centred, selfish and aggressive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
        <p:nvSpPr>
          <p:cNvPr id="5" name="TextBox 4"/>
          <p:cNvSpPr txBox="1"/>
          <p:nvPr/>
        </p:nvSpPr>
        <p:spPr>
          <a:xfrm>
            <a:off x="1138473" y="5638800"/>
            <a:ext cx="6858000" cy="954107"/>
          </a:xfrm>
          <a:prstGeom prst="rect">
            <a:avLst/>
          </a:prstGeom>
          <a:solidFill>
            <a:srgbClr val="FFFF00"/>
          </a:solidFill>
          <a:ln w="25400">
            <a:solidFill>
              <a:schemeClr val="tx1"/>
            </a:solidFill>
          </a:ln>
        </p:spPr>
        <p:txBody>
          <a:bodyPr wrap="square" rtlCol="0">
            <a:spAutoFit/>
          </a:bodyPr>
          <a:lstStyle/>
          <a:p>
            <a:pPr algn="ctr"/>
            <a:r>
              <a:rPr lang="en-GB" sz="2800" dirty="0"/>
              <a:t>‘The life of man’ was likely to be ‘solitary, poor, nasty, brutish and short.’</a:t>
            </a:r>
          </a:p>
        </p:txBody>
      </p:sp>
      <p:pic>
        <p:nvPicPr>
          <p:cNvPr id="1026" name="Picture 2" descr="http://tse3.mm.bing.net/th?id=OIP.M392e197e7560197cc29fa6f1017c9eb4o0&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600" y="1290450"/>
            <a:ext cx="2819400" cy="4271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36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0" y="66612"/>
            <a:ext cx="3429000" cy="2447988"/>
          </a:xfrm>
        </p:spPr>
        <p:txBody>
          <a:bodyPr>
            <a:noAutofit/>
          </a:bodyPr>
          <a:lstStyle/>
          <a:p>
            <a:r>
              <a:rPr lang="en-GB" sz="6000" dirty="0"/>
              <a:t>People minus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pic>
        <p:nvPicPr>
          <p:cNvPr id="8" name="Picture 7"/>
          <p:cNvPicPr>
            <a:picLocks noChangeAspect="1"/>
          </p:cNvPicPr>
          <p:nvPr/>
        </p:nvPicPr>
        <p:blipFill>
          <a:blip r:embed="rId2"/>
          <a:stretch>
            <a:fillRect/>
          </a:stretch>
        </p:blipFill>
        <p:spPr>
          <a:xfrm>
            <a:off x="0" y="-6096"/>
            <a:ext cx="5486400" cy="6858000"/>
          </a:xfrm>
          <a:prstGeom prst="rect">
            <a:avLst/>
          </a:prstGeom>
        </p:spPr>
      </p:pic>
    </p:spTree>
    <p:extLst>
      <p:ext uri="{BB962C8B-B14F-4D97-AF65-F5344CB8AC3E}">
        <p14:creationId xmlns:p14="http://schemas.microsoft.com/office/powerpoint/2010/main" val="44331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4400" y="2819400"/>
            <a:ext cx="4114800" cy="2447988"/>
          </a:xfrm>
        </p:spPr>
        <p:txBody>
          <a:bodyPr>
            <a:noAutofit/>
          </a:bodyPr>
          <a:lstStyle/>
          <a:p>
            <a:r>
              <a:rPr lang="en-GB" sz="6000" dirty="0">
                <a:solidFill>
                  <a:schemeClr val="bg1"/>
                </a:solidFill>
              </a:rPr>
              <a:t>People minus society?</a:t>
            </a:r>
          </a:p>
        </p:txBody>
      </p:sp>
      <p:sp>
        <p:nvSpPr>
          <p:cNvPr id="10" name="TextBox 9"/>
          <p:cNvSpPr txBox="1"/>
          <p:nvPr/>
        </p:nvSpPr>
        <p:spPr>
          <a:xfrm>
            <a:off x="301256" y="428178"/>
            <a:ext cx="4114800" cy="6001643"/>
          </a:xfrm>
          <a:prstGeom prst="rect">
            <a:avLst/>
          </a:prstGeom>
          <a:solidFill>
            <a:schemeClr val="tx1"/>
          </a:solidFill>
        </p:spPr>
        <p:txBody>
          <a:bodyPr wrap="square" rtlCol="0">
            <a:spAutoFit/>
          </a:bodyPr>
          <a:lstStyle/>
          <a:p>
            <a:endParaRPr lang="en-GB" sz="3200" dirty="0"/>
          </a:p>
          <a:p>
            <a:r>
              <a:rPr lang="en-GB" sz="3200" dirty="0">
                <a:solidFill>
                  <a:schemeClr val="bg1"/>
                </a:solidFill>
              </a:rPr>
              <a:t>Would we help one another if we didn’t have the constraints of society to set expectations, impose rules of conduct and enforce the law …</a:t>
            </a:r>
          </a:p>
          <a:p>
            <a:endParaRPr lang="en-GB" sz="3200" dirty="0">
              <a:solidFill>
                <a:schemeClr val="bg1"/>
              </a:solidFill>
            </a:endParaRPr>
          </a:p>
          <a:p>
            <a:r>
              <a:rPr lang="en-GB" sz="3200" dirty="0">
                <a:solidFill>
                  <a:schemeClr val="bg1"/>
                </a:solidFill>
              </a:rPr>
              <a:t>Or would we live in an unsafe post-apocalyptic nightmare?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pic>
        <p:nvPicPr>
          <p:cNvPr id="5" name="Picture 4">
            <a:extLst>
              <a:ext uri="{FF2B5EF4-FFF2-40B4-BE49-F238E27FC236}">
                <a16:creationId xmlns:a16="http://schemas.microsoft.com/office/drawing/2014/main" id="{01A07373-908E-9A22-25DB-A9F87AEA7882}"/>
              </a:ext>
            </a:extLst>
          </p:cNvPr>
          <p:cNvPicPr>
            <a:picLocks noChangeAspect="1"/>
          </p:cNvPicPr>
          <p:nvPr/>
        </p:nvPicPr>
        <p:blipFill>
          <a:blip r:embed="rId2"/>
          <a:stretch>
            <a:fillRect/>
          </a:stretch>
        </p:blipFill>
        <p:spPr>
          <a:xfrm>
            <a:off x="-1447800" y="328221"/>
            <a:ext cx="10591800" cy="5960753"/>
          </a:xfrm>
          <a:prstGeom prst="rect">
            <a:avLst/>
          </a:prstGeom>
        </p:spPr>
      </p:pic>
    </p:spTree>
    <p:extLst>
      <p:ext uri="{BB962C8B-B14F-4D97-AF65-F5344CB8AC3E}">
        <p14:creationId xmlns:p14="http://schemas.microsoft.com/office/powerpoint/2010/main" val="201332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533400"/>
            <a:ext cx="8610600" cy="4511675"/>
          </a:xfrm>
        </p:spPr>
        <p:txBody>
          <a:bodyPr>
            <a:normAutofit/>
          </a:bodyPr>
          <a:lstStyle/>
          <a:p>
            <a:r>
              <a:rPr lang="en-GB" dirty="0"/>
              <a:t>So, how could we whip people into shape and make them behave?</a:t>
            </a:r>
            <a:br>
              <a:rPr lang="en-GB" dirty="0"/>
            </a:br>
            <a:br>
              <a:rPr lang="en-GB" dirty="0"/>
            </a:br>
            <a:r>
              <a:rPr lang="en-GB" dirty="0"/>
              <a:t>How could we work towards a co-operative, mutually beneficial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pic>
        <p:nvPicPr>
          <p:cNvPr id="6" name="Picture 5"/>
          <p:cNvPicPr>
            <a:picLocks noChangeAspect="1"/>
          </p:cNvPicPr>
          <p:nvPr/>
        </p:nvPicPr>
        <p:blipFill>
          <a:blip r:embed="rId2"/>
          <a:stretch>
            <a:fillRect/>
          </a:stretch>
        </p:blipFill>
        <p:spPr>
          <a:xfrm>
            <a:off x="762000" y="4381726"/>
            <a:ext cx="2339749" cy="2339749"/>
          </a:xfrm>
          <a:prstGeom prst="rect">
            <a:avLst/>
          </a:prstGeom>
        </p:spPr>
      </p:pic>
    </p:spTree>
    <p:extLst>
      <p:ext uri="{BB962C8B-B14F-4D97-AF65-F5344CB8AC3E}">
        <p14:creationId xmlns:p14="http://schemas.microsoft.com/office/powerpoint/2010/main" val="3277119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Contracts are binding</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12</a:t>
            </a:fld>
            <a:endParaRPr lang="en-US"/>
          </a:p>
        </p:txBody>
      </p:sp>
      <p:pic>
        <p:nvPicPr>
          <p:cNvPr id="4" name="Picture 3"/>
          <p:cNvPicPr>
            <a:picLocks noChangeAspect="1"/>
          </p:cNvPicPr>
          <p:nvPr/>
        </p:nvPicPr>
        <p:blipFill>
          <a:blip r:embed="rId2"/>
          <a:stretch>
            <a:fillRect/>
          </a:stretch>
        </p:blipFill>
        <p:spPr>
          <a:xfrm>
            <a:off x="735941" y="1600200"/>
            <a:ext cx="7165108" cy="4756150"/>
          </a:xfrm>
          <a:prstGeom prst="rect">
            <a:avLst/>
          </a:prstGeom>
        </p:spPr>
      </p:pic>
    </p:spTree>
    <p:extLst>
      <p:ext uri="{BB962C8B-B14F-4D97-AF65-F5344CB8AC3E}">
        <p14:creationId xmlns:p14="http://schemas.microsoft.com/office/powerpoint/2010/main" val="683180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Autofit/>
          </a:bodyPr>
          <a:lstStyle/>
          <a:p>
            <a:r>
              <a:rPr lang="en-GB" sz="6600" dirty="0"/>
              <a:t>Social Contract</a:t>
            </a:r>
          </a:p>
        </p:txBody>
      </p:sp>
      <p:sp>
        <p:nvSpPr>
          <p:cNvPr id="3" name="Content Placeholder 2"/>
          <p:cNvSpPr>
            <a:spLocks noGrp="1"/>
          </p:cNvSpPr>
          <p:nvPr>
            <p:ph idx="1"/>
          </p:nvPr>
        </p:nvSpPr>
        <p:spPr>
          <a:xfrm>
            <a:off x="457200" y="1219200"/>
            <a:ext cx="8610600" cy="5334000"/>
          </a:xfrm>
        </p:spPr>
        <p:txBody>
          <a:bodyPr>
            <a:noAutofit/>
          </a:bodyPr>
          <a:lstStyle/>
          <a:p>
            <a:r>
              <a:rPr lang="en-GB" dirty="0"/>
              <a:t>To avoid total chaos Hobbes developed the idea of a </a:t>
            </a:r>
            <a:r>
              <a:rPr lang="en-GB" b="1" dirty="0"/>
              <a:t>social contract</a:t>
            </a:r>
          </a:p>
          <a:p>
            <a:r>
              <a:rPr lang="en-GB" dirty="0"/>
              <a:t>We give up some of our autonomy (self-governance) to a sovereign authority</a:t>
            </a:r>
          </a:p>
          <a:p>
            <a:r>
              <a:rPr lang="en-GB" dirty="0"/>
              <a:t>God was the divine authority who worked through the monarch</a:t>
            </a:r>
          </a:p>
          <a:p>
            <a:r>
              <a:rPr lang="en-GB" dirty="0"/>
              <a:t>We give up some self-interest to live safely in a structured society</a:t>
            </a:r>
          </a:p>
          <a:p>
            <a:r>
              <a:rPr lang="en-GB" dirty="0"/>
              <a:t>Society helps us move away from chaos and provides a basis for social order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215304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757AB2-2754-483B-8F6F-FC6730526CFE}"/>
              </a:ext>
            </a:extLst>
          </p:cNvPr>
          <p:cNvPicPr>
            <a:picLocks noChangeAspect="1"/>
          </p:cNvPicPr>
          <p:nvPr/>
        </p:nvPicPr>
        <p:blipFill>
          <a:blip r:embed="rId2"/>
          <a:stretch>
            <a:fillRect/>
          </a:stretch>
        </p:blipFill>
        <p:spPr>
          <a:xfrm>
            <a:off x="3633441" y="1218602"/>
            <a:ext cx="5307674" cy="3980755"/>
          </a:xfrm>
          <a:prstGeom prst="rect">
            <a:avLst/>
          </a:prstGeom>
        </p:spPr>
      </p:pic>
      <p:sp>
        <p:nvSpPr>
          <p:cNvPr id="19" name="Rectangle 18">
            <a:extLst>
              <a:ext uri="{FF2B5EF4-FFF2-40B4-BE49-F238E27FC236}">
                <a16:creationId xmlns:a16="http://schemas.microsoft.com/office/drawing/2014/main" id="{1707FC24-6981-43D9-B525-C7832BA22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00299" y="609600"/>
            <a:ext cx="3153957" cy="5343524"/>
          </a:xfrm>
        </p:spPr>
        <p:txBody>
          <a:bodyPr vert="horz" lIns="91440" tIns="45720" rIns="91440" bIns="45720" rtlCol="0">
            <a:noAutofit/>
          </a:bodyPr>
          <a:lstStyle/>
          <a:p>
            <a:pPr>
              <a:lnSpc>
                <a:spcPct val="90000"/>
              </a:lnSpc>
            </a:pPr>
            <a:r>
              <a:rPr lang="en-US" sz="3200" kern="1200" dirty="0">
                <a:solidFill>
                  <a:schemeClr val="bg1"/>
                </a:solidFill>
                <a:latin typeface="+mj-lt"/>
                <a:ea typeface="+mj-ea"/>
                <a:cs typeface="+mj-cs"/>
              </a:rPr>
              <a:t>Some felt that we act with kindness towards one another because that is part of human nature, not simply because we are compelled to be nice by fear of the consequences</a:t>
            </a:r>
          </a:p>
        </p:txBody>
      </p:sp>
      <p:sp>
        <p:nvSpPr>
          <p:cNvPr id="4" name="Slide Number Placeholder 3"/>
          <p:cNvSpPr>
            <a:spLocks noGrp="1"/>
          </p:cNvSpPr>
          <p:nvPr>
            <p:ph type="sldNum" sz="quarter" idx="12"/>
          </p:nvPr>
        </p:nvSpPr>
        <p:spPr>
          <a:xfrm>
            <a:off x="8194737" y="6423025"/>
            <a:ext cx="578644" cy="365125"/>
          </a:xfrm>
        </p:spPr>
        <p:txBody>
          <a:bodyPr vert="horz" lIns="91440" tIns="45720" rIns="91440" bIns="45720" rtlCol="0">
            <a:normAutofit/>
          </a:bodyPr>
          <a:lstStyle/>
          <a:p>
            <a:pPr>
              <a:spcAft>
                <a:spcPts val="600"/>
              </a:spcAft>
            </a:pPr>
            <a:fld id="{B6F15528-21DE-4FAA-801E-634DDDAF4B2B}" type="slidenum">
              <a:rPr lang="en-US" smtClean="0"/>
              <a:pPr>
                <a:spcAft>
                  <a:spcPts val="600"/>
                </a:spcAft>
              </a:pPr>
              <a:t>14</a:t>
            </a:fld>
            <a:endParaRPr lang="en-US"/>
          </a:p>
        </p:txBody>
      </p:sp>
    </p:spTree>
    <p:extLst>
      <p:ext uri="{BB962C8B-B14F-4D97-AF65-F5344CB8AC3E}">
        <p14:creationId xmlns:p14="http://schemas.microsoft.com/office/powerpoint/2010/main" val="4201669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07719-09DA-EDBC-2F62-B7BBF2EBF804}"/>
              </a:ext>
            </a:extLst>
          </p:cNvPr>
          <p:cNvSpPr>
            <a:spLocks noGrp="1"/>
          </p:cNvSpPr>
          <p:nvPr>
            <p:ph type="title"/>
          </p:nvPr>
        </p:nvSpPr>
        <p:spPr>
          <a:xfrm>
            <a:off x="609600" y="762019"/>
            <a:ext cx="8087052" cy="4724364"/>
          </a:xfrm>
        </p:spPr>
        <p:txBody>
          <a:bodyPr vert="horz" lIns="91440" tIns="45720" rIns="91440" bIns="45720" rtlCol="0" anchor="ctr">
            <a:normAutofit fontScale="90000"/>
          </a:bodyPr>
          <a:lstStyle/>
          <a:p>
            <a:pPr>
              <a:lnSpc>
                <a:spcPct val="90000"/>
              </a:lnSpc>
            </a:pPr>
            <a:r>
              <a:rPr lang="en-US" sz="4000" kern="1200" dirty="0">
                <a:solidFill>
                  <a:schemeClr val="tx1"/>
                </a:solidFill>
                <a:latin typeface="+mj-lt"/>
                <a:ea typeface="+mj-ea"/>
                <a:cs typeface="+mj-cs"/>
              </a:rPr>
              <a:t>Fear of Consequences?</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Am I moral if I do the right thing simply because I am scared of the punishment?</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Morality entails doing the right thing because it is the right thing to do</a:t>
            </a:r>
            <a:br>
              <a:rPr lang="en-US" sz="2500" kern="1200" dirty="0">
                <a:solidFill>
                  <a:schemeClr val="tx1"/>
                </a:solidFill>
                <a:latin typeface="+mj-lt"/>
                <a:ea typeface="+mj-ea"/>
                <a:cs typeface="+mj-cs"/>
              </a:rPr>
            </a:br>
            <a:br>
              <a:rPr lang="en-US" sz="2500" kern="1200" dirty="0">
                <a:solidFill>
                  <a:schemeClr val="tx1"/>
                </a:solidFill>
                <a:latin typeface="+mj-lt"/>
                <a:ea typeface="+mj-ea"/>
                <a:cs typeface="+mj-cs"/>
              </a:rPr>
            </a:br>
            <a:endParaRPr lang="en-US" sz="250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8C6CFBC8-87C6-CF42-0297-54EE776E61C7}"/>
              </a:ext>
            </a:extLst>
          </p:cNvPr>
          <p:cNvSpPr>
            <a:spLocks noGrp="1"/>
          </p:cNvSpPr>
          <p:nvPr>
            <p:ph type="sldNum" sz="quarter" idx="12"/>
          </p:nvPr>
        </p:nvSpPr>
        <p:spPr>
          <a:xfrm>
            <a:off x="6457950" y="6492240"/>
            <a:ext cx="2057400" cy="365125"/>
          </a:xfrm>
        </p:spPr>
        <p:txBody>
          <a:bodyPr vert="horz" lIns="91440" tIns="45720" rIns="91440" bIns="45720" rtlCol="0" anchor="ctr">
            <a:normAutofit/>
          </a:bodyPr>
          <a:lstStyle/>
          <a:p>
            <a:pPr>
              <a:spcAft>
                <a:spcPts val="600"/>
              </a:spcAft>
            </a:pPr>
            <a:fld id="{B6F15528-21DE-4FAA-801E-634DDDAF4B2B}" type="slidenum">
              <a:rPr lang="en-US" smtClean="0"/>
              <a:pPr>
                <a:spcAft>
                  <a:spcPts val="600"/>
                </a:spcAft>
              </a:pPr>
              <a:t>15</a:t>
            </a:fld>
            <a:endParaRPr lang="en-US"/>
          </a:p>
        </p:txBody>
      </p:sp>
    </p:spTree>
    <p:extLst>
      <p:ext uri="{BB962C8B-B14F-4D97-AF65-F5344CB8AC3E}">
        <p14:creationId xmlns:p14="http://schemas.microsoft.com/office/powerpoint/2010/main" val="1409847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Autofit/>
          </a:bodyPr>
          <a:lstStyle/>
          <a:p>
            <a:r>
              <a:rPr lang="en-GB" sz="6000" dirty="0"/>
              <a:t>John Locke (1688-1774)</a:t>
            </a:r>
          </a:p>
        </p:txBody>
      </p:sp>
      <p:sp>
        <p:nvSpPr>
          <p:cNvPr id="3" name="Content Placeholder 2"/>
          <p:cNvSpPr>
            <a:spLocks noGrp="1"/>
          </p:cNvSpPr>
          <p:nvPr>
            <p:ph idx="1"/>
          </p:nvPr>
        </p:nvSpPr>
        <p:spPr/>
        <p:txBody>
          <a:bodyPr>
            <a:normAutofit lnSpcReduction="10000"/>
          </a:bodyPr>
          <a:lstStyle/>
          <a:p>
            <a:r>
              <a:rPr lang="en-GB" dirty="0"/>
              <a:t>Social relationships are motivated by natural sympathy rather than animosity</a:t>
            </a:r>
          </a:p>
          <a:p>
            <a:r>
              <a:rPr lang="en-GB" dirty="0"/>
              <a:t>Social contract 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194112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pic>
        <p:nvPicPr>
          <p:cNvPr id="5" name="Picture 4"/>
          <p:cNvPicPr>
            <a:picLocks noChangeAspect="1"/>
          </p:cNvPicPr>
          <p:nvPr/>
        </p:nvPicPr>
        <p:blipFill>
          <a:blip r:embed="rId2"/>
          <a:stretch>
            <a:fillRect/>
          </a:stretch>
        </p:blipFill>
        <p:spPr>
          <a:xfrm>
            <a:off x="152400" y="152400"/>
            <a:ext cx="4370522" cy="4029075"/>
          </a:xfrm>
          <a:prstGeom prst="rect">
            <a:avLst/>
          </a:prstGeom>
        </p:spPr>
      </p:pic>
      <p:pic>
        <p:nvPicPr>
          <p:cNvPr id="6" name="Picture 5"/>
          <p:cNvPicPr>
            <a:picLocks noChangeAspect="1"/>
          </p:cNvPicPr>
          <p:nvPr/>
        </p:nvPicPr>
        <p:blipFill>
          <a:blip r:embed="rId3"/>
          <a:stretch>
            <a:fillRect/>
          </a:stretch>
        </p:blipFill>
        <p:spPr>
          <a:xfrm>
            <a:off x="2895600" y="97971"/>
            <a:ext cx="6115050" cy="4105275"/>
          </a:xfrm>
          <a:prstGeom prst="rect">
            <a:avLst/>
          </a:prstGeom>
        </p:spPr>
      </p:pic>
      <p:pic>
        <p:nvPicPr>
          <p:cNvPr id="9" name="Picture 8"/>
          <p:cNvPicPr>
            <a:picLocks noChangeAspect="1"/>
          </p:cNvPicPr>
          <p:nvPr/>
        </p:nvPicPr>
        <p:blipFill>
          <a:blip r:embed="rId4"/>
          <a:stretch>
            <a:fillRect/>
          </a:stretch>
        </p:blipFill>
        <p:spPr>
          <a:xfrm>
            <a:off x="910525" y="685799"/>
            <a:ext cx="7027882" cy="5265333"/>
          </a:xfrm>
          <a:prstGeom prst="rect">
            <a:avLst/>
          </a:prstGeom>
        </p:spPr>
      </p:pic>
    </p:spTree>
    <p:extLst>
      <p:ext uri="{BB962C8B-B14F-4D97-AF65-F5344CB8AC3E}">
        <p14:creationId xmlns:p14="http://schemas.microsoft.com/office/powerpoint/2010/main" val="235086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8915400" cy="792162"/>
          </a:xfrm>
        </p:spPr>
        <p:txBody>
          <a:bodyPr>
            <a:noAutofit/>
          </a:bodyPr>
          <a:lstStyle/>
          <a:p>
            <a:r>
              <a:rPr lang="en-GB" dirty="0"/>
              <a:t>18th century and the Age of Reason</a:t>
            </a:r>
          </a:p>
        </p:txBody>
      </p:sp>
      <p:sp>
        <p:nvSpPr>
          <p:cNvPr id="3" name="Content Placeholder 2"/>
          <p:cNvSpPr>
            <a:spLocks noGrp="1"/>
          </p:cNvSpPr>
          <p:nvPr>
            <p:ph idx="1"/>
          </p:nvPr>
        </p:nvSpPr>
        <p:spPr>
          <a:xfrm>
            <a:off x="457200" y="1295400"/>
            <a:ext cx="4800600" cy="5562600"/>
          </a:xfrm>
        </p:spPr>
        <p:txBody>
          <a:bodyPr>
            <a:normAutofit lnSpcReduction="10000"/>
          </a:bodyPr>
          <a:lstStyle/>
          <a:p>
            <a:r>
              <a:rPr lang="en-GB" b="1" dirty="0"/>
              <a:t>Humanist perspective</a:t>
            </a:r>
            <a:r>
              <a:rPr lang="en-GB" dirty="0"/>
              <a:t>: we can control our own destinies and we should be set free from superstition and fate</a:t>
            </a:r>
          </a:p>
          <a:p>
            <a:r>
              <a:rPr lang="en-GB" dirty="0"/>
              <a:t>Reason can set us free – natural science</a:t>
            </a:r>
          </a:p>
          <a:p>
            <a:r>
              <a:rPr lang="en-GB" dirty="0"/>
              <a:t>Isaac Newton (1642-1727) and the Laws of Motion set the standard for scientific investigation</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pic>
        <p:nvPicPr>
          <p:cNvPr id="2050" name="Picture 2" descr="http://tse4.mm.bing.net/th?id=OIP.Mfaef528297c7fee5f2fb190c7f92b503H1&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371600"/>
            <a:ext cx="3733800" cy="4139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87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Scottish Enlightenment</a:t>
            </a:r>
          </a:p>
        </p:txBody>
      </p:sp>
      <p:sp>
        <p:nvSpPr>
          <p:cNvPr id="3" name="Content Placeholder 2"/>
          <p:cNvSpPr>
            <a:spLocks noGrp="1"/>
          </p:cNvSpPr>
          <p:nvPr>
            <p:ph idx="1"/>
          </p:nvPr>
        </p:nvSpPr>
        <p:spPr>
          <a:xfrm>
            <a:off x="457200" y="1600200"/>
            <a:ext cx="8610600" cy="4572000"/>
          </a:xfrm>
        </p:spPr>
        <p:txBody>
          <a:bodyPr>
            <a:normAutofit fontScale="92500"/>
          </a:bodyPr>
          <a:lstStyle/>
          <a:p>
            <a:r>
              <a:rPr lang="en-GB" dirty="0"/>
              <a:t>Included great thinkers like David Hume and Adam Smith.</a:t>
            </a:r>
          </a:p>
          <a:p>
            <a:r>
              <a:rPr lang="en-GB" dirty="0"/>
              <a:t>Society is produced through creative human action</a:t>
            </a:r>
          </a:p>
          <a:p>
            <a:r>
              <a:rPr lang="en-GB" dirty="0"/>
              <a:t>Human social life is not determined simply by God or nature</a:t>
            </a:r>
          </a:p>
          <a:p>
            <a:r>
              <a:rPr lang="en-GB" dirty="0"/>
              <a:t>Moving towards the new industrial age it was felt that social action is not determined by the seasons</a:t>
            </a:r>
          </a:p>
          <a:p>
            <a:r>
              <a:rPr lang="en-GB" dirty="0"/>
              <a:t>Humanitarian concerns emerged and awareness of inequality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3807085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487362"/>
          </a:xfrm>
        </p:spPr>
        <p:txBody>
          <a:bodyPr>
            <a:normAutofit fontScale="90000"/>
          </a:bodyPr>
          <a:lstStyle/>
          <a:p>
            <a:r>
              <a:rPr lang="en-GB" sz="3600" dirty="0"/>
              <a:t>Developments in early social theory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4257639751"/>
              </p:ext>
            </p:extLst>
          </p:nvPr>
        </p:nvGraphicFramePr>
        <p:xfrm>
          <a:off x="457200" y="609600"/>
          <a:ext cx="8382000" cy="5792556"/>
        </p:xfrm>
        <a:graphic>
          <a:graphicData uri="http://schemas.openxmlformats.org/drawingml/2006/table">
            <a:tbl>
              <a:tblPr firstRow="1" bandRow="1">
                <a:tableStyleId>{18603FDC-E32A-4AB5-989C-0864C3EAD2B8}</a:tableStyleId>
              </a:tblPr>
              <a:tblGrid>
                <a:gridCol w="4191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tblGrid>
              <a:tr h="574266">
                <a:tc>
                  <a:txBody>
                    <a:bodyPr/>
                    <a:lstStyle/>
                    <a:p>
                      <a:r>
                        <a:rPr lang="en-GB" sz="4000" dirty="0"/>
                        <a:t>From</a:t>
                      </a:r>
                      <a:endParaRPr lang="en-GB" sz="4000" b="1" dirty="0"/>
                    </a:p>
                  </a:txBody>
                  <a:tcPr/>
                </a:tc>
                <a:tc>
                  <a:txBody>
                    <a:bodyPr/>
                    <a:lstStyle/>
                    <a:p>
                      <a:r>
                        <a:rPr lang="en-GB" sz="4000" dirty="0"/>
                        <a:t>To</a:t>
                      </a:r>
                      <a:endParaRPr lang="en-GB" sz="4000" b="1" dirty="0"/>
                    </a:p>
                  </a:txBody>
                  <a:tcPr/>
                </a:tc>
                <a:extLst>
                  <a:ext uri="{0D108BD9-81ED-4DB2-BD59-A6C34878D82A}">
                    <a16:rowId xmlns:a16="http://schemas.microsoft.com/office/drawing/2014/main" val="10000"/>
                  </a:ext>
                </a:extLst>
              </a:tr>
              <a:tr h="574266">
                <a:tc>
                  <a:txBody>
                    <a:bodyPr/>
                    <a:lstStyle/>
                    <a:p>
                      <a:r>
                        <a:rPr lang="en-GB" sz="2400" dirty="0"/>
                        <a:t>God as</a:t>
                      </a:r>
                      <a:r>
                        <a:rPr lang="en-GB" sz="2400" baseline="0" dirty="0"/>
                        <a:t> creator</a:t>
                      </a:r>
                      <a:endParaRPr lang="en-GB" sz="2400" dirty="0"/>
                    </a:p>
                  </a:txBody>
                  <a:tcPr/>
                </a:tc>
                <a:tc>
                  <a:txBody>
                    <a:bodyPr/>
                    <a:lstStyle/>
                    <a:p>
                      <a:r>
                        <a:rPr lang="en-GB" sz="2400" dirty="0"/>
                        <a:t>Humankind as creator</a:t>
                      </a:r>
                    </a:p>
                  </a:txBody>
                  <a:tcPr/>
                </a:tc>
                <a:extLst>
                  <a:ext uri="{0D108BD9-81ED-4DB2-BD59-A6C34878D82A}">
                    <a16:rowId xmlns:a16="http://schemas.microsoft.com/office/drawing/2014/main" val="10001"/>
                  </a:ext>
                </a:extLst>
              </a:tr>
              <a:tr h="574266">
                <a:tc>
                  <a:txBody>
                    <a:bodyPr/>
                    <a:lstStyle/>
                    <a:p>
                      <a:r>
                        <a:rPr lang="en-GB" sz="2400" dirty="0"/>
                        <a:t>Divine will</a:t>
                      </a:r>
                    </a:p>
                  </a:txBody>
                  <a:tcPr/>
                </a:tc>
                <a:tc>
                  <a:txBody>
                    <a:bodyPr/>
                    <a:lstStyle/>
                    <a:p>
                      <a:r>
                        <a:rPr lang="en-GB" sz="2400" dirty="0"/>
                        <a:t>Human free will</a:t>
                      </a:r>
                    </a:p>
                  </a:txBody>
                  <a:tcPr/>
                </a:tc>
                <a:extLst>
                  <a:ext uri="{0D108BD9-81ED-4DB2-BD59-A6C34878D82A}">
                    <a16:rowId xmlns:a16="http://schemas.microsoft.com/office/drawing/2014/main" val="10002"/>
                  </a:ext>
                </a:extLst>
              </a:tr>
              <a:tr h="681904">
                <a:tc>
                  <a:txBody>
                    <a:bodyPr/>
                    <a:lstStyle/>
                    <a:p>
                      <a:r>
                        <a:rPr lang="en-GB" sz="2400" dirty="0"/>
                        <a:t>Organic notions of human social life as part of nature</a:t>
                      </a:r>
                    </a:p>
                  </a:txBody>
                  <a:tcPr/>
                </a:tc>
                <a:tc>
                  <a:txBody>
                    <a:bodyPr/>
                    <a:lstStyle/>
                    <a:p>
                      <a:r>
                        <a:rPr lang="en-GB" sz="2400" dirty="0"/>
                        <a:t>Realist notions of human social life independent of nature</a:t>
                      </a:r>
                    </a:p>
                  </a:txBody>
                  <a:tcPr/>
                </a:tc>
                <a:extLst>
                  <a:ext uri="{0D108BD9-81ED-4DB2-BD59-A6C34878D82A}">
                    <a16:rowId xmlns:a16="http://schemas.microsoft.com/office/drawing/2014/main" val="10003"/>
                  </a:ext>
                </a:extLst>
              </a:tr>
              <a:tr h="681904">
                <a:tc>
                  <a:txBody>
                    <a:bodyPr/>
                    <a:lstStyle/>
                    <a:p>
                      <a:r>
                        <a:rPr lang="en-GB" sz="2400" dirty="0"/>
                        <a:t>Circular (synchronic)</a:t>
                      </a:r>
                      <a:r>
                        <a:rPr lang="en-GB" sz="2400" baseline="0" dirty="0"/>
                        <a:t> notions of time determined by the seasons</a:t>
                      </a:r>
                      <a:endParaRPr lang="en-GB" sz="2400" dirty="0"/>
                    </a:p>
                  </a:txBody>
                  <a:tcPr/>
                </a:tc>
                <a:tc>
                  <a:txBody>
                    <a:bodyPr/>
                    <a:lstStyle/>
                    <a:p>
                      <a:r>
                        <a:rPr lang="en-GB" sz="2400" dirty="0"/>
                        <a:t>Linear (diachronic) notions of time determined by people</a:t>
                      </a:r>
                    </a:p>
                  </a:txBody>
                  <a:tcPr/>
                </a:tc>
                <a:extLst>
                  <a:ext uri="{0D108BD9-81ED-4DB2-BD59-A6C34878D82A}">
                    <a16:rowId xmlns:a16="http://schemas.microsoft.com/office/drawing/2014/main" val="10004"/>
                  </a:ext>
                </a:extLst>
              </a:tr>
              <a:tr h="574266">
                <a:tc>
                  <a:txBody>
                    <a:bodyPr/>
                    <a:lstStyle/>
                    <a:p>
                      <a:r>
                        <a:rPr lang="en-GB" sz="2400" dirty="0"/>
                        <a:t>Fate and chance</a:t>
                      </a:r>
                    </a:p>
                  </a:txBody>
                  <a:tcPr/>
                </a:tc>
                <a:tc>
                  <a:txBody>
                    <a:bodyPr/>
                    <a:lstStyle/>
                    <a:p>
                      <a:r>
                        <a:rPr lang="en-GB" sz="2400" dirty="0"/>
                        <a:t>Reason</a:t>
                      </a:r>
                    </a:p>
                  </a:txBody>
                  <a:tcPr/>
                </a:tc>
                <a:extLst>
                  <a:ext uri="{0D108BD9-81ED-4DB2-BD59-A6C34878D82A}">
                    <a16:rowId xmlns:a16="http://schemas.microsoft.com/office/drawing/2014/main" val="10005"/>
                  </a:ext>
                </a:extLst>
              </a:tr>
              <a:tr h="574266">
                <a:tc>
                  <a:txBody>
                    <a:bodyPr/>
                    <a:lstStyle/>
                    <a:p>
                      <a:r>
                        <a:rPr lang="en-GB" sz="2400" dirty="0"/>
                        <a:t>Metaphysics</a:t>
                      </a:r>
                    </a:p>
                  </a:txBody>
                  <a:tcPr/>
                </a:tc>
                <a:tc>
                  <a:txBody>
                    <a:bodyPr/>
                    <a:lstStyle/>
                    <a:p>
                      <a:r>
                        <a:rPr lang="en-GB" sz="2400" dirty="0"/>
                        <a:t>Rational empiricism</a:t>
                      </a:r>
                    </a:p>
                  </a:txBody>
                  <a:tcPr/>
                </a:tc>
                <a:extLst>
                  <a:ext uri="{0D108BD9-81ED-4DB2-BD59-A6C34878D82A}">
                    <a16:rowId xmlns:a16="http://schemas.microsoft.com/office/drawing/2014/main" val="10006"/>
                  </a:ext>
                </a:extLst>
              </a:tr>
              <a:tr h="574266">
                <a:tc>
                  <a:txBody>
                    <a:bodyPr/>
                    <a:lstStyle/>
                    <a:p>
                      <a:r>
                        <a:rPr lang="en-GB" sz="2400" dirty="0"/>
                        <a:t>Introspection</a:t>
                      </a:r>
                    </a:p>
                  </a:txBody>
                  <a:tcPr/>
                </a:tc>
                <a:tc>
                  <a:txBody>
                    <a:bodyPr/>
                    <a:lstStyle/>
                    <a:p>
                      <a:r>
                        <a:rPr lang="en-GB" sz="2400" dirty="0"/>
                        <a:t>Positive knowledge</a:t>
                      </a:r>
                    </a:p>
                  </a:txBody>
                  <a:tcPr/>
                </a:tc>
                <a:extLst>
                  <a:ext uri="{0D108BD9-81ED-4DB2-BD59-A6C34878D82A}">
                    <a16:rowId xmlns:a16="http://schemas.microsoft.com/office/drawing/2014/main" val="10007"/>
                  </a:ext>
                </a:extLst>
              </a:tr>
              <a:tr h="574266">
                <a:tc>
                  <a:txBody>
                    <a:bodyPr/>
                    <a:lstStyle/>
                    <a:p>
                      <a:r>
                        <a:rPr lang="en-GB" sz="2400" dirty="0"/>
                        <a:t>Speculation</a:t>
                      </a:r>
                    </a:p>
                  </a:txBody>
                  <a:tcPr/>
                </a:tc>
                <a:tc>
                  <a:txBody>
                    <a:bodyPr/>
                    <a:lstStyle/>
                    <a:p>
                      <a:r>
                        <a:rPr lang="en-GB" sz="2400" dirty="0"/>
                        <a:t>Scientific investigation</a:t>
                      </a:r>
                    </a:p>
                  </a:txBody>
                  <a:tcPr/>
                </a:tc>
                <a:extLst>
                  <a:ext uri="{0D108BD9-81ED-4DB2-BD59-A6C34878D82A}">
                    <a16:rowId xmlns:a16="http://schemas.microsoft.com/office/drawing/2014/main" val="10008"/>
                  </a:ext>
                </a:extLst>
              </a:tr>
            </a:tbl>
          </a:graphicData>
        </a:graphic>
      </p:graphicFrame>
      <p:sp>
        <p:nvSpPr>
          <p:cNvPr id="6" name="Rectangle 5"/>
          <p:cNvSpPr/>
          <p:nvPr/>
        </p:nvSpPr>
        <p:spPr>
          <a:xfrm>
            <a:off x="4724400" y="1371600"/>
            <a:ext cx="386507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57200" y="1371600"/>
            <a:ext cx="414120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84360" y="1981200"/>
            <a:ext cx="411404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724399" y="1968374"/>
            <a:ext cx="3883937"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505862" y="2514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598406" y="2514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05862" y="33528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4568228" y="33528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76061" y="4038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568228" y="4057461"/>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85492" y="4724400"/>
            <a:ext cx="4066138" cy="5334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4542199" y="4724400"/>
            <a:ext cx="4066138" cy="5334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475118" y="5257800"/>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4541256" y="5238184"/>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457200" y="5867400"/>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4523338" y="5864005"/>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6324600" y="6487159"/>
            <a:ext cx="2057400" cy="338554"/>
          </a:xfrm>
          <a:prstGeom prst="rect">
            <a:avLst/>
          </a:prstGeom>
          <a:noFill/>
        </p:spPr>
        <p:txBody>
          <a:bodyPr wrap="square" rtlCol="0">
            <a:spAutoFit/>
          </a:bodyPr>
          <a:lstStyle/>
          <a:p>
            <a:r>
              <a:rPr lang="en-GB" sz="1600" dirty="0" err="1"/>
              <a:t>Ransome</a:t>
            </a:r>
            <a:r>
              <a:rPr lang="en-GB" sz="1600" dirty="0"/>
              <a:t> (2010:27)</a:t>
            </a:r>
          </a:p>
        </p:txBody>
      </p:sp>
    </p:spTree>
    <p:extLst>
      <p:ext uri="{BB962C8B-B14F-4D97-AF65-F5344CB8AC3E}">
        <p14:creationId xmlns:p14="http://schemas.microsoft.com/office/powerpoint/2010/main" val="311620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4"/>
                                        </p:tgtEl>
                                        <p:attrNameLst>
                                          <p:attrName>ppt_x</p:attrName>
                                        </p:attrNameLst>
                                      </p:cBhvr>
                                      <p:tavLst>
                                        <p:tav tm="0">
                                          <p:val>
                                            <p:strVal val="ppt_x"/>
                                          </p:val>
                                        </p:tav>
                                        <p:tav tm="100000">
                                          <p:val>
                                            <p:strVal val="ppt_x"/>
                                          </p:val>
                                        </p:tav>
                                      </p:tavLst>
                                    </p:anim>
                                    <p:anim calcmode="lin" valueType="num">
                                      <p:cBhvr additive="base">
                                        <p:cTn id="7" dur="500"/>
                                        <p:tgtEl>
                                          <p:spTgt spid="14"/>
                                        </p:tgtEl>
                                        <p:attrNameLst>
                                          <p:attrName>ppt_y</p:attrName>
                                        </p:attrNameLst>
                                      </p:cBhvr>
                                      <p:tavLst>
                                        <p:tav tm="0">
                                          <p:val>
                                            <p:strVal val="ppt_y"/>
                                          </p:val>
                                        </p:tav>
                                        <p:tav tm="100000">
                                          <p:val>
                                            <p:strVal val="1+ppt_h/2"/>
                                          </p:val>
                                        </p:tav>
                                      </p:tavLst>
                                    </p:anim>
                                    <p:set>
                                      <p:cBhvr>
                                        <p:cTn id="8" dur="1" fill="hold">
                                          <p:stCondLst>
                                            <p:cond delay="499"/>
                                          </p:stCondLst>
                                        </p:cTn>
                                        <p:tgtEl>
                                          <p:spTgt spid="1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5"/>
                                        </p:tgtEl>
                                        <p:attrNameLst>
                                          <p:attrName>ppt_x</p:attrName>
                                        </p:attrNameLst>
                                      </p:cBhvr>
                                      <p:tavLst>
                                        <p:tav tm="0">
                                          <p:val>
                                            <p:strVal val="ppt_x"/>
                                          </p:val>
                                        </p:tav>
                                        <p:tav tm="100000">
                                          <p:val>
                                            <p:strVal val="ppt_x"/>
                                          </p:val>
                                        </p:tav>
                                      </p:tavLst>
                                    </p:anim>
                                    <p:anim calcmode="lin" valueType="num">
                                      <p:cBhvr additive="base">
                                        <p:cTn id="19" dur="500"/>
                                        <p:tgtEl>
                                          <p:spTgt spid="15"/>
                                        </p:tgtEl>
                                        <p:attrNameLst>
                                          <p:attrName>ppt_y</p:attrName>
                                        </p:attrNameLst>
                                      </p:cBhvr>
                                      <p:tavLst>
                                        <p:tav tm="0">
                                          <p:val>
                                            <p:strVal val="ppt_y"/>
                                          </p:val>
                                        </p:tav>
                                        <p:tav tm="100000">
                                          <p:val>
                                            <p:strVal val="1+ppt_h/2"/>
                                          </p:val>
                                        </p:tav>
                                      </p:tavLst>
                                    </p:anim>
                                    <p:set>
                                      <p:cBhvr>
                                        <p:cTn id="20" dur="1" fill="hold">
                                          <p:stCondLst>
                                            <p:cond delay="499"/>
                                          </p:stCondLst>
                                        </p:cTn>
                                        <p:tgtEl>
                                          <p:spTgt spid="1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6"/>
                                        </p:tgtEl>
                                        <p:attrNameLst>
                                          <p:attrName>ppt_x</p:attrName>
                                        </p:attrNameLst>
                                      </p:cBhvr>
                                      <p:tavLst>
                                        <p:tav tm="0">
                                          <p:val>
                                            <p:strVal val="ppt_x"/>
                                          </p:val>
                                        </p:tav>
                                        <p:tav tm="100000">
                                          <p:val>
                                            <p:strVal val="ppt_x"/>
                                          </p:val>
                                        </p:tav>
                                      </p:tavLst>
                                    </p:anim>
                                    <p:anim calcmode="lin" valueType="num">
                                      <p:cBhvr additive="base">
                                        <p:cTn id="25" dur="500"/>
                                        <p:tgtEl>
                                          <p:spTgt spid="16"/>
                                        </p:tgtEl>
                                        <p:attrNameLst>
                                          <p:attrName>ppt_y</p:attrName>
                                        </p:attrNameLst>
                                      </p:cBhvr>
                                      <p:tavLst>
                                        <p:tav tm="0">
                                          <p:val>
                                            <p:strVal val="ppt_y"/>
                                          </p:val>
                                        </p:tav>
                                        <p:tav tm="100000">
                                          <p:val>
                                            <p:strVal val="1+ppt_h/2"/>
                                          </p:val>
                                        </p:tav>
                                      </p:tavLst>
                                    </p:anim>
                                    <p:set>
                                      <p:cBhvr>
                                        <p:cTn id="26" dur="1" fill="hold">
                                          <p:stCondLst>
                                            <p:cond delay="499"/>
                                          </p:stCondLst>
                                        </p:cTn>
                                        <p:tgtEl>
                                          <p:spTgt spid="1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7"/>
                                        </p:tgtEl>
                                        <p:attrNameLst>
                                          <p:attrName>ppt_x</p:attrName>
                                        </p:attrNameLst>
                                      </p:cBhvr>
                                      <p:tavLst>
                                        <p:tav tm="0">
                                          <p:val>
                                            <p:strVal val="ppt_x"/>
                                          </p:val>
                                        </p:tav>
                                        <p:tav tm="100000">
                                          <p:val>
                                            <p:strVal val="ppt_x"/>
                                          </p:val>
                                        </p:tav>
                                      </p:tavLst>
                                    </p:anim>
                                    <p:anim calcmode="lin" valueType="num">
                                      <p:cBhvr additive="base">
                                        <p:cTn id="31" dur="500"/>
                                        <p:tgtEl>
                                          <p:spTgt spid="17"/>
                                        </p:tgtEl>
                                        <p:attrNameLst>
                                          <p:attrName>ppt_y</p:attrName>
                                        </p:attrNameLst>
                                      </p:cBhvr>
                                      <p:tavLst>
                                        <p:tav tm="0">
                                          <p:val>
                                            <p:strVal val="ppt_y"/>
                                          </p:val>
                                        </p:tav>
                                        <p:tav tm="100000">
                                          <p:val>
                                            <p:strVal val="1+ppt_h/2"/>
                                          </p:val>
                                        </p:tav>
                                      </p:tavLst>
                                    </p:anim>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8"/>
                                        </p:tgtEl>
                                        <p:attrNameLst>
                                          <p:attrName>ppt_x</p:attrName>
                                        </p:attrNameLst>
                                      </p:cBhvr>
                                      <p:tavLst>
                                        <p:tav tm="0">
                                          <p:val>
                                            <p:strVal val="ppt_x"/>
                                          </p:val>
                                        </p:tav>
                                        <p:tav tm="100000">
                                          <p:val>
                                            <p:strVal val="ppt_x"/>
                                          </p:val>
                                        </p:tav>
                                      </p:tavLst>
                                    </p:anim>
                                    <p:anim calcmode="lin" valueType="num">
                                      <p:cBhvr additive="base">
                                        <p:cTn id="37" dur="500"/>
                                        <p:tgtEl>
                                          <p:spTgt spid="18"/>
                                        </p:tgtEl>
                                        <p:attrNameLst>
                                          <p:attrName>ppt_y</p:attrName>
                                        </p:attrNameLst>
                                      </p:cBhvr>
                                      <p:tavLst>
                                        <p:tav tm="0">
                                          <p:val>
                                            <p:strVal val="ppt_y"/>
                                          </p:val>
                                        </p:tav>
                                        <p:tav tm="100000">
                                          <p:val>
                                            <p:strVal val="1+ppt_h/2"/>
                                          </p:val>
                                        </p:tav>
                                      </p:tavLst>
                                    </p:anim>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19"/>
                                        </p:tgtEl>
                                        <p:attrNameLst>
                                          <p:attrName>ppt_x</p:attrName>
                                        </p:attrNameLst>
                                      </p:cBhvr>
                                      <p:tavLst>
                                        <p:tav tm="0">
                                          <p:val>
                                            <p:strVal val="ppt_x"/>
                                          </p:val>
                                        </p:tav>
                                        <p:tav tm="100000">
                                          <p:val>
                                            <p:strVal val="ppt_x"/>
                                          </p:val>
                                        </p:tav>
                                      </p:tavLst>
                                    </p:anim>
                                    <p:anim calcmode="lin" valueType="num">
                                      <p:cBhvr additive="base">
                                        <p:cTn id="43" dur="500"/>
                                        <p:tgtEl>
                                          <p:spTgt spid="19"/>
                                        </p:tgtEl>
                                        <p:attrNameLst>
                                          <p:attrName>ppt_y</p:attrName>
                                        </p:attrNameLst>
                                      </p:cBhvr>
                                      <p:tavLst>
                                        <p:tav tm="0">
                                          <p:val>
                                            <p:strVal val="ppt_y"/>
                                          </p:val>
                                        </p:tav>
                                        <p:tav tm="100000">
                                          <p:val>
                                            <p:strVal val="1+ppt_h/2"/>
                                          </p:val>
                                        </p:tav>
                                      </p:tavLst>
                                    </p:anim>
                                    <p:set>
                                      <p:cBhvr>
                                        <p:cTn id="44" dur="1" fill="hold">
                                          <p:stCondLst>
                                            <p:cond delay="499"/>
                                          </p:stCondLst>
                                        </p:cTn>
                                        <p:tgtEl>
                                          <p:spTgt spid="1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20"/>
                                        </p:tgtEl>
                                        <p:attrNameLst>
                                          <p:attrName>ppt_x</p:attrName>
                                        </p:attrNameLst>
                                      </p:cBhvr>
                                      <p:tavLst>
                                        <p:tav tm="0">
                                          <p:val>
                                            <p:strVal val="ppt_x"/>
                                          </p:val>
                                        </p:tav>
                                        <p:tav tm="100000">
                                          <p:val>
                                            <p:strVal val="ppt_x"/>
                                          </p:val>
                                        </p:tav>
                                      </p:tavLst>
                                    </p:anim>
                                    <p:anim calcmode="lin" valueType="num">
                                      <p:cBhvr additive="base">
                                        <p:cTn id="49" dur="500"/>
                                        <p:tgtEl>
                                          <p:spTgt spid="20"/>
                                        </p:tgtEl>
                                        <p:attrNameLst>
                                          <p:attrName>ppt_y</p:attrName>
                                        </p:attrNameLst>
                                      </p:cBhvr>
                                      <p:tavLst>
                                        <p:tav tm="0">
                                          <p:val>
                                            <p:strVal val="ppt_y"/>
                                          </p:val>
                                        </p:tav>
                                        <p:tav tm="100000">
                                          <p:val>
                                            <p:strVal val="1+ppt_h/2"/>
                                          </p:val>
                                        </p:tav>
                                      </p:tavLst>
                                    </p:anim>
                                    <p:set>
                                      <p:cBhvr>
                                        <p:cTn id="50" dur="1" fill="hold">
                                          <p:stCondLst>
                                            <p:cond delay="499"/>
                                          </p:stCondLst>
                                        </p:cTn>
                                        <p:tgtEl>
                                          <p:spTgt spid="2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21"/>
                                        </p:tgtEl>
                                        <p:attrNameLst>
                                          <p:attrName>ppt_x</p:attrName>
                                        </p:attrNameLst>
                                      </p:cBhvr>
                                      <p:tavLst>
                                        <p:tav tm="0">
                                          <p:val>
                                            <p:strVal val="ppt_x"/>
                                          </p:val>
                                        </p:tav>
                                        <p:tav tm="100000">
                                          <p:val>
                                            <p:strVal val="ppt_x"/>
                                          </p:val>
                                        </p:tav>
                                      </p:tavLst>
                                    </p:anim>
                                    <p:anim calcmode="lin" valueType="num">
                                      <p:cBhvr additive="base">
                                        <p:cTn id="55" dur="500"/>
                                        <p:tgtEl>
                                          <p:spTgt spid="21"/>
                                        </p:tgtEl>
                                        <p:attrNameLst>
                                          <p:attrName>ppt_y</p:attrName>
                                        </p:attrNameLst>
                                      </p:cBhvr>
                                      <p:tavLst>
                                        <p:tav tm="0">
                                          <p:val>
                                            <p:strVal val="ppt_y"/>
                                          </p:val>
                                        </p:tav>
                                        <p:tav tm="100000">
                                          <p:val>
                                            <p:strVal val="1+ppt_h/2"/>
                                          </p:val>
                                        </p:tav>
                                      </p:tavLst>
                                    </p:anim>
                                    <p:set>
                                      <p:cBhvr>
                                        <p:cTn id="56" dur="1" fill="hold">
                                          <p:stCondLst>
                                            <p:cond delay="499"/>
                                          </p:stCondLst>
                                        </p:cTn>
                                        <p:tgtEl>
                                          <p:spTgt spid="2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0" nodeType="clickEffect">
                                  <p:stCondLst>
                                    <p:cond delay="0"/>
                                  </p:stCondLst>
                                  <p:childTnLst>
                                    <p:anim calcmode="lin" valueType="num">
                                      <p:cBhvr additive="base">
                                        <p:cTn id="60" dur="500"/>
                                        <p:tgtEl>
                                          <p:spTgt spid="22"/>
                                        </p:tgtEl>
                                        <p:attrNameLst>
                                          <p:attrName>ppt_x</p:attrName>
                                        </p:attrNameLst>
                                      </p:cBhvr>
                                      <p:tavLst>
                                        <p:tav tm="0">
                                          <p:val>
                                            <p:strVal val="ppt_x"/>
                                          </p:val>
                                        </p:tav>
                                        <p:tav tm="100000">
                                          <p:val>
                                            <p:strVal val="ppt_x"/>
                                          </p:val>
                                        </p:tav>
                                      </p:tavLst>
                                    </p:anim>
                                    <p:anim calcmode="lin" valueType="num">
                                      <p:cBhvr additive="base">
                                        <p:cTn id="61" dur="500"/>
                                        <p:tgtEl>
                                          <p:spTgt spid="22"/>
                                        </p:tgtEl>
                                        <p:attrNameLst>
                                          <p:attrName>ppt_y</p:attrName>
                                        </p:attrNameLst>
                                      </p:cBhvr>
                                      <p:tavLst>
                                        <p:tav tm="0">
                                          <p:val>
                                            <p:strVal val="ppt_y"/>
                                          </p:val>
                                        </p:tav>
                                        <p:tav tm="100000">
                                          <p:val>
                                            <p:strVal val="1+ppt_h/2"/>
                                          </p:val>
                                        </p:tav>
                                      </p:tavLst>
                                    </p:anim>
                                    <p:set>
                                      <p:cBhvr>
                                        <p:cTn id="62" dur="1" fill="hold">
                                          <p:stCondLst>
                                            <p:cond delay="499"/>
                                          </p:stCondLst>
                                        </p:cTn>
                                        <p:tgtEl>
                                          <p:spTgt spid="22"/>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 presetClass="exit" presetSubtype="4" fill="hold" grpId="0" nodeType="clickEffect">
                                  <p:stCondLst>
                                    <p:cond delay="0"/>
                                  </p:stCondLst>
                                  <p:childTnLst>
                                    <p:anim calcmode="lin" valueType="num">
                                      <p:cBhvr additive="base">
                                        <p:cTn id="66" dur="500"/>
                                        <p:tgtEl>
                                          <p:spTgt spid="23"/>
                                        </p:tgtEl>
                                        <p:attrNameLst>
                                          <p:attrName>ppt_x</p:attrName>
                                        </p:attrNameLst>
                                      </p:cBhvr>
                                      <p:tavLst>
                                        <p:tav tm="0">
                                          <p:val>
                                            <p:strVal val="ppt_x"/>
                                          </p:val>
                                        </p:tav>
                                        <p:tav tm="100000">
                                          <p:val>
                                            <p:strVal val="ppt_x"/>
                                          </p:val>
                                        </p:tav>
                                      </p:tavLst>
                                    </p:anim>
                                    <p:anim calcmode="lin" valueType="num">
                                      <p:cBhvr additive="base">
                                        <p:cTn id="67" dur="500"/>
                                        <p:tgtEl>
                                          <p:spTgt spid="23"/>
                                        </p:tgtEl>
                                        <p:attrNameLst>
                                          <p:attrName>ppt_y</p:attrName>
                                        </p:attrNameLst>
                                      </p:cBhvr>
                                      <p:tavLst>
                                        <p:tav tm="0">
                                          <p:val>
                                            <p:strVal val="ppt_y"/>
                                          </p:val>
                                        </p:tav>
                                        <p:tav tm="100000">
                                          <p:val>
                                            <p:strVal val="1+ppt_h/2"/>
                                          </p:val>
                                        </p:tav>
                                      </p:tavLst>
                                    </p:anim>
                                    <p:set>
                                      <p:cBhvr>
                                        <p:cTn id="68" dur="1" fill="hold">
                                          <p:stCondLst>
                                            <p:cond delay="499"/>
                                          </p:stCondLst>
                                        </p:cTn>
                                        <p:tgtEl>
                                          <p:spTgt spid="23"/>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xit" presetSubtype="4" fill="hold" grpId="0" nodeType="clickEffect">
                                  <p:stCondLst>
                                    <p:cond delay="0"/>
                                  </p:stCondLst>
                                  <p:childTnLst>
                                    <p:anim calcmode="lin" valueType="num">
                                      <p:cBhvr additive="base">
                                        <p:cTn id="72" dur="500"/>
                                        <p:tgtEl>
                                          <p:spTgt spid="24"/>
                                        </p:tgtEl>
                                        <p:attrNameLst>
                                          <p:attrName>ppt_x</p:attrName>
                                        </p:attrNameLst>
                                      </p:cBhvr>
                                      <p:tavLst>
                                        <p:tav tm="0">
                                          <p:val>
                                            <p:strVal val="ppt_x"/>
                                          </p:val>
                                        </p:tav>
                                        <p:tav tm="100000">
                                          <p:val>
                                            <p:strVal val="ppt_x"/>
                                          </p:val>
                                        </p:tav>
                                      </p:tavLst>
                                    </p:anim>
                                    <p:anim calcmode="lin" valueType="num">
                                      <p:cBhvr additive="base">
                                        <p:cTn id="73" dur="500"/>
                                        <p:tgtEl>
                                          <p:spTgt spid="24"/>
                                        </p:tgtEl>
                                        <p:attrNameLst>
                                          <p:attrName>ppt_y</p:attrName>
                                        </p:attrNameLst>
                                      </p:cBhvr>
                                      <p:tavLst>
                                        <p:tav tm="0">
                                          <p:val>
                                            <p:strVal val="ppt_y"/>
                                          </p:val>
                                        </p:tav>
                                        <p:tav tm="100000">
                                          <p:val>
                                            <p:strVal val="1+ppt_h/2"/>
                                          </p:val>
                                        </p:tav>
                                      </p:tavLst>
                                    </p:anim>
                                    <p:set>
                                      <p:cBhvr>
                                        <p:cTn id="74" dur="1" fill="hold">
                                          <p:stCondLst>
                                            <p:cond delay="499"/>
                                          </p:stCondLst>
                                        </p:cTn>
                                        <p:tgtEl>
                                          <p:spTgt spid="24"/>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 presetClass="exit" presetSubtype="4" fill="hold" grpId="0" nodeType="clickEffect">
                                  <p:stCondLst>
                                    <p:cond delay="0"/>
                                  </p:stCondLst>
                                  <p:childTnLst>
                                    <p:anim calcmode="lin" valueType="num">
                                      <p:cBhvr additive="base">
                                        <p:cTn id="78" dur="500"/>
                                        <p:tgtEl>
                                          <p:spTgt spid="25"/>
                                        </p:tgtEl>
                                        <p:attrNameLst>
                                          <p:attrName>ppt_x</p:attrName>
                                        </p:attrNameLst>
                                      </p:cBhvr>
                                      <p:tavLst>
                                        <p:tav tm="0">
                                          <p:val>
                                            <p:strVal val="ppt_x"/>
                                          </p:val>
                                        </p:tav>
                                        <p:tav tm="100000">
                                          <p:val>
                                            <p:strVal val="ppt_x"/>
                                          </p:val>
                                        </p:tav>
                                      </p:tavLst>
                                    </p:anim>
                                    <p:anim calcmode="lin" valueType="num">
                                      <p:cBhvr additive="base">
                                        <p:cTn id="79" dur="500"/>
                                        <p:tgtEl>
                                          <p:spTgt spid="25"/>
                                        </p:tgtEl>
                                        <p:attrNameLst>
                                          <p:attrName>ppt_y</p:attrName>
                                        </p:attrNameLst>
                                      </p:cBhvr>
                                      <p:tavLst>
                                        <p:tav tm="0">
                                          <p:val>
                                            <p:strVal val="ppt_y"/>
                                          </p:val>
                                        </p:tav>
                                        <p:tav tm="100000">
                                          <p:val>
                                            <p:strVal val="1+ppt_h/2"/>
                                          </p:val>
                                        </p:tav>
                                      </p:tavLst>
                                    </p:anim>
                                    <p:set>
                                      <p:cBhvr>
                                        <p:cTn id="80" dur="1" fill="hold">
                                          <p:stCondLst>
                                            <p:cond delay="499"/>
                                          </p:stCondLst>
                                        </p:cTn>
                                        <p:tgtEl>
                                          <p:spTgt spid="25"/>
                                        </p:tgtEl>
                                        <p:attrNameLst>
                                          <p:attrName>style.visibility</p:attrName>
                                        </p:attrNameLst>
                                      </p:cBhvr>
                                      <p:to>
                                        <p:strVal val="hidden"/>
                                      </p:to>
                                    </p:set>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0" nodeType="clickEffect">
                                  <p:stCondLst>
                                    <p:cond delay="0"/>
                                  </p:stCondLst>
                                  <p:childTnLst>
                                    <p:anim calcmode="lin" valueType="num">
                                      <p:cBhvr additive="base">
                                        <p:cTn id="84" dur="500"/>
                                        <p:tgtEl>
                                          <p:spTgt spid="26"/>
                                        </p:tgtEl>
                                        <p:attrNameLst>
                                          <p:attrName>ppt_x</p:attrName>
                                        </p:attrNameLst>
                                      </p:cBhvr>
                                      <p:tavLst>
                                        <p:tav tm="0">
                                          <p:val>
                                            <p:strVal val="ppt_x"/>
                                          </p:val>
                                        </p:tav>
                                        <p:tav tm="100000">
                                          <p:val>
                                            <p:strVal val="ppt_x"/>
                                          </p:val>
                                        </p:tav>
                                      </p:tavLst>
                                    </p:anim>
                                    <p:anim calcmode="lin" valueType="num">
                                      <p:cBhvr additive="base">
                                        <p:cTn id="85" dur="500"/>
                                        <p:tgtEl>
                                          <p:spTgt spid="26"/>
                                        </p:tgtEl>
                                        <p:attrNameLst>
                                          <p:attrName>ppt_y</p:attrName>
                                        </p:attrNameLst>
                                      </p:cBhvr>
                                      <p:tavLst>
                                        <p:tav tm="0">
                                          <p:val>
                                            <p:strVal val="ppt_y"/>
                                          </p:val>
                                        </p:tav>
                                        <p:tav tm="100000">
                                          <p:val>
                                            <p:strVal val="1+ppt_h/2"/>
                                          </p:val>
                                        </p:tav>
                                      </p:tavLst>
                                    </p:anim>
                                    <p:set>
                                      <p:cBhvr>
                                        <p:cTn id="86" dur="1" fill="hold">
                                          <p:stCondLst>
                                            <p:cond delay="499"/>
                                          </p:stCondLst>
                                        </p:cTn>
                                        <p:tgtEl>
                                          <p:spTgt spid="26"/>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 presetClass="exit" presetSubtype="4" fill="hold" grpId="0" nodeType="clickEffect">
                                  <p:stCondLst>
                                    <p:cond delay="0"/>
                                  </p:stCondLst>
                                  <p:childTnLst>
                                    <p:anim calcmode="lin" valueType="num">
                                      <p:cBhvr additive="base">
                                        <p:cTn id="90" dur="500"/>
                                        <p:tgtEl>
                                          <p:spTgt spid="27"/>
                                        </p:tgtEl>
                                        <p:attrNameLst>
                                          <p:attrName>ppt_x</p:attrName>
                                        </p:attrNameLst>
                                      </p:cBhvr>
                                      <p:tavLst>
                                        <p:tav tm="0">
                                          <p:val>
                                            <p:strVal val="ppt_x"/>
                                          </p:val>
                                        </p:tav>
                                        <p:tav tm="100000">
                                          <p:val>
                                            <p:strVal val="ppt_x"/>
                                          </p:val>
                                        </p:tav>
                                      </p:tavLst>
                                    </p:anim>
                                    <p:anim calcmode="lin" valueType="num">
                                      <p:cBhvr additive="base">
                                        <p:cTn id="91" dur="500"/>
                                        <p:tgtEl>
                                          <p:spTgt spid="27"/>
                                        </p:tgtEl>
                                        <p:attrNameLst>
                                          <p:attrName>ppt_y</p:attrName>
                                        </p:attrNameLst>
                                      </p:cBhvr>
                                      <p:tavLst>
                                        <p:tav tm="0">
                                          <p:val>
                                            <p:strVal val="ppt_y"/>
                                          </p:val>
                                        </p:tav>
                                        <p:tav tm="100000">
                                          <p:val>
                                            <p:strVal val="1+ppt_h/2"/>
                                          </p:val>
                                        </p:tav>
                                      </p:tavLst>
                                    </p:anim>
                                    <p:set>
                                      <p:cBhvr>
                                        <p:cTn id="92" dur="1" fill="hold">
                                          <p:stCondLst>
                                            <p:cond delay="499"/>
                                          </p:stCondLst>
                                        </p:cTn>
                                        <p:tgtEl>
                                          <p:spTgt spid="27"/>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2" presetClass="exit" presetSubtype="4" fill="hold" grpId="0" nodeType="clickEffect">
                                  <p:stCondLst>
                                    <p:cond delay="0"/>
                                  </p:stCondLst>
                                  <p:childTnLst>
                                    <p:anim calcmode="lin" valueType="num">
                                      <p:cBhvr additive="base">
                                        <p:cTn id="96" dur="500"/>
                                        <p:tgtEl>
                                          <p:spTgt spid="28"/>
                                        </p:tgtEl>
                                        <p:attrNameLst>
                                          <p:attrName>ppt_x</p:attrName>
                                        </p:attrNameLst>
                                      </p:cBhvr>
                                      <p:tavLst>
                                        <p:tav tm="0">
                                          <p:val>
                                            <p:strVal val="ppt_x"/>
                                          </p:val>
                                        </p:tav>
                                        <p:tav tm="100000">
                                          <p:val>
                                            <p:strVal val="ppt_x"/>
                                          </p:val>
                                        </p:tav>
                                      </p:tavLst>
                                    </p:anim>
                                    <p:anim calcmode="lin" valueType="num">
                                      <p:cBhvr additive="base">
                                        <p:cTn id="97" dur="500"/>
                                        <p:tgtEl>
                                          <p:spTgt spid="28"/>
                                        </p:tgtEl>
                                        <p:attrNameLst>
                                          <p:attrName>ppt_y</p:attrName>
                                        </p:attrNameLst>
                                      </p:cBhvr>
                                      <p:tavLst>
                                        <p:tav tm="0">
                                          <p:val>
                                            <p:strVal val="ppt_y"/>
                                          </p:val>
                                        </p:tav>
                                        <p:tav tm="100000">
                                          <p:val>
                                            <p:strVal val="1+ppt_h/2"/>
                                          </p:val>
                                        </p:tav>
                                      </p:tavLst>
                                    </p:anim>
                                    <p:set>
                                      <p:cBhvr>
                                        <p:cTn id="98" dur="1" fill="hold">
                                          <p:stCondLst>
                                            <p:cond delay="499"/>
                                          </p:stCondLst>
                                        </p:cTn>
                                        <p:tgtEl>
                                          <p:spTgt spid="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sz="5400" dirty="0"/>
              <a:t>Positivism</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1CBB2B2-AB0C-F7E4-A0CA-6465CD2E9ED2}"/>
              </a:ext>
            </a:extLst>
          </p:cNvPr>
          <p:cNvPicPr>
            <a:picLocks noChangeAspect="1"/>
          </p:cNvPicPr>
          <p:nvPr/>
        </p:nvPicPr>
        <p:blipFill>
          <a:blip r:embed="rId2"/>
          <a:stretch>
            <a:fillRect/>
          </a:stretch>
        </p:blipFill>
        <p:spPr>
          <a:xfrm>
            <a:off x="527386" y="533904"/>
            <a:ext cx="3583036" cy="562044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570379" cy="4192520"/>
          </a:xfrm>
        </p:spPr>
        <p:txBody>
          <a:bodyPr>
            <a:normAutofit/>
          </a:bodyPr>
          <a:lstStyle/>
          <a:p>
            <a:pPr marL="514350" indent="-514350">
              <a:lnSpc>
                <a:spcPct val="90000"/>
              </a:lnSpc>
              <a:buFont typeface="+mj-lt"/>
              <a:buAutoNum type="arabicPeriod"/>
            </a:pPr>
            <a:r>
              <a:rPr lang="en-GB" sz="2500" b="1" dirty="0"/>
              <a:t>Examination of facts </a:t>
            </a:r>
            <a:endParaRPr lang="en-GB" sz="2500" dirty="0"/>
          </a:p>
          <a:p>
            <a:pPr marL="514350" indent="-514350">
              <a:lnSpc>
                <a:spcPct val="90000"/>
              </a:lnSpc>
              <a:buFont typeface="+mj-lt"/>
              <a:buAutoNum type="arabicPeriod"/>
            </a:pPr>
            <a:r>
              <a:rPr lang="en-GB" sz="2500" dirty="0"/>
              <a:t>Objective knowledge through </a:t>
            </a:r>
            <a:r>
              <a:rPr lang="en-GB" sz="2500" b="1" dirty="0"/>
              <a:t>scientific method </a:t>
            </a:r>
            <a:endParaRPr lang="en-GB" sz="2500" dirty="0"/>
          </a:p>
          <a:p>
            <a:pPr marL="514350" indent="-514350">
              <a:lnSpc>
                <a:spcPct val="90000"/>
              </a:lnSpc>
              <a:buFont typeface="+mj-lt"/>
              <a:buAutoNum type="arabicPeriod"/>
            </a:pPr>
            <a:r>
              <a:rPr lang="en-GB" sz="2500" dirty="0"/>
              <a:t>Reliance on </a:t>
            </a:r>
            <a:r>
              <a:rPr lang="en-GB" sz="2500" b="1" dirty="0"/>
              <a:t>factual observation</a:t>
            </a:r>
          </a:p>
          <a:p>
            <a:pPr marL="514350" indent="-514350">
              <a:lnSpc>
                <a:spcPct val="90000"/>
              </a:lnSpc>
              <a:buFont typeface="+mj-lt"/>
              <a:buAutoNum type="arabicPeriod"/>
            </a:pPr>
            <a:r>
              <a:rPr lang="en-GB" sz="2500" dirty="0"/>
              <a:t>Social sciences could only become scientific when they were </a:t>
            </a:r>
            <a:r>
              <a:rPr lang="en-GB" sz="2500" b="1" dirty="0"/>
              <a:t>stripped of metaphysical abstractions and philosophical speculation</a:t>
            </a: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mtClean="0"/>
              <a:pPr>
                <a:spcAft>
                  <a:spcPts val="600"/>
                </a:spcAft>
              </a:pPr>
              <a:t>21</a:t>
            </a:fld>
            <a:endParaRPr lang="en-US"/>
          </a:p>
        </p:txBody>
      </p:sp>
    </p:spTree>
    <p:extLst>
      <p:ext uri="{BB962C8B-B14F-4D97-AF65-F5344CB8AC3E}">
        <p14:creationId xmlns:p14="http://schemas.microsoft.com/office/powerpoint/2010/main" val="115384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73162"/>
          </a:xfrm>
        </p:spPr>
        <p:txBody>
          <a:bodyPr>
            <a:normAutofit/>
          </a:bodyPr>
          <a:lstStyle/>
          <a:p>
            <a:r>
              <a:rPr lang="en-GB" sz="5400" dirty="0"/>
              <a:t>John Stuart Mill (1807-73)</a:t>
            </a:r>
          </a:p>
        </p:txBody>
      </p:sp>
      <p:sp>
        <p:nvSpPr>
          <p:cNvPr id="3" name="Content Placeholder 2"/>
          <p:cNvSpPr>
            <a:spLocks noGrp="1"/>
          </p:cNvSpPr>
          <p:nvPr>
            <p:ph idx="1"/>
          </p:nvPr>
        </p:nvSpPr>
        <p:spPr>
          <a:xfrm>
            <a:off x="457200" y="1600200"/>
            <a:ext cx="8458200" cy="4756150"/>
          </a:xfrm>
        </p:spPr>
        <p:txBody>
          <a:bodyPr>
            <a:noAutofit/>
          </a:bodyPr>
          <a:lstStyle/>
          <a:p>
            <a:r>
              <a:rPr lang="en-GB" sz="3600" dirty="0"/>
              <a:t>Shared Comte’s enthusiasm for the scientific approach</a:t>
            </a:r>
          </a:p>
          <a:p>
            <a:r>
              <a:rPr lang="en-GB" sz="3600" dirty="0"/>
              <a:t>Differed in his belief that </a:t>
            </a:r>
            <a:r>
              <a:rPr lang="en-GB" sz="3600" b="1" dirty="0"/>
              <a:t>the causes of human action can be traced back to human psychology</a:t>
            </a:r>
          </a:p>
          <a:p>
            <a:r>
              <a:rPr lang="en-GB" sz="3600" b="1" dirty="0"/>
              <a:t>Social action is driven by human nature</a:t>
            </a:r>
            <a:r>
              <a:rPr lang="en-GB" sz="3600" dirty="0"/>
              <a:t>: urges, passions, desires and creative impulses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122551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170" y="856180"/>
            <a:ext cx="3420438" cy="1128068"/>
          </a:xfrm>
        </p:spPr>
        <p:txBody>
          <a:bodyPr anchor="ctr">
            <a:normAutofit/>
          </a:bodyPr>
          <a:lstStyle/>
          <a:p>
            <a:pPr>
              <a:lnSpc>
                <a:spcPct val="90000"/>
              </a:lnSpc>
            </a:pPr>
            <a:r>
              <a:rPr lang="en-GB" sz="3500"/>
              <a:t>John Stuart Mill (1807-73)</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1903E95-9BCD-1C3D-F8AF-3DFC2961CEB3}"/>
              </a:ext>
            </a:extLst>
          </p:cNvPr>
          <p:cNvPicPr>
            <a:picLocks noChangeAspect="1"/>
          </p:cNvPicPr>
          <p:nvPr/>
        </p:nvPicPr>
        <p:blipFill rotWithShape="1">
          <a:blip r:embed="rId2"/>
          <a:srcRect r="3287" b="-2"/>
          <a:stretch/>
        </p:blipFill>
        <p:spPr>
          <a:xfrm>
            <a:off x="4483341" y="799352"/>
            <a:ext cx="4069057" cy="5259296"/>
          </a:xfrm>
          <a:prstGeom prst="rect">
            <a:avLst/>
          </a:prstGeom>
        </p:spPr>
      </p:pic>
      <p:sp>
        <p:nvSpPr>
          <p:cNvPr id="4" name="Slide Number Placeholder 3"/>
          <p:cNvSpPr>
            <a:spLocks noGrp="1"/>
          </p:cNvSpPr>
          <p:nvPr>
            <p:ph type="sldNum" sz="quarter" idx="12"/>
          </p:nvPr>
        </p:nvSpPr>
        <p:spPr>
          <a:xfrm>
            <a:off x="7038802" y="6492240"/>
            <a:ext cx="791787" cy="365125"/>
          </a:xfrm>
        </p:spPr>
        <p:txBody>
          <a:bodyPr>
            <a:normAutofit/>
          </a:bodyPr>
          <a:lstStyle/>
          <a:p>
            <a:pPr>
              <a:spcAft>
                <a:spcPts val="600"/>
              </a:spcAft>
            </a:pPr>
            <a:fld id="{B6F15528-21DE-4FAA-801E-634DDDAF4B2B}" type="slidenum">
              <a:rPr lang="en-US" smtClean="0"/>
              <a:pPr>
                <a:spcAft>
                  <a:spcPts val="600"/>
                </a:spcAft>
              </a:pPr>
              <a:t>23</a:t>
            </a:fld>
            <a:endParaRPr lang="en-US"/>
          </a:p>
        </p:txBody>
      </p:sp>
      <p:sp>
        <p:nvSpPr>
          <p:cNvPr id="3" name="Content Placeholder 2"/>
          <p:cNvSpPr>
            <a:spLocks noGrp="1"/>
          </p:cNvSpPr>
          <p:nvPr>
            <p:ph idx="1"/>
          </p:nvPr>
        </p:nvSpPr>
        <p:spPr>
          <a:xfrm>
            <a:off x="443039" y="2330505"/>
            <a:ext cx="4040301" cy="4526860"/>
          </a:xfrm>
        </p:spPr>
        <p:txBody>
          <a:bodyPr anchor="ctr">
            <a:normAutofit/>
          </a:bodyPr>
          <a:lstStyle/>
          <a:p>
            <a:r>
              <a:rPr lang="en-GB" sz="2200" dirty="0"/>
              <a:t>How should governments act?</a:t>
            </a:r>
          </a:p>
          <a:p>
            <a:r>
              <a:rPr lang="en-GB" sz="2200" dirty="0"/>
              <a:t>How should the powerful conduct themselves?</a:t>
            </a:r>
          </a:p>
          <a:p>
            <a:r>
              <a:rPr lang="en-GB" sz="2200" dirty="0"/>
              <a:t>Individual liberty to think and do what we want</a:t>
            </a:r>
          </a:p>
          <a:p>
            <a:r>
              <a:rPr lang="en-GB" sz="2200" dirty="0"/>
              <a:t>Toleration and open mindedness</a:t>
            </a:r>
          </a:p>
          <a:p>
            <a:r>
              <a:rPr lang="en-GB" sz="2200" dirty="0"/>
              <a:t>Intervention is only allowed to prevent harm to others</a:t>
            </a:r>
          </a:p>
          <a:p>
            <a:r>
              <a:rPr lang="en-GB" sz="2200" dirty="0"/>
              <a:t>What would Mill say about business ethics?</a:t>
            </a:r>
            <a:endParaRPr lang="en-GB" sz="1700" dirty="0"/>
          </a:p>
          <a:p>
            <a:endParaRPr lang="en-GB" sz="1700" dirty="0"/>
          </a:p>
        </p:txBody>
      </p:sp>
      <p:sp>
        <p:nvSpPr>
          <p:cNvPr id="9" name="TextBox 8">
            <a:extLst>
              <a:ext uri="{FF2B5EF4-FFF2-40B4-BE49-F238E27FC236}">
                <a16:creationId xmlns:a16="http://schemas.microsoft.com/office/drawing/2014/main" id="{DCDF728C-4707-524A-1504-40EB9ACF29C2}"/>
              </a:ext>
            </a:extLst>
          </p:cNvPr>
          <p:cNvSpPr txBox="1"/>
          <p:nvPr/>
        </p:nvSpPr>
        <p:spPr>
          <a:xfrm>
            <a:off x="4264357" y="4663906"/>
            <a:ext cx="4572000" cy="1938992"/>
          </a:xfrm>
          <a:prstGeom prst="rect">
            <a:avLst/>
          </a:prstGeom>
          <a:solidFill>
            <a:srgbClr val="7030A0"/>
          </a:solidFill>
        </p:spPr>
        <p:txBody>
          <a:bodyPr wrap="square">
            <a:spAutoFit/>
          </a:bodyPr>
          <a:lstStyle/>
          <a:p>
            <a:pPr algn="ctr"/>
            <a:r>
              <a:rPr lang="en-US" sz="2400" dirty="0">
                <a:solidFill>
                  <a:schemeClr val="bg1"/>
                </a:solidFill>
              </a:rPr>
              <a:t>“The only purpose for which power can be rightfully exercised over any member of a civilized community, against his will, is to prevent harm to others.”</a:t>
            </a:r>
            <a:endParaRPr lang="en-GB" sz="2400" dirty="0">
              <a:solidFill>
                <a:schemeClr val="bg1"/>
              </a:solidFill>
            </a:endParaRPr>
          </a:p>
        </p:txBody>
      </p:sp>
    </p:spTree>
    <p:extLst>
      <p:ext uri="{BB962C8B-B14F-4D97-AF65-F5344CB8AC3E}">
        <p14:creationId xmlns:p14="http://schemas.microsoft.com/office/powerpoint/2010/main" val="661321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839200" cy="1143000"/>
          </a:xfrm>
        </p:spPr>
        <p:txBody>
          <a:bodyPr>
            <a:noAutofit/>
          </a:bodyPr>
          <a:lstStyle/>
          <a:p>
            <a:r>
              <a:rPr lang="en-GB" sz="5400" dirty="0"/>
              <a:t>Herbert Spencer (1820-1903)</a:t>
            </a:r>
          </a:p>
        </p:txBody>
      </p:sp>
      <p:sp>
        <p:nvSpPr>
          <p:cNvPr id="3" name="Content Placeholder 2"/>
          <p:cNvSpPr>
            <a:spLocks noGrp="1"/>
          </p:cNvSpPr>
          <p:nvPr>
            <p:ph idx="1"/>
          </p:nvPr>
        </p:nvSpPr>
        <p:spPr>
          <a:xfrm>
            <a:off x="457200" y="1600201"/>
            <a:ext cx="8229600" cy="1219200"/>
          </a:xfrm>
        </p:spPr>
        <p:txBody>
          <a:bodyPr/>
          <a:lstStyle/>
          <a:p>
            <a:r>
              <a:rPr lang="en-GB" dirty="0"/>
              <a:t>Social progress can be seen as a kind of evolution - </a:t>
            </a:r>
            <a:r>
              <a:rPr lang="en-GB" b="1" dirty="0"/>
              <a:t>‘social evolution’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8721" y="2819400"/>
            <a:ext cx="5605697" cy="3735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2533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Global manufacturing</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875541-8164-4CC7-9F2F-6F0C49BB858D}" type="slidenum">
              <a:rPr kumimoji="0" lang="en-US" sz="9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a:ln>
                <a:noFill/>
              </a:ln>
              <a:solidFill>
                <a:prstClr val="black">
                  <a:tint val="75000"/>
                </a:prstClr>
              </a:solidFill>
              <a:effectLst/>
              <a:uLnTx/>
              <a:uFillTx/>
              <a:latin typeface="Calibri"/>
              <a:ea typeface="+mn-ea"/>
              <a:cs typeface="+mn-cs"/>
            </a:endParaRPr>
          </a:p>
        </p:txBody>
      </p:sp>
      <p:graphicFrame>
        <p:nvGraphicFramePr>
          <p:cNvPr id="10" name="Table 9"/>
          <p:cNvGraphicFramePr>
            <a:graphicFrameLocks noGrp="1"/>
          </p:cNvGraphicFramePr>
          <p:nvPr/>
        </p:nvGraphicFramePr>
        <p:xfrm>
          <a:off x="458680" y="2188495"/>
          <a:ext cx="7178337" cy="3372790"/>
        </p:xfrm>
        <a:graphic>
          <a:graphicData uri="http://schemas.openxmlformats.org/drawingml/2006/table">
            <a:tbl>
              <a:tblPr firstRow="1" bandRow="1">
                <a:tableStyleId>{073A0DAA-6AF3-43AB-8588-CEC1D06C72B9}</a:tableStyleId>
              </a:tblPr>
              <a:tblGrid>
                <a:gridCol w="2392779">
                  <a:extLst>
                    <a:ext uri="{9D8B030D-6E8A-4147-A177-3AD203B41FA5}">
                      <a16:colId xmlns:a16="http://schemas.microsoft.com/office/drawing/2014/main" val="20000"/>
                    </a:ext>
                  </a:extLst>
                </a:gridCol>
                <a:gridCol w="2392779">
                  <a:extLst>
                    <a:ext uri="{9D8B030D-6E8A-4147-A177-3AD203B41FA5}">
                      <a16:colId xmlns:a16="http://schemas.microsoft.com/office/drawing/2014/main" val="20001"/>
                    </a:ext>
                  </a:extLst>
                </a:gridCol>
                <a:gridCol w="2392779">
                  <a:extLst>
                    <a:ext uri="{9D8B030D-6E8A-4147-A177-3AD203B41FA5}">
                      <a16:colId xmlns:a16="http://schemas.microsoft.com/office/drawing/2014/main" val="20002"/>
                    </a:ext>
                  </a:extLst>
                </a:gridCol>
              </a:tblGrid>
              <a:tr h="674558">
                <a:tc>
                  <a:txBody>
                    <a:bodyPr/>
                    <a:lstStyle/>
                    <a:p>
                      <a:endParaRPr lang="en-GB" sz="3000" dirty="0"/>
                    </a:p>
                  </a:txBody>
                  <a:tcPr marL="68580" marR="68580" marT="34290" marB="3429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GB" sz="3000" dirty="0"/>
                        <a:t>1750</a:t>
                      </a:r>
                    </a:p>
                  </a:txBody>
                  <a:tcPr marL="68580" marR="68580" marT="34290" marB="34290">
                    <a:lnT w="12700" cap="flat" cmpd="sng" algn="ctr">
                      <a:solidFill>
                        <a:schemeClr val="tx1"/>
                      </a:solidFill>
                      <a:prstDash val="solid"/>
                      <a:round/>
                      <a:headEnd type="none" w="med" len="med"/>
                      <a:tailEnd type="none" w="med" len="med"/>
                    </a:lnT>
                  </a:tcPr>
                </a:tc>
                <a:tc>
                  <a:txBody>
                    <a:bodyPr/>
                    <a:lstStyle/>
                    <a:p>
                      <a:r>
                        <a:rPr lang="en-GB" sz="3000" dirty="0"/>
                        <a:t>1880</a:t>
                      </a:r>
                    </a:p>
                  </a:txBody>
                  <a:tcPr marL="68580" marR="68580" marT="34290" marB="3429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674558">
                <a:tc>
                  <a:txBody>
                    <a:bodyPr/>
                    <a:lstStyle/>
                    <a:p>
                      <a:r>
                        <a:rPr lang="en-GB" sz="3000" dirty="0"/>
                        <a:t>China</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33%</a:t>
                      </a:r>
                    </a:p>
                  </a:txBody>
                  <a:tcPr marL="68580" marR="68580" marT="34290" marB="34290"/>
                </a:tc>
                <a:tc>
                  <a:txBody>
                    <a:bodyPr/>
                    <a:lstStyle/>
                    <a:p>
                      <a:r>
                        <a:rPr lang="en-GB" sz="3000" dirty="0"/>
                        <a:t>12.5%</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674558">
                <a:tc>
                  <a:txBody>
                    <a:bodyPr/>
                    <a:lstStyle/>
                    <a:p>
                      <a:r>
                        <a:rPr lang="en-GB" sz="3000" dirty="0"/>
                        <a:t>India</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25%</a:t>
                      </a:r>
                    </a:p>
                  </a:txBody>
                  <a:tcPr marL="68580" marR="68580" marT="34290" marB="34290"/>
                </a:tc>
                <a:tc>
                  <a:txBody>
                    <a:bodyPr/>
                    <a:lstStyle/>
                    <a:p>
                      <a:r>
                        <a:rPr lang="en-GB" sz="3000" dirty="0"/>
                        <a:t>2.8%</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674558">
                <a:tc>
                  <a:txBody>
                    <a:bodyPr/>
                    <a:lstStyle/>
                    <a:p>
                      <a:r>
                        <a:rPr lang="en-GB" sz="3000" dirty="0"/>
                        <a:t>UK</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1.9%</a:t>
                      </a:r>
                    </a:p>
                  </a:txBody>
                  <a:tcPr marL="68580" marR="68580" marT="34290" marB="34290"/>
                </a:tc>
                <a:tc>
                  <a:txBody>
                    <a:bodyPr/>
                    <a:lstStyle/>
                    <a:p>
                      <a:r>
                        <a:rPr lang="en-GB" sz="3000" dirty="0"/>
                        <a:t>23%</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674558">
                <a:tc>
                  <a:txBody>
                    <a:bodyPr/>
                    <a:lstStyle/>
                    <a:p>
                      <a:r>
                        <a:rPr lang="en-GB" sz="3000" dirty="0"/>
                        <a:t>US</a:t>
                      </a:r>
                    </a:p>
                  </a:txBody>
                  <a:tcPr marL="68580" marR="68580" marT="34290" marB="3429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r>
                        <a:rPr lang="en-GB" sz="3000" dirty="0"/>
                        <a:t>0.1%</a:t>
                      </a:r>
                    </a:p>
                  </a:txBody>
                  <a:tcPr marL="68580" marR="68580" marT="34290" marB="34290">
                    <a:lnB w="12700" cap="flat" cmpd="sng" algn="ctr">
                      <a:solidFill>
                        <a:schemeClr val="tx1"/>
                      </a:solidFill>
                      <a:prstDash val="solid"/>
                      <a:round/>
                      <a:headEnd type="none" w="med" len="med"/>
                      <a:tailEnd type="none" w="med" len="med"/>
                    </a:lnB>
                  </a:tcPr>
                </a:tc>
                <a:tc>
                  <a:txBody>
                    <a:bodyPr/>
                    <a:lstStyle/>
                    <a:p>
                      <a:r>
                        <a:rPr lang="en-GB" sz="3000" dirty="0"/>
                        <a:t>15%</a:t>
                      </a:r>
                    </a:p>
                  </a:txBody>
                  <a:tcPr marL="68580" marR="68580" marT="34290" marB="3429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2" name="Arrow: Up 1">
            <a:extLst>
              <a:ext uri="{FF2B5EF4-FFF2-40B4-BE49-F238E27FC236}">
                <a16:creationId xmlns:a16="http://schemas.microsoft.com/office/drawing/2014/main" id="{48945918-CD15-4275-9DFB-22FAB2EF7F9F}"/>
              </a:ext>
            </a:extLst>
          </p:cNvPr>
          <p:cNvSpPr/>
          <p:nvPr/>
        </p:nvSpPr>
        <p:spPr>
          <a:xfrm>
            <a:off x="7833434" y="4232985"/>
            <a:ext cx="419470" cy="625876"/>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Calibri"/>
              <a:ea typeface="+mn-ea"/>
              <a:cs typeface="+mn-cs"/>
            </a:endParaRPr>
          </a:p>
        </p:txBody>
      </p:sp>
      <p:sp>
        <p:nvSpPr>
          <p:cNvPr id="9" name="Arrow: Up 8">
            <a:extLst>
              <a:ext uri="{FF2B5EF4-FFF2-40B4-BE49-F238E27FC236}">
                <a16:creationId xmlns:a16="http://schemas.microsoft.com/office/drawing/2014/main" id="{83383DE8-B455-434C-817C-8AE6282E3B4A}"/>
              </a:ext>
            </a:extLst>
          </p:cNvPr>
          <p:cNvSpPr/>
          <p:nvPr/>
        </p:nvSpPr>
        <p:spPr>
          <a:xfrm>
            <a:off x="7819121" y="4967022"/>
            <a:ext cx="419470" cy="625876"/>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Calibri"/>
              <a:ea typeface="+mn-ea"/>
              <a:cs typeface="+mn-cs"/>
            </a:endParaRPr>
          </a:p>
        </p:txBody>
      </p:sp>
      <p:sp>
        <p:nvSpPr>
          <p:cNvPr id="11" name="Arrow: Up 10">
            <a:extLst>
              <a:ext uri="{FF2B5EF4-FFF2-40B4-BE49-F238E27FC236}">
                <a16:creationId xmlns:a16="http://schemas.microsoft.com/office/drawing/2014/main" id="{DD57E4A3-15CD-402D-BF5C-3C9E724447F5}"/>
              </a:ext>
            </a:extLst>
          </p:cNvPr>
          <p:cNvSpPr/>
          <p:nvPr/>
        </p:nvSpPr>
        <p:spPr>
          <a:xfrm rot="10800000">
            <a:off x="7833433" y="3575494"/>
            <a:ext cx="419470" cy="625876"/>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Calibri"/>
              <a:ea typeface="+mn-ea"/>
              <a:cs typeface="+mn-cs"/>
            </a:endParaRPr>
          </a:p>
        </p:txBody>
      </p:sp>
      <p:pic>
        <p:nvPicPr>
          <p:cNvPr id="12" name="Picture 11">
            <a:extLst>
              <a:ext uri="{FF2B5EF4-FFF2-40B4-BE49-F238E27FC236}">
                <a16:creationId xmlns:a16="http://schemas.microsoft.com/office/drawing/2014/main" id="{3FD9463F-3E82-4507-8317-EDF9DE07B652}"/>
              </a:ext>
            </a:extLst>
          </p:cNvPr>
          <p:cNvPicPr>
            <a:picLocks noChangeAspect="1"/>
          </p:cNvPicPr>
          <p:nvPr/>
        </p:nvPicPr>
        <p:blipFill>
          <a:blip r:embed="rId2"/>
          <a:stretch>
            <a:fillRect/>
          </a:stretch>
        </p:blipFill>
        <p:spPr>
          <a:xfrm>
            <a:off x="7819121" y="2831769"/>
            <a:ext cx="448095" cy="635563"/>
          </a:xfrm>
          <a:prstGeom prst="rect">
            <a:avLst/>
          </a:prstGeom>
        </p:spPr>
      </p:pic>
    </p:spTree>
    <p:extLst>
      <p:ext uri="{BB962C8B-B14F-4D97-AF65-F5344CB8AC3E}">
        <p14:creationId xmlns:p14="http://schemas.microsoft.com/office/powerpoint/2010/main" val="3966544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1120</TotalTime>
  <Words>890</Words>
  <Application>Microsoft Office PowerPoint</Application>
  <PresentationFormat>On-screen Show (4:3)</PresentationFormat>
  <Paragraphs>158</Paragraphs>
  <Slides>25</Slides>
  <Notes>0</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25</vt:i4>
      </vt:variant>
    </vt:vector>
  </HeadingPairs>
  <TitlesOfParts>
    <vt:vector size="33" baseType="lpstr">
      <vt:lpstr>Arial</vt:lpstr>
      <vt:lpstr>Calibri</vt:lpstr>
      <vt:lpstr>Calibri Light</vt:lpstr>
      <vt:lpstr>Office Theme</vt:lpstr>
      <vt:lpstr>1_Office Theme</vt:lpstr>
      <vt:lpstr>3_Office Theme</vt:lpstr>
      <vt:lpstr>4_Office Theme</vt:lpstr>
      <vt:lpstr>5_Office Theme</vt:lpstr>
      <vt:lpstr>Origins of Modern Social Theory </vt:lpstr>
      <vt:lpstr>Aims</vt:lpstr>
      <vt:lpstr>1750-1920</vt:lpstr>
      <vt:lpstr>  Separation of society from philosophy …  </vt:lpstr>
      <vt:lpstr>PowerPoint Presentation</vt:lpstr>
      <vt:lpstr>PowerPoint Presentation</vt:lpstr>
      <vt:lpstr>PowerPoint Presentation</vt:lpstr>
      <vt:lpstr>17th century and the social contract</vt:lpstr>
      <vt:lpstr>People minus society?</vt:lpstr>
      <vt:lpstr>People minus society?</vt:lpstr>
      <vt:lpstr>So, how could we whip people into shape and make them behave?  How could we work towards a co-operative, mutually beneficial society?</vt:lpstr>
      <vt:lpstr>Contracts are binding</vt:lpstr>
      <vt:lpstr>Social Contract</vt:lpstr>
      <vt:lpstr>Some felt that we act with kindness towards one another because that is part of human nature, not simply because we are compelled to be nice by fear of the consequences</vt:lpstr>
      <vt:lpstr>Fear of Consequences?  Am I moral if I do the right thing simply because I am scared of the punishment?  Morality entails doing the right thing because it is the right thing to do  </vt:lpstr>
      <vt:lpstr>John Locke (1688-1774)</vt:lpstr>
      <vt:lpstr>PowerPoint Presentation</vt:lpstr>
      <vt:lpstr>18th century and the Age of Reason</vt:lpstr>
      <vt:lpstr>The Scottish Enlightenment</vt:lpstr>
      <vt:lpstr>Developments in early social theory</vt:lpstr>
      <vt:lpstr>Positivism</vt:lpstr>
      <vt:lpstr>John Stuart Mill (1807-73)</vt:lpstr>
      <vt:lpstr>John Stuart Mill (1807-73)</vt:lpstr>
      <vt:lpstr>Herbert Spencer (1820-1903)</vt:lpstr>
      <vt:lpstr>Global manufacturing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Theories and Thinkers</dc:title>
  <dc:creator>Mike</dc:creator>
  <cp:lastModifiedBy>Mike Durke</cp:lastModifiedBy>
  <cp:revision>87</cp:revision>
  <dcterms:created xsi:type="dcterms:W3CDTF">2006-08-16T00:00:00Z</dcterms:created>
  <dcterms:modified xsi:type="dcterms:W3CDTF">2022-10-17T19:31:55Z</dcterms:modified>
</cp:coreProperties>
</file>