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56" r:id="rId2"/>
    <p:sldId id="334" r:id="rId3"/>
    <p:sldId id="321" r:id="rId4"/>
    <p:sldId id="322" r:id="rId5"/>
    <p:sldId id="323" r:id="rId6"/>
    <p:sldId id="329" r:id="rId7"/>
    <p:sldId id="330" r:id="rId8"/>
    <p:sldId id="331" r:id="rId9"/>
    <p:sldId id="332" r:id="rId10"/>
    <p:sldId id="333" r:id="rId11"/>
    <p:sldId id="300" r:id="rId12"/>
    <p:sldId id="266" r:id="rId13"/>
    <p:sldId id="308" r:id="rId14"/>
    <p:sldId id="307" r:id="rId15"/>
    <p:sldId id="305" r:id="rId16"/>
    <p:sldId id="338" r:id="rId17"/>
    <p:sldId id="339" r:id="rId18"/>
    <p:sldId id="267" r:id="rId19"/>
    <p:sldId id="258" r:id="rId20"/>
    <p:sldId id="335" r:id="rId21"/>
    <p:sldId id="318" r:id="rId22"/>
    <p:sldId id="324" r:id="rId23"/>
    <p:sldId id="325" r:id="rId24"/>
    <p:sldId id="309" r:id="rId25"/>
    <p:sldId id="269" r:id="rId26"/>
    <p:sldId id="320" r:id="rId27"/>
    <p:sldId id="270" r:id="rId28"/>
    <p:sldId id="272" r:id="rId29"/>
    <p:sldId id="271" r:id="rId30"/>
    <p:sldId id="311" r:id="rId31"/>
    <p:sldId id="275" r:id="rId32"/>
    <p:sldId id="276" r:id="rId33"/>
    <p:sldId id="277" r:id="rId34"/>
    <p:sldId id="278" r:id="rId35"/>
    <p:sldId id="279" r:id="rId36"/>
    <p:sldId id="282" r:id="rId37"/>
    <p:sldId id="336" r:id="rId38"/>
    <p:sldId id="280" r:id="rId39"/>
    <p:sldId id="312" r:id="rId40"/>
    <p:sldId id="337" r:id="rId41"/>
    <p:sldId id="284" r:id="rId42"/>
    <p:sldId id="285" r:id="rId43"/>
    <p:sldId id="286" r:id="rId44"/>
    <p:sldId id="287" r:id="rId45"/>
    <p:sldId id="288" r:id="rId46"/>
    <p:sldId id="289" r:id="rId47"/>
    <p:sldId id="290" r:id="rId48"/>
    <p:sldId id="291" r:id="rId49"/>
    <p:sldId id="314" r:id="rId50"/>
    <p:sldId id="292" r:id="rId51"/>
    <p:sldId id="293" r:id="rId52"/>
    <p:sldId id="294" r:id="rId53"/>
    <p:sldId id="295" r:id="rId54"/>
    <p:sldId id="296" r:id="rId55"/>
    <p:sldId id="313" r:id="rId56"/>
    <p:sldId id="299" r:id="rId57"/>
    <p:sldId id="306"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72"/>
      </p:cViewPr>
      <p:guideLst>
        <p:guide orient="horz" pos="2160"/>
        <p:guide pos="2880"/>
      </p:guideLst>
    </p:cSldViewPr>
  </p:slideViewPr>
  <p:notesTextViewPr>
    <p:cViewPr>
      <p:scale>
        <a:sx n="100" d="100"/>
        <a:sy n="100" d="100"/>
      </p:scale>
      <p:origin x="0" y="0"/>
    </p:cViewPr>
  </p:notesTextViewPr>
  <p:sorterViewPr>
    <p:cViewPr>
      <p:scale>
        <a:sx n="70" d="100"/>
        <a:sy n="70" d="100"/>
      </p:scale>
      <p:origin x="0" y="-132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503324-A747-4C99-8937-C96BAF61DE37}"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15DAE115-E52C-4B81-9413-BD44715A6FEC}">
      <dgm:prSet phldrT="[Text]"/>
      <dgm:spPr/>
      <dgm:t>
        <a:bodyPr/>
        <a:lstStyle/>
        <a:p>
          <a:r>
            <a:rPr lang="en-GB" dirty="0" smtClean="0"/>
            <a:t>Employee Engagement</a:t>
          </a:r>
          <a:endParaRPr lang="en-GB" dirty="0"/>
        </a:p>
      </dgm:t>
    </dgm:pt>
    <dgm:pt modelId="{78ED79DF-2480-4F21-899D-96F9C455C776}" type="parTrans" cxnId="{A2CB0E0D-184F-4AFC-86E1-5163A2E524C7}">
      <dgm:prSet/>
      <dgm:spPr/>
      <dgm:t>
        <a:bodyPr/>
        <a:lstStyle/>
        <a:p>
          <a:endParaRPr lang="en-GB"/>
        </a:p>
      </dgm:t>
    </dgm:pt>
    <dgm:pt modelId="{A9AFF057-B079-4F80-A8EF-BB84D89F1F98}" type="sibTrans" cxnId="{A2CB0E0D-184F-4AFC-86E1-5163A2E524C7}">
      <dgm:prSet/>
      <dgm:spPr/>
      <dgm:t>
        <a:bodyPr/>
        <a:lstStyle/>
        <a:p>
          <a:endParaRPr lang="en-GB"/>
        </a:p>
      </dgm:t>
    </dgm:pt>
    <dgm:pt modelId="{2FB03BF1-2E2D-425C-87AC-EE47F546D3AA}">
      <dgm:prSet phldrT="[Text]"/>
      <dgm:spPr/>
      <dgm:t>
        <a:bodyPr/>
        <a:lstStyle/>
        <a:p>
          <a:r>
            <a:rPr lang="en-GB" dirty="0" smtClean="0"/>
            <a:t>Working towards the organisations vision </a:t>
          </a:r>
          <a:endParaRPr lang="en-GB" dirty="0"/>
        </a:p>
      </dgm:t>
    </dgm:pt>
    <dgm:pt modelId="{29832702-AEA9-43DA-9C8D-1BADE90E3A7F}" type="parTrans" cxnId="{45410B8D-8061-476B-B8EB-9DA74D2803C1}">
      <dgm:prSet/>
      <dgm:spPr/>
      <dgm:t>
        <a:bodyPr/>
        <a:lstStyle/>
        <a:p>
          <a:endParaRPr lang="en-GB"/>
        </a:p>
      </dgm:t>
    </dgm:pt>
    <dgm:pt modelId="{29B00F3E-4EB5-4035-8CE3-EC422DFCA101}" type="sibTrans" cxnId="{45410B8D-8061-476B-B8EB-9DA74D2803C1}">
      <dgm:prSet/>
      <dgm:spPr/>
      <dgm:t>
        <a:bodyPr/>
        <a:lstStyle/>
        <a:p>
          <a:endParaRPr lang="en-GB"/>
        </a:p>
      </dgm:t>
    </dgm:pt>
    <dgm:pt modelId="{F237FB6F-EE08-420B-96D4-FC738ADD4DA6}">
      <dgm:prSet phldrT="[Text]"/>
      <dgm:spPr/>
      <dgm:t>
        <a:bodyPr/>
        <a:lstStyle/>
        <a:p>
          <a:r>
            <a:rPr lang="en-GB" dirty="0" smtClean="0"/>
            <a:t>Engaging Managers</a:t>
          </a:r>
          <a:endParaRPr lang="en-GB" dirty="0"/>
        </a:p>
      </dgm:t>
    </dgm:pt>
    <dgm:pt modelId="{BCD8F393-F4F1-4E3C-9CC9-78411DE48E5C}" type="parTrans" cxnId="{D9C83FAB-C211-404D-8A2B-6788FB905FF5}">
      <dgm:prSet/>
      <dgm:spPr/>
      <dgm:t>
        <a:bodyPr/>
        <a:lstStyle/>
        <a:p>
          <a:endParaRPr lang="en-GB"/>
        </a:p>
      </dgm:t>
    </dgm:pt>
    <dgm:pt modelId="{9467FBEE-E669-4A32-B279-669AD811058A}" type="sibTrans" cxnId="{D9C83FAB-C211-404D-8A2B-6788FB905FF5}">
      <dgm:prSet/>
      <dgm:spPr/>
      <dgm:t>
        <a:bodyPr/>
        <a:lstStyle/>
        <a:p>
          <a:endParaRPr lang="en-GB"/>
        </a:p>
      </dgm:t>
    </dgm:pt>
    <dgm:pt modelId="{A7877432-001A-45A5-B033-DE2C9752A904}">
      <dgm:prSet phldrT="[Text]"/>
      <dgm:spPr/>
      <dgm:t>
        <a:bodyPr/>
        <a:lstStyle/>
        <a:p>
          <a:r>
            <a:rPr lang="en-GB" dirty="0" smtClean="0"/>
            <a:t>Employee Voice</a:t>
          </a:r>
          <a:endParaRPr lang="en-GB" dirty="0"/>
        </a:p>
      </dgm:t>
    </dgm:pt>
    <dgm:pt modelId="{72A6B32A-A656-4BE8-A62E-9A79A2779BC1}" type="parTrans" cxnId="{614A0121-CB1B-40AD-B90A-DFDD36F2F418}">
      <dgm:prSet/>
      <dgm:spPr/>
      <dgm:t>
        <a:bodyPr/>
        <a:lstStyle/>
        <a:p>
          <a:endParaRPr lang="en-GB"/>
        </a:p>
      </dgm:t>
    </dgm:pt>
    <dgm:pt modelId="{AD2E5953-CEF9-4315-BA89-BD2E968441F5}" type="sibTrans" cxnId="{614A0121-CB1B-40AD-B90A-DFDD36F2F418}">
      <dgm:prSet/>
      <dgm:spPr/>
      <dgm:t>
        <a:bodyPr/>
        <a:lstStyle/>
        <a:p>
          <a:endParaRPr lang="en-GB"/>
        </a:p>
      </dgm:t>
    </dgm:pt>
    <dgm:pt modelId="{0F45ADE9-0760-48AE-B0E3-05FADC5F88F2}">
      <dgm:prSet phldrT="[Text]"/>
      <dgm:spPr/>
      <dgm:t>
        <a:bodyPr/>
        <a:lstStyle/>
        <a:p>
          <a:r>
            <a:rPr lang="en-GB" dirty="0" smtClean="0"/>
            <a:t>Organisational Values</a:t>
          </a:r>
          <a:endParaRPr lang="en-GB" dirty="0"/>
        </a:p>
      </dgm:t>
    </dgm:pt>
    <dgm:pt modelId="{76DAA873-9785-4DD8-8CCC-7BA152A1F7E6}" type="parTrans" cxnId="{FA986264-9CDA-4308-BC02-2BC17F40ED87}">
      <dgm:prSet/>
      <dgm:spPr/>
      <dgm:t>
        <a:bodyPr/>
        <a:lstStyle/>
        <a:p>
          <a:endParaRPr lang="en-GB"/>
        </a:p>
      </dgm:t>
    </dgm:pt>
    <dgm:pt modelId="{518F9F62-F598-4887-A75B-3A69E4BAC3B8}" type="sibTrans" cxnId="{FA986264-9CDA-4308-BC02-2BC17F40ED87}">
      <dgm:prSet/>
      <dgm:spPr/>
      <dgm:t>
        <a:bodyPr/>
        <a:lstStyle/>
        <a:p>
          <a:endParaRPr lang="en-GB"/>
        </a:p>
      </dgm:t>
    </dgm:pt>
    <dgm:pt modelId="{1B3251BE-2286-4A6D-BC22-971E2FEB9A13}">
      <dgm:prSet/>
      <dgm:spPr/>
      <dgm:t>
        <a:bodyPr/>
        <a:lstStyle/>
        <a:p>
          <a:endParaRPr lang="en-GB" dirty="0"/>
        </a:p>
      </dgm:t>
    </dgm:pt>
    <dgm:pt modelId="{ED443BD9-0190-4BE8-93C6-3BD97FE02F0B}" type="parTrans" cxnId="{BC5242BB-819B-4470-B903-D512F53CF243}">
      <dgm:prSet/>
      <dgm:spPr/>
      <dgm:t>
        <a:bodyPr/>
        <a:lstStyle/>
        <a:p>
          <a:endParaRPr lang="en-GB"/>
        </a:p>
      </dgm:t>
    </dgm:pt>
    <dgm:pt modelId="{CD6AA76A-8E8E-4B13-B8E6-98AA006EAB13}" type="sibTrans" cxnId="{BC5242BB-819B-4470-B903-D512F53CF243}">
      <dgm:prSet/>
      <dgm:spPr/>
      <dgm:t>
        <a:bodyPr/>
        <a:lstStyle/>
        <a:p>
          <a:endParaRPr lang="en-GB"/>
        </a:p>
      </dgm:t>
    </dgm:pt>
    <dgm:pt modelId="{4E7214FE-EA48-4B4A-8E1F-256221065753}" type="pres">
      <dgm:prSet presAssocID="{59503324-A747-4C99-8937-C96BAF61DE37}" presName="composite" presStyleCnt="0">
        <dgm:presLayoutVars>
          <dgm:chMax val="1"/>
          <dgm:dir/>
          <dgm:resizeHandles val="exact"/>
        </dgm:presLayoutVars>
      </dgm:prSet>
      <dgm:spPr/>
      <dgm:t>
        <a:bodyPr/>
        <a:lstStyle/>
        <a:p>
          <a:endParaRPr lang="en-GB"/>
        </a:p>
      </dgm:t>
    </dgm:pt>
    <dgm:pt modelId="{622BC52F-2682-4180-9525-DEC3092EECCF}" type="pres">
      <dgm:prSet presAssocID="{59503324-A747-4C99-8937-C96BAF61DE37}" presName="radial" presStyleCnt="0">
        <dgm:presLayoutVars>
          <dgm:animLvl val="ctr"/>
        </dgm:presLayoutVars>
      </dgm:prSet>
      <dgm:spPr/>
    </dgm:pt>
    <dgm:pt modelId="{0A3EE9FB-5349-4DDE-AB19-CC8CCFC7D6C0}" type="pres">
      <dgm:prSet presAssocID="{15DAE115-E52C-4B81-9413-BD44715A6FEC}" presName="centerShape" presStyleLbl="vennNode1" presStyleIdx="0" presStyleCnt="5"/>
      <dgm:spPr/>
      <dgm:t>
        <a:bodyPr/>
        <a:lstStyle/>
        <a:p>
          <a:endParaRPr lang="en-GB"/>
        </a:p>
      </dgm:t>
    </dgm:pt>
    <dgm:pt modelId="{37C5128B-C81F-42BA-8934-B467D64BD967}" type="pres">
      <dgm:prSet presAssocID="{2FB03BF1-2E2D-425C-87AC-EE47F546D3AA}" presName="node" presStyleLbl="vennNode1" presStyleIdx="1" presStyleCnt="5">
        <dgm:presLayoutVars>
          <dgm:bulletEnabled val="1"/>
        </dgm:presLayoutVars>
      </dgm:prSet>
      <dgm:spPr/>
      <dgm:t>
        <a:bodyPr/>
        <a:lstStyle/>
        <a:p>
          <a:endParaRPr lang="en-GB"/>
        </a:p>
      </dgm:t>
    </dgm:pt>
    <dgm:pt modelId="{8ECE7D3E-E668-4CEE-AFC3-6AE7206F71EA}" type="pres">
      <dgm:prSet presAssocID="{F237FB6F-EE08-420B-96D4-FC738ADD4DA6}" presName="node" presStyleLbl="vennNode1" presStyleIdx="2" presStyleCnt="5">
        <dgm:presLayoutVars>
          <dgm:bulletEnabled val="1"/>
        </dgm:presLayoutVars>
      </dgm:prSet>
      <dgm:spPr/>
      <dgm:t>
        <a:bodyPr/>
        <a:lstStyle/>
        <a:p>
          <a:endParaRPr lang="en-GB"/>
        </a:p>
      </dgm:t>
    </dgm:pt>
    <dgm:pt modelId="{C1BE8D74-365C-4922-A679-E6E2431AC3E3}" type="pres">
      <dgm:prSet presAssocID="{A7877432-001A-45A5-B033-DE2C9752A904}" presName="node" presStyleLbl="vennNode1" presStyleIdx="3" presStyleCnt="5">
        <dgm:presLayoutVars>
          <dgm:bulletEnabled val="1"/>
        </dgm:presLayoutVars>
      </dgm:prSet>
      <dgm:spPr/>
      <dgm:t>
        <a:bodyPr/>
        <a:lstStyle/>
        <a:p>
          <a:endParaRPr lang="en-GB"/>
        </a:p>
      </dgm:t>
    </dgm:pt>
    <dgm:pt modelId="{E4C8582E-8386-4E23-AFD7-DA4B8644BD9F}" type="pres">
      <dgm:prSet presAssocID="{0F45ADE9-0760-48AE-B0E3-05FADC5F88F2}" presName="node" presStyleLbl="vennNode1" presStyleIdx="4" presStyleCnt="5">
        <dgm:presLayoutVars>
          <dgm:bulletEnabled val="1"/>
        </dgm:presLayoutVars>
      </dgm:prSet>
      <dgm:spPr/>
      <dgm:t>
        <a:bodyPr/>
        <a:lstStyle/>
        <a:p>
          <a:endParaRPr lang="en-GB"/>
        </a:p>
      </dgm:t>
    </dgm:pt>
  </dgm:ptLst>
  <dgm:cxnLst>
    <dgm:cxn modelId="{8750B053-3E55-43A8-AC34-0B055924A0E3}" type="presOf" srcId="{F237FB6F-EE08-420B-96D4-FC738ADD4DA6}" destId="{8ECE7D3E-E668-4CEE-AFC3-6AE7206F71EA}" srcOrd="0" destOrd="0" presId="urn:microsoft.com/office/officeart/2005/8/layout/radial3"/>
    <dgm:cxn modelId="{D9C83FAB-C211-404D-8A2B-6788FB905FF5}" srcId="{15DAE115-E52C-4B81-9413-BD44715A6FEC}" destId="{F237FB6F-EE08-420B-96D4-FC738ADD4DA6}" srcOrd="1" destOrd="0" parTransId="{BCD8F393-F4F1-4E3C-9CC9-78411DE48E5C}" sibTransId="{9467FBEE-E669-4A32-B279-669AD811058A}"/>
    <dgm:cxn modelId="{FA986264-9CDA-4308-BC02-2BC17F40ED87}" srcId="{15DAE115-E52C-4B81-9413-BD44715A6FEC}" destId="{0F45ADE9-0760-48AE-B0E3-05FADC5F88F2}" srcOrd="3" destOrd="0" parTransId="{76DAA873-9785-4DD8-8CCC-7BA152A1F7E6}" sibTransId="{518F9F62-F598-4887-A75B-3A69E4BAC3B8}"/>
    <dgm:cxn modelId="{A2CB0E0D-184F-4AFC-86E1-5163A2E524C7}" srcId="{59503324-A747-4C99-8937-C96BAF61DE37}" destId="{15DAE115-E52C-4B81-9413-BD44715A6FEC}" srcOrd="0" destOrd="0" parTransId="{78ED79DF-2480-4F21-899D-96F9C455C776}" sibTransId="{A9AFF057-B079-4F80-A8EF-BB84D89F1F98}"/>
    <dgm:cxn modelId="{48A21374-7711-4E80-BA3C-484ACE11053E}" type="presOf" srcId="{59503324-A747-4C99-8937-C96BAF61DE37}" destId="{4E7214FE-EA48-4B4A-8E1F-256221065753}" srcOrd="0" destOrd="0" presId="urn:microsoft.com/office/officeart/2005/8/layout/radial3"/>
    <dgm:cxn modelId="{D5B68510-8E24-4464-ADD8-6F6AD01F2000}" type="presOf" srcId="{15DAE115-E52C-4B81-9413-BD44715A6FEC}" destId="{0A3EE9FB-5349-4DDE-AB19-CC8CCFC7D6C0}" srcOrd="0" destOrd="0" presId="urn:microsoft.com/office/officeart/2005/8/layout/radial3"/>
    <dgm:cxn modelId="{614A0121-CB1B-40AD-B90A-DFDD36F2F418}" srcId="{15DAE115-E52C-4B81-9413-BD44715A6FEC}" destId="{A7877432-001A-45A5-B033-DE2C9752A904}" srcOrd="2" destOrd="0" parTransId="{72A6B32A-A656-4BE8-A62E-9A79A2779BC1}" sibTransId="{AD2E5953-CEF9-4315-BA89-BD2E968441F5}"/>
    <dgm:cxn modelId="{7856E419-76C2-4F50-92A6-31DF89A93EF9}" type="presOf" srcId="{A7877432-001A-45A5-B033-DE2C9752A904}" destId="{C1BE8D74-365C-4922-A679-E6E2431AC3E3}" srcOrd="0" destOrd="0" presId="urn:microsoft.com/office/officeart/2005/8/layout/radial3"/>
    <dgm:cxn modelId="{AE701FB5-27FB-4912-93C6-8188B90BEE12}" type="presOf" srcId="{0F45ADE9-0760-48AE-B0E3-05FADC5F88F2}" destId="{E4C8582E-8386-4E23-AFD7-DA4B8644BD9F}" srcOrd="0" destOrd="0" presId="urn:microsoft.com/office/officeart/2005/8/layout/radial3"/>
    <dgm:cxn modelId="{ECF34567-FC96-4E2E-ACBD-3A35B60AC159}" type="presOf" srcId="{2FB03BF1-2E2D-425C-87AC-EE47F546D3AA}" destId="{37C5128B-C81F-42BA-8934-B467D64BD967}" srcOrd="0" destOrd="0" presId="urn:microsoft.com/office/officeart/2005/8/layout/radial3"/>
    <dgm:cxn modelId="{BC5242BB-819B-4470-B903-D512F53CF243}" srcId="{59503324-A747-4C99-8937-C96BAF61DE37}" destId="{1B3251BE-2286-4A6D-BC22-971E2FEB9A13}" srcOrd="1" destOrd="0" parTransId="{ED443BD9-0190-4BE8-93C6-3BD97FE02F0B}" sibTransId="{CD6AA76A-8E8E-4B13-B8E6-98AA006EAB13}"/>
    <dgm:cxn modelId="{45410B8D-8061-476B-B8EB-9DA74D2803C1}" srcId="{15DAE115-E52C-4B81-9413-BD44715A6FEC}" destId="{2FB03BF1-2E2D-425C-87AC-EE47F546D3AA}" srcOrd="0" destOrd="0" parTransId="{29832702-AEA9-43DA-9C8D-1BADE90E3A7F}" sibTransId="{29B00F3E-4EB5-4035-8CE3-EC422DFCA101}"/>
    <dgm:cxn modelId="{23EC53FA-B5B4-4AB9-A21C-F9FB442C0A59}" type="presParOf" srcId="{4E7214FE-EA48-4B4A-8E1F-256221065753}" destId="{622BC52F-2682-4180-9525-DEC3092EECCF}" srcOrd="0" destOrd="0" presId="urn:microsoft.com/office/officeart/2005/8/layout/radial3"/>
    <dgm:cxn modelId="{D3906CA5-8ABE-4489-A2B5-51A7F7A1289A}" type="presParOf" srcId="{622BC52F-2682-4180-9525-DEC3092EECCF}" destId="{0A3EE9FB-5349-4DDE-AB19-CC8CCFC7D6C0}" srcOrd="0" destOrd="0" presId="urn:microsoft.com/office/officeart/2005/8/layout/radial3"/>
    <dgm:cxn modelId="{F1D7C81D-DE6B-48A3-A334-302B10533D40}" type="presParOf" srcId="{622BC52F-2682-4180-9525-DEC3092EECCF}" destId="{37C5128B-C81F-42BA-8934-B467D64BD967}" srcOrd="1" destOrd="0" presId="urn:microsoft.com/office/officeart/2005/8/layout/radial3"/>
    <dgm:cxn modelId="{BCD53F53-98E7-4A28-95D8-FC6551437F7E}" type="presParOf" srcId="{622BC52F-2682-4180-9525-DEC3092EECCF}" destId="{8ECE7D3E-E668-4CEE-AFC3-6AE7206F71EA}" srcOrd="2" destOrd="0" presId="urn:microsoft.com/office/officeart/2005/8/layout/radial3"/>
    <dgm:cxn modelId="{B2D82556-E82A-4842-8F55-7E7A99B79657}" type="presParOf" srcId="{622BC52F-2682-4180-9525-DEC3092EECCF}" destId="{C1BE8D74-365C-4922-A679-E6E2431AC3E3}" srcOrd="3" destOrd="0" presId="urn:microsoft.com/office/officeart/2005/8/layout/radial3"/>
    <dgm:cxn modelId="{26A4FE28-D3BD-4414-BBFC-B9C8164454DB}" type="presParOf" srcId="{622BC52F-2682-4180-9525-DEC3092EECCF}" destId="{E4C8582E-8386-4E23-AFD7-DA4B8644BD9F}"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EE9FB-5349-4DDE-AB19-CC8CCFC7D6C0}">
      <dsp:nvSpPr>
        <dsp:cNvPr id="0" name=""/>
        <dsp:cNvSpPr/>
      </dsp:nvSpPr>
      <dsp:spPr>
        <a:xfrm>
          <a:off x="2382130" y="1085143"/>
          <a:ext cx="2703338" cy="2703338"/>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Employee Engagement</a:t>
          </a:r>
          <a:endParaRPr lang="en-GB" sz="2400" kern="1200" dirty="0"/>
        </a:p>
      </dsp:txBody>
      <dsp:txXfrm>
        <a:off x="2778025" y="1481038"/>
        <a:ext cx="1911548" cy="1911548"/>
      </dsp:txXfrm>
    </dsp:sp>
    <dsp:sp modelId="{37C5128B-C81F-42BA-8934-B467D64BD967}">
      <dsp:nvSpPr>
        <dsp:cNvPr id="0" name=""/>
        <dsp:cNvSpPr/>
      </dsp:nvSpPr>
      <dsp:spPr>
        <a:xfrm>
          <a:off x="3057965" y="482"/>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Working towards the organisations vision </a:t>
          </a:r>
          <a:endParaRPr lang="en-GB" sz="1000" kern="1200" dirty="0"/>
        </a:p>
      </dsp:txBody>
      <dsp:txXfrm>
        <a:off x="3255912" y="198429"/>
        <a:ext cx="955775" cy="955775"/>
      </dsp:txXfrm>
    </dsp:sp>
    <dsp:sp modelId="{8ECE7D3E-E668-4CEE-AFC3-6AE7206F71EA}">
      <dsp:nvSpPr>
        <dsp:cNvPr id="0" name=""/>
        <dsp:cNvSpPr/>
      </dsp:nvSpPr>
      <dsp:spPr>
        <a:xfrm>
          <a:off x="4818460" y="1760977"/>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Engaging Managers</a:t>
          </a:r>
          <a:endParaRPr lang="en-GB" sz="1000" kern="1200" dirty="0"/>
        </a:p>
      </dsp:txBody>
      <dsp:txXfrm>
        <a:off x="5016407" y="1958924"/>
        <a:ext cx="955775" cy="955775"/>
      </dsp:txXfrm>
    </dsp:sp>
    <dsp:sp modelId="{C1BE8D74-365C-4922-A679-E6E2431AC3E3}">
      <dsp:nvSpPr>
        <dsp:cNvPr id="0" name=""/>
        <dsp:cNvSpPr/>
      </dsp:nvSpPr>
      <dsp:spPr>
        <a:xfrm>
          <a:off x="3057965" y="3521473"/>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Employee Voice</a:t>
          </a:r>
          <a:endParaRPr lang="en-GB" sz="1000" kern="1200" dirty="0"/>
        </a:p>
      </dsp:txBody>
      <dsp:txXfrm>
        <a:off x="3255912" y="3719420"/>
        <a:ext cx="955775" cy="955775"/>
      </dsp:txXfrm>
    </dsp:sp>
    <dsp:sp modelId="{E4C8582E-8386-4E23-AFD7-DA4B8644BD9F}">
      <dsp:nvSpPr>
        <dsp:cNvPr id="0" name=""/>
        <dsp:cNvSpPr/>
      </dsp:nvSpPr>
      <dsp:spPr>
        <a:xfrm>
          <a:off x="1297470" y="1760977"/>
          <a:ext cx="1351669" cy="1351669"/>
        </a:xfrm>
        <a:prstGeom prst="ellipse">
          <a:avLst/>
        </a:prstGeom>
        <a:solidFill>
          <a:schemeClr val="accent1">
            <a:alpha val="5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Organisational Values</a:t>
          </a:r>
          <a:endParaRPr lang="en-GB" sz="1000" kern="1200" dirty="0"/>
        </a:p>
      </dsp:txBody>
      <dsp:txXfrm>
        <a:off x="1495417" y="1958924"/>
        <a:ext cx="955775" cy="95577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37B2C8-0EDD-410E-B60E-8EA6F94C5B1F}" type="datetimeFigureOut">
              <a:rPr lang="en-US" smtClean="0"/>
              <a:t>3/14/2019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616C50-F2C4-4C77-A2CE-5A11C67196EE}" type="slidenum">
              <a:rPr lang="en-GB" smtClean="0"/>
              <a:t>‹#›</a:t>
            </a:fld>
            <a:endParaRPr lang="en-GB"/>
          </a:p>
        </p:txBody>
      </p:sp>
    </p:spTree>
    <p:extLst>
      <p:ext uri="{BB962C8B-B14F-4D97-AF65-F5344CB8AC3E}">
        <p14:creationId xmlns:p14="http://schemas.microsoft.com/office/powerpoint/2010/main" val="2604876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officevibecdn.blob.core.windows.net/website/wp-content/uploads/2015/04/employee-engagement-definition-670x335.p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BB9548-D66D-4A74-8D4D-FA179EF7E60A}" type="slidenum">
              <a:rPr lang="en-GB" smtClean="0"/>
              <a:pPr/>
              <a:t>6</a:t>
            </a:fld>
            <a:endParaRPr lang="en-GB"/>
          </a:p>
        </p:txBody>
      </p:sp>
    </p:spTree>
    <p:extLst>
      <p:ext uri="{BB962C8B-B14F-4D97-AF65-F5344CB8AC3E}">
        <p14:creationId xmlns:p14="http://schemas.microsoft.com/office/powerpoint/2010/main" val="255419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BBB9548-D66D-4A74-8D4D-FA179EF7E60A}" type="slidenum">
              <a:rPr lang="en-GB" smtClean="0"/>
              <a:pPr/>
              <a:t>8</a:t>
            </a:fld>
            <a:endParaRPr lang="en-GB"/>
          </a:p>
        </p:txBody>
      </p:sp>
    </p:spTree>
    <p:extLst>
      <p:ext uri="{BB962C8B-B14F-4D97-AF65-F5344CB8AC3E}">
        <p14:creationId xmlns:p14="http://schemas.microsoft.com/office/powerpoint/2010/main" val="72592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12</a:t>
            </a:fld>
            <a:endParaRPr lang="en-GB"/>
          </a:p>
        </p:txBody>
      </p:sp>
    </p:spTree>
    <p:extLst>
      <p:ext uri="{BB962C8B-B14F-4D97-AF65-F5344CB8AC3E}">
        <p14:creationId xmlns:p14="http://schemas.microsoft.com/office/powerpoint/2010/main" val="4008415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Ref: </a:t>
            </a:r>
            <a:r>
              <a:rPr lang="en-GB" sz="1200" dirty="0" smtClean="0">
                <a:hlinkClick r:id="rId3"/>
              </a:rPr>
              <a:t>https://officevibecdn.blob.core.windows.net/website/wp-content/uploads/2015/04/employee-engagement-definition-670x335.png</a:t>
            </a:r>
            <a:r>
              <a:rPr lang="en-GB" sz="1200" dirty="0" smtClean="0"/>
              <a:t> </a:t>
            </a:r>
          </a:p>
          <a:p>
            <a:endParaRPr lang="en-GB" dirty="0"/>
          </a:p>
        </p:txBody>
      </p:sp>
      <p:sp>
        <p:nvSpPr>
          <p:cNvPr id="4" name="Slide Number Placeholder 3"/>
          <p:cNvSpPr>
            <a:spLocks noGrp="1"/>
          </p:cNvSpPr>
          <p:nvPr>
            <p:ph type="sldNum" sz="quarter" idx="10"/>
          </p:nvPr>
        </p:nvSpPr>
        <p:spPr/>
        <p:txBody>
          <a:bodyPr/>
          <a:lstStyle/>
          <a:p>
            <a:fld id="{B0616C50-F2C4-4C77-A2CE-5A11C67196EE}" type="slidenum">
              <a:rPr lang="en-GB" smtClean="0"/>
              <a:t>13</a:t>
            </a:fld>
            <a:endParaRPr lang="en-GB"/>
          </a:p>
        </p:txBody>
      </p:sp>
    </p:spTree>
    <p:extLst>
      <p:ext uri="{BB962C8B-B14F-4D97-AF65-F5344CB8AC3E}">
        <p14:creationId xmlns:p14="http://schemas.microsoft.com/office/powerpoint/2010/main" val="359926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18</a:t>
            </a:fld>
            <a:endParaRPr lang="en-GB"/>
          </a:p>
        </p:txBody>
      </p:sp>
    </p:spTree>
    <p:extLst>
      <p:ext uri="{BB962C8B-B14F-4D97-AF65-F5344CB8AC3E}">
        <p14:creationId xmlns:p14="http://schemas.microsoft.com/office/powerpoint/2010/main" val="1870507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25</a:t>
            </a:fld>
            <a:endParaRPr lang="en-GB" dirty="0"/>
          </a:p>
        </p:txBody>
      </p:sp>
    </p:spTree>
    <p:extLst>
      <p:ext uri="{BB962C8B-B14F-4D97-AF65-F5344CB8AC3E}">
        <p14:creationId xmlns:p14="http://schemas.microsoft.com/office/powerpoint/2010/main" val="875873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27</a:t>
            </a:fld>
            <a:endParaRPr lang="en-GB"/>
          </a:p>
        </p:txBody>
      </p:sp>
    </p:spTree>
    <p:extLst>
      <p:ext uri="{BB962C8B-B14F-4D97-AF65-F5344CB8AC3E}">
        <p14:creationId xmlns:p14="http://schemas.microsoft.com/office/powerpoint/2010/main" val="3551599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29</a:t>
            </a:fld>
            <a:endParaRPr lang="en-GB"/>
          </a:p>
        </p:txBody>
      </p:sp>
    </p:spTree>
    <p:extLst>
      <p:ext uri="{BB962C8B-B14F-4D97-AF65-F5344CB8AC3E}">
        <p14:creationId xmlns:p14="http://schemas.microsoft.com/office/powerpoint/2010/main" val="623155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30</a:t>
            </a:fld>
            <a:endParaRPr lang="en-GB"/>
          </a:p>
        </p:txBody>
      </p:sp>
    </p:spTree>
    <p:extLst>
      <p:ext uri="{BB962C8B-B14F-4D97-AF65-F5344CB8AC3E}">
        <p14:creationId xmlns:p14="http://schemas.microsoft.com/office/powerpoint/2010/main" val="709968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31</a:t>
            </a:fld>
            <a:endParaRPr lang="en-GB"/>
          </a:p>
        </p:txBody>
      </p:sp>
    </p:spTree>
    <p:extLst>
      <p:ext uri="{BB962C8B-B14F-4D97-AF65-F5344CB8AC3E}">
        <p14:creationId xmlns:p14="http://schemas.microsoft.com/office/powerpoint/2010/main" val="4001151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32</a:t>
            </a:fld>
            <a:endParaRPr lang="en-GB"/>
          </a:p>
        </p:txBody>
      </p:sp>
    </p:spTree>
    <p:extLst>
      <p:ext uri="{BB962C8B-B14F-4D97-AF65-F5344CB8AC3E}">
        <p14:creationId xmlns:p14="http://schemas.microsoft.com/office/powerpoint/2010/main" val="453243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33</a:t>
            </a:fld>
            <a:endParaRPr lang="en-GB"/>
          </a:p>
        </p:txBody>
      </p:sp>
    </p:spTree>
    <p:extLst>
      <p:ext uri="{BB962C8B-B14F-4D97-AF65-F5344CB8AC3E}">
        <p14:creationId xmlns:p14="http://schemas.microsoft.com/office/powerpoint/2010/main" val="735365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34</a:t>
            </a:fld>
            <a:endParaRPr lang="en-GB"/>
          </a:p>
        </p:txBody>
      </p:sp>
    </p:spTree>
    <p:extLst>
      <p:ext uri="{BB962C8B-B14F-4D97-AF65-F5344CB8AC3E}">
        <p14:creationId xmlns:p14="http://schemas.microsoft.com/office/powerpoint/2010/main" val="2054166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35</a:t>
            </a:fld>
            <a:endParaRPr lang="en-GB"/>
          </a:p>
        </p:txBody>
      </p:sp>
    </p:spTree>
    <p:extLst>
      <p:ext uri="{BB962C8B-B14F-4D97-AF65-F5344CB8AC3E}">
        <p14:creationId xmlns:p14="http://schemas.microsoft.com/office/powerpoint/2010/main" val="979149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36</a:t>
            </a:fld>
            <a:endParaRPr lang="en-GB"/>
          </a:p>
        </p:txBody>
      </p:sp>
    </p:spTree>
    <p:extLst>
      <p:ext uri="{BB962C8B-B14F-4D97-AF65-F5344CB8AC3E}">
        <p14:creationId xmlns:p14="http://schemas.microsoft.com/office/powerpoint/2010/main" val="3066412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40</a:t>
            </a:fld>
            <a:endParaRPr lang="en-GB"/>
          </a:p>
        </p:txBody>
      </p:sp>
    </p:spTree>
    <p:extLst>
      <p:ext uri="{BB962C8B-B14F-4D97-AF65-F5344CB8AC3E}">
        <p14:creationId xmlns:p14="http://schemas.microsoft.com/office/powerpoint/2010/main" val="3191714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47</a:t>
            </a:fld>
            <a:endParaRPr lang="en-GB"/>
          </a:p>
        </p:txBody>
      </p:sp>
    </p:spTree>
    <p:extLst>
      <p:ext uri="{BB962C8B-B14F-4D97-AF65-F5344CB8AC3E}">
        <p14:creationId xmlns:p14="http://schemas.microsoft.com/office/powerpoint/2010/main" val="2877573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48</a:t>
            </a:fld>
            <a:endParaRPr lang="en-GB"/>
          </a:p>
        </p:txBody>
      </p:sp>
    </p:spTree>
    <p:extLst>
      <p:ext uri="{BB962C8B-B14F-4D97-AF65-F5344CB8AC3E}">
        <p14:creationId xmlns:p14="http://schemas.microsoft.com/office/powerpoint/2010/main" val="1004067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49</a:t>
            </a:fld>
            <a:endParaRPr lang="en-GB"/>
          </a:p>
        </p:txBody>
      </p:sp>
    </p:spTree>
    <p:extLst>
      <p:ext uri="{BB962C8B-B14F-4D97-AF65-F5344CB8AC3E}">
        <p14:creationId xmlns:p14="http://schemas.microsoft.com/office/powerpoint/2010/main" val="1187895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50</a:t>
            </a:fld>
            <a:endParaRPr lang="en-GB"/>
          </a:p>
        </p:txBody>
      </p:sp>
    </p:spTree>
    <p:extLst>
      <p:ext uri="{BB962C8B-B14F-4D97-AF65-F5344CB8AC3E}">
        <p14:creationId xmlns:p14="http://schemas.microsoft.com/office/powerpoint/2010/main" val="31287690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51</a:t>
            </a:fld>
            <a:endParaRPr lang="en-GB"/>
          </a:p>
        </p:txBody>
      </p:sp>
    </p:spTree>
    <p:extLst>
      <p:ext uri="{BB962C8B-B14F-4D97-AF65-F5344CB8AC3E}">
        <p14:creationId xmlns:p14="http://schemas.microsoft.com/office/powerpoint/2010/main" val="13896903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52</a:t>
            </a:fld>
            <a:endParaRPr lang="en-GB"/>
          </a:p>
        </p:txBody>
      </p:sp>
    </p:spTree>
    <p:extLst>
      <p:ext uri="{BB962C8B-B14F-4D97-AF65-F5344CB8AC3E}">
        <p14:creationId xmlns:p14="http://schemas.microsoft.com/office/powerpoint/2010/main" val="41058546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53</a:t>
            </a:fld>
            <a:endParaRPr lang="en-GB"/>
          </a:p>
        </p:txBody>
      </p:sp>
    </p:spTree>
    <p:extLst>
      <p:ext uri="{BB962C8B-B14F-4D97-AF65-F5344CB8AC3E}">
        <p14:creationId xmlns:p14="http://schemas.microsoft.com/office/powerpoint/2010/main" val="13555188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54</a:t>
            </a:fld>
            <a:endParaRPr lang="en-GB"/>
          </a:p>
        </p:txBody>
      </p:sp>
    </p:spTree>
    <p:extLst>
      <p:ext uri="{BB962C8B-B14F-4D97-AF65-F5344CB8AC3E}">
        <p14:creationId xmlns:p14="http://schemas.microsoft.com/office/powerpoint/2010/main" val="3531389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F4D2539-6879-4ABB-A353-4137AE9B4EA1}" type="slidenum">
              <a:rPr lang="en-GB" smtClean="0"/>
              <a:pPr/>
              <a:t>55</a:t>
            </a:fld>
            <a:endParaRPr lang="en-GB"/>
          </a:p>
        </p:txBody>
      </p:sp>
    </p:spTree>
    <p:extLst>
      <p:ext uri="{BB962C8B-B14F-4D97-AF65-F5344CB8AC3E}">
        <p14:creationId xmlns:p14="http://schemas.microsoft.com/office/powerpoint/2010/main" val="1595921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56</a:t>
            </a:fld>
            <a:endParaRPr lang="en-GB"/>
          </a:p>
        </p:txBody>
      </p:sp>
    </p:spTree>
    <p:extLst>
      <p:ext uri="{BB962C8B-B14F-4D97-AF65-F5344CB8AC3E}">
        <p14:creationId xmlns:p14="http://schemas.microsoft.com/office/powerpoint/2010/main" val="41852917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F4D2539-6879-4ABB-A353-4137AE9B4EA1}" type="slidenum">
              <a:rPr lang="en-GB" smtClean="0"/>
              <a:pPr/>
              <a:t>57</a:t>
            </a:fld>
            <a:endParaRPr lang="en-GB"/>
          </a:p>
        </p:txBody>
      </p:sp>
    </p:spTree>
    <p:extLst>
      <p:ext uri="{BB962C8B-B14F-4D97-AF65-F5344CB8AC3E}">
        <p14:creationId xmlns:p14="http://schemas.microsoft.com/office/powerpoint/2010/main" val="3773311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9ED24F7-0092-4F4A-A0A3-B9558760C55F}" type="datetimeFigureOut">
              <a:rPr lang="en-US" smtClean="0"/>
              <a:pPr/>
              <a:t>3/14/2019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F5125C8-5D1B-4B72-BFDC-1BA8FEB589A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ED24F7-0092-4F4A-A0A3-B9558760C55F}" type="datetimeFigureOut">
              <a:rPr lang="en-US" smtClean="0"/>
              <a:pPr/>
              <a:t>3/14/2019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9ED24F7-0092-4F4A-A0A3-B9558760C55F}" type="datetimeFigureOut">
              <a:rPr lang="en-US" smtClean="0"/>
              <a:pPr/>
              <a:t>3/14/2019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9ED24F7-0092-4F4A-A0A3-B9558760C55F}" type="datetimeFigureOut">
              <a:rPr lang="en-US" smtClean="0"/>
              <a:pPr/>
              <a:t>3/14/2019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9ED24F7-0092-4F4A-A0A3-B9558760C55F}" type="datetimeFigureOut">
              <a:rPr lang="en-US" smtClean="0"/>
              <a:pPr/>
              <a:t>3/14/2019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5125C8-5D1B-4B72-BFDC-1BA8FEB589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9ED24F7-0092-4F4A-A0A3-B9558760C55F}" type="datetimeFigureOut">
              <a:rPr lang="en-US" smtClean="0"/>
              <a:pPr/>
              <a:t>3/14/2019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5125C8-5D1B-4B72-BFDC-1BA8FEB589A9}"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ED24F7-0092-4F4A-A0A3-B9558760C55F}" type="datetimeFigureOut">
              <a:rPr lang="en-US" smtClean="0"/>
              <a:pPr/>
              <a:t>3/14/2019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9ED24F7-0092-4F4A-A0A3-B9558760C55F}" type="datetimeFigureOut">
              <a:rPr lang="en-US" smtClean="0"/>
              <a:pPr/>
              <a:t>3/14/2019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9ED24F7-0092-4F4A-A0A3-B9558760C55F}" type="datetimeFigureOut">
              <a:rPr lang="en-US" smtClean="0"/>
              <a:pPr/>
              <a:t>3/14/2019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F5125C8-5D1B-4B72-BFDC-1BA8FEB589A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ED24F7-0092-4F4A-A0A3-B9558760C55F}" type="datetimeFigureOut">
              <a:rPr lang="en-US" smtClean="0"/>
              <a:pPr/>
              <a:t>3/14/2019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ED24F7-0092-4F4A-A0A3-B9558760C55F}" type="datetimeFigureOut">
              <a:rPr lang="en-US" smtClean="0"/>
              <a:pPr/>
              <a:t>3/14/2019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9ED24F7-0092-4F4A-A0A3-B9558760C55F}" type="datetimeFigureOut">
              <a:rPr lang="en-US" smtClean="0"/>
              <a:pPr/>
              <a:t>3/14/2019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F5125C8-5D1B-4B72-BFDC-1BA8FEB589A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dtd.co.uk/sites/default/files/employee-activity-clipart-1.jpg" TargetMode="External"/><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usinesslink.gov.uk/bdotg/action/detail?itemId=1083721380&amp;type=CAMPAIGN&amp;furlname=employeeengagement&amp;furlparam=employeeengagement&amp;ref=&amp;domain=www.businesslink.gov.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scancapture.co.uk/wp/wp-content/uploads/2014/04/Maslows-Hierarchy-of-Needs-resized1.png"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engageforsuccess.org/wp-content/uploads/2012/09/The-Evidence.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coca-cola.co.uk/about-us/employment-our-people.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www.engageforsuccess.org/wp-content/uploads/2012/09/The-Evidence.pdf"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nibusinessinfo.co.uk/content/heres-how-we-involve-employees-busines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agiftofinspiration.com.au/stories/leadership/Five.shtm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engageforsuccess.org/about/what-is-employee-engagemen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855136"/>
            <a:ext cx="7772400" cy="1000132"/>
          </a:xfrm>
        </p:spPr>
        <p:txBody>
          <a:bodyPr>
            <a:normAutofit fontScale="90000"/>
          </a:bodyPr>
          <a:lstStyle/>
          <a:p>
            <a:pPr algn="ctr"/>
            <a:r>
              <a:rPr lang="en-GB" b="1" u="sng" dirty="0" smtClean="0"/>
              <a:t>Employee Engagement</a:t>
            </a:r>
            <a:br>
              <a:rPr lang="en-GB" b="1" u="sng" dirty="0" smtClean="0"/>
            </a:br>
            <a:r>
              <a:rPr lang="en-GB" u="sng" dirty="0" smtClean="0"/>
              <a:t>&amp; Performance Management</a:t>
            </a:r>
            <a:endParaRPr lang="en-GB" b="1" u="sng" dirty="0"/>
          </a:p>
        </p:txBody>
      </p:sp>
      <p:pic>
        <p:nvPicPr>
          <p:cNvPr id="7" name="Picture 2" descr="http://wdtd.co.uk/sites/default/files/employee-activity-clipart-1.jpg"/>
          <p:cNvPicPr>
            <a:picLocks noChangeAspect="1" noChangeArrowheads="1"/>
          </p:cNvPicPr>
          <p:nvPr/>
        </p:nvPicPr>
        <p:blipFill rotWithShape="1">
          <a:blip r:embed="rId2">
            <a:extLst>
              <a:ext uri="{28A0092B-C50C-407E-A947-70E740481C1C}">
                <a14:useLocalDpi xmlns:a14="http://schemas.microsoft.com/office/drawing/2010/main" val="0"/>
              </a:ext>
            </a:extLst>
          </a:blip>
          <a:srcRect t="4357" b="8497"/>
          <a:stretch/>
        </p:blipFill>
        <p:spPr bwMode="auto">
          <a:xfrm>
            <a:off x="0" y="1837538"/>
            <a:ext cx="9144000" cy="288032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6512" y="6594195"/>
            <a:ext cx="4608512" cy="215444"/>
          </a:xfrm>
          <a:prstGeom prst="rect">
            <a:avLst/>
          </a:prstGeom>
          <a:noFill/>
        </p:spPr>
        <p:txBody>
          <a:bodyPr wrap="square" rtlCol="0">
            <a:spAutoFit/>
          </a:bodyPr>
          <a:lstStyle/>
          <a:p>
            <a:r>
              <a:rPr lang="en-GB" sz="800" dirty="0" smtClean="0"/>
              <a:t>Ref</a:t>
            </a:r>
            <a:r>
              <a:rPr lang="en-GB" sz="800" dirty="0"/>
              <a:t>: </a:t>
            </a:r>
            <a:r>
              <a:rPr lang="en-GB" sz="800" dirty="0">
                <a:hlinkClick r:id="rId3"/>
              </a:rPr>
              <a:t>http://</a:t>
            </a:r>
            <a:r>
              <a:rPr lang="en-GB" sz="800" dirty="0" smtClean="0">
                <a:hlinkClick r:id="rId3"/>
              </a:rPr>
              <a:t>wdtd.co.uk/sites/default/files/employee-activity-clipart-1.jpg</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52601"/>
            <a:ext cx="7918648" cy="1829761"/>
          </a:xfrm>
        </p:spPr>
        <p:txBody>
          <a:bodyPr/>
          <a:lstStyle/>
          <a:p>
            <a:pPr algn="ctr"/>
            <a:r>
              <a:rPr lang="en-GB" dirty="0" smtClean="0"/>
              <a:t>Performance Management</a:t>
            </a:r>
            <a:endParaRPr lang="en-GB" dirty="0"/>
          </a:p>
        </p:txBody>
      </p:sp>
      <p:sp>
        <p:nvSpPr>
          <p:cNvPr id="3" name="Subtitle 2"/>
          <p:cNvSpPr>
            <a:spLocks noGrp="1"/>
          </p:cNvSpPr>
          <p:nvPr>
            <p:ph type="subTitle" idx="1"/>
          </p:nvPr>
        </p:nvSpPr>
        <p:spPr/>
        <p:txBody>
          <a:bodyPr/>
          <a:lstStyle/>
          <a:p>
            <a:pPr algn="ctr"/>
            <a:r>
              <a:rPr lang="en-GB" dirty="0" smtClean="0"/>
              <a:t>Part 1</a:t>
            </a:r>
            <a:endParaRPr lang="en-GB" dirty="0"/>
          </a:p>
        </p:txBody>
      </p:sp>
    </p:spTree>
    <p:extLst>
      <p:ext uri="{BB962C8B-B14F-4D97-AF65-F5344CB8AC3E}">
        <p14:creationId xmlns:p14="http://schemas.microsoft.com/office/powerpoint/2010/main" val="278038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t>
            </a:r>
            <a:r>
              <a:rPr lang="en-GB" b="1" dirty="0" smtClean="0"/>
              <a:t>Performance Management</a:t>
            </a:r>
            <a:r>
              <a:rPr lang="en-GB" dirty="0" smtClean="0"/>
              <a:t>? Research document and cite your answer.</a:t>
            </a:r>
            <a:endParaRPr lang="en-GB"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1514557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How do you measure </a:t>
            </a:r>
            <a:r>
              <a:rPr lang="en-GB" b="1" dirty="0" smtClean="0"/>
              <a:t>Performance Management</a:t>
            </a:r>
            <a:r>
              <a:rPr lang="en-GB" dirty="0" smtClean="0"/>
              <a:t> in the workplace? </a:t>
            </a:r>
            <a:br>
              <a:rPr lang="en-GB" dirty="0" smtClean="0"/>
            </a:br>
            <a:r>
              <a:rPr lang="en-GB" sz="1800" dirty="0" smtClean="0"/>
              <a:t>Research document and cite your answer.</a:t>
            </a:r>
            <a:endParaRPr lang="en-GB" sz="1800"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2017359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are the benefits of </a:t>
            </a:r>
            <a:r>
              <a:rPr lang="en-GB" b="1" dirty="0" smtClean="0"/>
              <a:t>Performance Management</a:t>
            </a:r>
            <a:r>
              <a:rPr lang="en-GB" dirty="0" smtClean="0"/>
              <a:t>? </a:t>
            </a:r>
            <a:br>
              <a:rPr lang="en-GB" dirty="0" smtClean="0"/>
            </a:br>
            <a:r>
              <a:rPr lang="en-GB" sz="1800" dirty="0" smtClean="0"/>
              <a:t>Research document and cite your answer.</a:t>
            </a:r>
            <a:endParaRPr lang="en-GB" sz="1800" dirty="0"/>
          </a:p>
        </p:txBody>
      </p:sp>
      <p:sp>
        <p:nvSpPr>
          <p:cNvPr id="3" name="Title 2"/>
          <p:cNvSpPr>
            <a:spLocks noGrp="1"/>
          </p:cNvSpPr>
          <p:nvPr>
            <p:ph type="title"/>
          </p:nvPr>
        </p:nvSpPr>
        <p:spPr/>
        <p:txBody>
          <a:bodyPr/>
          <a:lstStyle/>
          <a:p>
            <a:r>
              <a:rPr lang="en-GB" dirty="0"/>
              <a:t>Performance Management</a:t>
            </a:r>
          </a:p>
        </p:txBody>
      </p:sp>
    </p:spTree>
    <p:extLst>
      <p:ext uri="{BB962C8B-B14F-4D97-AF65-F5344CB8AC3E}">
        <p14:creationId xmlns:p14="http://schemas.microsoft.com/office/powerpoint/2010/main" val="551733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normAutofit fontScale="90000"/>
          </a:bodyPr>
          <a:lstStyle/>
          <a:p>
            <a:pPr algn="ctr"/>
            <a:r>
              <a:rPr lang="en-GB" sz="2000" dirty="0" smtClean="0"/>
              <a:t>Bg. </a:t>
            </a:r>
            <a:r>
              <a:rPr lang="en-GB" dirty="0" smtClean="0"/>
              <a:t>What is Performance Management?</a:t>
            </a:r>
            <a:endParaRPr lang="en-GB" dirty="0"/>
          </a:p>
        </p:txBody>
      </p:sp>
      <p:sp>
        <p:nvSpPr>
          <p:cNvPr id="3" name="Content Placeholder 2"/>
          <p:cNvSpPr>
            <a:spLocks noGrp="1"/>
          </p:cNvSpPr>
          <p:nvPr>
            <p:ph sz="quarter" idx="1"/>
          </p:nvPr>
        </p:nvSpPr>
        <p:spPr/>
        <p:txBody>
          <a:bodyPr>
            <a:normAutofit/>
          </a:bodyPr>
          <a:lstStyle/>
          <a:p>
            <a:r>
              <a:rPr lang="en-GB" sz="2400" dirty="0" smtClean="0"/>
              <a:t>Armstrong &amp; Baron (2007) see performance management as a natural process of management and state that:</a:t>
            </a:r>
          </a:p>
          <a:p>
            <a:pPr algn="ctr">
              <a:buNone/>
            </a:pPr>
            <a:r>
              <a:rPr lang="en-GB" sz="2400" i="1" dirty="0" smtClean="0"/>
              <a:t>PM aims to make the good better, share understanding about what is to be achieved, develop the capacity of people to achieve it, and </a:t>
            </a:r>
            <a:r>
              <a:rPr lang="en-GB" sz="2400" b="1" i="1" u="sng" dirty="0" smtClean="0"/>
              <a:t>provide the support and guidance</a:t>
            </a:r>
            <a:r>
              <a:rPr lang="en-GB" sz="2400" b="1" i="1" dirty="0" smtClean="0"/>
              <a:t> </a:t>
            </a:r>
            <a:r>
              <a:rPr lang="en-GB" sz="2400" i="1" dirty="0" smtClean="0"/>
              <a:t>people need to deliver high performance and achieve their full potential to the benefit of themselves and the organisation.</a:t>
            </a:r>
          </a:p>
        </p:txBody>
      </p:sp>
    </p:spTree>
    <p:extLst>
      <p:ext uri="{BB962C8B-B14F-4D97-AF65-F5344CB8AC3E}">
        <p14:creationId xmlns:p14="http://schemas.microsoft.com/office/powerpoint/2010/main" val="241913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60648"/>
            <a:ext cx="8784976" cy="1143000"/>
          </a:xfrm>
        </p:spPr>
        <p:txBody>
          <a:bodyPr>
            <a:normAutofit fontScale="90000"/>
          </a:bodyPr>
          <a:lstStyle/>
          <a:p>
            <a:r>
              <a:rPr lang="en-GB" sz="2200" dirty="0" smtClean="0"/>
              <a:t>Bg: </a:t>
            </a:r>
            <a:r>
              <a:rPr lang="en-GB" dirty="0" smtClean="0"/>
              <a:t>Performance </a:t>
            </a:r>
            <a:r>
              <a:rPr lang="en-GB" dirty="0"/>
              <a:t>Management is about</a:t>
            </a:r>
            <a:r>
              <a:rPr lang="en-GB" dirty="0" smtClean="0"/>
              <a:t>:</a:t>
            </a:r>
            <a:endParaRPr lang="en-GB" dirty="0"/>
          </a:p>
        </p:txBody>
      </p:sp>
      <p:sp>
        <p:nvSpPr>
          <p:cNvPr id="3" name="Content Placeholder 2"/>
          <p:cNvSpPr>
            <a:spLocks noGrp="1"/>
          </p:cNvSpPr>
          <p:nvPr>
            <p:ph sz="quarter" idx="1"/>
          </p:nvPr>
        </p:nvSpPr>
        <p:spPr/>
        <p:txBody>
          <a:bodyPr>
            <a:normAutofit fontScale="92500" lnSpcReduction="20000"/>
          </a:bodyPr>
          <a:lstStyle/>
          <a:p>
            <a:pPr>
              <a:buNone/>
            </a:pPr>
            <a:endParaRPr lang="en-GB" dirty="0" smtClean="0"/>
          </a:p>
          <a:p>
            <a:r>
              <a:rPr lang="en-GB" b="1" u="sng" dirty="0" smtClean="0"/>
              <a:t>Performance Improvement</a:t>
            </a:r>
            <a:r>
              <a:rPr lang="en-GB" dirty="0" smtClean="0"/>
              <a:t>: Of individuals, teams and consequently how this effects the overall organisation.</a:t>
            </a:r>
          </a:p>
          <a:p>
            <a:endParaRPr lang="en-GB" dirty="0" smtClean="0"/>
          </a:p>
          <a:p>
            <a:r>
              <a:rPr lang="en-GB" dirty="0" smtClean="0"/>
              <a:t> </a:t>
            </a:r>
            <a:r>
              <a:rPr lang="en-GB" b="1" u="sng" dirty="0" smtClean="0"/>
              <a:t>Development:</a:t>
            </a:r>
            <a:r>
              <a:rPr lang="en-GB" b="1" dirty="0" smtClean="0"/>
              <a:t> </a:t>
            </a:r>
            <a:r>
              <a:rPr lang="en-GB" dirty="0" smtClean="0"/>
              <a:t>Making sure that there is continuous developmental opportunities available for individuals and teams within the organisation</a:t>
            </a:r>
          </a:p>
          <a:p>
            <a:endParaRPr lang="en-GB" dirty="0" smtClean="0"/>
          </a:p>
          <a:p>
            <a:r>
              <a:rPr lang="en-GB" b="1" u="sng" dirty="0" smtClean="0"/>
              <a:t>Managing Behaviour:</a:t>
            </a:r>
            <a:r>
              <a:rPr lang="en-GB" b="1" dirty="0" smtClean="0"/>
              <a:t> </a:t>
            </a:r>
            <a:r>
              <a:rPr lang="en-GB" dirty="0" smtClean="0"/>
              <a:t>Encourage individuals to work in a better manner which encourages better working relationships</a:t>
            </a:r>
            <a:endParaRPr lang="en-GB" dirty="0"/>
          </a:p>
        </p:txBody>
      </p:sp>
    </p:spTree>
    <p:extLst>
      <p:ext uri="{BB962C8B-B14F-4D97-AF65-F5344CB8AC3E}">
        <p14:creationId xmlns:p14="http://schemas.microsoft.com/office/powerpoint/2010/main" val="330935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linds(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linds(horizontal)">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normAutofit/>
          </a:bodyPr>
          <a:lstStyle/>
          <a:p>
            <a:pPr algn="ctr"/>
            <a:r>
              <a:rPr lang="en-GB" dirty="0" smtClean="0"/>
              <a:t>The way organisations carry out performance management differs from organisation to organisation, but the main</a:t>
            </a:r>
            <a:r>
              <a:rPr lang="en-GB" b="1" dirty="0" smtClean="0"/>
              <a:t> aim is to motivate everyone within the organisation and to make sure that they are all working towards the same organisational  goal.</a:t>
            </a:r>
          </a:p>
        </p:txBody>
      </p:sp>
      <p:sp>
        <p:nvSpPr>
          <p:cNvPr id="6" name="Title 1"/>
          <p:cNvSpPr>
            <a:spLocks noGrp="1"/>
          </p:cNvSpPr>
          <p:nvPr>
            <p:ph type="title"/>
          </p:nvPr>
        </p:nvSpPr>
        <p:spPr>
          <a:xfrm>
            <a:off x="107504" y="260648"/>
            <a:ext cx="8784976" cy="1143000"/>
          </a:xfrm>
        </p:spPr>
        <p:txBody>
          <a:bodyPr>
            <a:normAutofit fontScale="90000"/>
          </a:bodyPr>
          <a:lstStyle/>
          <a:p>
            <a:r>
              <a:rPr lang="en-GB" sz="2200" dirty="0" smtClean="0"/>
              <a:t>Bg: </a:t>
            </a:r>
            <a:r>
              <a:rPr lang="en-GB" dirty="0" smtClean="0"/>
              <a:t>Performance </a:t>
            </a:r>
            <a:r>
              <a:rPr lang="en-GB" dirty="0"/>
              <a:t>Management is about</a:t>
            </a:r>
            <a:r>
              <a:rPr lang="en-GB" dirty="0" smtClean="0"/>
              <a:t>:</a:t>
            </a:r>
            <a:endParaRPr lang="en-GB" dirty="0"/>
          </a:p>
        </p:txBody>
      </p:sp>
    </p:spTree>
    <p:extLst>
      <p:ext uri="{BB962C8B-B14F-4D97-AF65-F5344CB8AC3E}">
        <p14:creationId xmlns:p14="http://schemas.microsoft.com/office/powerpoint/2010/main" val="15492880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Original References</a:t>
            </a:r>
            <a:endParaRPr lang="en-GB" dirty="0"/>
          </a:p>
        </p:txBody>
      </p:sp>
      <p:sp>
        <p:nvSpPr>
          <p:cNvPr id="3" name="Content Placeholder 2"/>
          <p:cNvSpPr>
            <a:spLocks noGrp="1"/>
          </p:cNvSpPr>
          <p:nvPr>
            <p:ph sz="quarter" idx="1"/>
          </p:nvPr>
        </p:nvSpPr>
        <p:spPr/>
        <p:txBody>
          <a:bodyPr>
            <a:normAutofit fontScale="85000" lnSpcReduction="20000"/>
          </a:bodyPr>
          <a:lstStyle/>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smtClean="0"/>
              <a:t>Malcolm. M, </a:t>
            </a:r>
            <a:r>
              <a:rPr lang="en-GB" dirty="0" err="1" smtClean="0"/>
              <a:t>Whiting.F</a:t>
            </a:r>
            <a:r>
              <a:rPr lang="en-GB" dirty="0" smtClean="0"/>
              <a:t> &amp; </a:t>
            </a:r>
            <a:r>
              <a:rPr lang="en-GB" dirty="0" err="1" smtClean="0"/>
              <a:t>Jackson,T</a:t>
            </a:r>
            <a:r>
              <a:rPr lang="en-GB" dirty="0" smtClean="0"/>
              <a:t> (2010) </a:t>
            </a:r>
            <a:r>
              <a:rPr lang="en-GB" i="1" dirty="0" smtClean="0"/>
              <a:t>Human Resource Practice</a:t>
            </a:r>
            <a:r>
              <a:rPr lang="en-GB" dirty="0" smtClean="0"/>
              <a:t>, 5</a:t>
            </a:r>
            <a:r>
              <a:rPr lang="en-GB" baseline="30000" dirty="0" smtClean="0"/>
              <a:t>th</a:t>
            </a:r>
            <a:r>
              <a:rPr lang="en-GB" dirty="0" smtClean="0"/>
              <a:t>edition.London:CIPD</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Torrington. D, </a:t>
            </a:r>
            <a:r>
              <a:rPr lang="en-GB" dirty="0" err="1" smtClean="0"/>
              <a:t>Hall.L</a:t>
            </a:r>
            <a:r>
              <a:rPr lang="en-GB" dirty="0" smtClean="0"/>
              <a:t>, </a:t>
            </a:r>
            <a:r>
              <a:rPr lang="en-GB" smtClean="0"/>
              <a:t>Taylor.S </a:t>
            </a:r>
            <a:r>
              <a:rPr lang="en-GB" dirty="0" smtClean="0"/>
              <a:t>&amp;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pPr>
              <a:buNone/>
            </a:pPr>
            <a:endParaRPr lang="en-GB" dirty="0"/>
          </a:p>
        </p:txBody>
      </p:sp>
    </p:spTree>
    <p:extLst>
      <p:ext uri="{BB962C8B-B14F-4D97-AF65-F5344CB8AC3E}">
        <p14:creationId xmlns:p14="http://schemas.microsoft.com/office/powerpoint/2010/main" val="4748371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Employee Engagement</a:t>
            </a:r>
            <a:endParaRPr lang="en-GB" dirty="0"/>
          </a:p>
        </p:txBody>
      </p:sp>
      <p:sp>
        <p:nvSpPr>
          <p:cNvPr id="3" name="Subtitle 2"/>
          <p:cNvSpPr>
            <a:spLocks noGrp="1"/>
          </p:cNvSpPr>
          <p:nvPr>
            <p:ph type="subTitle" idx="1"/>
          </p:nvPr>
        </p:nvSpPr>
        <p:spPr/>
        <p:txBody>
          <a:bodyPr/>
          <a:lstStyle/>
          <a:p>
            <a:pPr algn="ctr"/>
            <a:r>
              <a:rPr lang="en-GB" dirty="0" smtClean="0"/>
              <a:t>Part 2</a:t>
            </a:r>
            <a:endParaRPr lang="en-GB" dirty="0"/>
          </a:p>
        </p:txBody>
      </p:sp>
    </p:spTree>
    <p:extLst>
      <p:ext uri="{BB962C8B-B14F-4D97-AF65-F5344CB8AC3E}">
        <p14:creationId xmlns:p14="http://schemas.microsoft.com/office/powerpoint/2010/main" val="754171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a definition of the term </a:t>
            </a:r>
            <a:r>
              <a:rPr lang="en-GB" b="1" dirty="0" smtClean="0"/>
              <a:t>Employee Engagement</a:t>
            </a:r>
            <a:r>
              <a:rPr lang="en-GB" dirty="0" smtClean="0"/>
              <a:t>?</a:t>
            </a:r>
            <a:endParaRPr lang="en-GB" dirty="0"/>
          </a:p>
        </p:txBody>
      </p:sp>
      <p:sp>
        <p:nvSpPr>
          <p:cNvPr id="3" name="Title 2"/>
          <p:cNvSpPr>
            <a:spLocks noGrp="1"/>
          </p:cNvSpPr>
          <p:nvPr>
            <p:ph type="title"/>
          </p:nvPr>
        </p:nvSpPr>
        <p:spPr/>
        <p:txBody>
          <a:bodyPr/>
          <a:lstStyle/>
          <a:p>
            <a:r>
              <a:rPr lang="en-GB" dirty="0"/>
              <a:t>Employee Engagement</a:t>
            </a:r>
          </a:p>
        </p:txBody>
      </p:sp>
      <p:pic>
        <p:nvPicPr>
          <p:cNvPr id="4" name="Picture 2" descr="https://www.michaelbaileyassociates.com/jobboard/public/5240/cmsImages/8F43D457509944D28BD868DF718DF3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636912"/>
            <a:ext cx="4490864" cy="2993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987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85860"/>
            <a:ext cx="8229600" cy="4525963"/>
          </a:xfrm>
        </p:spPr>
        <p:txBody>
          <a:bodyPr>
            <a:noAutofit/>
          </a:bodyPr>
          <a:lstStyle/>
          <a:p>
            <a:pPr algn="just"/>
            <a:r>
              <a:rPr lang="en-GB" sz="2000" dirty="0" smtClean="0"/>
              <a:t>An engaged employee is someone who feels involved, committed, passionate and empowered and demonstrates those feelings in work behaviour. (</a:t>
            </a:r>
            <a:r>
              <a:rPr lang="en-GB" sz="2000" dirty="0" err="1" smtClean="0"/>
              <a:t>Mone</a:t>
            </a:r>
            <a:r>
              <a:rPr lang="en-GB" sz="2000" dirty="0" smtClean="0"/>
              <a:t> &amp; London 2009 [2])</a:t>
            </a:r>
            <a:br>
              <a:rPr lang="en-GB" sz="2000" dirty="0" smtClean="0"/>
            </a:br>
            <a:endParaRPr lang="en-GB" sz="2000" dirty="0" smtClean="0"/>
          </a:p>
          <a:p>
            <a:pPr algn="just"/>
            <a:r>
              <a:rPr lang="en-GB" sz="2000" dirty="0" smtClean="0"/>
              <a:t>Employee Engagement is the ability to capture the heads, hearts, and souls of your employee to </a:t>
            </a:r>
            <a:r>
              <a:rPr lang="en-GB" sz="2000" dirty="0" err="1" smtClean="0"/>
              <a:t>instill</a:t>
            </a:r>
            <a:r>
              <a:rPr lang="en-GB" sz="2000" dirty="0" smtClean="0"/>
              <a:t> an </a:t>
            </a:r>
            <a:r>
              <a:rPr lang="en-GB" sz="2000" b="1" dirty="0" smtClean="0"/>
              <a:t>intrinsic</a:t>
            </a:r>
            <a:r>
              <a:rPr lang="en-GB" sz="2000" dirty="0" smtClean="0"/>
              <a:t> desire and passion for excellence. (Fleming &amp; Asplund,2007)</a:t>
            </a:r>
            <a:br>
              <a:rPr lang="en-GB" sz="2000" dirty="0" smtClean="0"/>
            </a:br>
            <a:endParaRPr lang="en-GB" sz="2000" dirty="0" smtClean="0"/>
          </a:p>
          <a:p>
            <a:pPr algn="just"/>
            <a:r>
              <a:rPr lang="en-GB" sz="2000" dirty="0" smtClean="0"/>
              <a:t>A positive attitude held by the employee towards the organisation and its values. An engaged employee is aware of the business context, and works with colleagues to improve performance within their job... its a two-way relationship between employee and employer (Institute of Employment Studies).</a:t>
            </a:r>
            <a:endParaRPr lang="en-GB" sz="2000" dirty="0"/>
          </a:p>
        </p:txBody>
      </p:sp>
      <p:sp>
        <p:nvSpPr>
          <p:cNvPr id="2" name="Title 1"/>
          <p:cNvSpPr>
            <a:spLocks noGrp="1"/>
          </p:cNvSpPr>
          <p:nvPr>
            <p:ph type="title"/>
          </p:nvPr>
        </p:nvSpPr>
        <p:spPr/>
        <p:txBody>
          <a:bodyPr/>
          <a:lstStyle/>
          <a:p>
            <a:r>
              <a:rPr lang="en-GB" sz="2400" b="0" dirty="0" err="1" smtClean="0">
                <a:effectLst/>
              </a:rPr>
              <a:t>Bg</a:t>
            </a:r>
            <a:r>
              <a:rPr lang="en-GB" sz="2400" b="0" dirty="0" smtClean="0">
                <a:effectLst/>
              </a:rPr>
              <a:t>: </a:t>
            </a:r>
            <a:r>
              <a:rPr lang="en-GB" u="sng" dirty="0" smtClean="0"/>
              <a:t>Definitions of Engagement</a:t>
            </a:r>
            <a:endParaRPr lang="en-GB" u="sng" dirty="0"/>
          </a:p>
        </p:txBody>
      </p:sp>
    </p:spTree>
    <p:extLst>
      <p:ext uri="{BB962C8B-B14F-4D97-AF65-F5344CB8AC3E}">
        <p14:creationId xmlns:p14="http://schemas.microsoft.com/office/powerpoint/2010/main" val="224534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the benefits of Employee Engagement?</a:t>
            </a:r>
            <a:endParaRPr lang="en-GB" dirty="0"/>
          </a:p>
        </p:txBody>
      </p:sp>
      <p:sp>
        <p:nvSpPr>
          <p:cNvPr id="3" name="Title 2"/>
          <p:cNvSpPr>
            <a:spLocks noGrp="1"/>
          </p:cNvSpPr>
          <p:nvPr>
            <p:ph type="title"/>
          </p:nvPr>
        </p:nvSpPr>
        <p:spPr>
          <a:xfrm>
            <a:off x="457200" y="274638"/>
            <a:ext cx="8579296" cy="1143000"/>
          </a:xfrm>
        </p:spPr>
        <p:txBody>
          <a:bodyPr>
            <a:normAutofit/>
          </a:bodyPr>
          <a:lstStyle/>
          <a:p>
            <a:r>
              <a:rPr lang="en-GB" dirty="0"/>
              <a:t>Employee Engagement - Benefits</a:t>
            </a:r>
          </a:p>
        </p:txBody>
      </p:sp>
      <p:pic>
        <p:nvPicPr>
          <p:cNvPr id="4" name="Picture 2" descr="https://officevibecdn.blob.core.windows.net/website/wp-content/uploads/2015/04/employee-engagement-definition-670x335.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2852936"/>
            <a:ext cx="4644008" cy="2322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9773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Pairs research and discuss the benefits of Employee Engagement?</a:t>
            </a:r>
            <a:endParaRPr lang="en-GB" dirty="0"/>
          </a:p>
        </p:txBody>
      </p:sp>
      <p:sp>
        <p:nvSpPr>
          <p:cNvPr id="3" name="Title 2"/>
          <p:cNvSpPr>
            <a:spLocks noGrp="1"/>
          </p:cNvSpPr>
          <p:nvPr>
            <p:ph type="title"/>
          </p:nvPr>
        </p:nvSpPr>
        <p:spPr>
          <a:xfrm>
            <a:off x="457200" y="274638"/>
            <a:ext cx="8579296" cy="1143000"/>
          </a:xfrm>
        </p:spPr>
        <p:txBody>
          <a:bodyPr>
            <a:normAutofit/>
          </a:bodyPr>
          <a:lstStyle/>
          <a:p>
            <a:r>
              <a:rPr lang="en-GB" dirty="0"/>
              <a:t>Employee Engagement - </a:t>
            </a:r>
            <a:r>
              <a:rPr lang="en-GB" dirty="0" smtClean="0"/>
              <a:t>Benefits</a:t>
            </a:r>
            <a:endParaRPr lang="en-GB" dirty="0"/>
          </a:p>
        </p:txBody>
      </p:sp>
    </p:spTree>
    <p:extLst>
      <p:ext uri="{BB962C8B-B14F-4D97-AF65-F5344CB8AC3E}">
        <p14:creationId xmlns:p14="http://schemas.microsoft.com/office/powerpoint/2010/main" val="4264274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a:t>
            </a:r>
            <a:r>
              <a:rPr lang="en-GB" b="1" dirty="0" smtClean="0"/>
              <a:t>methods to </a:t>
            </a:r>
            <a:r>
              <a:rPr lang="en-GB" b="1" dirty="0" smtClean="0"/>
              <a:t>achieve / enhance </a:t>
            </a:r>
            <a:r>
              <a:rPr lang="en-GB" b="1" dirty="0" smtClean="0"/>
              <a:t>Employee Engagement</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a:t>Employee Engagement - </a:t>
            </a:r>
            <a:r>
              <a:rPr lang="en-GB" dirty="0" smtClean="0"/>
              <a:t>Enhance</a:t>
            </a:r>
            <a:endParaRPr lang="en-GB" dirty="0"/>
          </a:p>
        </p:txBody>
      </p:sp>
      <p:pic>
        <p:nvPicPr>
          <p:cNvPr id="6" name="Picture 9" descr="C:\Users\sc-jw\AppData\Local\Microsoft\Windows\Temporary Internet Files\Content.IE5\9SNM4E3K\MC900070852[1].wmf"/>
          <p:cNvPicPr>
            <a:picLocks noChangeAspect="1" noChangeArrowheads="1"/>
          </p:cNvPicPr>
          <p:nvPr/>
        </p:nvPicPr>
        <p:blipFill>
          <a:blip r:embed="rId2" cstate="print"/>
          <a:srcRect/>
          <a:stretch>
            <a:fillRect/>
          </a:stretch>
        </p:blipFill>
        <p:spPr bwMode="auto">
          <a:xfrm>
            <a:off x="1767411" y="4297154"/>
            <a:ext cx="1634150" cy="1975164"/>
          </a:xfrm>
          <a:prstGeom prst="rect">
            <a:avLst/>
          </a:prstGeom>
          <a:noFill/>
        </p:spPr>
      </p:pic>
      <p:pic>
        <p:nvPicPr>
          <p:cNvPr id="7" name="Picture 11" descr="C:\Users\sc-jw\AppData\Local\Microsoft\Windows\Temporary Internet Files\Content.IE5\IDM8CGS8\MC900297523[1].wmf"/>
          <p:cNvPicPr>
            <a:picLocks noChangeAspect="1" noChangeArrowheads="1"/>
          </p:cNvPicPr>
          <p:nvPr/>
        </p:nvPicPr>
        <p:blipFill>
          <a:blip r:embed="rId3" cstate="print"/>
          <a:srcRect/>
          <a:stretch>
            <a:fillRect/>
          </a:stretch>
        </p:blipFill>
        <p:spPr bwMode="auto">
          <a:xfrm>
            <a:off x="3714750" y="4785034"/>
            <a:ext cx="1714500" cy="1818742"/>
          </a:xfrm>
          <a:prstGeom prst="rect">
            <a:avLst/>
          </a:prstGeom>
          <a:noFill/>
        </p:spPr>
      </p:pic>
      <p:pic>
        <p:nvPicPr>
          <p:cNvPr id="8" name="Picture 12" descr="C:\Users\sc-jw\AppData\Local\Microsoft\Windows\Temporary Internet Files\Content.IE5\IDM8CGS8\MC900070991[1].wmf"/>
          <p:cNvPicPr>
            <a:picLocks noChangeAspect="1" noChangeArrowheads="1"/>
          </p:cNvPicPr>
          <p:nvPr/>
        </p:nvPicPr>
        <p:blipFill>
          <a:blip r:embed="rId4" cstate="print"/>
          <a:srcRect/>
          <a:stretch>
            <a:fillRect/>
          </a:stretch>
        </p:blipFill>
        <p:spPr bwMode="auto">
          <a:xfrm>
            <a:off x="0" y="4297154"/>
            <a:ext cx="1735248" cy="1397251"/>
          </a:xfrm>
          <a:prstGeom prst="rect">
            <a:avLst/>
          </a:prstGeom>
          <a:noFill/>
        </p:spPr>
      </p:pic>
    </p:spTree>
    <p:extLst>
      <p:ext uri="{BB962C8B-B14F-4D97-AF65-F5344CB8AC3E}">
        <p14:creationId xmlns:p14="http://schemas.microsoft.com/office/powerpoint/2010/main" val="329642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does an Engaged employee look like? Find an image or do an impression?</a:t>
            </a:r>
          </a:p>
          <a:p>
            <a:endParaRPr lang="en-GB" dirty="0"/>
          </a:p>
          <a:p>
            <a:r>
              <a:rPr lang="en-GB" dirty="0"/>
              <a:t>What does </a:t>
            </a:r>
            <a:r>
              <a:rPr lang="en-GB" dirty="0" smtClean="0"/>
              <a:t>a dis-engaged </a:t>
            </a:r>
            <a:r>
              <a:rPr lang="en-GB" dirty="0"/>
              <a:t>employee look like? Find an image or do an impression?</a:t>
            </a:r>
          </a:p>
          <a:p>
            <a:endParaRPr lang="en-GB" dirty="0"/>
          </a:p>
        </p:txBody>
      </p:sp>
      <p:sp>
        <p:nvSpPr>
          <p:cNvPr id="3" name="Title 2"/>
          <p:cNvSpPr>
            <a:spLocks noGrp="1"/>
          </p:cNvSpPr>
          <p:nvPr>
            <p:ph type="title"/>
          </p:nvPr>
        </p:nvSpPr>
        <p:spPr/>
        <p:txBody>
          <a:bodyPr/>
          <a:lstStyle/>
          <a:p>
            <a:r>
              <a:rPr lang="en-GB" dirty="0" smtClean="0"/>
              <a:t>EE - Visual</a:t>
            </a:r>
            <a:endParaRPr lang="en-GB" dirty="0"/>
          </a:p>
        </p:txBody>
      </p:sp>
    </p:spTree>
    <p:extLst>
      <p:ext uri="{BB962C8B-B14F-4D97-AF65-F5344CB8AC3E}">
        <p14:creationId xmlns:p14="http://schemas.microsoft.com/office/powerpoint/2010/main" val="2926990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Be sensitive to the reasons why = greater potential for re-engagement.</a:t>
            </a:r>
            <a:endParaRPr lang="en-GB" dirty="0"/>
          </a:p>
        </p:txBody>
      </p:sp>
      <p:sp>
        <p:nvSpPr>
          <p:cNvPr id="3" name="Title 2"/>
          <p:cNvSpPr>
            <a:spLocks noGrp="1"/>
          </p:cNvSpPr>
          <p:nvPr>
            <p:ph type="title"/>
          </p:nvPr>
        </p:nvSpPr>
        <p:spPr/>
        <p:txBody>
          <a:bodyPr/>
          <a:lstStyle/>
          <a:p>
            <a:r>
              <a:rPr lang="en-GB" dirty="0" smtClean="0"/>
              <a:t>Dialogue</a:t>
            </a:r>
            <a:endParaRPr lang="en-GB" dirty="0"/>
          </a:p>
        </p:txBody>
      </p:sp>
    </p:spTree>
    <p:extLst>
      <p:ext uri="{BB962C8B-B14F-4D97-AF65-F5344CB8AC3E}">
        <p14:creationId xmlns:p14="http://schemas.microsoft.com/office/powerpoint/2010/main" val="2618053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46243"/>
            <a:ext cx="8229600" cy="4525963"/>
          </a:xfrm>
        </p:spPr>
        <p:txBody>
          <a:bodyPr>
            <a:normAutofit/>
          </a:bodyPr>
          <a:lstStyle/>
          <a:p>
            <a:r>
              <a:rPr lang="en-GB" sz="2400" dirty="0" smtClean="0"/>
              <a:t>Engaged employees deliver higher productivity, lower absenteeism, more commitment and high job satisfaction.</a:t>
            </a:r>
          </a:p>
          <a:p>
            <a:endParaRPr lang="en-GB" sz="2400" dirty="0" smtClean="0"/>
          </a:p>
          <a:p>
            <a:r>
              <a:rPr lang="en-GB" sz="2400" dirty="0" smtClean="0"/>
              <a:t>As noted </a:t>
            </a:r>
            <a:r>
              <a:rPr lang="en-GB" sz="2400" dirty="0"/>
              <a:t>by </a:t>
            </a:r>
            <a:r>
              <a:rPr lang="en-GB" sz="2400" dirty="0" err="1"/>
              <a:t>Macloed</a:t>
            </a:r>
            <a:r>
              <a:rPr lang="en-GB" sz="2400" dirty="0"/>
              <a:t> &amp; Clarke (</a:t>
            </a:r>
            <a:r>
              <a:rPr lang="en-GB" sz="2400" dirty="0" smtClean="0"/>
              <a:t>2009 [6]) in the Engaging for Success report :</a:t>
            </a:r>
          </a:p>
          <a:p>
            <a:pPr algn="ctr">
              <a:buNone/>
            </a:pPr>
            <a:r>
              <a:rPr lang="en-GB" sz="2400" b="1" dirty="0" smtClean="0"/>
              <a:t>There is a correlation between employee engagement and performance. There is evidence to suggest that improving engagement does in fact improve performance.</a:t>
            </a:r>
            <a:endParaRPr lang="en-GB" sz="2400" b="1" dirty="0"/>
          </a:p>
        </p:txBody>
      </p:sp>
      <p:sp>
        <p:nvSpPr>
          <p:cNvPr id="2" name="Title 1"/>
          <p:cNvSpPr>
            <a:spLocks noGrp="1"/>
          </p:cNvSpPr>
          <p:nvPr>
            <p:ph type="title"/>
          </p:nvPr>
        </p:nvSpPr>
        <p:spPr/>
        <p:txBody>
          <a:bodyPr>
            <a:normAutofit fontScale="90000"/>
          </a:bodyPr>
          <a:lstStyle/>
          <a:p>
            <a:pPr algn="ctr"/>
            <a:r>
              <a:rPr lang="en-GB" sz="2700" dirty="0" err="1" smtClean="0">
                <a:effectLst/>
              </a:rPr>
              <a:t>Bg</a:t>
            </a:r>
            <a:r>
              <a:rPr lang="en-GB" sz="2700" dirty="0" smtClean="0">
                <a:effectLst/>
              </a:rPr>
              <a:t>: </a:t>
            </a:r>
            <a:r>
              <a:rPr lang="en-GB" u="sng" dirty="0" smtClean="0"/>
              <a:t>Is there a need for Engagement in the Workplace?</a:t>
            </a:r>
            <a:endParaRPr lang="en-GB" u="sng"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According to the </a:t>
            </a:r>
            <a:r>
              <a:rPr lang="en-GB" dirty="0" smtClean="0">
                <a:hlinkClick r:id="rId2"/>
              </a:rPr>
              <a:t>Department for Business, Innovation and Skills (BIS) </a:t>
            </a:r>
            <a:r>
              <a:rPr lang="en-GB" b="1" dirty="0" smtClean="0"/>
              <a:t>Employee engagement is a route to business success. </a:t>
            </a:r>
          </a:p>
          <a:p>
            <a:r>
              <a:rPr lang="en-GB" dirty="0" smtClean="0"/>
              <a:t>It is a very practical way of strengthening business productivity, innovation and attendance.</a:t>
            </a:r>
          </a:p>
          <a:p>
            <a:r>
              <a:rPr lang="en-GB" dirty="0" smtClean="0"/>
              <a:t>Research shows the difference to employers and employees. For example, The Hay Group identified that engaged employees generate 43% more revenue than disengaged ones.</a:t>
            </a:r>
          </a:p>
        </p:txBody>
      </p:sp>
      <p:sp>
        <p:nvSpPr>
          <p:cNvPr id="2" name="Title 1"/>
          <p:cNvSpPr>
            <a:spLocks noGrp="1"/>
          </p:cNvSpPr>
          <p:nvPr>
            <p:ph type="title"/>
          </p:nvPr>
        </p:nvSpPr>
        <p:spPr/>
        <p:txBody>
          <a:bodyPr/>
          <a:lstStyle/>
          <a:p>
            <a:r>
              <a:rPr lang="en-GB" sz="2400" dirty="0" err="1" smtClean="0">
                <a:effectLst/>
              </a:rPr>
              <a:t>Bg</a:t>
            </a:r>
            <a:r>
              <a:rPr lang="en-GB" sz="2400" dirty="0" smtClean="0">
                <a:effectLst/>
              </a:rPr>
              <a:t>: </a:t>
            </a:r>
            <a:r>
              <a:rPr lang="en-GB" u="sng" dirty="0" smtClean="0"/>
              <a:t>Employee Engagement</a:t>
            </a:r>
            <a:endParaRPr lang="en-GB" u="sng"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the link between Performance Management and Employee Engagement?</a:t>
            </a:r>
            <a:endParaRPr lang="en-GB" dirty="0"/>
          </a:p>
        </p:txBody>
      </p:sp>
      <p:sp>
        <p:nvSpPr>
          <p:cNvPr id="3" name="Title 2"/>
          <p:cNvSpPr>
            <a:spLocks noGrp="1"/>
          </p:cNvSpPr>
          <p:nvPr>
            <p:ph type="title"/>
          </p:nvPr>
        </p:nvSpPr>
        <p:spPr/>
        <p:txBody>
          <a:bodyPr>
            <a:normAutofit fontScale="90000"/>
          </a:bodyPr>
          <a:lstStyle/>
          <a:p>
            <a:r>
              <a:rPr lang="en-GB" dirty="0"/>
              <a:t>Performance Management and Employee Engagement</a:t>
            </a:r>
          </a:p>
        </p:txBody>
      </p:sp>
    </p:spTree>
    <p:extLst>
      <p:ext uri="{BB962C8B-B14F-4D97-AF65-F5344CB8AC3E}">
        <p14:creationId xmlns:p14="http://schemas.microsoft.com/office/powerpoint/2010/main" val="2366678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Research and document Employee</a:t>
            </a:r>
            <a:r>
              <a:rPr lang="en-GB" dirty="0"/>
              <a:t> </a:t>
            </a:r>
            <a:r>
              <a:rPr lang="en-GB" dirty="0" smtClean="0"/>
              <a:t>Engagement statistics?</a:t>
            </a:r>
            <a:endParaRPr lang="en-GB" dirty="0"/>
          </a:p>
        </p:txBody>
      </p:sp>
      <p:sp>
        <p:nvSpPr>
          <p:cNvPr id="3" name="Title 2"/>
          <p:cNvSpPr>
            <a:spLocks noGrp="1"/>
          </p:cNvSpPr>
          <p:nvPr>
            <p:ph type="title"/>
          </p:nvPr>
        </p:nvSpPr>
        <p:spPr/>
        <p:txBody>
          <a:bodyPr/>
          <a:lstStyle/>
          <a:p>
            <a:r>
              <a:rPr lang="en-GB" dirty="0"/>
              <a:t>Employee Engagement - </a:t>
            </a:r>
            <a:r>
              <a:rPr lang="en-GB" dirty="0" smtClean="0"/>
              <a:t>Stats</a:t>
            </a:r>
            <a:endParaRPr lang="en-GB" dirty="0"/>
          </a:p>
        </p:txBody>
      </p:sp>
    </p:spTree>
    <p:extLst>
      <p:ext uri="{BB962C8B-B14F-4D97-AF65-F5344CB8AC3E}">
        <p14:creationId xmlns:p14="http://schemas.microsoft.com/office/powerpoint/2010/main" val="2761856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t>
            </a:r>
            <a:r>
              <a:rPr lang="en-GB" b="1" dirty="0" smtClean="0"/>
              <a:t>methods to measure Employee Engagement</a:t>
            </a:r>
            <a:r>
              <a:rPr lang="en-GB" dirty="0" smtClean="0"/>
              <a:t>?</a:t>
            </a:r>
            <a:endParaRPr lang="en-GB" dirty="0"/>
          </a:p>
        </p:txBody>
      </p:sp>
      <p:sp>
        <p:nvSpPr>
          <p:cNvPr id="3" name="Title 2"/>
          <p:cNvSpPr>
            <a:spLocks noGrp="1"/>
          </p:cNvSpPr>
          <p:nvPr>
            <p:ph type="title"/>
          </p:nvPr>
        </p:nvSpPr>
        <p:spPr>
          <a:xfrm>
            <a:off x="457200" y="274638"/>
            <a:ext cx="8291264" cy="1143000"/>
          </a:xfrm>
        </p:spPr>
        <p:txBody>
          <a:bodyPr>
            <a:normAutofit fontScale="90000"/>
          </a:bodyPr>
          <a:lstStyle/>
          <a:p>
            <a:r>
              <a:rPr lang="en-GB" dirty="0"/>
              <a:t>Employee Engagement - </a:t>
            </a:r>
            <a:r>
              <a:rPr lang="en-GB" dirty="0" smtClean="0"/>
              <a:t>Measuring</a:t>
            </a:r>
            <a:endParaRPr lang="en-GB" dirty="0"/>
          </a:p>
        </p:txBody>
      </p:sp>
      <p:pic>
        <p:nvPicPr>
          <p:cNvPr id="8" name="Picture 12" descr="C:\Users\sc-jw\AppData\Local\Microsoft\Windows\Temporary Internet Files\Content.IE5\IDM8CGS8\MC900070991[1].wmf"/>
          <p:cNvPicPr>
            <a:picLocks noChangeAspect="1" noChangeArrowheads="1"/>
          </p:cNvPicPr>
          <p:nvPr/>
        </p:nvPicPr>
        <p:blipFill>
          <a:blip r:embed="rId2" cstate="print"/>
          <a:srcRect/>
          <a:stretch>
            <a:fillRect/>
          </a:stretch>
        </p:blipFill>
        <p:spPr bwMode="auto">
          <a:xfrm>
            <a:off x="1403648" y="4610040"/>
            <a:ext cx="1735248" cy="1397251"/>
          </a:xfrm>
          <a:prstGeom prst="rect">
            <a:avLst/>
          </a:prstGeom>
          <a:noFill/>
        </p:spPr>
      </p:pic>
    </p:spTree>
    <p:extLst>
      <p:ext uri="{BB962C8B-B14F-4D97-AF65-F5344CB8AC3E}">
        <p14:creationId xmlns:p14="http://schemas.microsoft.com/office/powerpoint/2010/main" val="33492920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discover an </a:t>
            </a:r>
            <a:r>
              <a:rPr lang="en-GB" b="1" dirty="0" smtClean="0"/>
              <a:t>Employee Engagement Survey / Questionnaire</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Employee Engagement - Survey</a:t>
            </a:r>
            <a:endParaRPr lang="en-GB" dirty="0"/>
          </a:p>
        </p:txBody>
      </p:sp>
    </p:spTree>
    <p:extLst>
      <p:ext uri="{BB962C8B-B14F-4D97-AF65-F5344CB8AC3E}">
        <p14:creationId xmlns:p14="http://schemas.microsoft.com/office/powerpoint/2010/main" val="2020027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document and cite the </a:t>
            </a:r>
            <a:r>
              <a:rPr lang="en-GB" b="1" dirty="0" smtClean="0"/>
              <a:t>levels of Employee Engagement</a:t>
            </a:r>
            <a:r>
              <a:rPr lang="en-GB" dirty="0" smtClean="0"/>
              <a:t>?</a:t>
            </a:r>
            <a:endParaRPr lang="en-GB" dirty="0"/>
          </a:p>
        </p:txBody>
      </p:sp>
      <p:sp>
        <p:nvSpPr>
          <p:cNvPr id="3" name="Title 2"/>
          <p:cNvSpPr>
            <a:spLocks noGrp="1"/>
          </p:cNvSpPr>
          <p:nvPr>
            <p:ph type="title"/>
          </p:nvPr>
        </p:nvSpPr>
        <p:spPr/>
        <p:txBody>
          <a:bodyPr>
            <a:normAutofit/>
          </a:bodyPr>
          <a:lstStyle/>
          <a:p>
            <a:r>
              <a:rPr lang="en-GB" dirty="0"/>
              <a:t>Employee Engagement - </a:t>
            </a:r>
            <a:r>
              <a:rPr lang="en-GB" dirty="0" smtClean="0"/>
              <a:t>Levels</a:t>
            </a:r>
            <a:endParaRPr lang="en-GB" dirty="0"/>
          </a:p>
        </p:txBody>
      </p:sp>
    </p:spTree>
    <p:extLst>
      <p:ext uri="{BB962C8B-B14F-4D97-AF65-F5344CB8AC3E}">
        <p14:creationId xmlns:p14="http://schemas.microsoft.com/office/powerpoint/2010/main" val="40443467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79296" cy="1143000"/>
          </a:xfrm>
        </p:spPr>
        <p:txBody>
          <a:bodyPr>
            <a:normAutofit fontScale="90000"/>
          </a:bodyPr>
          <a:lstStyle/>
          <a:p>
            <a:r>
              <a:rPr lang="en-GB" sz="2700" dirty="0" err="1" smtClean="0">
                <a:effectLst/>
              </a:rPr>
              <a:t>Bg</a:t>
            </a:r>
            <a:r>
              <a:rPr lang="en-GB" sz="2700" dirty="0" smtClean="0">
                <a:effectLst/>
              </a:rPr>
              <a:t>: </a:t>
            </a:r>
            <a:r>
              <a:rPr lang="en-GB" u="sng" dirty="0" smtClean="0"/>
              <a:t>Levels of Employee Engagement?</a:t>
            </a:r>
            <a:endParaRPr lang="en-GB" u="sng" dirty="0"/>
          </a:p>
        </p:txBody>
      </p:sp>
      <p:sp>
        <p:nvSpPr>
          <p:cNvPr id="3" name="Content Placeholder 2"/>
          <p:cNvSpPr>
            <a:spLocks noGrp="1"/>
          </p:cNvSpPr>
          <p:nvPr>
            <p:ph sz="quarter" idx="1"/>
          </p:nvPr>
        </p:nvSpPr>
        <p:spPr/>
        <p:txBody>
          <a:bodyPr>
            <a:normAutofit fontScale="92500"/>
          </a:bodyPr>
          <a:lstStyle/>
          <a:p>
            <a:r>
              <a:rPr lang="en-GB" sz="2400" dirty="0" smtClean="0"/>
              <a:t>There are </a:t>
            </a:r>
            <a:r>
              <a:rPr lang="en-GB" sz="2400" b="1" dirty="0" smtClean="0"/>
              <a:t>different levels </a:t>
            </a:r>
            <a:r>
              <a:rPr lang="en-GB" sz="2400" dirty="0" smtClean="0"/>
              <a:t>of employee engagement:</a:t>
            </a:r>
          </a:p>
          <a:p>
            <a:pPr marL="566928" indent="-457200">
              <a:buFont typeface="+mj-lt"/>
              <a:buAutoNum type="arabicPeriod"/>
            </a:pPr>
            <a:r>
              <a:rPr lang="en-GB" sz="2400" b="1" dirty="0"/>
              <a:t>Physical </a:t>
            </a:r>
            <a:r>
              <a:rPr lang="en-GB" sz="2400" b="1" dirty="0" smtClean="0"/>
              <a:t>Engagement: </a:t>
            </a:r>
            <a:r>
              <a:rPr lang="en-GB" sz="2400" dirty="0" smtClean="0"/>
              <a:t>being physically present at work.</a:t>
            </a:r>
          </a:p>
          <a:p>
            <a:pPr marL="566928" indent="-457200">
              <a:buFont typeface="+mj-lt"/>
              <a:buAutoNum type="arabicPeriod"/>
            </a:pPr>
            <a:r>
              <a:rPr lang="en-GB" sz="2400" b="1" dirty="0" smtClean="0"/>
              <a:t>Intellectual Engagement: </a:t>
            </a:r>
            <a:r>
              <a:rPr lang="en-GB" sz="2400" dirty="0" smtClean="0"/>
              <a:t>Thinking about the job and how to do it better.</a:t>
            </a:r>
          </a:p>
          <a:p>
            <a:pPr marL="566928" indent="-457200">
              <a:buFont typeface="+mj-lt"/>
              <a:buAutoNum type="arabicPeriod"/>
            </a:pPr>
            <a:r>
              <a:rPr lang="en-GB" sz="2400" b="1" dirty="0" smtClean="0"/>
              <a:t>Emotional Engagement: </a:t>
            </a:r>
            <a:r>
              <a:rPr lang="en-GB" sz="2400" dirty="0" smtClean="0"/>
              <a:t>Feeling positively about doing your job.</a:t>
            </a:r>
          </a:p>
          <a:p>
            <a:pPr marL="566928" indent="-457200">
              <a:buFont typeface="+mj-lt"/>
              <a:buAutoNum type="arabicPeriod"/>
            </a:pPr>
            <a:r>
              <a:rPr lang="en-GB" sz="2400" b="1" dirty="0" smtClean="0"/>
              <a:t>Social Engagement: </a:t>
            </a:r>
            <a:r>
              <a:rPr lang="en-GB" sz="2400" dirty="0" smtClean="0"/>
              <a:t>Actively taking opportunities to discuss work related activities and improvements with others at work.</a:t>
            </a:r>
          </a:p>
          <a:p>
            <a:r>
              <a:rPr lang="en-GB" sz="2400" dirty="0"/>
              <a:t>There is a clear and direct link between Motivation and Employee </a:t>
            </a:r>
            <a:r>
              <a:rPr lang="en-GB" sz="2400" dirty="0" smtClean="0"/>
              <a:t>engagement (e.g. Maslow's hierarchy).</a:t>
            </a:r>
            <a:endParaRPr lang="en-GB" sz="2400" dirty="0"/>
          </a:p>
          <a:p>
            <a:endParaRPr lang="en-GB" sz="2400" dirty="0" smtClean="0"/>
          </a:p>
          <a:p>
            <a:endParaRPr lang="en-GB" sz="2400" b="1" dirty="0" smtClean="0"/>
          </a:p>
          <a:p>
            <a:endParaRPr lang="en-GB" sz="2400" b="1" dirty="0" smtClean="0"/>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linds(horizontal)">
                                      <p:cBhvr>
                                        <p:cTn id="10" dur="500"/>
                                        <p:tgtEl>
                                          <p:spTgt spid="3">
                                            <p:txEl>
                                              <p:pRg st="3" end="3"/>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linds(horizontal)">
                                      <p:cBhvr>
                                        <p:cTn id="13" dur="500"/>
                                        <p:tgtEl>
                                          <p:spTgt spid="3">
                                            <p:txEl>
                                              <p:pRg st="4" end="4"/>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blinds(horizontal)">
                                      <p:cBhvr>
                                        <p:cTn id="1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EE &amp; Maslow’s Hierarchy of Needs</a:t>
            </a:r>
            <a:endParaRPr lang="en-GB" dirty="0"/>
          </a:p>
        </p:txBody>
      </p:sp>
      <p:sp>
        <p:nvSpPr>
          <p:cNvPr id="4" name="TextBox 3"/>
          <p:cNvSpPr txBox="1"/>
          <p:nvPr/>
        </p:nvSpPr>
        <p:spPr>
          <a:xfrm>
            <a:off x="107504" y="6453336"/>
            <a:ext cx="6912768" cy="215444"/>
          </a:xfrm>
          <a:prstGeom prst="rect">
            <a:avLst/>
          </a:prstGeom>
          <a:noFill/>
        </p:spPr>
        <p:txBody>
          <a:bodyPr wrap="square" rtlCol="0">
            <a:spAutoFit/>
          </a:bodyPr>
          <a:lstStyle/>
          <a:p>
            <a:r>
              <a:rPr lang="en-GB" sz="800" dirty="0"/>
              <a:t>Ref: </a:t>
            </a:r>
            <a:r>
              <a:rPr lang="en-GB" sz="800" dirty="0">
                <a:hlinkClick r:id="rId2"/>
              </a:rPr>
              <a:t>http://</a:t>
            </a:r>
            <a:r>
              <a:rPr lang="en-GB" sz="800" dirty="0" smtClean="0">
                <a:hlinkClick r:id="rId2"/>
              </a:rPr>
              <a:t>www.scancapture.co.uk/wp/wp-content/uploads/2014/04/Maslows-Hierarchy-of-Needs-resized1.png</a:t>
            </a:r>
            <a:r>
              <a:rPr lang="en-GB" sz="800" dirty="0" smtClean="0"/>
              <a:t> </a:t>
            </a:r>
            <a:endParaRPr lang="en-GB" sz="8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0925" y="1268760"/>
            <a:ext cx="6667500" cy="4695825"/>
          </a:xfrm>
          <a:prstGeom prst="rect">
            <a:avLst/>
          </a:prstGeom>
        </p:spPr>
      </p:pic>
    </p:spTree>
    <p:extLst>
      <p:ext uri="{BB962C8B-B14F-4D97-AF65-F5344CB8AC3E}">
        <p14:creationId xmlns:p14="http://schemas.microsoft.com/office/powerpoint/2010/main" val="3721927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u="sng" dirty="0" smtClean="0"/>
              <a:t>Is there a Need for Engagement in the Workplace?</a:t>
            </a:r>
            <a:endParaRPr lang="en-GB" u="sng" dirty="0"/>
          </a:p>
        </p:txBody>
      </p:sp>
      <p:sp>
        <p:nvSpPr>
          <p:cNvPr id="3" name="Content Placeholder 2"/>
          <p:cNvSpPr>
            <a:spLocks noGrp="1"/>
          </p:cNvSpPr>
          <p:nvPr>
            <p:ph sz="quarter" idx="1"/>
          </p:nvPr>
        </p:nvSpPr>
        <p:spPr>
          <a:xfrm>
            <a:off x="457200" y="1552766"/>
            <a:ext cx="8229600" cy="4376564"/>
          </a:xfrm>
        </p:spPr>
        <p:txBody>
          <a:bodyPr>
            <a:normAutofit/>
          </a:bodyPr>
          <a:lstStyle/>
          <a:p>
            <a:r>
              <a:rPr lang="en-GB" dirty="0" smtClean="0"/>
              <a:t>Research into Engagement has highlighted the link between employee performance, absence levels and turnover.</a:t>
            </a:r>
          </a:p>
          <a:p>
            <a:r>
              <a:rPr lang="en-GB" dirty="0" smtClean="0"/>
              <a:t>The following two slides show two examples using M&amp;S and Coca-Cola.</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14422"/>
            <a:ext cx="8929718" cy="4525963"/>
          </a:xfrm>
        </p:spPr>
        <p:txBody>
          <a:bodyPr>
            <a:noAutofit/>
          </a:bodyPr>
          <a:lstStyle/>
          <a:p>
            <a:pPr algn="ctr">
              <a:buNone/>
            </a:pPr>
            <a:r>
              <a:rPr lang="en-GB" sz="2000" b="1" u="sng" dirty="0" smtClean="0"/>
              <a:t>Marks and Spencer </a:t>
            </a:r>
          </a:p>
          <a:p>
            <a:pPr algn="ctr">
              <a:buNone/>
            </a:pPr>
            <a:r>
              <a:rPr lang="en-GB" sz="2000" b="1" u="sng" dirty="0" smtClean="0"/>
              <a:t>The link between employee engagement and performance</a:t>
            </a:r>
          </a:p>
          <a:p>
            <a:pPr algn="just"/>
            <a:r>
              <a:rPr lang="en-GB" sz="2000" dirty="0" smtClean="0"/>
              <a:t>Marks and Spencer recently  completed a longitudinal  study which  found that long  term employee engagement trends are directly linked to  long term sales performance. </a:t>
            </a:r>
          </a:p>
          <a:p>
            <a:pPr algn="just"/>
            <a:r>
              <a:rPr lang="en-GB" sz="2000" dirty="0" smtClean="0"/>
              <a:t>Using data from a study of 137 high street  stores over four years, those stores with an improving engagement trend over the four years significantly outperformed the stores where engagement scores were declining (compared respective sales targets). </a:t>
            </a:r>
          </a:p>
          <a:p>
            <a:pPr algn="just"/>
            <a:r>
              <a:rPr lang="en-GB" sz="2000" dirty="0" smtClean="0"/>
              <a:t>Once store size was taken into account, both engagement itself and the changes in engagement from one year to the next were found to correlate to sales performance. Stores with  improving engagement had on average delivered £62 million more sales to the business every year than stores with declining engagement. </a:t>
            </a:r>
          </a:p>
          <a:p>
            <a:pPr algn="just"/>
            <a:endParaRPr lang="en-GB" sz="2000" dirty="0" smtClean="0"/>
          </a:p>
          <a:p>
            <a:pPr algn="just">
              <a:buNone/>
            </a:pPr>
            <a:endParaRPr lang="en-GB" sz="1800" dirty="0" smtClean="0"/>
          </a:p>
          <a:p>
            <a:pPr algn="just">
              <a:buNone/>
            </a:pPr>
            <a:r>
              <a:rPr lang="en-GB" sz="1200" dirty="0" smtClean="0"/>
              <a:t>Ref: </a:t>
            </a:r>
            <a:r>
              <a:rPr lang="en-GB" sz="1200" dirty="0" smtClean="0">
                <a:hlinkClick r:id="rId2"/>
              </a:rPr>
              <a:t>http://www.engageforsuccess.org/wp-content/uploads/2012/09/The-Evidence.pdf</a:t>
            </a:r>
            <a:r>
              <a:rPr lang="en-GB" sz="1200" dirty="0" smtClean="0"/>
              <a:t> </a:t>
            </a:r>
          </a:p>
          <a:p>
            <a:endParaRPr lang="en-GB" sz="1800" dirty="0"/>
          </a:p>
        </p:txBody>
      </p:sp>
      <p:sp>
        <p:nvSpPr>
          <p:cNvPr id="3" name="Title 2"/>
          <p:cNvSpPr>
            <a:spLocks noGrp="1"/>
          </p:cNvSpPr>
          <p:nvPr>
            <p:ph type="title"/>
          </p:nvPr>
        </p:nvSpPr>
        <p:spPr/>
        <p:txBody>
          <a:bodyPr>
            <a:normAutofit/>
          </a:bodyPr>
          <a:lstStyle/>
          <a:p>
            <a:r>
              <a:rPr lang="en-GB" u="sng" dirty="0" smtClean="0"/>
              <a:t>Student Activity - to read:</a:t>
            </a:r>
            <a:endParaRPr lang="en-GB" u="sng"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Student Activity - to read:</a:t>
            </a:r>
            <a:endParaRPr lang="en-GB" dirty="0"/>
          </a:p>
        </p:txBody>
      </p:sp>
      <p:sp>
        <p:nvSpPr>
          <p:cNvPr id="3" name="Content Placeholder 2"/>
          <p:cNvSpPr>
            <a:spLocks noGrp="1"/>
          </p:cNvSpPr>
          <p:nvPr>
            <p:ph sz="quarter" idx="1"/>
          </p:nvPr>
        </p:nvSpPr>
        <p:spPr>
          <a:xfrm>
            <a:off x="285720" y="1357298"/>
            <a:ext cx="8229600" cy="4525963"/>
          </a:xfrm>
        </p:spPr>
        <p:txBody>
          <a:bodyPr>
            <a:noAutofit/>
          </a:bodyPr>
          <a:lstStyle/>
          <a:p>
            <a:r>
              <a:rPr lang="en-GB" sz="2200" dirty="0" smtClean="0"/>
              <a:t>Engaged employees help to promote the “brand”</a:t>
            </a:r>
          </a:p>
          <a:p>
            <a:endParaRPr lang="en-GB" sz="2200" dirty="0" smtClean="0"/>
          </a:p>
          <a:p>
            <a:r>
              <a:rPr lang="en-GB" sz="2200" b="1" dirty="0" smtClean="0"/>
              <a:t>Coca Cola &amp; Employee engagement:</a:t>
            </a:r>
            <a:r>
              <a:rPr lang="en-GB" sz="2200" dirty="0" smtClean="0"/>
              <a:t/>
            </a:r>
            <a:br>
              <a:rPr lang="en-GB" sz="2200" dirty="0" smtClean="0"/>
            </a:br>
            <a:r>
              <a:rPr lang="en-GB" sz="2200" dirty="0" smtClean="0"/>
              <a:t>Our success depends on motivated and committed employees. We need them to feel that they play a real part in helping our business meet its goals and have an understanding of what they are. </a:t>
            </a:r>
          </a:p>
          <a:p>
            <a:r>
              <a:rPr lang="en-GB" sz="2200" dirty="0" smtClean="0"/>
              <a:t>We have several different ways of measuring our employees' level of engagement with the business and satisfaction with their working lives - such as through constructive dialogue with our employee representative groups and employee surveys.</a:t>
            </a:r>
          </a:p>
          <a:p>
            <a:pPr algn="ctr"/>
            <a:endParaRPr lang="en-GB" sz="2200" dirty="0" smtClean="0"/>
          </a:p>
          <a:p>
            <a:pPr algn="ctr"/>
            <a:endParaRPr lang="en-GB" sz="2200" dirty="0" smtClean="0"/>
          </a:p>
          <a:p>
            <a:pPr marL="109728" indent="0">
              <a:buNone/>
            </a:pPr>
            <a:r>
              <a:rPr lang="en-GB" sz="1200" dirty="0" smtClean="0"/>
              <a:t>Ref: </a:t>
            </a:r>
            <a:r>
              <a:rPr lang="en-GB" sz="1200" dirty="0" smtClean="0">
                <a:hlinkClick r:id="rId3"/>
              </a:rPr>
              <a:t>http://www.coca-cola.co.uk/about-us/employment-our-people.html</a:t>
            </a:r>
            <a:r>
              <a:rPr lang="en-GB" sz="1200" dirty="0" smtClean="0"/>
              <a:t> </a:t>
            </a:r>
            <a:endParaRPr lang="en-GB" sz="12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0" dirty="0" smtClean="0">
                <a:effectLst/>
              </a:rPr>
              <a:t>Bg: </a:t>
            </a:r>
            <a:r>
              <a:rPr lang="en-GB" u="sng" dirty="0" smtClean="0"/>
              <a:t>Engagement and its ‘Drivers’</a:t>
            </a:r>
            <a:endParaRPr lang="en-GB" u="sng" dirty="0"/>
          </a:p>
        </p:txBody>
      </p:sp>
      <p:graphicFrame>
        <p:nvGraphicFramePr>
          <p:cNvPr id="4" name="Content Placeholder 3"/>
          <p:cNvGraphicFramePr>
            <a:graphicFrameLocks noGrp="1"/>
          </p:cNvGraphicFramePr>
          <p:nvPr>
            <p:ph sz="quarter" idx="1"/>
          </p:nvPr>
        </p:nvGraphicFramePr>
        <p:xfrm>
          <a:off x="714348" y="128586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214282" y="6376594"/>
            <a:ext cx="8715436" cy="338554"/>
          </a:xfrm>
          <a:prstGeom prst="rect">
            <a:avLst/>
          </a:prstGeom>
          <a:noFill/>
        </p:spPr>
        <p:txBody>
          <a:bodyPr wrap="square" rtlCol="0">
            <a:spAutoFit/>
          </a:bodyPr>
          <a:lstStyle/>
          <a:p>
            <a:pPr algn="just"/>
            <a:r>
              <a:rPr lang="en-GB" sz="800" dirty="0" smtClean="0"/>
              <a:t>Ref: </a:t>
            </a:r>
          </a:p>
          <a:p>
            <a:pPr algn="just">
              <a:buNone/>
            </a:pPr>
            <a:r>
              <a:rPr lang="en-GB" sz="800" dirty="0" smtClean="0">
                <a:hlinkClick r:id="rId8"/>
              </a:rPr>
              <a:t>http://www.engageforsuccess.org/wp-content/uploads/2012/09/The-Evidence.pdf</a:t>
            </a:r>
            <a:r>
              <a:rPr lang="en-GB" sz="800" dirty="0" smtClean="0"/>
              <a:t> </a:t>
            </a:r>
          </a:p>
        </p:txBody>
      </p:sp>
    </p:spTree>
    <p:extLst>
      <p:ext uri="{BB962C8B-B14F-4D97-AF65-F5344CB8AC3E}">
        <p14:creationId xmlns:p14="http://schemas.microsoft.com/office/powerpoint/2010/main" val="134799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2200" dirty="0" smtClean="0"/>
              <a:t>Bg: </a:t>
            </a:r>
            <a:r>
              <a:rPr lang="en-GB" sz="4000" dirty="0"/>
              <a:t>Working Towards The Organisations </a:t>
            </a:r>
            <a:r>
              <a:rPr lang="en-GB" sz="4000" dirty="0" smtClean="0"/>
              <a:t>Vision</a:t>
            </a:r>
            <a:endParaRPr lang="en-GB" sz="4000" dirty="0"/>
          </a:p>
        </p:txBody>
      </p:sp>
      <p:sp>
        <p:nvSpPr>
          <p:cNvPr id="3" name="Content Placeholder 2"/>
          <p:cNvSpPr>
            <a:spLocks noGrp="1"/>
          </p:cNvSpPr>
          <p:nvPr>
            <p:ph sz="quarter" idx="1"/>
          </p:nvPr>
        </p:nvSpPr>
        <p:spPr>
          <a:xfrm>
            <a:off x="428596" y="1500174"/>
            <a:ext cx="8229600" cy="4525963"/>
          </a:xfrm>
        </p:spPr>
        <p:txBody>
          <a:bodyPr>
            <a:normAutofit/>
          </a:bodyPr>
          <a:lstStyle/>
          <a:p>
            <a:r>
              <a:rPr lang="en-GB" dirty="0" smtClean="0"/>
              <a:t>Having </a:t>
            </a:r>
            <a:r>
              <a:rPr lang="en-GB" dirty="0"/>
              <a:t>a vision and understanding how you are going to reach and fulfil the organisation’s vision</a:t>
            </a:r>
            <a:r>
              <a:rPr lang="en-GB" dirty="0" smtClean="0"/>
              <a:t>.</a:t>
            </a:r>
          </a:p>
          <a:p>
            <a:r>
              <a:rPr lang="en-GB" dirty="0" smtClean="0"/>
              <a:t>Visible empowering leadership which provides a strong strategic narrative about the organisation, where it’s come from and where it’s going.</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92696"/>
            <a:ext cx="8229600" cy="634082"/>
          </a:xfrm>
        </p:spPr>
        <p:txBody>
          <a:bodyPr>
            <a:normAutofit fontScale="90000"/>
          </a:bodyPr>
          <a:lstStyle/>
          <a:p>
            <a:pPr algn="ctr"/>
            <a:r>
              <a:rPr lang="en-GB" sz="2200" dirty="0" smtClean="0">
                <a:effectLst/>
              </a:rPr>
              <a:t>Bg: </a:t>
            </a:r>
            <a:r>
              <a:rPr lang="en-GB" dirty="0"/>
              <a:t>2. Having an Engaged Manager</a:t>
            </a:r>
            <a:br>
              <a:rPr lang="en-GB" dirty="0"/>
            </a:br>
            <a:endParaRPr lang="en-GB" dirty="0"/>
          </a:p>
        </p:txBody>
      </p:sp>
      <p:sp>
        <p:nvSpPr>
          <p:cNvPr id="3" name="Content Placeholder 2"/>
          <p:cNvSpPr>
            <a:spLocks noGrp="1"/>
          </p:cNvSpPr>
          <p:nvPr>
            <p:ph sz="quarter" idx="1"/>
          </p:nvPr>
        </p:nvSpPr>
        <p:spPr/>
        <p:txBody>
          <a:bodyPr>
            <a:normAutofit/>
          </a:bodyPr>
          <a:lstStyle/>
          <a:p>
            <a:r>
              <a:rPr lang="en-GB" dirty="0" smtClean="0"/>
              <a:t>Having </a:t>
            </a:r>
            <a:r>
              <a:rPr lang="en-GB" dirty="0"/>
              <a:t>an engaging manager who focuses on their people (employees) and gives them scope to treat their people as individuals. </a:t>
            </a:r>
            <a:endParaRPr lang="en-GB" dirty="0" smtClean="0"/>
          </a:p>
          <a:p>
            <a:r>
              <a:rPr lang="en-GB" dirty="0" smtClean="0"/>
              <a:t>Managers </a:t>
            </a:r>
            <a:r>
              <a:rPr lang="en-GB" dirty="0"/>
              <a:t>who coach and stretch their people. </a:t>
            </a:r>
          </a:p>
          <a:p>
            <a:r>
              <a:rPr lang="en-GB" dirty="0" smtClean="0"/>
              <a:t>Its about making your employees feel valued and involved, its about investing in your employees, so a perfect example of this would be encouraging learning and development within the organisation.</a:t>
            </a:r>
          </a:p>
        </p:txBody>
      </p:sp>
    </p:spTree>
    <p:extLst>
      <p:ext uri="{BB962C8B-B14F-4D97-AF65-F5344CB8AC3E}">
        <p14:creationId xmlns:p14="http://schemas.microsoft.com/office/powerpoint/2010/main" val="29959923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06596"/>
            <a:ext cx="8229600" cy="1143000"/>
          </a:xfrm>
        </p:spPr>
        <p:txBody>
          <a:bodyPr>
            <a:normAutofit/>
          </a:bodyPr>
          <a:lstStyle/>
          <a:p>
            <a:r>
              <a:rPr lang="en-GB" sz="2000" b="0" dirty="0" smtClean="0">
                <a:effectLst/>
              </a:rPr>
              <a:t>Bg: </a:t>
            </a:r>
            <a:r>
              <a:rPr lang="en-GB" sz="4400" dirty="0"/>
              <a:t>3. Employee </a:t>
            </a:r>
            <a:r>
              <a:rPr lang="en-GB" sz="4400" dirty="0" smtClean="0"/>
              <a:t>Voice</a:t>
            </a:r>
            <a:endParaRPr lang="en-GB" dirty="0"/>
          </a:p>
        </p:txBody>
      </p:sp>
      <p:sp>
        <p:nvSpPr>
          <p:cNvPr id="3" name="Content Placeholder 2"/>
          <p:cNvSpPr>
            <a:spLocks noGrp="1"/>
          </p:cNvSpPr>
          <p:nvPr>
            <p:ph sz="quarter" idx="1"/>
          </p:nvPr>
        </p:nvSpPr>
        <p:spPr>
          <a:xfrm>
            <a:off x="323528" y="1196753"/>
            <a:ext cx="8568952" cy="4608512"/>
          </a:xfrm>
        </p:spPr>
        <p:txBody>
          <a:bodyPr>
            <a:noAutofit/>
          </a:bodyPr>
          <a:lstStyle/>
          <a:p>
            <a:r>
              <a:rPr lang="en-GB" sz="2000" dirty="0" smtClean="0"/>
              <a:t>There is employee voice throughout the organisation, for reinforcing and challenging views; between functions &amp; externally; employees are seen as central to the solution. </a:t>
            </a:r>
            <a:r>
              <a:rPr lang="en-GB" sz="2000" b="1" dirty="0" smtClean="0"/>
              <a:t>Advocating an employee voice makes the employee feel they are being listened too.</a:t>
            </a:r>
          </a:p>
          <a:p>
            <a:pPr algn="ctr"/>
            <a:r>
              <a:rPr lang="en-GB" sz="2000" b="1" dirty="0" smtClean="0"/>
              <a:t>Employee Voice at John Lewis</a:t>
            </a:r>
          </a:p>
          <a:p>
            <a:r>
              <a:rPr lang="en-GB" sz="2000" dirty="0" smtClean="0"/>
              <a:t>“</a:t>
            </a:r>
            <a:r>
              <a:rPr lang="en-GB" sz="2000" b="1" dirty="0"/>
              <a:t>Give employees a right to </a:t>
            </a:r>
            <a:r>
              <a:rPr lang="en-GB" sz="2000" b="1" dirty="0" smtClean="0"/>
              <a:t>response” </a:t>
            </a:r>
            <a:r>
              <a:rPr lang="en-GB" sz="2000" dirty="0" smtClean="0"/>
              <a:t>JLP's in-house newspaper the Gazette is distributed to 69,000 people each week. Through the Gazette, Partners have the right to put their questions - anonymously if they wish - to the Chairman and senior management. This has been an extremely effective way of promoting employee voice with an average of 14 letters a week received, all of which receive a management response. (fn1)</a:t>
            </a:r>
          </a:p>
          <a:p>
            <a:endParaRPr lang="en-GB" sz="2000" b="1" dirty="0" smtClean="0"/>
          </a:p>
        </p:txBody>
      </p:sp>
      <p:sp>
        <p:nvSpPr>
          <p:cNvPr id="4" name="TextBox 3"/>
          <p:cNvSpPr txBox="1"/>
          <p:nvPr/>
        </p:nvSpPr>
        <p:spPr>
          <a:xfrm>
            <a:off x="0" y="6642580"/>
            <a:ext cx="6500858" cy="215444"/>
          </a:xfrm>
          <a:prstGeom prst="rect">
            <a:avLst/>
          </a:prstGeom>
          <a:noFill/>
        </p:spPr>
        <p:txBody>
          <a:bodyPr wrap="square" rtlCol="0">
            <a:spAutoFit/>
          </a:bodyPr>
          <a:lstStyle/>
          <a:p>
            <a:r>
              <a:rPr lang="en-GB" sz="800" dirty="0" smtClean="0"/>
              <a:t>(fn1) </a:t>
            </a:r>
            <a:r>
              <a:rPr lang="en-GB" sz="800" dirty="0" smtClean="0">
                <a:hlinkClick r:id="rId3"/>
              </a:rPr>
              <a:t>http://www.nibusinessinfo.co.uk/content/heres-how-we-involve-employees-business</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476672"/>
            <a:ext cx="8821644" cy="785818"/>
          </a:xfrm>
        </p:spPr>
        <p:txBody>
          <a:bodyPr>
            <a:noAutofit/>
          </a:bodyPr>
          <a:lstStyle/>
          <a:p>
            <a:pPr algn="ctr"/>
            <a:r>
              <a:rPr lang="en-GB" sz="1600" dirty="0" smtClean="0"/>
              <a:t>Bg: </a:t>
            </a:r>
            <a:r>
              <a:rPr lang="en-GB" sz="3200" dirty="0"/>
              <a:t>4. Working Towards </a:t>
            </a:r>
            <a:r>
              <a:rPr lang="en-GB" sz="3200" dirty="0" smtClean="0"/>
              <a:t/>
            </a:r>
            <a:br>
              <a:rPr lang="en-GB" sz="3200" dirty="0" smtClean="0"/>
            </a:br>
            <a:r>
              <a:rPr lang="en-GB" sz="3200" dirty="0" smtClean="0"/>
              <a:t>Organisational </a:t>
            </a:r>
            <a:r>
              <a:rPr lang="en-GB" sz="3200" dirty="0"/>
              <a:t>Drivers</a:t>
            </a:r>
            <a:br>
              <a:rPr lang="en-GB" sz="3200" dirty="0"/>
            </a:br>
            <a:endParaRPr lang="en-GB" sz="3200" dirty="0"/>
          </a:p>
        </p:txBody>
      </p:sp>
      <p:sp>
        <p:nvSpPr>
          <p:cNvPr id="3" name="Content Placeholder 2"/>
          <p:cNvSpPr>
            <a:spLocks noGrp="1"/>
          </p:cNvSpPr>
          <p:nvPr>
            <p:ph sz="quarter" idx="1"/>
          </p:nvPr>
        </p:nvSpPr>
        <p:spPr>
          <a:xfrm>
            <a:off x="142844" y="1052736"/>
            <a:ext cx="8786874" cy="4525963"/>
          </a:xfrm>
        </p:spPr>
        <p:txBody>
          <a:bodyPr>
            <a:noAutofit/>
          </a:bodyPr>
          <a:lstStyle/>
          <a:p>
            <a:r>
              <a:rPr lang="en-GB" sz="1800" dirty="0" smtClean="0"/>
              <a:t>Organisational Values - the values are reflected in day to day behaviours. </a:t>
            </a:r>
            <a:r>
              <a:rPr lang="en-GB" sz="1800" b="1" dirty="0" smtClean="0"/>
              <a:t>All employees adhere to the organisational values and work towards meeting the values.</a:t>
            </a:r>
          </a:p>
          <a:p>
            <a:r>
              <a:rPr lang="en-GB" sz="1800" dirty="0" smtClean="0"/>
              <a:t> </a:t>
            </a:r>
            <a:r>
              <a:rPr lang="en-GB" sz="1800" b="1" dirty="0" smtClean="0"/>
              <a:t>At Tesco our Values are our code of conduct - they are the way we have chosen to work and drive the whole way we do business. They are:</a:t>
            </a:r>
          </a:p>
          <a:p>
            <a:pPr lvl="1"/>
            <a:r>
              <a:rPr lang="en-GB" sz="1600" b="1" dirty="0" smtClean="0"/>
              <a:t>No one tries harder for customers.</a:t>
            </a:r>
            <a:endParaRPr lang="en-GB" sz="1600" dirty="0" smtClean="0"/>
          </a:p>
          <a:p>
            <a:pPr lvl="1"/>
            <a:r>
              <a:rPr lang="en-GB" sz="1600" dirty="0" smtClean="0"/>
              <a:t>Understand customers.</a:t>
            </a:r>
          </a:p>
          <a:p>
            <a:pPr lvl="1"/>
            <a:r>
              <a:rPr lang="en-GB" sz="1600" dirty="0" smtClean="0"/>
              <a:t>Be first to meet their needs.</a:t>
            </a:r>
          </a:p>
          <a:p>
            <a:pPr lvl="1"/>
            <a:r>
              <a:rPr lang="en-GB" sz="1600" dirty="0" smtClean="0"/>
              <a:t>Act responsibly for our communities.</a:t>
            </a:r>
          </a:p>
          <a:p>
            <a:r>
              <a:rPr lang="en-GB" sz="1800" dirty="0" smtClean="0"/>
              <a:t>These customer values reflect that in Tesco everything starts with the customer and that our passion to provide customers with value and service overrides all else.</a:t>
            </a:r>
          </a:p>
          <a:p>
            <a:pPr lvl="1"/>
            <a:r>
              <a:rPr lang="en-GB" sz="1600" b="1" dirty="0" smtClean="0"/>
              <a:t>Treat people how we like to be treated.</a:t>
            </a:r>
            <a:endParaRPr lang="en-GB" sz="1600" dirty="0" smtClean="0"/>
          </a:p>
          <a:p>
            <a:pPr lvl="1"/>
            <a:r>
              <a:rPr lang="en-GB" sz="1600" dirty="0" smtClean="0"/>
              <a:t>Work as a team.</a:t>
            </a:r>
          </a:p>
          <a:p>
            <a:pPr lvl="1"/>
            <a:r>
              <a:rPr lang="en-GB" sz="1600" dirty="0" smtClean="0"/>
              <a:t>Trust and respect each other.</a:t>
            </a:r>
          </a:p>
          <a:p>
            <a:pPr lvl="1"/>
            <a:r>
              <a:rPr lang="en-GB" sz="1600" dirty="0" smtClean="0"/>
              <a:t>Listen, support and say thank you.</a:t>
            </a:r>
          </a:p>
          <a:p>
            <a:pPr lvl="1"/>
            <a:r>
              <a:rPr lang="en-GB" sz="1600" dirty="0" smtClean="0"/>
              <a:t>Share knowledge and experience. </a:t>
            </a:r>
            <a:r>
              <a:rPr lang="en-GB" sz="1800" dirty="0" smtClean="0"/>
              <a:t>...So we can enjoy our work.</a:t>
            </a:r>
          </a:p>
          <a:p>
            <a:endParaRPr lang="en-GB" sz="1800" dirty="0" smtClean="0"/>
          </a:p>
          <a:p>
            <a:endParaRPr lang="en-GB" sz="1800" dirty="0" smtClean="0"/>
          </a:p>
          <a:p>
            <a:endParaRPr lang="en-GB" sz="18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 nutshell...</a:t>
            </a:r>
            <a:endParaRPr lang="en-GB" dirty="0"/>
          </a:p>
        </p:txBody>
      </p:sp>
      <p:sp>
        <p:nvSpPr>
          <p:cNvPr id="3" name="Content Placeholder 2"/>
          <p:cNvSpPr>
            <a:spLocks noGrp="1"/>
          </p:cNvSpPr>
          <p:nvPr>
            <p:ph sz="quarter" idx="1"/>
          </p:nvPr>
        </p:nvSpPr>
        <p:spPr/>
        <p:txBody>
          <a:bodyPr/>
          <a:lstStyle/>
          <a:p>
            <a:r>
              <a:rPr lang="en-GB" dirty="0" smtClean="0"/>
              <a:t>When these four drivers work together they make the employee feel:</a:t>
            </a:r>
          </a:p>
          <a:p>
            <a:pPr lvl="1"/>
            <a:r>
              <a:rPr lang="en-GB" dirty="0" smtClean="0"/>
              <a:t>Valued and Involved</a:t>
            </a:r>
          </a:p>
          <a:p>
            <a:pPr lvl="1"/>
            <a:r>
              <a:rPr lang="en-GB" dirty="0" smtClean="0"/>
              <a:t>Invested in</a:t>
            </a:r>
          </a:p>
          <a:p>
            <a:pPr lvl="1"/>
            <a:r>
              <a:rPr lang="en-GB" dirty="0" smtClean="0"/>
              <a:t>Listened too</a:t>
            </a:r>
          </a:p>
          <a:p>
            <a:pPr lvl="1"/>
            <a:r>
              <a:rPr lang="en-GB" dirty="0" smtClean="0"/>
              <a:t>Respected.</a:t>
            </a:r>
          </a:p>
          <a:p>
            <a:r>
              <a:rPr lang="en-GB" dirty="0" smtClean="0"/>
              <a:t>Results in increased engagement.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linds(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linds(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linds(horizontal)">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u="sng" dirty="0" smtClean="0"/>
              <a:t>Engagement the CIPD &amp; IES</a:t>
            </a:r>
            <a:endParaRPr lang="en-GB" u="sng" dirty="0"/>
          </a:p>
        </p:txBody>
      </p:sp>
      <p:sp>
        <p:nvSpPr>
          <p:cNvPr id="3" name="Content Placeholder 2"/>
          <p:cNvSpPr>
            <a:spLocks noGrp="1"/>
          </p:cNvSpPr>
          <p:nvPr>
            <p:ph sz="quarter" idx="1"/>
          </p:nvPr>
        </p:nvSpPr>
        <p:spPr>
          <a:xfrm>
            <a:off x="214282" y="1331929"/>
            <a:ext cx="8715436" cy="4525963"/>
          </a:xfrm>
        </p:spPr>
        <p:txBody>
          <a:bodyPr>
            <a:noAutofit/>
          </a:bodyPr>
          <a:lstStyle/>
          <a:p>
            <a:r>
              <a:rPr lang="en-GB" sz="2000" dirty="0" smtClean="0"/>
              <a:t>The</a:t>
            </a:r>
            <a:r>
              <a:rPr lang="en-GB" sz="2000" b="1" dirty="0" smtClean="0"/>
              <a:t> CIPD </a:t>
            </a:r>
            <a:r>
              <a:rPr lang="en-GB" sz="2000" dirty="0" smtClean="0"/>
              <a:t>have identified the following as being the main drivers of engagement:</a:t>
            </a:r>
          </a:p>
          <a:p>
            <a:pPr lvl="1">
              <a:buFont typeface="Arial" panose="020B0604020202020204" pitchFamily="34" charset="0"/>
              <a:buChar char="•"/>
            </a:pPr>
            <a:r>
              <a:rPr lang="en-GB" sz="1600" dirty="0" smtClean="0"/>
              <a:t>Having opportunities to feed your views upwards</a:t>
            </a:r>
          </a:p>
          <a:p>
            <a:pPr lvl="1">
              <a:buFont typeface="Arial" panose="020B0604020202020204" pitchFamily="34" charset="0"/>
              <a:buChar char="•"/>
            </a:pPr>
            <a:r>
              <a:rPr lang="en-GB" sz="1600" dirty="0" smtClean="0"/>
              <a:t>Feeling well-informed about any developments within your organisation</a:t>
            </a:r>
          </a:p>
          <a:p>
            <a:pPr lvl="1">
              <a:buFont typeface="Arial" panose="020B0604020202020204" pitchFamily="34" charset="0"/>
              <a:buChar char="•"/>
            </a:pPr>
            <a:r>
              <a:rPr lang="en-GB" sz="1600" dirty="0" smtClean="0"/>
              <a:t>Believe that your manager is committed to your organisation </a:t>
            </a:r>
          </a:p>
          <a:p>
            <a:pPr>
              <a:buFontTx/>
              <a:buChar char="-"/>
            </a:pPr>
            <a:endParaRPr lang="en-GB" sz="2000" dirty="0" smtClean="0"/>
          </a:p>
          <a:p>
            <a:r>
              <a:rPr lang="en-GB" sz="2000" dirty="0" smtClean="0"/>
              <a:t>The </a:t>
            </a:r>
            <a:r>
              <a:rPr lang="en-GB" sz="2000" b="1" dirty="0" smtClean="0"/>
              <a:t>IES (Institute of Employment Studies)</a:t>
            </a:r>
            <a:r>
              <a:rPr lang="en-GB" sz="2000" dirty="0" smtClean="0"/>
              <a:t> have identified the following as drivers of engagement:</a:t>
            </a:r>
          </a:p>
          <a:p>
            <a:pPr lvl="1">
              <a:buFont typeface="Wingdings" panose="05000000000000000000" pitchFamily="2" charset="2"/>
              <a:buChar char="§"/>
            </a:pPr>
            <a:r>
              <a:rPr lang="en-GB" sz="1600" dirty="0" smtClean="0"/>
              <a:t>Involvement in the decision making process</a:t>
            </a:r>
          </a:p>
          <a:p>
            <a:pPr lvl="1">
              <a:buFont typeface="Wingdings" panose="05000000000000000000" pitchFamily="2" charset="2"/>
              <a:buChar char="§"/>
            </a:pPr>
            <a:r>
              <a:rPr lang="en-GB" sz="1600" dirty="0" smtClean="0"/>
              <a:t>Freedom to voice ideas, to which managers listen</a:t>
            </a:r>
          </a:p>
          <a:p>
            <a:pPr lvl="1">
              <a:buFont typeface="Wingdings" panose="05000000000000000000" pitchFamily="2" charset="2"/>
              <a:buChar char="§"/>
            </a:pPr>
            <a:r>
              <a:rPr lang="en-GB" sz="1600" dirty="0" smtClean="0"/>
              <a:t>Feeling enabled to perform well</a:t>
            </a:r>
          </a:p>
          <a:p>
            <a:pPr lvl="1">
              <a:buFont typeface="Wingdings" panose="05000000000000000000" pitchFamily="2" charset="2"/>
              <a:buChar char="§"/>
            </a:pPr>
            <a:r>
              <a:rPr lang="en-GB" sz="1600" dirty="0" smtClean="0"/>
              <a:t>Having opportunities to develop the job</a:t>
            </a:r>
          </a:p>
          <a:p>
            <a:pPr lvl="1">
              <a:buFont typeface="Wingdings" panose="05000000000000000000" pitchFamily="2" charset="2"/>
              <a:buChar char="§"/>
            </a:pPr>
            <a:r>
              <a:rPr lang="en-GB" sz="1600" dirty="0" smtClean="0"/>
              <a:t>Feeling the organisation is concerned for employees health and well-being</a:t>
            </a:r>
            <a:endParaRPr lang="en-GB" sz="1600" dirty="0"/>
          </a:p>
        </p:txBody>
      </p:sp>
      <p:cxnSp>
        <p:nvCxnSpPr>
          <p:cNvPr id="5" name="Straight Connector 4"/>
          <p:cNvCxnSpPr/>
          <p:nvPr/>
        </p:nvCxnSpPr>
        <p:spPr>
          <a:xfrm>
            <a:off x="2759830" y="3071810"/>
            <a:ext cx="3312368"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blinds(horizontal)">
                                      <p:cBhvr>
                                        <p:cTn id="24" dur="500"/>
                                        <p:tgtEl>
                                          <p:spTgt spid="3">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linds(horizontal)">
                                      <p:cBhvr>
                                        <p:cTn id="27" dur="500"/>
                                        <p:tgtEl>
                                          <p:spTgt spid="3">
                                            <p:txEl>
                                              <p:pRg st="7" end="7"/>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linds(horizontal)">
                                      <p:cBhvr>
                                        <p:cTn id="30" dur="500"/>
                                        <p:tgtEl>
                                          <p:spTgt spid="3">
                                            <p:txEl>
                                              <p:pRg st="8" end="8"/>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linds(horizontal)">
                                      <p:cBhvr>
                                        <p:cTn id="33" dur="500"/>
                                        <p:tgtEl>
                                          <p:spTgt spid="3">
                                            <p:txEl>
                                              <p:pRg st="9" end="9"/>
                                            </p:txEl>
                                          </p:spTgt>
                                        </p:tgtEl>
                                      </p:cBhvr>
                                    </p:animEffect>
                                  </p:childTnLst>
                                </p:cTn>
                              </p:par>
                              <p:par>
                                <p:cTn id="34" presetID="3" presetClass="entr" presetSubtype="1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blinds(horizontal)">
                                      <p:cBhvr>
                                        <p:cTn id="3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Topics within this slide deck that can be chosen to study in more depth for the assignment include:</a:t>
            </a:r>
          </a:p>
          <a:p>
            <a:pPr lvl="1"/>
            <a:r>
              <a:rPr lang="en-GB" dirty="0" smtClean="0"/>
              <a:t>Performance Management</a:t>
            </a:r>
          </a:p>
          <a:p>
            <a:pPr lvl="1"/>
            <a:r>
              <a:rPr lang="en-GB" dirty="0" smtClean="0"/>
              <a:t>Employee engagement.</a:t>
            </a:r>
            <a:endParaRPr lang="en-GB" dirty="0"/>
          </a:p>
        </p:txBody>
      </p:sp>
      <p:sp>
        <p:nvSpPr>
          <p:cNvPr id="3" name="Title 2"/>
          <p:cNvSpPr>
            <a:spLocks noGrp="1"/>
          </p:cNvSpPr>
          <p:nvPr>
            <p:ph type="title"/>
          </p:nvPr>
        </p:nvSpPr>
        <p:spPr/>
        <p:txBody>
          <a:bodyPr/>
          <a:lstStyle/>
          <a:p>
            <a:r>
              <a:rPr lang="en-GB" dirty="0" smtClean="0"/>
              <a:t>Assignment topic review</a:t>
            </a:r>
            <a:endParaRPr lang="en-GB" dirty="0"/>
          </a:p>
        </p:txBody>
      </p:sp>
    </p:spTree>
    <p:extLst>
      <p:ext uri="{BB962C8B-B14F-4D97-AF65-F5344CB8AC3E}">
        <p14:creationId xmlns:p14="http://schemas.microsoft.com/office/powerpoint/2010/main" val="1728150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Supporting information:</a:t>
            </a:r>
            <a:endParaRPr lang="en-GB" dirty="0"/>
          </a:p>
        </p:txBody>
      </p:sp>
    </p:spTree>
    <p:extLst>
      <p:ext uri="{BB962C8B-B14F-4D97-AF65-F5344CB8AC3E}">
        <p14:creationId xmlns:p14="http://schemas.microsoft.com/office/powerpoint/2010/main" val="837704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u="sng" dirty="0" smtClean="0"/>
              <a:t>How would you create an </a:t>
            </a:r>
            <a:br>
              <a:rPr lang="en-GB" u="sng" dirty="0" smtClean="0"/>
            </a:br>
            <a:r>
              <a:rPr lang="en-GB" u="sng" dirty="0" smtClean="0"/>
              <a:t>engaged workforce?</a:t>
            </a:r>
            <a:endParaRPr lang="en-GB" u="sng" dirty="0"/>
          </a:p>
        </p:txBody>
      </p:sp>
      <p:sp>
        <p:nvSpPr>
          <p:cNvPr id="3" name="Content Placeholder 2"/>
          <p:cNvSpPr>
            <a:spLocks noGrp="1"/>
          </p:cNvSpPr>
          <p:nvPr>
            <p:ph sz="quarter" idx="1"/>
          </p:nvPr>
        </p:nvSpPr>
        <p:spPr>
          <a:xfrm>
            <a:off x="457200" y="1617681"/>
            <a:ext cx="8229600" cy="3883021"/>
          </a:xfrm>
        </p:spPr>
        <p:txBody>
          <a:bodyPr>
            <a:normAutofit/>
          </a:bodyPr>
          <a:lstStyle/>
          <a:p>
            <a:r>
              <a:rPr lang="en-GB" sz="2400" dirty="0" smtClean="0"/>
              <a:t>You would measure employee attitudes, this could be done through completing employee attitude surveys. </a:t>
            </a:r>
          </a:p>
          <a:p>
            <a:r>
              <a:rPr lang="en-GB" sz="2400" dirty="0" smtClean="0"/>
              <a:t>The completion of a questionnaire would highlight how employees feel about certain aspects of their work, for example: </a:t>
            </a:r>
          </a:p>
          <a:p>
            <a:pPr lvl="1"/>
            <a:r>
              <a:rPr lang="en-GB" sz="2000" dirty="0" smtClean="0"/>
              <a:t>pay &amp; benefits, learning &amp; development, work-life balance etc.</a:t>
            </a:r>
          </a:p>
          <a:p>
            <a:r>
              <a:rPr lang="en-GB" sz="2400" dirty="0" smtClean="0"/>
              <a:t>The outcome of the survey will identify areas for improvement. </a:t>
            </a:r>
          </a:p>
          <a:p>
            <a:endParaRPr lang="en-GB" sz="2400" dirty="0"/>
          </a:p>
        </p:txBody>
      </p:sp>
    </p:spTree>
    <p:extLst>
      <p:ext uri="{BB962C8B-B14F-4D97-AF65-F5344CB8AC3E}">
        <p14:creationId xmlns:p14="http://schemas.microsoft.com/office/powerpoint/2010/main" val="2038015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600200"/>
            <a:ext cx="8401080" cy="4525963"/>
          </a:xfrm>
        </p:spPr>
        <p:txBody>
          <a:bodyPr>
            <a:normAutofit/>
          </a:bodyPr>
          <a:lstStyle/>
          <a:p>
            <a:r>
              <a:rPr lang="en-GB" dirty="0" smtClean="0"/>
              <a:t>According to Ayers President of </a:t>
            </a:r>
            <a:r>
              <a:rPr lang="en-GB" b="1" dirty="0" smtClean="0"/>
              <a:t>Integro Leadership Institute </a:t>
            </a:r>
            <a:r>
              <a:rPr lang="en-GB" dirty="0" smtClean="0"/>
              <a:t>“After almost 30 years of research I have determined that there are five essential skills that leaders must have if they are going to succeed in increasing employee engagement. They are: </a:t>
            </a:r>
          </a:p>
          <a:p>
            <a:pPr lvl="1">
              <a:buNone/>
            </a:pPr>
            <a:r>
              <a:rPr lang="en-GB" b="1" dirty="0" smtClean="0"/>
              <a:t>1. Building Trust</a:t>
            </a:r>
            <a:r>
              <a:rPr lang="en-GB" dirty="0" smtClean="0"/>
              <a:t> </a:t>
            </a:r>
          </a:p>
          <a:p>
            <a:pPr lvl="1">
              <a:buNone/>
            </a:pPr>
            <a:r>
              <a:rPr lang="en-GB" b="1" dirty="0" smtClean="0"/>
              <a:t>2. Mentoring</a:t>
            </a:r>
            <a:endParaRPr lang="en-GB" dirty="0" smtClean="0"/>
          </a:p>
          <a:p>
            <a:pPr lvl="1">
              <a:buNone/>
            </a:pPr>
            <a:r>
              <a:rPr lang="en-GB" b="1" dirty="0" smtClean="0"/>
              <a:t>3. Inclusion</a:t>
            </a:r>
            <a:r>
              <a:rPr lang="en-GB" dirty="0" smtClean="0"/>
              <a:t> </a:t>
            </a:r>
          </a:p>
          <a:p>
            <a:pPr lvl="1">
              <a:buNone/>
            </a:pPr>
            <a:r>
              <a:rPr lang="en-GB" b="1" dirty="0" smtClean="0"/>
              <a:t>4. Alignment</a:t>
            </a:r>
            <a:r>
              <a:rPr lang="en-GB" dirty="0" smtClean="0"/>
              <a:t> </a:t>
            </a:r>
          </a:p>
          <a:p>
            <a:pPr lvl="1">
              <a:buNone/>
            </a:pPr>
            <a:r>
              <a:rPr lang="en-GB" b="1" dirty="0" smtClean="0"/>
              <a:t>5. Team Development</a:t>
            </a:r>
            <a:r>
              <a:rPr lang="en-GB" sz="1300" b="1" dirty="0" smtClean="0"/>
              <a:t>.</a:t>
            </a:r>
            <a:endParaRPr lang="en-GB" b="1" dirty="0" smtClean="0"/>
          </a:p>
        </p:txBody>
      </p:sp>
      <p:sp>
        <p:nvSpPr>
          <p:cNvPr id="2" name="Title 1"/>
          <p:cNvSpPr>
            <a:spLocks noGrp="1"/>
          </p:cNvSpPr>
          <p:nvPr>
            <p:ph type="title"/>
          </p:nvPr>
        </p:nvSpPr>
        <p:spPr/>
        <p:txBody>
          <a:bodyPr>
            <a:normAutofit fontScale="90000"/>
          </a:bodyPr>
          <a:lstStyle/>
          <a:p>
            <a:r>
              <a:rPr lang="en-GB" u="sng" dirty="0" smtClean="0"/>
              <a:t>Five leadership skills that increase Employee Engagement</a:t>
            </a:r>
            <a:endParaRPr lang="en-GB" u="sng" dirty="0"/>
          </a:p>
        </p:txBody>
      </p:sp>
      <p:sp>
        <p:nvSpPr>
          <p:cNvPr id="4" name="TextBox 3"/>
          <p:cNvSpPr txBox="1"/>
          <p:nvPr/>
        </p:nvSpPr>
        <p:spPr>
          <a:xfrm>
            <a:off x="0" y="6611803"/>
            <a:ext cx="3757760" cy="246221"/>
          </a:xfrm>
          <a:prstGeom prst="rect">
            <a:avLst/>
          </a:prstGeom>
          <a:noFill/>
        </p:spPr>
        <p:txBody>
          <a:bodyPr wrap="none" rtlCol="0">
            <a:spAutoFit/>
          </a:bodyPr>
          <a:lstStyle/>
          <a:p>
            <a:r>
              <a:rPr lang="en-GB" sz="1000" dirty="0" smtClean="0">
                <a:hlinkClick r:id="rId2"/>
              </a:rPr>
              <a:t>http://www.agiftofinspiration.com.au/stories/leadership/Five.shtml</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786874" cy="5786478"/>
          </a:xfrm>
        </p:spPr>
        <p:txBody>
          <a:bodyPr>
            <a:normAutofit fontScale="70000" lnSpcReduction="20000"/>
          </a:bodyPr>
          <a:lstStyle/>
          <a:p>
            <a:pPr>
              <a:buNone/>
            </a:pPr>
            <a:r>
              <a:rPr lang="en-GB" b="1" dirty="0" smtClean="0"/>
              <a:t>1. Building Trust</a:t>
            </a:r>
            <a:r>
              <a:rPr lang="en-GB" dirty="0" smtClean="0"/>
              <a:t> </a:t>
            </a:r>
          </a:p>
          <a:p>
            <a:r>
              <a:rPr lang="en-GB" dirty="0" smtClean="0"/>
              <a:t>Trust is an essential ingredient in increasing engagement. The first thing leaders need to know about building trust is that it does not happen just because you are trustworthy. People do not know how trustworthy you are until you demonstrate it by using trust building behaviours and the most important of these behaviours is to trust others. </a:t>
            </a:r>
            <a:r>
              <a:rPr lang="en-GB" b="1" dirty="0" smtClean="0"/>
              <a:t>We build trust by trusting others</a:t>
            </a:r>
            <a:r>
              <a:rPr lang="en-GB" dirty="0" smtClean="0"/>
              <a:t>. This requires a basic belief in people, a belief that people are essentially trustworthy. After all, if you have untrustworthy employees, why did you hire them and why are they still there? </a:t>
            </a:r>
          </a:p>
          <a:p>
            <a:pPr>
              <a:buNone/>
            </a:pPr>
            <a:endParaRPr lang="en-GB" dirty="0" smtClean="0"/>
          </a:p>
          <a:p>
            <a:pPr>
              <a:buNone/>
            </a:pPr>
            <a:r>
              <a:rPr lang="en-GB" b="1" dirty="0" smtClean="0"/>
              <a:t>2. Mentoring</a:t>
            </a:r>
            <a:r>
              <a:rPr lang="en-GB" dirty="0" smtClean="0"/>
              <a:t> </a:t>
            </a:r>
          </a:p>
          <a:p>
            <a:r>
              <a:rPr lang="en-GB" dirty="0" smtClean="0"/>
              <a:t>The relationship between the employee and his or her immediate manager is a critical factor in how engaged the employee will be. We have to get away from the idea that Managers cannot mentor the people who report to them. The Gallup research (</a:t>
            </a:r>
            <a:r>
              <a:rPr lang="en-GB" sz="1900" dirty="0" smtClean="0"/>
              <a:t>an American research-based, global performance-management consulting company</a:t>
            </a:r>
            <a:r>
              <a:rPr lang="en-GB" dirty="0" smtClean="0"/>
              <a:t>) is very clear on this point. </a:t>
            </a:r>
            <a:r>
              <a:rPr lang="en-GB" b="1" dirty="0" smtClean="0"/>
              <a:t>Employees need feedback</a:t>
            </a:r>
            <a:r>
              <a:rPr lang="en-GB" dirty="0" smtClean="0"/>
              <a:t>, they need to know how they are performing regularly, not just once a year at review time, </a:t>
            </a:r>
            <a:r>
              <a:rPr lang="en-GB" b="1" dirty="0" smtClean="0"/>
              <a:t>and be able to discuss their needs for growth and development with a Manager who cares about them</a:t>
            </a:r>
            <a:r>
              <a:rPr lang="en-GB" dirty="0" smtClean="0"/>
              <a:t>. Effective leaders need to give and receive feedback and to coach and counsel employees in a way that increases engagement and commitment.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 y="260648"/>
            <a:ext cx="8686800" cy="5697559"/>
          </a:xfrm>
        </p:spPr>
        <p:txBody>
          <a:bodyPr>
            <a:normAutofit fontScale="85000" lnSpcReduction="10000"/>
          </a:bodyPr>
          <a:lstStyle/>
          <a:p>
            <a:pPr>
              <a:buNone/>
            </a:pPr>
            <a:r>
              <a:rPr lang="en-GB" b="1" dirty="0" smtClean="0"/>
              <a:t>3. Inclusion</a:t>
            </a:r>
            <a:r>
              <a:rPr lang="en-GB" dirty="0" smtClean="0"/>
              <a:t> </a:t>
            </a:r>
          </a:p>
          <a:p>
            <a:r>
              <a:rPr lang="en-GB" dirty="0" smtClean="0"/>
              <a:t>Whether employees feel like an insider or an outsider also impacts on their level of engagement. </a:t>
            </a:r>
            <a:r>
              <a:rPr lang="en-GB" b="1" dirty="0" smtClean="0"/>
              <a:t>Effective leaders know that everyone on their team has strengths</a:t>
            </a:r>
            <a:r>
              <a:rPr lang="en-GB" dirty="0" smtClean="0"/>
              <a:t> the team needs and they know how to get the best out of each person regardless of their ethnic background, gender, age or sexual orientation. They understand that people with different personal values can work together effectively when they commit to the same values about valuing diversity, equal contribution and team-work. </a:t>
            </a:r>
          </a:p>
          <a:p>
            <a:endParaRPr lang="en-GB" b="1" dirty="0" smtClean="0"/>
          </a:p>
          <a:p>
            <a:pPr>
              <a:buNone/>
            </a:pPr>
            <a:r>
              <a:rPr lang="en-GB" b="1" dirty="0" smtClean="0"/>
              <a:t>4. Alignment</a:t>
            </a:r>
            <a:r>
              <a:rPr lang="en-GB" dirty="0" smtClean="0"/>
              <a:t> </a:t>
            </a:r>
          </a:p>
          <a:p>
            <a:r>
              <a:rPr lang="en-GB" dirty="0" smtClean="0"/>
              <a:t>Engaged employees feel aligned with their organisation’s Purpose, Values and Vision. Their work is meaningful to them because their </a:t>
            </a:r>
            <a:r>
              <a:rPr lang="en-GB" b="1" dirty="0" smtClean="0"/>
              <a:t>leaders help them see the connection between what they do and the success of the organisation</a:t>
            </a:r>
            <a:r>
              <a:rPr lang="en-GB" dirty="0" smtClean="0"/>
              <a:t>. </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57232"/>
            <a:ext cx="9144000" cy="3143272"/>
          </a:xfrm>
        </p:spPr>
        <p:txBody>
          <a:bodyPr>
            <a:noAutofit/>
          </a:bodyPr>
          <a:lstStyle/>
          <a:p>
            <a:pPr>
              <a:spcBef>
                <a:spcPts val="0"/>
              </a:spcBef>
              <a:buNone/>
            </a:pPr>
            <a:r>
              <a:rPr lang="en-GB" sz="2400" b="1" dirty="0" smtClean="0"/>
              <a:t>5. Team Development</a:t>
            </a:r>
            <a:r>
              <a:rPr lang="en-GB" sz="2400" dirty="0" smtClean="0"/>
              <a:t> </a:t>
            </a:r>
          </a:p>
          <a:p>
            <a:pPr>
              <a:spcBef>
                <a:spcPts val="0"/>
              </a:spcBef>
            </a:pPr>
            <a:r>
              <a:rPr lang="en-GB" sz="2400" dirty="0" smtClean="0"/>
              <a:t>Effective leaders understand the potential for significant increases in performance through high performing teams. </a:t>
            </a:r>
            <a:r>
              <a:rPr lang="en-GB" sz="2400" b="1" dirty="0" smtClean="0"/>
              <a:t>They make sure that all team members understand the strengths they and other team members bring to the team</a:t>
            </a:r>
            <a:r>
              <a:rPr lang="en-GB" sz="2400" dirty="0" smtClean="0"/>
              <a:t>. The leader’s focus is on developing the leadership potential of each team member and ultimately implementing a shared leadership approach to continuously improving performance. </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All of these skills are needed to fully engage employees. </a:t>
            </a:r>
          </a:p>
          <a:p>
            <a:r>
              <a:rPr lang="en-GB" dirty="0" smtClean="0"/>
              <a:t>Engagement will be diminished if any of them is missing. </a:t>
            </a:r>
          </a:p>
          <a:p>
            <a:r>
              <a:rPr lang="en-GB" dirty="0" smtClean="0"/>
              <a:t>The challenge in developing these skills is that they are dependent on each other. That is, you have to build trust before you can be effective at mentoring and you will need your mentoring skills to be effective at inclusion and alignment. </a:t>
            </a:r>
          </a:p>
          <a:p>
            <a:r>
              <a:rPr lang="en-GB" dirty="0" smtClean="0"/>
              <a:t>You won’t have much success at getting all employees aligned unless they feel like an insider. </a:t>
            </a:r>
          </a:p>
          <a:p>
            <a:endParaRPr lang="en-GB" dirty="0"/>
          </a:p>
        </p:txBody>
      </p:sp>
      <p:sp>
        <p:nvSpPr>
          <p:cNvPr id="2" name="Title 1"/>
          <p:cNvSpPr>
            <a:spLocks noGrp="1"/>
          </p:cNvSpPr>
          <p:nvPr>
            <p:ph type="title"/>
          </p:nvPr>
        </p:nvSpPr>
        <p:spPr/>
        <p:txBody>
          <a:bodyPr/>
          <a:lstStyle/>
          <a:p>
            <a:r>
              <a:rPr lang="en-GB" u="sng" dirty="0" smtClean="0"/>
              <a:t>All 5 skills required</a:t>
            </a:r>
            <a:endParaRPr lang="en-GB" u="sng"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844" y="1340768"/>
            <a:ext cx="8229600" cy="4525963"/>
          </a:xfrm>
        </p:spPr>
        <p:txBody>
          <a:bodyPr>
            <a:normAutofit fontScale="70000" lnSpcReduction="20000"/>
          </a:bodyPr>
          <a:lstStyle/>
          <a:p>
            <a:r>
              <a:rPr lang="en-GB" dirty="0" smtClean="0"/>
              <a:t>The reality is that these skills don’t come naturally to many managers, and yet </a:t>
            </a:r>
            <a:r>
              <a:rPr lang="en-GB" b="1" dirty="0" smtClean="0"/>
              <a:t>they can be learned</a:t>
            </a:r>
            <a:r>
              <a:rPr lang="en-GB" dirty="0" smtClean="0"/>
              <a:t>. </a:t>
            </a:r>
          </a:p>
          <a:p>
            <a:r>
              <a:rPr lang="en-GB" dirty="0" smtClean="0"/>
              <a:t>Extensive research by </a:t>
            </a:r>
            <a:r>
              <a:rPr lang="en-GB" b="1" dirty="0" smtClean="0"/>
              <a:t>Daniel </a:t>
            </a:r>
            <a:r>
              <a:rPr lang="en-GB" b="1" dirty="0" err="1" smtClean="0"/>
              <a:t>Goleman</a:t>
            </a:r>
            <a:r>
              <a:rPr lang="en-GB" b="1" dirty="0" smtClean="0"/>
              <a:t> </a:t>
            </a:r>
            <a:r>
              <a:rPr lang="en-GB" dirty="0" smtClean="0"/>
              <a:t>on leadership learning has established that they cannot be learned during a single training event. Developing these skills will for many managers require the unlearning of old habits, often habits of a lifetime and the learning of new habits. </a:t>
            </a:r>
          </a:p>
          <a:p>
            <a:r>
              <a:rPr lang="en-GB" dirty="0" smtClean="0"/>
              <a:t>It takes time, reinforcement and practice and a serious commitment from both the organisation and the managers involved. </a:t>
            </a:r>
          </a:p>
          <a:p>
            <a:r>
              <a:rPr lang="en-GB" dirty="0" smtClean="0"/>
              <a:t>With all the evidence we now have about the significant increases in organisational performance as employee engagement increases, can anyone afford not to make the effort? </a:t>
            </a:r>
          </a:p>
          <a:p>
            <a:r>
              <a:rPr lang="en-GB" dirty="0" smtClean="0"/>
              <a:t>The answer is simple: No. </a:t>
            </a:r>
          </a:p>
          <a:p>
            <a:r>
              <a:rPr lang="en-GB" dirty="0" smtClean="0"/>
              <a:t>If you want your Organisation to survive and thrive in the 21</a:t>
            </a:r>
            <a:r>
              <a:rPr lang="en-GB" baseline="30000" dirty="0" smtClean="0"/>
              <a:t>st</a:t>
            </a:r>
            <a:r>
              <a:rPr lang="en-GB" dirty="0" smtClean="0"/>
              <a:t> Century you have to consider &gt; create &gt; implement &gt; integrate &gt; review and enhance an </a:t>
            </a:r>
            <a:r>
              <a:rPr lang="en-GB" b="1" dirty="0" smtClean="0"/>
              <a:t>Employee Engagement</a:t>
            </a:r>
            <a:r>
              <a:rPr lang="en-GB" dirty="0" smtClean="0"/>
              <a:t> programme/initiative.</a:t>
            </a:r>
          </a:p>
          <a:p>
            <a:endParaRPr lang="en-GB" dirty="0"/>
          </a:p>
        </p:txBody>
      </p:sp>
      <p:sp>
        <p:nvSpPr>
          <p:cNvPr id="2" name="Title 1"/>
          <p:cNvSpPr>
            <a:spLocks noGrp="1"/>
          </p:cNvSpPr>
          <p:nvPr>
            <p:ph type="title"/>
          </p:nvPr>
        </p:nvSpPr>
        <p:spPr/>
        <p:txBody>
          <a:bodyPr/>
          <a:lstStyle/>
          <a:p>
            <a:r>
              <a:rPr lang="en-GB" u="sng" dirty="0" smtClean="0"/>
              <a:t>EE &amp; Managerial development</a:t>
            </a:r>
            <a:endParaRPr lang="en-GB" u="sng"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Engaged or Disengaged?</a:t>
            </a:r>
            <a:endParaRPr lang="en-GB" dirty="0"/>
          </a:p>
        </p:txBody>
      </p:sp>
      <p:sp>
        <p:nvSpPr>
          <p:cNvPr id="3" name="Content Placeholder 2"/>
          <p:cNvSpPr>
            <a:spLocks noGrp="1"/>
          </p:cNvSpPr>
          <p:nvPr>
            <p:ph sz="quarter" idx="1"/>
          </p:nvPr>
        </p:nvSpPr>
        <p:spPr/>
        <p:txBody>
          <a:bodyPr/>
          <a:lstStyle/>
          <a:p>
            <a:r>
              <a:rPr lang="en-GB" dirty="0" smtClean="0"/>
              <a:t>Gallup Consulting carried out a survey to identify the levels of world-wide engagement of more than a million employees</a:t>
            </a:r>
          </a:p>
          <a:p>
            <a:r>
              <a:rPr lang="en-GB" dirty="0" smtClean="0"/>
              <a:t>Through the completion of the survey Gallup Consulting were able to highlight the engagement levels of employees. </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Gullups</a:t>
            </a:r>
            <a:r>
              <a:rPr lang="en-GB" dirty="0" smtClean="0"/>
              <a:t> 12 Questions: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t>I know what is expected of me at work.</a:t>
            </a:r>
          </a:p>
          <a:p>
            <a:r>
              <a:rPr lang="en-GB" dirty="0" smtClean="0"/>
              <a:t>I have the materials and equipment I need to do my work right.</a:t>
            </a:r>
          </a:p>
          <a:p>
            <a:r>
              <a:rPr lang="en-GB" dirty="0" smtClean="0"/>
              <a:t>At work, I have the opportunity to do what I do best every day.</a:t>
            </a:r>
          </a:p>
          <a:p>
            <a:r>
              <a:rPr lang="en-GB" dirty="0" smtClean="0"/>
              <a:t>In the last seven days, I have received recognition or praise for doing</a:t>
            </a:r>
          </a:p>
          <a:p>
            <a:r>
              <a:rPr lang="en-GB" dirty="0" smtClean="0"/>
              <a:t>good work.</a:t>
            </a:r>
          </a:p>
          <a:p>
            <a:r>
              <a:rPr lang="en-GB" dirty="0" smtClean="0"/>
              <a:t>My supervisor, or someone at work, seems to care about me as a</a:t>
            </a:r>
          </a:p>
          <a:p>
            <a:pPr>
              <a:buNone/>
            </a:pPr>
            <a:r>
              <a:rPr lang="en-GB" dirty="0" smtClean="0"/>
              <a:t>     person.</a:t>
            </a:r>
          </a:p>
          <a:p>
            <a:r>
              <a:rPr lang="en-GB" dirty="0" smtClean="0"/>
              <a:t>There is someone at work who encourages my development.</a:t>
            </a:r>
          </a:p>
          <a:p>
            <a:r>
              <a:rPr lang="en-GB" dirty="0" smtClean="0"/>
              <a:t>At work, my opinions seem to count.</a:t>
            </a:r>
          </a:p>
          <a:p>
            <a:r>
              <a:rPr lang="en-GB" dirty="0" smtClean="0"/>
              <a:t>The mission or purpose of my organisation makes me feel my job is important.</a:t>
            </a:r>
          </a:p>
          <a:p>
            <a:r>
              <a:rPr lang="en-GB" dirty="0" smtClean="0"/>
              <a:t>My associates or fellow employees are committed to doing quality work</a:t>
            </a:r>
          </a:p>
          <a:p>
            <a:r>
              <a:rPr lang="en-GB" dirty="0" smtClean="0"/>
              <a:t>I have a best friend at work.</a:t>
            </a:r>
          </a:p>
          <a:p>
            <a:r>
              <a:rPr lang="en-GB" dirty="0" smtClean="0"/>
              <a:t>In the last six months, someone at work has talked to me about my progress.</a:t>
            </a:r>
          </a:p>
          <a:p>
            <a:r>
              <a:rPr lang="en-GB" dirty="0" smtClean="0"/>
              <a:t>This last year, I have had opportunities at work to learn and grow.</a:t>
            </a:r>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chemeClr val="accent1"/>
                </a:solidFill>
              </a:rPr>
              <a:t>Activity</a:t>
            </a:r>
            <a:endParaRPr lang="en-GB" b="1" dirty="0">
              <a:solidFill>
                <a:schemeClr val="accent1"/>
              </a:solidFill>
            </a:endParaRPr>
          </a:p>
        </p:txBody>
      </p:sp>
      <p:sp>
        <p:nvSpPr>
          <p:cNvPr id="3" name="Content Placeholder 2"/>
          <p:cNvSpPr>
            <a:spLocks noGrp="1"/>
          </p:cNvSpPr>
          <p:nvPr>
            <p:ph sz="quarter" idx="1"/>
          </p:nvPr>
        </p:nvSpPr>
        <p:spPr/>
        <p:txBody>
          <a:bodyPr/>
          <a:lstStyle/>
          <a:p>
            <a:r>
              <a:rPr lang="en-GB" b="1" dirty="0" smtClean="0">
                <a:solidFill>
                  <a:schemeClr val="accent1"/>
                </a:solidFill>
              </a:rPr>
              <a:t>Using Gallup’s 12 questions as a base, think of what managers and organisations can do to increase the number of </a:t>
            </a:r>
            <a:r>
              <a:rPr lang="en-GB" b="1" smtClean="0">
                <a:solidFill>
                  <a:schemeClr val="accent1"/>
                </a:solidFill>
              </a:rPr>
              <a:t>engaged employees?</a:t>
            </a:r>
            <a:endParaRPr lang="en-GB" b="1" dirty="0">
              <a:solidFill>
                <a:schemeClr val="accent1"/>
              </a:solidFill>
            </a:endParaRPr>
          </a:p>
        </p:txBody>
      </p:sp>
    </p:spTree>
    <p:extLst>
      <p:ext uri="{BB962C8B-B14F-4D97-AF65-F5344CB8AC3E}">
        <p14:creationId xmlns:p14="http://schemas.microsoft.com/office/powerpoint/2010/main" val="281047874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Engagement Levels in the United Kingdom</a:t>
            </a:r>
            <a:endParaRPr lang="en-GB" dirty="0"/>
          </a:p>
        </p:txBody>
      </p:sp>
      <p:sp>
        <p:nvSpPr>
          <p:cNvPr id="3" name="Content Placeholder 2"/>
          <p:cNvSpPr>
            <a:spLocks noGrp="1"/>
          </p:cNvSpPr>
          <p:nvPr>
            <p:ph sz="quarter" idx="1"/>
          </p:nvPr>
        </p:nvSpPr>
        <p:spPr/>
        <p:txBody>
          <a:bodyPr>
            <a:normAutofit/>
          </a:bodyPr>
          <a:lstStyle/>
          <a:p>
            <a:r>
              <a:rPr lang="en-GB" dirty="0" smtClean="0">
                <a:solidFill>
                  <a:schemeClr val="accent1"/>
                </a:solidFill>
              </a:rPr>
              <a:t>Take a moment to think what the engagement levels of employees in the UK is like?</a:t>
            </a:r>
          </a:p>
          <a:p>
            <a:r>
              <a:rPr lang="en-GB" dirty="0" smtClean="0"/>
              <a:t>The Employee Engagement Index highlighted the level of engagement in UK during 2012-2013:</a:t>
            </a:r>
          </a:p>
          <a:p>
            <a:r>
              <a:rPr lang="en-GB" dirty="0" smtClean="0"/>
              <a:t>37% Engaged</a:t>
            </a:r>
          </a:p>
          <a:p>
            <a:r>
              <a:rPr lang="en-GB" dirty="0" smtClean="0"/>
              <a:t>60% Not engaged</a:t>
            </a:r>
          </a:p>
          <a:p>
            <a:r>
              <a:rPr lang="en-GB" dirty="0" smtClean="0"/>
              <a:t>3% Disengaged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blinds(horizontal)">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Engaged Employees</a:t>
            </a:r>
            <a:endParaRPr lang="en-GB" dirty="0"/>
          </a:p>
        </p:txBody>
      </p:sp>
      <p:sp>
        <p:nvSpPr>
          <p:cNvPr id="3" name="Content Placeholder 2"/>
          <p:cNvSpPr>
            <a:spLocks noGrp="1"/>
          </p:cNvSpPr>
          <p:nvPr>
            <p:ph sz="quarter" idx="1"/>
          </p:nvPr>
        </p:nvSpPr>
        <p:spPr/>
        <p:txBody>
          <a:bodyPr/>
          <a:lstStyle/>
          <a:p>
            <a:r>
              <a:rPr lang="en-GB" b="1" dirty="0" smtClean="0"/>
              <a:t>Engaged Employees</a:t>
            </a:r>
          </a:p>
          <a:p>
            <a:pPr>
              <a:buFontTx/>
              <a:buChar char="-"/>
            </a:pPr>
            <a:r>
              <a:rPr lang="en-GB" dirty="0" smtClean="0"/>
              <a:t>Loyal</a:t>
            </a:r>
          </a:p>
          <a:p>
            <a:pPr>
              <a:buFontTx/>
              <a:buChar char="-"/>
            </a:pPr>
            <a:r>
              <a:rPr lang="en-GB" dirty="0" smtClean="0"/>
              <a:t>Productive</a:t>
            </a:r>
          </a:p>
          <a:p>
            <a:pPr>
              <a:buFontTx/>
              <a:buChar char="-"/>
            </a:pPr>
            <a:r>
              <a:rPr lang="en-GB" dirty="0" smtClean="0"/>
              <a:t>Get work done effectively</a:t>
            </a:r>
          </a:p>
          <a:p>
            <a:pPr>
              <a:buFontTx/>
              <a:buChar char="-"/>
            </a:pPr>
            <a:r>
              <a:rPr lang="en-GB" dirty="0" smtClean="0"/>
              <a:t>Less likely to leave </a:t>
            </a:r>
          </a:p>
          <a:p>
            <a:pPr>
              <a:buFontTx/>
              <a:buChar char="-"/>
            </a:pPr>
            <a:r>
              <a:rPr lang="en-GB" dirty="0" smtClean="0"/>
              <a:t>Likely to recommend company to a friend</a:t>
            </a:r>
          </a:p>
          <a:p>
            <a:pPr>
              <a:buFontTx/>
              <a:buChar char="-"/>
            </a:pPr>
            <a:r>
              <a:rPr lang="en-GB" dirty="0" smtClean="0"/>
              <a:t>Miss on average 4.67 days per year.</a:t>
            </a:r>
          </a:p>
          <a:p>
            <a:pPr>
              <a:buFontTx/>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linds(horizontal)">
                                      <p:cBhvr>
                                        <p:cTn id="19" dur="500"/>
                                        <p:tgtEl>
                                          <p:spTgt spid="3">
                                            <p:txEl>
                                              <p:pRg st="5" end="5"/>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linds(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Not Engaged Employees</a:t>
            </a:r>
            <a:endParaRPr lang="en-GB" dirty="0"/>
          </a:p>
        </p:txBody>
      </p:sp>
      <p:sp>
        <p:nvSpPr>
          <p:cNvPr id="3" name="Content Placeholder 2"/>
          <p:cNvSpPr>
            <a:spLocks noGrp="1"/>
          </p:cNvSpPr>
          <p:nvPr>
            <p:ph sz="quarter" idx="1"/>
          </p:nvPr>
        </p:nvSpPr>
        <p:spPr>
          <a:xfrm>
            <a:off x="471425" y="1556792"/>
            <a:ext cx="8229600" cy="4107912"/>
          </a:xfrm>
        </p:spPr>
        <p:txBody>
          <a:bodyPr/>
          <a:lstStyle/>
          <a:p>
            <a:r>
              <a:rPr lang="en-GB" b="1" dirty="0" smtClean="0"/>
              <a:t>Not engaged employees</a:t>
            </a:r>
          </a:p>
          <a:p>
            <a:pPr>
              <a:buFontTx/>
              <a:buChar char="-"/>
            </a:pPr>
            <a:r>
              <a:rPr lang="en-GB" dirty="0" smtClean="0"/>
              <a:t>Productive </a:t>
            </a:r>
          </a:p>
          <a:p>
            <a:pPr>
              <a:buFontTx/>
              <a:buChar char="-"/>
            </a:pPr>
            <a:r>
              <a:rPr lang="en-GB" dirty="0" smtClean="0"/>
              <a:t>Not psychologically bonded to the organisation</a:t>
            </a:r>
          </a:p>
          <a:p>
            <a:pPr>
              <a:buFontTx/>
              <a:buChar char="-"/>
            </a:pPr>
            <a:r>
              <a:rPr lang="en-GB" dirty="0" smtClean="0"/>
              <a:t>Susceptible to defect other employers </a:t>
            </a:r>
          </a:p>
          <a:p>
            <a:pPr>
              <a:buFontTx/>
              <a:buChar char="-"/>
            </a:pPr>
            <a:r>
              <a:rPr lang="en-GB" dirty="0" smtClean="0"/>
              <a:t>Miss on average 5.95 days per year</a:t>
            </a:r>
          </a:p>
          <a:p>
            <a:pPr>
              <a:buFontTx/>
              <a:buChar char="-"/>
            </a:pPr>
            <a:endParaRPr lang="en-GB" dirty="0" smtClean="0"/>
          </a:p>
          <a:p>
            <a:pPr>
              <a:buFontTx/>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Traits Associated with Disengaged Employees</a:t>
            </a:r>
            <a:endParaRPr lang="en-GB" dirty="0"/>
          </a:p>
        </p:txBody>
      </p:sp>
      <p:sp>
        <p:nvSpPr>
          <p:cNvPr id="3" name="Content Placeholder 2"/>
          <p:cNvSpPr>
            <a:spLocks noGrp="1"/>
          </p:cNvSpPr>
          <p:nvPr>
            <p:ph sz="quarter" idx="1"/>
          </p:nvPr>
        </p:nvSpPr>
        <p:spPr/>
        <p:txBody>
          <a:bodyPr/>
          <a:lstStyle/>
          <a:p>
            <a:pPr marL="109728" indent="0">
              <a:buNone/>
            </a:pPr>
            <a:r>
              <a:rPr lang="en-GB" b="1" dirty="0" smtClean="0"/>
              <a:t>Disengaged </a:t>
            </a:r>
          </a:p>
          <a:p>
            <a:r>
              <a:rPr lang="en-GB" dirty="0" smtClean="0"/>
              <a:t>Physically present</a:t>
            </a:r>
          </a:p>
          <a:p>
            <a:r>
              <a:rPr lang="en-GB" dirty="0" smtClean="0"/>
              <a:t>Psychologically absent</a:t>
            </a:r>
          </a:p>
          <a:p>
            <a:r>
              <a:rPr lang="en-GB" dirty="0" smtClean="0"/>
              <a:t>Share with colleagues many reasons for which they believe their organisation is a poor lace to work</a:t>
            </a:r>
          </a:p>
          <a:p>
            <a:r>
              <a:rPr lang="en-GB" dirty="0" smtClean="0"/>
              <a:t>Less collaborative</a:t>
            </a:r>
          </a:p>
          <a:p>
            <a:r>
              <a:rPr lang="en-GB" dirty="0" smtClean="0"/>
              <a:t>Less innovative</a:t>
            </a:r>
          </a:p>
          <a:p>
            <a:r>
              <a:rPr lang="en-GB" dirty="0" smtClean="0"/>
              <a:t>Miss on average 10.68 days per year (40 billion a year)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linds(horizontal)">
                                      <p:cBhvr>
                                        <p:cTn id="13" dur="500"/>
                                        <p:tgtEl>
                                          <p:spTgt spid="3">
                                            <p:txEl>
                                              <p:pRg st="3" end="3"/>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linds(horizontal)">
                                      <p:cBhvr>
                                        <p:cTn id="16" dur="500"/>
                                        <p:tgtEl>
                                          <p:spTgt spid="3">
                                            <p:txEl>
                                              <p:pRg st="4" end="4"/>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linds(horizontal)">
                                      <p:cBhvr>
                                        <p:cTn id="19" dur="500"/>
                                        <p:tgtEl>
                                          <p:spTgt spid="3">
                                            <p:txEl>
                                              <p:pRg st="5" end="5"/>
                                            </p:txEl>
                                          </p:spTgt>
                                        </p:tgtEl>
                                      </p:cBhvr>
                                    </p:animEffect>
                                  </p:childTnLst>
                                </p:cTn>
                              </p:par>
                              <p:par>
                                <p:cTn id="20" presetID="3"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linds(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Employee Engagement &amp; Performance Management</a:t>
            </a:r>
            <a:endParaRPr lang="en-GB" dirty="0"/>
          </a:p>
        </p:txBody>
      </p:sp>
      <p:graphicFrame>
        <p:nvGraphicFramePr>
          <p:cNvPr id="4" name="Content Placeholder 3"/>
          <p:cNvGraphicFramePr>
            <a:graphicFrameLocks noGrp="1"/>
          </p:cNvGraphicFramePr>
          <p:nvPr>
            <p:ph sz="quarter" idx="1"/>
          </p:nvPr>
        </p:nvGraphicFramePr>
        <p:xfrm>
          <a:off x="1115616" y="1402080"/>
          <a:ext cx="7467600" cy="5669280"/>
        </p:xfrm>
        <a:graphic>
          <a:graphicData uri="http://schemas.openxmlformats.org/drawingml/2006/table">
            <a:tbl>
              <a:tblPr firstRow="1" bandRow="1">
                <a:tableStyleId>{5C22544A-7EE6-4342-B048-85BDC9FD1C3A}</a:tableStyleId>
              </a:tblPr>
              <a:tblGrid>
                <a:gridCol w="37338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tblGrid>
              <a:tr h="370840">
                <a:tc>
                  <a:txBody>
                    <a:bodyPr/>
                    <a:lstStyle/>
                    <a:p>
                      <a:r>
                        <a:rPr lang="en-GB" sz="1400" dirty="0" smtClean="0"/>
                        <a:t>Performance Management Activity</a:t>
                      </a:r>
                      <a:endParaRPr lang="en-GB" sz="1400" dirty="0"/>
                    </a:p>
                  </a:txBody>
                  <a:tcPr/>
                </a:tc>
                <a:tc>
                  <a:txBody>
                    <a:bodyPr/>
                    <a:lstStyle/>
                    <a:p>
                      <a:r>
                        <a:rPr lang="en-GB" sz="1400" dirty="0" smtClean="0"/>
                        <a:t>Manager behaviour associated with both P.M &amp; Employee Engagement</a:t>
                      </a:r>
                      <a:endParaRPr lang="en-GB" sz="1400" dirty="0"/>
                    </a:p>
                  </a:txBody>
                  <a:tcPr/>
                </a:tc>
                <a:extLst>
                  <a:ext uri="{0D108BD9-81ED-4DB2-BD59-A6C34878D82A}">
                    <a16:rowId xmlns:a16="http://schemas.microsoft.com/office/drawing/2014/main" val="10000"/>
                  </a:ext>
                </a:extLst>
              </a:tr>
              <a:tr h="370840">
                <a:tc>
                  <a:txBody>
                    <a:bodyPr/>
                    <a:lstStyle/>
                    <a:p>
                      <a:r>
                        <a:rPr lang="en-GB" sz="1400" dirty="0" smtClean="0"/>
                        <a:t>Setting performance and development goals</a:t>
                      </a:r>
                      <a:endParaRPr lang="en-GB" sz="1400" dirty="0"/>
                    </a:p>
                  </a:txBody>
                  <a:tcPr/>
                </a:tc>
                <a:tc>
                  <a:txBody>
                    <a:bodyPr/>
                    <a:lstStyle/>
                    <a:p>
                      <a:r>
                        <a:rPr lang="en-GB" sz="1400" dirty="0" smtClean="0"/>
                        <a:t>Jointly setting goals</a:t>
                      </a:r>
                    </a:p>
                    <a:p>
                      <a:r>
                        <a:rPr lang="en-GB" sz="1400" dirty="0" smtClean="0"/>
                        <a:t>Helping employees understand how their work supports the overall strategy</a:t>
                      </a:r>
                      <a:r>
                        <a:rPr lang="en-GB" sz="1400" baseline="0" dirty="0" smtClean="0"/>
                        <a:t> and direction</a:t>
                      </a:r>
                      <a:endParaRPr lang="en-GB" sz="1400" dirty="0"/>
                    </a:p>
                  </a:txBody>
                  <a:tcPr/>
                </a:tc>
                <a:extLst>
                  <a:ext uri="{0D108BD9-81ED-4DB2-BD59-A6C34878D82A}">
                    <a16:rowId xmlns:a16="http://schemas.microsoft.com/office/drawing/2014/main" val="10001"/>
                  </a:ext>
                </a:extLst>
              </a:tr>
              <a:tr h="370840">
                <a:tc>
                  <a:txBody>
                    <a:bodyPr/>
                    <a:lstStyle/>
                    <a:p>
                      <a:r>
                        <a:rPr lang="en-GB" sz="1400" dirty="0" smtClean="0"/>
                        <a:t>Providing Ongoing feedback and recognition</a:t>
                      </a:r>
                      <a:endParaRPr lang="en-GB" sz="1400" dirty="0"/>
                    </a:p>
                  </a:txBody>
                  <a:tcPr/>
                </a:tc>
                <a:tc>
                  <a:txBody>
                    <a:bodyPr/>
                    <a:lstStyle/>
                    <a:p>
                      <a:r>
                        <a:rPr lang="en-GB" sz="1400" dirty="0" smtClean="0"/>
                        <a:t>Providing a satisfactory amount</a:t>
                      </a:r>
                      <a:r>
                        <a:rPr lang="en-GB" sz="1400" baseline="0" dirty="0" smtClean="0"/>
                        <a:t> of recognition</a:t>
                      </a:r>
                    </a:p>
                    <a:p>
                      <a:r>
                        <a:rPr lang="en-GB" sz="1400" baseline="0" dirty="0" smtClean="0"/>
                        <a:t>Providing feedback that helps improve performance </a:t>
                      </a:r>
                      <a:endParaRPr lang="en-GB" sz="1400" dirty="0"/>
                    </a:p>
                  </a:txBody>
                  <a:tcPr/>
                </a:tc>
                <a:extLst>
                  <a:ext uri="{0D108BD9-81ED-4DB2-BD59-A6C34878D82A}">
                    <a16:rowId xmlns:a16="http://schemas.microsoft.com/office/drawing/2014/main" val="10002"/>
                  </a:ext>
                </a:extLst>
              </a:tr>
              <a:tr h="370840">
                <a:tc>
                  <a:txBody>
                    <a:bodyPr/>
                    <a:lstStyle/>
                    <a:p>
                      <a:r>
                        <a:rPr lang="en-GB" sz="1400" dirty="0" smtClean="0"/>
                        <a:t>Managing Employee Development</a:t>
                      </a:r>
                      <a:endParaRPr lang="en-GB" sz="1400" dirty="0"/>
                    </a:p>
                  </a:txBody>
                  <a:tcPr/>
                </a:tc>
                <a:tc>
                  <a:txBody>
                    <a:bodyPr/>
                    <a:lstStyle/>
                    <a:p>
                      <a:r>
                        <a:rPr lang="en-GB" sz="1400" dirty="0" smtClean="0"/>
                        <a:t>Providing sufficient opportunities for training</a:t>
                      </a:r>
                    </a:p>
                    <a:p>
                      <a:r>
                        <a:rPr lang="en-GB" sz="1400" dirty="0" smtClean="0"/>
                        <a:t>Supporting career development  efforts</a:t>
                      </a:r>
                    </a:p>
                    <a:p>
                      <a:endParaRPr lang="en-GB" sz="1400" dirty="0"/>
                    </a:p>
                  </a:txBody>
                  <a:tcPr/>
                </a:tc>
                <a:extLst>
                  <a:ext uri="{0D108BD9-81ED-4DB2-BD59-A6C34878D82A}">
                    <a16:rowId xmlns:a16="http://schemas.microsoft.com/office/drawing/2014/main" val="10003"/>
                  </a:ext>
                </a:extLst>
              </a:tr>
              <a:tr h="370840">
                <a:tc>
                  <a:txBody>
                    <a:bodyPr/>
                    <a:lstStyle/>
                    <a:p>
                      <a:r>
                        <a:rPr lang="en-GB" sz="1400" dirty="0" smtClean="0"/>
                        <a:t>Conducting Mid-Year and Year-End</a:t>
                      </a:r>
                      <a:r>
                        <a:rPr lang="en-GB" sz="1400" baseline="0" dirty="0" smtClean="0"/>
                        <a:t> Appraisals</a:t>
                      </a:r>
                      <a:endParaRPr lang="en-GB" sz="1400" dirty="0"/>
                    </a:p>
                  </a:txBody>
                  <a:tcPr/>
                </a:tc>
                <a:tc>
                  <a:txBody>
                    <a:bodyPr/>
                    <a:lstStyle/>
                    <a:p>
                      <a:r>
                        <a:rPr lang="en-GB" sz="1400" dirty="0" smtClean="0"/>
                        <a:t>Conducting an effective performance appraisal discussion</a:t>
                      </a:r>
                      <a:endParaRPr lang="en-GB" sz="1400" dirty="0"/>
                    </a:p>
                  </a:txBody>
                  <a:tcPr/>
                </a:tc>
                <a:extLst>
                  <a:ext uri="{0D108BD9-81ED-4DB2-BD59-A6C34878D82A}">
                    <a16:rowId xmlns:a16="http://schemas.microsoft.com/office/drawing/2014/main" val="10004"/>
                  </a:ext>
                </a:extLst>
              </a:tr>
              <a:tr h="370840">
                <a:tc>
                  <a:txBody>
                    <a:bodyPr/>
                    <a:lstStyle/>
                    <a:p>
                      <a:r>
                        <a:rPr lang="en-GB" sz="1400" dirty="0" smtClean="0"/>
                        <a:t>Building a climate of trust</a:t>
                      </a:r>
                      <a:r>
                        <a:rPr lang="en-GB" sz="1400" baseline="0" dirty="0" smtClean="0"/>
                        <a:t> and empowerment with employees</a:t>
                      </a:r>
                      <a:endParaRPr lang="en-GB" sz="1400" dirty="0"/>
                    </a:p>
                  </a:txBody>
                  <a:tcPr/>
                </a:tc>
                <a:tc>
                  <a:txBody>
                    <a:bodyPr/>
                    <a:lstStyle/>
                    <a:p>
                      <a:r>
                        <a:rPr lang="en-GB" sz="1400" dirty="0" smtClean="0"/>
                        <a:t>Encouragement to be innovative and creative</a:t>
                      </a:r>
                    </a:p>
                    <a:p>
                      <a:r>
                        <a:rPr lang="en-GB" sz="1400" dirty="0" smtClean="0"/>
                        <a:t>Encouragement to improve work processes and productivity</a:t>
                      </a:r>
                    </a:p>
                    <a:p>
                      <a:r>
                        <a:rPr lang="en-GB" sz="1400" dirty="0" smtClean="0"/>
                        <a:t>Valuing ideas and opinions</a:t>
                      </a:r>
                    </a:p>
                    <a:p>
                      <a:r>
                        <a:rPr lang="en-GB" sz="1400" dirty="0" smtClean="0"/>
                        <a:t>Fair and respectful treatment</a:t>
                      </a:r>
                    </a:p>
                    <a:p>
                      <a:r>
                        <a:rPr lang="en-GB" sz="1400" dirty="0" smtClean="0"/>
                        <a:t>Listening to</a:t>
                      </a:r>
                      <a:r>
                        <a:rPr lang="en-GB" sz="1400" baseline="0" dirty="0" smtClean="0"/>
                        <a:t> and acting on needs and concerns</a:t>
                      </a:r>
                      <a:endParaRPr lang="en-GB" sz="1400" dirty="0"/>
                    </a:p>
                  </a:txBody>
                  <a:tcP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Engagement &amp; its drivers</a:t>
            </a:r>
            <a:endParaRPr lang="en-GB" dirty="0"/>
          </a:p>
        </p:txBody>
      </p:sp>
      <p:sp>
        <p:nvSpPr>
          <p:cNvPr id="3" name="Content Placeholder 2"/>
          <p:cNvSpPr>
            <a:spLocks noGrp="1"/>
          </p:cNvSpPr>
          <p:nvPr>
            <p:ph sz="quarter" idx="1"/>
          </p:nvPr>
        </p:nvSpPr>
        <p:spPr/>
        <p:txBody>
          <a:bodyPr>
            <a:normAutofit/>
          </a:bodyPr>
          <a:lstStyle/>
          <a:p>
            <a:endParaRPr lang="en-GB" sz="2000" dirty="0" smtClean="0"/>
          </a:p>
          <a:p>
            <a:r>
              <a:rPr lang="en-GB" sz="2000" b="1" dirty="0"/>
              <a:t>Robinson et al (2004</a:t>
            </a:r>
            <a:r>
              <a:rPr lang="en-GB" sz="2000" b="1" dirty="0" smtClean="0"/>
              <a:t>)</a:t>
            </a:r>
            <a:r>
              <a:rPr lang="en-GB" sz="2000" dirty="0" smtClean="0"/>
              <a:t> Feeling valued and involved:</a:t>
            </a:r>
          </a:p>
          <a:p>
            <a:pPr>
              <a:buFontTx/>
              <a:buChar char="-"/>
            </a:pPr>
            <a:r>
              <a:rPr lang="en-GB" sz="2000" dirty="0" smtClean="0"/>
              <a:t>Involvement in decision making </a:t>
            </a:r>
          </a:p>
          <a:p>
            <a:pPr>
              <a:buFontTx/>
              <a:buChar char="-"/>
            </a:pPr>
            <a:r>
              <a:rPr lang="en-GB" sz="2000" dirty="0" smtClean="0"/>
              <a:t>Freedom to voice ideas, to which managers listen</a:t>
            </a:r>
          </a:p>
          <a:p>
            <a:pPr>
              <a:buFontTx/>
              <a:buChar char="-"/>
            </a:pPr>
            <a:r>
              <a:rPr lang="en-GB" sz="2000" dirty="0" smtClean="0"/>
              <a:t>Feeling enabled to perform well due to the resources available</a:t>
            </a:r>
          </a:p>
          <a:p>
            <a:pPr>
              <a:buFontTx/>
              <a:buChar char="-"/>
            </a:pPr>
            <a:r>
              <a:rPr lang="en-GB" sz="2000" dirty="0" smtClean="0"/>
              <a:t>Having opportunities to develop</a:t>
            </a:r>
          </a:p>
          <a:p>
            <a:pPr>
              <a:buFontTx/>
              <a:buChar char="-"/>
            </a:pPr>
            <a:r>
              <a:rPr lang="en-GB" sz="2000" dirty="0" smtClean="0"/>
              <a:t>Feeling the organisation is concerned for employees’ health and well-being</a:t>
            </a:r>
            <a:r>
              <a:rPr lang="en-GB" sz="2000" dirty="0"/>
              <a:t>.</a:t>
            </a:r>
            <a:endParaRPr lang="en-GB" sz="2000" dirty="0" smtClean="0"/>
          </a:p>
        </p:txBody>
      </p:sp>
    </p:spTree>
    <p:extLst>
      <p:ext uri="{BB962C8B-B14F-4D97-AF65-F5344CB8AC3E}">
        <p14:creationId xmlns:p14="http://schemas.microsoft.com/office/powerpoint/2010/main" val="2059556130"/>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normAutofit fontScale="47500" lnSpcReduction="20000"/>
          </a:bodyPr>
          <a:lstStyle/>
          <a:p>
            <a:pPr marL="624078" indent="-514350">
              <a:buFont typeface="+mj-lt"/>
              <a:buAutoNum type="arabicPeriod"/>
            </a:pPr>
            <a:r>
              <a:rPr lang="en-GB" dirty="0" err="1" smtClean="0"/>
              <a:t>Mone,E</a:t>
            </a:r>
            <a:r>
              <a:rPr lang="en-GB" dirty="0" smtClean="0"/>
              <a:t> &amp; </a:t>
            </a:r>
            <a:r>
              <a:rPr lang="en-GB" dirty="0" err="1" smtClean="0"/>
              <a:t>Eisinger,C</a:t>
            </a:r>
            <a:r>
              <a:rPr lang="en-GB" dirty="0" smtClean="0"/>
              <a:t>.(2011) “Performance Management at the Wheel: Driving Employee Engagement in Organisations,” cited in Business Psychology,26:205-212</a:t>
            </a:r>
          </a:p>
          <a:p>
            <a:pPr marL="624078" indent="-514350">
              <a:buFont typeface="+mj-lt"/>
              <a:buAutoNum type="arabicPeriod"/>
            </a:pPr>
            <a:r>
              <a:rPr lang="en-GB" dirty="0" err="1" smtClean="0"/>
              <a:t>Mone</a:t>
            </a:r>
            <a:r>
              <a:rPr lang="en-GB" dirty="0" smtClean="0"/>
              <a:t> &amp; </a:t>
            </a:r>
            <a:r>
              <a:rPr lang="en-GB" dirty="0" err="1" smtClean="0"/>
              <a:t>Londo</a:t>
            </a:r>
            <a:r>
              <a:rPr lang="en-GB" dirty="0" smtClean="0"/>
              <a:t> (2009) cited in </a:t>
            </a:r>
            <a:r>
              <a:rPr lang="en-GB" dirty="0" err="1" smtClean="0"/>
              <a:t>Mone,E.Eisinger,C</a:t>
            </a:r>
            <a:r>
              <a:rPr lang="en-GB" dirty="0" smtClean="0"/>
              <a:t>.(2011) “Performance Management at the Wheel: Driving Employee Engagement in Organisations,” cited in Business Psychology, 26:205-212</a:t>
            </a:r>
          </a:p>
          <a:p>
            <a:pPr marL="624078" indent="-514350">
              <a:buFont typeface="+mj-lt"/>
              <a:buAutoNum type="arabicPeriod"/>
            </a:pP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dirty="0" smtClean="0"/>
              <a:t>Fleming&amp; </a:t>
            </a:r>
            <a:r>
              <a:rPr lang="en-GB" dirty="0" err="1" smtClean="0"/>
              <a:t>Asplund</a:t>
            </a:r>
            <a:r>
              <a:rPr lang="en-GB" dirty="0" smtClean="0"/>
              <a:t> (2007) cited in  </a:t>
            </a: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dirty="0" err="1" smtClean="0"/>
              <a:t>Schaufeli</a:t>
            </a:r>
            <a:r>
              <a:rPr lang="en-GB" dirty="0" smtClean="0"/>
              <a:t> et al (2002) cited in </a:t>
            </a:r>
            <a:r>
              <a:rPr lang="en-GB" dirty="0" err="1" smtClean="0"/>
              <a:t>Jose,M</a:t>
            </a:r>
            <a:r>
              <a:rPr lang="en-GB" dirty="0" smtClean="0"/>
              <a:t>,&amp; </a:t>
            </a:r>
            <a:r>
              <a:rPr lang="en-GB" dirty="0" err="1" smtClean="0"/>
              <a:t>Mampilly</a:t>
            </a:r>
            <a:r>
              <a:rPr lang="en-GB" dirty="0" smtClean="0"/>
              <a:t>, R.(2012) “Satisfaction with HR Practices and Employee Engagement: A Social Exchange Perspective,” cited in </a:t>
            </a:r>
            <a:r>
              <a:rPr lang="en-GB" i="1" dirty="0" smtClean="0"/>
              <a:t>Journal of Economics &amp; Behavioural Studies, </a:t>
            </a:r>
            <a:r>
              <a:rPr lang="en-GB" dirty="0" smtClean="0"/>
              <a:t>Vol.4, No.7,pp.423-430</a:t>
            </a:r>
          </a:p>
          <a:p>
            <a:pPr marL="624078" indent="-514350">
              <a:buFont typeface="+mj-lt"/>
              <a:buAutoNum type="arabicPeriod"/>
            </a:pPr>
            <a:r>
              <a:rPr lang="en-GB" b="1" dirty="0" smtClean="0"/>
              <a:t>MacLeod, D &amp; Clarke, N. (2009) </a:t>
            </a:r>
            <a:r>
              <a:rPr lang="en-GB" b="1" i="1" dirty="0" smtClean="0"/>
              <a:t>Engaging for Success, </a:t>
            </a:r>
            <a:r>
              <a:rPr lang="en-GB" b="1" dirty="0" smtClean="0"/>
              <a:t> downloaded from </a:t>
            </a:r>
            <a:r>
              <a:rPr lang="en-GB" b="1" dirty="0" smtClean="0">
                <a:hlinkClick r:id="rId3"/>
              </a:rPr>
              <a:t>http://www.engageforsuccess.org/about/what-is-employee-engagement/</a:t>
            </a:r>
            <a:r>
              <a:rPr lang="en-GB" b="1" dirty="0" smtClean="0"/>
              <a:t>  </a:t>
            </a:r>
          </a:p>
          <a:p>
            <a:pPr marL="624078" indent="-514350">
              <a:buFont typeface="+mj-lt"/>
              <a:buAutoNum type="arabicPeriod"/>
            </a:pPr>
            <a:r>
              <a:rPr lang="en-GB" dirty="0" smtClean="0"/>
              <a:t>Storey, J ( 2009) cited in MacLeod, D &amp; Clarke, N. (2009) </a:t>
            </a:r>
            <a:r>
              <a:rPr lang="en-GB" i="1" dirty="0" smtClean="0"/>
              <a:t>Engaging for Success, </a:t>
            </a:r>
            <a:r>
              <a:rPr lang="en-GB" dirty="0" smtClean="0"/>
              <a:t> downloaded from </a:t>
            </a:r>
            <a:r>
              <a:rPr lang="en-GB" dirty="0" smtClean="0">
                <a:hlinkClick r:id="rId3"/>
              </a:rPr>
              <a:t>http://www.engageforsuccess.org/about/what-is-employee-engagement/</a:t>
            </a:r>
            <a:r>
              <a:rPr lang="en-GB" dirty="0" smtClean="0"/>
              <a:t>  </a:t>
            </a:r>
          </a:p>
          <a:p>
            <a:pPr marL="624078" indent="-514350">
              <a:buFont typeface="+mj-lt"/>
              <a:buAutoNum type="arabicPeriod"/>
            </a:pPr>
            <a:r>
              <a:rPr lang="en-GB" dirty="0" err="1" smtClean="0"/>
              <a:t>Drechsler</a:t>
            </a:r>
            <a:r>
              <a:rPr lang="en-GB" dirty="0" smtClean="0"/>
              <a:t> cited in  cited in MacLeod, D &amp; Clarke, N. (2009) </a:t>
            </a:r>
            <a:r>
              <a:rPr lang="en-GB" i="1" dirty="0" smtClean="0"/>
              <a:t>Engaging for Success, </a:t>
            </a:r>
            <a:r>
              <a:rPr lang="en-GB" dirty="0" smtClean="0"/>
              <a:t> downloaded from </a:t>
            </a:r>
            <a:r>
              <a:rPr lang="en-GB" dirty="0" smtClean="0">
                <a:hlinkClick r:id="rId3"/>
              </a:rPr>
              <a:t>http://www.engageforsuccess.org/about/what-is-employee-engagement/</a:t>
            </a:r>
            <a:r>
              <a:rPr lang="en-GB" dirty="0" smtClean="0"/>
              <a:t> </a:t>
            </a:r>
          </a:p>
          <a:p>
            <a:pPr marL="624078" indent="-514350">
              <a:buFont typeface="+mj-lt"/>
              <a:buAutoNum type="arabicPeriod"/>
            </a:pPr>
            <a:r>
              <a:rPr lang="en-GB" sz="2800" b="1" dirty="0"/>
              <a:t>Robinson et al (2004) </a:t>
            </a:r>
            <a:r>
              <a:rPr lang="en-GB" sz="2800" dirty="0"/>
              <a:t>The Drivers of Employee Engagement, Brighton: Institute of Employment Studies.</a:t>
            </a:r>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57298"/>
            <a:ext cx="8229600" cy="4525963"/>
          </a:xfrm>
        </p:spPr>
        <p:txBody>
          <a:bodyPr>
            <a:noAutofit/>
          </a:bodyPr>
          <a:lstStyle/>
          <a:p>
            <a:r>
              <a:rPr lang="en-GB" sz="2400" dirty="0" smtClean="0"/>
              <a:t>Employee Engagement can be viewed as the employees commitment to the organisation and its values.</a:t>
            </a:r>
            <a:br>
              <a:rPr lang="en-GB" sz="2400" dirty="0" smtClean="0"/>
            </a:br>
            <a:endParaRPr lang="en-GB" sz="2400" dirty="0" smtClean="0"/>
          </a:p>
          <a:p>
            <a:r>
              <a:rPr lang="en-GB" sz="2400" dirty="0" smtClean="0"/>
              <a:t>Employees willingness to help and support their colleagues.</a:t>
            </a:r>
            <a:br>
              <a:rPr lang="en-GB" sz="2400" dirty="0" smtClean="0"/>
            </a:br>
            <a:endParaRPr lang="en-GB" sz="2400" dirty="0" smtClean="0"/>
          </a:p>
          <a:p>
            <a:r>
              <a:rPr lang="en-GB" sz="2400" dirty="0" smtClean="0"/>
              <a:t>Its when individuals do their best or go the extra mile or go beyond their contract in their work.</a:t>
            </a:r>
            <a:br>
              <a:rPr lang="en-GB" sz="2400" dirty="0" smtClean="0"/>
            </a:br>
            <a:endParaRPr lang="en-GB" sz="2400" dirty="0" smtClean="0"/>
          </a:p>
          <a:p>
            <a:r>
              <a:rPr lang="en-GB" sz="2400" dirty="0" smtClean="0"/>
              <a:t>Its when individuals are “</a:t>
            </a:r>
            <a:r>
              <a:rPr lang="en-GB" sz="2400" b="1" dirty="0" smtClean="0"/>
              <a:t>passionate about their job</a:t>
            </a:r>
            <a:r>
              <a:rPr lang="en-GB" sz="2400" dirty="0" smtClean="0"/>
              <a:t>”.</a:t>
            </a:r>
          </a:p>
          <a:p>
            <a:pPr>
              <a:buNone/>
            </a:pPr>
            <a:endParaRPr lang="en-GB" sz="2400" dirty="0" smtClean="0"/>
          </a:p>
          <a:p>
            <a:endParaRPr lang="en-GB" sz="2400" dirty="0"/>
          </a:p>
        </p:txBody>
      </p:sp>
      <p:sp>
        <p:nvSpPr>
          <p:cNvPr id="2" name="Title 1"/>
          <p:cNvSpPr>
            <a:spLocks noGrp="1"/>
          </p:cNvSpPr>
          <p:nvPr>
            <p:ph type="title"/>
          </p:nvPr>
        </p:nvSpPr>
        <p:spPr>
          <a:xfrm>
            <a:off x="251520" y="215639"/>
            <a:ext cx="8686800" cy="1143000"/>
          </a:xfrm>
        </p:spPr>
        <p:txBody>
          <a:bodyPr>
            <a:normAutofit fontScale="90000"/>
          </a:bodyPr>
          <a:lstStyle/>
          <a:p>
            <a:r>
              <a:rPr lang="en-GB" sz="2700" dirty="0" err="1" smtClean="0">
                <a:effectLst/>
              </a:rPr>
              <a:t>Bg</a:t>
            </a:r>
            <a:r>
              <a:rPr lang="en-GB" sz="2700" dirty="0" smtClean="0">
                <a:effectLst/>
              </a:rPr>
              <a:t>: </a:t>
            </a:r>
            <a:r>
              <a:rPr lang="en-GB" u="sng" dirty="0" smtClean="0"/>
              <a:t>So what is employee Engagement?</a:t>
            </a:r>
            <a:endParaRPr lang="en-GB" u="sng" dirty="0"/>
          </a:p>
        </p:txBody>
      </p:sp>
    </p:spTree>
    <p:extLst>
      <p:ext uri="{BB962C8B-B14F-4D97-AF65-F5344CB8AC3E}">
        <p14:creationId xmlns:p14="http://schemas.microsoft.com/office/powerpoint/2010/main" val="4262266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673</TotalTime>
  <Words>3274</Words>
  <Application>Microsoft Office PowerPoint</Application>
  <PresentationFormat>On-screen Show (4:3)</PresentationFormat>
  <Paragraphs>315</Paragraphs>
  <Slides>57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Lucida Sans Unicode</vt:lpstr>
      <vt:lpstr>Verdana</vt:lpstr>
      <vt:lpstr>Wingdings</vt:lpstr>
      <vt:lpstr>Wingdings 2</vt:lpstr>
      <vt:lpstr>Wingdings 3</vt:lpstr>
      <vt:lpstr>Concourse</vt:lpstr>
      <vt:lpstr>Employee Engagement &amp; Performance Management</vt:lpstr>
      <vt:lpstr>Performance Management</vt:lpstr>
      <vt:lpstr>Performance Management</vt:lpstr>
      <vt:lpstr>Performance Management</vt:lpstr>
      <vt:lpstr>Performance Management</vt:lpstr>
      <vt:lpstr>Bg. What is Performance Management?</vt:lpstr>
      <vt:lpstr>Bg: Performance Management is about:</vt:lpstr>
      <vt:lpstr>Bg: Performance Management is about:</vt:lpstr>
      <vt:lpstr>Original References</vt:lpstr>
      <vt:lpstr>Employee Engagement</vt:lpstr>
      <vt:lpstr>Employee Engagement</vt:lpstr>
      <vt:lpstr>Bg: Definitions of Engagement</vt:lpstr>
      <vt:lpstr>Employee Engagement - Benefits</vt:lpstr>
      <vt:lpstr>Employee Engagement - Benefits</vt:lpstr>
      <vt:lpstr>Employee Engagement - Enhance</vt:lpstr>
      <vt:lpstr>EE - Visual</vt:lpstr>
      <vt:lpstr>Dialogue</vt:lpstr>
      <vt:lpstr>Bg: Is there a need for Engagement in the Workplace?</vt:lpstr>
      <vt:lpstr>Bg: Employee Engagement</vt:lpstr>
      <vt:lpstr>Performance Management and Employee Engagement</vt:lpstr>
      <vt:lpstr>Employee Engagement - Stats</vt:lpstr>
      <vt:lpstr>Employee Engagement - Measuring</vt:lpstr>
      <vt:lpstr>Employee Engagement - Survey</vt:lpstr>
      <vt:lpstr>Employee Engagement - Levels</vt:lpstr>
      <vt:lpstr>Bg: Levels of Employee Engagement?</vt:lpstr>
      <vt:lpstr>EE &amp; Maslow’s Hierarchy of Needs</vt:lpstr>
      <vt:lpstr>Is there a Need for Engagement in the Workplace?</vt:lpstr>
      <vt:lpstr>Student Activity - to read:</vt:lpstr>
      <vt:lpstr>Student Activity - to read:</vt:lpstr>
      <vt:lpstr>Bg: Engagement and its ‘Drivers’</vt:lpstr>
      <vt:lpstr>Bg: Working Towards The Organisations Vision</vt:lpstr>
      <vt:lpstr>Bg: 2. Having an Engaged Manager </vt:lpstr>
      <vt:lpstr>Bg: 3. Employee Voice</vt:lpstr>
      <vt:lpstr>Bg: 4. Working Towards  Organisational Drivers </vt:lpstr>
      <vt:lpstr>in a nutshell...</vt:lpstr>
      <vt:lpstr>Engagement the CIPD &amp; IES</vt:lpstr>
      <vt:lpstr>Assignment topic review</vt:lpstr>
      <vt:lpstr>The End.</vt:lpstr>
      <vt:lpstr>Supporting information:</vt:lpstr>
      <vt:lpstr>How would you create an  engaged workforce?</vt:lpstr>
      <vt:lpstr>Five leadership skills that increase Employee Engagement</vt:lpstr>
      <vt:lpstr>PowerPoint Presentation</vt:lpstr>
      <vt:lpstr>PowerPoint Presentation</vt:lpstr>
      <vt:lpstr>PowerPoint Presentation</vt:lpstr>
      <vt:lpstr>All 5 skills required</vt:lpstr>
      <vt:lpstr>EE &amp; Managerial development</vt:lpstr>
      <vt:lpstr>Engaged or Disengaged?</vt:lpstr>
      <vt:lpstr>Gullups 12 Questions:</vt:lpstr>
      <vt:lpstr>Activity</vt:lpstr>
      <vt:lpstr>Engagement Levels in the United Kingdom</vt:lpstr>
      <vt:lpstr>Traits Associated with Engaged Employees</vt:lpstr>
      <vt:lpstr>Traits Associated with Not Engaged Employees</vt:lpstr>
      <vt:lpstr>Traits Associated with Disengaged Employees</vt:lpstr>
      <vt:lpstr>Employee Engagement &amp; Performance Management</vt:lpstr>
      <vt:lpstr>Engagement &amp; its drivers</vt:lpstr>
      <vt:lpstr>References</vt:lpstr>
      <vt:lpstr>Bg: So what is employee Engagement?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Mentoring &amp; Coaching.</dc:title>
  <dc:creator>sc-jw</dc:creator>
  <cp:lastModifiedBy>James Williams</cp:lastModifiedBy>
  <cp:revision>41</cp:revision>
  <dcterms:created xsi:type="dcterms:W3CDTF">2012-03-07T17:33:10Z</dcterms:created>
  <dcterms:modified xsi:type="dcterms:W3CDTF">2019-03-14T15:59:24Z</dcterms:modified>
</cp:coreProperties>
</file>