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5"/>
  </p:notesMasterIdLst>
  <p:sldIdLst>
    <p:sldId id="267" r:id="rId3"/>
    <p:sldId id="262" r:id="rId4"/>
    <p:sldId id="263" r:id="rId5"/>
    <p:sldId id="264" r:id="rId6"/>
    <p:sldId id="265" r:id="rId7"/>
    <p:sldId id="268" r:id="rId8"/>
    <p:sldId id="269" r:id="rId9"/>
    <p:sldId id="275" r:id="rId10"/>
    <p:sldId id="270" r:id="rId11"/>
    <p:sldId id="291" r:id="rId12"/>
    <p:sldId id="271" r:id="rId13"/>
    <p:sldId id="259" r:id="rId14"/>
    <p:sldId id="292" r:id="rId15"/>
    <p:sldId id="294" r:id="rId16"/>
    <p:sldId id="258" r:id="rId17"/>
    <p:sldId id="293" r:id="rId18"/>
    <p:sldId id="276" r:id="rId19"/>
    <p:sldId id="278" r:id="rId20"/>
    <p:sldId id="277" r:id="rId21"/>
    <p:sldId id="280" r:id="rId22"/>
    <p:sldId id="281" r:id="rId23"/>
    <p:sldId id="282" r:id="rId24"/>
    <p:sldId id="284" r:id="rId25"/>
    <p:sldId id="283" r:id="rId26"/>
    <p:sldId id="286" r:id="rId27"/>
    <p:sldId id="287" r:id="rId28"/>
    <p:sldId id="288" r:id="rId29"/>
    <p:sldId id="289" r:id="rId30"/>
    <p:sldId id="290" r:id="rId31"/>
    <p:sldId id="273" r:id="rId32"/>
    <p:sldId id="274" r:id="rId33"/>
    <p:sldId id="27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5F194-C427-4EF3-8D7D-E2964E5EBD47}" v="86" dt="2024-10-11T19:07:08.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5820" autoAdjust="0"/>
  </p:normalViewPr>
  <p:slideViewPr>
    <p:cSldViewPr snapToGrid="0">
      <p:cViewPr varScale="1">
        <p:scale>
          <a:sx n="88" d="100"/>
          <a:sy n="88" d="100"/>
        </p:scale>
        <p:origin x="18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A5743-A052-4AE9-8560-9D08EA9D50FA}"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6DBFF-99F8-4404-A66C-0BFF7F447419}" type="slidenum">
              <a:rPr lang="en-GB" smtClean="0"/>
              <a:t>‹#›</a:t>
            </a:fld>
            <a:endParaRPr lang="en-GB"/>
          </a:p>
        </p:txBody>
      </p:sp>
    </p:spTree>
    <p:extLst>
      <p:ext uri="{BB962C8B-B14F-4D97-AF65-F5344CB8AC3E}">
        <p14:creationId xmlns:p14="http://schemas.microsoft.com/office/powerpoint/2010/main" val="151468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8</a:t>
            </a:fld>
            <a:endParaRPr lang="en-GB"/>
          </a:p>
        </p:txBody>
      </p:sp>
    </p:spTree>
    <p:extLst>
      <p:ext uri="{BB962C8B-B14F-4D97-AF65-F5344CB8AC3E}">
        <p14:creationId xmlns:p14="http://schemas.microsoft.com/office/powerpoint/2010/main" val="1853232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Welsh Government’s five</a:t>
            </a:r>
            <a:r>
              <a:rPr lang="en-GB" sz="1200" kern="1200" baseline="0" dirty="0">
                <a:solidFill>
                  <a:schemeClr val="tx1"/>
                </a:solidFill>
                <a:effectLst/>
                <a:latin typeface="+mn-lt"/>
                <a:ea typeface="+mn-ea"/>
                <a:cs typeface="+mn-cs"/>
              </a:rPr>
              <a:t> stage model of EAL acquisition has been in place for many years and the stages have been collected as part of PLASC since 2009. The model is also applicable to WAL acquisition as Welsh as an additional language acquisition will go through the same broad stages.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It should be noted that in some contexts the EAL/WAL stages may also be referred to as codes, categories or bands. In addition, some local authorities may use subdivisions of the stages in order to more specifically track progress over time.</a:t>
            </a: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9</a:t>
            </a:fld>
            <a:endParaRPr lang="en-GB"/>
          </a:p>
        </p:txBody>
      </p:sp>
    </p:spTree>
    <p:extLst>
      <p:ext uri="{BB962C8B-B14F-4D97-AF65-F5344CB8AC3E}">
        <p14:creationId xmlns:p14="http://schemas.microsoft.com/office/powerpoint/2010/main" val="1809091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EAL/WAL is defined as learners</a:t>
            </a:r>
            <a:r>
              <a:rPr lang="en-GB" baseline="0" dirty="0"/>
              <a:t> who have a first language that is neither English or Welsh. It is these learners who will have a stage recorded for the purposes of PLASC not those who have English/Welsh recorded as a first language and another language recorded as a home language .</a:t>
            </a:r>
          </a:p>
          <a:p>
            <a:r>
              <a:rPr lang="en-GB" baseline="0" dirty="0"/>
              <a:t>Therefore it is essential that first language is recorded accurately in school management information systems. School staff and specifically parents/carers need to understand the distinction between the definition of first language (as on the slide) and home language. </a:t>
            </a:r>
            <a:r>
              <a:rPr lang="en-GB" i="0" baseline="0" dirty="0"/>
              <a:t>H</a:t>
            </a:r>
            <a:r>
              <a:rPr lang="en-GB" i="0" dirty="0"/>
              <a:t>ome language/s is/are the language/s used in the home</a:t>
            </a:r>
            <a:r>
              <a:rPr lang="en-GB" i="0" baseline="0" dirty="0"/>
              <a:t> at the current time.</a:t>
            </a:r>
            <a:r>
              <a:rPr lang="en-GB" i="0" dirty="0"/>
              <a:t> </a:t>
            </a:r>
            <a:r>
              <a:rPr lang="en-GB" i="0" baseline="0" dirty="0"/>
              <a:t> </a:t>
            </a:r>
          </a:p>
          <a:p>
            <a:r>
              <a:rPr lang="en-GB" i="0" baseline="0" dirty="0"/>
              <a:t>See example on the slide below.</a:t>
            </a:r>
            <a:endParaRPr lang="en-GB" i="0" dirty="0"/>
          </a:p>
          <a:p>
            <a:endParaRPr lang="en-GB" i="0" dirty="0"/>
          </a:p>
        </p:txBody>
      </p:sp>
      <p:sp>
        <p:nvSpPr>
          <p:cNvPr id="4" name="Slide Number Placeholder 3"/>
          <p:cNvSpPr>
            <a:spLocks noGrp="1"/>
          </p:cNvSpPr>
          <p:nvPr>
            <p:ph type="sldNum" sz="quarter" idx="10"/>
          </p:nvPr>
        </p:nvSpPr>
        <p:spPr/>
        <p:txBody>
          <a:bodyPr/>
          <a:lstStyle/>
          <a:p>
            <a:fld id="{47BADA4B-0950-4797-8377-3CEDF92DF5E8}" type="slidenum">
              <a:rPr lang="en-GB" smtClean="0"/>
              <a:t>10</a:t>
            </a:fld>
            <a:endParaRPr lang="en-GB"/>
          </a:p>
        </p:txBody>
      </p:sp>
    </p:spTree>
    <p:extLst>
      <p:ext uri="{BB962C8B-B14F-4D97-AF65-F5344CB8AC3E}">
        <p14:creationId xmlns:p14="http://schemas.microsoft.com/office/powerpoint/2010/main" val="1476749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The</a:t>
            </a:r>
            <a:r>
              <a:rPr lang="en-GB" i="0" baseline="0" dirty="0"/>
              <a:t> first language of the child is Polish, even though the child is now likely to be more proficient in Welsh, in particular, and English than in Polish.</a:t>
            </a:r>
          </a:p>
          <a:p>
            <a:endParaRPr lang="en-GB" i="0" dirty="0"/>
          </a:p>
        </p:txBody>
      </p:sp>
      <p:sp>
        <p:nvSpPr>
          <p:cNvPr id="4" name="Slide Number Placeholder 3"/>
          <p:cNvSpPr>
            <a:spLocks noGrp="1"/>
          </p:cNvSpPr>
          <p:nvPr>
            <p:ph type="sldNum" sz="quarter" idx="10"/>
          </p:nvPr>
        </p:nvSpPr>
        <p:spPr/>
        <p:txBody>
          <a:bodyPr/>
          <a:lstStyle/>
          <a:p>
            <a:fld id="{47BADA4B-0950-4797-8377-3CEDF92DF5E8}" type="slidenum">
              <a:rPr lang="en-GB" smtClean="0"/>
              <a:t>11</a:t>
            </a:fld>
            <a:endParaRPr lang="en-GB"/>
          </a:p>
        </p:txBody>
      </p:sp>
    </p:spTree>
    <p:extLst>
      <p:ext uri="{BB962C8B-B14F-4D97-AF65-F5344CB8AC3E}">
        <p14:creationId xmlns:p14="http://schemas.microsoft.com/office/powerpoint/2010/main" val="3584254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Welsh Government</a:t>
            </a:r>
            <a:r>
              <a:rPr lang="en-GB" baseline="0" dirty="0"/>
              <a:t> model of EAL/WAL acquisition is divided into 5 broad stages from A (new to English/Welsh) to E (fluent). Once a learner has been assessed,</a:t>
            </a:r>
            <a:endParaRPr lang="en-GB" dirty="0"/>
          </a:p>
          <a:p>
            <a:r>
              <a:rPr lang="en-GB" baseline="0" dirty="0"/>
              <a:t>it is these stages or codes that are entered into school management information systems for the purposes of PLASC.</a:t>
            </a:r>
          </a:p>
          <a:p>
            <a:endParaRPr lang="en-GB" baseline="0" dirty="0"/>
          </a:p>
          <a:p>
            <a:r>
              <a:rPr lang="en-GB" dirty="0"/>
              <a:t>Broad stages in this development are identified as descriptions to be applied on a ‘best-fit’ basis in a similar manner to the National Curriculum level descriptions. Progression from stage A to stage E can take up to 10 years and individuals are likely to show characteristics of more than one ‘stage’ at a time. A judgement is usually needed over which stage best describes an individual’s language development, taking into account age, ability and length of time learning English/Welsh. </a:t>
            </a:r>
          </a:p>
          <a:p>
            <a:endParaRPr lang="en-GB" dirty="0"/>
          </a:p>
          <a:p>
            <a:r>
              <a:rPr lang="en-GB" dirty="0"/>
              <a:t>Please note a number of local authorities may have additional tools to support the assessment</a:t>
            </a:r>
            <a:r>
              <a:rPr lang="en-GB" baseline="0" dirty="0"/>
              <a:t> of stages and to identify appropriate strategies. There are also commercial products available. The MEALA group can recommend The Bell Foundation’s assessment tool which is free to use for schools.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12</a:t>
            </a:fld>
            <a:endParaRPr lang="en-GB"/>
          </a:p>
        </p:txBody>
      </p:sp>
    </p:spTree>
    <p:extLst>
      <p:ext uri="{BB962C8B-B14F-4D97-AF65-F5344CB8AC3E}">
        <p14:creationId xmlns:p14="http://schemas.microsoft.com/office/powerpoint/2010/main" val="3922370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NC levels the model</a:t>
            </a:r>
            <a:r>
              <a:rPr lang="en-GB" baseline="0" dirty="0"/>
              <a:t> is a ‘best-fit’ basis.</a:t>
            </a:r>
          </a:p>
          <a:p>
            <a:endParaRPr lang="en-GB" baseline="0" dirty="0"/>
          </a:p>
          <a:p>
            <a:r>
              <a:rPr lang="en-GB" baseline="0" dirty="0"/>
              <a:t>Not all EAL/WAL learners will arrive in school as stage A  learners. Learners can be at any stage on arrival.</a:t>
            </a:r>
          </a:p>
          <a:p>
            <a:endParaRPr lang="en-GB" baseline="0" dirty="0"/>
          </a:p>
          <a:p>
            <a:r>
              <a:rPr lang="en-GB" baseline="0" dirty="0"/>
              <a:t>As oral skills develop more quickly than literacy skills, progress through stages A and B is usually quicker than through C and D. Transitioning from one key stage to another can stagnate progress due to the increased demands of the curriculum. The curriculum is an ever moving target that EAL/WAL learners are chasing.</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47BADA4B-0950-4797-8377-3CEDF92DF5E8}" type="slidenum">
              <a:rPr lang="en-GB" smtClean="0"/>
              <a:t>13</a:t>
            </a:fld>
            <a:endParaRPr lang="en-GB"/>
          </a:p>
        </p:txBody>
      </p:sp>
    </p:spTree>
    <p:extLst>
      <p:ext uri="{BB962C8B-B14F-4D97-AF65-F5344CB8AC3E}">
        <p14:creationId xmlns:p14="http://schemas.microsoft.com/office/powerpoint/2010/main" val="1277889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NC levels the model</a:t>
            </a:r>
            <a:r>
              <a:rPr lang="en-GB" baseline="0" dirty="0"/>
              <a:t> is a ‘best-fit’ basis.</a:t>
            </a:r>
          </a:p>
          <a:p>
            <a:endParaRPr lang="en-GB" baseline="0" dirty="0"/>
          </a:p>
          <a:p>
            <a:r>
              <a:rPr lang="en-GB" baseline="0" dirty="0"/>
              <a:t>Not all EAL/WAL learners will arrive in school as stage A  learners. Learners can be at any stage on arrival.</a:t>
            </a:r>
          </a:p>
          <a:p>
            <a:endParaRPr lang="en-GB" baseline="0" dirty="0"/>
          </a:p>
          <a:p>
            <a:r>
              <a:rPr lang="en-GB" baseline="0" dirty="0"/>
              <a:t>As oral skills develop more quickly than literacy skills, progress through stages A and B is usually quicker than through C and D. Transitioning from one key stage to another can stagnate progress due to the increased demands of the curriculum. The curriculum is an ever moving target that EAL/WAL learners are chasing.</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47BADA4B-0950-4797-8377-3CEDF92DF5E8}" type="slidenum">
              <a:rPr lang="en-GB" smtClean="0"/>
              <a:t>14</a:t>
            </a:fld>
            <a:endParaRPr lang="en-GB"/>
          </a:p>
        </p:txBody>
      </p:sp>
    </p:spTree>
    <p:extLst>
      <p:ext uri="{BB962C8B-B14F-4D97-AF65-F5344CB8AC3E}">
        <p14:creationId xmlns:p14="http://schemas.microsoft.com/office/powerpoint/2010/main" val="1775776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Understanding how long EAL takes to acquire can help in assessing a learners</a:t>
            </a:r>
            <a:r>
              <a:rPr lang="en-GB" sz="1200" b="0" kern="1200" baseline="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current stage of EAL.  The whole process is lengthy. Learners are</a:t>
            </a:r>
            <a:r>
              <a:rPr lang="en-GB" sz="1200" b="0" kern="1200" baseline="0" dirty="0">
                <a:solidFill>
                  <a:schemeClr val="tx1"/>
                </a:solidFill>
                <a:effectLst/>
                <a:latin typeface="+mn-lt"/>
                <a:ea typeface="+mn-ea"/>
                <a:cs typeface="+mn-cs"/>
              </a:rPr>
              <a:t> not expected to move up a stage per year as detailed in the previous slide.</a:t>
            </a:r>
            <a:endParaRPr lang="en-GB" sz="1200" b="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Basic Interpersonal Communication Skills (BICS)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are conversational language skills needed in social situations.  It is the day to day language needed to interact socially with other people.  Examples of situations where pupils would use BICS are; in the playground, dinner hall, school clubs, telephone conversations etc.  Social interactions are not demanding cognitively, tend to be context embedded and usually develop within 6 months to 2 years after arriving in the UK.</a:t>
            </a:r>
            <a:r>
              <a:rPr lang="en-GB" sz="1200" b="1"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Cognitive Academic Language Proficiency (CALP)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CALP refers to formal, abstract language abilities required for academic learning.  Pupils need time and support to become proficient in academic areas.  This usually takes from 5 to 7 years.  Research (Thomas and Collier, 1995) has shown that if a child has no prior schooling or has limited home language skills, it may take 7 to 10 years to catch up with their peers.</a:t>
            </a:r>
          </a:p>
          <a:p>
            <a:r>
              <a:rPr lang="en-GB" sz="1200" kern="1200" dirty="0">
                <a:solidFill>
                  <a:schemeClr val="tx1"/>
                </a:solidFill>
                <a:effectLst/>
                <a:latin typeface="+mn-lt"/>
                <a:ea typeface="+mn-ea"/>
                <a:cs typeface="+mn-cs"/>
              </a:rPr>
              <a:t>Academic language acquisition includes the following skills; listening, speaking, reading and writing about subject area content material, comparing, classifying, synthesising, evaluating and inferring.  They tend to be context reduced.  The language is more cognitively demanding.</a:t>
            </a:r>
          </a:p>
          <a:p>
            <a:r>
              <a:rPr lang="en-GB" sz="1200" kern="1200" dirty="0">
                <a:solidFill>
                  <a:schemeClr val="tx1"/>
                </a:solidFill>
                <a:effectLst/>
                <a:latin typeface="+mn-lt"/>
                <a:ea typeface="+mn-ea"/>
                <a:cs typeface="+mn-cs"/>
              </a:rPr>
              <a:t>CALP is more easily acquired when the pupil has prior school experience using complex language and literacy skills in first language.</a:t>
            </a:r>
          </a:p>
          <a:p>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15</a:t>
            </a:fld>
            <a:endParaRPr lang="en-GB"/>
          </a:p>
        </p:txBody>
      </p:sp>
    </p:spTree>
    <p:extLst>
      <p:ext uri="{BB962C8B-B14F-4D97-AF65-F5344CB8AC3E}">
        <p14:creationId xmlns:p14="http://schemas.microsoft.com/office/powerpoint/2010/main" val="3125927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slide shows an example trajectory of progress through the stages</a:t>
            </a:r>
            <a:r>
              <a:rPr lang="en-GB" altLang="en-US" baseline="0" dirty="0"/>
              <a:t> for a learner who takes 10 years to acquire fluency. This pupil is unlikely to have well-developed skills in the home language. Acquiring literacy skills in stages C and D takes a significant numbers of years. If this learner started in nursery their fluency in EAL/WAL is still not gained until they are in secondary school.</a:t>
            </a:r>
            <a:endParaRPr lang="en-GB" altLang="en-US" dirty="0"/>
          </a:p>
          <a:p>
            <a:endParaRPr lang="en-GB" altLang="en-US" dirty="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0226EC4-E70B-4864-94E7-4836BFBBAF4B}" type="slidenum">
              <a:rPr lang="en-GB" altLang="en-US" smtClean="0"/>
              <a:pPr/>
              <a:t>16</a:t>
            </a:fld>
            <a:endParaRPr lang="en-GB" altLang="en-US"/>
          </a:p>
        </p:txBody>
      </p:sp>
    </p:spTree>
    <p:extLst>
      <p:ext uri="{BB962C8B-B14F-4D97-AF65-F5344CB8AC3E}">
        <p14:creationId xmlns:p14="http://schemas.microsoft.com/office/powerpoint/2010/main" val="1317697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17</a:t>
            </a:fld>
            <a:endParaRPr lang="en-GB"/>
          </a:p>
        </p:txBody>
      </p:sp>
    </p:spTree>
    <p:extLst>
      <p:ext uri="{BB962C8B-B14F-4D97-AF65-F5344CB8AC3E}">
        <p14:creationId xmlns:p14="http://schemas.microsoft.com/office/powerpoint/2010/main" val="34840903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18</a:t>
            </a:fld>
            <a:endParaRPr lang="en-GB"/>
          </a:p>
        </p:txBody>
      </p:sp>
    </p:spTree>
    <p:extLst>
      <p:ext uri="{BB962C8B-B14F-4D97-AF65-F5344CB8AC3E}">
        <p14:creationId xmlns:p14="http://schemas.microsoft.com/office/powerpoint/2010/main" val="42771316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20</a:t>
            </a:fld>
            <a:endParaRPr lang="en-GB"/>
          </a:p>
        </p:txBody>
      </p:sp>
    </p:spTree>
    <p:extLst>
      <p:ext uri="{BB962C8B-B14F-4D97-AF65-F5344CB8AC3E}">
        <p14:creationId xmlns:p14="http://schemas.microsoft.com/office/powerpoint/2010/main" val="40364750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21</a:t>
            </a:fld>
            <a:endParaRPr lang="en-GB"/>
          </a:p>
        </p:txBody>
      </p:sp>
    </p:spTree>
    <p:extLst>
      <p:ext uri="{BB962C8B-B14F-4D97-AF65-F5344CB8AC3E}">
        <p14:creationId xmlns:p14="http://schemas.microsoft.com/office/powerpoint/2010/main" val="12889886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22</a:t>
            </a:fld>
            <a:endParaRPr lang="en-GB"/>
          </a:p>
        </p:txBody>
      </p:sp>
    </p:spTree>
    <p:extLst>
      <p:ext uri="{BB962C8B-B14F-4D97-AF65-F5344CB8AC3E}">
        <p14:creationId xmlns:p14="http://schemas.microsoft.com/office/powerpoint/2010/main" val="3296675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8F6DBFF-99F8-4404-A66C-0BFF7F447419}" type="slidenum">
              <a:rPr lang="en-GB" smtClean="0"/>
              <a:t>25</a:t>
            </a:fld>
            <a:endParaRPr lang="en-GB"/>
          </a:p>
        </p:txBody>
      </p:sp>
    </p:spTree>
    <p:extLst>
      <p:ext uri="{BB962C8B-B14F-4D97-AF65-F5344CB8AC3E}">
        <p14:creationId xmlns:p14="http://schemas.microsoft.com/office/powerpoint/2010/main" val="1276506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26</a:t>
            </a:fld>
            <a:endParaRPr lang="en-GB"/>
          </a:p>
        </p:txBody>
      </p:sp>
    </p:spTree>
    <p:extLst>
      <p:ext uri="{BB962C8B-B14F-4D97-AF65-F5344CB8AC3E}">
        <p14:creationId xmlns:p14="http://schemas.microsoft.com/office/powerpoint/2010/main" val="35545892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27</a:t>
            </a:fld>
            <a:endParaRPr lang="en-GB"/>
          </a:p>
        </p:txBody>
      </p:sp>
    </p:spTree>
    <p:extLst>
      <p:ext uri="{BB962C8B-B14F-4D97-AF65-F5344CB8AC3E}">
        <p14:creationId xmlns:p14="http://schemas.microsoft.com/office/powerpoint/2010/main" val="2988003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t>28</a:t>
            </a:fld>
            <a:endParaRPr lang="en-GB"/>
          </a:p>
        </p:txBody>
      </p:sp>
    </p:spTree>
    <p:extLst>
      <p:ext uri="{BB962C8B-B14F-4D97-AF65-F5344CB8AC3E}">
        <p14:creationId xmlns:p14="http://schemas.microsoft.com/office/powerpoint/2010/main" val="3623741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C43749-40E5-4F46-A42F-E9FB9E14121C}" type="slidenum">
              <a:rPr lang="en-GB" smtClean="0"/>
              <a:t>30</a:t>
            </a:fld>
            <a:endParaRPr lang="en-GB"/>
          </a:p>
        </p:txBody>
      </p:sp>
    </p:spTree>
    <p:extLst>
      <p:ext uri="{BB962C8B-B14F-4D97-AF65-F5344CB8AC3E}">
        <p14:creationId xmlns:p14="http://schemas.microsoft.com/office/powerpoint/2010/main" val="1099248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t>31</a:t>
            </a:fld>
            <a:endParaRPr lang="en-GB"/>
          </a:p>
        </p:txBody>
      </p:sp>
    </p:spTree>
    <p:extLst>
      <p:ext uri="{BB962C8B-B14F-4D97-AF65-F5344CB8AC3E}">
        <p14:creationId xmlns:p14="http://schemas.microsoft.com/office/powerpoint/2010/main" val="31998097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32</a:t>
            </a:fld>
            <a:endParaRPr lang="en-GB"/>
          </a:p>
        </p:txBody>
      </p:sp>
    </p:spTree>
    <p:extLst>
      <p:ext uri="{BB962C8B-B14F-4D97-AF65-F5344CB8AC3E}">
        <p14:creationId xmlns:p14="http://schemas.microsoft.com/office/powerpoint/2010/main" val="3769630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2675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55153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1685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027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3448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9286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7246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2578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2248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740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1001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6456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80772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3037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96908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88419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24939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4897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95201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90145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29418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8959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6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62565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00">
            <a:alpha val="16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09/10/2026</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71734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ebstockreview.net/explore/diversity-clipart-inclusive-classroom/" TargetMode="External"/><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asapgerman.com/why-should-you-learn-foreign-languag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gif"/></Relationships>
</file>

<file path=ppt/slides/_rels/slide10.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asapgerman.com/why-should-you-learn-foreign-languag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nzoKIHMRjRM"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pinterest.com/pham1954/gt-update/"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estyn.llyw.cymru/adnoddau-gwella/rhaglen-gymraeg-arloesol-i-herio-disgyblion-mwy-abl/"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hyperlink" Target="https://estyn.gov.wales/improvement-resources/innovative-approach-to-supporting-more-able-and-talented-pupils/" TargetMode="External"/><Relationship Id="rId5" Type="http://schemas.openxmlformats.org/officeDocument/2006/relationships/hyperlink" Target="https://estyn.gov.wales/improvement-resources/an-innovative-welsh-programme-to-challenge-more-able-pupils/" TargetMode="External"/><Relationship Id="rId4" Type="http://schemas.openxmlformats.org/officeDocument/2006/relationships/hyperlink" Target="https://www.estyn.llyw.cymru/adnoddau-gwella/dull-blaengar-o-gefnogi-disgyblion-mwy-galluog-a-dawnu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llyw.cymru/cenhadaeth-ein-cenedl-safonau-dyheadau-uchel-i-bawb-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wales/our-national-mission-high-standards-and-aspirations-all-html"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oecd.org/edu/Improving-schools-in-Wales.pdf" TargetMode="External"/><Relationship Id="rId7" Type="http://schemas.openxmlformats.org/officeDocument/2006/relationships/hyperlink" Target="https://files.eric.ed.gov/fulltext/EJ1055410.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gov.wales/docs/dcells/publications/170926-education-in-wales-en.pdf" TargetMode="External"/><Relationship Id="rId5" Type="http://schemas.openxmlformats.org/officeDocument/2006/relationships/hyperlink" Target="http://gov.wales/docs/dcells/publications/160318-inclusion-and-pupil-support-en.pdf" TargetMode="External"/><Relationship Id="rId4" Type="http://schemas.openxmlformats.org/officeDocument/2006/relationships/hyperlink" Target="http://www.oecd.org/edu/The-Welsh-Education-Reform-Journey-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4481" y="1842542"/>
            <a:ext cx="7772400" cy="2043658"/>
          </a:xfrm>
        </p:spPr>
        <p:txBody>
          <a:bodyPr>
            <a:normAutofit fontScale="90000"/>
          </a:bodyPr>
          <a:lstStyle/>
          <a:p>
            <a:r>
              <a:rPr lang="en-GB" dirty="0"/>
              <a:t>SJEU5006/C</a:t>
            </a:r>
            <a:br>
              <a:rPr lang="en-US" dirty="0">
                <a:latin typeface="+mj-ea"/>
                <a:cs typeface="+mj-ea"/>
              </a:rPr>
            </a:br>
            <a:br>
              <a:rPr lang="en-US" dirty="0">
                <a:latin typeface="+mj-ea"/>
                <a:cs typeface="+mj-ea"/>
              </a:rPr>
            </a:br>
            <a:r>
              <a:rPr lang="en-GB" sz="4000" dirty="0"/>
              <a:t>All Means All</a:t>
            </a:r>
            <a:br>
              <a:rPr lang="en-US" dirty="0">
                <a:latin typeface="+mj-ea"/>
                <a:cs typeface="+mj-ea"/>
              </a:rPr>
            </a:br>
            <a:r>
              <a:rPr lang="en-GB" sz="3600" dirty="0" err="1"/>
              <a:t>Pawb</a:t>
            </a:r>
            <a:r>
              <a:rPr lang="en-GB" sz="3600" dirty="0"/>
              <a:t> </a:t>
            </a:r>
            <a:r>
              <a:rPr lang="en-GB" sz="3600" dirty="0" err="1"/>
              <a:t>yn</a:t>
            </a:r>
            <a:r>
              <a:rPr lang="en-GB" sz="3600" dirty="0"/>
              <a:t> </a:t>
            </a:r>
            <a:r>
              <a:rPr lang="en-GB" sz="3600" dirty="0" err="1"/>
              <a:t>Golygu</a:t>
            </a:r>
            <a:r>
              <a:rPr lang="en-GB" sz="3600" dirty="0"/>
              <a:t> </a:t>
            </a:r>
            <a:r>
              <a:rPr lang="en-GB" sz="3600" dirty="0" err="1"/>
              <a:t>Pawb</a:t>
            </a:r>
            <a:br>
              <a:rPr lang="en-GB" sz="3600" dirty="0"/>
            </a:br>
            <a:r>
              <a:rPr lang="en-GB" sz="3600" dirty="0" err="1"/>
              <a:t>Sesiwn</a:t>
            </a:r>
            <a:r>
              <a:rPr lang="en-GB" sz="3600"/>
              <a:t> 9 </a:t>
            </a:r>
            <a:r>
              <a:rPr lang="en-GB" sz="3600" dirty="0"/>
              <a:t>/ </a:t>
            </a:r>
            <a:r>
              <a:rPr lang="en-GB" sz="3600"/>
              <a:t>Session 9</a:t>
            </a:r>
            <a:endParaRPr lang="en-GB" sz="4000" dirty="0"/>
          </a:p>
        </p:txBody>
      </p:sp>
      <p:sp>
        <p:nvSpPr>
          <p:cNvPr id="3" name="Subtitle 2"/>
          <p:cNvSpPr>
            <a:spLocks noGrp="1"/>
          </p:cNvSpPr>
          <p:nvPr>
            <p:ph type="subTitle" idx="1"/>
          </p:nvPr>
        </p:nvSpPr>
        <p:spPr>
          <a:xfrm>
            <a:off x="373481" y="4364182"/>
            <a:ext cx="8534400" cy="1752600"/>
          </a:xfrm>
        </p:spPr>
        <p:txBody>
          <a:bodyPr>
            <a:normAutofit/>
          </a:bodyPr>
          <a:lstStyle/>
          <a:p>
            <a:endParaRPr lang="en-GB" dirty="0"/>
          </a:p>
          <a:p>
            <a:r>
              <a:rPr lang="en-GB" dirty="0" err="1"/>
              <a:t>Anghenion</a:t>
            </a:r>
            <a:r>
              <a:rPr lang="en-GB" dirty="0"/>
              <a:t> mewn Dosbarth </a:t>
            </a:r>
            <a:r>
              <a:rPr lang="en-GB" dirty="0" err="1"/>
              <a:t>Amrywiol</a:t>
            </a:r>
            <a:endParaRPr lang="en-GB" dirty="0"/>
          </a:p>
          <a:p>
            <a:r>
              <a:rPr lang="en-GB" dirty="0"/>
              <a:t>Needs in a Diverse Classroom </a:t>
            </a:r>
          </a:p>
          <a:p>
            <a:endParaRPr lang="en-GB" dirty="0"/>
          </a:p>
        </p:txBody>
      </p:sp>
      <p:pic>
        <p:nvPicPr>
          <p:cNvPr id="7" name="Picture 6">
            <a:extLst>
              <a:ext uri="{FF2B5EF4-FFF2-40B4-BE49-F238E27FC236}">
                <a16:creationId xmlns:a16="http://schemas.microsoft.com/office/drawing/2014/main" id="{5D42D295-5317-4270-A718-7DA817C0DD5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37420" y="1708164"/>
            <a:ext cx="3134000" cy="3134000"/>
          </a:xfrm>
          <a:prstGeom prst="rect">
            <a:avLst/>
          </a:prstGeom>
        </p:spPr>
      </p:pic>
    </p:spTree>
    <p:extLst>
      <p:ext uri="{BB962C8B-B14F-4D97-AF65-F5344CB8AC3E}">
        <p14:creationId xmlns:p14="http://schemas.microsoft.com/office/powerpoint/2010/main" val="256272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latin typeface="Arial" panose="020B0604020202020204" pitchFamily="34" charset="0"/>
                <a:cs typeface="Arial" panose="020B0604020202020204" pitchFamily="34" charset="0"/>
              </a:rPr>
              <a:t>Nodau’r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Modiwl</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t>
            </a:r>
            <a:r>
              <a:rPr lang="en-GB" i="1">
                <a:latin typeface="Arial" panose="020B0604020202020204" pitchFamily="34" charset="0"/>
                <a:cs typeface="Arial" panose="020B0604020202020204" pitchFamily="34" charset="0"/>
              </a:rPr>
              <a:t>Module Aims</a:t>
            </a:r>
          </a:p>
        </p:txBody>
      </p:sp>
      <p:sp>
        <p:nvSpPr>
          <p:cNvPr id="3" name="Content Placeholder 2"/>
          <p:cNvSpPr>
            <a:spLocks noGrp="1"/>
          </p:cNvSpPr>
          <p:nvPr>
            <p:ph sz="half" idx="1"/>
          </p:nvPr>
        </p:nvSpPr>
        <p:spPr>
          <a:xfrm>
            <a:off x="1980991" y="3423402"/>
            <a:ext cx="4038600" cy="3057203"/>
          </a:xfrm>
          <a:prstGeom prst="rect">
            <a:avLst/>
          </a:prstGeom>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pPr lvl="0" fontAlgn="base" hangingPunct="0"/>
            <a:r>
              <a:rPr lang="cy-GB" sz="3600"/>
              <a:t>Deall y cysyniad o gynhwysiant a natur anghenion dysgu ychwanegol.</a:t>
            </a:r>
          </a:p>
          <a:p>
            <a:pPr marL="0" indent="0" fontAlgn="base" hangingPunct="0">
              <a:buNone/>
            </a:pPr>
            <a:endParaRPr lang="en-US" sz="3600"/>
          </a:p>
          <a:p>
            <a:pPr lvl="0" fontAlgn="base" hangingPunct="0"/>
            <a:r>
              <a:rPr lang="cy-GB" sz="3600"/>
              <a:t>Datblygu dealltwriaeth o oblygiadau anghenion dysgu ychwanegol (ADY) ar gyfer cymdeithas yn gyfan.</a:t>
            </a:r>
            <a:endParaRPr lang="en-US" sz="3600"/>
          </a:p>
          <a:p>
            <a:endParaRPr lang="en-GB" sz="3600"/>
          </a:p>
        </p:txBody>
      </p:sp>
      <p:sp>
        <p:nvSpPr>
          <p:cNvPr id="4" name="Content Placeholder 3"/>
          <p:cNvSpPr>
            <a:spLocks noGrp="1"/>
          </p:cNvSpPr>
          <p:nvPr>
            <p:ph sz="half" idx="2"/>
          </p:nvPr>
        </p:nvSpPr>
        <p:spPr>
          <a:xfrm>
            <a:off x="6096000" y="3429001"/>
            <a:ext cx="4038600" cy="3029301"/>
          </a:xfrm>
          <a:prstGeom prst="rect">
            <a:avLst/>
          </a:prstGeom>
        </p:spPr>
        <p:style>
          <a:lnRef idx="2">
            <a:schemeClr val="accent3"/>
          </a:lnRef>
          <a:fillRef idx="1">
            <a:schemeClr val="lt1"/>
          </a:fillRef>
          <a:effectRef idx="0">
            <a:schemeClr val="accent3"/>
          </a:effectRef>
          <a:fontRef idx="minor">
            <a:schemeClr val="dk1"/>
          </a:fontRef>
        </p:style>
        <p:txBody>
          <a:bodyPr>
            <a:normAutofit fontScale="70000" lnSpcReduction="20000"/>
          </a:bodyPr>
          <a:lstStyle/>
          <a:p>
            <a:pPr lvl="0" hangingPunct="0"/>
            <a:r>
              <a:rPr lang="en-GB" sz="3300" i="1" dirty="0"/>
              <a:t>To understand the concept of inclusion and the nature of additional learning needs.</a:t>
            </a:r>
          </a:p>
          <a:p>
            <a:pPr marL="0" indent="0" hangingPunct="0">
              <a:buNone/>
            </a:pPr>
            <a:r>
              <a:rPr lang="en-GB" sz="3300" b="1" i="1" dirty="0"/>
              <a:t> </a:t>
            </a:r>
            <a:endParaRPr lang="en-GB" sz="3300" i="1" dirty="0"/>
          </a:p>
          <a:p>
            <a:pPr lvl="0" hangingPunct="0"/>
            <a:r>
              <a:rPr lang="en-GB" sz="3300" i="1" dirty="0"/>
              <a:t>To develop an understanding of the implications of additional learning needs (ALN) for society </a:t>
            </a:r>
            <a:r>
              <a:rPr lang="en-GB" sz="3300" dirty="0"/>
              <a:t>as a whole.</a:t>
            </a:r>
          </a:p>
          <a:p>
            <a:endParaRPr lang="en-GB" sz="2400" dirty="0">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844824"/>
            <a:ext cx="8208912"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Explosion 2 4"/>
          <p:cNvSpPr/>
          <p:nvPr/>
        </p:nvSpPr>
        <p:spPr>
          <a:xfrm>
            <a:off x="7721391" y="3564384"/>
            <a:ext cx="4648200" cy="3145830"/>
          </a:xfrm>
          <a:prstGeom prst="irregularSeal2">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dirty="0"/>
              <a:t>Reflect on how we have worked towards the overall aims in this module. </a:t>
            </a:r>
          </a:p>
        </p:txBody>
      </p:sp>
      <p:sp>
        <p:nvSpPr>
          <p:cNvPr id="7" name="Explosion 2 6"/>
          <p:cNvSpPr/>
          <p:nvPr/>
        </p:nvSpPr>
        <p:spPr>
          <a:xfrm>
            <a:off x="0" y="3564384"/>
            <a:ext cx="4648200" cy="3145830"/>
          </a:xfrm>
          <a:prstGeom prst="irregularSeal2">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dirty="0" err="1"/>
              <a:t>Adfyfyriwch</a:t>
            </a:r>
            <a:r>
              <a:rPr lang="en-GB" dirty="0"/>
              <a:t> </a:t>
            </a:r>
            <a:r>
              <a:rPr lang="en-GB" dirty="0" err="1"/>
              <a:t>ar</a:t>
            </a:r>
            <a:r>
              <a:rPr lang="en-GB" dirty="0"/>
              <a:t> </a:t>
            </a:r>
            <a:r>
              <a:rPr lang="en-GB" dirty="0" err="1"/>
              <a:t>sut</a:t>
            </a:r>
            <a:r>
              <a:rPr lang="en-GB" dirty="0"/>
              <a:t> </a:t>
            </a:r>
            <a:r>
              <a:rPr lang="en-GB" dirty="0" err="1"/>
              <a:t>rydym</a:t>
            </a:r>
            <a:r>
              <a:rPr lang="en-GB" dirty="0"/>
              <a:t> </a:t>
            </a:r>
            <a:r>
              <a:rPr lang="en-GB" dirty="0" err="1"/>
              <a:t>wedi</a:t>
            </a:r>
            <a:r>
              <a:rPr lang="en-GB" dirty="0"/>
              <a:t> </a:t>
            </a:r>
            <a:r>
              <a:rPr lang="en-GB" dirty="0" err="1"/>
              <a:t>gweithio</a:t>
            </a:r>
            <a:r>
              <a:rPr lang="en-GB" dirty="0"/>
              <a:t> </a:t>
            </a:r>
            <a:r>
              <a:rPr lang="en-GB" dirty="0" err="1"/>
              <a:t>tuag</a:t>
            </a:r>
            <a:r>
              <a:rPr lang="en-GB" dirty="0"/>
              <a:t> at </a:t>
            </a:r>
            <a:r>
              <a:rPr lang="en-GB" dirty="0" err="1"/>
              <a:t>gyflawni’r</a:t>
            </a:r>
            <a:r>
              <a:rPr lang="en-GB" dirty="0"/>
              <a:t> </a:t>
            </a:r>
            <a:r>
              <a:rPr lang="en-GB" dirty="0" err="1"/>
              <a:t>nodau</a:t>
            </a:r>
            <a:r>
              <a:rPr lang="en-GB" dirty="0"/>
              <a:t> </a:t>
            </a:r>
            <a:r>
              <a:rPr lang="en-GB" dirty="0" err="1"/>
              <a:t>yma</a:t>
            </a:r>
            <a:r>
              <a:rPr lang="en-GB" dirty="0"/>
              <a:t>. </a:t>
            </a:r>
          </a:p>
        </p:txBody>
      </p:sp>
    </p:spTree>
    <p:extLst>
      <p:ext uri="{BB962C8B-B14F-4D97-AF65-F5344CB8AC3E}">
        <p14:creationId xmlns:p14="http://schemas.microsoft.com/office/powerpoint/2010/main" val="1048103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13" y="188640"/>
            <a:ext cx="8229600" cy="1143000"/>
          </a:xfrm>
        </p:spPr>
        <p:txBody>
          <a:bodyPr>
            <a:normAutofit fontScale="90000"/>
          </a:bodyPr>
          <a:lstStyle/>
          <a:p>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a:t>
            </a:r>
            <a:r>
              <a:rPr lang="en-GB" sz="3600" err="1">
                <a:latin typeface="Arial" panose="020B0604020202020204" pitchFamily="34" charset="0"/>
                <a:cs typeface="Arial" panose="020B0604020202020204" pitchFamily="34" charset="0"/>
              </a:rPr>
              <a:t>Dysgu</a:t>
            </a:r>
            <a:r>
              <a:rPr lang="en-GB" sz="3600">
                <a:latin typeface="Arial" panose="020B0604020202020204" pitchFamily="34" charset="0"/>
                <a:cs typeface="Arial" panose="020B0604020202020204" pitchFamily="34" charset="0"/>
              </a:rPr>
              <a:t> </a:t>
            </a:r>
            <a:br>
              <a:rPr lang="en-GB" sz="3600">
                <a:latin typeface="Arial" panose="020B0604020202020204" pitchFamily="34" charset="0"/>
                <a:cs typeface="Arial" panose="020B0604020202020204" pitchFamily="34" charset="0"/>
              </a:rPr>
            </a:br>
            <a:r>
              <a:rPr lang="en-GB" sz="3600"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1981200" y="4509121"/>
            <a:ext cx="4038600" cy="161704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a:bodyPr>
          <a:lstStyle/>
          <a:p>
            <a:pPr lvl="0"/>
            <a:r>
              <a:rPr lang="cy-GB" dirty="0"/>
              <a:t>Dadansoddi materion yn ymwneud ag arfer dda ar gyfer cynhwysiant.</a:t>
            </a:r>
            <a:endParaRPr lang="en-US" dirty="0"/>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6172200" y="4509121"/>
            <a:ext cx="4038600" cy="1617043"/>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a:bodyPr>
          <a:lstStyle/>
          <a:p>
            <a:pPr lvl="0" hangingPunct="0"/>
            <a:r>
              <a:rPr lang="en-GB" i="1" dirty="0"/>
              <a:t>Analyse issues relating to good practice for inclusion.</a:t>
            </a:r>
          </a:p>
          <a:p>
            <a:pPr marL="68580" indent="0">
              <a:buNone/>
            </a:pPr>
            <a:endParaRPr lang="en-GB" dirty="0"/>
          </a:p>
          <a:p>
            <a:endParaRPr lang="en-GB" i="1" dirty="0">
              <a:solidFill>
                <a:srgbClr val="FF0000"/>
              </a:solidFill>
            </a:endParaRPr>
          </a:p>
          <a:p>
            <a:endParaRPr lang="en-GB" dirty="0"/>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556792"/>
            <a:ext cx="8208912"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0808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half" idx="1"/>
          </p:nvPr>
        </p:nvSpPr>
        <p:spPr>
          <a:xfrm>
            <a:off x="1981200" y="1600201"/>
            <a:ext cx="4038600" cy="2764904"/>
          </a:xfrm>
        </p:spPr>
        <p:style>
          <a:lnRef idx="2">
            <a:schemeClr val="accent3"/>
          </a:lnRef>
          <a:fillRef idx="1">
            <a:schemeClr val="lt1"/>
          </a:fillRef>
          <a:effectRef idx="0">
            <a:schemeClr val="accent3"/>
          </a:effectRef>
          <a:fontRef idx="minor">
            <a:schemeClr val="dk1"/>
          </a:fontRef>
        </p:style>
        <p:txBody>
          <a:bodyPr/>
          <a:lstStyle/>
          <a:p>
            <a:pPr lvl="0"/>
            <a:r>
              <a:rPr lang="cy-GB"/>
              <a:t>Adnabod a dangos gwerthfawrogiad o’r ystod o werthoedd, agweddau a sgiliau sydd eu hangen i fyw mewn cymdeithas amrywiol.</a:t>
            </a:r>
            <a:endParaRPr lang="en-US"/>
          </a:p>
          <a:p>
            <a:endParaRPr lang="en-GB"/>
          </a:p>
        </p:txBody>
      </p:sp>
      <p:sp>
        <p:nvSpPr>
          <p:cNvPr id="4" name="Content Placeholder 3"/>
          <p:cNvSpPr>
            <a:spLocks noGrp="1"/>
          </p:cNvSpPr>
          <p:nvPr>
            <p:ph sz="half" idx="2"/>
          </p:nvPr>
        </p:nvSpPr>
        <p:spPr>
          <a:xfrm>
            <a:off x="6172200" y="1600201"/>
            <a:ext cx="4038600" cy="2764904"/>
          </a:xfrm>
        </p:spPr>
        <p:style>
          <a:lnRef idx="2">
            <a:schemeClr val="accent4"/>
          </a:lnRef>
          <a:fillRef idx="1">
            <a:schemeClr val="lt1"/>
          </a:fillRef>
          <a:effectRef idx="0">
            <a:schemeClr val="accent4"/>
          </a:effectRef>
          <a:fontRef idx="minor">
            <a:schemeClr val="dk1"/>
          </a:fontRef>
        </p:style>
        <p:txBody>
          <a:bodyPr/>
          <a:lstStyle/>
          <a:p>
            <a:pPr lvl="0"/>
            <a:r>
              <a:rPr lang="en-GB" i="1" dirty="0"/>
              <a:t>Recognise and show appreciation of the range of values attitudes and skills needed to live in a diverse society.</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1053" y="4586258"/>
            <a:ext cx="2120280" cy="2145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9578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half" idx="1"/>
          </p:nvPr>
        </p:nvSpPr>
        <p:spPr>
          <a:xfrm>
            <a:off x="1981200" y="3933057"/>
            <a:ext cx="4038600" cy="2193107"/>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pPr lvl="0"/>
            <a:r>
              <a:rPr lang="cy-GB" dirty="0"/>
              <a:t>Mynd i’r afael yn feirniadol â materion amrywiaeth o safbwynt deddfwriaeth hanesyddol a chyfoes.</a:t>
            </a:r>
            <a:endParaRPr lang="en-US" dirty="0"/>
          </a:p>
          <a:p>
            <a:pPr marL="68580" indent="0">
              <a:buNone/>
            </a:pPr>
            <a:endParaRPr lang="en-GB"/>
          </a:p>
        </p:txBody>
      </p:sp>
      <p:sp>
        <p:nvSpPr>
          <p:cNvPr id="4" name="Content Placeholder 3"/>
          <p:cNvSpPr>
            <a:spLocks noGrp="1"/>
          </p:cNvSpPr>
          <p:nvPr>
            <p:ph sz="half" idx="2"/>
          </p:nvPr>
        </p:nvSpPr>
        <p:spPr>
          <a:xfrm>
            <a:off x="6168008" y="1556793"/>
            <a:ext cx="4038600" cy="2193107"/>
          </a:xfrm>
          <a:prstGeom prst="rect">
            <a:avLst/>
          </a:prstGeom>
        </p:spPr>
        <p:style>
          <a:lnRef idx="2">
            <a:schemeClr val="accent3"/>
          </a:lnRef>
          <a:fillRef idx="1">
            <a:schemeClr val="lt1"/>
          </a:fillRef>
          <a:effectRef idx="0">
            <a:schemeClr val="accent3"/>
          </a:effectRef>
          <a:fontRef idx="minor">
            <a:schemeClr val="dk1"/>
          </a:fontRef>
        </p:style>
        <p:txBody>
          <a:bodyPr>
            <a:normAutofit lnSpcReduction="10000"/>
          </a:bodyPr>
          <a:lstStyle/>
          <a:p>
            <a:pPr lvl="0"/>
            <a:r>
              <a:rPr lang="en-GB" i="1"/>
              <a:t>Critically engage with issues of diversity from a legislative, historical and contemporary perspective.</a:t>
            </a:r>
          </a:p>
          <a:p>
            <a:endParaRPr lang="en-GB" i="1"/>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4672" y="4184154"/>
            <a:ext cx="1945704" cy="2432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1624" y="1916833"/>
            <a:ext cx="2141984" cy="1517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089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2006225"/>
          </a:xfrm>
        </p:spPr>
        <p:txBody>
          <a:bodyPr>
            <a:normAutofit/>
          </a:bodyPr>
          <a:lstStyle/>
          <a:p>
            <a:r>
              <a:rPr lang="en-GB" sz="3200" dirty="0" err="1"/>
              <a:t>Anghenion</a:t>
            </a:r>
            <a:r>
              <a:rPr lang="en-GB" sz="3200" dirty="0"/>
              <a:t> </a:t>
            </a:r>
            <a:r>
              <a:rPr lang="en-GB" sz="3200" dirty="0" err="1"/>
              <a:t>nid</a:t>
            </a:r>
            <a:r>
              <a:rPr lang="en-GB" sz="3200" dirty="0"/>
              <a:t> </a:t>
            </a:r>
            <a:r>
              <a:rPr lang="en-GB" sz="3200" dirty="0" err="1"/>
              <a:t>Anghenion</a:t>
            </a:r>
            <a:r>
              <a:rPr lang="en-GB" sz="3200" dirty="0"/>
              <a:t> DY – Y </a:t>
            </a:r>
            <a:r>
              <a:rPr lang="en-GB" sz="3200" dirty="0" err="1"/>
              <a:t>Dosbarth</a:t>
            </a:r>
            <a:r>
              <a:rPr lang="en-GB" sz="3200" dirty="0"/>
              <a:t> </a:t>
            </a:r>
            <a:r>
              <a:rPr lang="en-GB" sz="3200" dirty="0" err="1"/>
              <a:t>Amrywiol</a:t>
            </a:r>
            <a:br>
              <a:rPr lang="en-GB" sz="3200" dirty="0"/>
            </a:br>
            <a:r>
              <a:rPr lang="en-GB" sz="3200" i="1" dirty="0"/>
              <a:t>Needs not SEN needs – Needs in a Diverse Classroom</a:t>
            </a:r>
          </a:p>
        </p:txBody>
      </p:sp>
      <p:sp>
        <p:nvSpPr>
          <p:cNvPr id="3" name="Content Placeholder 2"/>
          <p:cNvSpPr>
            <a:spLocks noGrp="1"/>
          </p:cNvSpPr>
          <p:nvPr>
            <p:ph sz="half" idx="1"/>
          </p:nvPr>
        </p:nvSpPr>
        <p:spPr>
          <a:xfrm>
            <a:off x="609600" y="4305300"/>
            <a:ext cx="5384800" cy="212566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err="1"/>
              <a:t>Mewn</a:t>
            </a:r>
            <a:r>
              <a:rPr lang="en-GB" dirty="0"/>
              <a:t> </a:t>
            </a:r>
            <a:r>
              <a:rPr lang="en-GB" dirty="0" err="1"/>
              <a:t>pâr</a:t>
            </a:r>
            <a:r>
              <a:rPr lang="en-GB" dirty="0"/>
              <a:t>, </a:t>
            </a:r>
            <a:r>
              <a:rPr lang="en-GB" dirty="0" err="1"/>
              <a:t>neu</a:t>
            </a:r>
            <a:r>
              <a:rPr lang="en-GB" dirty="0"/>
              <a:t> </a:t>
            </a:r>
            <a:r>
              <a:rPr lang="en-GB" dirty="0" err="1"/>
              <a:t>grwpiau</a:t>
            </a:r>
            <a:r>
              <a:rPr lang="en-GB" dirty="0"/>
              <a:t> </a:t>
            </a:r>
            <a:r>
              <a:rPr lang="en-GB" dirty="0" err="1"/>
              <a:t>bach</a:t>
            </a:r>
            <a:r>
              <a:rPr lang="en-GB" dirty="0"/>
              <a:t>, </a:t>
            </a:r>
            <a:r>
              <a:rPr lang="en-GB" dirty="0" err="1"/>
              <a:t>trafodwch</a:t>
            </a:r>
            <a:r>
              <a:rPr lang="en-GB" dirty="0"/>
              <a:t> </a:t>
            </a:r>
            <a:r>
              <a:rPr lang="en-GB" dirty="0" err="1"/>
              <a:t>anghenion</a:t>
            </a:r>
            <a:r>
              <a:rPr lang="en-GB" dirty="0"/>
              <a:t> y </a:t>
            </a:r>
            <a:r>
              <a:rPr lang="en-GB" dirty="0" err="1"/>
              <a:t>gallai</a:t>
            </a:r>
            <a:r>
              <a:rPr lang="en-GB" dirty="0"/>
              <a:t> </a:t>
            </a:r>
            <a:r>
              <a:rPr lang="en-GB" dirty="0" err="1"/>
              <a:t>ddisgyblon</a:t>
            </a:r>
            <a:r>
              <a:rPr lang="en-GB" dirty="0"/>
              <a:t> </a:t>
            </a:r>
            <a:r>
              <a:rPr lang="en-GB" dirty="0" err="1"/>
              <a:t>gael</a:t>
            </a:r>
            <a:r>
              <a:rPr lang="en-GB" dirty="0"/>
              <a:t> </a:t>
            </a:r>
            <a:r>
              <a:rPr lang="en-GB" dirty="0" err="1"/>
              <a:t>sydd</a:t>
            </a:r>
            <a:r>
              <a:rPr lang="en-GB" dirty="0"/>
              <a:t> </a:t>
            </a:r>
            <a:r>
              <a:rPr lang="en-GB" dirty="0" err="1"/>
              <a:t>ddim</a:t>
            </a:r>
            <a:r>
              <a:rPr lang="en-GB" dirty="0"/>
              <a:t> o </a:t>
            </a:r>
            <a:r>
              <a:rPr lang="en-GB" dirty="0" err="1"/>
              <a:t>reidrwydd</a:t>
            </a:r>
            <a:r>
              <a:rPr lang="en-GB" dirty="0"/>
              <a:t> </a:t>
            </a:r>
            <a:r>
              <a:rPr lang="en-GB" dirty="0" err="1"/>
              <a:t>yn</a:t>
            </a:r>
            <a:r>
              <a:rPr lang="en-GB" dirty="0"/>
              <a:t> </a:t>
            </a:r>
            <a:r>
              <a:rPr lang="en-GB" dirty="0" err="1"/>
              <a:t>perthyn</a:t>
            </a:r>
            <a:r>
              <a:rPr lang="en-GB" dirty="0"/>
              <a:t> </a:t>
            </a:r>
            <a:r>
              <a:rPr lang="en-GB" dirty="0" err="1"/>
              <a:t>i</a:t>
            </a:r>
            <a:r>
              <a:rPr lang="en-GB" dirty="0"/>
              <a:t> 'ADY' </a:t>
            </a:r>
            <a:r>
              <a:rPr lang="en-GB" dirty="0" err="1"/>
              <a:t>neu</a:t>
            </a:r>
            <a:r>
              <a:rPr lang="en-GB" dirty="0"/>
              <a:t> </a:t>
            </a:r>
            <a:r>
              <a:rPr lang="en-GB" dirty="0" err="1"/>
              <a:t>anhawster</a:t>
            </a:r>
            <a:r>
              <a:rPr lang="en-GB" dirty="0"/>
              <a:t> </a:t>
            </a:r>
            <a:r>
              <a:rPr lang="en-GB" dirty="0" err="1"/>
              <a:t>dysgu</a:t>
            </a:r>
            <a:r>
              <a:rPr lang="en-GB" dirty="0"/>
              <a:t>? </a:t>
            </a:r>
          </a:p>
        </p:txBody>
      </p:sp>
      <p:sp>
        <p:nvSpPr>
          <p:cNvPr id="4" name="Content Placeholder 3"/>
          <p:cNvSpPr>
            <a:spLocks noGrp="1"/>
          </p:cNvSpPr>
          <p:nvPr>
            <p:ph sz="half" idx="2"/>
          </p:nvPr>
        </p:nvSpPr>
        <p:spPr>
          <a:xfrm>
            <a:off x="6197600" y="4305300"/>
            <a:ext cx="5384800" cy="2125664"/>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i="1" dirty="0"/>
              <a:t>In pairs or small groups, identify needs pupils may have which do not necessarily relate to an additional learning difficulty. </a:t>
            </a:r>
          </a:p>
          <a:p>
            <a:endParaRPr lang="en-GB" dirty="0"/>
          </a:p>
          <a:p>
            <a:endParaRPr lang="en-GB" dirty="0"/>
          </a:p>
        </p:txBody>
      </p:sp>
      <p:pic>
        <p:nvPicPr>
          <p:cNvPr id="5" name="Picture 4"/>
          <p:cNvPicPr>
            <a:picLocks noChangeAspect="1"/>
          </p:cNvPicPr>
          <p:nvPr/>
        </p:nvPicPr>
        <p:blipFill>
          <a:blip r:embed="rId2"/>
          <a:stretch>
            <a:fillRect/>
          </a:stretch>
        </p:blipFill>
        <p:spPr>
          <a:xfrm>
            <a:off x="4102100" y="2013735"/>
            <a:ext cx="3327400" cy="2026187"/>
          </a:xfrm>
          <a:prstGeom prst="rect">
            <a:avLst/>
          </a:prstGeom>
        </p:spPr>
      </p:pic>
    </p:spTree>
    <p:extLst>
      <p:ext uri="{BB962C8B-B14F-4D97-AF65-F5344CB8AC3E}">
        <p14:creationId xmlns:p14="http://schemas.microsoft.com/office/powerpoint/2010/main" val="638013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Anghenion</a:t>
            </a:r>
            <a:r>
              <a:rPr lang="en-GB" dirty="0"/>
              <a:t> </a:t>
            </a:r>
            <a:r>
              <a:rPr lang="en-GB" dirty="0" err="1"/>
              <a:t>nid</a:t>
            </a:r>
            <a:r>
              <a:rPr lang="en-GB" dirty="0"/>
              <a:t> </a:t>
            </a:r>
            <a:r>
              <a:rPr lang="en-GB" dirty="0" err="1"/>
              <a:t>Anawsterau</a:t>
            </a:r>
            <a:r>
              <a:rPr lang="en-GB" dirty="0"/>
              <a:t> – Y </a:t>
            </a:r>
            <a:r>
              <a:rPr lang="en-GB" dirty="0" err="1"/>
              <a:t>Dosbarth</a:t>
            </a:r>
            <a:r>
              <a:rPr lang="en-GB" dirty="0"/>
              <a:t> </a:t>
            </a:r>
            <a:r>
              <a:rPr lang="en-GB" dirty="0" err="1"/>
              <a:t>Amrywiol</a:t>
            </a:r>
            <a:br>
              <a:rPr lang="en-GB" dirty="0"/>
            </a:br>
            <a:r>
              <a:rPr lang="en-GB" i="1" dirty="0"/>
              <a:t>Needs not SEN – Needs in a Diverse Classroom</a:t>
            </a:r>
            <a:endParaRPr lang="en-GB" dirty="0"/>
          </a:p>
        </p:txBody>
      </p:sp>
      <p:sp>
        <p:nvSpPr>
          <p:cNvPr id="3" name="Content Placeholder 2"/>
          <p:cNvSpPr>
            <a:spLocks noGrp="1"/>
          </p:cNvSpPr>
          <p:nvPr>
            <p:ph sz="half" idx="1"/>
          </p:nvPr>
        </p:nvSpPr>
        <p:spPr>
          <a:xfrm>
            <a:off x="609600" y="1600201"/>
            <a:ext cx="5384800" cy="50418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err="1"/>
              <a:t>Dysgu</a:t>
            </a:r>
            <a:r>
              <a:rPr lang="en-GB" dirty="0"/>
              <a:t> </a:t>
            </a:r>
            <a:r>
              <a:rPr lang="en-GB" dirty="0" err="1"/>
              <a:t>Saesneg</a:t>
            </a:r>
            <a:r>
              <a:rPr lang="en-GB" dirty="0"/>
              <a:t> </a:t>
            </a:r>
            <a:r>
              <a:rPr lang="en-GB" dirty="0" err="1"/>
              <a:t>fel</a:t>
            </a:r>
            <a:r>
              <a:rPr lang="en-GB" dirty="0"/>
              <a:t> </a:t>
            </a:r>
            <a:r>
              <a:rPr lang="en-GB" dirty="0" err="1"/>
              <a:t>Iaith</a:t>
            </a:r>
            <a:r>
              <a:rPr lang="en-GB" dirty="0"/>
              <a:t> </a:t>
            </a:r>
            <a:r>
              <a:rPr lang="en-GB" dirty="0" err="1"/>
              <a:t>Ychwanegol</a:t>
            </a:r>
            <a:r>
              <a:rPr lang="en-GB" dirty="0"/>
              <a:t> (SIY)</a:t>
            </a:r>
          </a:p>
          <a:p>
            <a:r>
              <a:rPr lang="en-GB" dirty="0" err="1"/>
              <a:t>Mwy</a:t>
            </a:r>
            <a:r>
              <a:rPr lang="en-GB" dirty="0"/>
              <a:t> </a:t>
            </a:r>
            <a:r>
              <a:rPr lang="en-GB" dirty="0" err="1"/>
              <a:t>abl</a:t>
            </a:r>
            <a:r>
              <a:rPr lang="en-GB" dirty="0"/>
              <a:t> a </a:t>
            </a:r>
            <a:r>
              <a:rPr lang="en-GB" dirty="0" err="1"/>
              <a:t>thalentog</a:t>
            </a:r>
            <a:endParaRPr lang="en-GB" dirty="0"/>
          </a:p>
          <a:p>
            <a:r>
              <a:rPr lang="en-GB" dirty="0" err="1"/>
              <a:t>Colled</a:t>
            </a:r>
            <a:r>
              <a:rPr lang="en-GB" dirty="0"/>
              <a:t> a </a:t>
            </a:r>
            <a:r>
              <a:rPr lang="en-GB" dirty="0" err="1"/>
              <a:t>galar</a:t>
            </a:r>
            <a:endParaRPr lang="en-GB" dirty="0"/>
          </a:p>
          <a:p>
            <a:r>
              <a:rPr lang="en-GB" dirty="0"/>
              <a:t>Plant </a:t>
            </a:r>
            <a:r>
              <a:rPr lang="en-GB" dirty="0" err="1"/>
              <a:t>mewn</a:t>
            </a:r>
            <a:r>
              <a:rPr lang="en-GB" dirty="0"/>
              <a:t> </a:t>
            </a:r>
            <a:r>
              <a:rPr lang="en-GB" dirty="0" err="1"/>
              <a:t>gofal</a:t>
            </a:r>
            <a:r>
              <a:rPr lang="en-GB" dirty="0"/>
              <a:t> </a:t>
            </a:r>
          </a:p>
          <a:p>
            <a:r>
              <a:rPr lang="en-GB" dirty="0" err="1"/>
              <a:t>Amrywiaeth</a:t>
            </a:r>
            <a:r>
              <a:rPr lang="en-GB" dirty="0"/>
              <a:t> </a:t>
            </a:r>
            <a:r>
              <a:rPr lang="en-GB" dirty="0" err="1"/>
              <a:t>cenedl</a:t>
            </a:r>
            <a:r>
              <a:rPr lang="en-GB" dirty="0"/>
              <a:t> a </a:t>
            </a:r>
            <a:r>
              <a:rPr lang="en-GB" dirty="0" err="1"/>
              <a:t>rhywioldeb</a:t>
            </a:r>
          </a:p>
          <a:p>
            <a:r>
              <a:rPr lang="en-GB" dirty="0" err="1"/>
              <a:t>Iechyd</a:t>
            </a:r>
            <a:r>
              <a:rPr lang="en-GB" dirty="0"/>
              <a:t> </a:t>
            </a:r>
            <a:r>
              <a:rPr lang="en-GB" dirty="0" err="1"/>
              <a:t>meddwl</a:t>
            </a:r>
          </a:p>
          <a:p>
            <a:r>
              <a:rPr lang="en-GB" dirty="0" err="1"/>
              <a:t>Tlodi</a:t>
            </a:r>
            <a:r>
              <a:rPr lang="en-GB" dirty="0"/>
              <a:t> a </a:t>
            </a:r>
            <a:r>
              <a:rPr lang="en-GB" dirty="0" err="1"/>
              <a:t>chefndir</a:t>
            </a:r>
            <a:r>
              <a:rPr lang="en-GB" dirty="0"/>
              <a:t> </a:t>
            </a:r>
            <a:r>
              <a:rPr lang="en-GB" dirty="0" err="1"/>
              <a:t>economaidd-gymdeithasol</a:t>
            </a:r>
            <a:r>
              <a:rPr lang="en-GB" dirty="0"/>
              <a:t> </a:t>
            </a:r>
          </a:p>
          <a:p>
            <a:r>
              <a:rPr lang="en-GB" dirty="0" err="1"/>
              <a:t>Ethnigrwydd</a:t>
            </a:r>
          </a:p>
          <a:p>
            <a:r>
              <a:rPr lang="en-GB" dirty="0" err="1"/>
              <a:t>Gofalwyr</a:t>
            </a:r>
            <a:r>
              <a:rPr lang="en-GB" dirty="0"/>
              <a:t> </a:t>
            </a:r>
            <a:r>
              <a:rPr lang="en-GB" dirty="0" err="1"/>
              <a:t>Ifanc</a:t>
            </a:r>
          </a:p>
          <a:p>
            <a:endParaRPr lang="en-GB" dirty="0"/>
          </a:p>
          <a:p>
            <a:pPr marL="0" indent="0" algn="r">
              <a:buNone/>
            </a:pPr>
            <a:r>
              <a:rPr lang="en-GB" dirty="0" err="1"/>
              <a:t>Llywodraeth</a:t>
            </a:r>
            <a:r>
              <a:rPr lang="en-GB" dirty="0"/>
              <a:t> </a:t>
            </a:r>
            <a:r>
              <a:rPr lang="en-GB" dirty="0" err="1"/>
              <a:t>Cymru</a:t>
            </a:r>
            <a:r>
              <a:rPr lang="en-GB" dirty="0"/>
              <a:t>, 2016</a:t>
            </a:r>
          </a:p>
        </p:txBody>
      </p:sp>
      <p:sp>
        <p:nvSpPr>
          <p:cNvPr id="4" name="Content Placeholder 3"/>
          <p:cNvSpPr>
            <a:spLocks noGrp="1"/>
          </p:cNvSpPr>
          <p:nvPr>
            <p:ph sz="half" idx="2"/>
          </p:nvPr>
        </p:nvSpPr>
        <p:spPr>
          <a:xfrm>
            <a:off x="6197600" y="1600201"/>
            <a:ext cx="5384800" cy="5041899"/>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i="1" dirty="0"/>
              <a:t>English as an Additional Language (EAL)</a:t>
            </a:r>
          </a:p>
          <a:p>
            <a:r>
              <a:rPr lang="en-GB" i="1" dirty="0"/>
              <a:t>More able and talented</a:t>
            </a:r>
          </a:p>
          <a:p>
            <a:r>
              <a:rPr lang="en-GB" i="1" dirty="0"/>
              <a:t>Loss and bereavement </a:t>
            </a:r>
          </a:p>
          <a:p>
            <a:r>
              <a:rPr lang="en-GB" i="1" dirty="0"/>
              <a:t>Looked after children </a:t>
            </a:r>
          </a:p>
          <a:p>
            <a:r>
              <a:rPr lang="en-GB" i="1" dirty="0"/>
              <a:t>Gender and Sexual Diversity</a:t>
            </a:r>
          </a:p>
          <a:p>
            <a:r>
              <a:rPr lang="en-GB" i="1" dirty="0"/>
              <a:t>Mental health </a:t>
            </a:r>
          </a:p>
          <a:p>
            <a:r>
              <a:rPr lang="en-GB" i="1" dirty="0"/>
              <a:t>Poverty and socio-economic background</a:t>
            </a:r>
          </a:p>
          <a:p>
            <a:r>
              <a:rPr lang="en-GB" i="1" dirty="0"/>
              <a:t>Ethnicity </a:t>
            </a:r>
          </a:p>
          <a:p>
            <a:r>
              <a:rPr lang="en-GB" i="1" dirty="0"/>
              <a:t>Young carers</a:t>
            </a:r>
          </a:p>
          <a:p>
            <a:pPr marL="0" indent="0" algn="r">
              <a:buNone/>
            </a:pPr>
            <a:endParaRPr lang="en-GB" dirty="0"/>
          </a:p>
          <a:p>
            <a:pPr marL="0" indent="0" algn="r">
              <a:buNone/>
            </a:pPr>
            <a:r>
              <a:rPr lang="en-GB" dirty="0"/>
              <a:t>Welsh Government, 2016</a:t>
            </a:r>
          </a:p>
        </p:txBody>
      </p:sp>
    </p:spTree>
    <p:extLst>
      <p:ext uri="{BB962C8B-B14F-4D97-AF65-F5344CB8AC3E}">
        <p14:creationId xmlns:p14="http://schemas.microsoft.com/office/powerpoint/2010/main" val="2896578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7356" y="200241"/>
            <a:ext cx="10972800" cy="1143000"/>
          </a:xfrm>
        </p:spPr>
        <p:txBody>
          <a:bodyPr>
            <a:normAutofit fontScale="90000"/>
          </a:bodyPr>
          <a:lstStyle/>
          <a:p>
            <a:r>
              <a:rPr lang="en-GB" dirty="0" err="1"/>
              <a:t>Saesneg</a:t>
            </a:r>
            <a:r>
              <a:rPr lang="en-GB" dirty="0"/>
              <a:t> </a:t>
            </a:r>
            <a:r>
              <a:rPr lang="en-GB" dirty="0" err="1"/>
              <a:t>fel</a:t>
            </a:r>
            <a:r>
              <a:rPr lang="en-GB" dirty="0"/>
              <a:t> </a:t>
            </a:r>
            <a:r>
              <a:rPr lang="en-GB" dirty="0" err="1"/>
              <a:t>Iaith</a:t>
            </a:r>
            <a:r>
              <a:rPr lang="en-GB" dirty="0"/>
              <a:t> </a:t>
            </a:r>
            <a:r>
              <a:rPr lang="en-GB" dirty="0" err="1"/>
              <a:t>Ychwanegol</a:t>
            </a:r>
            <a:r>
              <a:rPr lang="en-GB" dirty="0"/>
              <a:t> (SIY)</a:t>
            </a:r>
            <a:br>
              <a:rPr lang="en-US" dirty="0"/>
            </a:br>
            <a:r>
              <a:rPr lang="en-GB" dirty="0"/>
              <a:t> English as an Additional Language (EAL) </a:t>
            </a:r>
          </a:p>
        </p:txBody>
      </p:sp>
      <p:sp>
        <p:nvSpPr>
          <p:cNvPr id="3" name="Content Placeholder 2"/>
          <p:cNvSpPr>
            <a:spLocks noGrp="1"/>
          </p:cNvSpPr>
          <p:nvPr>
            <p:ph sz="half" idx="1"/>
          </p:nvPr>
        </p:nvSpPr>
        <p:spPr>
          <a:xfrm>
            <a:off x="609600" y="1600201"/>
            <a:ext cx="5384800" cy="50291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err="1"/>
              <a:t>Cefndiroedd</a:t>
            </a:r>
            <a:r>
              <a:rPr lang="en-GB" dirty="0"/>
              <a:t> ac </a:t>
            </a:r>
            <a:r>
              <a:rPr lang="en-GB" dirty="0" err="1"/>
              <a:t>ardaloedd</a:t>
            </a:r>
            <a:r>
              <a:rPr lang="en-GB" dirty="0"/>
              <a:t> </a:t>
            </a:r>
            <a:r>
              <a:rPr lang="en-GB" dirty="0" err="1"/>
              <a:t>amrywiol</a:t>
            </a:r>
            <a:endParaRPr lang="en-GB" dirty="0"/>
          </a:p>
          <a:p>
            <a:r>
              <a:rPr lang="en-GB" dirty="0" err="1"/>
              <a:t>Yn</a:t>
            </a:r>
            <a:r>
              <a:rPr lang="en-GB" dirty="0"/>
              <a:t> </a:t>
            </a:r>
            <a:r>
              <a:rPr lang="en-GB" dirty="0" err="1"/>
              <a:t>debygol</a:t>
            </a:r>
            <a:r>
              <a:rPr lang="en-GB" dirty="0"/>
              <a:t> o </a:t>
            </a:r>
            <a:r>
              <a:rPr lang="en-GB" dirty="0" err="1"/>
              <a:t>amrywio</a:t>
            </a:r>
            <a:r>
              <a:rPr lang="en-GB" dirty="0"/>
              <a:t> o ran </a:t>
            </a:r>
            <a:r>
              <a:rPr lang="en-GB" dirty="0" err="1"/>
              <a:t>profiad</a:t>
            </a:r>
            <a:r>
              <a:rPr lang="en-GB" dirty="0"/>
              <a:t> a </a:t>
            </a:r>
            <a:r>
              <a:rPr lang="en-GB" dirty="0" err="1"/>
              <a:t>rhuglder</a:t>
            </a:r>
            <a:endParaRPr lang="en-GB" dirty="0"/>
          </a:p>
          <a:p>
            <a:r>
              <a:rPr lang="en-GB" dirty="0"/>
              <a:t>Gall </a:t>
            </a:r>
            <a:r>
              <a:rPr lang="en-GB" dirty="0" err="1"/>
              <a:t>fod</a:t>
            </a:r>
            <a:r>
              <a:rPr lang="en-GB" dirty="0"/>
              <a:t> </a:t>
            </a:r>
            <a:r>
              <a:rPr lang="en-GB" dirty="0" err="1"/>
              <a:t>yn</a:t>
            </a:r>
            <a:r>
              <a:rPr lang="en-GB" dirty="0"/>
              <a:t> </a:t>
            </a:r>
            <a:r>
              <a:rPr lang="en-GB" dirty="0" err="1"/>
              <a:t>iaith</a:t>
            </a:r>
            <a:r>
              <a:rPr lang="en-GB" dirty="0"/>
              <a:t> </a:t>
            </a:r>
            <a:r>
              <a:rPr lang="en-GB" dirty="0" err="1"/>
              <a:t>leiafrifol</a:t>
            </a:r>
            <a:r>
              <a:rPr lang="en-GB" dirty="0"/>
              <a:t> </a:t>
            </a:r>
            <a:r>
              <a:rPr lang="en-GB" dirty="0" err="1"/>
              <a:t>neu</a:t>
            </a:r>
            <a:r>
              <a:rPr lang="en-GB" dirty="0"/>
              <a:t> </a:t>
            </a:r>
            <a:r>
              <a:rPr lang="en-GB" dirty="0" err="1"/>
              <a:t>beidio</a:t>
            </a:r>
            <a:r>
              <a:rPr lang="en-GB" dirty="0"/>
              <a:t> – </a:t>
            </a:r>
            <a:r>
              <a:rPr lang="en-GB" dirty="0" err="1"/>
              <a:t>yn</a:t>
            </a:r>
            <a:r>
              <a:rPr lang="en-GB" dirty="0"/>
              <a:t> </a:t>
            </a:r>
            <a:r>
              <a:rPr lang="en-GB" dirty="0" err="1"/>
              <a:t>dibynnu</a:t>
            </a:r>
            <a:r>
              <a:rPr lang="en-GB" dirty="0"/>
              <a:t> </a:t>
            </a:r>
            <a:r>
              <a:rPr lang="en-GB" dirty="0" err="1"/>
              <a:t>ar</a:t>
            </a:r>
            <a:r>
              <a:rPr lang="en-GB" dirty="0"/>
              <a:t> </a:t>
            </a:r>
            <a:r>
              <a:rPr lang="en-GB" dirty="0" err="1"/>
              <a:t>yr</a:t>
            </a:r>
            <a:r>
              <a:rPr lang="en-GB" dirty="0"/>
              <a:t> </a:t>
            </a:r>
            <a:r>
              <a:rPr lang="en-GB" dirty="0" err="1"/>
              <a:t>ardal</a:t>
            </a:r>
            <a:endParaRPr lang="en-GB" dirty="0"/>
          </a:p>
          <a:p>
            <a:r>
              <a:rPr lang="en-GB" dirty="0"/>
              <a:t>Mae </a:t>
            </a:r>
            <a:r>
              <a:rPr lang="en-GB" dirty="0" err="1"/>
              <a:t>dysgu</a:t>
            </a:r>
            <a:r>
              <a:rPr lang="en-GB" dirty="0"/>
              <a:t> </a:t>
            </a:r>
            <a:r>
              <a:rPr lang="en-GB" dirty="0" err="1"/>
              <a:t>iaith</a:t>
            </a:r>
            <a:r>
              <a:rPr lang="en-GB" dirty="0"/>
              <a:t> </a:t>
            </a:r>
            <a:r>
              <a:rPr lang="en-GB" dirty="0" err="1"/>
              <a:t>yn</a:t>
            </a:r>
            <a:r>
              <a:rPr lang="en-GB" dirty="0"/>
              <a:t> broses </a:t>
            </a:r>
            <a:r>
              <a:rPr lang="en-GB" dirty="0" err="1"/>
              <a:t>cymdeithasol</a:t>
            </a:r>
            <a:endParaRPr lang="en-GB" dirty="0"/>
          </a:p>
          <a:p>
            <a:r>
              <a:rPr lang="en-GB" dirty="0"/>
              <a:t>Mae </a:t>
            </a:r>
            <a:r>
              <a:rPr lang="en-GB" dirty="0" err="1"/>
              <a:t>angen</a:t>
            </a:r>
            <a:r>
              <a:rPr lang="en-GB" dirty="0"/>
              <a:t> </a:t>
            </a:r>
            <a:r>
              <a:rPr lang="en-GB" dirty="0" err="1"/>
              <a:t>i</a:t>
            </a:r>
            <a:r>
              <a:rPr lang="en-GB" dirty="0"/>
              <a:t> </a:t>
            </a:r>
            <a:r>
              <a:rPr lang="en-GB" dirty="0" err="1"/>
              <a:t>blant</a:t>
            </a:r>
            <a:r>
              <a:rPr lang="en-GB" dirty="0"/>
              <a:t> </a:t>
            </a:r>
            <a:r>
              <a:rPr lang="en-GB" dirty="0" err="1"/>
              <a:t>deimlo’n</a:t>
            </a:r>
            <a:r>
              <a:rPr lang="en-GB" dirty="0"/>
              <a:t> </a:t>
            </a:r>
            <a:r>
              <a:rPr lang="en-GB" dirty="0" err="1"/>
              <a:t>ddiogel</a:t>
            </a:r>
            <a:r>
              <a:rPr lang="en-GB" dirty="0"/>
              <a:t> ac </a:t>
            </a:r>
            <a:r>
              <a:rPr lang="en-GB" dirty="0" err="1"/>
              <a:t>fel</a:t>
            </a:r>
            <a:r>
              <a:rPr lang="en-GB" dirty="0"/>
              <a:t> </a:t>
            </a:r>
            <a:r>
              <a:rPr lang="en-GB" dirty="0" err="1"/>
              <a:t>eu</a:t>
            </a:r>
            <a:r>
              <a:rPr lang="en-GB" dirty="0"/>
              <a:t> bod </a:t>
            </a:r>
            <a:r>
              <a:rPr lang="en-GB" dirty="0" err="1"/>
              <a:t>yn</a:t>
            </a:r>
            <a:r>
              <a:rPr lang="en-GB" dirty="0"/>
              <a:t> </a:t>
            </a:r>
            <a:r>
              <a:rPr lang="en-GB" dirty="0" err="1"/>
              <a:t>cael</a:t>
            </a:r>
            <a:r>
              <a:rPr lang="en-GB" dirty="0"/>
              <a:t> </a:t>
            </a:r>
            <a:r>
              <a:rPr lang="en-GB" dirty="0" err="1"/>
              <a:t>eu</a:t>
            </a:r>
            <a:r>
              <a:rPr lang="en-GB" dirty="0"/>
              <a:t> </a:t>
            </a:r>
            <a:r>
              <a:rPr lang="en-GB" dirty="0" err="1"/>
              <a:t>gwerthfawrogi</a:t>
            </a:r>
            <a:r>
              <a:rPr lang="en-GB" dirty="0"/>
              <a:t> – a </a:t>
            </a:r>
            <a:r>
              <a:rPr lang="en-GB" dirty="0" err="1"/>
              <a:t>yw</a:t>
            </a:r>
            <a:r>
              <a:rPr lang="en-GB" dirty="0"/>
              <a:t> </a:t>
            </a:r>
            <a:r>
              <a:rPr lang="en-GB" dirty="0" err="1"/>
              <a:t>profiad</a:t>
            </a:r>
            <a:r>
              <a:rPr lang="en-GB" dirty="0"/>
              <a:t> </a:t>
            </a:r>
            <a:r>
              <a:rPr lang="en-GB" dirty="0" err="1"/>
              <a:t>ieithyddol</a:t>
            </a:r>
            <a:r>
              <a:rPr lang="en-GB" dirty="0"/>
              <a:t> y </a:t>
            </a:r>
            <a:r>
              <a:rPr lang="en-GB" dirty="0" err="1"/>
              <a:t>plentyn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adlewyrchu</a:t>
            </a:r>
            <a:r>
              <a:rPr lang="en-GB" dirty="0"/>
              <a:t>, </a:t>
            </a:r>
            <a:r>
              <a:rPr lang="en-GB" dirty="0" err="1"/>
              <a:t>ei</a:t>
            </a:r>
            <a:r>
              <a:rPr lang="en-GB" dirty="0"/>
              <a:t> </a:t>
            </a:r>
            <a:r>
              <a:rPr lang="en-GB" dirty="0" err="1"/>
              <a:t>werthfawrogi</a:t>
            </a:r>
            <a:r>
              <a:rPr lang="en-GB" dirty="0"/>
              <a:t> </a:t>
            </a:r>
            <a:r>
              <a:rPr lang="en-GB" dirty="0" err="1"/>
              <a:t>a'i</a:t>
            </a:r>
            <a:r>
              <a:rPr lang="en-GB" dirty="0"/>
              <a:t> </a:t>
            </a:r>
            <a:r>
              <a:rPr lang="en-GB" dirty="0" err="1"/>
              <a:t>gynnwys</a:t>
            </a:r>
            <a:r>
              <a:rPr lang="en-GB" dirty="0"/>
              <a:t> </a:t>
            </a:r>
            <a:r>
              <a:rPr lang="en-GB" dirty="0" err="1"/>
              <a:t>yn</a:t>
            </a:r>
            <a:r>
              <a:rPr lang="en-GB" dirty="0"/>
              <a:t> y </a:t>
            </a:r>
            <a:r>
              <a:rPr lang="en-GB" dirty="0" err="1"/>
              <a:t>cwricwlwm</a:t>
            </a:r>
            <a:r>
              <a:rPr lang="en-GB" dirty="0"/>
              <a:t>? </a:t>
            </a:r>
          </a:p>
          <a:p>
            <a:endParaRPr lang="en-GB" dirty="0"/>
          </a:p>
        </p:txBody>
      </p:sp>
      <p:sp>
        <p:nvSpPr>
          <p:cNvPr id="4" name="Content Placeholder 3"/>
          <p:cNvSpPr>
            <a:spLocks noGrp="1"/>
          </p:cNvSpPr>
          <p:nvPr>
            <p:ph sz="half" idx="2"/>
          </p:nvPr>
        </p:nvSpPr>
        <p:spPr>
          <a:xfrm>
            <a:off x="6197600" y="1600201"/>
            <a:ext cx="5384800" cy="5029199"/>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i="1" dirty="0"/>
              <a:t>Diverse regions and backgrounds</a:t>
            </a:r>
          </a:p>
          <a:p>
            <a:r>
              <a:rPr lang="en-GB" i="1" dirty="0"/>
              <a:t>Likely to have a range of experience and fluency </a:t>
            </a:r>
          </a:p>
          <a:p>
            <a:r>
              <a:rPr lang="en-GB" i="1" dirty="0"/>
              <a:t>Depending on area, some languages may be in a ‘linguistic minority’ </a:t>
            </a:r>
          </a:p>
          <a:p>
            <a:r>
              <a:rPr lang="en-GB" i="1" dirty="0"/>
              <a:t>Learning a language is a social process </a:t>
            </a:r>
          </a:p>
          <a:p>
            <a:r>
              <a:rPr lang="en-GB" i="1" dirty="0"/>
              <a:t>Children need to feel safe, settled and valued – is the child’s linguistic background valued, reflected and included in the curriculum? </a:t>
            </a:r>
          </a:p>
          <a:p>
            <a:pPr marL="0" indent="0" algn="r">
              <a:buNone/>
            </a:pPr>
            <a:r>
              <a:rPr lang="en-GB" dirty="0"/>
              <a:t>MacLean in Knowles, 2011</a:t>
            </a:r>
          </a:p>
        </p:txBody>
      </p:sp>
      <p:pic>
        <p:nvPicPr>
          <p:cNvPr id="6" name="Picture 5">
            <a:extLst>
              <a:ext uri="{FF2B5EF4-FFF2-40B4-BE49-F238E27FC236}">
                <a16:creationId xmlns:a16="http://schemas.microsoft.com/office/drawing/2014/main" id="{C0C07A02-6216-4733-B5F6-F97C2FEF07A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 y="228600"/>
            <a:ext cx="1815513" cy="1086282"/>
          </a:xfrm>
          <a:prstGeom prst="rect">
            <a:avLst/>
          </a:prstGeom>
        </p:spPr>
      </p:pic>
    </p:spTree>
    <p:extLst>
      <p:ext uri="{BB962C8B-B14F-4D97-AF65-F5344CB8AC3E}">
        <p14:creationId xmlns:p14="http://schemas.microsoft.com/office/powerpoint/2010/main" val="4150189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3" cstate="print">
            <a:extLst>
              <a:ext uri="{28A0092B-C50C-407E-A947-70E740481C1C}">
                <a14:useLocalDpi xmlns:a14="http://schemas.microsoft.com/office/drawing/2010/main" val="0"/>
              </a:ext>
            </a:extLst>
          </a:blip>
          <a:stretch>
            <a:fillRect/>
          </a:stretch>
        </p:blipFill>
        <p:spPr>
          <a:xfrm>
            <a:off x="9638522" y="6083557"/>
            <a:ext cx="2597332" cy="774441"/>
          </a:xfrm>
          <a:prstGeom prst="rect">
            <a:avLst/>
          </a:prstGeom>
        </p:spPr>
      </p:pic>
      <p:sp>
        <p:nvSpPr>
          <p:cNvPr id="3" name="Content Placeholder 2"/>
          <p:cNvSpPr>
            <a:spLocks noGrp="1"/>
          </p:cNvSpPr>
          <p:nvPr>
            <p:ph idx="1"/>
          </p:nvPr>
        </p:nvSpPr>
        <p:spPr>
          <a:xfrm>
            <a:off x="6350000" y="1640114"/>
            <a:ext cx="5320890" cy="5075317"/>
          </a:xfrm>
        </p:spPr>
        <p:txBody>
          <a:bodyPr>
            <a:normAutofit/>
          </a:bodyPr>
          <a:lstStyle/>
          <a:p>
            <a:endParaRPr lang="en-GB" altLang="en-US" dirty="0">
              <a:cs typeface="Arial" panose="020B0604020202020204" pitchFamily="34" charset="0"/>
            </a:endParaRPr>
          </a:p>
        </p:txBody>
      </p:sp>
      <p:sp>
        <p:nvSpPr>
          <p:cNvPr id="2" name="Title 1"/>
          <p:cNvSpPr>
            <a:spLocks noGrp="1"/>
          </p:cNvSpPr>
          <p:nvPr>
            <p:ph type="title"/>
          </p:nvPr>
        </p:nvSpPr>
        <p:spPr>
          <a:xfrm>
            <a:off x="-87086" y="274638"/>
            <a:ext cx="10972800" cy="1143000"/>
          </a:xfrm>
        </p:spPr>
        <p:txBody>
          <a:bodyPr>
            <a:normAutofit/>
          </a:bodyPr>
          <a:lstStyle/>
          <a:p>
            <a:r>
              <a:rPr lang="en-GB" sz="3600" b="1" dirty="0" err="1">
                <a:latin typeface="+mn-lt"/>
              </a:rPr>
              <a:t>Cyd-destun</a:t>
            </a:r>
            <a:r>
              <a:rPr lang="en-GB" sz="3600" b="1" dirty="0">
                <a:latin typeface="+mn-lt"/>
              </a:rPr>
              <a:t>/Context</a:t>
            </a:r>
            <a:r>
              <a:rPr lang="en-GB" sz="3600" dirty="0">
                <a:latin typeface="+mn-lt"/>
              </a:rPr>
              <a:t>:</a:t>
            </a:r>
          </a:p>
        </p:txBody>
      </p:sp>
      <p:pic>
        <p:nvPicPr>
          <p:cNvPr id="4" name="Picture 2" descr="C:\Users\sharplesj\AppData\Local\Microsoft\Windows\Temporary Internet Files\Content.IE5\C460D5OA\happy%20children%20clip%20art_medium[1].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9188" y="274638"/>
            <a:ext cx="3048000" cy="1002846"/>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628A30EF-8786-485F-91DF-A1569231BD54}"/>
              </a:ext>
            </a:extLst>
          </p:cNvPr>
          <p:cNvSpPr txBox="1">
            <a:spLocks/>
          </p:cNvSpPr>
          <p:nvPr/>
        </p:nvSpPr>
        <p:spPr>
          <a:xfrm>
            <a:off x="609600" y="1600201"/>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dirty="0" err="1"/>
              <a:t>Mae'n</a:t>
            </a:r>
            <a:r>
              <a:rPr lang="en-GB" dirty="0"/>
              <a:t> </a:t>
            </a:r>
            <a:r>
              <a:rPr lang="en-GB" dirty="0" err="1"/>
              <a:t>ofynnol</a:t>
            </a:r>
            <a:r>
              <a:rPr lang="en-GB" dirty="0"/>
              <a:t> </a:t>
            </a:r>
            <a:r>
              <a:rPr lang="en-GB" dirty="0" err="1"/>
              <a:t>i</a:t>
            </a:r>
            <a:r>
              <a:rPr lang="en-GB" dirty="0"/>
              <a:t> bob </a:t>
            </a:r>
            <a:r>
              <a:rPr lang="en-GB" dirty="0" err="1"/>
              <a:t>ysgol</a:t>
            </a:r>
            <a:r>
              <a:rPr lang="en-GB" dirty="0"/>
              <a:t> </a:t>
            </a:r>
            <a:r>
              <a:rPr lang="en-GB" dirty="0" err="1"/>
              <a:t>yng</a:t>
            </a:r>
            <a:r>
              <a:rPr lang="en-GB" dirty="0"/>
              <a:t> </a:t>
            </a:r>
            <a:r>
              <a:rPr lang="en-GB" dirty="0" err="1"/>
              <a:t>Nghymru</a:t>
            </a:r>
            <a:r>
              <a:rPr lang="en-GB" dirty="0"/>
              <a:t> </a:t>
            </a:r>
            <a:r>
              <a:rPr lang="en-GB" dirty="0" err="1"/>
              <a:t>gynnal</a:t>
            </a:r>
            <a:r>
              <a:rPr lang="en-GB" dirty="0"/>
              <a:t> </a:t>
            </a:r>
            <a:r>
              <a:rPr lang="en-GB" b="1" dirty="0" err="1"/>
              <a:t>Arolwg</a:t>
            </a:r>
            <a:r>
              <a:rPr lang="en-GB" b="1" dirty="0"/>
              <a:t> </a:t>
            </a:r>
            <a:r>
              <a:rPr lang="en-GB" b="1" dirty="0" err="1"/>
              <a:t>Asesu</a:t>
            </a:r>
            <a:r>
              <a:rPr lang="en-GB" b="1" dirty="0"/>
              <a:t> </a:t>
            </a:r>
            <a:r>
              <a:rPr lang="en-GB" b="1" dirty="0" err="1"/>
              <a:t>Anghenion</a:t>
            </a:r>
            <a:r>
              <a:rPr lang="en-GB" b="1" dirty="0"/>
              <a:t> SIY/WAL </a:t>
            </a:r>
            <a:r>
              <a:rPr lang="en-GB" b="1" dirty="0" err="1"/>
              <a:t>blynyddol</a:t>
            </a:r>
            <a:r>
              <a:rPr lang="en-GB" dirty="0"/>
              <a:t>, </a:t>
            </a:r>
            <a:r>
              <a:rPr lang="en-GB" dirty="0" err="1"/>
              <a:t>fel</a:t>
            </a:r>
            <a:r>
              <a:rPr lang="en-GB" dirty="0"/>
              <a:t> </a:t>
            </a:r>
            <a:r>
              <a:rPr lang="en-GB" dirty="0" err="1"/>
              <a:t>arfer</a:t>
            </a:r>
            <a:r>
              <a:rPr lang="en-GB" dirty="0"/>
              <a:t> </a:t>
            </a:r>
            <a:r>
              <a:rPr lang="en-GB" dirty="0" err="1"/>
              <a:t>yn</a:t>
            </a:r>
            <a:r>
              <a:rPr lang="en-GB" dirty="0"/>
              <a:t> </a:t>
            </a:r>
            <a:r>
              <a:rPr lang="en-GB" dirty="0" err="1"/>
              <a:t>Nhymor</a:t>
            </a:r>
            <a:r>
              <a:rPr lang="en-GB" dirty="0"/>
              <a:t> </a:t>
            </a:r>
            <a:r>
              <a:rPr lang="en-GB" dirty="0" err="1"/>
              <a:t>yr</a:t>
            </a:r>
            <a:r>
              <a:rPr lang="en-GB" dirty="0"/>
              <a:t> Hydref</a:t>
            </a:r>
          </a:p>
          <a:p>
            <a:endParaRPr lang="en-GB" dirty="0"/>
          </a:p>
          <a:p>
            <a:r>
              <a:rPr lang="en-GB" dirty="0" err="1"/>
              <a:t>Diben</a:t>
            </a:r>
            <a:r>
              <a:rPr lang="en-GB" dirty="0"/>
              <a:t> </a:t>
            </a:r>
            <a:r>
              <a:rPr lang="en-GB" dirty="0" err="1"/>
              <a:t>yr</a:t>
            </a:r>
            <a:r>
              <a:rPr lang="en-GB" dirty="0"/>
              <a:t> </a:t>
            </a:r>
            <a:r>
              <a:rPr lang="en-GB" dirty="0" err="1"/>
              <a:t>arolwg</a:t>
            </a:r>
            <a:r>
              <a:rPr lang="en-GB" dirty="0"/>
              <a:t> </a:t>
            </a:r>
            <a:r>
              <a:rPr lang="en-GB" dirty="0" err="1"/>
              <a:t>yw</a:t>
            </a:r>
            <a:r>
              <a:rPr lang="en-GB" dirty="0"/>
              <a:t> </a:t>
            </a:r>
            <a:r>
              <a:rPr lang="en-GB" b="1" dirty="0"/>
              <a:t>nodi </a:t>
            </a:r>
            <a:r>
              <a:rPr lang="en-GB" b="1" dirty="0" err="1"/>
              <a:t>dysgwyr</a:t>
            </a:r>
            <a:r>
              <a:rPr lang="en-GB" b="1" dirty="0"/>
              <a:t> o </a:t>
            </a:r>
            <a:r>
              <a:rPr lang="en-GB" b="1" dirty="0" err="1"/>
              <a:t>leiafrifoedd</a:t>
            </a:r>
            <a:r>
              <a:rPr lang="en-GB" b="1" dirty="0"/>
              <a:t> </a:t>
            </a:r>
            <a:r>
              <a:rPr lang="en-GB" b="1" dirty="0" err="1"/>
              <a:t>ethnig</a:t>
            </a:r>
            <a:r>
              <a:rPr lang="en-GB" b="1" dirty="0"/>
              <a:t> ac </a:t>
            </a:r>
            <a:r>
              <a:rPr lang="en-GB" b="1" dirty="0" err="1"/>
              <a:t>yn</a:t>
            </a:r>
            <a:r>
              <a:rPr lang="en-GB" b="1" dirty="0"/>
              <a:t> </a:t>
            </a:r>
            <a:r>
              <a:rPr lang="en-GB" b="1" dirty="0" err="1"/>
              <a:t>fwy</a:t>
            </a:r>
            <a:r>
              <a:rPr lang="en-GB" b="1" dirty="0"/>
              <a:t> </a:t>
            </a:r>
            <a:r>
              <a:rPr lang="en-GB" b="1" dirty="0" err="1"/>
              <a:t>penodol</a:t>
            </a:r>
            <a:r>
              <a:rPr lang="en-GB" b="1" dirty="0"/>
              <a:t> </a:t>
            </a:r>
            <a:r>
              <a:rPr lang="en-GB" b="1" dirty="0" err="1"/>
              <a:t>dysgwyr</a:t>
            </a:r>
            <a:r>
              <a:rPr lang="en-GB" b="1" dirty="0"/>
              <a:t> SIY/CIY</a:t>
            </a:r>
            <a:r>
              <a:rPr lang="en-GB" dirty="0"/>
              <a:t> er </a:t>
            </a:r>
            <a:r>
              <a:rPr lang="en-GB" dirty="0" err="1"/>
              <a:t>mwyn</a:t>
            </a:r>
            <a:r>
              <a:rPr lang="en-GB" dirty="0"/>
              <a:t> </a:t>
            </a:r>
            <a:r>
              <a:rPr lang="en-GB" dirty="0" err="1"/>
              <a:t>diweddaru</a:t>
            </a:r>
            <a:r>
              <a:rPr lang="en-GB" dirty="0"/>
              <a:t> </a:t>
            </a:r>
            <a:r>
              <a:rPr lang="en-GB" dirty="0" err="1"/>
              <a:t>camau</a:t>
            </a:r>
            <a:r>
              <a:rPr lang="en-GB" dirty="0"/>
              <a:t> </a:t>
            </a:r>
            <a:r>
              <a:rPr lang="en-GB" dirty="0" err="1"/>
              <a:t>caffael</a:t>
            </a:r>
            <a:r>
              <a:rPr lang="en-GB" dirty="0"/>
              <a:t> </a:t>
            </a:r>
            <a:r>
              <a:rPr lang="en-GB" dirty="0" err="1"/>
              <a:t>iaith</a:t>
            </a:r>
            <a:r>
              <a:rPr lang="en-GB" dirty="0"/>
              <a:t> </a:t>
            </a:r>
          </a:p>
          <a:p>
            <a:endParaRPr lang="en-GB" dirty="0"/>
          </a:p>
          <a:p>
            <a:r>
              <a:rPr lang="en-GB" dirty="0"/>
              <a:t>Mae </a:t>
            </a:r>
            <a:r>
              <a:rPr lang="en-GB" dirty="0" err="1"/>
              <a:t>angen</a:t>
            </a:r>
            <a:r>
              <a:rPr lang="en-GB" dirty="0"/>
              <a:t> </a:t>
            </a:r>
            <a:r>
              <a:rPr lang="en-GB" dirty="0" err="1"/>
              <a:t>diweddaru</a:t>
            </a:r>
            <a:r>
              <a:rPr lang="en-GB" dirty="0"/>
              <a:t> </a:t>
            </a:r>
            <a:r>
              <a:rPr lang="en-GB" dirty="0" err="1"/>
              <a:t>camau</a:t>
            </a:r>
            <a:r>
              <a:rPr lang="en-GB" dirty="0"/>
              <a:t> </a:t>
            </a:r>
            <a:r>
              <a:rPr lang="en-GB" dirty="0" err="1"/>
              <a:t>caffael</a:t>
            </a:r>
            <a:r>
              <a:rPr lang="en-GB" dirty="0"/>
              <a:t> SIY/WAL </a:t>
            </a:r>
            <a:r>
              <a:rPr lang="en-GB" dirty="0" err="1"/>
              <a:t>fel</a:t>
            </a:r>
            <a:r>
              <a:rPr lang="en-GB" dirty="0"/>
              <a:t> </a:t>
            </a:r>
            <a:r>
              <a:rPr lang="en-GB" dirty="0" err="1"/>
              <a:t>rhan</a:t>
            </a:r>
            <a:r>
              <a:rPr lang="en-GB" dirty="0"/>
              <a:t> o </a:t>
            </a:r>
            <a:r>
              <a:rPr lang="en-GB" dirty="0" err="1"/>
              <a:t>ffurflen</a:t>
            </a:r>
            <a:r>
              <a:rPr lang="en-GB" dirty="0"/>
              <a:t> </a:t>
            </a:r>
            <a:r>
              <a:rPr lang="en-GB" b="1" dirty="0"/>
              <a:t>CYBLD</a:t>
            </a:r>
            <a:r>
              <a:rPr lang="en-GB" dirty="0"/>
              <a:t> (</a:t>
            </a:r>
            <a:r>
              <a:rPr lang="en-GB" dirty="0" err="1"/>
              <a:t>Cyfrifiad</a:t>
            </a:r>
            <a:r>
              <a:rPr lang="en-GB" dirty="0"/>
              <a:t> </a:t>
            </a:r>
            <a:r>
              <a:rPr lang="en-GB" dirty="0" err="1"/>
              <a:t>Ysgolion</a:t>
            </a:r>
            <a:r>
              <a:rPr lang="en-GB" dirty="0"/>
              <a:t> </a:t>
            </a:r>
            <a:r>
              <a:rPr lang="en-GB" dirty="0" err="1"/>
              <a:t>Blynyddol</a:t>
            </a:r>
            <a:r>
              <a:rPr lang="en-GB" dirty="0"/>
              <a:t> </a:t>
            </a:r>
            <a:r>
              <a:rPr lang="en-GB" dirty="0" err="1"/>
              <a:t>ar</a:t>
            </a:r>
            <a:r>
              <a:rPr lang="en-GB" dirty="0"/>
              <a:t> </a:t>
            </a:r>
            <a:r>
              <a:rPr lang="en-GB" dirty="0" err="1"/>
              <a:t>Lefel</a:t>
            </a:r>
            <a:r>
              <a:rPr lang="en-GB" dirty="0"/>
              <a:t> </a:t>
            </a:r>
            <a:r>
              <a:rPr lang="en-GB" dirty="0" err="1"/>
              <a:t>Disgyblion</a:t>
            </a:r>
            <a:r>
              <a:rPr lang="en-GB" dirty="0"/>
              <a:t>) </a:t>
            </a:r>
            <a:r>
              <a:rPr lang="en-GB" dirty="0" err="1"/>
              <a:t>ysgol</a:t>
            </a:r>
            <a:endParaRPr lang="en-GB" dirty="0"/>
          </a:p>
          <a:p>
            <a:pPr marL="0" indent="0">
              <a:buNone/>
            </a:pPr>
            <a:endParaRPr lang="en-GB" dirty="0"/>
          </a:p>
          <a:p>
            <a:r>
              <a:rPr lang="en-GB" dirty="0" err="1"/>
              <a:t>Caiff</a:t>
            </a:r>
            <a:r>
              <a:rPr lang="en-GB" dirty="0"/>
              <a:t> </a:t>
            </a:r>
            <a:r>
              <a:rPr lang="en-GB" dirty="0" err="1"/>
              <a:t>dysgwyr</a:t>
            </a:r>
            <a:r>
              <a:rPr lang="en-GB" dirty="0"/>
              <a:t> SIY/CIY </a:t>
            </a:r>
            <a:r>
              <a:rPr lang="en-GB" dirty="0" err="1"/>
              <a:t>eu</a:t>
            </a:r>
            <a:r>
              <a:rPr lang="en-GB" dirty="0"/>
              <a:t> </a:t>
            </a:r>
            <a:r>
              <a:rPr lang="en-GB" dirty="0" err="1"/>
              <a:t>hasesu</a:t>
            </a:r>
            <a:r>
              <a:rPr lang="en-GB" dirty="0"/>
              <a:t> </a:t>
            </a:r>
            <a:r>
              <a:rPr lang="en-GB" dirty="0" err="1"/>
              <a:t>ar</a:t>
            </a:r>
            <a:r>
              <a:rPr lang="en-GB" dirty="0"/>
              <a:t> </a:t>
            </a:r>
            <a:r>
              <a:rPr lang="en-GB" b="1" dirty="0" err="1"/>
              <a:t>fodel</a:t>
            </a:r>
            <a:r>
              <a:rPr lang="en-GB" b="1" dirty="0"/>
              <a:t> </a:t>
            </a:r>
            <a:r>
              <a:rPr lang="en-GB" b="1" dirty="0" err="1"/>
              <a:t>pum</a:t>
            </a:r>
            <a:r>
              <a:rPr lang="en-GB" b="1" dirty="0"/>
              <a:t> cam o </a:t>
            </a:r>
            <a:r>
              <a:rPr lang="en-GB" b="1" dirty="0" err="1"/>
              <a:t>gaffael</a:t>
            </a:r>
            <a:r>
              <a:rPr lang="en-GB" b="1" dirty="0"/>
              <a:t> </a:t>
            </a:r>
            <a:r>
              <a:rPr lang="en-GB" b="1" dirty="0" err="1"/>
              <a:t>iaith</a:t>
            </a:r>
            <a:r>
              <a:rPr lang="en-GB" b="1" dirty="0"/>
              <a:t> </a:t>
            </a:r>
            <a:r>
              <a:rPr lang="en-GB" b="1" dirty="0" err="1"/>
              <a:t>Llywodraeth</a:t>
            </a:r>
            <a:r>
              <a:rPr lang="en-GB" b="1" dirty="0"/>
              <a:t> Cymru</a:t>
            </a:r>
            <a:r>
              <a:rPr lang="en-GB" dirty="0"/>
              <a:t> (</a:t>
            </a:r>
            <a:r>
              <a:rPr lang="en-GB" dirty="0" err="1"/>
              <a:t>Camau</a:t>
            </a:r>
            <a:r>
              <a:rPr lang="en-GB" dirty="0"/>
              <a:t> A-E)</a:t>
            </a:r>
          </a:p>
          <a:p>
            <a:pPr marL="0" indent="0">
              <a:buNone/>
            </a:pPr>
            <a:r>
              <a:rPr lang="en-GB" dirty="0"/>
              <a:t>	                                </a:t>
            </a:r>
            <a:r>
              <a:rPr lang="en-GB" sz="2600" dirty="0" err="1"/>
              <a:t>Llywodraeth</a:t>
            </a:r>
            <a:r>
              <a:rPr lang="en-GB" sz="2600" dirty="0"/>
              <a:t> Cymru, 2011</a:t>
            </a:r>
          </a:p>
          <a:p>
            <a:endParaRPr lang="en-GB" dirty="0"/>
          </a:p>
          <a:p>
            <a:endParaRPr lang="en-GB" dirty="0"/>
          </a:p>
          <a:p>
            <a:endParaRPr lang="en-GB" dirty="0"/>
          </a:p>
        </p:txBody>
      </p:sp>
      <p:sp>
        <p:nvSpPr>
          <p:cNvPr id="9" name="Content Placeholder 2">
            <a:extLst>
              <a:ext uri="{FF2B5EF4-FFF2-40B4-BE49-F238E27FC236}">
                <a16:creationId xmlns:a16="http://schemas.microsoft.com/office/drawing/2014/main" id="{1C68BD56-A2B1-43B6-A120-4CE6E0CA812F}"/>
              </a:ext>
            </a:extLst>
          </p:cNvPr>
          <p:cNvSpPr txBox="1">
            <a:spLocks/>
          </p:cNvSpPr>
          <p:nvPr/>
        </p:nvSpPr>
        <p:spPr>
          <a:xfrm>
            <a:off x="6350000" y="1554163"/>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altLang="en-US" dirty="0">
                <a:cs typeface="Arial" panose="020B0604020202020204" pitchFamily="34" charset="0"/>
              </a:rPr>
              <a:t>All schools in Wales are required to undertake an </a:t>
            </a:r>
            <a:r>
              <a:rPr lang="en-GB" altLang="en-US" b="1" dirty="0">
                <a:cs typeface="Arial" panose="020B0604020202020204" pitchFamily="34" charset="0"/>
              </a:rPr>
              <a:t>annual EAL/WAL Needs Assessment Survey</a:t>
            </a:r>
            <a:r>
              <a:rPr lang="en-GB" altLang="en-US" dirty="0">
                <a:cs typeface="Arial" panose="020B0604020202020204" pitchFamily="34" charset="0"/>
              </a:rPr>
              <a:t>, usually in the Autumn Term</a:t>
            </a:r>
          </a:p>
          <a:p>
            <a:pPr marL="0" indent="0">
              <a:buNone/>
            </a:pPr>
            <a:endParaRPr lang="en-GB" altLang="en-US" dirty="0">
              <a:cs typeface="Arial" panose="020B0604020202020204" pitchFamily="34" charset="0"/>
            </a:endParaRPr>
          </a:p>
          <a:p>
            <a:r>
              <a:rPr lang="en-GB" altLang="en-US" dirty="0">
                <a:cs typeface="Arial" panose="020B0604020202020204" pitchFamily="34" charset="0"/>
              </a:rPr>
              <a:t>The purpose of the survey is to </a:t>
            </a:r>
            <a:r>
              <a:rPr lang="en-GB" altLang="en-US" b="1" dirty="0">
                <a:cs typeface="Arial" panose="020B0604020202020204" pitchFamily="34" charset="0"/>
              </a:rPr>
              <a:t>identify minority ethnic and more specifically EAL/WAL learners</a:t>
            </a:r>
            <a:r>
              <a:rPr lang="en-GB" altLang="en-US" dirty="0">
                <a:cs typeface="Arial" panose="020B0604020202020204" pitchFamily="34" charset="0"/>
              </a:rPr>
              <a:t> in order to update stages of language acquisition </a:t>
            </a:r>
          </a:p>
          <a:p>
            <a:pPr marL="0" indent="0">
              <a:buNone/>
            </a:pPr>
            <a:endParaRPr lang="en-GB" altLang="en-US" dirty="0">
              <a:cs typeface="Arial" panose="020B0604020202020204" pitchFamily="34" charset="0"/>
            </a:endParaRPr>
          </a:p>
          <a:p>
            <a:r>
              <a:rPr lang="en-GB" altLang="en-US" dirty="0">
                <a:cs typeface="Arial" panose="020B0604020202020204" pitchFamily="34" charset="0"/>
              </a:rPr>
              <a:t>Updating stages of EAL/WAL acquisition is required as part of a school’s mandatory </a:t>
            </a:r>
            <a:r>
              <a:rPr lang="en-GB" altLang="en-US" b="1" dirty="0">
                <a:cs typeface="Arial" panose="020B0604020202020204" pitchFamily="34" charset="0"/>
              </a:rPr>
              <a:t>PLASC</a:t>
            </a:r>
            <a:r>
              <a:rPr lang="en-GB" altLang="en-US" dirty="0">
                <a:cs typeface="Arial" panose="020B0604020202020204" pitchFamily="34" charset="0"/>
              </a:rPr>
              <a:t> (Pupil Level Annual School Census) return</a:t>
            </a:r>
          </a:p>
          <a:p>
            <a:pPr marL="0" indent="0">
              <a:buNone/>
            </a:pPr>
            <a:endParaRPr lang="en-GB" altLang="en-US" dirty="0">
              <a:cs typeface="Arial" panose="020B0604020202020204" pitchFamily="34" charset="0"/>
            </a:endParaRPr>
          </a:p>
          <a:p>
            <a:r>
              <a:rPr lang="en-GB" altLang="en-US" dirty="0">
                <a:cs typeface="Arial" panose="020B0604020202020204" pitchFamily="34" charset="0"/>
              </a:rPr>
              <a:t>EAL/WAL learners are assessed on the </a:t>
            </a:r>
            <a:r>
              <a:rPr lang="en-GB" altLang="en-US" b="1" dirty="0">
                <a:cs typeface="Arial" panose="020B0604020202020204" pitchFamily="34" charset="0"/>
              </a:rPr>
              <a:t>Welsh Government’s  five stage model of language acquisition </a:t>
            </a:r>
            <a:r>
              <a:rPr lang="en-GB" altLang="en-US" dirty="0">
                <a:cs typeface="Arial" panose="020B0604020202020204" pitchFamily="34" charset="0"/>
              </a:rPr>
              <a:t>(Stages A-E)</a:t>
            </a:r>
          </a:p>
          <a:p>
            <a:pPr marL="0" indent="0">
              <a:buNone/>
            </a:pPr>
            <a:r>
              <a:rPr lang="en-GB" altLang="en-US" dirty="0">
                <a:cs typeface="Arial" panose="020B0604020202020204" pitchFamily="34" charset="0"/>
              </a:rPr>
              <a:t>			</a:t>
            </a:r>
            <a:r>
              <a:rPr lang="en-GB" altLang="en-US" sz="2600" dirty="0">
                <a:cs typeface="Arial" panose="020B0604020202020204" pitchFamily="34" charset="0"/>
              </a:rPr>
              <a:t>Welsh Government, 2011</a:t>
            </a:r>
            <a:endParaRPr lang="en-GB" altLang="en-US" dirty="0">
              <a:cs typeface="Arial" panose="020B0604020202020204" pitchFamily="34" charset="0"/>
            </a:endParaRPr>
          </a:p>
        </p:txBody>
      </p:sp>
    </p:spTree>
    <p:extLst>
      <p:ext uri="{BB962C8B-B14F-4D97-AF65-F5344CB8AC3E}">
        <p14:creationId xmlns:p14="http://schemas.microsoft.com/office/powerpoint/2010/main" val="3101999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9086" y="115856"/>
            <a:ext cx="2767360" cy="113347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5DCC91F0-FA08-4855-8913-B6E8F75CCB15}"/>
              </a:ext>
            </a:extLst>
          </p:cNvPr>
          <p:cNvSpPr txBox="1">
            <a:spLocks/>
          </p:cNvSpPr>
          <p:nvPr/>
        </p:nvSpPr>
        <p:spPr>
          <a:xfrm>
            <a:off x="261257" y="1455058"/>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4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sz="4300" dirty="0" err="1"/>
              <a:t>Gellir</a:t>
            </a:r>
            <a:r>
              <a:rPr lang="en-GB" sz="4300" dirty="0"/>
              <a:t> </a:t>
            </a:r>
            <a:r>
              <a:rPr lang="en-GB" sz="4300" b="1" dirty="0" err="1"/>
              <a:t>adnabod</a:t>
            </a:r>
            <a:r>
              <a:rPr lang="en-GB" sz="4300" dirty="0"/>
              <a:t> </a:t>
            </a:r>
            <a:r>
              <a:rPr lang="en-GB" sz="4300" dirty="0" err="1"/>
              <a:t>dysgwyr</a:t>
            </a:r>
            <a:r>
              <a:rPr lang="en-GB" sz="4300" dirty="0"/>
              <a:t> SIY/CIY o </a:t>
            </a:r>
            <a:r>
              <a:rPr lang="en-GB" sz="4300" dirty="0" err="1"/>
              <a:t>ddata</a:t>
            </a:r>
            <a:r>
              <a:rPr lang="en-GB" sz="4300" dirty="0"/>
              <a:t> </a:t>
            </a:r>
            <a:r>
              <a:rPr lang="en-GB" sz="4300" dirty="0" err="1"/>
              <a:t>ar</a:t>
            </a:r>
            <a:r>
              <a:rPr lang="en-GB" sz="4300" dirty="0"/>
              <a:t> </a:t>
            </a:r>
            <a:r>
              <a:rPr lang="en-GB" sz="4300" dirty="0" err="1"/>
              <a:t>lefel</a:t>
            </a:r>
            <a:r>
              <a:rPr lang="en-GB" sz="4300" dirty="0"/>
              <a:t> </a:t>
            </a:r>
            <a:r>
              <a:rPr lang="en-GB" sz="4300" dirty="0" err="1"/>
              <a:t>ysgol</a:t>
            </a:r>
            <a:endParaRPr lang="en-GB" sz="4300" dirty="0"/>
          </a:p>
          <a:p>
            <a:endParaRPr lang="en-GB" sz="4300" dirty="0"/>
          </a:p>
          <a:p>
            <a:r>
              <a:rPr lang="en-GB" sz="4300" dirty="0" err="1"/>
              <a:t>Bydd</a:t>
            </a:r>
            <a:r>
              <a:rPr lang="en-GB" sz="4300" dirty="0"/>
              <a:t> </a:t>
            </a:r>
            <a:r>
              <a:rPr lang="en-GB" sz="4300" dirty="0" err="1"/>
              <a:t>dysgwyr</a:t>
            </a:r>
            <a:r>
              <a:rPr lang="en-GB" sz="4300" dirty="0"/>
              <a:t> SIY/CIY o </a:t>
            </a:r>
            <a:r>
              <a:rPr lang="en-GB" sz="4300" b="1" dirty="0" err="1"/>
              <a:t>gefndir</a:t>
            </a:r>
            <a:r>
              <a:rPr lang="en-GB" sz="4300" b="1" dirty="0"/>
              <a:t> </a:t>
            </a:r>
            <a:r>
              <a:rPr lang="en-GB" sz="4300" b="1" dirty="0" err="1"/>
              <a:t>ethnig</a:t>
            </a:r>
            <a:r>
              <a:rPr lang="en-GB" sz="4300" b="1" dirty="0"/>
              <a:t> </a:t>
            </a:r>
            <a:r>
              <a:rPr lang="en-GB" sz="4300" b="1" dirty="0" err="1"/>
              <a:t>lleiafrifol</a:t>
            </a:r>
            <a:r>
              <a:rPr lang="en-GB" sz="4300" b="1" dirty="0"/>
              <a:t> </a:t>
            </a:r>
            <a:r>
              <a:rPr lang="en-GB" sz="4300" dirty="0"/>
              <a:t>a </a:t>
            </a:r>
            <a:r>
              <a:rPr lang="en-GB" sz="4300" dirty="0" err="1"/>
              <a:t>bydd</a:t>
            </a:r>
            <a:r>
              <a:rPr lang="en-GB" sz="4300" dirty="0"/>
              <a:t> </a:t>
            </a:r>
            <a:r>
              <a:rPr lang="en-GB" sz="4300" dirty="0" err="1"/>
              <a:t>ganddynt</a:t>
            </a:r>
            <a:r>
              <a:rPr lang="en-GB" sz="4300" dirty="0"/>
              <a:t> </a:t>
            </a:r>
            <a:r>
              <a:rPr lang="en-GB" sz="4300" b="1" dirty="0" err="1"/>
              <a:t>iaith</a:t>
            </a:r>
            <a:r>
              <a:rPr lang="en-GB" sz="4300" b="1" dirty="0"/>
              <a:t> </a:t>
            </a:r>
            <a:r>
              <a:rPr lang="en-GB" sz="4300" b="1" dirty="0" err="1"/>
              <a:t>gyntaf</a:t>
            </a:r>
            <a:r>
              <a:rPr lang="en-GB" sz="4300" b="1" dirty="0"/>
              <a:t> </a:t>
            </a:r>
            <a:r>
              <a:rPr lang="en-GB" sz="4300" b="1" dirty="0" err="1"/>
              <a:t>nad</a:t>
            </a:r>
            <a:r>
              <a:rPr lang="en-GB" sz="4300" b="1" dirty="0"/>
              <a:t> </a:t>
            </a:r>
            <a:r>
              <a:rPr lang="en-GB" sz="4300" b="1" dirty="0" err="1"/>
              <a:t>yw'n</a:t>
            </a:r>
            <a:r>
              <a:rPr lang="en-GB" sz="4300" b="1" dirty="0"/>
              <a:t> </a:t>
            </a:r>
            <a:r>
              <a:rPr lang="en-GB" sz="4300" b="1" dirty="0" err="1"/>
              <a:t>Gymraeg</a:t>
            </a:r>
            <a:r>
              <a:rPr lang="en-GB" sz="4300" b="1" dirty="0"/>
              <a:t> </a:t>
            </a:r>
            <a:r>
              <a:rPr lang="en-GB" sz="4300" b="1" dirty="0" err="1"/>
              <a:t>na</a:t>
            </a:r>
            <a:r>
              <a:rPr lang="en-GB" sz="4300" b="1" dirty="0"/>
              <a:t> </a:t>
            </a:r>
            <a:r>
              <a:rPr lang="en-GB" sz="4300" b="1" dirty="0" err="1"/>
              <a:t>Saesneg</a:t>
            </a:r>
            <a:endParaRPr lang="en-GB" sz="4300" b="1" dirty="0"/>
          </a:p>
          <a:p>
            <a:endParaRPr lang="en-GB" sz="4300" dirty="0"/>
          </a:p>
          <a:p>
            <a:r>
              <a:rPr lang="en-GB" sz="4300" dirty="0" err="1"/>
              <a:t>Diffinnir</a:t>
            </a:r>
            <a:r>
              <a:rPr lang="en-GB" sz="4300" dirty="0"/>
              <a:t> </a:t>
            </a:r>
            <a:r>
              <a:rPr lang="en-GB" sz="4300" b="1" dirty="0" err="1"/>
              <a:t>iaith</a:t>
            </a:r>
            <a:r>
              <a:rPr lang="en-GB" sz="4300" b="1" dirty="0"/>
              <a:t> </a:t>
            </a:r>
            <a:r>
              <a:rPr lang="en-GB" sz="4300" b="1" dirty="0" err="1"/>
              <a:t>gyntaf</a:t>
            </a:r>
            <a:r>
              <a:rPr lang="en-GB" sz="4300" b="1" dirty="0"/>
              <a:t> </a:t>
            </a:r>
            <a:r>
              <a:rPr lang="en-GB" sz="4300" dirty="0" err="1"/>
              <a:t>fel</a:t>
            </a:r>
            <a:r>
              <a:rPr lang="en-GB" sz="4300" dirty="0"/>
              <a:t>:</a:t>
            </a:r>
          </a:p>
          <a:p>
            <a:endParaRPr lang="en-GB" sz="4300" dirty="0"/>
          </a:p>
          <a:p>
            <a:pPr marL="0" indent="0">
              <a:buNone/>
            </a:pPr>
            <a:r>
              <a:rPr lang="en-GB" sz="4300" dirty="0"/>
              <a:t> '</a:t>
            </a:r>
            <a:r>
              <a:rPr lang="en-GB" sz="4300" dirty="0" err="1"/>
              <a:t>Yr</a:t>
            </a:r>
            <a:r>
              <a:rPr lang="en-GB" sz="4300" dirty="0"/>
              <a:t> </a:t>
            </a:r>
            <a:r>
              <a:rPr lang="en-GB" sz="4300" dirty="0" err="1"/>
              <a:t>iaith</a:t>
            </a:r>
            <a:r>
              <a:rPr lang="en-GB" sz="4300" dirty="0"/>
              <a:t> y </a:t>
            </a:r>
            <a:r>
              <a:rPr lang="en-GB" sz="4300" dirty="0" err="1"/>
              <a:t>dysgodd</a:t>
            </a:r>
            <a:r>
              <a:rPr lang="en-GB" sz="4300" dirty="0"/>
              <a:t> </a:t>
            </a:r>
            <a:r>
              <a:rPr lang="en-GB" sz="4300" dirty="0" err="1"/>
              <a:t>plentyn</a:t>
            </a:r>
            <a:r>
              <a:rPr lang="en-GB" sz="4300" dirty="0"/>
              <a:t> </a:t>
            </a:r>
            <a:r>
              <a:rPr lang="en-GB" sz="4300" dirty="0" err="1"/>
              <a:t>gyntaf</a:t>
            </a:r>
            <a:r>
              <a:rPr lang="en-GB" sz="4300" dirty="0"/>
              <a:t> </a:t>
            </a:r>
            <a:r>
              <a:rPr lang="en-GB" sz="4300" dirty="0" err="1"/>
              <a:t>fel</a:t>
            </a:r>
            <a:r>
              <a:rPr lang="en-GB" sz="4300" dirty="0"/>
              <a:t> </a:t>
            </a:r>
            <a:r>
              <a:rPr lang="en-GB" sz="4300" dirty="0" err="1"/>
              <a:t>plentyn</a:t>
            </a:r>
            <a:r>
              <a:rPr lang="en-GB" sz="4300" dirty="0"/>
              <a:t> </a:t>
            </a:r>
            <a:r>
              <a:rPr lang="en-GB" sz="4300" dirty="0" err="1"/>
              <a:t>bach</a:t>
            </a:r>
            <a:r>
              <a:rPr lang="en-GB" sz="4300" dirty="0"/>
              <a:t>, ac y gall </a:t>
            </a:r>
            <a:r>
              <a:rPr lang="en-GB" sz="4300" dirty="0" err="1"/>
              <a:t>barhau</a:t>
            </a:r>
            <a:r>
              <a:rPr lang="en-GB" sz="4300" dirty="0"/>
              <a:t> </a:t>
            </a:r>
            <a:r>
              <a:rPr lang="en-GB" sz="4300" dirty="0" err="1"/>
              <a:t>i</a:t>
            </a:r>
            <a:r>
              <a:rPr lang="en-GB" sz="4300" dirty="0"/>
              <a:t> </a:t>
            </a:r>
            <a:r>
              <a:rPr lang="en-GB" sz="4300" dirty="0" err="1"/>
              <a:t>fod</a:t>
            </a:r>
            <a:r>
              <a:rPr lang="en-GB" sz="4300" dirty="0"/>
              <a:t> </a:t>
            </a:r>
            <a:r>
              <a:rPr lang="en-GB" sz="4300" dirty="0" err="1"/>
              <a:t>yn</a:t>
            </a:r>
            <a:r>
              <a:rPr lang="en-GB" sz="4300" dirty="0"/>
              <a:t> </a:t>
            </a:r>
            <a:r>
              <a:rPr lang="en-GB" sz="4300" dirty="0" err="1"/>
              <a:t>agored</a:t>
            </a:r>
            <a:r>
              <a:rPr lang="en-GB" sz="4300" dirty="0"/>
              <a:t> </a:t>
            </a:r>
            <a:r>
              <a:rPr lang="en-GB" sz="4300" dirty="0" err="1"/>
              <a:t>iddo</a:t>
            </a:r>
            <a:r>
              <a:rPr lang="en-GB" sz="4300" dirty="0"/>
              <a:t> </a:t>
            </a:r>
            <a:r>
              <a:rPr lang="en-GB" sz="4300" dirty="0" err="1"/>
              <a:t>gartref</a:t>
            </a:r>
            <a:r>
              <a:rPr lang="en-GB" sz="4300" dirty="0"/>
              <a:t> neu </a:t>
            </a:r>
            <a:r>
              <a:rPr lang="en-GB" sz="4300" dirty="0" err="1"/>
              <a:t>yn</a:t>
            </a:r>
            <a:r>
              <a:rPr lang="en-GB" sz="4300" dirty="0"/>
              <a:t> y </a:t>
            </a:r>
            <a:r>
              <a:rPr lang="en-GB" sz="4300" dirty="0" err="1"/>
              <a:t>gymuned</a:t>
            </a:r>
            <a:r>
              <a:rPr lang="en-GB" sz="4300" dirty="0"/>
              <a:t>'</a:t>
            </a:r>
          </a:p>
          <a:p>
            <a:pPr marL="0" indent="0">
              <a:buNone/>
            </a:pPr>
            <a:endParaRPr lang="en-GB" sz="4300" dirty="0"/>
          </a:p>
          <a:p>
            <a:r>
              <a:rPr lang="en-GB" sz="4300" dirty="0"/>
              <a:t>'</a:t>
            </a:r>
            <a:r>
              <a:rPr lang="en-GB" sz="4300" dirty="0" err="1"/>
              <a:t>Lle</a:t>
            </a:r>
            <a:r>
              <a:rPr lang="en-GB" sz="4300" dirty="0"/>
              <a:t> </a:t>
            </a:r>
            <a:r>
              <a:rPr lang="en-GB" sz="4300" dirty="0" err="1"/>
              <a:t>mae</a:t>
            </a:r>
            <a:r>
              <a:rPr lang="en-GB" sz="4300" dirty="0"/>
              <a:t> </a:t>
            </a:r>
            <a:r>
              <a:rPr lang="en-GB" sz="4300" dirty="0" err="1"/>
              <a:t>plentyn</a:t>
            </a:r>
            <a:r>
              <a:rPr lang="en-GB" sz="4300" dirty="0"/>
              <a:t> </a:t>
            </a:r>
            <a:r>
              <a:rPr lang="en-GB" sz="4300" dirty="0" err="1"/>
              <a:t>wedi</a:t>
            </a:r>
            <a:r>
              <a:rPr lang="en-GB" sz="4300" dirty="0"/>
              <a:t> </a:t>
            </a:r>
            <a:r>
              <a:rPr lang="en-GB" sz="4300" dirty="0" err="1"/>
              <a:t>dysgu</a:t>
            </a:r>
            <a:r>
              <a:rPr lang="en-GB" sz="4300" dirty="0"/>
              <a:t> a </a:t>
            </a:r>
            <a:r>
              <a:rPr lang="en-GB" sz="4300" dirty="0" err="1"/>
              <a:t>defnyddio</a:t>
            </a:r>
            <a:r>
              <a:rPr lang="en-GB" sz="4300" dirty="0"/>
              <a:t> </a:t>
            </a:r>
            <a:r>
              <a:rPr lang="en-GB" sz="4300" dirty="0" err="1"/>
              <a:t>iaith</a:t>
            </a:r>
            <a:r>
              <a:rPr lang="en-GB" sz="4300" dirty="0"/>
              <a:t> </a:t>
            </a:r>
            <a:r>
              <a:rPr lang="en-GB" sz="4300" dirty="0" err="1"/>
              <a:t>arall</a:t>
            </a:r>
            <a:r>
              <a:rPr lang="en-GB" sz="4300" dirty="0"/>
              <a:t> </a:t>
            </a:r>
            <a:r>
              <a:rPr lang="en-GB" sz="4300" dirty="0" err="1"/>
              <a:t>yn</a:t>
            </a:r>
            <a:r>
              <a:rPr lang="en-GB" sz="4300" dirty="0"/>
              <a:t> </a:t>
            </a:r>
            <a:r>
              <a:rPr lang="en-GB" sz="4300" dirty="0" err="1"/>
              <a:t>eu</a:t>
            </a:r>
            <a:r>
              <a:rPr lang="en-GB" sz="4300" dirty="0"/>
              <a:t> </a:t>
            </a:r>
            <a:r>
              <a:rPr lang="en-GB" sz="4300" dirty="0" err="1"/>
              <a:t>blynyddoedd</a:t>
            </a:r>
            <a:r>
              <a:rPr lang="en-GB" sz="4300" dirty="0"/>
              <a:t> </a:t>
            </a:r>
            <a:r>
              <a:rPr lang="en-GB" sz="4300" dirty="0" err="1"/>
              <a:t>cynnar</a:t>
            </a:r>
            <a:r>
              <a:rPr lang="en-GB" sz="4300" dirty="0"/>
              <a:t> </a:t>
            </a:r>
            <a:r>
              <a:rPr lang="en-GB" sz="4300" dirty="0" err="1"/>
              <a:t>yn</a:t>
            </a:r>
            <a:r>
              <a:rPr lang="en-GB" sz="4300" dirty="0"/>
              <a:t> </a:t>
            </a:r>
            <a:r>
              <a:rPr lang="en-GB" sz="4300" dirty="0" err="1"/>
              <a:t>ogystal</a:t>
            </a:r>
            <a:r>
              <a:rPr lang="en-GB" sz="4300" dirty="0"/>
              <a:t> â </a:t>
            </a:r>
            <a:r>
              <a:rPr lang="en-GB" sz="4300" dirty="0" err="1"/>
              <a:t>Chymraeg</a:t>
            </a:r>
            <a:r>
              <a:rPr lang="en-GB" sz="4300" dirty="0"/>
              <a:t> a/neu </a:t>
            </a:r>
            <a:r>
              <a:rPr lang="en-GB" sz="4300" dirty="0" err="1"/>
              <a:t>Saesneg</a:t>
            </a:r>
            <a:r>
              <a:rPr lang="en-GB" sz="4300" dirty="0"/>
              <a:t>, </a:t>
            </a:r>
            <a:r>
              <a:rPr lang="en-GB" sz="4300" dirty="0" err="1"/>
              <a:t>byddai'r</a:t>
            </a:r>
            <a:r>
              <a:rPr lang="en-GB" sz="4300" dirty="0"/>
              <a:t> </a:t>
            </a:r>
            <a:r>
              <a:rPr lang="en-GB" sz="4300" dirty="0" err="1"/>
              <a:t>iaith</a:t>
            </a:r>
            <a:r>
              <a:rPr lang="en-GB" sz="4300" dirty="0"/>
              <a:t> </a:t>
            </a:r>
            <a:r>
              <a:rPr lang="en-GB" sz="4300" dirty="0" err="1"/>
              <a:t>arall</a:t>
            </a:r>
            <a:r>
              <a:rPr lang="en-GB" sz="4300" dirty="0"/>
              <a:t> </a:t>
            </a:r>
            <a:r>
              <a:rPr lang="en-GB" sz="4300" dirty="0" err="1"/>
              <a:t>yn</a:t>
            </a:r>
            <a:r>
              <a:rPr lang="en-GB" sz="4300" dirty="0"/>
              <a:t> </a:t>
            </a:r>
            <a:r>
              <a:rPr lang="en-GB" sz="4300" dirty="0" err="1"/>
              <a:t>cael</a:t>
            </a:r>
            <a:r>
              <a:rPr lang="en-GB" sz="4300" dirty="0"/>
              <a:t> </a:t>
            </a:r>
            <a:r>
              <a:rPr lang="en-GB" sz="4300" dirty="0" err="1"/>
              <a:t>ei</a:t>
            </a:r>
            <a:r>
              <a:rPr lang="en-GB" sz="4300" dirty="0"/>
              <a:t> </a:t>
            </a:r>
            <a:r>
              <a:rPr lang="en-GB" sz="4300" dirty="0" err="1"/>
              <a:t>disgrifio</a:t>
            </a:r>
            <a:r>
              <a:rPr lang="en-GB" sz="4300" dirty="0"/>
              <a:t> </a:t>
            </a:r>
            <a:r>
              <a:rPr lang="en-GB" sz="4300" dirty="0" err="1"/>
              <a:t>fel</a:t>
            </a:r>
            <a:r>
              <a:rPr lang="en-GB" sz="4300" dirty="0"/>
              <a:t> </a:t>
            </a:r>
            <a:r>
              <a:rPr lang="en-GB" sz="4300" dirty="0" err="1"/>
              <a:t>yr</a:t>
            </a:r>
            <a:r>
              <a:rPr lang="en-GB" sz="4300" dirty="0"/>
              <a:t> </a:t>
            </a:r>
            <a:r>
              <a:rPr lang="en-GB" sz="4300" dirty="0" err="1"/>
              <a:t>iaith</a:t>
            </a:r>
            <a:r>
              <a:rPr lang="en-GB" sz="4300" dirty="0"/>
              <a:t> </a:t>
            </a:r>
            <a:r>
              <a:rPr lang="en-GB" sz="4300" dirty="0" err="1"/>
              <a:t>gyntaf</a:t>
            </a:r>
            <a:r>
              <a:rPr lang="en-GB" sz="4300" dirty="0"/>
              <a:t> </a:t>
            </a:r>
            <a:r>
              <a:rPr lang="en-GB" sz="4300" dirty="0" err="1"/>
              <a:t>beth</a:t>
            </a:r>
            <a:r>
              <a:rPr lang="en-GB" sz="4300" dirty="0"/>
              <a:t> </a:t>
            </a:r>
            <a:r>
              <a:rPr lang="en-GB" sz="4300" dirty="0" err="1"/>
              <a:t>bynnag</a:t>
            </a:r>
            <a:r>
              <a:rPr lang="en-GB" sz="4300" dirty="0"/>
              <a:t> </a:t>
            </a:r>
            <a:r>
              <a:rPr lang="en-GB" sz="4300" dirty="0" err="1"/>
              <a:t>fo</a:t>
            </a:r>
            <a:r>
              <a:rPr lang="en-GB" sz="4300" dirty="0"/>
              <a:t> </a:t>
            </a:r>
            <a:r>
              <a:rPr lang="en-GB" sz="4300" dirty="0" err="1"/>
              <a:t>hyfedredd</a:t>
            </a:r>
            <a:r>
              <a:rPr lang="en-GB" sz="4300" dirty="0"/>
              <a:t> y </a:t>
            </a:r>
            <a:r>
              <a:rPr lang="en-GB" sz="4300" dirty="0" err="1"/>
              <a:t>disgybl</a:t>
            </a:r>
            <a:r>
              <a:rPr lang="en-GB" sz="4300" dirty="0"/>
              <a:t> </a:t>
            </a:r>
            <a:r>
              <a:rPr lang="en-GB" sz="4300" dirty="0" err="1"/>
              <a:t>yn</a:t>
            </a:r>
            <a:r>
              <a:rPr lang="en-GB" sz="4300" dirty="0"/>
              <a:t> 'Cymraeg a/neu </a:t>
            </a:r>
            <a:r>
              <a:rPr lang="en-GB" sz="4300" dirty="0" err="1"/>
              <a:t>Saesneg</a:t>
            </a:r>
            <a:r>
              <a:rPr lang="en-GB" sz="4300" dirty="0"/>
              <a:t>'.'</a:t>
            </a:r>
          </a:p>
          <a:p>
            <a:pPr marL="0" indent="0">
              <a:buNone/>
            </a:pPr>
            <a:endParaRPr lang="en-GB" sz="4300" dirty="0"/>
          </a:p>
          <a:p>
            <a:pPr marL="0" indent="0">
              <a:buNone/>
            </a:pPr>
            <a:r>
              <a:rPr lang="en-GB" sz="4300" dirty="0"/>
              <a:t>(</a:t>
            </a:r>
            <a:r>
              <a:rPr lang="en-GB" sz="4300" dirty="0" err="1"/>
              <a:t>Casglu</a:t>
            </a:r>
            <a:r>
              <a:rPr lang="en-GB" sz="4300" dirty="0"/>
              <a:t> a </a:t>
            </a:r>
            <a:r>
              <a:rPr lang="en-GB" sz="4300" dirty="0" err="1"/>
              <a:t>chofnodi</a:t>
            </a:r>
            <a:r>
              <a:rPr lang="en-GB" sz="4300" dirty="0"/>
              <a:t> data </a:t>
            </a:r>
            <a:r>
              <a:rPr lang="en-GB" sz="4300" dirty="0" err="1"/>
              <a:t>ar</a:t>
            </a:r>
            <a:r>
              <a:rPr lang="en-GB" sz="4300" dirty="0"/>
              <a:t> </a:t>
            </a:r>
            <a:r>
              <a:rPr lang="en-GB" sz="4300" dirty="0" err="1"/>
              <a:t>iaith</a:t>
            </a:r>
            <a:r>
              <a:rPr lang="en-GB" sz="4300" dirty="0"/>
              <a:t> </a:t>
            </a:r>
            <a:r>
              <a:rPr lang="en-GB" sz="4300" dirty="0" err="1"/>
              <a:t>gyntaf</a:t>
            </a:r>
            <a:r>
              <a:rPr lang="en-GB" sz="4300" dirty="0"/>
              <a:t> </a:t>
            </a:r>
            <a:r>
              <a:rPr lang="en-GB" sz="4300" dirty="0" err="1"/>
              <a:t>disgyblion</a:t>
            </a:r>
            <a:r>
              <a:rPr lang="en-GB" sz="4300" dirty="0"/>
              <a:t> - </a:t>
            </a:r>
            <a:r>
              <a:rPr lang="en-GB" sz="4300" dirty="0" err="1"/>
              <a:t>Canllawiau</a:t>
            </a:r>
            <a:r>
              <a:rPr lang="en-GB" sz="4300" dirty="0"/>
              <a:t> </a:t>
            </a:r>
            <a:r>
              <a:rPr lang="en-GB" sz="4300" dirty="0" err="1"/>
              <a:t>Cylchlythyr</a:t>
            </a:r>
            <a:r>
              <a:rPr lang="en-GB" sz="4300" dirty="0"/>
              <a:t> </a:t>
            </a:r>
            <a:r>
              <a:rPr lang="en-GB" sz="4300" dirty="0" err="1"/>
              <a:t>Llywodraeth</a:t>
            </a:r>
            <a:r>
              <a:rPr lang="en-GB" sz="4300" dirty="0"/>
              <a:t> </a:t>
            </a:r>
            <a:r>
              <a:rPr lang="en-GB" sz="4300" dirty="0" err="1"/>
              <a:t>Cynulliad</a:t>
            </a:r>
            <a:r>
              <a:rPr lang="en-GB" sz="4300" dirty="0"/>
              <a:t> Cymru </a:t>
            </a:r>
            <a:r>
              <a:rPr lang="en-GB" sz="4300" dirty="0" err="1"/>
              <a:t>Rhif</a:t>
            </a:r>
            <a:r>
              <a:rPr lang="en-GB" sz="4300" dirty="0"/>
              <a:t>: 001/2011 </a:t>
            </a:r>
            <a:r>
              <a:rPr lang="en-GB" sz="4300" dirty="0" err="1"/>
              <a:t>Dyddiad</a:t>
            </a:r>
            <a:r>
              <a:rPr lang="en-GB" sz="4300" dirty="0"/>
              <a:t> </a:t>
            </a:r>
            <a:r>
              <a:rPr lang="en-GB" sz="4300" dirty="0" err="1"/>
              <a:t>cyhoeddi</a:t>
            </a:r>
            <a:r>
              <a:rPr lang="en-GB" sz="4300" dirty="0"/>
              <a:t>: </a:t>
            </a:r>
            <a:r>
              <a:rPr lang="en-GB" sz="4300" dirty="0" err="1"/>
              <a:t>Ionawr</a:t>
            </a:r>
            <a:r>
              <a:rPr lang="en-GB" sz="4300" dirty="0"/>
              <a:t> 2011) </a:t>
            </a:r>
          </a:p>
          <a:p>
            <a:pPr marL="0" indent="0">
              <a:buNone/>
            </a:pPr>
            <a:endParaRPr lang="en-GB" sz="3800" dirty="0"/>
          </a:p>
          <a:p>
            <a:pPr marL="0" indent="0">
              <a:buNone/>
            </a:pPr>
            <a:endParaRPr lang="en-GB" dirty="0"/>
          </a:p>
        </p:txBody>
      </p:sp>
      <p:sp>
        <p:nvSpPr>
          <p:cNvPr id="8" name="Content Placeholder 2">
            <a:extLst>
              <a:ext uri="{FF2B5EF4-FFF2-40B4-BE49-F238E27FC236}">
                <a16:creationId xmlns:a16="http://schemas.microsoft.com/office/drawing/2014/main" id="{73F5F68D-8F26-4321-BFFC-3D0D9025BECC}"/>
              </a:ext>
            </a:extLst>
          </p:cNvPr>
          <p:cNvSpPr txBox="1">
            <a:spLocks/>
          </p:cNvSpPr>
          <p:nvPr/>
        </p:nvSpPr>
        <p:spPr>
          <a:xfrm>
            <a:off x="6429828" y="1487504"/>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dirty="0"/>
              <a:t>EAL/WAL learners can be </a:t>
            </a:r>
            <a:r>
              <a:rPr lang="en-GB" b="1" dirty="0"/>
              <a:t>identified</a:t>
            </a:r>
            <a:r>
              <a:rPr lang="en-GB" dirty="0"/>
              <a:t> from school level data</a:t>
            </a:r>
          </a:p>
          <a:p>
            <a:pPr marL="0" indent="0">
              <a:buNone/>
            </a:pPr>
            <a:endParaRPr lang="en-GB" sz="1600" dirty="0"/>
          </a:p>
          <a:p>
            <a:r>
              <a:rPr lang="en-GB" dirty="0"/>
              <a:t>EAL/WAL learners will be from a </a:t>
            </a:r>
            <a:r>
              <a:rPr lang="en-GB" b="1" dirty="0"/>
              <a:t>minority ethnic background </a:t>
            </a:r>
            <a:r>
              <a:rPr lang="en-GB" dirty="0"/>
              <a:t>and will have a </a:t>
            </a:r>
            <a:r>
              <a:rPr lang="en-GB" b="1" dirty="0"/>
              <a:t>first language that is neither English or Welsh</a:t>
            </a:r>
          </a:p>
          <a:p>
            <a:endParaRPr lang="en-GB" sz="1600" dirty="0"/>
          </a:p>
          <a:p>
            <a:r>
              <a:rPr lang="en-GB" b="1" dirty="0"/>
              <a:t>First language </a:t>
            </a:r>
            <a:r>
              <a:rPr lang="en-GB" dirty="0"/>
              <a:t>is defined as:</a:t>
            </a:r>
          </a:p>
          <a:p>
            <a:pPr marL="0" indent="0">
              <a:buNone/>
            </a:pPr>
            <a:r>
              <a:rPr lang="en-GB" dirty="0"/>
              <a:t> </a:t>
            </a:r>
            <a:r>
              <a:rPr lang="en-GB" i="1" dirty="0"/>
              <a:t>‘</a:t>
            </a:r>
            <a:r>
              <a:rPr lang="en-GB" dirty="0"/>
              <a:t>The language which a child first learned as a small   child, and to which s/he may continue to be exposed to at home or in the community’</a:t>
            </a:r>
          </a:p>
          <a:p>
            <a:pPr marL="0" indent="0">
              <a:buNone/>
            </a:pPr>
            <a:endParaRPr lang="en-GB" sz="1600" i="1" dirty="0"/>
          </a:p>
          <a:p>
            <a:r>
              <a:rPr lang="en-GB" dirty="0"/>
              <a:t>‘Where a child has learned and used another language in their early years as well as English and/or Welsh, the other language would be described as the first language irrespective of the pupil’s proficiency in ‘English and/or Welsh’.’</a:t>
            </a:r>
          </a:p>
          <a:p>
            <a:pPr marL="0" indent="0">
              <a:buNone/>
            </a:pPr>
            <a:endParaRPr lang="en-GB" sz="1600" dirty="0"/>
          </a:p>
          <a:p>
            <a:pPr marL="0" indent="0">
              <a:buNone/>
            </a:pPr>
            <a:r>
              <a:rPr lang="en-GB" dirty="0"/>
              <a:t>(</a:t>
            </a:r>
            <a:r>
              <a:rPr lang="en-GB" i="1" dirty="0"/>
              <a:t>Collecting and recording data on pupils’ first language - Guidance Welsh Assembly Government Circular No: 001/2011 Date of issue: January 2011)</a:t>
            </a:r>
            <a:r>
              <a:rPr lang="en-GB" dirty="0"/>
              <a:t> </a:t>
            </a:r>
            <a:endParaRPr lang="en-GB" i="1" dirty="0"/>
          </a:p>
        </p:txBody>
      </p:sp>
    </p:spTree>
    <p:extLst>
      <p:ext uri="{BB962C8B-B14F-4D97-AF65-F5344CB8AC3E}">
        <p14:creationId xmlns:p14="http://schemas.microsoft.com/office/powerpoint/2010/main" val="2126672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946" y="219075"/>
            <a:ext cx="10972800" cy="1143000"/>
          </a:xfrm>
        </p:spPr>
        <p:txBody>
          <a:bodyPr>
            <a:normAutofit/>
          </a:bodyPr>
          <a:lstStyle/>
          <a:p>
            <a:r>
              <a:rPr lang="en-GB" sz="3600" b="1" dirty="0" err="1">
                <a:latin typeface="+mn-lt"/>
              </a:rPr>
              <a:t>Esiampl</a:t>
            </a:r>
            <a:r>
              <a:rPr lang="en-GB" sz="3600" b="1" dirty="0">
                <a:latin typeface="+mn-lt"/>
              </a:rPr>
              <a:t>/Example:</a:t>
            </a:r>
          </a:p>
        </p:txBody>
      </p:sp>
      <p:sp>
        <p:nvSpPr>
          <p:cNvPr id="3" name="Content Placeholder 2"/>
          <p:cNvSpPr>
            <a:spLocks noGrp="1"/>
          </p:cNvSpPr>
          <p:nvPr>
            <p:ph idx="1"/>
          </p:nvPr>
        </p:nvSpPr>
        <p:spPr>
          <a:xfrm>
            <a:off x="6212114" y="1600201"/>
            <a:ext cx="5370286" cy="4525963"/>
          </a:xfrm>
        </p:spPr>
        <p:txBody>
          <a:bodyPr>
            <a:normAutofit/>
          </a:bodyPr>
          <a:lstStyle/>
          <a:p>
            <a:pPr marL="0" indent="0">
              <a:buNone/>
            </a:pPr>
            <a:endParaRPr lang="en-GB" b="1" dirty="0"/>
          </a:p>
        </p:txBody>
      </p:sp>
      <p:pic>
        <p:nvPicPr>
          <p:cNvPr id="4"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9854" y="165098"/>
            <a:ext cx="3048000" cy="113347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262FAC18-15A0-4DE7-B724-BB9EDBDEFDAD}"/>
              </a:ext>
            </a:extLst>
          </p:cNvPr>
          <p:cNvSpPr txBox="1">
            <a:spLocks/>
          </p:cNvSpPr>
          <p:nvPr/>
        </p:nvSpPr>
        <p:spPr>
          <a:xfrm>
            <a:off x="6212114" y="1694969"/>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pPr marL="0" indent="0">
              <a:buNone/>
            </a:pPr>
            <a:r>
              <a:rPr lang="en-GB" dirty="0"/>
              <a:t>A child is born in Wales to a Polish family who have moved here to live. The first language that the child learned was Polish, which continues to be used at home although the parents are learning Welsh and sometimes practice at home with their child. The child attends a Welsh medium school and is proficient in Welsh and English. The child mainly speaks Welsh at school and in the wider community. </a:t>
            </a:r>
          </a:p>
          <a:p>
            <a:pPr marL="0" indent="0">
              <a:buNone/>
            </a:pPr>
            <a:endParaRPr lang="en-GB" dirty="0"/>
          </a:p>
          <a:p>
            <a:pPr marL="0" indent="0">
              <a:buNone/>
            </a:pPr>
            <a:endParaRPr lang="en-GB" dirty="0"/>
          </a:p>
          <a:p>
            <a:pPr marL="0" indent="0">
              <a:buNone/>
            </a:pPr>
            <a:r>
              <a:rPr lang="en-GB" b="1" dirty="0"/>
              <a:t>What is the first language of this child?</a:t>
            </a:r>
          </a:p>
        </p:txBody>
      </p:sp>
      <p:sp>
        <p:nvSpPr>
          <p:cNvPr id="9" name="Content Placeholder 2">
            <a:extLst>
              <a:ext uri="{FF2B5EF4-FFF2-40B4-BE49-F238E27FC236}">
                <a16:creationId xmlns:a16="http://schemas.microsoft.com/office/drawing/2014/main" id="{A6911FD8-271F-49E0-8B4C-A3F72190FDF8}"/>
              </a:ext>
            </a:extLst>
          </p:cNvPr>
          <p:cNvSpPr txBox="1">
            <a:spLocks/>
          </p:cNvSpPr>
          <p:nvPr/>
        </p:nvSpPr>
        <p:spPr>
          <a:xfrm>
            <a:off x="609600" y="1600201"/>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dirty="0"/>
              <a:t>Mae </a:t>
            </a:r>
            <a:r>
              <a:rPr lang="en-GB" dirty="0" err="1"/>
              <a:t>plentyn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eni</a:t>
            </a:r>
            <a:r>
              <a:rPr lang="en-GB" dirty="0"/>
              <a:t> </a:t>
            </a:r>
            <a:r>
              <a:rPr lang="en-GB" dirty="0" err="1"/>
              <a:t>yng</a:t>
            </a:r>
            <a:r>
              <a:rPr lang="en-GB" dirty="0"/>
              <a:t> </a:t>
            </a:r>
            <a:r>
              <a:rPr lang="en-GB" dirty="0" err="1"/>
              <a:t>Nghymru</a:t>
            </a:r>
            <a:r>
              <a:rPr lang="en-GB" dirty="0"/>
              <a:t> </a:t>
            </a:r>
            <a:r>
              <a:rPr lang="en-GB" dirty="0" err="1"/>
              <a:t>i</a:t>
            </a:r>
            <a:r>
              <a:rPr lang="en-GB" dirty="0"/>
              <a:t> </a:t>
            </a:r>
            <a:r>
              <a:rPr lang="en-GB" dirty="0" err="1"/>
              <a:t>deulu</a:t>
            </a:r>
            <a:r>
              <a:rPr lang="en-GB" dirty="0"/>
              <a:t> o </a:t>
            </a:r>
            <a:r>
              <a:rPr lang="en-GB" dirty="0" err="1"/>
              <a:t>Wlad</a:t>
            </a:r>
            <a:r>
              <a:rPr lang="en-GB" dirty="0"/>
              <a:t> </a:t>
            </a:r>
            <a:r>
              <a:rPr lang="en-GB" dirty="0" err="1"/>
              <a:t>Pwyl</a:t>
            </a:r>
            <a:r>
              <a:rPr lang="en-GB" dirty="0"/>
              <a:t> </a:t>
            </a:r>
            <a:r>
              <a:rPr lang="en-GB" dirty="0" err="1"/>
              <a:t>sydd</a:t>
            </a:r>
            <a:r>
              <a:rPr lang="en-GB" dirty="0"/>
              <a:t> </a:t>
            </a:r>
            <a:r>
              <a:rPr lang="en-GB" dirty="0" err="1"/>
              <a:t>wedi</a:t>
            </a:r>
            <a:r>
              <a:rPr lang="en-GB" dirty="0"/>
              <a:t> </a:t>
            </a:r>
            <a:r>
              <a:rPr lang="en-GB" dirty="0" err="1"/>
              <a:t>symud</a:t>
            </a:r>
            <a:r>
              <a:rPr lang="en-GB" dirty="0"/>
              <a:t> </a:t>
            </a:r>
            <a:r>
              <a:rPr lang="en-GB" dirty="0" err="1"/>
              <a:t>yma</a:t>
            </a:r>
            <a:r>
              <a:rPr lang="en-GB" dirty="0"/>
              <a:t> </a:t>
            </a:r>
            <a:r>
              <a:rPr lang="en-GB" dirty="0" err="1"/>
              <a:t>i</a:t>
            </a:r>
            <a:r>
              <a:rPr lang="en-GB" dirty="0"/>
              <a:t> </a:t>
            </a:r>
            <a:r>
              <a:rPr lang="en-GB" dirty="0" err="1"/>
              <a:t>fyw</a:t>
            </a:r>
            <a:r>
              <a:rPr lang="en-GB" dirty="0"/>
              <a:t>. </a:t>
            </a:r>
            <a:r>
              <a:rPr lang="en-GB" dirty="0" err="1"/>
              <a:t>Pwyleg</a:t>
            </a:r>
            <a:r>
              <a:rPr lang="en-GB" dirty="0"/>
              <a:t> </a:t>
            </a:r>
            <a:r>
              <a:rPr lang="en-GB" dirty="0" err="1"/>
              <a:t>oedd</a:t>
            </a:r>
            <a:r>
              <a:rPr lang="en-GB" dirty="0"/>
              <a:t> </a:t>
            </a:r>
            <a:r>
              <a:rPr lang="en-GB" dirty="0" err="1"/>
              <a:t>yr</a:t>
            </a:r>
            <a:r>
              <a:rPr lang="en-GB" dirty="0"/>
              <a:t> </a:t>
            </a:r>
            <a:r>
              <a:rPr lang="en-GB" dirty="0" err="1"/>
              <a:t>iaith</a:t>
            </a:r>
            <a:r>
              <a:rPr lang="en-GB" dirty="0"/>
              <a:t> </a:t>
            </a:r>
            <a:r>
              <a:rPr lang="en-GB" dirty="0" err="1"/>
              <a:t>gyntaf</a:t>
            </a:r>
            <a:r>
              <a:rPr lang="en-GB" dirty="0"/>
              <a:t> a </a:t>
            </a:r>
            <a:r>
              <a:rPr lang="en-GB" dirty="0" err="1"/>
              <a:t>ddysgodd</a:t>
            </a:r>
            <a:r>
              <a:rPr lang="en-GB" dirty="0"/>
              <a:t> y </a:t>
            </a:r>
            <a:r>
              <a:rPr lang="en-GB" dirty="0" err="1"/>
              <a:t>plentyn</a:t>
            </a:r>
            <a:r>
              <a:rPr lang="en-GB" dirty="0"/>
              <a:t>, </a:t>
            </a:r>
            <a:r>
              <a:rPr lang="en-GB" dirty="0" err="1"/>
              <a:t>sy'n</a:t>
            </a:r>
            <a:r>
              <a:rPr lang="en-GB" dirty="0"/>
              <a:t> </a:t>
            </a:r>
            <a:r>
              <a:rPr lang="en-GB" dirty="0" err="1"/>
              <a:t>parhau</a:t>
            </a:r>
            <a:r>
              <a:rPr lang="en-GB" dirty="0"/>
              <a:t> </a:t>
            </a:r>
            <a:r>
              <a:rPr lang="en-GB" dirty="0" err="1"/>
              <a:t>i</a:t>
            </a:r>
            <a:r>
              <a:rPr lang="en-GB" dirty="0"/>
              <a:t> </a:t>
            </a:r>
            <a:r>
              <a:rPr lang="en-GB" dirty="0" err="1"/>
              <a:t>gael</a:t>
            </a:r>
            <a:r>
              <a:rPr lang="en-GB" dirty="0"/>
              <a:t> </a:t>
            </a:r>
            <a:r>
              <a:rPr lang="en-GB" dirty="0" err="1"/>
              <a:t>ei</a:t>
            </a:r>
            <a:r>
              <a:rPr lang="en-GB" dirty="0"/>
              <a:t> </a:t>
            </a:r>
            <a:r>
              <a:rPr lang="en-GB" dirty="0" err="1"/>
              <a:t>defnyddio</a:t>
            </a:r>
            <a:r>
              <a:rPr lang="en-GB" dirty="0"/>
              <a:t> </a:t>
            </a:r>
            <a:r>
              <a:rPr lang="en-GB" dirty="0" err="1"/>
              <a:t>gartref</a:t>
            </a:r>
            <a:r>
              <a:rPr lang="en-GB" dirty="0"/>
              <a:t> er bod y </a:t>
            </a:r>
            <a:r>
              <a:rPr lang="en-GB" dirty="0" err="1"/>
              <a:t>rhieni'n</a:t>
            </a:r>
            <a:r>
              <a:rPr lang="en-GB" dirty="0"/>
              <a:t> </a:t>
            </a:r>
            <a:r>
              <a:rPr lang="en-GB" dirty="0" err="1"/>
              <a:t>dysgu</a:t>
            </a:r>
            <a:r>
              <a:rPr lang="en-GB" dirty="0"/>
              <a:t> Cymraeg ac </a:t>
            </a:r>
            <a:r>
              <a:rPr lang="en-GB" dirty="0" err="1"/>
              <a:t>weithiau'n</a:t>
            </a:r>
            <a:r>
              <a:rPr lang="en-GB" dirty="0"/>
              <a:t> </a:t>
            </a:r>
            <a:r>
              <a:rPr lang="en-GB" dirty="0" err="1"/>
              <a:t>ymarfer</a:t>
            </a:r>
            <a:r>
              <a:rPr lang="en-GB" dirty="0"/>
              <a:t> </a:t>
            </a:r>
            <a:r>
              <a:rPr lang="en-GB" dirty="0" err="1"/>
              <a:t>gartref</a:t>
            </a:r>
            <a:r>
              <a:rPr lang="en-GB" dirty="0"/>
              <a:t> </a:t>
            </a:r>
            <a:r>
              <a:rPr lang="en-GB" dirty="0" err="1"/>
              <a:t>gyda'u</a:t>
            </a:r>
            <a:r>
              <a:rPr lang="en-GB" dirty="0"/>
              <a:t> </a:t>
            </a:r>
            <a:r>
              <a:rPr lang="en-GB" dirty="0" err="1"/>
              <a:t>plentyn</a:t>
            </a:r>
            <a:r>
              <a:rPr lang="en-GB" dirty="0"/>
              <a:t>. </a:t>
            </a:r>
            <a:r>
              <a:rPr lang="en-GB" dirty="0" err="1"/>
              <a:t>Mae'r</a:t>
            </a:r>
            <a:r>
              <a:rPr lang="en-GB" dirty="0"/>
              <a:t> </a:t>
            </a:r>
            <a:r>
              <a:rPr lang="en-GB" dirty="0" err="1"/>
              <a:t>plentyn</a:t>
            </a:r>
            <a:r>
              <a:rPr lang="en-GB" dirty="0"/>
              <a:t> </a:t>
            </a:r>
            <a:r>
              <a:rPr lang="en-GB" dirty="0" err="1"/>
              <a:t>yn</a:t>
            </a:r>
            <a:r>
              <a:rPr lang="en-GB" dirty="0"/>
              <a:t> </a:t>
            </a:r>
            <a:r>
              <a:rPr lang="en-GB" dirty="0" err="1"/>
              <a:t>mynychu</a:t>
            </a:r>
            <a:r>
              <a:rPr lang="en-GB" dirty="0"/>
              <a:t> </a:t>
            </a:r>
            <a:r>
              <a:rPr lang="en-GB" dirty="0" err="1"/>
              <a:t>ysgol</a:t>
            </a:r>
            <a:r>
              <a:rPr lang="en-GB" dirty="0"/>
              <a:t> </a:t>
            </a:r>
            <a:r>
              <a:rPr lang="en-GB" dirty="0" err="1"/>
              <a:t>cyfrwng</a:t>
            </a:r>
            <a:r>
              <a:rPr lang="en-GB" dirty="0"/>
              <a:t> Cymraeg ac </a:t>
            </a:r>
            <a:r>
              <a:rPr lang="en-GB" dirty="0" err="1"/>
              <a:t>mae'n</a:t>
            </a:r>
            <a:r>
              <a:rPr lang="en-GB" dirty="0"/>
              <a:t> </a:t>
            </a:r>
            <a:r>
              <a:rPr lang="en-GB" dirty="0" err="1"/>
              <a:t>fedrus</a:t>
            </a:r>
            <a:r>
              <a:rPr lang="en-GB" dirty="0"/>
              <a:t> </a:t>
            </a:r>
            <a:r>
              <a:rPr lang="en-GB" dirty="0" err="1"/>
              <a:t>yn</a:t>
            </a:r>
            <a:r>
              <a:rPr lang="en-GB" dirty="0"/>
              <a:t> y </a:t>
            </a:r>
            <a:r>
              <a:rPr lang="en-GB" dirty="0" err="1"/>
              <a:t>Gymraeg</a:t>
            </a:r>
            <a:r>
              <a:rPr lang="en-GB" dirty="0"/>
              <a:t> </a:t>
            </a:r>
            <a:r>
              <a:rPr lang="en-GB" dirty="0" err="1"/>
              <a:t>a'r</a:t>
            </a:r>
            <a:r>
              <a:rPr lang="en-GB" dirty="0"/>
              <a:t> </a:t>
            </a:r>
            <a:r>
              <a:rPr lang="en-GB" dirty="0" err="1"/>
              <a:t>Saesneg</a:t>
            </a:r>
            <a:r>
              <a:rPr lang="en-GB" dirty="0"/>
              <a:t>. </a:t>
            </a:r>
            <a:r>
              <a:rPr lang="en-GB" dirty="0" err="1"/>
              <a:t>Mae'r</a:t>
            </a:r>
            <a:r>
              <a:rPr lang="en-GB" dirty="0"/>
              <a:t> </a:t>
            </a:r>
            <a:r>
              <a:rPr lang="en-GB" dirty="0" err="1"/>
              <a:t>plentyn</a:t>
            </a:r>
            <a:r>
              <a:rPr lang="en-GB" dirty="0"/>
              <a:t> </a:t>
            </a:r>
            <a:r>
              <a:rPr lang="en-GB" dirty="0" err="1"/>
              <a:t>yn</a:t>
            </a:r>
            <a:r>
              <a:rPr lang="en-GB" dirty="0"/>
              <a:t> </a:t>
            </a:r>
            <a:r>
              <a:rPr lang="en-GB" dirty="0" err="1"/>
              <a:t>siarad</a:t>
            </a:r>
            <a:r>
              <a:rPr lang="en-GB" dirty="0"/>
              <a:t> Cymraeg </a:t>
            </a:r>
            <a:r>
              <a:rPr lang="en-GB" dirty="0" err="1"/>
              <a:t>yn</a:t>
            </a:r>
            <a:r>
              <a:rPr lang="en-GB" dirty="0"/>
              <a:t> </a:t>
            </a:r>
            <a:r>
              <a:rPr lang="en-GB" dirty="0" err="1"/>
              <a:t>yr</a:t>
            </a:r>
            <a:r>
              <a:rPr lang="en-GB" dirty="0"/>
              <a:t> </a:t>
            </a:r>
            <a:r>
              <a:rPr lang="en-GB" dirty="0" err="1"/>
              <a:t>ysgol</a:t>
            </a:r>
            <a:r>
              <a:rPr lang="en-GB" dirty="0"/>
              <a:t> </a:t>
            </a:r>
            <a:r>
              <a:rPr lang="en-GB" dirty="0" err="1"/>
              <a:t>yn</a:t>
            </a:r>
            <a:r>
              <a:rPr lang="en-GB" dirty="0"/>
              <a:t> </a:t>
            </a:r>
            <a:r>
              <a:rPr lang="en-GB" dirty="0" err="1"/>
              <a:t>bennaf</a:t>
            </a:r>
            <a:r>
              <a:rPr lang="en-GB" dirty="0"/>
              <a:t> ac </a:t>
            </a:r>
            <a:r>
              <a:rPr lang="en-GB" dirty="0" err="1"/>
              <a:t>yn</a:t>
            </a:r>
            <a:r>
              <a:rPr lang="en-GB" dirty="0"/>
              <a:t> y </a:t>
            </a:r>
            <a:r>
              <a:rPr lang="en-GB" dirty="0" err="1"/>
              <a:t>gymuned</a:t>
            </a:r>
            <a:r>
              <a:rPr lang="en-GB" dirty="0"/>
              <a:t> </a:t>
            </a:r>
            <a:r>
              <a:rPr lang="en-GB" dirty="0" err="1"/>
              <a:t>ehangach</a:t>
            </a:r>
            <a:r>
              <a:rPr lang="en-GB" dirty="0"/>
              <a:t>. </a:t>
            </a:r>
          </a:p>
          <a:p>
            <a:endParaRPr lang="en-GB" dirty="0"/>
          </a:p>
          <a:p>
            <a:r>
              <a:rPr lang="en-GB" b="1" dirty="0"/>
              <a:t>Beth </a:t>
            </a:r>
            <a:r>
              <a:rPr lang="en-GB" b="1" dirty="0" err="1"/>
              <a:t>yw</a:t>
            </a:r>
            <a:r>
              <a:rPr lang="en-GB" b="1" dirty="0"/>
              <a:t> </a:t>
            </a:r>
            <a:r>
              <a:rPr lang="en-GB" b="1" dirty="0" err="1"/>
              <a:t>iaith</a:t>
            </a:r>
            <a:r>
              <a:rPr lang="en-GB" b="1" dirty="0"/>
              <a:t> </a:t>
            </a:r>
            <a:r>
              <a:rPr lang="en-GB" b="1" dirty="0" err="1"/>
              <a:t>gyntaf</a:t>
            </a:r>
            <a:r>
              <a:rPr lang="en-GB" b="1" dirty="0"/>
              <a:t> y </a:t>
            </a:r>
            <a:r>
              <a:rPr lang="en-GB" b="1" dirty="0" err="1"/>
              <a:t>plentyn</a:t>
            </a:r>
            <a:r>
              <a:rPr lang="en-GB" b="1" dirty="0"/>
              <a:t> </a:t>
            </a:r>
            <a:r>
              <a:rPr lang="en-GB" b="1" dirty="0" err="1"/>
              <a:t>hwn</a:t>
            </a:r>
            <a:r>
              <a:rPr lang="en-GB" b="1" dirty="0"/>
              <a:t>?</a:t>
            </a:r>
          </a:p>
          <a:p>
            <a:endParaRPr lang="en-GB" dirty="0"/>
          </a:p>
          <a:p>
            <a:endParaRPr lang="en-GB" dirty="0"/>
          </a:p>
        </p:txBody>
      </p:sp>
    </p:spTree>
    <p:extLst>
      <p:ext uri="{BB962C8B-B14F-4D97-AF65-F5344CB8AC3E}">
        <p14:creationId xmlns:p14="http://schemas.microsoft.com/office/powerpoint/2010/main" val="3716101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081" y="399669"/>
            <a:ext cx="11042470" cy="879566"/>
          </a:xfrm>
        </p:spPr>
        <p:txBody>
          <a:bodyPr>
            <a:normAutofit fontScale="90000"/>
          </a:bodyPr>
          <a:lstStyle/>
          <a:p>
            <a:r>
              <a:rPr lang="en-GB" altLang="en-US" sz="3200" b="1" dirty="0">
                <a:latin typeface="+mn-lt"/>
                <a:cs typeface="Arial" panose="020B0604020202020204" pitchFamily="34" charset="0"/>
              </a:rPr>
              <a:t>Model 5 Cam </a:t>
            </a:r>
            <a:r>
              <a:rPr lang="en-GB" altLang="en-US" sz="3200" b="1" dirty="0" err="1">
                <a:latin typeface="+mn-lt"/>
                <a:cs typeface="Arial" panose="020B0604020202020204" pitchFamily="34" charset="0"/>
              </a:rPr>
              <a:t>Llywodraeth</a:t>
            </a:r>
            <a:r>
              <a:rPr lang="en-GB" altLang="en-US" sz="3200" b="1" dirty="0">
                <a:latin typeface="+mn-lt"/>
                <a:cs typeface="Arial" panose="020B0604020202020204" pitchFamily="34" charset="0"/>
              </a:rPr>
              <a:t> Cymru o </a:t>
            </a:r>
            <a:r>
              <a:rPr lang="en-GB" altLang="en-US" sz="3200" b="1" dirty="0" err="1">
                <a:latin typeface="+mn-lt"/>
                <a:cs typeface="Arial" panose="020B0604020202020204" pitchFamily="34" charset="0"/>
              </a:rPr>
              <a:t>Gaffael</a:t>
            </a:r>
            <a:r>
              <a:rPr lang="en-GB" altLang="en-US" sz="3200" b="1" dirty="0">
                <a:latin typeface="+mn-lt"/>
                <a:cs typeface="Arial" panose="020B0604020202020204" pitchFamily="34" charset="0"/>
              </a:rPr>
              <a:t> SIY/CIY</a:t>
            </a:r>
            <a:br>
              <a:rPr lang="en-GB" altLang="en-US" sz="3200" b="1" dirty="0">
                <a:latin typeface="+mn-lt"/>
                <a:cs typeface="Arial" panose="020B0604020202020204" pitchFamily="34" charset="0"/>
              </a:rPr>
            </a:br>
            <a:r>
              <a:rPr lang="en-GB" altLang="en-US" sz="3200" b="1" dirty="0">
                <a:latin typeface="+mn-lt"/>
                <a:cs typeface="Arial" panose="020B0604020202020204" pitchFamily="34" charset="0"/>
              </a:rPr>
              <a:t>The Welsh Government 5 Stage Model of EAL/WAL Acquisition</a:t>
            </a:r>
            <a:r>
              <a:rPr lang="en-GB" altLang="en-US" sz="3200" dirty="0">
                <a:latin typeface="+mn-lt"/>
                <a:cs typeface="Arial" panose="020B0604020202020204" pitchFamily="34" charset="0"/>
              </a:rPr>
              <a:t>:-</a:t>
            </a:r>
            <a:endParaRPr lang="en-GB" sz="3200" dirty="0">
              <a:latin typeface="+mn-lt"/>
              <a:cs typeface="Arial" panose="020B0604020202020204" pitchFamily="34" charset="0"/>
            </a:endParaRPr>
          </a:p>
        </p:txBody>
      </p:sp>
      <p:sp>
        <p:nvSpPr>
          <p:cNvPr id="3" name="Content Placeholder 2"/>
          <p:cNvSpPr>
            <a:spLocks noGrp="1"/>
          </p:cNvSpPr>
          <p:nvPr>
            <p:ph idx="1"/>
          </p:nvPr>
        </p:nvSpPr>
        <p:spPr>
          <a:xfrm>
            <a:off x="6039293" y="1788861"/>
            <a:ext cx="6152707" cy="4559513"/>
          </a:xfrm>
        </p:spPr>
        <p:txBody>
          <a:bodyPr>
            <a:normAutofit/>
          </a:bodyPr>
          <a:lstStyle/>
          <a:p>
            <a:pPr marL="0" indent="0">
              <a:buNone/>
            </a:pPr>
            <a:r>
              <a:rPr lang="en-GB" sz="9600" dirty="0">
                <a:cs typeface="Arial" panose="020B0604020202020204" pitchFamily="34" charset="0"/>
              </a:rPr>
              <a:t> </a:t>
            </a:r>
          </a:p>
          <a:p>
            <a:endParaRPr lang="en-GB" dirty="0"/>
          </a:p>
        </p:txBody>
      </p:sp>
      <p:sp>
        <p:nvSpPr>
          <p:cNvPr id="6" name="Content Placeholder 2">
            <a:extLst>
              <a:ext uri="{FF2B5EF4-FFF2-40B4-BE49-F238E27FC236}">
                <a16:creationId xmlns:a16="http://schemas.microsoft.com/office/drawing/2014/main" id="{5D4E5FDB-2DD2-42A6-8CF7-003123CDBED9}"/>
              </a:ext>
            </a:extLst>
          </p:cNvPr>
          <p:cNvSpPr txBox="1">
            <a:spLocks/>
          </p:cNvSpPr>
          <p:nvPr/>
        </p:nvSpPr>
        <p:spPr>
          <a:xfrm>
            <a:off x="609600" y="1600201"/>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dirty="0"/>
              <a:t>Cam A – Newydd </a:t>
            </a:r>
            <a:r>
              <a:rPr lang="en-GB" dirty="0" err="1"/>
              <a:t>i'r</a:t>
            </a:r>
            <a:r>
              <a:rPr lang="en-GB" dirty="0"/>
              <a:t> </a:t>
            </a:r>
            <a:r>
              <a:rPr lang="en-GB" dirty="0" err="1"/>
              <a:t>Gymraeg</a:t>
            </a:r>
            <a:r>
              <a:rPr lang="en-GB" dirty="0"/>
              <a:t>/</a:t>
            </a:r>
            <a:r>
              <a:rPr lang="en-GB" dirty="0" err="1"/>
              <a:t>Saesneg</a:t>
            </a:r>
            <a:endParaRPr lang="en-GB" dirty="0"/>
          </a:p>
          <a:p>
            <a:r>
              <a:rPr lang="en-GB" dirty="0"/>
              <a:t>   </a:t>
            </a:r>
          </a:p>
          <a:p>
            <a:r>
              <a:rPr lang="en-GB" dirty="0"/>
              <a:t>Cam B – </a:t>
            </a:r>
            <a:r>
              <a:rPr lang="en-GB" dirty="0" err="1"/>
              <a:t>Caffael</a:t>
            </a:r>
            <a:r>
              <a:rPr lang="en-GB" dirty="0"/>
              <a:t> </a:t>
            </a:r>
            <a:r>
              <a:rPr lang="en-GB" dirty="0" err="1"/>
              <a:t>Cynnar</a:t>
            </a:r>
            <a:endParaRPr lang="en-GB" dirty="0"/>
          </a:p>
          <a:p>
            <a:r>
              <a:rPr lang="en-GB" dirty="0"/>
              <a:t>    </a:t>
            </a:r>
          </a:p>
          <a:p>
            <a:r>
              <a:rPr lang="en-GB" dirty="0"/>
              <a:t>Cam C – </a:t>
            </a:r>
            <a:r>
              <a:rPr lang="en-GB" dirty="0" err="1"/>
              <a:t>Datblygu</a:t>
            </a:r>
            <a:r>
              <a:rPr lang="en-GB" dirty="0"/>
              <a:t> </a:t>
            </a:r>
            <a:r>
              <a:rPr lang="en-GB" dirty="0" err="1"/>
              <a:t>Cymhwysed</a:t>
            </a:r>
            <a:endParaRPr lang="en-GB" dirty="0"/>
          </a:p>
          <a:p>
            <a:r>
              <a:rPr lang="en-GB" dirty="0"/>
              <a:t>    </a:t>
            </a:r>
          </a:p>
          <a:p>
            <a:r>
              <a:rPr lang="en-GB" dirty="0"/>
              <a:t>Cam D – </a:t>
            </a:r>
            <a:r>
              <a:rPr lang="en-GB" dirty="0" err="1"/>
              <a:t>Cymwys</a:t>
            </a:r>
            <a:endParaRPr lang="en-GB" dirty="0"/>
          </a:p>
          <a:p>
            <a:endParaRPr lang="en-GB" dirty="0"/>
          </a:p>
          <a:p>
            <a:r>
              <a:rPr lang="en-GB" dirty="0"/>
              <a:t>Cam E – </a:t>
            </a:r>
            <a:r>
              <a:rPr lang="en-GB" dirty="0" err="1"/>
              <a:t>Rhugl</a:t>
            </a:r>
            <a:endParaRPr lang="en-GB" dirty="0"/>
          </a:p>
          <a:p>
            <a:endParaRPr lang="en-GB" dirty="0"/>
          </a:p>
        </p:txBody>
      </p:sp>
      <p:sp>
        <p:nvSpPr>
          <p:cNvPr id="8" name="Content Placeholder 2">
            <a:extLst>
              <a:ext uri="{FF2B5EF4-FFF2-40B4-BE49-F238E27FC236}">
                <a16:creationId xmlns:a16="http://schemas.microsoft.com/office/drawing/2014/main" id="{4E562089-8A83-4A15-99ED-488BBF66FA2F}"/>
              </a:ext>
            </a:extLst>
          </p:cNvPr>
          <p:cNvSpPr txBox="1">
            <a:spLocks/>
          </p:cNvSpPr>
          <p:nvPr/>
        </p:nvSpPr>
        <p:spPr>
          <a:xfrm>
            <a:off x="6423246" y="1554017"/>
            <a:ext cx="5384800" cy="5029199"/>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sz="3200">
                <a:cs typeface="Arial" panose="020B0604020202020204" pitchFamily="34" charset="0"/>
              </a:rPr>
              <a:t>Stage A – New to English/Welsh</a:t>
            </a:r>
          </a:p>
          <a:p>
            <a:pPr marL="0" indent="0">
              <a:buNone/>
            </a:pPr>
            <a:r>
              <a:rPr lang="en-GB" sz="3200">
                <a:cs typeface="Arial" panose="020B0604020202020204" pitchFamily="34" charset="0"/>
              </a:rPr>
              <a:t>   </a:t>
            </a:r>
          </a:p>
          <a:p>
            <a:r>
              <a:rPr lang="en-GB" sz="3200">
                <a:cs typeface="Arial" panose="020B0604020202020204" pitchFamily="34" charset="0"/>
              </a:rPr>
              <a:t>Stage B – Early Acquisition</a:t>
            </a:r>
          </a:p>
          <a:p>
            <a:pPr marL="0" indent="0">
              <a:buNone/>
            </a:pPr>
            <a:r>
              <a:rPr lang="en-GB" sz="3200">
                <a:cs typeface="Arial" panose="020B0604020202020204" pitchFamily="34" charset="0"/>
              </a:rPr>
              <a:t>    </a:t>
            </a:r>
          </a:p>
          <a:p>
            <a:r>
              <a:rPr lang="en-GB" sz="3200">
                <a:cs typeface="Arial" panose="020B0604020202020204" pitchFamily="34" charset="0"/>
              </a:rPr>
              <a:t>Stage C – Developing Competence</a:t>
            </a:r>
          </a:p>
          <a:p>
            <a:pPr marL="0" indent="0">
              <a:buNone/>
            </a:pPr>
            <a:r>
              <a:rPr lang="en-GB" sz="3200">
                <a:cs typeface="Arial" panose="020B0604020202020204" pitchFamily="34" charset="0"/>
              </a:rPr>
              <a:t>    </a:t>
            </a:r>
          </a:p>
          <a:p>
            <a:r>
              <a:rPr lang="en-GB" sz="3200">
                <a:cs typeface="Arial" panose="020B0604020202020204" pitchFamily="34" charset="0"/>
              </a:rPr>
              <a:t>Stage D – Competent</a:t>
            </a:r>
          </a:p>
          <a:p>
            <a:pPr marL="0" indent="0">
              <a:buNone/>
            </a:pPr>
            <a:endParaRPr lang="en-GB" sz="3200">
              <a:cs typeface="Arial" panose="020B0604020202020204" pitchFamily="34" charset="0"/>
            </a:endParaRPr>
          </a:p>
          <a:p>
            <a:r>
              <a:rPr lang="en-GB" sz="3200">
                <a:cs typeface="Arial" panose="020B0604020202020204" pitchFamily="34" charset="0"/>
              </a:rPr>
              <a:t>Stage E – Fluent</a:t>
            </a:r>
            <a:endParaRPr lang="en-GB" sz="3200" dirty="0">
              <a:cs typeface="Arial" panose="020B0604020202020204" pitchFamily="34" charset="0"/>
            </a:endParaRPr>
          </a:p>
        </p:txBody>
      </p:sp>
    </p:spTree>
    <p:extLst>
      <p:ext uri="{BB962C8B-B14F-4D97-AF65-F5344CB8AC3E}">
        <p14:creationId xmlns:p14="http://schemas.microsoft.com/office/powerpoint/2010/main" val="104090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2624" y="1580378"/>
            <a:ext cx="11226751" cy="5153265"/>
          </a:xfrm>
        </p:spPr>
        <p:txBody>
          <a:bodyPr>
            <a:normAutofit fontScale="25000" lnSpcReduction="20000"/>
          </a:bodyPr>
          <a:lstStyle/>
          <a:p>
            <a:r>
              <a:rPr lang="en-GB" altLang="en-US" sz="8000" dirty="0" err="1"/>
              <a:t>Mae'r</a:t>
            </a:r>
            <a:r>
              <a:rPr lang="en-GB" altLang="en-US" sz="8000" dirty="0"/>
              <a:t> model 5 cam </a:t>
            </a:r>
            <a:r>
              <a:rPr lang="en-GB" altLang="en-US" sz="8000" dirty="0" err="1"/>
              <a:t>yn</a:t>
            </a:r>
            <a:r>
              <a:rPr lang="en-GB" altLang="en-US" sz="8000" dirty="0"/>
              <a:t> </a:t>
            </a:r>
            <a:r>
              <a:rPr lang="en-GB" altLang="en-US" sz="8000" dirty="0" err="1"/>
              <a:t>cynnig</a:t>
            </a:r>
            <a:r>
              <a:rPr lang="en-GB" altLang="en-US" sz="8000" dirty="0"/>
              <a:t> </a:t>
            </a:r>
            <a:r>
              <a:rPr lang="en-GB" altLang="en-US" sz="8000" dirty="0" err="1"/>
              <a:t>disgrifyddion</a:t>
            </a:r>
            <a:r>
              <a:rPr lang="en-GB" altLang="en-US" sz="8000" dirty="0"/>
              <a:t> '</a:t>
            </a:r>
            <a:r>
              <a:rPr lang="en-GB" altLang="en-US" sz="8000" dirty="0" err="1"/>
              <a:t>ffit</a:t>
            </a:r>
            <a:r>
              <a:rPr lang="en-GB" altLang="en-US" sz="8000" dirty="0"/>
              <a:t> </a:t>
            </a:r>
            <a:r>
              <a:rPr lang="en-GB" altLang="en-US" sz="8000" dirty="0" err="1"/>
              <a:t>orau</a:t>
            </a:r>
            <a:r>
              <a:rPr lang="en-GB" altLang="en-US" sz="8000" dirty="0"/>
              <a:t>' - </a:t>
            </a:r>
            <a:r>
              <a:rPr lang="en-GB" altLang="en-US" sz="8000" dirty="0" err="1"/>
              <a:t>mae</a:t>
            </a:r>
            <a:r>
              <a:rPr lang="en-GB" altLang="en-US" sz="8000" dirty="0"/>
              <a:t> </a:t>
            </a:r>
            <a:r>
              <a:rPr lang="en-GB" altLang="en-US" sz="8000" dirty="0" err="1"/>
              <a:t>unigolion</a:t>
            </a:r>
            <a:r>
              <a:rPr lang="en-GB" altLang="en-US" sz="8000" dirty="0"/>
              <a:t> </a:t>
            </a:r>
            <a:r>
              <a:rPr lang="en-GB" altLang="en-US" sz="8000" dirty="0" err="1"/>
              <a:t>yn</a:t>
            </a:r>
            <a:r>
              <a:rPr lang="en-GB" altLang="en-US" sz="8000" dirty="0"/>
              <a:t> </a:t>
            </a:r>
            <a:r>
              <a:rPr lang="en-GB" altLang="en-US" sz="8000" dirty="0" err="1"/>
              <a:t>debygol</a:t>
            </a:r>
            <a:r>
              <a:rPr lang="en-GB" altLang="en-US" sz="8000" dirty="0"/>
              <a:t> o </a:t>
            </a:r>
            <a:r>
              <a:rPr lang="en-GB" altLang="en-US" sz="8000" dirty="0" err="1"/>
              <a:t>ddangos</a:t>
            </a:r>
            <a:r>
              <a:rPr lang="en-GB" altLang="en-US" sz="8000" dirty="0"/>
              <a:t> </a:t>
            </a:r>
            <a:r>
              <a:rPr lang="en-GB" altLang="en-US" sz="8000" dirty="0" err="1"/>
              <a:t>nodweddion</a:t>
            </a:r>
            <a:r>
              <a:rPr lang="en-GB" altLang="en-US" sz="8000" dirty="0"/>
              <a:t> </a:t>
            </a:r>
            <a:r>
              <a:rPr lang="en-GB" altLang="en-US" sz="8000" dirty="0" err="1"/>
              <a:t>mwy</a:t>
            </a:r>
            <a:r>
              <a:rPr lang="en-GB" altLang="en-US" sz="8000" dirty="0"/>
              <a:t> nag un 'cam' </a:t>
            </a:r>
            <a:r>
              <a:rPr lang="en-GB" altLang="en-US" sz="8000" dirty="0" err="1"/>
              <a:t>ar</a:t>
            </a:r>
            <a:r>
              <a:rPr lang="en-GB" altLang="en-US" sz="8000" dirty="0"/>
              <a:t> y </a:t>
            </a:r>
            <a:r>
              <a:rPr lang="en-GB" altLang="en-US" sz="8000" dirty="0" err="1"/>
              <a:t>tro</a:t>
            </a:r>
            <a:r>
              <a:rPr lang="en-GB" altLang="en-US" sz="8000" dirty="0"/>
              <a:t>.</a:t>
            </a:r>
          </a:p>
          <a:p>
            <a:endParaRPr lang="en-GB" altLang="en-US" sz="8000" dirty="0"/>
          </a:p>
          <a:p>
            <a:r>
              <a:rPr lang="en-GB" altLang="en-US" sz="8000" dirty="0" err="1"/>
              <a:t>Efallai</a:t>
            </a:r>
            <a:r>
              <a:rPr lang="en-GB" altLang="en-US" sz="8000" dirty="0"/>
              <a:t> y </a:t>
            </a:r>
            <a:r>
              <a:rPr lang="en-GB" altLang="en-US" sz="8000" dirty="0" err="1"/>
              <a:t>bydd</a:t>
            </a:r>
            <a:r>
              <a:rPr lang="en-GB" altLang="en-US" sz="8000" dirty="0"/>
              <a:t> </a:t>
            </a:r>
            <a:r>
              <a:rPr lang="en-GB" altLang="en-US" sz="8000" dirty="0" err="1"/>
              <a:t>gan</a:t>
            </a:r>
            <a:r>
              <a:rPr lang="en-GB" altLang="en-US" sz="8000" dirty="0"/>
              <a:t> </a:t>
            </a:r>
            <a:r>
              <a:rPr lang="en-GB" altLang="en-US" sz="8000" dirty="0" err="1"/>
              <a:t>ddysgwyr</a:t>
            </a:r>
            <a:r>
              <a:rPr lang="en-GB" altLang="en-US" sz="8000" dirty="0"/>
              <a:t> SIY/CIY </a:t>
            </a:r>
            <a:r>
              <a:rPr lang="en-GB" altLang="en-US" sz="8000" dirty="0" err="1"/>
              <a:t>fannau</a:t>
            </a:r>
            <a:r>
              <a:rPr lang="en-GB" altLang="en-US" sz="8000" dirty="0"/>
              <a:t> </a:t>
            </a:r>
            <a:r>
              <a:rPr lang="en-GB" altLang="en-US" sz="8000" dirty="0" err="1"/>
              <a:t>cychwyn</a:t>
            </a:r>
            <a:r>
              <a:rPr lang="en-GB" altLang="en-US" sz="8000" dirty="0"/>
              <a:t> </a:t>
            </a:r>
            <a:r>
              <a:rPr lang="en-GB" altLang="en-US" sz="8000" dirty="0" err="1"/>
              <a:t>gwahanol</a:t>
            </a:r>
            <a:r>
              <a:rPr lang="en-GB" altLang="en-US" sz="8000" dirty="0"/>
              <a:t> a </a:t>
            </a:r>
            <a:r>
              <a:rPr lang="en-GB" altLang="en-US" sz="8000" dirty="0" err="1"/>
              <a:t>byddant</a:t>
            </a:r>
            <a:r>
              <a:rPr lang="en-GB" altLang="en-US" sz="8000" dirty="0"/>
              <a:t> </a:t>
            </a:r>
            <a:r>
              <a:rPr lang="en-GB" altLang="en-US" sz="8000" dirty="0" err="1"/>
              <a:t>yn</a:t>
            </a:r>
            <a:r>
              <a:rPr lang="en-GB" altLang="en-US" sz="8000" dirty="0"/>
              <a:t> </a:t>
            </a:r>
            <a:r>
              <a:rPr lang="en-GB" altLang="en-US" sz="8000" dirty="0" err="1"/>
              <a:t>symud</a:t>
            </a:r>
            <a:r>
              <a:rPr lang="en-GB" altLang="en-US" sz="8000" dirty="0"/>
              <a:t> </a:t>
            </a:r>
            <a:r>
              <a:rPr lang="en-GB" altLang="en-US" sz="8000" dirty="0" err="1"/>
              <a:t>drwy'r</a:t>
            </a:r>
            <a:r>
              <a:rPr lang="en-GB" altLang="en-US" sz="8000" dirty="0"/>
              <a:t> </a:t>
            </a:r>
            <a:r>
              <a:rPr lang="en-GB" altLang="en-US" sz="8000" dirty="0" err="1"/>
              <a:t>camau</a:t>
            </a:r>
            <a:r>
              <a:rPr lang="en-GB" altLang="en-US" sz="8000" dirty="0"/>
              <a:t> </a:t>
            </a:r>
            <a:r>
              <a:rPr lang="en-GB" altLang="en-US" sz="8000" dirty="0" err="1"/>
              <a:t>ar</a:t>
            </a:r>
            <a:r>
              <a:rPr lang="en-GB" altLang="en-US" sz="8000" dirty="0"/>
              <a:t> </a:t>
            </a:r>
            <a:r>
              <a:rPr lang="en-GB" altLang="en-US" sz="8000" dirty="0" err="1"/>
              <a:t>gyfraddau</a:t>
            </a:r>
            <a:r>
              <a:rPr lang="en-GB" altLang="en-US" sz="8000" dirty="0"/>
              <a:t> </a:t>
            </a:r>
            <a:r>
              <a:rPr lang="en-GB" altLang="en-US" sz="8000" dirty="0" err="1"/>
              <a:t>gwahanol</a:t>
            </a:r>
            <a:endParaRPr lang="en-GB" altLang="en-US" sz="8000" dirty="0"/>
          </a:p>
          <a:p>
            <a:endParaRPr lang="en-GB" altLang="en-US" sz="8000" dirty="0"/>
          </a:p>
          <a:p>
            <a:r>
              <a:rPr lang="en-GB" altLang="en-US" sz="8000" dirty="0" err="1"/>
              <a:t>Nid</a:t>
            </a:r>
            <a:r>
              <a:rPr lang="en-GB" altLang="en-US" sz="8000" dirty="0"/>
              <a:t> </a:t>
            </a:r>
            <a:r>
              <a:rPr lang="en-GB" altLang="en-US" sz="8000" dirty="0" err="1"/>
              <a:t>yw</a:t>
            </a:r>
            <a:r>
              <a:rPr lang="en-GB" altLang="en-US" sz="8000" dirty="0"/>
              <a:t> </a:t>
            </a:r>
            <a:r>
              <a:rPr lang="en-GB" altLang="en-US" sz="8000" dirty="0" err="1"/>
              <a:t>cynnydd</a:t>
            </a:r>
            <a:r>
              <a:rPr lang="en-GB" altLang="en-US" sz="8000" dirty="0"/>
              <a:t> o </a:t>
            </a:r>
            <a:r>
              <a:rPr lang="en-GB" altLang="en-US" sz="8000" dirty="0" err="1"/>
              <a:t>reidrwydd</a:t>
            </a:r>
            <a:r>
              <a:rPr lang="en-GB" altLang="en-US" sz="8000" dirty="0"/>
              <a:t> </a:t>
            </a:r>
            <a:r>
              <a:rPr lang="en-GB" altLang="en-US" sz="8000" dirty="0" err="1"/>
              <a:t>yn</a:t>
            </a:r>
            <a:r>
              <a:rPr lang="en-GB" altLang="en-US" sz="8000" dirty="0"/>
              <a:t> </a:t>
            </a:r>
            <a:r>
              <a:rPr lang="en-GB" altLang="en-US" sz="8000" dirty="0" err="1"/>
              <a:t>llinol</a:t>
            </a:r>
            <a:r>
              <a:rPr lang="en-GB" altLang="en-US" sz="8000" dirty="0"/>
              <a:t> </a:t>
            </a:r>
            <a:r>
              <a:rPr lang="en-GB" altLang="en-US" sz="8000" dirty="0" err="1"/>
              <a:t>nac</a:t>
            </a:r>
            <a:r>
              <a:rPr lang="en-GB" altLang="en-US" sz="8000" dirty="0"/>
              <a:t> </a:t>
            </a:r>
            <a:r>
              <a:rPr lang="en-GB" altLang="en-US" sz="8000" dirty="0" err="1"/>
              <a:t>yn</a:t>
            </a:r>
            <a:r>
              <a:rPr lang="en-GB" altLang="en-US" sz="8000" dirty="0"/>
              <a:t> </a:t>
            </a:r>
            <a:r>
              <a:rPr lang="en-GB" altLang="en-US" sz="8000" dirty="0" err="1"/>
              <a:t>gyson</a:t>
            </a:r>
            <a:r>
              <a:rPr lang="en-GB" altLang="en-US" sz="8000" dirty="0"/>
              <a:t> </a:t>
            </a:r>
          </a:p>
          <a:p>
            <a:pPr marL="0" indent="0">
              <a:buNone/>
            </a:pPr>
            <a:endParaRPr lang="en-GB" altLang="en-US" sz="3600" dirty="0"/>
          </a:p>
          <a:p>
            <a:r>
              <a:rPr lang="en-GB" altLang="en-US" sz="8000" dirty="0" err="1"/>
              <a:t>Mae'r</a:t>
            </a:r>
            <a:r>
              <a:rPr lang="en-GB" altLang="en-US" sz="8000" dirty="0"/>
              <a:t> </a:t>
            </a:r>
            <a:r>
              <a:rPr lang="en-GB" altLang="en-US" sz="8000" dirty="0" err="1"/>
              <a:t>rhan</a:t>
            </a:r>
            <a:r>
              <a:rPr lang="en-GB" altLang="en-US" sz="8000" dirty="0"/>
              <a:t> </a:t>
            </a:r>
            <a:r>
              <a:rPr lang="en-GB" altLang="en-US" sz="8000" dirty="0" err="1"/>
              <a:t>fwyaf</a:t>
            </a:r>
            <a:r>
              <a:rPr lang="en-GB" altLang="en-US" sz="8000" dirty="0"/>
              <a:t> o </a:t>
            </a:r>
            <a:r>
              <a:rPr lang="en-GB" altLang="en-US" sz="8000" dirty="0" err="1"/>
              <a:t>ddysgwyr</a:t>
            </a:r>
            <a:r>
              <a:rPr lang="en-GB" altLang="en-US" sz="8000" dirty="0"/>
              <a:t> SIY/CIY </a:t>
            </a:r>
            <a:r>
              <a:rPr lang="en-GB" altLang="en-US" sz="8000" dirty="0" err="1"/>
              <a:t>yn</a:t>
            </a:r>
            <a:r>
              <a:rPr lang="en-GB" altLang="en-US" sz="8000" dirty="0"/>
              <a:t> </a:t>
            </a:r>
            <a:r>
              <a:rPr lang="en-GB" altLang="en-US" sz="8000" dirty="0" err="1"/>
              <a:t>datblygu</a:t>
            </a:r>
            <a:r>
              <a:rPr lang="en-GB" altLang="en-US" sz="8000" dirty="0"/>
              <a:t> </a:t>
            </a:r>
            <a:r>
              <a:rPr lang="en-GB" altLang="en-US" sz="8000" dirty="0" err="1"/>
              <a:t>medrau</a:t>
            </a:r>
            <a:r>
              <a:rPr lang="en-GB" altLang="en-US" sz="8000" dirty="0"/>
              <a:t> </a:t>
            </a:r>
            <a:r>
              <a:rPr lang="en-GB" altLang="en-US" sz="8000" dirty="0" err="1"/>
              <a:t>llafar</a:t>
            </a:r>
            <a:r>
              <a:rPr lang="en-GB" altLang="en-US" sz="8000" dirty="0"/>
              <a:t> </a:t>
            </a:r>
            <a:r>
              <a:rPr lang="en-GB" altLang="en-US" sz="8000" dirty="0" err="1"/>
              <a:t>effeithiol</a:t>
            </a:r>
            <a:r>
              <a:rPr lang="en-GB" altLang="en-US" sz="8000" dirty="0"/>
              <a:t> </a:t>
            </a:r>
            <a:r>
              <a:rPr lang="en-GB" altLang="en-US" sz="8000" dirty="0" err="1"/>
              <a:t>cyn</a:t>
            </a:r>
            <a:r>
              <a:rPr lang="en-GB" altLang="en-US" sz="8000" dirty="0"/>
              <a:t> </a:t>
            </a:r>
            <a:r>
              <a:rPr lang="en-GB" altLang="en-US" sz="8000" dirty="0" err="1"/>
              <a:t>unrhyw</a:t>
            </a:r>
            <a:r>
              <a:rPr lang="en-GB" altLang="en-US" sz="8000" dirty="0"/>
              <a:t> </a:t>
            </a:r>
            <a:r>
              <a:rPr lang="en-GB" altLang="en-US" sz="8000" dirty="0" err="1"/>
              <a:t>sgiliau</a:t>
            </a:r>
            <a:r>
              <a:rPr lang="en-GB" altLang="en-US" sz="8000" dirty="0"/>
              <a:t> </a:t>
            </a:r>
            <a:r>
              <a:rPr lang="en-GB" altLang="en-US" sz="8000" dirty="0" err="1"/>
              <a:t>llythrennedd</a:t>
            </a:r>
            <a:r>
              <a:rPr lang="en-GB" altLang="en-US" sz="8000" dirty="0"/>
              <a:t> </a:t>
            </a:r>
            <a:r>
              <a:rPr lang="en-GB" altLang="en-US" sz="8000" dirty="0" err="1"/>
              <a:t>sylweddol</a:t>
            </a:r>
            <a:endParaRPr lang="en-GB" altLang="en-US" sz="8000" dirty="0"/>
          </a:p>
          <a:p>
            <a:endParaRPr lang="en-GB" altLang="en-US" sz="8000" dirty="0"/>
          </a:p>
          <a:p>
            <a:r>
              <a:rPr lang="en-GB" altLang="en-US" sz="8000" dirty="0" err="1"/>
              <a:t>Yn</a:t>
            </a:r>
            <a:r>
              <a:rPr lang="en-GB" altLang="en-US" sz="8000" dirty="0"/>
              <a:t> </a:t>
            </a:r>
            <a:r>
              <a:rPr lang="en-GB" altLang="en-US" sz="8000" dirty="0" err="1"/>
              <a:t>gyffredinol</a:t>
            </a:r>
            <a:r>
              <a:rPr lang="en-GB" altLang="en-US" sz="8000" dirty="0"/>
              <a:t>, </a:t>
            </a:r>
            <a:r>
              <a:rPr lang="en-GB" altLang="en-US" sz="8000" dirty="0" err="1"/>
              <a:t>mae</a:t>
            </a:r>
            <a:r>
              <a:rPr lang="en-GB" altLang="en-US" sz="8000" dirty="0"/>
              <a:t> </a:t>
            </a:r>
            <a:r>
              <a:rPr lang="en-GB" altLang="en-US" sz="8000" dirty="0" err="1"/>
              <a:t>cyfraddau</a:t>
            </a:r>
            <a:r>
              <a:rPr lang="en-GB" altLang="en-US" sz="8000" dirty="0"/>
              <a:t> </a:t>
            </a:r>
            <a:r>
              <a:rPr lang="en-GB" altLang="en-US" sz="8000" dirty="0" err="1"/>
              <a:t>cynnydd</a:t>
            </a:r>
            <a:r>
              <a:rPr lang="en-GB" altLang="en-US" sz="8000" dirty="0"/>
              <a:t> </a:t>
            </a:r>
            <a:r>
              <a:rPr lang="en-GB" altLang="en-US" sz="8000" dirty="0" err="1"/>
              <a:t>yn</a:t>
            </a:r>
            <a:r>
              <a:rPr lang="en-GB" altLang="en-US" sz="8000" dirty="0"/>
              <a:t> </a:t>
            </a:r>
            <a:r>
              <a:rPr lang="en-GB" altLang="en-US" sz="8000" dirty="0" err="1"/>
              <a:t>gyflymach</a:t>
            </a:r>
            <a:r>
              <a:rPr lang="en-GB" altLang="en-US" sz="8000" dirty="0"/>
              <a:t> </a:t>
            </a:r>
            <a:r>
              <a:rPr lang="en-GB" altLang="en-US" sz="8000" dirty="0" err="1"/>
              <a:t>drwy</a:t>
            </a:r>
            <a:r>
              <a:rPr lang="en-GB" altLang="en-US" sz="8000" dirty="0"/>
              <a:t> </a:t>
            </a:r>
            <a:r>
              <a:rPr lang="en-GB" altLang="en-US" sz="8000" dirty="0" err="1"/>
              <a:t>gamau</a:t>
            </a:r>
            <a:r>
              <a:rPr lang="en-GB" altLang="en-US" sz="8000" dirty="0"/>
              <a:t> A </a:t>
            </a:r>
            <a:r>
              <a:rPr lang="en-GB" altLang="en-US" sz="8000" dirty="0" err="1"/>
              <a:t>a</a:t>
            </a:r>
            <a:r>
              <a:rPr lang="en-GB" altLang="en-US" sz="8000" dirty="0"/>
              <a:t> B ac </a:t>
            </a:r>
            <a:r>
              <a:rPr lang="en-GB" altLang="en-US" sz="8000" dirty="0" err="1"/>
              <a:t>yn</a:t>
            </a:r>
            <a:r>
              <a:rPr lang="en-GB" altLang="en-US" sz="8000" dirty="0"/>
              <a:t> </a:t>
            </a:r>
            <a:r>
              <a:rPr lang="en-GB" altLang="en-US" sz="8000" dirty="0" err="1"/>
              <a:t>arafu</a:t>
            </a:r>
            <a:r>
              <a:rPr lang="en-GB" altLang="en-US" sz="8000" dirty="0"/>
              <a:t> </a:t>
            </a:r>
            <a:r>
              <a:rPr lang="en-GB" altLang="en-US" sz="8000" dirty="0" err="1"/>
              <a:t>wedi</a:t>
            </a:r>
            <a:r>
              <a:rPr lang="en-GB" altLang="en-US" sz="8000" dirty="0"/>
              <a:t> </a:t>
            </a:r>
            <a:r>
              <a:rPr lang="en-GB" altLang="en-US" sz="8000" dirty="0" err="1"/>
              <a:t>hynny</a:t>
            </a:r>
            <a:endParaRPr lang="en-GB" altLang="en-US" sz="8000" dirty="0"/>
          </a:p>
          <a:p>
            <a:endParaRPr lang="en-GB" altLang="en-US" sz="8000" dirty="0"/>
          </a:p>
          <a:p>
            <a:r>
              <a:rPr lang="en-GB" altLang="en-US" sz="8000" dirty="0"/>
              <a:t>Gall </a:t>
            </a:r>
            <a:r>
              <a:rPr lang="en-GB" altLang="en-US" sz="8000" dirty="0" err="1"/>
              <a:t>dysgwyr</a:t>
            </a:r>
            <a:r>
              <a:rPr lang="en-GB" altLang="en-US" sz="8000" dirty="0"/>
              <a:t> </a:t>
            </a:r>
            <a:r>
              <a:rPr lang="en-GB" altLang="en-US" sz="8000" dirty="0" err="1"/>
              <a:t>aros</a:t>
            </a:r>
            <a:r>
              <a:rPr lang="en-GB" altLang="en-US" sz="8000" dirty="0"/>
              <a:t> </a:t>
            </a:r>
            <a:r>
              <a:rPr lang="en-GB" altLang="en-US" sz="8000" dirty="0" err="1"/>
              <a:t>yn</a:t>
            </a:r>
            <a:r>
              <a:rPr lang="en-GB" altLang="en-US" sz="8000" dirty="0"/>
              <a:t> </a:t>
            </a:r>
            <a:r>
              <a:rPr lang="en-GB" altLang="en-US" sz="8000" dirty="0" err="1"/>
              <a:t>llonydd</a:t>
            </a:r>
            <a:r>
              <a:rPr lang="en-GB" altLang="en-US" sz="8000" dirty="0"/>
              <a:t> am </a:t>
            </a:r>
            <a:r>
              <a:rPr lang="en-GB" altLang="en-US" sz="8000" dirty="0" err="1"/>
              <a:t>gyfnodau</a:t>
            </a:r>
            <a:r>
              <a:rPr lang="en-GB" altLang="en-US" sz="8000" dirty="0"/>
              <a:t> </a:t>
            </a:r>
            <a:r>
              <a:rPr lang="en-GB" altLang="en-US" sz="8000" dirty="0" err="1"/>
              <a:t>hir</a:t>
            </a:r>
            <a:r>
              <a:rPr lang="en-GB" altLang="en-US" sz="8000" dirty="0"/>
              <a:t> </a:t>
            </a:r>
            <a:r>
              <a:rPr lang="en-GB" altLang="en-US" sz="8000" dirty="0" err="1"/>
              <a:t>yng</a:t>
            </a:r>
            <a:r>
              <a:rPr lang="en-GB" altLang="en-US" sz="8000" dirty="0"/>
              <a:t> </a:t>
            </a:r>
            <a:r>
              <a:rPr lang="en-GB" altLang="en-US" sz="8000" dirty="0" err="1"/>
              <a:t>nghamau</a:t>
            </a:r>
            <a:r>
              <a:rPr lang="en-GB" altLang="en-US" sz="8000" dirty="0"/>
              <a:t> C a D felly </a:t>
            </a:r>
            <a:r>
              <a:rPr lang="en-GB" altLang="en-US" sz="8000" dirty="0" err="1"/>
              <a:t>nid</a:t>
            </a:r>
            <a:r>
              <a:rPr lang="en-GB" altLang="en-US" sz="8000" dirty="0"/>
              <a:t> </a:t>
            </a:r>
            <a:r>
              <a:rPr lang="en-GB" altLang="en-US" sz="8000" dirty="0" err="1"/>
              <a:t>yw</a:t>
            </a:r>
            <a:r>
              <a:rPr lang="en-GB" altLang="en-US" sz="8000" dirty="0"/>
              <a:t> </a:t>
            </a:r>
            <a:r>
              <a:rPr lang="en-GB" altLang="en-US" sz="8000" dirty="0" err="1"/>
              <a:t>dysgwyr</a:t>
            </a:r>
            <a:r>
              <a:rPr lang="en-GB" altLang="en-US" sz="8000" dirty="0"/>
              <a:t> o </a:t>
            </a:r>
            <a:r>
              <a:rPr lang="en-GB" altLang="en-US" sz="8000" dirty="0" err="1"/>
              <a:t>reidrwydd</a:t>
            </a:r>
            <a:r>
              <a:rPr lang="en-GB" altLang="en-US" sz="8000" dirty="0"/>
              <a:t> </a:t>
            </a:r>
            <a:r>
              <a:rPr lang="en-GB" altLang="en-US" sz="8000" dirty="0" err="1"/>
              <a:t>yn</a:t>
            </a:r>
            <a:r>
              <a:rPr lang="en-GB" altLang="en-US" sz="8000" dirty="0"/>
              <a:t> </a:t>
            </a:r>
            <a:r>
              <a:rPr lang="en-GB" altLang="en-US" sz="8000" dirty="0" err="1"/>
              <a:t>symud</a:t>
            </a:r>
            <a:r>
              <a:rPr lang="en-GB" altLang="en-US" sz="8000" dirty="0"/>
              <a:t> </a:t>
            </a:r>
            <a:r>
              <a:rPr lang="en-GB" altLang="en-US" sz="8000" dirty="0" err="1"/>
              <a:t>i</a:t>
            </a:r>
            <a:r>
              <a:rPr lang="en-GB" altLang="en-US" sz="8000" dirty="0"/>
              <a:t> </a:t>
            </a:r>
            <a:r>
              <a:rPr lang="en-GB" altLang="en-US" sz="8000" dirty="0" err="1"/>
              <a:t>fyny</a:t>
            </a:r>
            <a:r>
              <a:rPr lang="en-GB" altLang="en-US" sz="8000" dirty="0"/>
              <a:t> cam </a:t>
            </a:r>
            <a:r>
              <a:rPr lang="en-GB" altLang="en-US" sz="8000" dirty="0" err="1"/>
              <a:t>cyfan</a:t>
            </a:r>
            <a:r>
              <a:rPr lang="en-GB" altLang="en-US" sz="8000" dirty="0"/>
              <a:t> bob </a:t>
            </a:r>
            <a:r>
              <a:rPr lang="en-GB" altLang="en-US" sz="8000" dirty="0" err="1"/>
              <a:t>blwyddyn</a:t>
            </a:r>
            <a:endParaRPr lang="en-GB" altLang="en-US" sz="8000" dirty="0"/>
          </a:p>
          <a:p>
            <a:endParaRPr lang="en-GB" altLang="en-US" sz="8000" dirty="0"/>
          </a:p>
          <a:p>
            <a:r>
              <a:rPr lang="en-GB" altLang="en-US" sz="8000" dirty="0" err="1"/>
              <a:t>Gellir</a:t>
            </a:r>
            <a:r>
              <a:rPr lang="en-GB" altLang="en-US" sz="8000" dirty="0"/>
              <a:t> </a:t>
            </a:r>
            <a:r>
              <a:rPr lang="en-GB" altLang="en-US" sz="8000" dirty="0" err="1"/>
              <a:t>gweld</a:t>
            </a:r>
            <a:r>
              <a:rPr lang="en-GB" altLang="en-US" sz="8000" dirty="0"/>
              <a:t> </a:t>
            </a:r>
            <a:r>
              <a:rPr lang="en-GB" altLang="en-US" sz="8000" dirty="0" err="1"/>
              <a:t>arafu</a:t>
            </a:r>
            <a:r>
              <a:rPr lang="en-GB" altLang="en-US" sz="8000" dirty="0"/>
              <a:t> </a:t>
            </a:r>
            <a:r>
              <a:rPr lang="en-GB" altLang="en-US" sz="8000" dirty="0" err="1"/>
              <a:t>yn</a:t>
            </a:r>
            <a:r>
              <a:rPr lang="en-GB" altLang="en-US" sz="8000" dirty="0"/>
              <a:t> y </a:t>
            </a:r>
            <a:r>
              <a:rPr lang="en-GB" altLang="en-US" sz="8000" dirty="0" err="1"/>
              <a:t>cynnydd</a:t>
            </a:r>
            <a:r>
              <a:rPr lang="en-GB" altLang="en-US" sz="8000" dirty="0"/>
              <a:t> o ran </a:t>
            </a:r>
            <a:r>
              <a:rPr lang="en-GB" altLang="en-US" sz="8000" dirty="0" err="1"/>
              <a:t>caffael</a:t>
            </a:r>
            <a:r>
              <a:rPr lang="en-GB" altLang="en-US" sz="8000" dirty="0"/>
              <a:t> SIY/CIY </a:t>
            </a:r>
            <a:r>
              <a:rPr lang="en-GB" altLang="en-US" sz="8000" dirty="0" err="1"/>
              <a:t>i</a:t>
            </a:r>
            <a:r>
              <a:rPr lang="en-GB" altLang="en-US" sz="8000" dirty="0"/>
              <a:t> </a:t>
            </a:r>
            <a:r>
              <a:rPr lang="en-GB" altLang="en-US" sz="8000" dirty="0" err="1"/>
              <a:t>ddysgwyr</a:t>
            </a:r>
            <a:r>
              <a:rPr lang="en-GB" altLang="en-US" sz="8000" dirty="0"/>
              <a:t> </a:t>
            </a:r>
            <a:r>
              <a:rPr lang="en-GB" altLang="en-US" sz="8000" dirty="0" err="1"/>
              <a:t>sydd</a:t>
            </a:r>
            <a:r>
              <a:rPr lang="en-GB" altLang="en-US" sz="8000" dirty="0"/>
              <a:t> </a:t>
            </a:r>
            <a:r>
              <a:rPr lang="en-GB" altLang="en-US" sz="8000" dirty="0" err="1"/>
              <a:t>hefyd</a:t>
            </a:r>
            <a:r>
              <a:rPr lang="en-GB" altLang="en-US" sz="8000" dirty="0"/>
              <a:t> ag ADY</a:t>
            </a:r>
          </a:p>
          <a:p>
            <a:pPr marL="0" indent="0">
              <a:buNone/>
            </a:pPr>
            <a:r>
              <a:rPr lang="en-GB" altLang="en-US" sz="6400" dirty="0"/>
              <a:t>									</a:t>
            </a:r>
            <a:r>
              <a:rPr lang="en-GB" altLang="en-US" sz="6400" dirty="0" err="1"/>
              <a:t>Llywodraeth</a:t>
            </a:r>
            <a:r>
              <a:rPr lang="en-GB" altLang="en-US" sz="6400" dirty="0"/>
              <a:t> Cymru, 2011</a:t>
            </a:r>
          </a:p>
          <a:p>
            <a:pPr marL="0" indent="0">
              <a:buNone/>
            </a:pPr>
            <a:r>
              <a:rPr lang="en-GB" altLang="en-US" sz="9600" dirty="0"/>
              <a:t>								</a:t>
            </a:r>
            <a:endParaRPr lang="en-GB" dirty="0"/>
          </a:p>
          <a:p>
            <a:endParaRPr lang="en-GB" dirty="0"/>
          </a:p>
        </p:txBody>
      </p:sp>
      <p:pic>
        <p:nvPicPr>
          <p:cNvPr id="2050"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5759" y="307323"/>
            <a:ext cx="2004114" cy="74528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651740" y="210580"/>
            <a:ext cx="10515600" cy="723446"/>
          </a:xfrm>
        </p:spPr>
        <p:txBody>
          <a:bodyPr>
            <a:normAutofit/>
          </a:bodyPr>
          <a:lstStyle/>
          <a:p>
            <a:r>
              <a:rPr lang="en-GB" sz="3200" b="1" dirty="0">
                <a:latin typeface="+mn-lt"/>
              </a:rPr>
              <a:t>Y model </a:t>
            </a:r>
            <a:r>
              <a:rPr lang="en-GB" sz="3200" b="1" dirty="0" err="1">
                <a:latin typeface="+mn-lt"/>
              </a:rPr>
              <a:t>pum</a:t>
            </a:r>
            <a:r>
              <a:rPr lang="en-GB" sz="3200" b="1" dirty="0">
                <a:latin typeface="+mn-lt"/>
              </a:rPr>
              <a:t> cam o </a:t>
            </a:r>
            <a:r>
              <a:rPr lang="en-GB" sz="3200" b="1" dirty="0" err="1">
                <a:latin typeface="+mn-lt"/>
              </a:rPr>
              <a:t>gaffael</a:t>
            </a:r>
            <a:r>
              <a:rPr lang="en-GB" sz="3200" b="1" dirty="0">
                <a:latin typeface="+mn-lt"/>
              </a:rPr>
              <a:t> </a:t>
            </a:r>
            <a:r>
              <a:rPr lang="en-GB" sz="3200" b="1" dirty="0" err="1">
                <a:latin typeface="+mn-lt"/>
              </a:rPr>
              <a:t>iaith</a:t>
            </a:r>
            <a:endParaRPr lang="en-GB" sz="3200" b="1" dirty="0">
              <a:latin typeface="+mn-lt"/>
            </a:endParaRPr>
          </a:p>
        </p:txBody>
      </p:sp>
    </p:spTree>
    <p:extLst>
      <p:ext uri="{BB962C8B-B14F-4D97-AF65-F5344CB8AC3E}">
        <p14:creationId xmlns:p14="http://schemas.microsoft.com/office/powerpoint/2010/main" val="3258606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2624" y="1249122"/>
            <a:ext cx="11226751" cy="5153265"/>
          </a:xfrm>
        </p:spPr>
        <p:txBody>
          <a:bodyPr>
            <a:normAutofit fontScale="25000" lnSpcReduction="20000"/>
          </a:bodyPr>
          <a:lstStyle/>
          <a:p>
            <a:r>
              <a:rPr lang="en-GB" altLang="en-US" sz="9600" dirty="0"/>
              <a:t>The 5 stage model offers ‘</a:t>
            </a:r>
            <a:r>
              <a:rPr lang="en-GB" altLang="en-US" sz="9600" b="1" dirty="0"/>
              <a:t>best fit’ </a:t>
            </a:r>
            <a:r>
              <a:rPr lang="en-GB" altLang="en-US" sz="9600" dirty="0"/>
              <a:t>descriptors -</a:t>
            </a:r>
            <a:r>
              <a:rPr lang="en-GB" sz="9600" dirty="0"/>
              <a:t>individuals are likely to show characteristics of more than one ‘stage’ at a time.</a:t>
            </a:r>
            <a:endParaRPr lang="en-GB" altLang="en-US" sz="9600" dirty="0"/>
          </a:p>
          <a:p>
            <a:pPr marL="0" indent="0">
              <a:buNone/>
            </a:pPr>
            <a:endParaRPr lang="en-GB" altLang="en-US" sz="4000" dirty="0"/>
          </a:p>
          <a:p>
            <a:r>
              <a:rPr lang="en-GB" altLang="en-US" sz="9600" dirty="0"/>
              <a:t>EAL/WAL learners may have </a:t>
            </a:r>
            <a:r>
              <a:rPr lang="en-GB" altLang="en-US" sz="9600" b="1" dirty="0"/>
              <a:t>different starting points </a:t>
            </a:r>
            <a:r>
              <a:rPr lang="en-GB" altLang="en-US" sz="9600" dirty="0"/>
              <a:t>and move through the stages at different rates</a:t>
            </a:r>
          </a:p>
          <a:p>
            <a:pPr marL="0" indent="0">
              <a:buNone/>
            </a:pPr>
            <a:endParaRPr lang="en-GB" altLang="en-US" sz="4000" dirty="0"/>
          </a:p>
          <a:p>
            <a:r>
              <a:rPr lang="en-GB" altLang="en-US" sz="9600" dirty="0"/>
              <a:t>Progress is not necessarily </a:t>
            </a:r>
            <a:r>
              <a:rPr lang="en-GB" altLang="en-US" sz="9600" b="1" dirty="0"/>
              <a:t>linear or constant </a:t>
            </a:r>
          </a:p>
          <a:p>
            <a:pPr marL="0" indent="0">
              <a:buNone/>
            </a:pPr>
            <a:endParaRPr lang="en-GB" altLang="en-US" sz="4000" dirty="0"/>
          </a:p>
          <a:p>
            <a:r>
              <a:rPr lang="en-GB" altLang="en-US" sz="9600" dirty="0"/>
              <a:t>Most EAL/WAL learners develop effective </a:t>
            </a:r>
            <a:r>
              <a:rPr lang="en-GB" altLang="en-US" sz="9600" b="1" dirty="0"/>
              <a:t>oral skills </a:t>
            </a:r>
            <a:r>
              <a:rPr lang="en-GB" altLang="en-US" sz="9600" dirty="0"/>
              <a:t>in advance of any significant literacy skills</a:t>
            </a:r>
          </a:p>
          <a:p>
            <a:pPr marL="0" indent="0">
              <a:buNone/>
            </a:pPr>
            <a:endParaRPr lang="en-GB" altLang="en-US" sz="4400" dirty="0"/>
          </a:p>
          <a:p>
            <a:r>
              <a:rPr lang="en-GB" altLang="en-US" sz="9600" dirty="0"/>
              <a:t>Progress rates are generally </a:t>
            </a:r>
            <a:r>
              <a:rPr lang="en-GB" altLang="en-US" sz="9600" b="1" dirty="0"/>
              <a:t>quicker through stages A and B </a:t>
            </a:r>
            <a:r>
              <a:rPr lang="en-GB" altLang="en-US" sz="9600" dirty="0"/>
              <a:t>and slow down thereafter</a:t>
            </a:r>
          </a:p>
          <a:p>
            <a:pPr marL="0" indent="0">
              <a:buNone/>
            </a:pPr>
            <a:endParaRPr lang="en-GB" altLang="en-US" sz="3600" dirty="0"/>
          </a:p>
          <a:p>
            <a:r>
              <a:rPr lang="en-GB" altLang="en-US" sz="9600" dirty="0"/>
              <a:t>Learners may </a:t>
            </a:r>
            <a:r>
              <a:rPr lang="en-GB" altLang="en-US" sz="9600" b="1" dirty="0"/>
              <a:t>plateau</a:t>
            </a:r>
            <a:r>
              <a:rPr lang="en-GB" altLang="en-US" sz="9600" dirty="0"/>
              <a:t> for long periods of time in stages C and D therefore learners </a:t>
            </a:r>
            <a:r>
              <a:rPr lang="en-GB" altLang="en-US" sz="9600" b="1" dirty="0"/>
              <a:t>do not necessarily move up a whole stage each year</a:t>
            </a:r>
          </a:p>
          <a:p>
            <a:pPr marL="0" indent="0">
              <a:buNone/>
            </a:pPr>
            <a:endParaRPr lang="en-GB" altLang="en-US" sz="4000" dirty="0"/>
          </a:p>
          <a:p>
            <a:r>
              <a:rPr lang="en-GB" altLang="en-US" sz="9600" dirty="0">
                <a:cs typeface="Arial" panose="020B0604020202020204" pitchFamily="34" charset="0"/>
              </a:rPr>
              <a:t>Progress in </a:t>
            </a:r>
            <a:r>
              <a:rPr lang="en-GB" altLang="en-US" sz="9600" b="1" dirty="0">
                <a:cs typeface="Arial" panose="020B0604020202020204" pitchFamily="34" charset="0"/>
              </a:rPr>
              <a:t>acquiring EAL may be slowed down </a:t>
            </a:r>
            <a:r>
              <a:rPr lang="en-GB" altLang="en-US" sz="9600" dirty="0">
                <a:cs typeface="Arial" panose="020B0604020202020204" pitchFamily="34" charset="0"/>
              </a:rPr>
              <a:t>for learners who also have </a:t>
            </a:r>
            <a:r>
              <a:rPr lang="en-GB" altLang="en-US" sz="9600" b="1" dirty="0">
                <a:cs typeface="Arial" panose="020B0604020202020204" pitchFamily="34" charset="0"/>
              </a:rPr>
              <a:t>ALN</a:t>
            </a:r>
          </a:p>
          <a:p>
            <a:pPr marL="0" indent="0">
              <a:buNone/>
            </a:pPr>
            <a:r>
              <a:rPr lang="en-GB" altLang="en-US" sz="7200" dirty="0">
                <a:cs typeface="Arial" panose="020B0604020202020204" pitchFamily="34" charset="0"/>
              </a:rPr>
              <a:t>									Welsh Government, 2011</a:t>
            </a:r>
          </a:p>
          <a:p>
            <a:pPr marL="0" indent="0">
              <a:buNone/>
            </a:pPr>
            <a:endParaRPr lang="en-GB" altLang="en-US" sz="5500" dirty="0"/>
          </a:p>
          <a:p>
            <a:pPr marL="0" indent="0">
              <a:buNone/>
            </a:pPr>
            <a:endParaRPr lang="en-GB" altLang="en-US" sz="5500" dirty="0">
              <a:latin typeface="Comic Sans MS" panose="030F0702030302020204" pitchFamily="66" charset="0"/>
            </a:endParaRPr>
          </a:p>
          <a:p>
            <a:pPr marL="0" indent="0">
              <a:buNone/>
            </a:pPr>
            <a:endParaRPr lang="en-GB" dirty="0"/>
          </a:p>
          <a:p>
            <a:endParaRPr lang="en-GB" dirty="0"/>
          </a:p>
        </p:txBody>
      </p:sp>
      <p:pic>
        <p:nvPicPr>
          <p:cNvPr id="2050"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7878" y="307323"/>
            <a:ext cx="2004114" cy="74528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145665" y="195241"/>
            <a:ext cx="10515600" cy="723446"/>
          </a:xfrm>
        </p:spPr>
        <p:txBody>
          <a:bodyPr>
            <a:normAutofit/>
          </a:bodyPr>
          <a:lstStyle/>
          <a:p>
            <a:r>
              <a:rPr lang="en-GB" sz="3200" b="1" dirty="0">
                <a:latin typeface="+mn-lt"/>
              </a:rPr>
              <a:t>The 5 Stage Model of Language Acquisition</a:t>
            </a:r>
          </a:p>
        </p:txBody>
      </p:sp>
    </p:spTree>
    <p:extLst>
      <p:ext uri="{BB962C8B-B14F-4D97-AF65-F5344CB8AC3E}">
        <p14:creationId xmlns:p14="http://schemas.microsoft.com/office/powerpoint/2010/main" val="150623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664" y="82583"/>
            <a:ext cx="11051650" cy="1066110"/>
          </a:xfrm>
        </p:spPr>
        <p:txBody>
          <a:bodyPr>
            <a:normAutofit/>
          </a:bodyPr>
          <a:lstStyle/>
          <a:p>
            <a:r>
              <a:rPr lang="en-GB" sz="3200" b="1" dirty="0">
                <a:latin typeface="+mn-lt"/>
              </a:rPr>
              <a:t>What is known about the acquisition of EAL/WAL</a:t>
            </a:r>
            <a:r>
              <a:rPr lang="en-GB" sz="3200" b="1" dirty="0"/>
              <a:t>:</a:t>
            </a:r>
          </a:p>
        </p:txBody>
      </p:sp>
      <p:sp>
        <p:nvSpPr>
          <p:cNvPr id="3" name="Content Placeholder 2"/>
          <p:cNvSpPr>
            <a:spLocks noGrp="1"/>
          </p:cNvSpPr>
          <p:nvPr>
            <p:ph idx="1"/>
          </p:nvPr>
        </p:nvSpPr>
        <p:spPr>
          <a:xfrm>
            <a:off x="5592726" y="1282355"/>
            <a:ext cx="6366036" cy="5192202"/>
          </a:xfrm>
        </p:spPr>
        <p:txBody>
          <a:bodyPr>
            <a:normAutofit/>
          </a:bodyPr>
          <a:lstStyle/>
          <a:p>
            <a:pPr marL="0" indent="0">
              <a:buNone/>
            </a:pPr>
            <a:endParaRPr lang="en-GB" altLang="en-US" sz="1200" dirty="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dirty="0"/>
          </a:p>
        </p:txBody>
      </p:sp>
      <p:pic>
        <p:nvPicPr>
          <p:cNvPr id="7" name="Picture 6"/>
          <p:cNvPicPr/>
          <p:nvPr/>
        </p:nvPicPr>
        <p:blipFill>
          <a:blip r:embed="rId3" cstate="print">
            <a:extLst>
              <a:ext uri="{28A0092B-C50C-407E-A947-70E740481C1C}">
                <a14:useLocalDpi xmlns:a14="http://schemas.microsoft.com/office/drawing/2010/main" val="0"/>
              </a:ext>
            </a:extLst>
          </a:blip>
          <a:stretch>
            <a:fillRect/>
          </a:stretch>
        </p:blipFill>
        <p:spPr>
          <a:xfrm>
            <a:off x="9337513" y="160026"/>
            <a:ext cx="2712720" cy="911225"/>
          </a:xfrm>
          <a:prstGeom prst="rect">
            <a:avLst/>
          </a:prstGeom>
        </p:spPr>
      </p:pic>
      <p:sp>
        <p:nvSpPr>
          <p:cNvPr id="6" name="Content Placeholder 2">
            <a:extLst>
              <a:ext uri="{FF2B5EF4-FFF2-40B4-BE49-F238E27FC236}">
                <a16:creationId xmlns:a16="http://schemas.microsoft.com/office/drawing/2014/main" id="{3CDC6186-FEFD-4EF5-8288-92CEBA145826}"/>
              </a:ext>
            </a:extLst>
          </p:cNvPr>
          <p:cNvSpPr txBox="1">
            <a:spLocks/>
          </p:cNvSpPr>
          <p:nvPr/>
        </p:nvSpPr>
        <p:spPr>
          <a:xfrm>
            <a:off x="233238" y="1360967"/>
            <a:ext cx="5126250" cy="4888588"/>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sz="3800" dirty="0" err="1"/>
              <a:t>Mae'n</a:t>
            </a:r>
            <a:r>
              <a:rPr lang="en-GB" sz="3800" dirty="0"/>
              <a:t> </a:t>
            </a:r>
            <a:r>
              <a:rPr lang="en-GB" sz="3800" dirty="0" err="1"/>
              <a:t>cymryd</a:t>
            </a:r>
            <a:r>
              <a:rPr lang="en-GB" sz="3800" dirty="0"/>
              <a:t> </a:t>
            </a:r>
            <a:r>
              <a:rPr lang="en-GB" sz="3800" dirty="0" err="1"/>
              <a:t>hyd</a:t>
            </a:r>
            <a:r>
              <a:rPr lang="en-GB" sz="3800" dirty="0"/>
              <a:t> at </a:t>
            </a:r>
            <a:r>
              <a:rPr lang="en-GB" sz="3800" b="1" dirty="0"/>
              <a:t>18 mis – 2 </a:t>
            </a:r>
            <a:r>
              <a:rPr lang="en-GB" sz="3800" b="1" dirty="0" err="1"/>
              <a:t>flynedd</a:t>
            </a:r>
            <a:r>
              <a:rPr lang="en-GB" sz="3800" b="1" dirty="0"/>
              <a:t> </a:t>
            </a:r>
            <a:r>
              <a:rPr lang="en-GB" sz="3800" dirty="0" err="1"/>
              <a:t>i</a:t>
            </a:r>
            <a:r>
              <a:rPr lang="en-GB" sz="3800" dirty="0"/>
              <a:t> </a:t>
            </a:r>
            <a:r>
              <a:rPr lang="en-GB" sz="3800" dirty="0" err="1"/>
              <a:t>gaffael</a:t>
            </a:r>
            <a:r>
              <a:rPr lang="en-GB" sz="3800" dirty="0"/>
              <a:t> </a:t>
            </a:r>
            <a:r>
              <a:rPr lang="en-GB" sz="3800" b="1" dirty="0" err="1"/>
              <a:t>iaith</a:t>
            </a:r>
            <a:r>
              <a:rPr lang="en-GB" sz="3800" b="1" dirty="0"/>
              <a:t> </a:t>
            </a:r>
            <a:r>
              <a:rPr lang="en-GB" sz="3800" b="1" dirty="0" err="1"/>
              <a:t>gymdeithasol</a:t>
            </a:r>
            <a:r>
              <a:rPr lang="en-GB" sz="3800" b="1" dirty="0"/>
              <a:t> </a:t>
            </a:r>
            <a:r>
              <a:rPr lang="en-GB" sz="3800" dirty="0"/>
              <a:t>(</a:t>
            </a:r>
            <a:r>
              <a:rPr lang="en-GB" sz="3800" dirty="0" err="1"/>
              <a:t>Sgiliau</a:t>
            </a:r>
            <a:r>
              <a:rPr lang="en-GB" sz="3800" dirty="0"/>
              <a:t> </a:t>
            </a:r>
            <a:r>
              <a:rPr lang="en-GB" sz="3800" dirty="0" err="1"/>
              <a:t>Cyfathrebu</a:t>
            </a:r>
            <a:r>
              <a:rPr lang="en-GB" sz="3800" dirty="0"/>
              <a:t> </a:t>
            </a:r>
            <a:r>
              <a:rPr lang="en-GB" sz="3800" dirty="0" err="1"/>
              <a:t>Rhyngbersonol</a:t>
            </a:r>
            <a:r>
              <a:rPr lang="en-GB" sz="3800" dirty="0"/>
              <a:t> </a:t>
            </a:r>
            <a:r>
              <a:rPr lang="en-GB" sz="3800" dirty="0" err="1"/>
              <a:t>Sylfaenol</a:t>
            </a:r>
            <a:r>
              <a:rPr lang="en-GB" sz="3800" dirty="0"/>
              <a:t> - BICS )</a:t>
            </a:r>
          </a:p>
          <a:p>
            <a:endParaRPr lang="en-GB" sz="3800" dirty="0"/>
          </a:p>
          <a:p>
            <a:r>
              <a:rPr lang="en-GB" sz="3800" dirty="0"/>
              <a:t>Gall </a:t>
            </a:r>
            <a:r>
              <a:rPr lang="en-GB" sz="3800" dirty="0" err="1"/>
              <a:t>gymryd</a:t>
            </a:r>
            <a:r>
              <a:rPr lang="en-GB" sz="3800" dirty="0"/>
              <a:t> </a:t>
            </a:r>
            <a:r>
              <a:rPr lang="en-GB" sz="3800" dirty="0" err="1"/>
              <a:t>hyd</a:t>
            </a:r>
            <a:r>
              <a:rPr lang="en-GB" sz="3800" dirty="0"/>
              <a:t> at </a:t>
            </a:r>
            <a:r>
              <a:rPr lang="en-GB" sz="3800" b="1" dirty="0"/>
              <a:t>10 </a:t>
            </a:r>
            <a:r>
              <a:rPr lang="en-GB" sz="3800" b="1" dirty="0" err="1"/>
              <a:t>mlynedd</a:t>
            </a:r>
            <a:r>
              <a:rPr lang="en-GB" sz="3800" b="1" dirty="0"/>
              <a:t> </a:t>
            </a:r>
            <a:r>
              <a:rPr lang="en-GB" sz="3800" dirty="0" err="1"/>
              <a:t>i</a:t>
            </a:r>
            <a:r>
              <a:rPr lang="en-GB" sz="3800" dirty="0"/>
              <a:t> </a:t>
            </a:r>
            <a:r>
              <a:rPr lang="en-GB" sz="3800" dirty="0" err="1"/>
              <a:t>gaffael</a:t>
            </a:r>
            <a:r>
              <a:rPr lang="en-GB" sz="3800" dirty="0"/>
              <a:t> </a:t>
            </a:r>
            <a:r>
              <a:rPr lang="en-GB" sz="3800" b="1" dirty="0" err="1"/>
              <a:t>iaith</a:t>
            </a:r>
            <a:r>
              <a:rPr lang="en-GB" sz="3800" b="1" dirty="0"/>
              <a:t> </a:t>
            </a:r>
            <a:r>
              <a:rPr lang="en-GB" sz="3800" b="1" dirty="0" err="1"/>
              <a:t>academaidd</a:t>
            </a:r>
            <a:r>
              <a:rPr lang="en-GB" sz="3800" b="1" dirty="0"/>
              <a:t> </a:t>
            </a:r>
            <a:r>
              <a:rPr lang="en-GB" sz="3800" dirty="0"/>
              <a:t>(</a:t>
            </a:r>
            <a:r>
              <a:rPr lang="en-GB" sz="3800" dirty="0" err="1"/>
              <a:t>Hyfedredd</a:t>
            </a:r>
            <a:r>
              <a:rPr lang="en-GB" sz="3800" dirty="0"/>
              <a:t> Iaith </a:t>
            </a:r>
            <a:r>
              <a:rPr lang="en-GB" sz="3800" dirty="0" err="1"/>
              <a:t>Academaidd</a:t>
            </a:r>
            <a:r>
              <a:rPr lang="en-GB" sz="3800" dirty="0"/>
              <a:t> </a:t>
            </a:r>
            <a:r>
              <a:rPr lang="en-GB" sz="3800" dirty="0" err="1"/>
              <a:t>Gwybyddol</a:t>
            </a:r>
            <a:r>
              <a:rPr lang="en-GB" sz="3800" dirty="0"/>
              <a:t> - CALP)</a:t>
            </a:r>
          </a:p>
          <a:p>
            <a:endParaRPr lang="en-GB" sz="3800" dirty="0"/>
          </a:p>
          <a:p>
            <a:r>
              <a:rPr lang="en-GB" sz="3800" dirty="0"/>
              <a:t>Sylfaen </a:t>
            </a:r>
            <a:r>
              <a:rPr lang="en-GB" sz="3800" dirty="0" err="1"/>
              <a:t>gadarn</a:t>
            </a:r>
            <a:r>
              <a:rPr lang="en-GB" sz="3800" dirty="0"/>
              <a:t> </a:t>
            </a:r>
            <a:r>
              <a:rPr lang="en-GB" sz="3800" dirty="0" err="1"/>
              <a:t>yn</a:t>
            </a:r>
            <a:r>
              <a:rPr lang="en-GB" sz="3800" dirty="0"/>
              <a:t> </a:t>
            </a:r>
            <a:r>
              <a:rPr lang="en-GB" sz="3800" b="1" dirty="0" err="1"/>
              <a:t>iaith</a:t>
            </a:r>
            <a:r>
              <a:rPr lang="en-GB" sz="3800" b="1" dirty="0"/>
              <a:t> y </a:t>
            </a:r>
            <a:r>
              <a:rPr lang="en-GB" sz="3800" b="1" dirty="0" err="1"/>
              <a:t>cartref</a:t>
            </a:r>
            <a:r>
              <a:rPr lang="en-GB" sz="3800" dirty="0"/>
              <a:t>, </a:t>
            </a:r>
            <a:r>
              <a:rPr lang="en-GB" sz="3800" dirty="0" err="1"/>
              <a:t>yn</a:t>
            </a:r>
            <a:r>
              <a:rPr lang="en-GB" sz="3800" dirty="0"/>
              <a:t> </a:t>
            </a:r>
            <a:r>
              <a:rPr lang="en-GB" sz="3800" dirty="0" err="1"/>
              <a:t>enwedig</a:t>
            </a:r>
            <a:r>
              <a:rPr lang="en-GB" sz="3800" dirty="0"/>
              <a:t> </a:t>
            </a:r>
            <a:r>
              <a:rPr lang="en-GB" sz="3800" dirty="0" err="1"/>
              <a:t>llythrennedd</a:t>
            </a:r>
            <a:r>
              <a:rPr lang="en-GB" sz="3800" dirty="0"/>
              <a:t>, </a:t>
            </a:r>
            <a:r>
              <a:rPr lang="en-GB" sz="3800" dirty="0" err="1"/>
              <a:t>yw'r</a:t>
            </a:r>
            <a:r>
              <a:rPr lang="en-GB" sz="3800" dirty="0"/>
              <a:t> </a:t>
            </a:r>
            <a:r>
              <a:rPr lang="en-GB" sz="3800" dirty="0" err="1"/>
              <a:t>allwedd</a:t>
            </a:r>
            <a:r>
              <a:rPr lang="en-GB" sz="3800" dirty="0"/>
              <a:t> </a:t>
            </a:r>
            <a:r>
              <a:rPr lang="en-GB" sz="3800" dirty="0" err="1"/>
              <a:t>i</a:t>
            </a:r>
            <a:r>
              <a:rPr lang="en-GB" sz="3800" dirty="0"/>
              <a:t> </a:t>
            </a:r>
            <a:r>
              <a:rPr lang="en-GB" sz="3800" dirty="0" err="1"/>
              <a:t>gynnydd</a:t>
            </a:r>
            <a:r>
              <a:rPr lang="en-GB" sz="3800" dirty="0"/>
              <a:t> </a:t>
            </a:r>
            <a:r>
              <a:rPr lang="en-GB" sz="3800" dirty="0" err="1"/>
              <a:t>cyflymach</a:t>
            </a:r>
            <a:r>
              <a:rPr lang="en-GB" sz="3800" dirty="0"/>
              <a:t> o ran </a:t>
            </a:r>
            <a:r>
              <a:rPr lang="en-GB" sz="3800" dirty="0" err="1"/>
              <a:t>dysgu</a:t>
            </a:r>
            <a:r>
              <a:rPr lang="en-GB" sz="3800" dirty="0"/>
              <a:t> SIY/CIY (5-7 </a:t>
            </a:r>
            <a:r>
              <a:rPr lang="en-GB" sz="3800" dirty="0" err="1"/>
              <a:t>oed</a:t>
            </a:r>
            <a:r>
              <a:rPr lang="en-GB" sz="3800" dirty="0"/>
              <a:t>) </a:t>
            </a:r>
          </a:p>
          <a:p>
            <a:endParaRPr lang="en-GB" sz="3800" dirty="0"/>
          </a:p>
          <a:p>
            <a:r>
              <a:rPr lang="en-GB" sz="3800" dirty="0"/>
              <a:t>Mae </a:t>
            </a:r>
            <a:r>
              <a:rPr lang="en-GB" sz="3800" dirty="0" err="1"/>
              <a:t>pob</a:t>
            </a:r>
            <a:r>
              <a:rPr lang="en-GB" sz="3800" dirty="0"/>
              <a:t> </a:t>
            </a:r>
            <a:r>
              <a:rPr lang="en-GB" sz="3800" dirty="0" err="1"/>
              <a:t>dysgwr</a:t>
            </a:r>
            <a:r>
              <a:rPr lang="en-GB" sz="3800" dirty="0"/>
              <a:t> </a:t>
            </a:r>
            <a:r>
              <a:rPr lang="en-GB" sz="3800" dirty="0" err="1"/>
              <a:t>yn</a:t>
            </a:r>
            <a:r>
              <a:rPr lang="en-GB" sz="3800" dirty="0"/>
              <a:t> </a:t>
            </a:r>
            <a:r>
              <a:rPr lang="en-GB" sz="3800" b="1" dirty="0" err="1"/>
              <a:t>caffael</a:t>
            </a:r>
            <a:r>
              <a:rPr lang="en-GB" sz="3800" b="1" dirty="0"/>
              <a:t> SIY/CIY </a:t>
            </a:r>
            <a:r>
              <a:rPr lang="en-GB" sz="3800" b="1" dirty="0" err="1"/>
              <a:t>yn</a:t>
            </a:r>
            <a:r>
              <a:rPr lang="en-GB" sz="3800" b="1" dirty="0"/>
              <a:t> </a:t>
            </a:r>
            <a:r>
              <a:rPr lang="en-GB" sz="3800" b="1" dirty="0" err="1"/>
              <a:t>fras</a:t>
            </a:r>
            <a:r>
              <a:rPr lang="en-GB" sz="3800" b="1" dirty="0"/>
              <a:t> </a:t>
            </a:r>
            <a:r>
              <a:rPr lang="en-GB" sz="3800" b="1" dirty="0" err="1"/>
              <a:t>yn</a:t>
            </a:r>
            <a:r>
              <a:rPr lang="en-GB" sz="3800" b="1" dirty="0"/>
              <a:t> </a:t>
            </a:r>
            <a:r>
              <a:rPr lang="en-GB" sz="3800" b="1" dirty="0" err="1"/>
              <a:t>yr</a:t>
            </a:r>
            <a:r>
              <a:rPr lang="en-GB" sz="3800" b="1" dirty="0"/>
              <a:t> un </a:t>
            </a:r>
            <a:r>
              <a:rPr lang="en-GB" sz="3800" b="1" dirty="0" err="1"/>
              <a:t>ffordd</a:t>
            </a:r>
            <a:r>
              <a:rPr lang="en-GB" sz="3800" dirty="0"/>
              <a:t>. </a:t>
            </a:r>
            <a:r>
              <a:rPr lang="en-GB" sz="3800" dirty="0" err="1"/>
              <a:t>Mae'r</a:t>
            </a:r>
            <a:r>
              <a:rPr lang="en-GB" sz="3800" dirty="0"/>
              <a:t> broses o </a:t>
            </a:r>
            <a:r>
              <a:rPr lang="en-GB" sz="3800" dirty="0" err="1"/>
              <a:t>ddysgu</a:t>
            </a:r>
            <a:r>
              <a:rPr lang="en-GB" sz="3800" dirty="0"/>
              <a:t> SIY/WAL </a:t>
            </a:r>
            <a:r>
              <a:rPr lang="en-GB" sz="3800" dirty="0" err="1"/>
              <a:t>wedi'i</a:t>
            </a:r>
            <a:r>
              <a:rPr lang="en-GB" sz="3800" dirty="0"/>
              <a:t> </a:t>
            </a:r>
            <a:r>
              <a:rPr lang="en-GB" sz="3800" dirty="0" err="1"/>
              <a:t>rhannu'n</a:t>
            </a:r>
            <a:r>
              <a:rPr lang="en-GB" sz="3800" dirty="0"/>
              <a:t> </a:t>
            </a:r>
            <a:r>
              <a:rPr lang="en-GB" sz="3800" b="1" dirty="0"/>
              <a:t>bum cam </a:t>
            </a:r>
            <a:r>
              <a:rPr lang="en-GB" sz="3800" b="1" dirty="0" err="1"/>
              <a:t>eang</a:t>
            </a:r>
            <a:r>
              <a:rPr lang="en-GB" sz="3800" b="1" dirty="0"/>
              <a:t>.</a:t>
            </a:r>
          </a:p>
          <a:p>
            <a:endParaRPr lang="en-GB" dirty="0"/>
          </a:p>
        </p:txBody>
      </p:sp>
      <p:sp>
        <p:nvSpPr>
          <p:cNvPr id="8" name="Content Placeholder 2">
            <a:extLst>
              <a:ext uri="{FF2B5EF4-FFF2-40B4-BE49-F238E27FC236}">
                <a16:creationId xmlns:a16="http://schemas.microsoft.com/office/drawing/2014/main" id="{C27CBAA4-C4F9-42B7-9A5B-7CA3A4A3F862}"/>
              </a:ext>
            </a:extLst>
          </p:cNvPr>
          <p:cNvSpPr txBox="1">
            <a:spLocks/>
          </p:cNvSpPr>
          <p:nvPr/>
        </p:nvSpPr>
        <p:spPr>
          <a:xfrm>
            <a:off x="6162661" y="1353773"/>
            <a:ext cx="5126250" cy="4888588"/>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GB" altLang="en-US">
                <a:cs typeface="Arial" panose="020B0604020202020204" pitchFamily="34" charset="0"/>
              </a:rPr>
              <a:t>It takes up to </a:t>
            </a:r>
            <a:r>
              <a:rPr lang="en-GB" altLang="en-US" b="1">
                <a:cs typeface="Arial" panose="020B0604020202020204" pitchFamily="34" charset="0"/>
              </a:rPr>
              <a:t>18 months – 2 years </a:t>
            </a:r>
            <a:r>
              <a:rPr lang="en-GB" altLang="en-US">
                <a:cs typeface="Arial" panose="020B0604020202020204" pitchFamily="34" charset="0"/>
              </a:rPr>
              <a:t>to acquire </a:t>
            </a:r>
            <a:r>
              <a:rPr lang="en-GB" altLang="en-US" b="1">
                <a:cs typeface="Arial" panose="020B0604020202020204" pitchFamily="34" charset="0"/>
              </a:rPr>
              <a:t>social language </a:t>
            </a:r>
            <a:r>
              <a:rPr lang="en-GB" altLang="en-US">
                <a:cs typeface="Arial" panose="020B0604020202020204" pitchFamily="34" charset="0"/>
              </a:rPr>
              <a:t>(Basic Interpersonal Communication Skills </a:t>
            </a:r>
            <a:r>
              <a:rPr lang="en-GB" altLang="en-US" b="1">
                <a:cs typeface="Arial" panose="020B0604020202020204" pitchFamily="34" charset="0"/>
              </a:rPr>
              <a:t>- BICS )</a:t>
            </a:r>
          </a:p>
          <a:p>
            <a:pPr marL="0" indent="0">
              <a:buNone/>
            </a:pPr>
            <a:endParaRPr lang="en-GB" altLang="en-US" sz="1200" b="1"/>
          </a:p>
          <a:p>
            <a:r>
              <a:rPr lang="en-GB" altLang="en-US">
                <a:cs typeface="Arial" panose="020B0604020202020204" pitchFamily="34" charset="0"/>
              </a:rPr>
              <a:t>It can take up to </a:t>
            </a:r>
            <a:r>
              <a:rPr lang="en-GB" altLang="en-US" b="1">
                <a:cs typeface="Arial" panose="020B0604020202020204" pitchFamily="34" charset="0"/>
              </a:rPr>
              <a:t>10 years </a:t>
            </a:r>
            <a:r>
              <a:rPr lang="en-GB" altLang="en-US">
                <a:cs typeface="Arial" panose="020B0604020202020204" pitchFamily="34" charset="0"/>
              </a:rPr>
              <a:t>to acquire </a:t>
            </a:r>
            <a:r>
              <a:rPr lang="en-GB" altLang="en-US" b="1">
                <a:cs typeface="Arial" panose="020B0604020202020204" pitchFamily="34" charset="0"/>
              </a:rPr>
              <a:t>academic language (</a:t>
            </a:r>
            <a:r>
              <a:rPr lang="en-GB" altLang="en-US">
                <a:cs typeface="Arial" panose="020B0604020202020204" pitchFamily="34" charset="0"/>
              </a:rPr>
              <a:t>Cognitive Academic Language Proficiency</a:t>
            </a:r>
            <a:r>
              <a:rPr lang="en-GB" altLang="en-US" b="1">
                <a:cs typeface="Arial" panose="020B0604020202020204" pitchFamily="34" charset="0"/>
              </a:rPr>
              <a:t> - CALP)</a:t>
            </a:r>
          </a:p>
          <a:p>
            <a:pPr marL="0" indent="0">
              <a:buNone/>
            </a:pPr>
            <a:endParaRPr lang="en-GB" altLang="en-US" sz="1200" b="1"/>
          </a:p>
          <a:p>
            <a:r>
              <a:rPr lang="en-GB" altLang="en-US">
                <a:cs typeface="Arial" panose="020B0604020202020204" pitchFamily="34" charset="0"/>
              </a:rPr>
              <a:t>A solid foundation in the </a:t>
            </a:r>
            <a:r>
              <a:rPr lang="en-GB" altLang="en-US" b="1">
                <a:cs typeface="Arial" panose="020B0604020202020204" pitchFamily="34" charset="0"/>
              </a:rPr>
              <a:t>home language</a:t>
            </a:r>
            <a:r>
              <a:rPr lang="en-GB" altLang="en-US">
                <a:cs typeface="Arial" panose="020B0604020202020204" pitchFamily="34" charset="0"/>
              </a:rPr>
              <a:t>, in particular literacy, is the key to quicker progress in learning EAL/WAL (5-7 years) </a:t>
            </a:r>
          </a:p>
          <a:p>
            <a:pPr marL="0" indent="0">
              <a:buNone/>
            </a:pPr>
            <a:endParaRPr lang="en-GB" altLang="en-US" sz="1200">
              <a:cs typeface="Arial" panose="020B0604020202020204" pitchFamily="34" charset="0"/>
            </a:endParaRPr>
          </a:p>
          <a:p>
            <a:r>
              <a:rPr lang="en-GB" altLang="en-US">
                <a:cs typeface="Arial" panose="020B0604020202020204" pitchFamily="34" charset="0"/>
              </a:rPr>
              <a:t>All learners </a:t>
            </a:r>
            <a:r>
              <a:rPr lang="en-GB" altLang="en-US" b="1">
                <a:cs typeface="Arial" panose="020B0604020202020204" pitchFamily="34" charset="0"/>
              </a:rPr>
              <a:t>acquire EAL/WAL in roughly the same way</a:t>
            </a:r>
            <a:r>
              <a:rPr lang="en-GB" altLang="en-US">
                <a:cs typeface="Arial" panose="020B0604020202020204" pitchFamily="34" charset="0"/>
              </a:rPr>
              <a:t>. The process of learning EAL/WAL is divided into </a:t>
            </a:r>
            <a:r>
              <a:rPr lang="en-GB" altLang="en-US" b="1">
                <a:cs typeface="Arial" panose="020B0604020202020204" pitchFamily="34" charset="0"/>
              </a:rPr>
              <a:t>five broad stages A-E</a:t>
            </a:r>
            <a:endParaRPr lang="en-GB" altLang="en-US" b="1" dirty="0">
              <a:cs typeface="Arial" panose="020B0604020202020204" pitchFamily="34" charset="0"/>
            </a:endParaRPr>
          </a:p>
        </p:txBody>
      </p:sp>
    </p:spTree>
    <p:extLst>
      <p:ext uri="{BB962C8B-B14F-4D97-AF65-F5344CB8AC3E}">
        <p14:creationId xmlns:p14="http://schemas.microsoft.com/office/powerpoint/2010/main" val="4206473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Group 2"/>
          <p:cNvGraphicFramePr>
            <a:graphicFrameLocks noGrp="1"/>
          </p:cNvGraphicFramePr>
          <p:nvPr/>
        </p:nvGraphicFramePr>
        <p:xfrm>
          <a:off x="1254035" y="496388"/>
          <a:ext cx="9004661" cy="5894832"/>
        </p:xfrm>
        <a:graphic>
          <a:graphicData uri="http://schemas.openxmlformats.org/drawingml/2006/table">
            <a:tbl>
              <a:tblPr/>
              <a:tblGrid>
                <a:gridCol w="1537660">
                  <a:extLst>
                    <a:ext uri="{9D8B030D-6E8A-4147-A177-3AD203B41FA5}">
                      <a16:colId xmlns:a16="http://schemas.microsoft.com/office/drawing/2014/main" val="20000"/>
                    </a:ext>
                  </a:extLst>
                </a:gridCol>
                <a:gridCol w="836357">
                  <a:extLst>
                    <a:ext uri="{9D8B030D-6E8A-4147-A177-3AD203B41FA5}">
                      <a16:colId xmlns:a16="http://schemas.microsoft.com/office/drawing/2014/main" val="20001"/>
                    </a:ext>
                  </a:extLst>
                </a:gridCol>
                <a:gridCol w="727336">
                  <a:extLst>
                    <a:ext uri="{9D8B030D-6E8A-4147-A177-3AD203B41FA5}">
                      <a16:colId xmlns:a16="http://schemas.microsoft.com/office/drawing/2014/main" val="20002"/>
                    </a:ext>
                  </a:extLst>
                </a:gridCol>
                <a:gridCol w="737100">
                  <a:extLst>
                    <a:ext uri="{9D8B030D-6E8A-4147-A177-3AD203B41FA5}">
                      <a16:colId xmlns:a16="http://schemas.microsoft.com/office/drawing/2014/main" val="20003"/>
                    </a:ext>
                  </a:extLst>
                </a:gridCol>
                <a:gridCol w="738727">
                  <a:extLst>
                    <a:ext uri="{9D8B030D-6E8A-4147-A177-3AD203B41FA5}">
                      <a16:colId xmlns:a16="http://schemas.microsoft.com/office/drawing/2014/main" val="20004"/>
                    </a:ext>
                  </a:extLst>
                </a:gridCol>
                <a:gridCol w="803814">
                  <a:extLst>
                    <a:ext uri="{9D8B030D-6E8A-4147-A177-3AD203B41FA5}">
                      <a16:colId xmlns:a16="http://schemas.microsoft.com/office/drawing/2014/main" val="20005"/>
                    </a:ext>
                  </a:extLst>
                </a:gridCol>
                <a:gridCol w="725709">
                  <a:extLst>
                    <a:ext uri="{9D8B030D-6E8A-4147-A177-3AD203B41FA5}">
                      <a16:colId xmlns:a16="http://schemas.microsoft.com/office/drawing/2014/main" val="20006"/>
                    </a:ext>
                  </a:extLst>
                </a:gridCol>
                <a:gridCol w="728965">
                  <a:extLst>
                    <a:ext uri="{9D8B030D-6E8A-4147-A177-3AD203B41FA5}">
                      <a16:colId xmlns:a16="http://schemas.microsoft.com/office/drawing/2014/main" val="20007"/>
                    </a:ext>
                  </a:extLst>
                </a:gridCol>
                <a:gridCol w="719201">
                  <a:extLst>
                    <a:ext uri="{9D8B030D-6E8A-4147-A177-3AD203B41FA5}">
                      <a16:colId xmlns:a16="http://schemas.microsoft.com/office/drawing/2014/main" val="20008"/>
                    </a:ext>
                  </a:extLst>
                </a:gridCol>
                <a:gridCol w="724083">
                  <a:extLst>
                    <a:ext uri="{9D8B030D-6E8A-4147-A177-3AD203B41FA5}">
                      <a16:colId xmlns:a16="http://schemas.microsoft.com/office/drawing/2014/main" val="20009"/>
                    </a:ext>
                  </a:extLst>
                </a:gridCol>
                <a:gridCol w="725709">
                  <a:extLst>
                    <a:ext uri="{9D8B030D-6E8A-4147-A177-3AD203B41FA5}">
                      <a16:colId xmlns:a16="http://schemas.microsoft.com/office/drawing/2014/main" val="20010"/>
                    </a:ext>
                  </a:extLst>
                </a:gridCol>
              </a:tblGrid>
              <a:tr h="87374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End of Year EAL/WAL Stage</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2400" b="1" i="0" u="none" strike="noStrike" cap="none" normalizeH="0" baseline="0" dirty="0">
                          <a:ln>
                            <a:noFill/>
                          </a:ln>
                          <a:solidFill>
                            <a:srgbClr val="080808"/>
                          </a:solidFill>
                          <a:effectLst/>
                          <a:latin typeface="+mn-lt"/>
                        </a:rPr>
                        <a:t>Progress in EAL/WAL Acquisition over Time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2400" b="1" i="0" u="none" strike="noStrike" cap="none" normalizeH="0" baseline="0" dirty="0">
                          <a:ln>
                            <a:noFill/>
                          </a:ln>
                          <a:solidFill>
                            <a:srgbClr val="080808"/>
                          </a:solidFill>
                          <a:effectLst/>
                          <a:latin typeface="+mn-lt"/>
                        </a:rPr>
                        <a:t>(10 years to acquire fluency)</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56631">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E</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99856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D</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r h="99856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C</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0"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5"/>
                  </a:ext>
                </a:extLst>
              </a:tr>
              <a:tr h="99856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B</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8"/>
                  </a:ext>
                </a:extLst>
              </a:tr>
              <a:tr h="998567">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A</a:t>
                      </a:r>
                    </a:p>
                    <a:p>
                      <a:pPr marL="0" marR="0" lvl="0" indent="0" algn="ctr"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Comic Sans MS" panose="030F0702030302020204" pitchFamily="66" charset="0"/>
                        </a:rPr>
                        <a:t> </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99"/>
                    </a:solidFill>
                  </a:tcPr>
                </a:tc>
                <a:tc gridSpan="10">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0"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dirty="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tc hMerge="1">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endParaRPr kumimoji="1" lang="en-GB" altLang="en-US" sz="1800" b="1" i="0" u="none" strike="noStrike" cap="none" normalizeH="0" baseline="0">
                        <a:ln>
                          <a:noFill/>
                        </a:ln>
                        <a:solidFill>
                          <a:srgbClr val="FFFFFF"/>
                        </a:solidFill>
                        <a:effectLst/>
                        <a:latin typeface="Arial" charset="0"/>
                      </a:endParaRP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11"/>
                  </a:ext>
                </a:extLst>
              </a:tr>
              <a:tr h="356631">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400" b="1" i="0" u="none" strike="noStrike" cap="none" normalizeH="0" baseline="0" dirty="0">
                          <a:ln>
                            <a:noFill/>
                          </a:ln>
                          <a:solidFill>
                            <a:srgbClr val="000000"/>
                          </a:solidFill>
                          <a:effectLst/>
                          <a:latin typeface="+mn-lt"/>
                        </a:rPr>
                        <a:t>Years learning EAL/WAL</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1st</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2nd</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3rd</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4th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5th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6th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7th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8th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9th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tc>
                  <a:txBody>
                    <a:bodyPr/>
                    <a:lstStyle>
                      <a:lvl1pPr>
                        <a:defRPr kumimoji="1" sz="2000" b="1">
                          <a:solidFill>
                            <a:schemeClr val="tx1"/>
                          </a:solidFill>
                          <a:latin typeface="Arial" charset="0"/>
                        </a:defRPr>
                      </a:lvl1pPr>
                      <a:lvl2pPr>
                        <a:defRPr kumimoji="1" sz="2000">
                          <a:solidFill>
                            <a:schemeClr val="tx1"/>
                          </a:solidFill>
                          <a:latin typeface="Arial" charset="0"/>
                        </a:defRPr>
                      </a:lvl2pPr>
                      <a:lvl3pPr>
                        <a:defRPr kumimoji="1" sz="2000" b="1">
                          <a:solidFill>
                            <a:schemeClr val="tx1"/>
                          </a:solidFill>
                          <a:latin typeface="Arial" charset="0"/>
                        </a:defRPr>
                      </a:lvl3pPr>
                      <a:lvl4pPr>
                        <a:defRPr kumimoji="1" sz="2000">
                          <a:solidFill>
                            <a:schemeClr val="tx1"/>
                          </a:solidFill>
                          <a:latin typeface="Arial" charset="0"/>
                        </a:defRPr>
                      </a:lvl4pPr>
                      <a:lvl5pPr>
                        <a:defRPr kumimoji="1">
                          <a:solidFill>
                            <a:schemeClr val="tx1"/>
                          </a:solidFill>
                          <a:latin typeface="Arial" charset="0"/>
                        </a:defRPr>
                      </a:lvl5pPr>
                      <a:lvl6pPr eaLnBrk="0" fontAlgn="base" hangingPunct="0">
                        <a:spcBef>
                          <a:spcPct val="20000"/>
                        </a:spcBef>
                        <a:spcAft>
                          <a:spcPct val="0"/>
                        </a:spcAft>
                        <a:buFont typeface="Monotype Sorts" pitchFamily="2" charset="2"/>
                        <a:defRPr kumimoji="1">
                          <a:solidFill>
                            <a:schemeClr val="tx1"/>
                          </a:solidFill>
                          <a:latin typeface="Arial" charset="0"/>
                        </a:defRPr>
                      </a:lvl6pPr>
                      <a:lvl7pPr eaLnBrk="0" fontAlgn="base" hangingPunct="0">
                        <a:spcBef>
                          <a:spcPct val="20000"/>
                        </a:spcBef>
                        <a:spcAft>
                          <a:spcPct val="0"/>
                        </a:spcAft>
                        <a:buFont typeface="Monotype Sorts" pitchFamily="2" charset="2"/>
                        <a:defRPr kumimoji="1">
                          <a:solidFill>
                            <a:schemeClr val="tx1"/>
                          </a:solidFill>
                          <a:latin typeface="Arial" charset="0"/>
                        </a:defRPr>
                      </a:lvl7pPr>
                      <a:lvl8pPr eaLnBrk="0" fontAlgn="base" hangingPunct="0">
                        <a:spcBef>
                          <a:spcPct val="20000"/>
                        </a:spcBef>
                        <a:spcAft>
                          <a:spcPct val="0"/>
                        </a:spcAft>
                        <a:buFont typeface="Monotype Sorts" pitchFamily="2" charset="2"/>
                        <a:defRPr kumimoji="1">
                          <a:solidFill>
                            <a:schemeClr val="tx1"/>
                          </a:solidFill>
                          <a:latin typeface="Arial" charset="0"/>
                        </a:defRPr>
                      </a:lvl8pPr>
                      <a:lvl9pPr eaLnBrk="0" fontAlgn="base" hangingPunct="0">
                        <a:spcBef>
                          <a:spcPct val="20000"/>
                        </a:spcBef>
                        <a:spcAft>
                          <a:spcPct val="0"/>
                        </a:spcAft>
                        <a:buFont typeface="Monotype Sorts" pitchFamily="2" charset="2"/>
                        <a:defRPr kumimoji="1">
                          <a:solidFill>
                            <a:schemeClr val="tx1"/>
                          </a:solidFill>
                          <a:latin typeface="Arial" charset="0"/>
                        </a:defRPr>
                      </a:lvl9pPr>
                    </a:lstStyle>
                    <a:p>
                      <a:pPr marL="0" marR="0" lvl="0" indent="0" algn="l" defTabSz="914400" rtl="0" eaLnBrk="0" fontAlgn="base" latinLnBrk="0" hangingPunct="0">
                        <a:lnSpc>
                          <a:spcPct val="100000"/>
                        </a:lnSpc>
                        <a:spcBef>
                          <a:spcPct val="20000"/>
                        </a:spcBef>
                        <a:spcAft>
                          <a:spcPct val="0"/>
                        </a:spcAft>
                        <a:buClrTx/>
                        <a:buSzTx/>
                        <a:buFont typeface="Monotype Sorts" pitchFamily="2" charset="2"/>
                        <a:buNone/>
                        <a:tabLst/>
                      </a:pPr>
                      <a:r>
                        <a:rPr kumimoji="1" lang="en-GB" altLang="en-US" sz="1800" b="1" i="0" u="none" strike="noStrike" cap="none" normalizeH="0" baseline="0" dirty="0">
                          <a:ln>
                            <a:noFill/>
                          </a:ln>
                          <a:solidFill>
                            <a:srgbClr val="000000"/>
                          </a:solidFill>
                          <a:effectLst/>
                          <a:latin typeface="+mn-lt"/>
                        </a:rPr>
                        <a:t>10th</a:t>
                      </a:r>
                    </a:p>
                  </a:txBody>
                  <a:tcPr horzOverflow="overflow">
                    <a:lnL w="12700" cap="flat" cmpd="sng" algn="ctr">
                      <a:solidFill>
                        <a:srgbClr val="080808"/>
                      </a:solidFill>
                      <a:prstDash val="solid"/>
                      <a:round/>
                      <a:headEnd type="none" w="med" len="med"/>
                      <a:tailEnd type="none" w="med" len="med"/>
                    </a:lnL>
                    <a:lnR w="12700" cap="flat" cmpd="sng" algn="ctr">
                      <a:solidFill>
                        <a:srgbClr val="080808"/>
                      </a:solidFill>
                      <a:prstDash val="solid"/>
                      <a:round/>
                      <a:headEnd type="none" w="med" len="med"/>
                      <a:tailEnd type="none" w="med" len="med"/>
                    </a:lnR>
                    <a:lnT w="12700" cap="flat" cmpd="sng" algn="ctr">
                      <a:solidFill>
                        <a:srgbClr val="080808"/>
                      </a:solidFill>
                      <a:prstDash val="solid"/>
                      <a:round/>
                      <a:headEnd type="none" w="med" len="med"/>
                      <a:tailEnd type="none" w="med" len="med"/>
                    </a:lnT>
                    <a:lnB w="12700" cap="flat" cmpd="sng" algn="ctr">
                      <a:solidFill>
                        <a:srgbClr val="080808"/>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14"/>
                  </a:ext>
                </a:extLst>
              </a:tr>
            </a:tbl>
          </a:graphicData>
        </a:graphic>
      </p:graphicFrame>
      <p:sp>
        <p:nvSpPr>
          <p:cNvPr id="8" name="Line 187"/>
          <p:cNvSpPr>
            <a:spLocks noChangeShapeType="1"/>
          </p:cNvSpPr>
          <p:nvPr/>
        </p:nvSpPr>
        <p:spPr bwMode="auto">
          <a:xfrm flipV="1">
            <a:off x="564920" y="1436505"/>
            <a:ext cx="20637" cy="4481512"/>
          </a:xfrm>
          <a:prstGeom prst="line">
            <a:avLst/>
          </a:prstGeom>
          <a:noFill/>
          <a:ln w="57150">
            <a:solidFill>
              <a:srgbClr val="080808"/>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p>
        </p:txBody>
      </p:sp>
      <p:sp>
        <p:nvSpPr>
          <p:cNvPr id="9" name="Line 188"/>
          <p:cNvSpPr>
            <a:spLocks noChangeShapeType="1"/>
          </p:cNvSpPr>
          <p:nvPr/>
        </p:nvSpPr>
        <p:spPr bwMode="auto">
          <a:xfrm rot="5387667" flipV="1">
            <a:off x="4781686" y="3266688"/>
            <a:ext cx="25400" cy="6454775"/>
          </a:xfrm>
          <a:prstGeom prst="line">
            <a:avLst/>
          </a:prstGeom>
          <a:noFill/>
          <a:ln w="57150">
            <a:solidFill>
              <a:srgbClr val="080808"/>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p>
        </p:txBody>
      </p:sp>
      <p:sp>
        <p:nvSpPr>
          <p:cNvPr id="10" name="Line 190"/>
          <p:cNvSpPr>
            <a:spLocks noChangeShapeType="1"/>
          </p:cNvSpPr>
          <p:nvPr/>
        </p:nvSpPr>
        <p:spPr bwMode="auto">
          <a:xfrm flipV="1">
            <a:off x="2733370" y="4001729"/>
            <a:ext cx="1651817" cy="1916288"/>
          </a:xfrm>
          <a:prstGeom prst="line">
            <a:avLst/>
          </a:prstGeom>
          <a:noFill/>
          <a:ln w="952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p>
        </p:txBody>
      </p:sp>
      <p:sp>
        <p:nvSpPr>
          <p:cNvPr id="11" name="Line 191"/>
          <p:cNvSpPr>
            <a:spLocks noChangeShapeType="1"/>
          </p:cNvSpPr>
          <p:nvPr/>
        </p:nvSpPr>
        <p:spPr bwMode="auto">
          <a:xfrm flipV="1">
            <a:off x="4385188" y="1622321"/>
            <a:ext cx="5806206" cy="2379407"/>
          </a:xfrm>
          <a:prstGeom prst="line">
            <a:avLst/>
          </a:prstGeom>
          <a:noFill/>
          <a:ln w="9525">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p>
        </p:txBody>
      </p:sp>
      <p:sp>
        <p:nvSpPr>
          <p:cNvPr id="2" name="TextBox 1">
            <a:extLst>
              <a:ext uri="{FF2B5EF4-FFF2-40B4-BE49-F238E27FC236}">
                <a16:creationId xmlns:a16="http://schemas.microsoft.com/office/drawing/2014/main" id="{94275B20-B98F-48B1-8C31-E49487673A8C}"/>
              </a:ext>
            </a:extLst>
          </p:cNvPr>
          <p:cNvSpPr txBox="1"/>
          <p:nvPr/>
        </p:nvSpPr>
        <p:spPr>
          <a:xfrm>
            <a:off x="10590028" y="5458047"/>
            <a:ext cx="1212112" cy="369332"/>
          </a:xfrm>
          <a:prstGeom prst="rect">
            <a:avLst/>
          </a:prstGeom>
          <a:noFill/>
        </p:spPr>
        <p:txBody>
          <a:bodyPr wrap="square" rtlCol="0">
            <a:spAutoFit/>
          </a:bodyPr>
          <a:lstStyle/>
          <a:p>
            <a:r>
              <a:rPr lang="en-GB" dirty="0"/>
              <a:t>WG, 2011</a:t>
            </a:r>
          </a:p>
        </p:txBody>
      </p:sp>
    </p:spTree>
    <p:extLst>
      <p:ext uri="{BB962C8B-B14F-4D97-AF65-F5344CB8AC3E}">
        <p14:creationId xmlns:p14="http://schemas.microsoft.com/office/powerpoint/2010/main" val="4105309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546" y="846138"/>
            <a:ext cx="10972800" cy="1143000"/>
          </a:xfrm>
        </p:spPr>
        <p:txBody>
          <a:bodyPr>
            <a:normAutofit fontScale="90000"/>
          </a:bodyPr>
          <a:lstStyle/>
          <a:p>
            <a:r>
              <a:rPr lang="en-GB" dirty="0" err="1"/>
              <a:t>Adnoddau</a:t>
            </a:r>
            <a:r>
              <a:rPr lang="en-GB" dirty="0"/>
              <a:t> </a:t>
            </a:r>
            <a:r>
              <a:rPr lang="en-GB" dirty="0" err="1"/>
              <a:t>yn</a:t>
            </a:r>
            <a:r>
              <a:rPr lang="en-GB" dirty="0"/>
              <a:t> y </a:t>
            </a:r>
            <a:r>
              <a:rPr lang="en-GB" dirty="0" err="1"/>
              <a:t>Dosbarth</a:t>
            </a:r>
            <a:br>
              <a:rPr lang="en-GB" dirty="0"/>
            </a:br>
            <a:r>
              <a:rPr lang="en-GB" i="1" dirty="0"/>
              <a:t>Resources in the Classroom</a:t>
            </a:r>
          </a:p>
        </p:txBody>
      </p:sp>
      <p:sp>
        <p:nvSpPr>
          <p:cNvPr id="3" name="Content Placeholder 2"/>
          <p:cNvSpPr>
            <a:spLocks noGrp="1"/>
          </p:cNvSpPr>
          <p:nvPr>
            <p:ph sz="half" idx="1"/>
          </p:nvPr>
        </p:nvSpPr>
        <p:spPr>
          <a:xfrm>
            <a:off x="453736" y="2807855"/>
            <a:ext cx="5384800" cy="344170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err="1"/>
              <a:t>Ardal</a:t>
            </a:r>
            <a:r>
              <a:rPr lang="en-GB" dirty="0"/>
              <a:t> </a:t>
            </a:r>
            <a:r>
              <a:rPr lang="en-GB" dirty="0" err="1"/>
              <a:t>chwarae</a:t>
            </a:r>
            <a:r>
              <a:rPr lang="en-GB" dirty="0"/>
              <a:t> </a:t>
            </a:r>
            <a:r>
              <a:rPr lang="en-GB" dirty="0" err="1"/>
              <a:t>rôl</a:t>
            </a:r>
            <a:endParaRPr lang="en-GB" dirty="0"/>
          </a:p>
          <a:p>
            <a:r>
              <a:rPr lang="en-GB" dirty="0" err="1"/>
              <a:t>Testunau</a:t>
            </a:r>
            <a:r>
              <a:rPr lang="en-GB" dirty="0"/>
              <a:t> </a:t>
            </a:r>
            <a:r>
              <a:rPr lang="en-GB" dirty="0" err="1"/>
              <a:t>aml-ieithyddol</a:t>
            </a:r>
          </a:p>
          <a:p>
            <a:r>
              <a:rPr lang="en-GB" dirty="0" err="1"/>
              <a:t>Teclynnau</a:t>
            </a:r>
            <a:r>
              <a:rPr lang="en-GB" dirty="0"/>
              <a:t> </a:t>
            </a:r>
            <a:r>
              <a:rPr lang="en-GB" dirty="0" err="1"/>
              <a:t>ysgrifennu</a:t>
            </a:r>
            <a:endParaRPr lang="en-GB" dirty="0"/>
          </a:p>
          <a:p>
            <a:r>
              <a:rPr lang="en-GB" dirty="0" err="1"/>
              <a:t>Cerddoriaeth</a:t>
            </a:r>
            <a:r>
              <a:rPr lang="en-GB" dirty="0"/>
              <a:t> a </a:t>
            </a:r>
            <a:r>
              <a:rPr lang="en-GB" dirty="0" err="1"/>
              <a:t>chaneuon</a:t>
            </a:r>
            <a:endParaRPr lang="en-GB" dirty="0"/>
          </a:p>
          <a:p>
            <a:r>
              <a:rPr lang="en-GB" dirty="0" err="1"/>
              <a:t>Arddangosfeydd</a:t>
            </a:r>
            <a:endParaRPr lang="en-GB" dirty="0"/>
          </a:p>
          <a:p>
            <a:r>
              <a:rPr lang="en-GB" dirty="0" err="1"/>
              <a:t>Dewis</a:t>
            </a:r>
            <a:r>
              <a:rPr lang="en-GB" dirty="0"/>
              <a:t> o </a:t>
            </a:r>
            <a:r>
              <a:rPr lang="en-GB" dirty="0" err="1"/>
              <a:t>storiâu</a:t>
            </a:r>
            <a:r>
              <a:rPr lang="en-GB" dirty="0"/>
              <a:t> </a:t>
            </a:r>
          </a:p>
          <a:p>
            <a:endParaRPr lang="en-GB" dirty="0"/>
          </a:p>
        </p:txBody>
      </p:sp>
      <p:sp>
        <p:nvSpPr>
          <p:cNvPr id="4" name="Content Placeholder 3"/>
          <p:cNvSpPr>
            <a:spLocks noGrp="1"/>
          </p:cNvSpPr>
          <p:nvPr>
            <p:ph sz="half" idx="2"/>
          </p:nvPr>
        </p:nvSpPr>
        <p:spPr>
          <a:xfrm>
            <a:off x="6187209" y="2810164"/>
            <a:ext cx="5384800" cy="3441700"/>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i="1" dirty="0"/>
              <a:t>Role play areas </a:t>
            </a:r>
          </a:p>
          <a:p>
            <a:r>
              <a:rPr lang="en-GB" i="1" dirty="0"/>
              <a:t>Multi-lingual texts</a:t>
            </a:r>
          </a:p>
          <a:p>
            <a:r>
              <a:rPr lang="en-GB" i="1" dirty="0"/>
              <a:t>Writing tools</a:t>
            </a:r>
          </a:p>
          <a:p>
            <a:r>
              <a:rPr lang="en-GB" i="1" dirty="0"/>
              <a:t>Songs and rhymes </a:t>
            </a:r>
          </a:p>
          <a:p>
            <a:r>
              <a:rPr lang="en-GB" i="1" dirty="0"/>
              <a:t>Displays</a:t>
            </a:r>
          </a:p>
          <a:p>
            <a:r>
              <a:rPr lang="en-GB" i="1" dirty="0"/>
              <a:t>Choice of stories  </a:t>
            </a:r>
          </a:p>
          <a:p>
            <a:pPr marL="457200" lvl="1" indent="0" algn="r">
              <a:buNone/>
            </a:pPr>
            <a:r>
              <a:rPr lang="en-GB" dirty="0"/>
              <a:t>MacLean in Knowles, 2011</a:t>
            </a:r>
          </a:p>
          <a:p>
            <a:endParaRPr lang="en-GB" dirty="0"/>
          </a:p>
        </p:txBody>
      </p:sp>
      <p:pic>
        <p:nvPicPr>
          <p:cNvPr id="6" name="Picture 5">
            <a:extLst>
              <a:ext uri="{FF2B5EF4-FFF2-40B4-BE49-F238E27FC236}">
                <a16:creationId xmlns:a16="http://schemas.microsoft.com/office/drawing/2014/main" id="{796B5C59-5C5B-45BD-B5B9-41615458172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5855" y="1007918"/>
            <a:ext cx="1815513" cy="1086282"/>
          </a:xfrm>
          <a:prstGeom prst="rect">
            <a:avLst/>
          </a:prstGeom>
        </p:spPr>
      </p:pic>
    </p:spTree>
    <p:extLst>
      <p:ext uri="{BB962C8B-B14F-4D97-AF65-F5344CB8AC3E}">
        <p14:creationId xmlns:p14="http://schemas.microsoft.com/office/powerpoint/2010/main" val="3693619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Caffael</a:t>
            </a:r>
            <a:r>
              <a:rPr lang="en-GB" dirty="0"/>
              <a:t> </a:t>
            </a:r>
            <a:r>
              <a:rPr lang="en-GB" dirty="0" err="1"/>
              <a:t>Iaith</a:t>
            </a:r>
            <a:r>
              <a:rPr lang="en-GB" dirty="0"/>
              <a:t>/Language Acquisition </a:t>
            </a:r>
          </a:p>
        </p:txBody>
      </p:sp>
      <p:sp>
        <p:nvSpPr>
          <p:cNvPr id="3" name="Content Placeholder 2"/>
          <p:cNvSpPr>
            <a:spLocks noGrp="1"/>
          </p:cNvSpPr>
          <p:nvPr>
            <p:ph sz="half" idx="1"/>
          </p:nvPr>
        </p:nvSpPr>
        <p:spPr>
          <a:xfrm>
            <a:off x="609600" y="3537744"/>
            <a:ext cx="5384800" cy="289322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a:t>Mae Cummins (2001) </a:t>
            </a:r>
            <a:r>
              <a:rPr lang="en-GB" dirty="0" err="1"/>
              <a:t>wedi</a:t>
            </a:r>
            <a:r>
              <a:rPr lang="en-GB" dirty="0"/>
              <a:t> </a:t>
            </a:r>
            <a:r>
              <a:rPr lang="en-GB" dirty="0" err="1"/>
              <a:t>adnabod</a:t>
            </a:r>
            <a:r>
              <a:rPr lang="en-GB" dirty="0"/>
              <a:t> tri </a:t>
            </a:r>
            <a:r>
              <a:rPr lang="en-GB" dirty="0" err="1"/>
              <a:t>cyfnod</a:t>
            </a:r>
            <a:r>
              <a:rPr lang="en-GB" dirty="0"/>
              <a:t> </a:t>
            </a:r>
            <a:r>
              <a:rPr lang="en-GB" dirty="0" err="1"/>
              <a:t>allweddol</a:t>
            </a:r>
            <a:r>
              <a:rPr lang="en-GB" dirty="0"/>
              <a:t> </a:t>
            </a:r>
            <a:r>
              <a:rPr lang="en-GB" dirty="0" err="1"/>
              <a:t>mewn</a:t>
            </a:r>
            <a:r>
              <a:rPr lang="en-GB" dirty="0"/>
              <a:t> </a:t>
            </a:r>
            <a:r>
              <a:rPr lang="en-GB" dirty="0" err="1"/>
              <a:t>datblygiad</a:t>
            </a:r>
            <a:r>
              <a:rPr lang="en-GB" dirty="0"/>
              <a:t> </a:t>
            </a:r>
            <a:r>
              <a:rPr lang="en-GB" dirty="0" err="1"/>
              <a:t>hyfedredd</a:t>
            </a:r>
            <a:r>
              <a:rPr lang="en-GB" dirty="0"/>
              <a:t> </a:t>
            </a:r>
            <a:r>
              <a:rPr lang="en-GB" dirty="0" err="1"/>
              <a:t>ieithyddol</a:t>
            </a:r>
            <a:r>
              <a:rPr lang="en-GB" dirty="0"/>
              <a:t>:</a:t>
            </a:r>
          </a:p>
          <a:p>
            <a:pPr lvl="1"/>
            <a:r>
              <a:rPr lang="en-GB" dirty="0" err="1"/>
              <a:t>Rhuglder</a:t>
            </a:r>
            <a:r>
              <a:rPr lang="en-GB" dirty="0"/>
              <a:t> </a:t>
            </a:r>
            <a:r>
              <a:rPr lang="en-GB" dirty="0" err="1"/>
              <a:t>llafaredd</a:t>
            </a:r>
          </a:p>
          <a:p>
            <a:pPr lvl="1"/>
            <a:r>
              <a:rPr lang="en-GB" dirty="0" err="1"/>
              <a:t>Sgiliau</a:t>
            </a:r>
            <a:r>
              <a:rPr lang="en-GB" dirty="0"/>
              <a:t> </a:t>
            </a:r>
            <a:r>
              <a:rPr lang="en-GB" dirty="0" err="1"/>
              <a:t>iaith</a:t>
            </a:r>
            <a:r>
              <a:rPr lang="en-GB" dirty="0"/>
              <a:t> </a:t>
            </a:r>
            <a:r>
              <a:rPr lang="en-GB" dirty="0" err="1"/>
              <a:t>arwahanol</a:t>
            </a:r>
            <a:endParaRPr lang="en-GB" dirty="0"/>
          </a:p>
          <a:p>
            <a:pPr lvl="1"/>
            <a:r>
              <a:rPr lang="en-GB" dirty="0" err="1"/>
              <a:t>Hyfedredd</a:t>
            </a:r>
            <a:r>
              <a:rPr lang="en-GB" dirty="0"/>
              <a:t> </a:t>
            </a:r>
            <a:r>
              <a:rPr lang="en-GB" dirty="0" err="1"/>
              <a:t>iaith</a:t>
            </a:r>
            <a:r>
              <a:rPr lang="en-GB" dirty="0"/>
              <a:t> academaidd </a:t>
            </a:r>
          </a:p>
          <a:p>
            <a:endParaRPr lang="en-GB" dirty="0"/>
          </a:p>
        </p:txBody>
      </p:sp>
      <p:sp>
        <p:nvSpPr>
          <p:cNvPr id="4" name="Content Placeholder 3"/>
          <p:cNvSpPr>
            <a:spLocks noGrp="1"/>
          </p:cNvSpPr>
          <p:nvPr>
            <p:ph sz="half" idx="2"/>
          </p:nvPr>
        </p:nvSpPr>
        <p:spPr>
          <a:xfrm>
            <a:off x="6197600" y="3537744"/>
            <a:ext cx="5384800" cy="2893220"/>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i="1" dirty="0"/>
              <a:t>Cummins (2001) identifies three key phases in the development of language proficiency:</a:t>
            </a:r>
          </a:p>
          <a:p>
            <a:pPr lvl="1"/>
            <a:r>
              <a:rPr lang="en-GB" i="1" dirty="0"/>
              <a:t>Conversational fluency</a:t>
            </a:r>
          </a:p>
          <a:p>
            <a:pPr lvl="1"/>
            <a:r>
              <a:rPr lang="en-GB" i="1" dirty="0"/>
              <a:t>Discrete language skills</a:t>
            </a:r>
          </a:p>
          <a:p>
            <a:pPr lvl="1"/>
            <a:r>
              <a:rPr lang="en-GB" i="1" dirty="0"/>
              <a:t>Academic language proficiency </a:t>
            </a:r>
          </a:p>
          <a:p>
            <a:pPr marL="457200" lvl="1" indent="0" algn="r">
              <a:buNone/>
            </a:pPr>
            <a:r>
              <a:rPr lang="en-GB" dirty="0"/>
              <a:t>MacLean in Knowles, 2011 </a:t>
            </a:r>
          </a:p>
          <a:p>
            <a:pPr marL="0" indent="0">
              <a:buNone/>
            </a:pPr>
            <a:endParaRPr lang="en-GB" dirty="0"/>
          </a:p>
        </p:txBody>
      </p:sp>
      <p:pic>
        <p:nvPicPr>
          <p:cNvPr id="5" name="Picture 4"/>
          <p:cNvPicPr>
            <a:picLocks noChangeAspect="1"/>
          </p:cNvPicPr>
          <p:nvPr/>
        </p:nvPicPr>
        <p:blipFill>
          <a:blip r:embed="rId3"/>
          <a:stretch>
            <a:fillRect/>
          </a:stretch>
        </p:blipFill>
        <p:spPr>
          <a:xfrm>
            <a:off x="4686300" y="1346994"/>
            <a:ext cx="1885950" cy="1885950"/>
          </a:xfrm>
          <a:prstGeom prst="rect">
            <a:avLst/>
          </a:prstGeom>
        </p:spPr>
      </p:pic>
    </p:spTree>
    <p:extLst>
      <p:ext uri="{BB962C8B-B14F-4D97-AF65-F5344CB8AC3E}">
        <p14:creationId xmlns:p14="http://schemas.microsoft.com/office/powerpoint/2010/main" val="613766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Cefnogi</a:t>
            </a:r>
            <a:r>
              <a:rPr lang="en-GB" dirty="0"/>
              <a:t> </a:t>
            </a:r>
            <a:r>
              <a:rPr lang="en-GB" dirty="0" err="1"/>
              <a:t>Dysgwyr</a:t>
            </a:r>
            <a:r>
              <a:rPr lang="en-GB" dirty="0"/>
              <a:t> SIY</a:t>
            </a:r>
            <a:br>
              <a:rPr lang="en-US" dirty="0"/>
            </a:br>
            <a:r>
              <a:rPr lang="en-GB" i="1" dirty="0"/>
              <a:t>Supporting EAL Learners </a:t>
            </a:r>
          </a:p>
        </p:txBody>
      </p:sp>
      <p:pic>
        <p:nvPicPr>
          <p:cNvPr id="5" name="Content Placeholder 4"/>
          <p:cNvPicPr>
            <a:picLocks noGrp="1" noChangeAspect="1"/>
          </p:cNvPicPr>
          <p:nvPr>
            <p:ph sz="half" idx="1"/>
          </p:nvPr>
        </p:nvPicPr>
        <p:blipFill>
          <a:blip r:embed="rId2"/>
          <a:stretch>
            <a:fillRect/>
          </a:stretch>
        </p:blipFill>
        <p:spPr>
          <a:xfrm>
            <a:off x="0" y="4529931"/>
            <a:ext cx="12192000" cy="2328069"/>
          </a:xfrm>
          <a:prstGeom prst="rect">
            <a:avLst/>
          </a:prstGeom>
        </p:spPr>
      </p:pic>
      <p:sp>
        <p:nvSpPr>
          <p:cNvPr id="4" name="Content Placeholder 3"/>
          <p:cNvSpPr>
            <a:spLocks noGrp="1"/>
          </p:cNvSpPr>
          <p:nvPr>
            <p:ph sz="half" idx="2"/>
          </p:nvPr>
        </p:nvSpPr>
        <p:spPr>
          <a:xfrm>
            <a:off x="6451600" y="2132804"/>
            <a:ext cx="5384800" cy="1693864"/>
          </a:xfrm>
        </p:spPr>
        <p:style>
          <a:lnRef idx="2">
            <a:schemeClr val="accent4"/>
          </a:lnRef>
          <a:fillRef idx="1">
            <a:schemeClr val="lt1"/>
          </a:fillRef>
          <a:effectRef idx="0">
            <a:schemeClr val="accent4"/>
          </a:effectRef>
          <a:fontRef idx="minor">
            <a:schemeClr val="dk1"/>
          </a:fontRef>
        </p:style>
        <p:txBody>
          <a:bodyPr/>
          <a:lstStyle/>
          <a:p>
            <a:r>
              <a:rPr lang="en-GB" i="1" dirty="0"/>
              <a:t>Watch the </a:t>
            </a:r>
            <a:r>
              <a:rPr lang="en-GB" i="1" dirty="0">
                <a:hlinkClick r:id="rId3"/>
              </a:rPr>
              <a:t>following clip</a:t>
            </a:r>
            <a:r>
              <a:rPr lang="en-GB" i="1" dirty="0"/>
              <a:t>.</a:t>
            </a:r>
          </a:p>
          <a:p>
            <a:r>
              <a:rPr lang="en-GB" i="1" dirty="0"/>
              <a:t>Identify the strategies used to support EAL learners. </a:t>
            </a:r>
          </a:p>
        </p:txBody>
      </p:sp>
      <p:sp>
        <p:nvSpPr>
          <p:cNvPr id="6" name="Content Placeholder 3"/>
          <p:cNvSpPr txBox="1">
            <a:spLocks/>
          </p:cNvSpPr>
          <p:nvPr/>
        </p:nvSpPr>
        <p:spPr>
          <a:xfrm>
            <a:off x="520700" y="2132804"/>
            <a:ext cx="5384800" cy="1693864"/>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9pPr>
          </a:lstStyle>
          <a:p>
            <a:r>
              <a:rPr lang="en-GB" dirty="0" err="1"/>
              <a:t>Gwyliwch</a:t>
            </a:r>
            <a:r>
              <a:rPr lang="en-GB" dirty="0"/>
              <a:t> y clip.</a:t>
            </a:r>
          </a:p>
          <a:p>
            <a:r>
              <a:rPr lang="en-GB" dirty="0"/>
              <a:t>Pa </a:t>
            </a:r>
            <a:r>
              <a:rPr lang="en-GB" dirty="0" err="1"/>
              <a:t>strategaethau</a:t>
            </a:r>
            <a:r>
              <a:rPr lang="en-GB" dirty="0"/>
              <a:t> a </a:t>
            </a:r>
            <a:r>
              <a:rPr lang="en-GB" dirty="0" err="1"/>
              <a:t>ddefnyddiwyd</a:t>
            </a:r>
            <a:r>
              <a:rPr lang="en-GB" dirty="0"/>
              <a:t> </a:t>
            </a:r>
            <a:r>
              <a:rPr lang="en-GB" dirty="0" err="1"/>
              <a:t>i</a:t>
            </a:r>
            <a:r>
              <a:rPr lang="en-GB" dirty="0"/>
              <a:t> </a:t>
            </a:r>
            <a:r>
              <a:rPr lang="en-GB" dirty="0" err="1"/>
              <a:t>gefnogi</a:t>
            </a:r>
            <a:r>
              <a:rPr lang="en-GB" dirty="0"/>
              <a:t> </a:t>
            </a:r>
            <a:r>
              <a:rPr lang="en-GB" dirty="0" err="1"/>
              <a:t>dysgwyr</a:t>
            </a:r>
            <a:r>
              <a:rPr lang="en-GB"/>
              <a:t> SIY?</a:t>
            </a:r>
            <a:r>
              <a:rPr lang="en-GB" dirty="0"/>
              <a:t> </a:t>
            </a:r>
          </a:p>
          <a:p>
            <a:endParaRPr lang="en-GB" dirty="0"/>
          </a:p>
        </p:txBody>
      </p:sp>
    </p:spTree>
    <p:extLst>
      <p:ext uri="{BB962C8B-B14F-4D97-AF65-F5344CB8AC3E}">
        <p14:creationId xmlns:p14="http://schemas.microsoft.com/office/powerpoint/2010/main" val="3668555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Mwy</a:t>
            </a:r>
            <a:r>
              <a:rPr lang="en-GB" dirty="0"/>
              <a:t> </a:t>
            </a:r>
            <a:r>
              <a:rPr lang="en-GB" dirty="0" err="1"/>
              <a:t>Abl</a:t>
            </a:r>
            <a:r>
              <a:rPr lang="en-GB" dirty="0"/>
              <a:t> a </a:t>
            </a:r>
            <a:r>
              <a:rPr lang="en-GB" dirty="0" err="1"/>
              <a:t>Thalentog</a:t>
            </a:r>
            <a:r>
              <a:rPr lang="en-GB" dirty="0"/>
              <a:t> </a:t>
            </a:r>
            <a:br>
              <a:rPr lang="en-US" dirty="0"/>
            </a:br>
            <a:r>
              <a:rPr lang="en-GB" i="1" dirty="0"/>
              <a:t>More Able and Talented </a:t>
            </a:r>
          </a:p>
        </p:txBody>
      </p:sp>
      <p:sp>
        <p:nvSpPr>
          <p:cNvPr id="3" name="Content Placeholder 2"/>
          <p:cNvSpPr>
            <a:spLocks noGrp="1"/>
          </p:cNvSpPr>
          <p:nvPr>
            <p:ph sz="half" idx="1"/>
          </p:nvPr>
        </p:nvSpPr>
        <p:spPr>
          <a:xfrm>
            <a:off x="609600" y="1600201"/>
            <a:ext cx="5384800" cy="50291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a:t>
            </a:r>
            <a:r>
              <a:rPr lang="en-GB" dirty="0" err="1"/>
              <a:t>Defnyddir</a:t>
            </a:r>
            <a:r>
              <a:rPr lang="en-GB" dirty="0"/>
              <a:t> y term ‘</a:t>
            </a:r>
            <a:r>
              <a:rPr lang="en-GB" dirty="0" err="1"/>
              <a:t>mwy</a:t>
            </a:r>
            <a:r>
              <a:rPr lang="en-GB" dirty="0"/>
              <a:t> </a:t>
            </a:r>
            <a:r>
              <a:rPr lang="en-GB" dirty="0" err="1"/>
              <a:t>galluog</a:t>
            </a:r>
            <a:r>
              <a:rPr lang="en-GB" dirty="0"/>
              <a:t> a </a:t>
            </a:r>
            <a:r>
              <a:rPr lang="en-GB" dirty="0" err="1"/>
              <a:t>thalentog</a:t>
            </a:r>
            <a:r>
              <a:rPr lang="en-GB" dirty="0"/>
              <a:t>’ </a:t>
            </a:r>
            <a:r>
              <a:rPr lang="en-GB" dirty="0" err="1"/>
              <a:t>i</a:t>
            </a:r>
            <a:r>
              <a:rPr lang="en-GB" dirty="0"/>
              <a:t> </a:t>
            </a:r>
            <a:r>
              <a:rPr lang="en-GB" dirty="0" err="1"/>
              <a:t>ddisgrifio</a:t>
            </a:r>
            <a:r>
              <a:rPr lang="en-GB" dirty="0"/>
              <a:t> </a:t>
            </a:r>
            <a:r>
              <a:rPr lang="en-GB" dirty="0" err="1"/>
              <a:t>disgyblion</a:t>
            </a:r>
            <a:r>
              <a:rPr lang="en-GB" dirty="0"/>
              <a:t> </a:t>
            </a:r>
            <a:r>
              <a:rPr lang="en-GB" dirty="0" err="1"/>
              <a:t>sydd</a:t>
            </a:r>
            <a:r>
              <a:rPr lang="en-GB" dirty="0"/>
              <a:t> </a:t>
            </a:r>
            <a:r>
              <a:rPr lang="en-GB" dirty="0" err="1"/>
              <a:t>angen</a:t>
            </a:r>
            <a:r>
              <a:rPr lang="en-GB" dirty="0"/>
              <a:t> </a:t>
            </a:r>
            <a:r>
              <a:rPr lang="en-GB" dirty="0" err="1"/>
              <a:t>cymorth</a:t>
            </a:r>
            <a:r>
              <a:rPr lang="en-GB" dirty="0"/>
              <a:t> </a:t>
            </a:r>
            <a:r>
              <a:rPr lang="en-GB" dirty="0" err="1"/>
              <a:t>ychwanegol</a:t>
            </a:r>
            <a:r>
              <a:rPr lang="en-GB" dirty="0"/>
              <a:t> ac </a:t>
            </a:r>
            <a:r>
              <a:rPr lang="en-GB" dirty="0" err="1"/>
              <a:t>sydd</a:t>
            </a:r>
            <a:r>
              <a:rPr lang="en-GB" dirty="0"/>
              <a:t> </a:t>
            </a:r>
            <a:r>
              <a:rPr lang="en-GB" dirty="0" err="1"/>
              <a:t>angen</a:t>
            </a:r>
            <a:r>
              <a:rPr lang="en-GB" dirty="0"/>
              <a:t> </a:t>
            </a:r>
            <a:r>
              <a:rPr lang="en-GB" dirty="0" err="1"/>
              <a:t>cyfleoedd</a:t>
            </a:r>
            <a:r>
              <a:rPr lang="en-GB" dirty="0"/>
              <a:t> </a:t>
            </a:r>
            <a:r>
              <a:rPr lang="en-GB" dirty="0" err="1"/>
              <a:t>i</a:t>
            </a:r>
            <a:r>
              <a:rPr lang="en-GB" dirty="0"/>
              <a:t> </a:t>
            </a:r>
            <a:r>
              <a:rPr lang="en-GB" dirty="0" err="1"/>
              <a:t>gyfoethogi</a:t>
            </a:r>
            <a:r>
              <a:rPr lang="en-GB" dirty="0"/>
              <a:t> ac </a:t>
            </a:r>
            <a:r>
              <a:rPr lang="en-GB" dirty="0" err="1"/>
              <a:t>ymestyn</a:t>
            </a:r>
            <a:r>
              <a:rPr lang="en-GB" dirty="0"/>
              <a:t> </a:t>
            </a:r>
            <a:r>
              <a:rPr lang="en-GB" dirty="0" err="1"/>
              <a:t>ar</a:t>
            </a:r>
            <a:r>
              <a:rPr lang="en-GB" dirty="0"/>
              <a:t> </a:t>
            </a:r>
            <a:r>
              <a:rPr lang="en-GB" dirty="0" err="1"/>
              <a:t>wahân</a:t>
            </a:r>
            <a:r>
              <a:rPr lang="en-GB" dirty="0"/>
              <a:t> </a:t>
            </a:r>
            <a:r>
              <a:rPr lang="en-GB" dirty="0" err="1"/>
              <a:t>i’r</a:t>
            </a:r>
            <a:r>
              <a:rPr lang="en-GB" dirty="0"/>
              <a:t> </a:t>
            </a:r>
            <a:r>
              <a:rPr lang="en-GB" dirty="0" err="1"/>
              <a:t>rhai</a:t>
            </a:r>
            <a:r>
              <a:rPr lang="en-GB" dirty="0"/>
              <a:t> a </a:t>
            </a:r>
            <a:r>
              <a:rPr lang="en-GB" dirty="0" err="1"/>
              <a:t>ddarperir</a:t>
            </a:r>
            <a:r>
              <a:rPr lang="en-GB" dirty="0"/>
              <a:t> </a:t>
            </a:r>
            <a:r>
              <a:rPr lang="en-GB" dirty="0" err="1"/>
              <a:t>ar</a:t>
            </a:r>
            <a:r>
              <a:rPr lang="en-GB" dirty="0"/>
              <a:t> </a:t>
            </a:r>
            <a:r>
              <a:rPr lang="en-GB" dirty="0" err="1"/>
              <a:t>gyfer</a:t>
            </a:r>
            <a:r>
              <a:rPr lang="en-GB" dirty="0"/>
              <a:t> y </a:t>
            </a:r>
            <a:r>
              <a:rPr lang="en-GB" dirty="0" err="1"/>
              <a:t>garfan</a:t>
            </a:r>
            <a:r>
              <a:rPr lang="en-GB" dirty="0"/>
              <a:t> o </a:t>
            </a:r>
            <a:r>
              <a:rPr lang="en-GB" dirty="0" err="1"/>
              <a:t>ddisgyblion</a:t>
            </a:r>
            <a:r>
              <a:rPr lang="en-GB" dirty="0"/>
              <a:t>” </a:t>
            </a:r>
          </a:p>
          <a:p>
            <a:pPr marL="0" indent="0" algn="r">
              <a:buNone/>
            </a:pPr>
            <a:r>
              <a:rPr lang="en-GB" dirty="0" err="1"/>
              <a:t>Llywodraeth</a:t>
            </a:r>
            <a:r>
              <a:rPr lang="en-GB" dirty="0"/>
              <a:t> </a:t>
            </a:r>
            <a:r>
              <a:rPr lang="en-GB" dirty="0" err="1"/>
              <a:t>Cymru</a:t>
            </a:r>
            <a:r>
              <a:rPr lang="en-GB" dirty="0"/>
              <a:t>, 2016, t.45.</a:t>
            </a:r>
          </a:p>
          <a:p>
            <a:pPr marL="0" indent="0" algn="r">
              <a:buNone/>
            </a:pPr>
            <a:endParaRPr lang="en-GB" dirty="0"/>
          </a:p>
          <a:p>
            <a:r>
              <a:rPr lang="en-GB" dirty="0"/>
              <a:t>Gall </a:t>
            </a:r>
            <a:r>
              <a:rPr lang="en-GB" dirty="0" err="1"/>
              <a:t>rhai</a:t>
            </a:r>
            <a:r>
              <a:rPr lang="en-GB" dirty="0"/>
              <a:t> </a:t>
            </a:r>
            <a:r>
              <a:rPr lang="en-GB" dirty="0" err="1"/>
              <a:t>disgyblion</a:t>
            </a:r>
            <a:r>
              <a:rPr lang="en-GB" dirty="0"/>
              <a:t> </a:t>
            </a:r>
            <a:r>
              <a:rPr lang="en-GB" dirty="0" err="1"/>
              <a:t>galluog</a:t>
            </a:r>
            <a:r>
              <a:rPr lang="en-GB" dirty="0"/>
              <a:t> </a:t>
            </a:r>
            <a:r>
              <a:rPr lang="en-GB" dirty="0" err="1"/>
              <a:t>gael</a:t>
            </a:r>
            <a:r>
              <a:rPr lang="en-GB" dirty="0"/>
              <a:t> </a:t>
            </a:r>
            <a:r>
              <a:rPr lang="en-GB" dirty="0" err="1"/>
              <a:t>eu</a:t>
            </a:r>
            <a:r>
              <a:rPr lang="en-GB" dirty="0"/>
              <a:t> </a:t>
            </a:r>
            <a:r>
              <a:rPr lang="en-GB" dirty="0" err="1"/>
              <a:t>dadrithio</a:t>
            </a:r>
            <a:r>
              <a:rPr lang="en-GB" dirty="0"/>
              <a:t> </a:t>
            </a:r>
            <a:r>
              <a:rPr lang="en-GB" dirty="0" err="1"/>
              <a:t>gan</a:t>
            </a:r>
            <a:r>
              <a:rPr lang="en-GB" dirty="0"/>
              <a:t> </a:t>
            </a:r>
            <a:r>
              <a:rPr lang="en-GB" dirty="0" err="1"/>
              <a:t>yr</a:t>
            </a:r>
            <a:r>
              <a:rPr lang="en-GB" dirty="0"/>
              <a:t> </a:t>
            </a:r>
            <a:r>
              <a:rPr lang="en-GB" dirty="0" err="1"/>
              <a:t>ysgol</a:t>
            </a:r>
            <a:r>
              <a:rPr lang="en-GB" dirty="0"/>
              <a:t> a </a:t>
            </a:r>
            <a:r>
              <a:rPr lang="en-GB" dirty="0" err="1"/>
              <a:t>byd</a:t>
            </a:r>
            <a:r>
              <a:rPr lang="en-GB" dirty="0"/>
              <a:t> </a:t>
            </a:r>
            <a:r>
              <a:rPr lang="en-GB" dirty="0" err="1"/>
              <a:t>addysg</a:t>
            </a:r>
            <a:r>
              <a:rPr lang="en-GB" dirty="0"/>
              <a:t>, ac </a:t>
            </a:r>
            <a:r>
              <a:rPr lang="en-GB" dirty="0" err="1"/>
              <a:t>mae</a:t>
            </a:r>
            <a:r>
              <a:rPr lang="en-GB" dirty="0"/>
              <a:t> </a:t>
            </a:r>
            <a:r>
              <a:rPr lang="en-GB" dirty="0" err="1"/>
              <a:t>perygl</a:t>
            </a:r>
            <a:r>
              <a:rPr lang="en-GB" dirty="0"/>
              <a:t> </a:t>
            </a:r>
            <a:r>
              <a:rPr lang="en-GB" dirty="0" err="1"/>
              <a:t>iddynt</a:t>
            </a:r>
            <a:r>
              <a:rPr lang="en-GB" dirty="0"/>
              <a:t> </a:t>
            </a:r>
            <a:r>
              <a:rPr lang="en-GB" dirty="0" err="1"/>
              <a:t>ymddieithrio</a:t>
            </a:r>
            <a:r>
              <a:rPr lang="en-GB" dirty="0"/>
              <a:t>.</a:t>
            </a:r>
          </a:p>
          <a:p>
            <a:r>
              <a:rPr lang="en-GB" dirty="0"/>
              <a:t>Gall </a:t>
            </a:r>
            <a:r>
              <a:rPr lang="en-GB" dirty="0" err="1"/>
              <a:t>ddiflastod</a:t>
            </a:r>
            <a:r>
              <a:rPr lang="en-GB" dirty="0"/>
              <a:t> </a:t>
            </a:r>
            <a:r>
              <a:rPr lang="en-GB" dirty="0" err="1"/>
              <a:t>arwain</a:t>
            </a:r>
            <a:r>
              <a:rPr lang="en-GB" dirty="0"/>
              <a:t> at </a:t>
            </a:r>
            <a:r>
              <a:rPr lang="en-GB" dirty="0" err="1"/>
              <a:t>broblemau</a:t>
            </a:r>
            <a:r>
              <a:rPr lang="en-GB" dirty="0"/>
              <a:t> </a:t>
            </a:r>
            <a:r>
              <a:rPr lang="en-GB" dirty="0" err="1"/>
              <a:t>presenoldeb</a:t>
            </a:r>
            <a:r>
              <a:rPr lang="en-GB" dirty="0"/>
              <a:t>.</a:t>
            </a:r>
          </a:p>
        </p:txBody>
      </p:sp>
      <p:sp>
        <p:nvSpPr>
          <p:cNvPr id="4" name="Content Placeholder 3"/>
          <p:cNvSpPr>
            <a:spLocks noGrp="1"/>
          </p:cNvSpPr>
          <p:nvPr>
            <p:ph sz="half" idx="2"/>
          </p:nvPr>
        </p:nvSpPr>
        <p:spPr>
          <a:xfrm>
            <a:off x="6197600" y="1600201"/>
            <a:ext cx="5384800" cy="5029199"/>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dirty="0"/>
              <a:t>“</a:t>
            </a:r>
            <a:r>
              <a:rPr lang="en-GB" i="1" dirty="0"/>
              <a:t>Pupils who have extra support needs and require opportunities for enrichment and extension that go beyond those provided for the cohort of pupils.”</a:t>
            </a:r>
          </a:p>
          <a:p>
            <a:pPr marL="0" indent="0" algn="r">
              <a:buNone/>
            </a:pPr>
            <a:r>
              <a:rPr lang="en-GB" i="1" dirty="0"/>
              <a:t>Welsh Government, 2016, p. 43</a:t>
            </a:r>
          </a:p>
          <a:p>
            <a:pPr marL="0" indent="0" algn="r">
              <a:buNone/>
            </a:pPr>
            <a:endParaRPr lang="en-GB" i="1" dirty="0"/>
          </a:p>
          <a:p>
            <a:r>
              <a:rPr lang="en-GB" i="1" dirty="0"/>
              <a:t>At risk of becoming disillusioned and disengaged with school. </a:t>
            </a:r>
          </a:p>
          <a:p>
            <a:r>
              <a:rPr lang="en-GB" i="1" dirty="0"/>
              <a:t>Boredom may lead to attendance issues. </a:t>
            </a:r>
          </a:p>
          <a:p>
            <a:pPr marL="0" indent="0" algn="r">
              <a:buNone/>
            </a:pPr>
            <a:r>
              <a:rPr lang="en-GB" dirty="0"/>
              <a:t>Welsh Government, 2016</a:t>
            </a:r>
          </a:p>
        </p:txBody>
      </p:sp>
      <p:pic>
        <p:nvPicPr>
          <p:cNvPr id="6" name="Picture 5">
            <a:extLst>
              <a:ext uri="{FF2B5EF4-FFF2-40B4-BE49-F238E27FC236}">
                <a16:creationId xmlns:a16="http://schemas.microsoft.com/office/drawing/2014/main" id="{3EDD5CAE-8097-43E6-9958-9339CCC5B6C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53600" y="228600"/>
            <a:ext cx="1198418" cy="1198418"/>
          </a:xfrm>
          <a:prstGeom prst="rect">
            <a:avLst/>
          </a:prstGeom>
        </p:spPr>
      </p:pic>
    </p:spTree>
    <p:extLst>
      <p:ext uri="{BB962C8B-B14F-4D97-AF65-F5344CB8AC3E}">
        <p14:creationId xmlns:p14="http://schemas.microsoft.com/office/powerpoint/2010/main" val="4224835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Mwy</a:t>
            </a:r>
            <a:r>
              <a:rPr lang="en-GB" dirty="0"/>
              <a:t> </a:t>
            </a:r>
            <a:r>
              <a:rPr lang="en-GB" dirty="0" err="1"/>
              <a:t>Abl</a:t>
            </a:r>
            <a:r>
              <a:rPr lang="en-GB" dirty="0"/>
              <a:t> a </a:t>
            </a:r>
            <a:r>
              <a:rPr lang="en-GB" dirty="0" err="1"/>
              <a:t>Thalentog</a:t>
            </a:r>
            <a:br>
              <a:rPr lang="en-US" dirty="0"/>
            </a:br>
            <a:r>
              <a:rPr lang="en-GB" i="1" dirty="0"/>
              <a:t>More Able and Talented </a:t>
            </a:r>
          </a:p>
        </p:txBody>
      </p:sp>
      <p:sp>
        <p:nvSpPr>
          <p:cNvPr id="3" name="Content Placeholder 2"/>
          <p:cNvSpPr>
            <a:spLocks noGrp="1"/>
          </p:cNvSpPr>
          <p:nvPr>
            <p:ph sz="half" idx="1"/>
          </p:nvPr>
        </p:nvSpPr>
        <p:spPr>
          <a:xfrm>
            <a:off x="609600" y="1600201"/>
            <a:ext cx="5384800" cy="50037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a:t>Gall </a:t>
            </a:r>
            <a:r>
              <a:rPr lang="en-GB" dirty="0" err="1"/>
              <a:t>dysgwyr</a:t>
            </a:r>
            <a:r>
              <a:rPr lang="en-GB" dirty="0"/>
              <a:t> </a:t>
            </a:r>
            <a:r>
              <a:rPr lang="en-GB" dirty="0" err="1"/>
              <a:t>ddibynnu</a:t>
            </a:r>
            <a:r>
              <a:rPr lang="en-GB" dirty="0"/>
              <a:t> </a:t>
            </a:r>
            <a:r>
              <a:rPr lang="en-GB" dirty="0" err="1"/>
              <a:t>ar</a:t>
            </a:r>
            <a:r>
              <a:rPr lang="en-GB" dirty="0"/>
              <a:t> </a:t>
            </a:r>
            <a:r>
              <a:rPr lang="en-GB" dirty="0" err="1"/>
              <a:t>oedolion</a:t>
            </a:r>
            <a:r>
              <a:rPr lang="en-GB" dirty="0"/>
              <a:t> </a:t>
            </a:r>
            <a:r>
              <a:rPr lang="en-GB" dirty="0" err="1"/>
              <a:t>i</a:t>
            </a:r>
            <a:r>
              <a:rPr lang="en-GB" dirty="0"/>
              <a:t> </a:t>
            </a:r>
            <a:r>
              <a:rPr lang="en-GB" dirty="0" err="1"/>
              <a:t>gyfathrebu</a:t>
            </a:r>
            <a:r>
              <a:rPr lang="en-GB" dirty="0"/>
              <a:t>, </a:t>
            </a:r>
            <a:r>
              <a:rPr lang="en-GB" dirty="0" err="1"/>
              <a:t>yn</a:t>
            </a:r>
            <a:r>
              <a:rPr lang="en-GB" dirty="0"/>
              <a:t> </a:t>
            </a:r>
            <a:r>
              <a:rPr lang="en-GB" dirty="0" err="1"/>
              <a:t>enwedig</a:t>
            </a:r>
            <a:r>
              <a:rPr lang="en-GB" dirty="0"/>
              <a:t> </a:t>
            </a:r>
            <a:r>
              <a:rPr lang="en-GB" dirty="0" err="1"/>
              <a:t>os</a:t>
            </a:r>
            <a:r>
              <a:rPr lang="en-GB" dirty="0"/>
              <a:t> </a:t>
            </a:r>
            <a:r>
              <a:rPr lang="en-GB" dirty="0" err="1"/>
              <a:t>oes</a:t>
            </a:r>
            <a:r>
              <a:rPr lang="en-GB" dirty="0"/>
              <a:t> </a:t>
            </a:r>
            <a:r>
              <a:rPr lang="en-GB" dirty="0" err="1"/>
              <a:t>ganddynt</a:t>
            </a:r>
            <a:r>
              <a:rPr lang="en-GB" dirty="0"/>
              <a:t> </a:t>
            </a:r>
            <a:r>
              <a:rPr lang="en-GB" dirty="0" err="1"/>
              <a:t>sgiliau</a:t>
            </a:r>
            <a:r>
              <a:rPr lang="en-GB" dirty="0"/>
              <a:t> </a:t>
            </a:r>
            <a:r>
              <a:rPr lang="en-GB" dirty="0" err="1"/>
              <a:t>cymdeithasol</a:t>
            </a:r>
            <a:r>
              <a:rPr lang="en-GB" dirty="0"/>
              <a:t> </a:t>
            </a:r>
            <a:r>
              <a:rPr lang="en-GB" dirty="0" err="1"/>
              <a:t>datblygedig</a:t>
            </a:r>
            <a:r>
              <a:rPr lang="en-GB" dirty="0"/>
              <a:t>. </a:t>
            </a:r>
          </a:p>
          <a:p>
            <a:r>
              <a:rPr lang="en-GB" dirty="0"/>
              <a:t>Gall </a:t>
            </a:r>
            <a:r>
              <a:rPr lang="en-GB" dirty="0" err="1"/>
              <a:t>hwn</a:t>
            </a:r>
            <a:r>
              <a:rPr lang="en-GB" dirty="0"/>
              <a:t> </a:t>
            </a:r>
            <a:r>
              <a:rPr lang="en-GB" dirty="0" err="1"/>
              <a:t>arwain</a:t>
            </a:r>
            <a:r>
              <a:rPr lang="en-GB" dirty="0"/>
              <a:t> at </a:t>
            </a:r>
            <a:r>
              <a:rPr lang="en-GB" dirty="0" err="1"/>
              <a:t>unigrwydd</a:t>
            </a:r>
            <a:r>
              <a:rPr lang="en-GB" dirty="0"/>
              <a:t> ac </a:t>
            </a:r>
            <a:r>
              <a:rPr lang="en-GB" dirty="0" err="1"/>
              <a:t>arwahanrwydd</a:t>
            </a:r>
            <a:r>
              <a:rPr lang="en-GB" dirty="0"/>
              <a:t> </a:t>
            </a:r>
            <a:r>
              <a:rPr lang="en-GB" dirty="0" err="1"/>
              <a:t>cymdeithasol</a:t>
            </a:r>
            <a:r>
              <a:rPr lang="en-GB" dirty="0"/>
              <a:t>. </a:t>
            </a:r>
          </a:p>
          <a:p>
            <a:endParaRPr lang="en-GB" dirty="0"/>
          </a:p>
          <a:p>
            <a:r>
              <a:rPr lang="en-GB" dirty="0" err="1"/>
              <a:t>Ond</a:t>
            </a:r>
            <a:r>
              <a:rPr lang="en-GB" dirty="0"/>
              <a:t> </a:t>
            </a:r>
            <a:r>
              <a:rPr lang="en-GB" dirty="0" err="1"/>
              <a:t>ar</a:t>
            </a:r>
            <a:r>
              <a:rPr lang="en-GB" dirty="0"/>
              <a:t> y </a:t>
            </a:r>
            <a:r>
              <a:rPr lang="en-GB" dirty="0" err="1"/>
              <a:t>llaw</a:t>
            </a:r>
            <a:r>
              <a:rPr lang="en-GB" dirty="0"/>
              <a:t> </a:t>
            </a:r>
            <a:r>
              <a:rPr lang="en-GB" dirty="0" err="1"/>
              <a:t>arall</a:t>
            </a:r>
            <a:r>
              <a:rPr lang="en-GB" dirty="0"/>
              <a:t>, </a:t>
            </a:r>
            <a:r>
              <a:rPr lang="en-GB" dirty="0" err="1"/>
              <a:t>efallai</a:t>
            </a:r>
            <a:r>
              <a:rPr lang="en-GB" dirty="0"/>
              <a:t> </a:t>
            </a:r>
            <a:r>
              <a:rPr lang="en-GB" dirty="0" err="1"/>
              <a:t>nad</a:t>
            </a:r>
            <a:r>
              <a:rPr lang="en-GB" dirty="0"/>
              <a:t> </a:t>
            </a:r>
            <a:r>
              <a:rPr lang="en-GB" dirty="0" err="1"/>
              <a:t>ydynt</a:t>
            </a:r>
            <a:r>
              <a:rPr lang="en-GB" dirty="0"/>
              <a:t> </a:t>
            </a:r>
            <a:r>
              <a:rPr lang="en-GB" dirty="0" err="1"/>
              <a:t>wedi</a:t>
            </a:r>
            <a:r>
              <a:rPr lang="en-GB" dirty="0"/>
              <a:t> </a:t>
            </a:r>
            <a:r>
              <a:rPr lang="en-GB" dirty="0" err="1"/>
              <a:t>datblygu’n</a:t>
            </a:r>
            <a:r>
              <a:rPr lang="en-GB" dirty="0"/>
              <a:t> </a:t>
            </a:r>
            <a:r>
              <a:rPr lang="en-GB" dirty="0" err="1"/>
              <a:t>emosiynol</a:t>
            </a:r>
            <a:r>
              <a:rPr lang="en-GB" dirty="0"/>
              <a:t> </a:t>
            </a:r>
            <a:r>
              <a:rPr lang="en-GB" dirty="0" err="1"/>
              <a:t>i</a:t>
            </a:r>
            <a:r>
              <a:rPr lang="en-GB" dirty="0"/>
              <a:t> </a:t>
            </a:r>
            <a:r>
              <a:rPr lang="en-GB" dirty="0" err="1"/>
              <a:t>allu</a:t>
            </a:r>
            <a:r>
              <a:rPr lang="en-GB" dirty="0"/>
              <a:t> </a:t>
            </a:r>
            <a:r>
              <a:rPr lang="en-GB" dirty="0" err="1"/>
              <a:t>ymdopi</a:t>
            </a:r>
            <a:r>
              <a:rPr lang="en-GB" dirty="0"/>
              <a:t> </a:t>
            </a:r>
            <a:r>
              <a:rPr lang="en-GB" dirty="0" err="1"/>
              <a:t>gyda</a:t>
            </a:r>
            <a:r>
              <a:rPr lang="en-GB" dirty="0"/>
              <a:t> </a:t>
            </a:r>
            <a:r>
              <a:rPr lang="en-GB" dirty="0" err="1"/>
              <a:t>gwybodaeth</a:t>
            </a:r>
            <a:r>
              <a:rPr lang="en-GB" dirty="0"/>
              <a:t> </a:t>
            </a:r>
            <a:r>
              <a:rPr lang="en-GB" dirty="0" err="1"/>
              <a:t>gymhleth</a:t>
            </a:r>
            <a:r>
              <a:rPr lang="en-GB" dirty="0"/>
              <a:t> y </a:t>
            </a:r>
            <a:r>
              <a:rPr lang="en-GB" dirty="0" err="1"/>
              <a:t>maent</a:t>
            </a:r>
            <a:r>
              <a:rPr lang="en-GB" dirty="0"/>
              <a:t> </a:t>
            </a:r>
            <a:r>
              <a:rPr lang="en-GB" dirty="0" err="1"/>
              <a:t>yn</a:t>
            </a:r>
            <a:r>
              <a:rPr lang="en-GB" dirty="0"/>
              <a:t> </a:t>
            </a:r>
            <a:r>
              <a:rPr lang="en-GB" dirty="0" err="1"/>
              <a:t>ei</a:t>
            </a:r>
            <a:r>
              <a:rPr lang="en-GB" dirty="0"/>
              <a:t> </a:t>
            </a:r>
            <a:r>
              <a:rPr lang="en-GB" dirty="0" err="1"/>
              <a:t>ddeall</a:t>
            </a:r>
            <a:r>
              <a:rPr lang="en-GB" dirty="0"/>
              <a:t> (</a:t>
            </a:r>
            <a:r>
              <a:rPr lang="en-GB" dirty="0" err="1"/>
              <a:t>ee</a:t>
            </a:r>
            <a:r>
              <a:rPr lang="en-GB" dirty="0"/>
              <a:t> </a:t>
            </a:r>
            <a:r>
              <a:rPr lang="en-GB" dirty="0" err="1"/>
              <a:t>straeon</a:t>
            </a:r>
            <a:r>
              <a:rPr lang="en-GB" dirty="0"/>
              <a:t> </a:t>
            </a:r>
            <a:r>
              <a:rPr lang="en-GB" dirty="0" err="1"/>
              <a:t>newyddion</a:t>
            </a:r>
            <a:r>
              <a:rPr lang="en-GB" dirty="0"/>
              <a:t> </a:t>
            </a:r>
            <a:r>
              <a:rPr lang="en-GB" dirty="0" err="1"/>
              <a:t>gofidus</a:t>
            </a:r>
            <a:r>
              <a:rPr lang="en-GB" dirty="0"/>
              <a:t>). </a:t>
            </a:r>
          </a:p>
          <a:p>
            <a:endParaRPr lang="en-GB" dirty="0"/>
          </a:p>
        </p:txBody>
      </p:sp>
      <p:sp>
        <p:nvSpPr>
          <p:cNvPr id="4" name="Content Placeholder 3"/>
          <p:cNvSpPr>
            <a:spLocks noGrp="1"/>
          </p:cNvSpPr>
          <p:nvPr>
            <p:ph sz="half" idx="2"/>
          </p:nvPr>
        </p:nvSpPr>
        <p:spPr>
          <a:xfrm>
            <a:off x="6197600" y="1600201"/>
            <a:ext cx="5384800" cy="5003799"/>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i="1" dirty="0"/>
              <a:t>Learners may depend on adults to converse, especially if they have advanced social skills. </a:t>
            </a:r>
          </a:p>
          <a:p>
            <a:pPr lvl="1"/>
            <a:r>
              <a:rPr lang="en-GB" i="1" dirty="0"/>
              <a:t>However, this can lead to social isolation and loneliness. </a:t>
            </a:r>
          </a:p>
          <a:p>
            <a:endParaRPr lang="en-GB" i="1" dirty="0"/>
          </a:p>
          <a:p>
            <a:r>
              <a:rPr lang="en-GB" i="1" dirty="0"/>
              <a:t>Conversely, they may not have the emotional maturity to deal with the complex information they can understand (e.g. distressing news stories). </a:t>
            </a:r>
          </a:p>
          <a:p>
            <a:pPr marL="0" indent="0" algn="r">
              <a:buNone/>
            </a:pPr>
            <a:r>
              <a:rPr lang="en-GB" dirty="0"/>
              <a:t>Knowles, 2011</a:t>
            </a:r>
          </a:p>
        </p:txBody>
      </p:sp>
    </p:spTree>
    <p:extLst>
      <p:ext uri="{BB962C8B-B14F-4D97-AF65-F5344CB8AC3E}">
        <p14:creationId xmlns:p14="http://schemas.microsoft.com/office/powerpoint/2010/main" val="433499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t>Astudiaeth</a:t>
            </a:r>
            <a:r>
              <a:rPr lang="en-GB" i="1" dirty="0"/>
              <a:t> </a:t>
            </a:r>
            <a:r>
              <a:rPr lang="en-GB" i="1" dirty="0" err="1"/>
              <a:t>Achos</a:t>
            </a:r>
            <a:br>
              <a:rPr lang="en-GB" i="1" dirty="0"/>
            </a:br>
            <a:r>
              <a:rPr lang="en-GB" dirty="0"/>
              <a:t>Case Study</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a:bodyPr>
          <a:lstStyle/>
          <a:p>
            <a:r>
              <a:rPr lang="en-GB" dirty="0" err="1"/>
              <a:t>Darllennwch</a:t>
            </a:r>
            <a:r>
              <a:rPr lang="en-GB" dirty="0"/>
              <a:t> </a:t>
            </a:r>
            <a:r>
              <a:rPr lang="en-GB" dirty="0" err="1"/>
              <a:t>yr</a:t>
            </a:r>
            <a:r>
              <a:rPr lang="en-GB" dirty="0"/>
              <a:t> </a:t>
            </a:r>
            <a:r>
              <a:rPr lang="en-GB" dirty="0" err="1"/>
              <a:t>astudiaethau</a:t>
            </a:r>
            <a:r>
              <a:rPr lang="en-GB" dirty="0"/>
              <a:t> </a:t>
            </a:r>
            <a:r>
              <a:rPr lang="en-GB" dirty="0" err="1"/>
              <a:t>achos</a:t>
            </a:r>
            <a:r>
              <a:rPr lang="en-GB" dirty="0"/>
              <a:t>:</a:t>
            </a:r>
          </a:p>
          <a:p>
            <a:pPr lvl="1"/>
            <a:r>
              <a:rPr lang="en-GB" dirty="0">
                <a:hlinkClick r:id="rId3"/>
              </a:rPr>
              <a:t>Astudiaeth Achos 1 </a:t>
            </a:r>
            <a:endParaRPr lang="en-GB" dirty="0"/>
          </a:p>
          <a:p>
            <a:pPr lvl="1"/>
            <a:r>
              <a:rPr lang="en-GB" dirty="0">
                <a:hlinkClick r:id="rId4"/>
              </a:rPr>
              <a:t>Astudiaeth Achos 2 </a:t>
            </a:r>
            <a:endParaRPr lang="en-GB" dirty="0"/>
          </a:p>
          <a:p>
            <a:pPr lvl="1"/>
            <a:endParaRPr lang="en-GB" dirty="0"/>
          </a:p>
          <a:p>
            <a:r>
              <a:rPr lang="en-GB" dirty="0" err="1"/>
              <a:t>Ystyriwch</a:t>
            </a:r>
            <a:r>
              <a:rPr lang="en-GB" dirty="0"/>
              <a:t> – </a:t>
            </a:r>
            <a:r>
              <a:rPr lang="en-GB" dirty="0" err="1"/>
              <a:t>beth</a:t>
            </a:r>
            <a:r>
              <a:rPr lang="en-GB" dirty="0"/>
              <a:t> </a:t>
            </a:r>
            <a:r>
              <a:rPr lang="en-GB" dirty="0" err="1"/>
              <a:t>yw’r</a:t>
            </a:r>
            <a:r>
              <a:rPr lang="en-GB" dirty="0"/>
              <a:t> </a:t>
            </a:r>
            <a:r>
              <a:rPr lang="en-GB" dirty="0" err="1"/>
              <a:t>manteision</a:t>
            </a:r>
            <a:r>
              <a:rPr lang="en-GB" dirty="0"/>
              <a:t> </a:t>
            </a:r>
            <a:r>
              <a:rPr lang="en-GB" dirty="0" err="1"/>
              <a:t>ar</a:t>
            </a:r>
            <a:r>
              <a:rPr lang="en-GB" dirty="0"/>
              <a:t> </a:t>
            </a:r>
            <a:r>
              <a:rPr lang="en-GB" dirty="0" err="1"/>
              <a:t>gyfer</a:t>
            </a:r>
            <a:r>
              <a:rPr lang="en-GB" dirty="0"/>
              <a:t>:</a:t>
            </a:r>
          </a:p>
          <a:p>
            <a:pPr lvl="1"/>
            <a:r>
              <a:rPr lang="en-GB" dirty="0" err="1"/>
              <a:t>Dysgwyr</a:t>
            </a:r>
            <a:r>
              <a:rPr lang="en-GB" dirty="0"/>
              <a:t> </a:t>
            </a:r>
            <a:r>
              <a:rPr lang="en-GB" dirty="0" err="1"/>
              <a:t>MAaTh</a:t>
            </a:r>
            <a:endParaRPr lang="en-GB" dirty="0"/>
          </a:p>
          <a:p>
            <a:pPr lvl="1"/>
            <a:r>
              <a:rPr lang="en-GB" dirty="0" err="1"/>
              <a:t>Pob</a:t>
            </a:r>
            <a:r>
              <a:rPr lang="en-GB" dirty="0"/>
              <a:t> </a:t>
            </a:r>
            <a:r>
              <a:rPr lang="en-GB" dirty="0" err="1"/>
              <a:t>dysgwr</a:t>
            </a:r>
            <a:endParaRPr lang="en-GB" dirty="0"/>
          </a:p>
          <a:p>
            <a:r>
              <a:rPr lang="en-GB" dirty="0"/>
              <a:t>Oes unrhyw heriau/</a:t>
            </a:r>
            <a:r>
              <a:rPr lang="en-GB" dirty="0" err="1"/>
              <a:t>anfanteision</a:t>
            </a:r>
            <a:r>
              <a:rPr lang="en-GB" dirty="0"/>
              <a:t> </a:t>
            </a:r>
            <a:r>
              <a:rPr lang="en-GB" dirty="0" err="1"/>
              <a:t>posibl</a:t>
            </a:r>
            <a:r>
              <a:rPr lang="en-GB" dirty="0"/>
              <a:t>? </a:t>
            </a:r>
          </a:p>
          <a:p>
            <a:pPr lvl="1"/>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i="1" dirty="0"/>
              <a:t>Read the following case studies:</a:t>
            </a:r>
          </a:p>
          <a:p>
            <a:pPr lvl="1"/>
            <a:r>
              <a:rPr lang="en-GB" i="1" dirty="0">
                <a:hlinkClick r:id="rId5"/>
              </a:rPr>
              <a:t>Case Study 1 </a:t>
            </a:r>
            <a:endParaRPr lang="en-GB" i="1" dirty="0"/>
          </a:p>
          <a:p>
            <a:pPr lvl="1"/>
            <a:r>
              <a:rPr lang="en-GB" i="1" dirty="0">
                <a:hlinkClick r:id="rId6"/>
              </a:rPr>
              <a:t>Case Study 2 </a:t>
            </a:r>
            <a:endParaRPr lang="en-GB" i="1" dirty="0"/>
          </a:p>
          <a:p>
            <a:endParaRPr lang="en-GB" i="1" dirty="0"/>
          </a:p>
          <a:p>
            <a:r>
              <a:rPr lang="en-GB" i="1" dirty="0"/>
              <a:t>Consider what are the advantages of these approaches for:</a:t>
            </a:r>
          </a:p>
          <a:p>
            <a:pPr lvl="1"/>
            <a:r>
              <a:rPr lang="en-GB" i="1" dirty="0"/>
              <a:t>MAT Learners</a:t>
            </a:r>
          </a:p>
          <a:p>
            <a:pPr lvl="1"/>
            <a:r>
              <a:rPr lang="en-GB" i="1" dirty="0"/>
              <a:t>All learners </a:t>
            </a:r>
          </a:p>
          <a:p>
            <a:r>
              <a:rPr lang="en-GB" i="1" dirty="0"/>
              <a:t>Any possible drawbacks/disadvantages? </a:t>
            </a:r>
          </a:p>
        </p:txBody>
      </p:sp>
    </p:spTree>
    <p:extLst>
      <p:ext uri="{BB962C8B-B14F-4D97-AF65-F5344CB8AC3E}">
        <p14:creationId xmlns:p14="http://schemas.microsoft.com/office/powerpoint/2010/main" val="18219035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Plant </a:t>
            </a:r>
            <a:r>
              <a:rPr lang="en-GB" dirty="0" err="1"/>
              <a:t>Mewn</a:t>
            </a:r>
            <a:r>
              <a:rPr lang="en-GB" dirty="0"/>
              <a:t> </a:t>
            </a:r>
            <a:r>
              <a:rPr lang="en-GB" dirty="0" err="1"/>
              <a:t>Gofal</a:t>
            </a:r>
            <a:br>
              <a:rPr lang="en-GB" dirty="0"/>
            </a:br>
            <a:r>
              <a:rPr lang="en-GB" i="1" dirty="0"/>
              <a:t>Looked After Children </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r>
              <a:rPr lang="en-GB" dirty="0"/>
              <a:t>Yn ôl </a:t>
            </a:r>
            <a:r>
              <a:rPr lang="en-GB" dirty="0" err="1"/>
              <a:t>Deddf</a:t>
            </a:r>
            <a:r>
              <a:rPr lang="en-GB" dirty="0"/>
              <a:t> Plant 1989, </a:t>
            </a:r>
            <a:r>
              <a:rPr lang="en-GB" dirty="0" err="1"/>
              <a:t>diffinir</a:t>
            </a:r>
            <a:r>
              <a:rPr lang="en-GB" dirty="0"/>
              <a:t> </a:t>
            </a:r>
            <a:r>
              <a:rPr lang="en-GB" dirty="0" err="1"/>
              <a:t>plentyn</a:t>
            </a:r>
            <a:r>
              <a:rPr lang="en-GB" dirty="0"/>
              <a:t> ‘mewn </a:t>
            </a:r>
            <a:r>
              <a:rPr lang="en-GB" dirty="0" err="1"/>
              <a:t>gofal</a:t>
            </a:r>
            <a:r>
              <a:rPr lang="en-GB" dirty="0"/>
              <a:t>’, </a:t>
            </a:r>
            <a:r>
              <a:rPr lang="en-GB" dirty="0" err="1"/>
              <a:t>fel</a:t>
            </a:r>
            <a:r>
              <a:rPr lang="en-GB" dirty="0"/>
              <a:t> </a:t>
            </a:r>
            <a:r>
              <a:rPr lang="en-GB" dirty="0" err="1"/>
              <a:t>plentyn</a:t>
            </a:r>
            <a:r>
              <a:rPr lang="en-GB" dirty="0"/>
              <a:t> a </a:t>
            </a:r>
            <a:r>
              <a:rPr lang="en-GB" dirty="0" err="1"/>
              <a:t>ofelir</a:t>
            </a:r>
            <a:r>
              <a:rPr lang="en-GB" dirty="0"/>
              <a:t> </a:t>
            </a:r>
            <a:r>
              <a:rPr lang="en-GB" dirty="0" err="1"/>
              <a:t>amdano’n</a:t>
            </a:r>
            <a:r>
              <a:rPr lang="en-GB" dirty="0"/>
              <a:t> </a:t>
            </a:r>
            <a:r>
              <a:rPr lang="en-GB" dirty="0" err="1"/>
              <a:t>gyfreithiol</a:t>
            </a:r>
            <a:r>
              <a:rPr lang="en-GB" dirty="0"/>
              <a:t> </a:t>
            </a:r>
            <a:r>
              <a:rPr lang="en-GB" dirty="0" err="1"/>
              <a:t>gan</a:t>
            </a:r>
            <a:r>
              <a:rPr lang="en-GB" dirty="0"/>
              <a:t> </a:t>
            </a:r>
            <a:r>
              <a:rPr lang="en-GB" dirty="0" err="1"/>
              <a:t>awdurdod</a:t>
            </a:r>
            <a:r>
              <a:rPr lang="en-GB" dirty="0"/>
              <a:t> </a:t>
            </a:r>
            <a:r>
              <a:rPr lang="en-GB" dirty="0" err="1"/>
              <a:t>lleol</a:t>
            </a:r>
            <a:r>
              <a:rPr lang="en-GB" dirty="0"/>
              <a:t> </a:t>
            </a:r>
            <a:r>
              <a:rPr lang="en-GB" dirty="0" err="1"/>
              <a:t>os</a:t>
            </a:r>
            <a:r>
              <a:rPr lang="en-GB" dirty="0"/>
              <a:t> </a:t>
            </a:r>
            <a:r>
              <a:rPr lang="en-GB" dirty="0" err="1"/>
              <a:t>yw</a:t>
            </a:r>
            <a:r>
              <a:rPr lang="en-GB" dirty="0"/>
              <a:t> </a:t>
            </a:r>
            <a:r>
              <a:rPr lang="en-GB" dirty="0" err="1"/>
              <a:t>ef</a:t>
            </a:r>
            <a:r>
              <a:rPr lang="en-GB" dirty="0"/>
              <a:t> neu hi yn:</a:t>
            </a:r>
          </a:p>
          <a:p>
            <a:r>
              <a:rPr lang="en-GB" dirty="0" err="1"/>
              <a:t>cael</a:t>
            </a:r>
            <a:r>
              <a:rPr lang="en-GB" dirty="0"/>
              <a:t> llety am </a:t>
            </a:r>
            <a:r>
              <a:rPr lang="en-GB" dirty="0" err="1"/>
              <a:t>gyfnod</a:t>
            </a:r>
            <a:r>
              <a:rPr lang="en-GB" dirty="0"/>
              <a:t> </a:t>
            </a:r>
            <a:r>
              <a:rPr lang="en-GB" dirty="0" err="1"/>
              <a:t>parhaus</a:t>
            </a:r>
            <a:r>
              <a:rPr lang="en-GB" dirty="0"/>
              <a:t> am </a:t>
            </a:r>
            <a:r>
              <a:rPr lang="en-GB" dirty="0" err="1"/>
              <a:t>fwy</a:t>
            </a:r>
            <a:r>
              <a:rPr lang="en-GB" dirty="0"/>
              <a:t> </a:t>
            </a:r>
            <a:r>
              <a:rPr lang="en-GB" dirty="0" err="1"/>
              <a:t>na</a:t>
            </a:r>
            <a:r>
              <a:rPr lang="en-GB" dirty="0"/>
              <a:t> 24 </a:t>
            </a:r>
            <a:r>
              <a:rPr lang="en-GB" dirty="0" err="1"/>
              <a:t>awr</a:t>
            </a:r>
            <a:r>
              <a:rPr lang="en-GB" dirty="0"/>
              <a:t> </a:t>
            </a:r>
          </a:p>
          <a:p>
            <a:r>
              <a:rPr lang="en-GB" dirty="0" err="1"/>
              <a:t>destun</a:t>
            </a:r>
            <a:r>
              <a:rPr lang="en-GB" dirty="0"/>
              <a:t> </a:t>
            </a:r>
            <a:r>
              <a:rPr lang="en-GB" dirty="0" err="1"/>
              <a:t>gorchymyn</a:t>
            </a:r>
            <a:r>
              <a:rPr lang="en-GB" dirty="0"/>
              <a:t> </a:t>
            </a:r>
            <a:r>
              <a:rPr lang="en-GB" dirty="0" err="1"/>
              <a:t>gofal</a:t>
            </a:r>
            <a:r>
              <a:rPr lang="en-GB" dirty="0"/>
              <a:t>, neu</a:t>
            </a:r>
          </a:p>
          <a:p>
            <a:r>
              <a:rPr lang="en-GB" dirty="0" err="1"/>
              <a:t>destun</a:t>
            </a:r>
            <a:r>
              <a:rPr lang="en-GB" dirty="0"/>
              <a:t> </a:t>
            </a:r>
            <a:r>
              <a:rPr lang="en-GB" dirty="0" err="1"/>
              <a:t>gorchymyn</a:t>
            </a:r>
            <a:r>
              <a:rPr lang="en-GB" dirty="0"/>
              <a:t> </a:t>
            </a:r>
            <a:r>
              <a:rPr lang="en-GB" dirty="0" err="1"/>
              <a:t>lleoli</a:t>
            </a:r>
            <a:endParaRPr lang="en-GB" dirty="0"/>
          </a:p>
          <a:p>
            <a:r>
              <a:rPr lang="en-GB" dirty="0" err="1"/>
              <a:t>Ar</a:t>
            </a:r>
            <a:r>
              <a:rPr lang="en-GB" dirty="0"/>
              <a:t> 31 Mawrth 2025 </a:t>
            </a:r>
            <a:r>
              <a:rPr lang="en-GB" dirty="0" err="1"/>
              <a:t>roedd</a:t>
            </a:r>
            <a:r>
              <a:rPr lang="en-GB" dirty="0"/>
              <a:t> 7,072 o </a:t>
            </a:r>
            <a:r>
              <a:rPr lang="en-GB" dirty="0" err="1"/>
              <a:t>blant</a:t>
            </a:r>
            <a:r>
              <a:rPr lang="en-GB" dirty="0"/>
              <a:t> mewn </a:t>
            </a:r>
            <a:r>
              <a:rPr lang="en-GB" dirty="0" err="1"/>
              <a:t>gofal</a:t>
            </a:r>
            <a:r>
              <a:rPr lang="en-GB" dirty="0"/>
              <a:t>  yng </a:t>
            </a:r>
            <a:r>
              <a:rPr lang="en-GB" dirty="0" err="1"/>
              <a:t>Nghymru</a:t>
            </a:r>
            <a:endParaRPr lang="en-GB" dirty="0"/>
          </a:p>
          <a:p>
            <a:r>
              <a:rPr lang="en-GB" dirty="0"/>
              <a:t>Mae’r </a:t>
            </a:r>
            <a:r>
              <a:rPr lang="en-GB" dirty="0" err="1"/>
              <a:t>nifer</a:t>
            </a:r>
            <a:r>
              <a:rPr lang="en-GB" dirty="0"/>
              <a:t> o </a:t>
            </a:r>
            <a:r>
              <a:rPr lang="en-GB" dirty="0" err="1"/>
              <a:t>blant</a:t>
            </a:r>
            <a:r>
              <a:rPr lang="en-GB" dirty="0"/>
              <a:t> mewn </a:t>
            </a:r>
            <a:r>
              <a:rPr lang="en-GB" dirty="0" err="1"/>
              <a:t>gofal</a:t>
            </a:r>
            <a:r>
              <a:rPr lang="en-GB" dirty="0"/>
              <a:t> </a:t>
            </a:r>
            <a:r>
              <a:rPr lang="en-GB" dirty="0" err="1"/>
              <a:t>wedi</a:t>
            </a:r>
            <a:r>
              <a:rPr lang="en-GB" dirty="0"/>
              <a:t> aros </a:t>
            </a:r>
            <a:r>
              <a:rPr lang="en-GB" dirty="0" err="1"/>
              <a:t>yn</a:t>
            </a:r>
            <a:r>
              <a:rPr lang="en-GB" dirty="0"/>
              <a:t> </a:t>
            </a:r>
            <a:r>
              <a:rPr lang="en-GB" dirty="0" err="1"/>
              <a:t>weddol</a:t>
            </a:r>
            <a:r>
              <a:rPr lang="en-GB" dirty="0"/>
              <a:t> </a:t>
            </a:r>
            <a:r>
              <a:rPr lang="en-GB" dirty="0" err="1"/>
              <a:t>gyson</a:t>
            </a:r>
            <a:r>
              <a:rPr lang="en-GB" dirty="0"/>
              <a:t> </a:t>
            </a:r>
            <a:r>
              <a:rPr lang="en-GB" dirty="0" err="1"/>
              <a:t>dros</a:t>
            </a:r>
            <a:r>
              <a:rPr lang="en-GB" dirty="0"/>
              <a:t> y </a:t>
            </a:r>
            <a:r>
              <a:rPr lang="en-GB" dirty="0" err="1"/>
              <a:t>blynyddoedd</a:t>
            </a:r>
            <a:r>
              <a:rPr lang="en-GB" dirty="0"/>
              <a:t> </a:t>
            </a:r>
            <a:r>
              <a:rPr lang="en-GB" dirty="0" err="1"/>
              <a:t>diweddaraf</a:t>
            </a:r>
            <a:r>
              <a:rPr lang="en-GB" dirty="0"/>
              <a:t>.</a:t>
            </a:r>
          </a:p>
          <a:p>
            <a:r>
              <a:rPr lang="en-GB" dirty="0"/>
              <a:t>Mae plant </a:t>
            </a:r>
            <a:r>
              <a:rPr lang="en-GB" dirty="0" err="1"/>
              <a:t>sydd</a:t>
            </a:r>
            <a:r>
              <a:rPr lang="en-GB" dirty="0"/>
              <a:t> </a:t>
            </a:r>
            <a:r>
              <a:rPr lang="en-GB" dirty="0" err="1"/>
              <a:t>mewn</a:t>
            </a:r>
            <a:r>
              <a:rPr lang="en-GB" dirty="0"/>
              <a:t> </a:t>
            </a:r>
            <a:r>
              <a:rPr lang="en-GB" dirty="0" err="1"/>
              <a:t>gofal</a:t>
            </a:r>
            <a:r>
              <a:rPr lang="en-GB" dirty="0"/>
              <a:t> </a:t>
            </a:r>
            <a:r>
              <a:rPr lang="en-GB" dirty="0" err="1"/>
              <a:t>yn</a:t>
            </a:r>
            <a:r>
              <a:rPr lang="en-GB" dirty="0"/>
              <a:t> </a:t>
            </a:r>
            <a:r>
              <a:rPr lang="en-GB" dirty="0" err="1"/>
              <a:t>fwy</a:t>
            </a:r>
            <a:r>
              <a:rPr lang="en-GB" dirty="0"/>
              <a:t> </a:t>
            </a:r>
            <a:r>
              <a:rPr lang="en-GB" dirty="0" err="1"/>
              <a:t>tebygol</a:t>
            </a:r>
            <a:r>
              <a:rPr lang="en-GB" dirty="0"/>
              <a:t> o </a:t>
            </a:r>
            <a:r>
              <a:rPr lang="en-GB" dirty="0" err="1"/>
              <a:t>dangyflawni</a:t>
            </a:r>
            <a:r>
              <a:rPr lang="en-GB" dirty="0"/>
              <a:t> </a:t>
            </a:r>
            <a:r>
              <a:rPr lang="en-GB" dirty="0" err="1"/>
              <a:t>na'u</a:t>
            </a:r>
            <a:r>
              <a:rPr lang="en-GB" dirty="0"/>
              <a:t> </a:t>
            </a:r>
            <a:r>
              <a:rPr lang="en-GB" dirty="0" err="1"/>
              <a:t>cyfoedion</a:t>
            </a:r>
            <a:r>
              <a:rPr lang="en-GB" dirty="0"/>
              <a:t> ac </a:t>
            </a:r>
            <a:r>
              <a:rPr lang="en-GB" dirty="0" err="1"/>
              <a:t>mewn</a:t>
            </a:r>
            <a:r>
              <a:rPr lang="en-GB" dirty="0"/>
              <a:t> </a:t>
            </a:r>
            <a:r>
              <a:rPr lang="en-GB" dirty="0" err="1"/>
              <a:t>mwy</a:t>
            </a:r>
            <a:r>
              <a:rPr lang="en-GB" dirty="0"/>
              <a:t> o </a:t>
            </a:r>
            <a:r>
              <a:rPr lang="en-GB" dirty="0" err="1"/>
              <a:t>berygl</a:t>
            </a:r>
            <a:r>
              <a:rPr lang="en-GB" dirty="0"/>
              <a:t> o golli </a:t>
            </a:r>
            <a:r>
              <a:rPr lang="en-GB" dirty="0" err="1"/>
              <a:t>ysgol</a:t>
            </a:r>
            <a:r>
              <a:rPr lang="en-GB" dirty="0"/>
              <a:t> </a:t>
            </a:r>
            <a:r>
              <a:rPr lang="en-GB" dirty="0" err="1"/>
              <a:t>oherwydd</a:t>
            </a:r>
            <a:r>
              <a:rPr lang="en-GB" dirty="0"/>
              <a:t> </a:t>
            </a:r>
            <a:r>
              <a:rPr lang="en-GB" dirty="0" err="1"/>
              <a:t>trwantiaeth</a:t>
            </a:r>
            <a:r>
              <a:rPr lang="en-GB" dirty="0"/>
              <a:t> </a:t>
            </a:r>
            <a:r>
              <a:rPr lang="en-GB" dirty="0" err="1"/>
              <a:t>neu</a:t>
            </a:r>
            <a:r>
              <a:rPr lang="en-GB" dirty="0"/>
              <a:t> </a:t>
            </a:r>
            <a:r>
              <a:rPr lang="en-GB" dirty="0" err="1"/>
              <a:t>gael</a:t>
            </a:r>
            <a:r>
              <a:rPr lang="en-GB" dirty="0"/>
              <a:t> </a:t>
            </a:r>
            <a:r>
              <a:rPr lang="en-GB" dirty="0" err="1"/>
              <a:t>eu</a:t>
            </a:r>
            <a:r>
              <a:rPr lang="en-GB" dirty="0"/>
              <a:t> </a:t>
            </a:r>
            <a:r>
              <a:rPr lang="en-GB" dirty="0" err="1"/>
              <a:t>heithrio</a:t>
            </a:r>
            <a:r>
              <a:rPr lang="en-GB" dirty="0"/>
              <a:t> o </a:t>
            </a:r>
            <a:r>
              <a:rPr lang="en-GB" dirty="0" err="1"/>
              <a:t>ysgol</a:t>
            </a:r>
            <a:r>
              <a:rPr lang="en-GB" dirty="0"/>
              <a:t>. </a:t>
            </a:r>
          </a:p>
          <a:p>
            <a:pPr marL="0" indent="0">
              <a:buNone/>
            </a:pPr>
            <a:r>
              <a:rPr lang="en-GB" dirty="0"/>
              <a:t>			</a:t>
            </a:r>
            <a:r>
              <a:rPr lang="en-GB" sz="2600" dirty="0" err="1"/>
              <a:t>Llywodraeth</a:t>
            </a:r>
            <a:r>
              <a:rPr lang="en-GB" sz="2600" dirty="0"/>
              <a:t> Cymru, 2025</a:t>
            </a:r>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dirty="0"/>
              <a:t>Under the Children Act 1989, a child is legally defined as ‘looked after’ by a local authority if he or she: </a:t>
            </a:r>
          </a:p>
          <a:p>
            <a:r>
              <a:rPr lang="en-GB" dirty="0"/>
              <a:t>is provided with accommodation for a continuous period for more than 24 hours</a:t>
            </a:r>
          </a:p>
          <a:p>
            <a:r>
              <a:rPr lang="en-GB" dirty="0"/>
              <a:t>is subject to a care order; or </a:t>
            </a:r>
          </a:p>
          <a:p>
            <a:r>
              <a:rPr lang="en-GB" dirty="0"/>
              <a:t>is subject to a placement order. </a:t>
            </a:r>
          </a:p>
          <a:p>
            <a:r>
              <a:rPr lang="en-GB" dirty="0"/>
              <a:t>At 31 March, 2025 there were 7,072 looked after children in Wales</a:t>
            </a:r>
          </a:p>
          <a:p>
            <a:r>
              <a:rPr lang="en-GB" i="1" dirty="0"/>
              <a:t>The number of looked after children has remained steady over recent years.</a:t>
            </a:r>
          </a:p>
          <a:p>
            <a:r>
              <a:rPr lang="en-GB" i="1" dirty="0"/>
              <a:t>Children who are looked after are less likely to attain as well as their peers and to be at risk of truancy and exclusion. </a:t>
            </a:r>
          </a:p>
          <a:p>
            <a:pPr marL="0" indent="0" algn="r">
              <a:buNone/>
            </a:pPr>
            <a:r>
              <a:rPr lang="en-GB" sz="2600" dirty="0"/>
              <a:t>Welsh Government, 2025</a:t>
            </a:r>
          </a:p>
        </p:txBody>
      </p:sp>
    </p:spTree>
    <p:extLst>
      <p:ext uri="{BB962C8B-B14F-4D97-AF65-F5344CB8AC3E}">
        <p14:creationId xmlns:p14="http://schemas.microsoft.com/office/powerpoint/2010/main" val="374392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Plant </a:t>
            </a:r>
            <a:r>
              <a:rPr lang="en-GB" dirty="0" err="1"/>
              <a:t>Mewn</a:t>
            </a:r>
            <a:r>
              <a:rPr lang="en-GB" dirty="0"/>
              <a:t> </a:t>
            </a:r>
            <a:r>
              <a:rPr lang="en-GB" dirty="0" err="1"/>
              <a:t>Gofal</a:t>
            </a:r>
            <a:br>
              <a:rPr lang="en-GB" dirty="0"/>
            </a:br>
            <a:r>
              <a:rPr lang="en-GB" i="1" dirty="0"/>
              <a:t>Looked After Children </a:t>
            </a:r>
          </a:p>
        </p:txBody>
      </p:sp>
      <p:sp>
        <p:nvSpPr>
          <p:cNvPr id="3" name="Content Placeholder 2"/>
          <p:cNvSpPr>
            <a:spLocks noGrp="1"/>
          </p:cNvSpPr>
          <p:nvPr>
            <p:ph sz="half" idx="1"/>
          </p:nvPr>
        </p:nvSpPr>
        <p:spPr>
          <a:xfrm>
            <a:off x="609600" y="1600201"/>
            <a:ext cx="5384800" cy="514349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Gall plant </a:t>
            </a:r>
            <a:r>
              <a:rPr lang="en-GB" dirty="0" err="1"/>
              <a:t>mewn</a:t>
            </a:r>
            <a:r>
              <a:rPr lang="en-GB" dirty="0"/>
              <a:t> </a:t>
            </a:r>
            <a:r>
              <a:rPr lang="en-GB" dirty="0" err="1"/>
              <a:t>gofal</a:t>
            </a:r>
            <a:r>
              <a:rPr lang="en-GB" dirty="0"/>
              <a:t> </a:t>
            </a:r>
            <a:r>
              <a:rPr lang="en-GB" dirty="0" err="1"/>
              <a:t>wynebu</a:t>
            </a:r>
            <a:r>
              <a:rPr lang="en-GB" dirty="0"/>
              <a:t> </a:t>
            </a:r>
            <a:r>
              <a:rPr lang="en-GB" dirty="0" err="1"/>
              <a:t>llawer</a:t>
            </a:r>
            <a:r>
              <a:rPr lang="en-GB" dirty="0"/>
              <a:t> o </a:t>
            </a:r>
            <a:r>
              <a:rPr lang="en-GB" dirty="0" err="1"/>
              <a:t>broblemau</a:t>
            </a:r>
            <a:r>
              <a:rPr lang="en-GB" dirty="0"/>
              <a:t> </a:t>
            </a:r>
            <a:r>
              <a:rPr lang="en-GB" dirty="0" err="1"/>
              <a:t>gan</a:t>
            </a:r>
            <a:r>
              <a:rPr lang="en-GB" dirty="0"/>
              <a:t> </a:t>
            </a:r>
            <a:r>
              <a:rPr lang="en-GB" dirty="0" err="1"/>
              <a:t>gynnwys</a:t>
            </a:r>
            <a:r>
              <a:rPr lang="en-GB" dirty="0"/>
              <a:t> y </a:t>
            </a:r>
            <a:r>
              <a:rPr lang="en-GB" dirty="0" err="1"/>
              <a:t>canlynol</a:t>
            </a:r>
            <a:r>
              <a:rPr lang="en-GB" dirty="0"/>
              <a:t>: </a:t>
            </a:r>
          </a:p>
          <a:p>
            <a:pPr lvl="1"/>
            <a:r>
              <a:rPr lang="en-GB" dirty="0" err="1"/>
              <a:t>bwlio</a:t>
            </a:r>
            <a:r>
              <a:rPr lang="en-GB" dirty="0"/>
              <a:t> (</a:t>
            </a:r>
            <a:r>
              <a:rPr lang="en-GB" dirty="0" err="1"/>
              <a:t>oherwydd</a:t>
            </a:r>
            <a:r>
              <a:rPr lang="en-GB" dirty="0"/>
              <a:t> </a:t>
            </a:r>
            <a:r>
              <a:rPr lang="en-GB" dirty="0" err="1"/>
              <a:t>eu</a:t>
            </a:r>
            <a:r>
              <a:rPr lang="en-GB" dirty="0"/>
              <a:t> bod </a:t>
            </a:r>
            <a:r>
              <a:rPr lang="en-GB" dirty="0" err="1"/>
              <a:t>yn</a:t>
            </a:r>
            <a:r>
              <a:rPr lang="en-GB" dirty="0"/>
              <a:t> </a:t>
            </a:r>
            <a:r>
              <a:rPr lang="en-GB" dirty="0" err="1"/>
              <a:t>agored</a:t>
            </a:r>
            <a:r>
              <a:rPr lang="en-GB" dirty="0"/>
              <a:t> </a:t>
            </a:r>
            <a:r>
              <a:rPr lang="en-GB" dirty="0" err="1"/>
              <a:t>i</a:t>
            </a:r>
            <a:r>
              <a:rPr lang="en-GB" dirty="0"/>
              <a:t> </a:t>
            </a:r>
            <a:r>
              <a:rPr lang="en-GB" dirty="0" err="1"/>
              <a:t>niwed</a:t>
            </a:r>
            <a:r>
              <a:rPr lang="en-GB" dirty="0"/>
              <a:t> ac </a:t>
            </a:r>
            <a:r>
              <a:rPr lang="en-GB" dirty="0" err="1"/>
              <a:t>nid</a:t>
            </a:r>
            <a:r>
              <a:rPr lang="en-GB" dirty="0"/>
              <a:t> </a:t>
            </a:r>
            <a:r>
              <a:rPr lang="en-GB" dirty="0" err="1"/>
              <a:t>yn</a:t>
            </a:r>
            <a:r>
              <a:rPr lang="en-GB" dirty="0"/>
              <a:t> </a:t>
            </a:r>
            <a:r>
              <a:rPr lang="en-GB" dirty="0" err="1"/>
              <a:t>benodol</a:t>
            </a:r>
            <a:r>
              <a:rPr lang="en-GB" dirty="0"/>
              <a:t> </a:t>
            </a:r>
            <a:r>
              <a:rPr lang="en-GB" dirty="0" err="1"/>
              <a:t>oherwydd</a:t>
            </a:r>
            <a:r>
              <a:rPr lang="en-GB" dirty="0"/>
              <a:t> </a:t>
            </a:r>
            <a:r>
              <a:rPr lang="en-GB" dirty="0" err="1"/>
              <a:t>eu</a:t>
            </a:r>
            <a:r>
              <a:rPr lang="en-GB" dirty="0"/>
              <a:t> bod </a:t>
            </a:r>
            <a:r>
              <a:rPr lang="en-GB" dirty="0" err="1"/>
              <a:t>yn</a:t>
            </a:r>
            <a:r>
              <a:rPr lang="en-GB" dirty="0"/>
              <a:t> </a:t>
            </a:r>
            <a:r>
              <a:rPr lang="en-GB" dirty="0" err="1"/>
              <a:t>derbyn</a:t>
            </a:r>
            <a:r>
              <a:rPr lang="en-GB" dirty="0"/>
              <a:t> </a:t>
            </a:r>
            <a:r>
              <a:rPr lang="en-GB" dirty="0" err="1"/>
              <a:t>gofal</a:t>
            </a:r>
            <a:r>
              <a:rPr lang="en-GB" dirty="0"/>
              <a:t> </a:t>
            </a:r>
            <a:r>
              <a:rPr lang="en-GB" dirty="0" err="1"/>
              <a:t>gan</a:t>
            </a:r>
            <a:r>
              <a:rPr lang="en-GB" dirty="0"/>
              <a:t> </a:t>
            </a:r>
            <a:r>
              <a:rPr lang="en-GB" dirty="0" err="1"/>
              <a:t>yr</a:t>
            </a:r>
            <a:r>
              <a:rPr lang="en-GB" dirty="0"/>
              <a:t> </a:t>
            </a:r>
            <a:r>
              <a:rPr lang="en-GB" dirty="0" err="1"/>
              <a:t>awdurdod</a:t>
            </a:r>
            <a:r>
              <a:rPr lang="en-GB" dirty="0"/>
              <a:t> </a:t>
            </a:r>
            <a:r>
              <a:rPr lang="en-GB" dirty="0" err="1"/>
              <a:t>lleol</a:t>
            </a:r>
            <a:r>
              <a:rPr lang="en-GB" dirty="0"/>
              <a:t>) </a:t>
            </a:r>
          </a:p>
          <a:p>
            <a:pPr lvl="1"/>
            <a:r>
              <a:rPr lang="en-GB" dirty="0" err="1"/>
              <a:t>anawsterau</a:t>
            </a:r>
            <a:r>
              <a:rPr lang="en-GB" dirty="0"/>
              <a:t> </a:t>
            </a:r>
            <a:r>
              <a:rPr lang="en-GB" dirty="0" err="1"/>
              <a:t>emosiynol</a:t>
            </a:r>
            <a:r>
              <a:rPr lang="en-GB" dirty="0"/>
              <a:t> ac </a:t>
            </a:r>
            <a:r>
              <a:rPr lang="en-GB" dirty="0" err="1"/>
              <a:t>ymddygiadol</a:t>
            </a:r>
            <a:r>
              <a:rPr lang="en-GB" dirty="0"/>
              <a:t> </a:t>
            </a:r>
          </a:p>
          <a:p>
            <a:pPr lvl="1"/>
            <a:r>
              <a:rPr lang="en-GB" dirty="0" err="1"/>
              <a:t>teimlo’n</a:t>
            </a:r>
            <a:r>
              <a:rPr lang="en-GB" dirty="0"/>
              <a:t> </a:t>
            </a:r>
            <a:r>
              <a:rPr lang="en-GB" dirty="0" err="1"/>
              <a:t>unig</a:t>
            </a:r>
            <a:r>
              <a:rPr lang="en-GB" dirty="0"/>
              <a:t> </a:t>
            </a:r>
            <a:r>
              <a:rPr lang="en-GB" dirty="0" err="1"/>
              <a:t>oherwydd</a:t>
            </a:r>
            <a:r>
              <a:rPr lang="en-GB" dirty="0"/>
              <a:t> </a:t>
            </a:r>
            <a:r>
              <a:rPr lang="en-GB" dirty="0" err="1"/>
              <a:t>eu</a:t>
            </a:r>
            <a:r>
              <a:rPr lang="en-GB" dirty="0"/>
              <a:t> bod </a:t>
            </a:r>
            <a:r>
              <a:rPr lang="en-GB" dirty="0" err="1"/>
              <a:t>wedi</a:t>
            </a:r>
            <a:r>
              <a:rPr lang="en-GB" dirty="0"/>
              <a:t> </a:t>
            </a:r>
            <a:r>
              <a:rPr lang="en-GB" dirty="0" err="1"/>
              <a:t>cael</a:t>
            </a:r>
            <a:r>
              <a:rPr lang="en-GB" dirty="0"/>
              <a:t> </a:t>
            </a:r>
            <a:r>
              <a:rPr lang="en-GB" dirty="0" err="1"/>
              <a:t>eu</a:t>
            </a:r>
            <a:r>
              <a:rPr lang="en-GB" dirty="0"/>
              <a:t> </a:t>
            </a:r>
            <a:r>
              <a:rPr lang="en-GB" dirty="0" err="1"/>
              <a:t>gwahanu</a:t>
            </a:r>
            <a:r>
              <a:rPr lang="en-GB" dirty="0"/>
              <a:t> </a:t>
            </a:r>
            <a:r>
              <a:rPr lang="en-GB" dirty="0" err="1"/>
              <a:t>oddi</a:t>
            </a:r>
            <a:r>
              <a:rPr lang="en-GB" dirty="0"/>
              <a:t> </a:t>
            </a:r>
            <a:r>
              <a:rPr lang="en-GB" dirty="0" err="1"/>
              <a:t>wrth</a:t>
            </a:r>
            <a:r>
              <a:rPr lang="en-GB" dirty="0"/>
              <a:t> </a:t>
            </a:r>
            <a:r>
              <a:rPr lang="en-GB" dirty="0" err="1"/>
              <a:t>eu</a:t>
            </a:r>
            <a:r>
              <a:rPr lang="en-GB" dirty="0"/>
              <a:t> </a:t>
            </a:r>
            <a:r>
              <a:rPr lang="en-GB" dirty="0" err="1"/>
              <a:t>teulu</a:t>
            </a:r>
            <a:r>
              <a:rPr lang="en-GB" dirty="0"/>
              <a:t> a/</a:t>
            </a:r>
            <a:r>
              <a:rPr lang="en-GB" dirty="0" err="1"/>
              <a:t>neu</a:t>
            </a:r>
            <a:r>
              <a:rPr lang="en-GB" dirty="0"/>
              <a:t> </a:t>
            </a:r>
            <a:r>
              <a:rPr lang="en-GB" dirty="0" err="1"/>
              <a:t>ffrindiau</a:t>
            </a:r>
            <a:r>
              <a:rPr lang="en-GB" dirty="0"/>
              <a:t> </a:t>
            </a:r>
          </a:p>
          <a:p>
            <a:pPr lvl="1"/>
            <a:r>
              <a:rPr lang="en-GB" dirty="0" err="1"/>
              <a:t>torri</a:t>
            </a:r>
            <a:r>
              <a:rPr lang="en-GB" dirty="0"/>
              <a:t> </a:t>
            </a:r>
            <a:r>
              <a:rPr lang="en-GB" dirty="0" err="1"/>
              <a:t>ar</a:t>
            </a:r>
            <a:r>
              <a:rPr lang="en-GB" dirty="0"/>
              <a:t> draws </a:t>
            </a:r>
            <a:r>
              <a:rPr lang="en-GB" dirty="0" err="1"/>
              <a:t>eu</a:t>
            </a:r>
            <a:r>
              <a:rPr lang="en-GB" dirty="0"/>
              <a:t> </a:t>
            </a:r>
            <a:r>
              <a:rPr lang="en-GB" dirty="0" err="1"/>
              <a:t>haddysg</a:t>
            </a:r>
            <a:r>
              <a:rPr lang="en-GB" dirty="0"/>
              <a:t> </a:t>
            </a:r>
            <a:r>
              <a:rPr lang="en-GB" dirty="0" err="1"/>
              <a:t>cyn</a:t>
            </a:r>
            <a:r>
              <a:rPr lang="en-GB" dirty="0"/>
              <a:t> </a:t>
            </a:r>
            <a:r>
              <a:rPr lang="en-GB" dirty="0" err="1"/>
              <a:t>iddynt</a:t>
            </a:r>
            <a:r>
              <a:rPr lang="en-GB" dirty="0"/>
              <a:t> </a:t>
            </a:r>
            <a:r>
              <a:rPr lang="en-GB" dirty="0" err="1"/>
              <a:t>gael</a:t>
            </a:r>
            <a:r>
              <a:rPr lang="en-GB" dirty="0"/>
              <a:t> </a:t>
            </a:r>
            <a:r>
              <a:rPr lang="en-GB" dirty="0" err="1"/>
              <a:t>eu</a:t>
            </a:r>
            <a:r>
              <a:rPr lang="en-GB" dirty="0"/>
              <a:t> </a:t>
            </a:r>
            <a:r>
              <a:rPr lang="en-GB" dirty="0" err="1"/>
              <a:t>derbyn</a:t>
            </a:r>
            <a:r>
              <a:rPr lang="en-GB" dirty="0"/>
              <a:t> </a:t>
            </a:r>
            <a:r>
              <a:rPr lang="en-GB" dirty="0" err="1"/>
              <a:t>i</a:t>
            </a:r>
            <a:r>
              <a:rPr lang="en-GB" dirty="0"/>
              <a:t> </a:t>
            </a:r>
            <a:r>
              <a:rPr lang="en-GB" dirty="0" err="1"/>
              <a:t>ofal</a:t>
            </a:r>
            <a:r>
              <a:rPr lang="en-GB" dirty="0"/>
              <a:t> </a:t>
            </a:r>
          </a:p>
          <a:p>
            <a:pPr lvl="1"/>
            <a:r>
              <a:rPr lang="en-GB" dirty="0" err="1"/>
              <a:t>newid</a:t>
            </a:r>
            <a:r>
              <a:rPr lang="en-GB" dirty="0"/>
              <a:t> </a:t>
            </a:r>
            <a:r>
              <a:rPr lang="en-GB" dirty="0" err="1"/>
              <a:t>ysgol</a:t>
            </a:r>
            <a:r>
              <a:rPr lang="en-GB" dirty="0"/>
              <a:t> </a:t>
            </a:r>
            <a:r>
              <a:rPr lang="en-GB" dirty="0" err="1"/>
              <a:t>yn</a:t>
            </a:r>
            <a:r>
              <a:rPr lang="en-GB" dirty="0"/>
              <a:t> </a:t>
            </a:r>
            <a:r>
              <a:rPr lang="en-GB" dirty="0" err="1"/>
              <a:t>aml</a:t>
            </a:r>
            <a:r>
              <a:rPr lang="en-GB" dirty="0"/>
              <a:t> </a:t>
            </a:r>
            <a:r>
              <a:rPr lang="en-GB" dirty="0" err="1"/>
              <a:t>ar</a:t>
            </a:r>
            <a:r>
              <a:rPr lang="en-GB" dirty="0"/>
              <a:t> </a:t>
            </a:r>
            <a:r>
              <a:rPr lang="en-GB" dirty="0" err="1"/>
              <a:t>ôl</a:t>
            </a:r>
            <a:r>
              <a:rPr lang="en-GB" dirty="0"/>
              <a:t> </a:t>
            </a:r>
            <a:r>
              <a:rPr lang="en-GB" dirty="0" err="1"/>
              <a:t>cael</a:t>
            </a:r>
            <a:r>
              <a:rPr lang="en-GB" dirty="0"/>
              <a:t> </a:t>
            </a:r>
            <a:r>
              <a:rPr lang="en-GB" dirty="0" err="1"/>
              <a:t>eu</a:t>
            </a:r>
            <a:r>
              <a:rPr lang="en-GB" dirty="0"/>
              <a:t> </a:t>
            </a:r>
            <a:r>
              <a:rPr lang="en-GB" dirty="0" err="1"/>
              <a:t>derbyn</a:t>
            </a:r>
            <a:r>
              <a:rPr lang="en-GB" dirty="0"/>
              <a:t> </a:t>
            </a:r>
            <a:r>
              <a:rPr lang="en-GB" dirty="0" err="1"/>
              <a:t>i</a:t>
            </a:r>
            <a:r>
              <a:rPr lang="en-GB" dirty="0"/>
              <a:t> </a:t>
            </a:r>
            <a:r>
              <a:rPr lang="en-GB" dirty="0" err="1"/>
              <a:t>ofal</a:t>
            </a:r>
            <a:r>
              <a:rPr lang="en-GB" dirty="0"/>
              <a:t> </a:t>
            </a:r>
          </a:p>
          <a:p>
            <a:pPr lvl="1"/>
            <a:r>
              <a:rPr lang="en-GB" dirty="0" err="1"/>
              <a:t>poeni</a:t>
            </a:r>
            <a:r>
              <a:rPr lang="en-GB" dirty="0"/>
              <a:t> </a:t>
            </a:r>
            <a:r>
              <a:rPr lang="en-GB" dirty="0" err="1"/>
              <a:t>beth</a:t>
            </a:r>
            <a:r>
              <a:rPr lang="en-GB" dirty="0"/>
              <a:t> </a:t>
            </a:r>
            <a:r>
              <a:rPr lang="en-GB" dirty="0" err="1"/>
              <a:t>sy’n</a:t>
            </a:r>
            <a:r>
              <a:rPr lang="en-GB" dirty="0"/>
              <a:t> </a:t>
            </a:r>
            <a:r>
              <a:rPr lang="en-GB" dirty="0" err="1"/>
              <a:t>digwydd</a:t>
            </a:r>
            <a:r>
              <a:rPr lang="en-GB" dirty="0"/>
              <a:t> </a:t>
            </a:r>
            <a:r>
              <a:rPr lang="en-GB" dirty="0" err="1"/>
              <a:t>adref</a:t>
            </a:r>
            <a:r>
              <a:rPr lang="en-GB" dirty="0"/>
              <a:t> </a:t>
            </a:r>
          </a:p>
          <a:p>
            <a:pPr lvl="1"/>
            <a:r>
              <a:rPr lang="en-GB"/>
              <a:t>agweddau</a:t>
            </a:r>
            <a:r>
              <a:rPr lang="en-GB" dirty="0"/>
              <a:t> </a:t>
            </a:r>
            <a:r>
              <a:rPr lang="en-GB" err="1"/>
              <a:t>negyddol</a:t>
            </a:r>
            <a:r>
              <a:rPr lang="en-GB" dirty="0"/>
              <a:t> </a:t>
            </a:r>
            <a:r>
              <a:rPr lang="en-GB" err="1"/>
              <a:t>neu</a:t>
            </a:r>
            <a:r>
              <a:rPr lang="en-GB" dirty="0"/>
              <a:t> </a:t>
            </a:r>
            <a:r>
              <a:rPr lang="en-GB" err="1"/>
              <a:t>anffafriol</a:t>
            </a:r>
            <a:r>
              <a:rPr lang="en-GB" dirty="0"/>
              <a:t> </a:t>
            </a:r>
            <a:r>
              <a:rPr lang="en-GB" err="1"/>
              <a:t>cyfoedion</a:t>
            </a:r>
            <a:r>
              <a:rPr lang="en-GB" dirty="0"/>
              <a:t>, staff </a:t>
            </a:r>
            <a:r>
              <a:rPr lang="en-GB" err="1"/>
              <a:t>gofal</a:t>
            </a:r>
            <a:r>
              <a:rPr lang="en-GB" dirty="0"/>
              <a:t>, </a:t>
            </a:r>
            <a:r>
              <a:rPr lang="en-GB" err="1"/>
              <a:t>athrawon</a:t>
            </a:r>
            <a:r>
              <a:rPr lang="en-GB" dirty="0"/>
              <a:t> a </a:t>
            </a:r>
            <a:r>
              <a:rPr lang="en-GB" err="1"/>
              <a:t>gweithwyr</a:t>
            </a:r>
            <a:r>
              <a:rPr lang="en-GB" dirty="0"/>
              <a:t> </a:t>
            </a:r>
            <a:r>
              <a:rPr lang="en-GB" err="1"/>
              <a:t>cymdeithasol</a:t>
            </a:r>
            <a:r>
              <a:rPr lang="en-GB" dirty="0"/>
              <a:t>, </a:t>
            </a:r>
            <a:r>
              <a:rPr lang="en-GB" err="1"/>
              <a:t>gan</a:t>
            </a:r>
            <a:r>
              <a:rPr lang="en-GB" dirty="0"/>
              <a:t> </a:t>
            </a:r>
            <a:r>
              <a:rPr lang="en-GB" err="1"/>
              <a:t>gynnwys</a:t>
            </a:r>
            <a:r>
              <a:rPr lang="en-GB" dirty="0"/>
              <a:t> </a:t>
            </a:r>
            <a:r>
              <a:rPr lang="en-GB" err="1"/>
              <a:t>disgwyliadau</a:t>
            </a:r>
            <a:r>
              <a:rPr lang="en-GB" dirty="0"/>
              <a:t> </a:t>
            </a:r>
            <a:r>
              <a:rPr lang="en-GB" err="1"/>
              <a:t>isel</a:t>
            </a:r>
            <a:r>
              <a:rPr lang="en-GB" dirty="0"/>
              <a:t> o ran </a:t>
            </a:r>
            <a:r>
              <a:rPr lang="en-GB" err="1"/>
              <a:t>cyrhaeddiad</a:t>
            </a:r>
            <a:r>
              <a:rPr lang="en-GB" dirty="0"/>
              <a:t> </a:t>
            </a:r>
          </a:p>
          <a:p>
            <a:pPr lvl="1"/>
            <a:r>
              <a:rPr lang="en-GB" dirty="0" err="1"/>
              <a:t>diffyg</a:t>
            </a:r>
            <a:r>
              <a:rPr lang="en-GB" dirty="0"/>
              <a:t> </a:t>
            </a:r>
            <a:r>
              <a:rPr lang="en-GB" dirty="0" err="1"/>
              <a:t>cymhelliant</a:t>
            </a:r>
            <a:r>
              <a:rPr lang="en-GB" dirty="0"/>
              <a:t> a </a:t>
            </a:r>
            <a:r>
              <a:rPr lang="en-GB" dirty="0" err="1"/>
              <a:t>hyder</a:t>
            </a:r>
            <a:r>
              <a:rPr lang="en-GB" dirty="0"/>
              <a:t> o </a:t>
            </a:r>
            <a:r>
              <a:rPr lang="en-GB" dirty="0" err="1"/>
              <a:t>ganlyniad</a:t>
            </a:r>
            <a:r>
              <a:rPr lang="en-GB" dirty="0"/>
              <a:t> </a:t>
            </a:r>
            <a:r>
              <a:rPr lang="en-GB" dirty="0" err="1"/>
              <a:t>i</a:t>
            </a:r>
            <a:r>
              <a:rPr lang="en-GB" dirty="0"/>
              <a:t> </a:t>
            </a:r>
            <a:r>
              <a:rPr lang="en-GB" dirty="0" err="1"/>
              <a:t>gyflawniad</a:t>
            </a:r>
            <a:r>
              <a:rPr lang="en-GB" dirty="0"/>
              <a:t> </a:t>
            </a:r>
            <a:r>
              <a:rPr lang="en-GB" dirty="0" err="1"/>
              <a:t>isel</a:t>
            </a:r>
            <a:r>
              <a:rPr lang="en-GB" dirty="0"/>
              <a:t>. </a:t>
            </a:r>
          </a:p>
        </p:txBody>
      </p:sp>
      <p:sp>
        <p:nvSpPr>
          <p:cNvPr id="4" name="Content Placeholder 3"/>
          <p:cNvSpPr>
            <a:spLocks noGrp="1"/>
          </p:cNvSpPr>
          <p:nvPr>
            <p:ph sz="half" idx="2"/>
          </p:nvPr>
        </p:nvSpPr>
        <p:spPr>
          <a:xfrm>
            <a:off x="6197600" y="1600201"/>
            <a:ext cx="5727700" cy="5143499"/>
          </a:xfrm>
        </p:spPr>
        <p:style>
          <a:lnRef idx="2">
            <a:schemeClr val="accent4"/>
          </a:lnRef>
          <a:fillRef idx="1">
            <a:schemeClr val="lt1"/>
          </a:fillRef>
          <a:effectRef idx="0">
            <a:schemeClr val="accent4"/>
          </a:effectRef>
          <a:fontRef idx="minor">
            <a:schemeClr val="dk1"/>
          </a:fontRef>
        </p:style>
        <p:txBody>
          <a:bodyPr>
            <a:noAutofit/>
          </a:bodyPr>
          <a:lstStyle/>
          <a:p>
            <a:r>
              <a:rPr lang="en-GB" sz="1750" i="1" dirty="0"/>
              <a:t>A number of issues are faced by pupils who are looked after including: </a:t>
            </a:r>
          </a:p>
          <a:p>
            <a:pPr lvl="1"/>
            <a:r>
              <a:rPr lang="en-GB" sz="1750" i="1" dirty="0"/>
              <a:t>bullying (as a result of vulnerability rather than as a specific result of being looked after by the local authority) </a:t>
            </a:r>
          </a:p>
          <a:p>
            <a:pPr lvl="1"/>
            <a:r>
              <a:rPr lang="en-GB" sz="1750" i="1" dirty="0"/>
              <a:t>emotional and behavioural difficulties </a:t>
            </a:r>
          </a:p>
          <a:p>
            <a:pPr lvl="1"/>
            <a:r>
              <a:rPr lang="en-GB" sz="1750" i="1" dirty="0"/>
              <a:t>feelings of isolation as a result of being separated from family and/or friends </a:t>
            </a:r>
          </a:p>
          <a:p>
            <a:pPr lvl="1"/>
            <a:r>
              <a:rPr lang="en-GB" sz="1750" i="1" dirty="0"/>
              <a:t>disruption to schooling before being taken into care </a:t>
            </a:r>
          </a:p>
          <a:p>
            <a:pPr lvl="1"/>
            <a:r>
              <a:rPr lang="en-GB" sz="1750" i="1" dirty="0"/>
              <a:t>frequent changes of school once in care </a:t>
            </a:r>
          </a:p>
          <a:p>
            <a:pPr lvl="1"/>
            <a:r>
              <a:rPr lang="en-GB" sz="1750" i="1" dirty="0"/>
              <a:t>concerns about events at home </a:t>
            </a:r>
          </a:p>
          <a:p>
            <a:pPr lvl="1"/>
            <a:r>
              <a:rPr lang="en-GB" sz="1750" i="1" dirty="0"/>
              <a:t>negative or discouraging attitudes of peers, care staff, teachers and social workers, including low expectation of achievement </a:t>
            </a:r>
          </a:p>
          <a:p>
            <a:pPr lvl="1"/>
            <a:r>
              <a:rPr lang="en-GB" sz="1750" i="1" dirty="0"/>
              <a:t>lack of motivation and confidence arising out of low achievement.</a:t>
            </a:r>
          </a:p>
          <a:p>
            <a:pPr marL="457200" lvl="1" indent="0" algn="r">
              <a:buNone/>
            </a:pPr>
            <a:r>
              <a:rPr lang="en-GB" sz="1750" dirty="0"/>
              <a:t>Welsh Government, 2016</a:t>
            </a:r>
          </a:p>
        </p:txBody>
      </p:sp>
    </p:spTree>
    <p:extLst>
      <p:ext uri="{BB962C8B-B14F-4D97-AF65-F5344CB8AC3E}">
        <p14:creationId xmlns:p14="http://schemas.microsoft.com/office/powerpoint/2010/main" val="2420517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Strategaethau</a:t>
            </a:r>
            <a:r>
              <a:rPr lang="en-GB" dirty="0"/>
              <a:t> </a:t>
            </a:r>
            <a:r>
              <a:rPr lang="en-GB" dirty="0" err="1"/>
              <a:t>Cefnogi</a:t>
            </a:r>
            <a:br>
              <a:rPr lang="en-US" dirty="0"/>
            </a:br>
            <a:r>
              <a:rPr lang="en-GB" i="1" dirty="0"/>
              <a:t>Support Strategies </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r>
              <a:rPr lang="en-GB" dirty="0" err="1"/>
              <a:t>Darparu</a:t>
            </a:r>
            <a:r>
              <a:rPr lang="en-GB" dirty="0"/>
              <a:t> </a:t>
            </a:r>
            <a:r>
              <a:rPr lang="en-GB" dirty="0" err="1"/>
              <a:t>cefnogaeth</a:t>
            </a:r>
            <a:r>
              <a:rPr lang="en-GB" dirty="0"/>
              <a:t> </a:t>
            </a:r>
            <a:r>
              <a:rPr lang="en-GB" dirty="0" err="1"/>
              <a:t>ychwanegol</a:t>
            </a:r>
            <a:r>
              <a:rPr lang="en-GB" dirty="0"/>
              <a:t>  </a:t>
            </a:r>
            <a:r>
              <a:rPr lang="en-GB" dirty="0" err="1"/>
              <a:t>trwy</a:t>
            </a:r>
            <a:r>
              <a:rPr lang="en-GB" dirty="0"/>
              <a:t> </a:t>
            </a:r>
            <a:r>
              <a:rPr lang="en-GB" dirty="0" err="1"/>
              <a:t>gyfnodau</a:t>
            </a:r>
            <a:r>
              <a:rPr lang="en-GB" dirty="0"/>
              <a:t> o </a:t>
            </a:r>
            <a:r>
              <a:rPr lang="en-GB" dirty="0" err="1"/>
              <a:t>newid</a:t>
            </a:r>
            <a:r>
              <a:rPr lang="en-GB" dirty="0"/>
              <a:t> a </a:t>
            </a:r>
            <a:r>
              <a:rPr lang="en-GB" dirty="0" err="1"/>
              <a:t>throsglwyddo</a:t>
            </a:r>
            <a:r>
              <a:rPr lang="en-GB" dirty="0"/>
              <a:t>. </a:t>
            </a:r>
          </a:p>
          <a:p>
            <a:r>
              <a:rPr lang="en-GB" dirty="0"/>
              <a:t>Codi </a:t>
            </a:r>
            <a:r>
              <a:rPr lang="en-GB" dirty="0" err="1"/>
              <a:t>ymwybyddiaeth</a:t>
            </a:r>
            <a:r>
              <a:rPr lang="en-GB" dirty="0"/>
              <a:t> staff o </a:t>
            </a:r>
            <a:r>
              <a:rPr lang="en-GB" dirty="0" err="1"/>
              <a:t>faterion</a:t>
            </a:r>
            <a:r>
              <a:rPr lang="en-GB" dirty="0"/>
              <a:t> </a:t>
            </a:r>
            <a:r>
              <a:rPr lang="en-GB" dirty="0" err="1"/>
              <a:t>yn</a:t>
            </a:r>
            <a:r>
              <a:rPr lang="en-GB" dirty="0"/>
              <a:t> </a:t>
            </a:r>
            <a:r>
              <a:rPr lang="en-GB" dirty="0" err="1"/>
              <a:t>ymwneud</a:t>
            </a:r>
            <a:r>
              <a:rPr lang="en-GB" dirty="0"/>
              <a:t> ag </a:t>
            </a:r>
            <a:r>
              <a:rPr lang="en-GB" dirty="0" err="1"/>
              <a:t>ymlyniad</a:t>
            </a:r>
            <a:r>
              <a:rPr lang="en-GB" dirty="0"/>
              <a:t> a </a:t>
            </a:r>
            <a:r>
              <a:rPr lang="en-GB" dirty="0" err="1"/>
              <a:t>sut</a:t>
            </a:r>
            <a:r>
              <a:rPr lang="en-GB" dirty="0"/>
              <a:t> all </a:t>
            </a:r>
            <a:r>
              <a:rPr lang="en-GB" dirty="0" err="1"/>
              <a:t>hyn</a:t>
            </a:r>
            <a:r>
              <a:rPr lang="en-GB" dirty="0"/>
              <a:t> </a:t>
            </a:r>
            <a:r>
              <a:rPr lang="en-GB" dirty="0" err="1"/>
              <a:t>effeithio</a:t>
            </a:r>
            <a:r>
              <a:rPr lang="en-GB" dirty="0"/>
              <a:t> </a:t>
            </a:r>
            <a:r>
              <a:rPr lang="en-GB" dirty="0" err="1"/>
              <a:t>ar</a:t>
            </a:r>
            <a:r>
              <a:rPr lang="en-GB" dirty="0"/>
              <a:t> </a:t>
            </a:r>
            <a:r>
              <a:rPr lang="en-GB" dirty="0" err="1"/>
              <a:t>ddysgu</a:t>
            </a:r>
            <a:r>
              <a:rPr lang="en-GB" dirty="0"/>
              <a:t>.</a:t>
            </a:r>
          </a:p>
          <a:p>
            <a:r>
              <a:rPr lang="en-GB" dirty="0" err="1"/>
              <a:t>Sicrhau</a:t>
            </a:r>
            <a:r>
              <a:rPr lang="en-GB" dirty="0"/>
              <a:t> </a:t>
            </a:r>
            <a:r>
              <a:rPr lang="en-GB" dirty="0" err="1"/>
              <a:t>cyfathrebu</a:t>
            </a:r>
            <a:r>
              <a:rPr lang="en-GB" dirty="0"/>
              <a:t> </a:t>
            </a:r>
            <a:r>
              <a:rPr lang="en-GB" dirty="0" err="1"/>
              <a:t>effeithiol</a:t>
            </a:r>
            <a:r>
              <a:rPr lang="en-GB" dirty="0"/>
              <a:t>. </a:t>
            </a:r>
          </a:p>
          <a:p>
            <a:r>
              <a:rPr lang="en-GB" dirty="0" err="1"/>
              <a:t>Creu</a:t>
            </a:r>
            <a:r>
              <a:rPr lang="en-GB" dirty="0"/>
              <a:t> </a:t>
            </a:r>
            <a:r>
              <a:rPr lang="en-GB" dirty="0" err="1"/>
              <a:t>ymdeimlad</a:t>
            </a:r>
            <a:r>
              <a:rPr lang="en-GB" dirty="0"/>
              <a:t> o </a:t>
            </a:r>
            <a:r>
              <a:rPr lang="en-GB" dirty="0" err="1"/>
              <a:t>gysondeb</a:t>
            </a:r>
            <a:r>
              <a:rPr lang="en-GB" dirty="0"/>
              <a:t> a </a:t>
            </a:r>
            <a:r>
              <a:rPr lang="en-GB" dirty="0" err="1"/>
              <a:t>sefydlogrwydd</a:t>
            </a:r>
            <a:r>
              <a:rPr lang="en-GB" dirty="0"/>
              <a:t>. </a:t>
            </a:r>
          </a:p>
          <a:p>
            <a:pPr marL="0" indent="0">
              <a:buNone/>
            </a:pPr>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i="1" dirty="0"/>
              <a:t>Provide additional support at times of change and transition.</a:t>
            </a:r>
          </a:p>
          <a:p>
            <a:r>
              <a:rPr lang="en-GB" i="1" dirty="0"/>
              <a:t>Raise staff awareness of attachment issues and how this can impact on learning.  </a:t>
            </a:r>
          </a:p>
          <a:p>
            <a:r>
              <a:rPr lang="en-GB" i="1" dirty="0"/>
              <a:t>Establish good communication.</a:t>
            </a:r>
          </a:p>
          <a:p>
            <a:r>
              <a:rPr lang="en-GB" i="1" dirty="0"/>
              <a:t>Build a sense of permanency and constancy.</a:t>
            </a:r>
          </a:p>
          <a:p>
            <a:pPr marL="0" indent="0" algn="r">
              <a:buNone/>
            </a:pPr>
            <a:r>
              <a:rPr lang="en-GB" dirty="0"/>
              <a:t>Bassett in Knowles, 2011 </a:t>
            </a:r>
          </a:p>
          <a:p>
            <a:pPr marL="0" indent="0" algn="r">
              <a:buNone/>
            </a:pPr>
            <a:endParaRPr lang="en-GB" dirty="0"/>
          </a:p>
        </p:txBody>
      </p:sp>
    </p:spTree>
    <p:extLst>
      <p:ext uri="{BB962C8B-B14F-4D97-AF65-F5344CB8AC3E}">
        <p14:creationId xmlns:p14="http://schemas.microsoft.com/office/powerpoint/2010/main" val="35939689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Strategaethau</a:t>
            </a:r>
            <a:r>
              <a:rPr lang="en-GB" dirty="0"/>
              <a:t> </a:t>
            </a:r>
            <a:r>
              <a:rPr lang="en-GB" dirty="0" err="1"/>
              <a:t>Cefnogi</a:t>
            </a:r>
            <a:r>
              <a:rPr lang="en-GB" dirty="0"/>
              <a:t> </a:t>
            </a:r>
            <a:br>
              <a:rPr lang="en-US" dirty="0"/>
            </a:br>
            <a:r>
              <a:rPr lang="en-GB" dirty="0"/>
              <a:t>Support Strategies </a:t>
            </a:r>
          </a:p>
        </p:txBody>
      </p:sp>
      <p:sp>
        <p:nvSpPr>
          <p:cNvPr id="3" name="Content Placeholder 2"/>
          <p:cNvSpPr>
            <a:spLocks noGrp="1"/>
          </p:cNvSpPr>
          <p:nvPr>
            <p:ph sz="half" idx="1"/>
          </p:nvPr>
        </p:nvSpPr>
        <p:spPr>
          <a:xfrm>
            <a:off x="520700" y="3136900"/>
            <a:ext cx="5384800" cy="343376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r>
              <a:rPr lang="en-GB" dirty="0" err="1"/>
              <a:t>Helpu</a:t>
            </a:r>
            <a:r>
              <a:rPr lang="en-GB" dirty="0"/>
              <a:t> plant </a:t>
            </a:r>
            <a:r>
              <a:rPr lang="en-GB" dirty="0" err="1"/>
              <a:t>i</a:t>
            </a:r>
            <a:r>
              <a:rPr lang="en-GB" dirty="0"/>
              <a:t> </a:t>
            </a:r>
            <a:r>
              <a:rPr lang="en-GB" dirty="0" err="1"/>
              <a:t>gydnabod</a:t>
            </a:r>
            <a:r>
              <a:rPr lang="en-GB" dirty="0"/>
              <a:t> </a:t>
            </a:r>
            <a:r>
              <a:rPr lang="en-GB" dirty="0" err="1"/>
              <a:t>teimladau</a:t>
            </a:r>
            <a:r>
              <a:rPr lang="en-GB" dirty="0"/>
              <a:t>. </a:t>
            </a:r>
          </a:p>
          <a:p>
            <a:r>
              <a:rPr lang="en-GB" dirty="0" err="1"/>
              <a:t>Cynnig</a:t>
            </a:r>
            <a:r>
              <a:rPr lang="en-GB" dirty="0"/>
              <a:t> </a:t>
            </a:r>
            <a:r>
              <a:rPr lang="en-GB" dirty="0" err="1"/>
              <a:t>cefnogaeth</a:t>
            </a:r>
            <a:r>
              <a:rPr lang="en-GB" dirty="0"/>
              <a:t> </a:t>
            </a:r>
            <a:r>
              <a:rPr lang="en-GB" dirty="0" err="1"/>
              <a:t>i</a:t>
            </a:r>
            <a:r>
              <a:rPr lang="en-GB" dirty="0"/>
              <a:t> </a:t>
            </a:r>
            <a:r>
              <a:rPr lang="en-GB" dirty="0" err="1"/>
              <a:t>wneud</a:t>
            </a:r>
            <a:r>
              <a:rPr lang="en-GB" dirty="0"/>
              <a:t> </a:t>
            </a:r>
            <a:r>
              <a:rPr lang="en-GB" dirty="0" err="1"/>
              <a:t>ffrindiau</a:t>
            </a:r>
            <a:r>
              <a:rPr lang="en-GB" dirty="0"/>
              <a:t> </a:t>
            </a:r>
            <a:r>
              <a:rPr lang="en-GB" dirty="0" err="1"/>
              <a:t>newydd</a:t>
            </a:r>
            <a:r>
              <a:rPr lang="en-GB" dirty="0"/>
              <a:t>. </a:t>
            </a:r>
          </a:p>
          <a:p>
            <a:r>
              <a:rPr lang="en-GB" dirty="0" err="1"/>
              <a:t>Darparu</a:t>
            </a:r>
            <a:r>
              <a:rPr lang="en-GB" dirty="0"/>
              <a:t> </a:t>
            </a:r>
            <a:r>
              <a:rPr lang="en-GB" dirty="0" err="1"/>
              <a:t>strategaethau</a:t>
            </a:r>
            <a:r>
              <a:rPr lang="en-GB" dirty="0"/>
              <a:t> </a:t>
            </a:r>
            <a:r>
              <a:rPr lang="en-GB" dirty="0" err="1"/>
              <a:t>i</a:t>
            </a:r>
            <a:r>
              <a:rPr lang="en-GB" dirty="0"/>
              <a:t> </a:t>
            </a:r>
            <a:r>
              <a:rPr lang="en-GB" dirty="0" err="1"/>
              <a:t>gynorthwyo</a:t>
            </a:r>
            <a:r>
              <a:rPr lang="en-GB" dirty="0"/>
              <a:t> </a:t>
            </a:r>
            <a:r>
              <a:rPr lang="en-GB" dirty="0" err="1"/>
              <a:t>gyda</a:t>
            </a:r>
            <a:r>
              <a:rPr lang="en-GB" dirty="0"/>
              <a:t> </a:t>
            </a:r>
            <a:r>
              <a:rPr lang="en-GB" dirty="0" err="1"/>
              <a:t>datrys</a:t>
            </a:r>
            <a:r>
              <a:rPr lang="en-GB" dirty="0"/>
              <a:t> </a:t>
            </a:r>
            <a:r>
              <a:rPr lang="en-GB" dirty="0" err="1"/>
              <a:t>gwrthdaro</a:t>
            </a:r>
            <a:r>
              <a:rPr lang="en-GB" dirty="0"/>
              <a:t>. </a:t>
            </a:r>
          </a:p>
          <a:p>
            <a:endParaRPr lang="en-GB" dirty="0"/>
          </a:p>
        </p:txBody>
      </p:sp>
      <p:sp>
        <p:nvSpPr>
          <p:cNvPr id="4" name="Content Placeholder 3"/>
          <p:cNvSpPr>
            <a:spLocks noGrp="1"/>
          </p:cNvSpPr>
          <p:nvPr>
            <p:ph sz="half" idx="2"/>
          </p:nvPr>
        </p:nvSpPr>
        <p:spPr>
          <a:xfrm>
            <a:off x="6197600" y="3111500"/>
            <a:ext cx="5384800" cy="3433764"/>
          </a:xfrm>
        </p:spPr>
        <p:style>
          <a:lnRef idx="2">
            <a:schemeClr val="accent4"/>
          </a:lnRef>
          <a:fillRef idx="1">
            <a:schemeClr val="lt1"/>
          </a:fillRef>
          <a:effectRef idx="0">
            <a:schemeClr val="accent4"/>
          </a:effectRef>
          <a:fontRef idx="minor">
            <a:schemeClr val="dk1"/>
          </a:fontRef>
        </p:style>
        <p:txBody>
          <a:bodyPr/>
          <a:lstStyle/>
          <a:p>
            <a:r>
              <a:rPr lang="en-GB" i="1" dirty="0"/>
              <a:t>Help children to acknowledge feelings. </a:t>
            </a:r>
          </a:p>
          <a:p>
            <a:r>
              <a:rPr lang="en-GB" i="1" dirty="0"/>
              <a:t>Support children with establishing friendships. </a:t>
            </a:r>
          </a:p>
          <a:p>
            <a:r>
              <a:rPr lang="en-GB" i="1" dirty="0"/>
              <a:t>Provide strategies to help children resolve conflict.  </a:t>
            </a:r>
          </a:p>
          <a:p>
            <a:pPr marL="0" indent="0" algn="r">
              <a:buNone/>
            </a:pPr>
            <a:r>
              <a:rPr lang="en-GB" dirty="0"/>
              <a:t>Bassett in Knowles, 2011 </a:t>
            </a:r>
          </a:p>
        </p:txBody>
      </p:sp>
      <p:pic>
        <p:nvPicPr>
          <p:cNvPr id="5" name="Picture 4"/>
          <p:cNvPicPr>
            <a:picLocks noChangeAspect="1"/>
          </p:cNvPicPr>
          <p:nvPr/>
        </p:nvPicPr>
        <p:blipFill>
          <a:blip r:embed="rId3"/>
          <a:stretch>
            <a:fillRect/>
          </a:stretch>
        </p:blipFill>
        <p:spPr>
          <a:xfrm>
            <a:off x="4488283" y="1417638"/>
            <a:ext cx="2834434" cy="1517650"/>
          </a:xfrm>
          <a:prstGeom prst="rect">
            <a:avLst/>
          </a:prstGeom>
        </p:spPr>
      </p:pic>
    </p:spTree>
    <p:extLst>
      <p:ext uri="{BB962C8B-B14F-4D97-AF65-F5344CB8AC3E}">
        <p14:creationId xmlns:p14="http://schemas.microsoft.com/office/powerpoint/2010/main" val="3145474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t>Cynhwysiant</a:t>
            </a:r>
            <a:r>
              <a:rPr lang="en-GB" i="1" dirty="0"/>
              <a:t> a </a:t>
            </a:r>
            <a:r>
              <a:rPr lang="en-GB" i="1" dirty="0" err="1"/>
              <a:t>Chydraddolbeb</a:t>
            </a:r>
            <a:r>
              <a:rPr lang="en-GB" i="1" dirty="0"/>
              <a:t> </a:t>
            </a:r>
            <a:br>
              <a:rPr lang="en-GB" i="1" dirty="0"/>
            </a:br>
            <a:r>
              <a:rPr lang="en-GB" dirty="0"/>
              <a:t>Inclusion and Equity </a:t>
            </a:r>
          </a:p>
        </p:txBody>
      </p:sp>
      <p:sp>
        <p:nvSpPr>
          <p:cNvPr id="6" name="Content Placeholder 2"/>
          <p:cNvSpPr>
            <a:spLocks noGrp="1"/>
          </p:cNvSpPr>
          <p:nvPr>
            <p:ph idx="1"/>
          </p:nvPr>
        </p:nvSpPr>
        <p:spPr>
          <a:xfrm>
            <a:off x="609600" y="1600201"/>
            <a:ext cx="10972800" cy="4876799"/>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“An equitable education system should ensure that the personal characteristics of students do not limit their educational opportunities and that all students achieve a minimum of skills”</a:t>
            </a:r>
          </a:p>
          <a:p>
            <a:pPr marL="0" indent="0" algn="r">
              <a:buNone/>
            </a:pPr>
            <a:r>
              <a:rPr lang="en-GB" dirty="0"/>
              <a:t>(OECD, 2012 in OECD, 2014, p. 21)</a:t>
            </a:r>
          </a:p>
          <a:p>
            <a:pPr marL="0" indent="0" algn="r">
              <a:buNone/>
            </a:pPr>
            <a:endParaRPr lang="en-GB" dirty="0"/>
          </a:p>
          <a:p>
            <a:r>
              <a:rPr lang="en-GB" dirty="0"/>
              <a:t>“An education system in which all learners have an equal opportunity to reach their potential can strengthen individuals’ and societies’ capacity to contribute to economic growth and social cohesion” </a:t>
            </a:r>
          </a:p>
          <a:p>
            <a:pPr marL="0" indent="0" algn="r">
              <a:buNone/>
            </a:pPr>
            <a:r>
              <a:rPr lang="en-GB" dirty="0"/>
              <a:t>(OECD, 2017, p.3)</a:t>
            </a:r>
          </a:p>
        </p:txBody>
      </p:sp>
    </p:spTree>
    <p:extLst>
      <p:ext uri="{BB962C8B-B14F-4D97-AF65-F5344CB8AC3E}">
        <p14:creationId xmlns:p14="http://schemas.microsoft.com/office/powerpoint/2010/main" val="526126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077073"/>
            <a:ext cx="8229600" cy="2049091"/>
          </a:xfr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r>
              <a:rPr lang="en-GB" dirty="0"/>
              <a:t>“</a:t>
            </a:r>
            <a:r>
              <a:rPr lang="en-GB" i="1" dirty="0"/>
              <a:t>Strong and </a:t>
            </a:r>
            <a:r>
              <a:rPr lang="en-GB" b="1" i="1" u="sng" dirty="0"/>
              <a:t>inclusive</a:t>
            </a:r>
            <a:r>
              <a:rPr lang="en-GB" i="1" dirty="0"/>
              <a:t> schools, committed to excellence, </a:t>
            </a:r>
            <a:r>
              <a:rPr lang="en-GB" b="1" i="1" u="sng" dirty="0"/>
              <a:t>equity </a:t>
            </a:r>
            <a:r>
              <a:rPr lang="en-GB" i="1" dirty="0"/>
              <a:t>and wellbeing”</a:t>
            </a:r>
            <a:endParaRPr lang="en-US" i="1" dirty="0"/>
          </a:p>
          <a:p>
            <a:pPr marL="0" indent="0" algn="r">
              <a:buNone/>
            </a:pPr>
            <a:r>
              <a:rPr lang="en-GB" dirty="0"/>
              <a:t>(Welsh Government, 2017a, p. 23). </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98" y="389010"/>
            <a:ext cx="3238500"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a:extLst>
              <a:ext uri="{FF2B5EF4-FFF2-40B4-BE49-F238E27FC236}">
                <a16:creationId xmlns:a16="http://schemas.microsoft.com/office/drawing/2014/main" id="{F571772B-DC12-450C-992C-AB0125AF6A6C}"/>
              </a:ext>
            </a:extLst>
          </p:cNvPr>
          <p:cNvSpPr txBox="1"/>
          <p:nvPr/>
        </p:nvSpPr>
        <p:spPr>
          <a:xfrm>
            <a:off x="4720346" y="3200400"/>
            <a:ext cx="2743200" cy="4572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Click to add text</a:t>
            </a:r>
          </a:p>
        </p:txBody>
      </p:sp>
      <p:sp>
        <p:nvSpPr>
          <p:cNvPr id="4" name="TextBox 3">
            <a:extLst>
              <a:ext uri="{FF2B5EF4-FFF2-40B4-BE49-F238E27FC236}">
                <a16:creationId xmlns:a16="http://schemas.microsoft.com/office/drawing/2014/main" id="{483A161C-DB08-49A6-8881-9BB36CAF2AB1}"/>
              </a:ext>
            </a:extLst>
          </p:cNvPr>
          <p:cNvSpPr txBox="1"/>
          <p:nvPr/>
        </p:nvSpPr>
        <p:spPr>
          <a:xfrm>
            <a:off x="506413" y="723900"/>
            <a:ext cx="6763104" cy="2554545"/>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dirty="0"/>
              <a:t>"</a:t>
            </a:r>
            <a:r>
              <a:rPr lang="en-US" sz="3200" err="1"/>
              <a:t>Ysgolion</a:t>
            </a:r>
            <a:r>
              <a:rPr lang="en-US" sz="3200" dirty="0"/>
              <a:t> </a:t>
            </a:r>
            <a:r>
              <a:rPr lang="en-US" sz="3200" err="1"/>
              <a:t>cryf</a:t>
            </a:r>
            <a:r>
              <a:rPr lang="en-US" sz="3200" dirty="0"/>
              <a:t> a </a:t>
            </a:r>
            <a:r>
              <a:rPr lang="en-US" sz="3200" b="1" u="sng" err="1"/>
              <a:t>chynhwysol</a:t>
            </a:r>
            <a:r>
              <a:rPr lang="en-US" sz="3200" u="sng" dirty="0"/>
              <a:t> </a:t>
            </a:r>
            <a:r>
              <a:rPr lang="en-US" sz="3200" err="1"/>
              <a:t>sydd</a:t>
            </a:r>
            <a:r>
              <a:rPr lang="en-US" sz="3200" dirty="0"/>
              <a:t> </a:t>
            </a:r>
            <a:r>
              <a:rPr lang="en-US" sz="3200" err="1"/>
              <a:t>wedi</a:t>
            </a:r>
            <a:r>
              <a:rPr lang="en-US" sz="3200" dirty="0"/>
              <a:t> </a:t>
            </a:r>
            <a:r>
              <a:rPr lang="en-US" sz="3200" err="1"/>
              <a:t>ymrwymo</a:t>
            </a:r>
            <a:r>
              <a:rPr lang="en-US" sz="3200" dirty="0"/>
              <a:t> </a:t>
            </a:r>
            <a:r>
              <a:rPr lang="en-US" sz="3200" err="1"/>
              <a:t>i</a:t>
            </a:r>
            <a:r>
              <a:rPr lang="en-US" sz="3200" dirty="0"/>
              <a:t> </a:t>
            </a:r>
            <a:r>
              <a:rPr lang="en-US" sz="3200" err="1"/>
              <a:t>sicrhau</a:t>
            </a:r>
            <a:r>
              <a:rPr lang="en-US" sz="3200" dirty="0"/>
              <a:t> </a:t>
            </a:r>
            <a:r>
              <a:rPr lang="en-US" sz="3200" err="1"/>
              <a:t>rhagoriaeth</a:t>
            </a:r>
            <a:r>
              <a:rPr lang="en-US" sz="3200" dirty="0"/>
              <a:t>, </a:t>
            </a:r>
            <a:r>
              <a:rPr lang="en-US" sz="3200" b="1" u="sng" err="1"/>
              <a:t>tegwch</a:t>
            </a:r>
            <a:r>
              <a:rPr lang="en-US" sz="3200" dirty="0"/>
              <a:t> a </a:t>
            </a:r>
            <a:r>
              <a:rPr lang="en-US" sz="3200" err="1"/>
              <a:t>lles</a:t>
            </a:r>
            <a:r>
              <a:rPr lang="en-US" sz="3200" dirty="0"/>
              <a:t>."</a:t>
            </a:r>
            <a:endParaRPr lang="en-US"/>
          </a:p>
          <a:p>
            <a:pPr algn="ctr"/>
            <a:r>
              <a:rPr lang="en-US" sz="3200" dirty="0"/>
              <a:t>(</a:t>
            </a:r>
            <a:r>
              <a:rPr lang="en-US" sz="3200" dirty="0" err="1"/>
              <a:t>Llywodraeth</a:t>
            </a:r>
            <a:r>
              <a:rPr lang="en-US" sz="3200" dirty="0"/>
              <a:t> </a:t>
            </a:r>
            <a:r>
              <a:rPr lang="en-US" sz="3200" dirty="0" err="1"/>
              <a:t>Cymru</a:t>
            </a:r>
            <a:r>
              <a:rPr lang="en-US" sz="3200" dirty="0"/>
              <a:t>, 2017a, t.23)</a:t>
            </a:r>
          </a:p>
          <a:p>
            <a:pPr algn="ctr"/>
            <a:endParaRPr lang="en-US" sz="3200" dirty="0"/>
          </a:p>
        </p:txBody>
      </p:sp>
    </p:spTree>
    <p:extLst>
      <p:ext uri="{BB962C8B-B14F-4D97-AF65-F5344CB8AC3E}">
        <p14:creationId xmlns:p14="http://schemas.microsoft.com/office/powerpoint/2010/main" val="37480265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6502-8738-4081-992C-3081D93AB036}"/>
              </a:ext>
            </a:extLst>
          </p:cNvPr>
          <p:cNvSpPr>
            <a:spLocks noGrp="1"/>
          </p:cNvSpPr>
          <p:nvPr>
            <p:ph type="title"/>
          </p:nvPr>
        </p:nvSpPr>
        <p:spPr/>
        <p:txBody>
          <a:bodyPr/>
          <a:lstStyle/>
          <a:p>
            <a:endParaRPr lang="en-US" u="sng" dirty="0" err="1"/>
          </a:p>
        </p:txBody>
      </p:sp>
      <p:sp>
        <p:nvSpPr>
          <p:cNvPr id="3" name="Content Placeholder 2">
            <a:extLst>
              <a:ext uri="{FF2B5EF4-FFF2-40B4-BE49-F238E27FC236}">
                <a16:creationId xmlns:a16="http://schemas.microsoft.com/office/drawing/2014/main" id="{F50A6322-F64F-4983-A3BD-F282DE31A97E}"/>
              </a:ext>
            </a:extLst>
          </p:cNvPr>
          <p:cNvSpPr>
            <a:spLocks noGrp="1"/>
          </p:cNvSpPr>
          <p:nvPr>
            <p:ph idx="1"/>
          </p:nvPr>
        </p:nvSpPr>
        <p:spPr/>
        <p:txBody>
          <a:bodyPr vert="horz" lIns="91440" tIns="45720" rIns="91440" bIns="45720" rtlCol="0" anchor="t">
            <a:normAutofit/>
          </a:bodyPr>
          <a:lstStyle/>
          <a:p>
            <a:endParaRPr lang="en-US" dirty="0"/>
          </a:p>
        </p:txBody>
      </p:sp>
      <p:sp>
        <p:nvSpPr>
          <p:cNvPr id="4" name="Content Placeholder 2">
            <a:extLst>
              <a:ext uri="{FF2B5EF4-FFF2-40B4-BE49-F238E27FC236}">
                <a16:creationId xmlns:a16="http://schemas.microsoft.com/office/drawing/2014/main" id="{E1D1A2CE-71FA-45A0-9DAF-A8C0A7C4F484}"/>
              </a:ext>
            </a:extLst>
          </p:cNvPr>
          <p:cNvSpPr txBox="1">
            <a:spLocks/>
          </p:cNvSpPr>
          <p:nvPr/>
        </p:nvSpPr>
        <p:spPr>
          <a:xfrm>
            <a:off x="609600" y="1601974"/>
            <a:ext cx="10972800" cy="4525963"/>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9pPr>
          </a:lstStyle>
          <a:p>
            <a:r>
              <a:rPr lang="en-US" dirty="0"/>
              <a:t>"Er </a:t>
            </a:r>
            <a:r>
              <a:rPr lang="en-US" dirty="0" err="1"/>
              <a:t>mwyn</a:t>
            </a:r>
            <a:r>
              <a:rPr lang="en-US" dirty="0"/>
              <a:t> </a:t>
            </a:r>
            <a:r>
              <a:rPr lang="en-US" dirty="0" err="1"/>
              <a:t>sicrhau</a:t>
            </a:r>
            <a:r>
              <a:rPr lang="en-US" dirty="0"/>
              <a:t> </a:t>
            </a:r>
            <a:r>
              <a:rPr lang="en-US" dirty="0" err="1"/>
              <a:t>tegwch</a:t>
            </a:r>
            <a:r>
              <a:rPr lang="en-US" dirty="0"/>
              <a:t>, </a:t>
            </a:r>
            <a:r>
              <a:rPr lang="en-US" dirty="0" err="1"/>
              <a:t>mae</a:t>
            </a:r>
            <a:r>
              <a:rPr lang="en-US" dirty="0"/>
              <a:t> </a:t>
            </a:r>
            <a:r>
              <a:rPr lang="en-US" dirty="0" err="1"/>
              <a:t>angen</a:t>
            </a:r>
            <a:r>
              <a:rPr lang="en-US" dirty="0"/>
              <a:t> I </a:t>
            </a:r>
            <a:r>
              <a:rPr lang="en-US" dirty="0" err="1"/>
              <a:t>ni</a:t>
            </a:r>
            <a:r>
              <a:rPr lang="en-US" dirty="0"/>
              <a:t> </a:t>
            </a:r>
            <a:r>
              <a:rPr lang="en-US" dirty="0" err="1"/>
              <a:t>sicrhau</a:t>
            </a:r>
            <a:r>
              <a:rPr lang="en-US" dirty="0"/>
              <a:t> bod y system, </a:t>
            </a:r>
            <a:r>
              <a:rPr lang="en-US" dirty="0" err="1"/>
              <a:t>ar</a:t>
            </a:r>
            <a:r>
              <a:rPr lang="en-US" dirty="0"/>
              <a:t> </a:t>
            </a:r>
            <a:r>
              <a:rPr lang="en-US" dirty="0" err="1"/>
              <a:t>lefel</a:t>
            </a:r>
            <a:r>
              <a:rPr lang="en-US" dirty="0"/>
              <a:t> </a:t>
            </a:r>
            <a:r>
              <a:rPr lang="en-US" dirty="0" err="1"/>
              <a:t>ysgolion</a:t>
            </a:r>
            <a:r>
              <a:rPr lang="en-US" dirty="0"/>
              <a:t>, </a:t>
            </a:r>
            <a:r>
              <a:rPr lang="en-US" dirty="0" err="1"/>
              <a:t>ar</a:t>
            </a:r>
            <a:r>
              <a:rPr lang="en-US" dirty="0"/>
              <a:t> </a:t>
            </a:r>
            <a:r>
              <a:rPr lang="en-US" dirty="0" err="1"/>
              <a:t>lefel</a:t>
            </a:r>
            <a:r>
              <a:rPr lang="en-US" dirty="0"/>
              <a:t> </a:t>
            </a:r>
            <a:r>
              <a:rPr lang="en-US" dirty="0" err="1"/>
              <a:t>leol</a:t>
            </a:r>
            <a:r>
              <a:rPr lang="en-US" dirty="0"/>
              <a:t> ac </a:t>
            </a:r>
            <a:r>
              <a:rPr lang="en-US" dirty="0" err="1"/>
              <a:t>ar</a:t>
            </a:r>
            <a:r>
              <a:rPr lang="en-US" dirty="0"/>
              <a:t> </a:t>
            </a:r>
            <a:r>
              <a:rPr lang="en-US" dirty="0" err="1"/>
              <a:t>lefel</a:t>
            </a:r>
            <a:r>
              <a:rPr lang="en-US" dirty="0"/>
              <a:t> </a:t>
            </a:r>
            <a:r>
              <a:rPr lang="en-US" dirty="0" err="1"/>
              <a:t>genedlaethol</a:t>
            </a:r>
            <a:r>
              <a:rPr lang="en-US" dirty="0"/>
              <a:t>, </a:t>
            </a:r>
            <a:r>
              <a:rPr lang="en-US" dirty="0" err="1"/>
              <a:t>yn</a:t>
            </a:r>
            <a:r>
              <a:rPr lang="en-US" dirty="0"/>
              <a:t> </a:t>
            </a:r>
            <a:r>
              <a:rPr lang="en-US" dirty="0" err="1"/>
              <a:t>ystyried</a:t>
            </a:r>
            <a:r>
              <a:rPr lang="en-US" dirty="0"/>
              <a:t> yr </a:t>
            </a:r>
            <a:r>
              <a:rPr lang="en-US" dirty="0" err="1"/>
              <a:t>heriau</a:t>
            </a:r>
            <a:r>
              <a:rPr lang="en-US" dirty="0"/>
              <a:t> </a:t>
            </a:r>
            <a:r>
              <a:rPr lang="en-US" dirty="0" err="1"/>
              <a:t>unigryw</a:t>
            </a:r>
            <a:r>
              <a:rPr lang="en-US" dirty="0"/>
              <a:t> </a:t>
            </a:r>
            <a:r>
              <a:rPr lang="en-US" dirty="0" err="1"/>
              <a:t>sy'n</a:t>
            </a:r>
            <a:r>
              <a:rPr lang="en-US" dirty="0"/>
              <a:t> </a:t>
            </a:r>
            <a:r>
              <a:rPr lang="en-US" dirty="0" err="1"/>
              <a:t>wybebu</a:t>
            </a:r>
            <a:r>
              <a:rPr lang="en-US" dirty="0"/>
              <a:t> </a:t>
            </a:r>
            <a:r>
              <a:rPr lang="en-US" dirty="0" err="1"/>
              <a:t>unigolion</a:t>
            </a:r>
            <a:r>
              <a:rPr lang="en-US" dirty="0"/>
              <a:t> neu </a:t>
            </a:r>
            <a:r>
              <a:rPr lang="en-US" dirty="0" err="1"/>
              <a:t>grwpiau</a:t>
            </a:r>
            <a:r>
              <a:rPr lang="en-US" dirty="0"/>
              <a:t> o </a:t>
            </a:r>
            <a:r>
              <a:rPr lang="en-US" dirty="0" err="1"/>
              <a:t>ddysgwyr</a:t>
            </a:r>
            <a:r>
              <a:rPr lang="en-US" dirty="0"/>
              <a:t>, ac </a:t>
            </a:r>
            <a:r>
              <a:rPr lang="en-US" dirty="0" err="1"/>
              <a:t>yn</a:t>
            </a:r>
            <a:r>
              <a:rPr lang="en-US" dirty="0"/>
              <a:t> </a:t>
            </a:r>
            <a:r>
              <a:rPr lang="en-US" dirty="0" err="1"/>
              <a:t>ymateb</a:t>
            </a:r>
            <a:r>
              <a:rPr lang="en-US" dirty="0"/>
              <a:t> </a:t>
            </a:r>
            <a:r>
              <a:rPr lang="en-US" dirty="0" err="1"/>
              <a:t>i'r</a:t>
            </a:r>
            <a:r>
              <a:rPr lang="en-US" dirty="0"/>
              <a:t> </a:t>
            </a:r>
            <a:r>
              <a:rPr lang="en-US" dirty="0" err="1"/>
              <a:t>heriau</a:t>
            </a:r>
            <a:r>
              <a:rPr lang="en-US" dirty="0"/>
              <a:t> </a:t>
            </a:r>
            <a:r>
              <a:rPr lang="en-US" dirty="0" err="1"/>
              <a:t>hynny</a:t>
            </a:r>
            <a:r>
              <a:rPr lang="en-US" dirty="0"/>
              <a:t>." (</a:t>
            </a:r>
            <a:r>
              <a:rPr lang="en-US" dirty="0" err="1"/>
              <a:t>Llywodrath</a:t>
            </a:r>
            <a:r>
              <a:rPr lang="en-US" dirty="0"/>
              <a:t> Cymru, 2017a, t.31)</a:t>
            </a:r>
          </a:p>
          <a:p>
            <a:r>
              <a:rPr lang="en-US" dirty="0"/>
              <a:t>"</a:t>
            </a:r>
            <a:r>
              <a:rPr lang="en-US" dirty="0" err="1"/>
              <a:t>Drwy</a:t>
            </a:r>
            <a:r>
              <a:rPr lang="en-US" dirty="0"/>
              <a:t> </a:t>
            </a:r>
            <a:r>
              <a:rPr lang="en-US" dirty="0" err="1"/>
              <a:t>weithio</a:t>
            </a:r>
            <a:r>
              <a:rPr lang="en-US" dirty="0"/>
              <a:t> </a:t>
            </a:r>
            <a:r>
              <a:rPr lang="en-US" dirty="0" err="1"/>
              <a:t>mewn</a:t>
            </a:r>
            <a:r>
              <a:rPr lang="en-US" dirty="0"/>
              <a:t> </a:t>
            </a:r>
            <a:r>
              <a:rPr lang="en-US" dirty="0" err="1"/>
              <a:t>partneriaeth</a:t>
            </a:r>
            <a:r>
              <a:rPr lang="en-US" dirty="0"/>
              <a:t>, </a:t>
            </a:r>
            <a:r>
              <a:rPr lang="en-US" dirty="0" err="1"/>
              <a:t>rydym</a:t>
            </a:r>
            <a:r>
              <a:rPr lang="en-US" dirty="0"/>
              <a:t> </a:t>
            </a:r>
            <a:r>
              <a:rPr lang="en-US" dirty="0" err="1"/>
              <a:t>yn</a:t>
            </a:r>
            <a:r>
              <a:rPr lang="en-US" dirty="0"/>
              <a:t> </a:t>
            </a:r>
            <a:r>
              <a:rPr lang="en-US" dirty="0" err="1"/>
              <a:t>benderfynol</a:t>
            </a:r>
            <a:r>
              <a:rPr lang="en-US" dirty="0"/>
              <a:t> </a:t>
            </a:r>
            <a:r>
              <a:rPr lang="en-US" dirty="0" err="1"/>
              <a:t>na</a:t>
            </a:r>
            <a:r>
              <a:rPr lang="en-US" dirty="0"/>
              <a:t> </a:t>
            </a:r>
            <a:r>
              <a:rPr lang="en-US" dirty="0" err="1"/>
              <a:t>ddylai</a:t>
            </a:r>
            <a:r>
              <a:rPr lang="en-US" dirty="0"/>
              <a:t> </a:t>
            </a:r>
            <a:r>
              <a:rPr lang="en-US" dirty="0" err="1"/>
              <a:t>unrhyw</a:t>
            </a:r>
            <a:r>
              <a:rPr lang="en-US" dirty="0"/>
              <a:t> her </a:t>
            </a:r>
            <a:r>
              <a:rPr lang="en-US" dirty="0" err="1"/>
              <a:t>rwystro</a:t>
            </a:r>
            <a:r>
              <a:rPr lang="en-US" dirty="0"/>
              <a:t> </a:t>
            </a:r>
            <a:r>
              <a:rPr lang="en-US" dirty="0" err="1"/>
              <a:t>unrhyw</a:t>
            </a:r>
            <a:r>
              <a:rPr lang="en-US" dirty="0"/>
              <a:t> </a:t>
            </a:r>
            <a:r>
              <a:rPr lang="en-US" dirty="0" err="1"/>
              <a:t>ddysgwr</a:t>
            </a:r>
            <a:r>
              <a:rPr lang="en-US" dirty="0"/>
              <a:t> </a:t>
            </a:r>
            <a:r>
              <a:rPr lang="en-US" dirty="0" err="1"/>
              <a:t>rhag</a:t>
            </a:r>
            <a:r>
              <a:rPr lang="en-US" dirty="0"/>
              <a:t> </a:t>
            </a:r>
            <a:r>
              <a:rPr lang="en-US" dirty="0" err="1"/>
              <a:t>cyflawni</a:t>
            </a:r>
            <a:r>
              <a:rPr lang="en-US" dirty="0"/>
              <a:t> </a:t>
            </a:r>
            <a:r>
              <a:rPr lang="en-US" dirty="0" err="1"/>
              <a:t>eu</a:t>
            </a:r>
            <a:r>
              <a:rPr lang="en-US" dirty="0"/>
              <a:t> </a:t>
            </a:r>
            <a:r>
              <a:rPr lang="en-US" dirty="0" err="1"/>
              <a:t>potensial</a:t>
            </a:r>
            <a:r>
              <a:rPr lang="en-US" dirty="0"/>
              <a:t>, </a:t>
            </a:r>
            <a:r>
              <a:rPr lang="en-US" dirty="0" err="1"/>
              <a:t>gan</a:t>
            </a:r>
            <a:r>
              <a:rPr lang="en-US" dirty="0"/>
              <a:t> </a:t>
            </a:r>
            <a:r>
              <a:rPr lang="en-US" dirty="0" err="1"/>
              <a:t>gynnwys</a:t>
            </a:r>
            <a:r>
              <a:rPr lang="en-US" dirty="0"/>
              <a:t> y </a:t>
            </a:r>
            <a:r>
              <a:rPr lang="en-US" dirty="0" err="1"/>
              <a:t>dysgwyr</a:t>
            </a:r>
            <a:r>
              <a:rPr lang="en-US" dirty="0"/>
              <a:t> </a:t>
            </a:r>
            <a:r>
              <a:rPr lang="en-US" dirty="0" err="1"/>
              <a:t>hynny</a:t>
            </a:r>
            <a:r>
              <a:rPr lang="en-US" dirty="0"/>
              <a:t> </a:t>
            </a:r>
            <a:r>
              <a:rPr lang="en-US" dirty="0" err="1"/>
              <a:t>sy'n</a:t>
            </a:r>
            <a:r>
              <a:rPr lang="en-US" dirty="0"/>
              <a:t> </a:t>
            </a:r>
            <a:r>
              <a:rPr lang="en-US" dirty="0" err="1"/>
              <a:t>cael</a:t>
            </a:r>
            <a:r>
              <a:rPr lang="en-US" dirty="0"/>
              <a:t> </a:t>
            </a:r>
            <a:r>
              <a:rPr lang="en-US" dirty="0" err="1"/>
              <a:t>sawl</a:t>
            </a:r>
            <a:r>
              <a:rPr lang="en-US" dirty="0"/>
              <a:t> </a:t>
            </a:r>
            <a:r>
              <a:rPr lang="en-US" dirty="0" err="1"/>
              <a:t>profiad</a:t>
            </a:r>
            <a:r>
              <a:rPr lang="en-US" dirty="0"/>
              <a:t> </a:t>
            </a:r>
            <a:r>
              <a:rPr lang="en-US" dirty="0" err="1"/>
              <a:t>andwyol</a:t>
            </a:r>
            <a:r>
              <a:rPr lang="en-US" dirty="0"/>
              <a:t> </a:t>
            </a:r>
            <a:r>
              <a:rPr lang="en-US" dirty="0" err="1"/>
              <a:t>yn</a:t>
            </a:r>
            <a:r>
              <a:rPr lang="en-US" dirty="0"/>
              <a:t> </a:t>
            </a:r>
            <a:r>
              <a:rPr lang="en-US" dirty="0" err="1"/>
              <a:t>ystod</a:t>
            </a:r>
            <a:r>
              <a:rPr lang="en-US" dirty="0"/>
              <a:t> </a:t>
            </a:r>
            <a:r>
              <a:rPr lang="en-US" dirty="0" err="1"/>
              <a:t>plentyndod</a:t>
            </a:r>
            <a:r>
              <a:rPr lang="en-US" dirty="0"/>
              <a:t>." (</a:t>
            </a:r>
            <a:r>
              <a:rPr lang="en-US" dirty="0" err="1"/>
              <a:t>Llywodraeth</a:t>
            </a:r>
            <a:r>
              <a:rPr lang="en-US" dirty="0"/>
              <a:t> Cymru, 2017a, t.31)</a:t>
            </a:r>
          </a:p>
        </p:txBody>
      </p:sp>
      <p:sp>
        <p:nvSpPr>
          <p:cNvPr id="5" name="Title 1">
            <a:extLst>
              <a:ext uri="{FF2B5EF4-FFF2-40B4-BE49-F238E27FC236}">
                <a16:creationId xmlns:a16="http://schemas.microsoft.com/office/drawing/2014/main" id="{7C5B1E96-2EFF-41F4-8707-B25654A6F5AE}"/>
              </a:ext>
            </a:extLst>
          </p:cNvPr>
          <p:cNvSpPr txBox="1">
            <a:spLocks/>
          </p:cNvSpPr>
          <p:nvPr/>
        </p:nvSpPr>
        <p:spPr>
          <a:xfrm>
            <a:off x="609600" y="158563"/>
            <a:ext cx="10972800" cy="1143000"/>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US" u="sng" dirty="0" err="1">
                <a:hlinkClick r:id="rId2"/>
              </a:rPr>
              <a:t>Cenhadaeth</a:t>
            </a:r>
            <a:r>
              <a:rPr lang="en-US" u="sng" dirty="0">
                <a:hlinkClick r:id="rId2"/>
              </a:rPr>
              <a:t> </a:t>
            </a:r>
            <a:r>
              <a:rPr lang="en-US" u="sng" dirty="0" err="1">
                <a:hlinkClick r:id="rId2"/>
              </a:rPr>
              <a:t>ein</a:t>
            </a:r>
            <a:r>
              <a:rPr lang="en-US" u="sng" dirty="0">
                <a:hlinkClick r:id="rId2"/>
              </a:rPr>
              <a:t> </a:t>
            </a:r>
            <a:r>
              <a:rPr lang="en-US" u="sng" dirty="0" err="1">
                <a:hlinkClick r:id="rId2"/>
              </a:rPr>
              <a:t>Cenedl</a:t>
            </a:r>
            <a:r>
              <a:rPr lang="en-US" u="sng" dirty="0"/>
              <a:t>: </a:t>
            </a:r>
          </a:p>
          <a:p>
            <a:r>
              <a:rPr lang="en-US" u="sng" dirty="0" err="1"/>
              <a:t>safonau</a:t>
            </a:r>
            <a:r>
              <a:rPr lang="en-US" u="sng" dirty="0"/>
              <a:t> a </a:t>
            </a:r>
            <a:r>
              <a:rPr lang="en-US" u="sng" dirty="0" err="1"/>
              <a:t>dyheadau</a:t>
            </a:r>
            <a:r>
              <a:rPr lang="en-US" u="sng" dirty="0"/>
              <a:t> </a:t>
            </a:r>
            <a:r>
              <a:rPr lang="en-US" u="sng" dirty="0" err="1"/>
              <a:t>uchel</a:t>
            </a:r>
            <a:r>
              <a:rPr lang="en-US" u="sng" dirty="0"/>
              <a:t> </a:t>
            </a:r>
            <a:r>
              <a:rPr lang="en-US" u="sng" dirty="0" err="1"/>
              <a:t>i</a:t>
            </a:r>
            <a:r>
              <a:rPr lang="en-US" u="sng" dirty="0"/>
              <a:t> </a:t>
            </a:r>
            <a:r>
              <a:rPr lang="en-US" u="sng" dirty="0" err="1"/>
              <a:t>bawb</a:t>
            </a:r>
            <a:r>
              <a:rPr lang="en-US" u="sng" dirty="0"/>
              <a:t> </a:t>
            </a:r>
            <a:r>
              <a:rPr lang="en-US" sz="2800" u="sng" dirty="0"/>
              <a:t>(</a:t>
            </a:r>
            <a:r>
              <a:rPr lang="en-US" sz="2800" u="sng" dirty="0" err="1"/>
              <a:t>Llywodraeth</a:t>
            </a:r>
            <a:r>
              <a:rPr lang="en-US" sz="2800" u="sng" dirty="0"/>
              <a:t> Cymru, 2023)</a:t>
            </a:r>
            <a:endParaRPr lang="en-GB" dirty="0"/>
          </a:p>
        </p:txBody>
      </p:sp>
    </p:spTree>
    <p:extLst>
      <p:ext uri="{BB962C8B-B14F-4D97-AF65-F5344CB8AC3E}">
        <p14:creationId xmlns:p14="http://schemas.microsoft.com/office/powerpoint/2010/main" val="42060793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 y="160336"/>
            <a:ext cx="10972800" cy="1143000"/>
          </a:xfrm>
        </p:spPr>
        <p:style>
          <a:lnRef idx="2">
            <a:schemeClr val="accent5"/>
          </a:lnRef>
          <a:fillRef idx="1">
            <a:schemeClr val="lt1"/>
          </a:fillRef>
          <a:effectRef idx="0">
            <a:schemeClr val="accent5"/>
          </a:effectRef>
          <a:fontRef idx="minor">
            <a:schemeClr val="dk1"/>
          </a:fontRef>
        </p:style>
        <p:txBody>
          <a:bodyPr>
            <a:noAutofit/>
          </a:bodyPr>
          <a:lstStyle/>
          <a:p>
            <a:r>
              <a:rPr lang="en-GB" sz="3200" dirty="0">
                <a:hlinkClick r:id="rId3"/>
              </a:rPr>
              <a:t>Our National Mission: </a:t>
            </a:r>
            <a:br>
              <a:rPr lang="en-GB" sz="3200" dirty="0">
                <a:hlinkClick r:id="rId3"/>
              </a:rPr>
            </a:br>
            <a:r>
              <a:rPr lang="en-GB" sz="3200" dirty="0">
                <a:hlinkClick r:id="rId3"/>
              </a:rPr>
              <a:t>high standards and aspirations for all </a:t>
            </a:r>
            <a:r>
              <a:rPr lang="en-GB" sz="2400" dirty="0"/>
              <a:t>(Welsh Government 2023)</a:t>
            </a:r>
            <a:endParaRPr lang="en-GB" sz="3200" dirty="0"/>
          </a:p>
        </p:txBody>
      </p:sp>
      <p:sp>
        <p:nvSpPr>
          <p:cNvPr id="3" name="Content Placeholder 2"/>
          <p:cNvSpPr>
            <a:spLocks noGrp="1"/>
          </p:cNvSpPr>
          <p:nvPr>
            <p:ph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“Equity requires that we ensure that the system, at school, local and national level takes account of and responds to the unique challenges that presents themselves to individuals or groups of learners.” (Welsh Government, 2017a, p. 30)</a:t>
            </a:r>
          </a:p>
          <a:p>
            <a:endParaRPr lang="en-GB" dirty="0"/>
          </a:p>
          <a:p>
            <a:r>
              <a:rPr lang="en-GB" dirty="0"/>
              <a:t>“We are determined that no challenge should prevent any learner from reaching their potential, including those learners who experience several ACEs.” (Welsh Government, 2017a, p. 31)</a:t>
            </a:r>
          </a:p>
        </p:txBody>
      </p:sp>
    </p:spTree>
    <p:extLst>
      <p:ext uri="{BB962C8B-B14F-4D97-AF65-F5344CB8AC3E}">
        <p14:creationId xmlns:p14="http://schemas.microsoft.com/office/powerpoint/2010/main" val="8969515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dirty="0"/>
              <a:t>Her </a:t>
            </a:r>
            <a:r>
              <a:rPr lang="en-GB" dirty="0" err="1"/>
              <a:t>Trosfwaol</a:t>
            </a:r>
            <a:r>
              <a:rPr lang="en-GB" dirty="0"/>
              <a:t>/Over Arching Challenge </a:t>
            </a:r>
          </a:p>
        </p:txBody>
      </p:sp>
      <p:sp>
        <p:nvSpPr>
          <p:cNvPr id="3" name="Content Placeholder 2"/>
          <p:cNvSpPr>
            <a:spLocks noGrp="1"/>
          </p:cNvSpPr>
          <p:nvPr>
            <p:ph idx="1"/>
          </p:nvPr>
        </p:nvSpPr>
        <p:spPr/>
        <p:style>
          <a:lnRef idx="2">
            <a:schemeClr val="accent5"/>
          </a:lnRef>
          <a:fillRef idx="1">
            <a:schemeClr val="lt1"/>
          </a:fillRef>
          <a:effectRef idx="0">
            <a:schemeClr val="accent5"/>
          </a:effectRef>
          <a:fontRef idx="minor">
            <a:schemeClr val="dk1"/>
          </a:fontRef>
        </p:style>
        <p:txBody>
          <a:bodyPr/>
          <a:lstStyle/>
          <a:p>
            <a:r>
              <a:rPr lang="en-GB" dirty="0"/>
              <a:t>“Wales lacks a compelling and inclusive long-term education vision to steer the education system and its reform efforts.” (OECD, 2014, p.11)</a:t>
            </a:r>
          </a:p>
          <a:p>
            <a:endParaRPr lang="en-GB" dirty="0"/>
          </a:p>
          <a:p>
            <a:r>
              <a:rPr lang="en-GB" dirty="0"/>
              <a:t>Wales still needs to focus on ‘supporting the realisation of the national commitment to equity’ (OECD, 2017, p3). </a:t>
            </a:r>
          </a:p>
        </p:txBody>
      </p:sp>
    </p:spTree>
    <p:extLst>
      <p:ext uri="{BB962C8B-B14F-4D97-AF65-F5344CB8AC3E}">
        <p14:creationId xmlns:p14="http://schemas.microsoft.com/office/powerpoint/2010/main" val="206909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70466" y="0"/>
            <a:ext cx="10566400" cy="812800"/>
          </a:xfrm>
        </p:spPr>
        <p:txBody>
          <a:bodyPr/>
          <a:lstStyle/>
          <a:p>
            <a:r>
              <a:rPr lang="en-GB" dirty="0" err="1"/>
              <a:t>Rhestr</a:t>
            </a:r>
            <a:r>
              <a:rPr lang="en-GB" dirty="0"/>
              <a:t> </a:t>
            </a:r>
            <a:r>
              <a:rPr lang="en-GB" dirty="0" err="1"/>
              <a:t>Gyfeirnodi</a:t>
            </a:r>
            <a:r>
              <a:rPr lang="en-GB" dirty="0"/>
              <a:t>/Reference List </a:t>
            </a:r>
          </a:p>
        </p:txBody>
      </p:sp>
      <p:sp>
        <p:nvSpPr>
          <p:cNvPr id="6" name="Content Placeholder 5"/>
          <p:cNvSpPr>
            <a:spLocks noGrp="1"/>
          </p:cNvSpPr>
          <p:nvPr>
            <p:ph idx="1"/>
          </p:nvPr>
        </p:nvSpPr>
        <p:spPr>
          <a:xfrm>
            <a:off x="237067" y="812800"/>
            <a:ext cx="11633199" cy="5909734"/>
          </a:xfrm>
        </p:spPr>
        <p:txBody>
          <a:bodyPr vert="horz" lIns="91440" tIns="45720" rIns="91440" bIns="45720" rtlCol="0" anchor="t">
            <a:normAutofit fontScale="62500" lnSpcReduction="20000"/>
          </a:bodyPr>
          <a:lstStyle/>
          <a:p>
            <a:r>
              <a:rPr lang="en-GB" dirty="0"/>
              <a:t>Knowles, G. (</a:t>
            </a:r>
            <a:r>
              <a:rPr lang="en-GB" dirty="0" err="1"/>
              <a:t>ed</a:t>
            </a:r>
            <a:r>
              <a:rPr lang="en-GB" dirty="0"/>
              <a:t>) (2011) </a:t>
            </a:r>
            <a:r>
              <a:rPr lang="en-GB" i="1" dirty="0"/>
              <a:t>Supporting Inclusive Practice, </a:t>
            </a:r>
            <a:r>
              <a:rPr lang="en-GB" dirty="0"/>
              <a:t>London: Routledge. </a:t>
            </a:r>
          </a:p>
          <a:p>
            <a:r>
              <a:rPr lang="en-GB" dirty="0"/>
              <a:t>Organisation for Economic Co-operation and Development (2014) </a:t>
            </a:r>
            <a:r>
              <a:rPr lang="en-GB" i="1" dirty="0"/>
              <a:t>Improving Schools in Wales: an OECD Perspective. </a:t>
            </a:r>
            <a:r>
              <a:rPr lang="en-GB" dirty="0"/>
              <a:t>Paris: OECD. [Online]. Available at: </a:t>
            </a:r>
            <a:r>
              <a:rPr lang="en-GB" u="sng" dirty="0">
                <a:hlinkClick r:id="rId3"/>
              </a:rPr>
              <a:t>http://www.oecd.org/edu/Improving-schools-in-Wales.pdf</a:t>
            </a:r>
            <a:r>
              <a:rPr lang="en-GB" dirty="0"/>
              <a:t> (Accessed: 17 November 2017).</a:t>
            </a:r>
          </a:p>
          <a:p>
            <a:r>
              <a:rPr lang="en-GB" dirty="0"/>
              <a:t>Organisation for Economic Co-operation and Development (2017) </a:t>
            </a:r>
            <a:r>
              <a:rPr lang="en-GB" i="1" dirty="0"/>
              <a:t>The Welsh Education Reform Journey: A Rapid Policy Assessment. </a:t>
            </a:r>
            <a:r>
              <a:rPr lang="en-GB" dirty="0"/>
              <a:t>Paris: OECD. [Online]. Available at: </a:t>
            </a:r>
            <a:r>
              <a:rPr lang="en-GB" u="sng" dirty="0">
                <a:hlinkClick r:id="rId4"/>
              </a:rPr>
              <a:t>http://www.oecd.org/edu/The-Welsh-Education-Reform-Journey-FINAL.pdf</a:t>
            </a:r>
            <a:r>
              <a:rPr lang="en-GB" dirty="0"/>
              <a:t> (Accessed: 17 November 2017).</a:t>
            </a:r>
          </a:p>
          <a:p>
            <a:r>
              <a:rPr lang="en-GB" dirty="0"/>
              <a:t>Wales: Department for Education and Skills (2016) </a:t>
            </a:r>
            <a:r>
              <a:rPr lang="en-GB" i="1" dirty="0"/>
              <a:t>Inclusion and Pupil Support, </a:t>
            </a:r>
            <a:r>
              <a:rPr lang="en-GB" dirty="0"/>
              <a:t>Cardiff: Welsh Government. Available at: </a:t>
            </a:r>
            <a:r>
              <a:rPr lang="en-GB" dirty="0">
                <a:hlinkClick r:id="rId5"/>
              </a:rPr>
              <a:t>http://gov.wales/docs/dcells/publications/160318-inclusion-and-pupil-support-en.pdf</a:t>
            </a:r>
            <a:r>
              <a:rPr lang="en-GB" dirty="0"/>
              <a:t> (Accessed 18/9/17). ​</a:t>
            </a:r>
          </a:p>
          <a:p>
            <a:r>
              <a:rPr lang="en-GB" dirty="0"/>
              <a:t>Welsh Government (2017a) </a:t>
            </a:r>
            <a:r>
              <a:rPr lang="en-GB" i="1" dirty="0"/>
              <a:t>Education in Wales: Our National Mission. </a:t>
            </a:r>
            <a:r>
              <a:rPr lang="en-GB" dirty="0"/>
              <a:t>Cardiff: Welsh Government. [Online]. Available at: </a:t>
            </a:r>
            <a:r>
              <a:rPr lang="en-GB" u="sng" dirty="0">
                <a:hlinkClick r:id="rId6"/>
              </a:rPr>
              <a:t>http://gov.wales/docs/dcells/publications/170926-education-in-wales-en.pdf</a:t>
            </a:r>
            <a:r>
              <a:rPr lang="en-GB" dirty="0"/>
              <a:t> (Accessed: 17 November 2017).</a:t>
            </a:r>
          </a:p>
          <a:p>
            <a:r>
              <a:rPr lang="en-GB" dirty="0" err="1"/>
              <a:t>Fersiwn</a:t>
            </a:r>
            <a:r>
              <a:rPr lang="en-GB" dirty="0"/>
              <a:t> </a:t>
            </a:r>
            <a:r>
              <a:rPr lang="en-GB" dirty="0" err="1"/>
              <a:t>Gymraeg</a:t>
            </a:r>
            <a:r>
              <a:rPr lang="en-GB" dirty="0"/>
              <a:t>/Welsh Version:</a:t>
            </a:r>
            <a:r>
              <a:rPr lang="en-GB" u="sng" dirty="0"/>
              <a:t> </a:t>
            </a:r>
            <a:r>
              <a:rPr lang="en-GB" u="sng" dirty="0">
                <a:hlinkClick r:id="rId6"/>
              </a:rPr>
              <a:t>http://gov.wales/docs/dcells/publications/170926-education-in-wales-cy.pdf</a:t>
            </a:r>
            <a:r>
              <a:rPr lang="en-GB" u="sng" dirty="0"/>
              <a:t> </a:t>
            </a:r>
            <a:r>
              <a:rPr lang="en-GB" dirty="0"/>
              <a:t>(</a:t>
            </a:r>
            <a:r>
              <a:rPr lang="en-GB" dirty="0" err="1"/>
              <a:t>darllenwyd</a:t>
            </a:r>
            <a:r>
              <a:rPr lang="en-GB" dirty="0"/>
              <a:t> : 01 </a:t>
            </a:r>
            <a:r>
              <a:rPr lang="en-GB" dirty="0" err="1"/>
              <a:t>Rhagfyr</a:t>
            </a:r>
            <a:r>
              <a:rPr lang="en-GB" dirty="0"/>
              <a:t> 2017).</a:t>
            </a:r>
          </a:p>
          <a:p>
            <a:r>
              <a:rPr lang="en-GB" dirty="0"/>
              <a:t>Ghajarieh, A and </a:t>
            </a:r>
            <a:r>
              <a:rPr lang="en-GB" dirty="0" err="1"/>
              <a:t>Mozaheb</a:t>
            </a:r>
            <a:r>
              <a:rPr lang="en-GB" dirty="0"/>
              <a:t>, M. (2012) ‘Rethinking Gender and Sexuality in Education’, </a:t>
            </a:r>
            <a:r>
              <a:rPr lang="en-GB" i="1" dirty="0"/>
              <a:t>International Journal of Higher Education, </a:t>
            </a:r>
            <a:r>
              <a:rPr lang="en-GB" dirty="0"/>
              <a:t>1 (May 2012), Available at: </a:t>
            </a:r>
            <a:r>
              <a:rPr lang="en-GB" u="sng" dirty="0">
                <a:hlinkClick r:id="rId7"/>
              </a:rPr>
              <a:t>https://files.eric.ed.gov/fulltext/EJ1055410.pdf</a:t>
            </a:r>
            <a:r>
              <a:rPr lang="en-GB" u="sng" dirty="0"/>
              <a:t>, </a:t>
            </a:r>
            <a:r>
              <a:rPr lang="en-GB" dirty="0"/>
              <a:t>(Accessed: 23/11/18).</a:t>
            </a:r>
            <a:r>
              <a:rPr lang="en-GB" u="sng" dirty="0"/>
              <a:t>  </a:t>
            </a:r>
          </a:p>
          <a:p>
            <a:r>
              <a:rPr lang="en-GB" dirty="0" err="1"/>
              <a:t>Acred</a:t>
            </a:r>
            <a:r>
              <a:rPr lang="en-GB" dirty="0"/>
              <a:t>, C. (2016) ‘Sexuality and Gender’ </a:t>
            </a:r>
            <a:r>
              <a:rPr lang="en-GB" i="1" dirty="0"/>
              <a:t>Independence Educational Publisher, </a:t>
            </a:r>
            <a:r>
              <a:rPr lang="en-GB" dirty="0"/>
              <a:t>297, p. 15-34.</a:t>
            </a:r>
          </a:p>
          <a:p>
            <a:r>
              <a:rPr lang="en-GB" dirty="0" err="1"/>
              <a:t>Renolds</a:t>
            </a:r>
            <a:r>
              <a:rPr lang="en-GB" dirty="0"/>
              <a:t>, E. (2006) </a:t>
            </a:r>
            <a:r>
              <a:rPr lang="en-GB" i="1" dirty="0"/>
              <a:t>Girls, boys and junior sexualities, </a:t>
            </a:r>
            <a:r>
              <a:rPr lang="en-GB" dirty="0"/>
              <a:t>Oxon: Routledge Falmer.</a:t>
            </a:r>
            <a:endParaRPr lang="en-GB" i="1" dirty="0"/>
          </a:p>
          <a:p>
            <a:endParaRPr lang="en-GB" dirty="0"/>
          </a:p>
          <a:p>
            <a:endParaRPr lang="en-GB" dirty="0"/>
          </a:p>
        </p:txBody>
      </p:sp>
    </p:spTree>
    <p:extLst>
      <p:ext uri="{BB962C8B-B14F-4D97-AF65-F5344CB8AC3E}">
        <p14:creationId xmlns:p14="http://schemas.microsoft.com/office/powerpoint/2010/main" val="367880442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3539</TotalTime>
  <Words>4629</Words>
  <Application>Microsoft Office PowerPoint</Application>
  <PresentationFormat>Widescreen</PresentationFormat>
  <Paragraphs>419</Paragraphs>
  <Slides>32</Slides>
  <Notes>21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32</vt:i4>
      </vt:variant>
    </vt:vector>
  </HeadingPairs>
  <TitlesOfParts>
    <vt:vector size="38" baseType="lpstr">
      <vt:lpstr>Monotype Sorts</vt:lpstr>
      <vt:lpstr>Arial</vt:lpstr>
      <vt:lpstr>Calibri</vt:lpstr>
      <vt:lpstr>Comic Sans MS</vt:lpstr>
      <vt:lpstr>1_Office Theme</vt:lpstr>
      <vt:lpstr>Office Theme</vt:lpstr>
      <vt:lpstr>SJEU5006/C  All Means All Pawb yn Golygu Pawb Sesiwn 9 / Session 9</vt:lpstr>
      <vt:lpstr>Nodau’r Modiwl   Module Aims</vt:lpstr>
      <vt:lpstr>Deilliannau Dysgu  Learning Outcomes</vt:lpstr>
      <vt:lpstr>Deilliannau Dysgu  Learning Outcomes</vt:lpstr>
      <vt:lpstr>Deilliannau Dysgu  Learning Outcomes</vt:lpstr>
      <vt:lpstr>Anghenion nid Anghenion DY – Y Dosbarth Amrywiol Needs not SEN needs – Needs in a Diverse Classroom</vt:lpstr>
      <vt:lpstr>Anghenion nid Anawsterau – Y Dosbarth Amrywiol Needs not SEN – Needs in a Diverse Classroom</vt:lpstr>
      <vt:lpstr>Saesneg fel Iaith Ychwanegol (SIY)  English as an Additional Language (EAL) </vt:lpstr>
      <vt:lpstr>Cyd-destun/Context:</vt:lpstr>
      <vt:lpstr>PowerPoint Presentation</vt:lpstr>
      <vt:lpstr>Esiampl/Example:</vt:lpstr>
      <vt:lpstr>Model 5 Cam Llywodraeth Cymru o Gaffael SIY/CIY The Welsh Government 5 Stage Model of EAL/WAL Acquisition:-</vt:lpstr>
      <vt:lpstr>Y model pum cam o gaffael iaith</vt:lpstr>
      <vt:lpstr>The 5 Stage Model of Language Acquisition</vt:lpstr>
      <vt:lpstr>What is known about the acquisition of EAL/WAL:</vt:lpstr>
      <vt:lpstr>PowerPoint Presentation</vt:lpstr>
      <vt:lpstr>Adnoddau yn y Dosbarth Resources in the Classroom</vt:lpstr>
      <vt:lpstr>Caffael Iaith/Language Acquisition </vt:lpstr>
      <vt:lpstr>Cefnogi Dysgwyr SIY Supporting EAL Learners </vt:lpstr>
      <vt:lpstr>Mwy Abl a Thalentog  More Able and Talented </vt:lpstr>
      <vt:lpstr>Mwy Abl a Thalentog More Able and Talented </vt:lpstr>
      <vt:lpstr>Astudiaeth Achos Case Study</vt:lpstr>
      <vt:lpstr>Plant Mewn Gofal Looked After Children </vt:lpstr>
      <vt:lpstr>Plant Mewn Gofal Looked After Children </vt:lpstr>
      <vt:lpstr>Strategaethau Cefnogi Support Strategies </vt:lpstr>
      <vt:lpstr>Strategaethau Cefnogi  Support Strategies </vt:lpstr>
      <vt:lpstr>Cynhwysiant a Chydraddolbeb  Inclusion and Equity </vt:lpstr>
      <vt:lpstr>PowerPoint Presentation</vt:lpstr>
      <vt:lpstr>PowerPoint Presentation</vt:lpstr>
      <vt:lpstr>Our National Mission:  high standards and aspirations for all (Welsh Government 2023)</vt:lpstr>
      <vt:lpstr>Her Trosfwaol/Over Arching Challenge </vt:lpstr>
      <vt:lpstr>Rhestr Gyfeirnodi/Reference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147</cp:revision>
  <dcterms:created xsi:type="dcterms:W3CDTF">2017-11-29T13:54:28Z</dcterms:created>
  <dcterms:modified xsi:type="dcterms:W3CDTF">2026-10-11T22:23:49Z</dcterms:modified>
</cp:coreProperties>
</file>