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1"/>
  </p:notesMasterIdLst>
  <p:sldIdLst>
    <p:sldId id="256" r:id="rId3"/>
    <p:sldId id="344" r:id="rId4"/>
    <p:sldId id="331" r:id="rId5"/>
    <p:sldId id="338" r:id="rId6"/>
    <p:sldId id="339" r:id="rId7"/>
    <p:sldId id="345" r:id="rId8"/>
    <p:sldId id="329" r:id="rId9"/>
    <p:sldId id="330" r:id="rId10"/>
    <p:sldId id="328" r:id="rId11"/>
    <p:sldId id="327" r:id="rId12"/>
    <p:sldId id="333" r:id="rId13"/>
    <p:sldId id="332" r:id="rId14"/>
    <p:sldId id="334" r:id="rId15"/>
    <p:sldId id="335" r:id="rId16"/>
    <p:sldId id="337" r:id="rId17"/>
    <p:sldId id="336" r:id="rId18"/>
    <p:sldId id="343" r:id="rId19"/>
    <p:sldId id="32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eter williams" initials="pw" lastIdx="1" clrIdx="0">
    <p:extLst>
      <p:ext uri="{19B8F6BF-5375-455C-9EA6-DF929625EA0E}">
        <p15:presenceInfo xmlns:p15="http://schemas.microsoft.com/office/powerpoint/2012/main" userId="84e9ae024d1ecc2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77" autoAdjust="0"/>
    <p:restoredTop sz="94660"/>
  </p:normalViewPr>
  <p:slideViewPr>
    <p:cSldViewPr snapToGrid="0">
      <p:cViewPr varScale="1">
        <p:scale>
          <a:sx n="79" d="100"/>
          <a:sy n="79" d="100"/>
        </p:scale>
        <p:origin x="91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278678-29ED-4B7B-93C6-72CA6BB1F0D6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577FCC-653E-4CC9-9883-92D5ABA741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156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N.B. When you click on the Info button</a:t>
            </a:r>
            <a:r>
              <a:rPr lang="en-GB" baseline="0" dirty="0"/>
              <a:t> to link to the Welsh Government website ensure to show the PDF on </a:t>
            </a:r>
            <a:r>
              <a:rPr lang="en-GB" baseline="0" dirty="0" err="1"/>
              <a:t>SSCs</a:t>
            </a:r>
            <a:r>
              <a:rPr lang="en-GB" baseline="0" dirty="0"/>
              <a:t> and show the students which </a:t>
            </a:r>
            <a:r>
              <a:rPr lang="en-GB" baseline="0" dirty="0" err="1"/>
              <a:t>SSCs</a:t>
            </a:r>
            <a:r>
              <a:rPr lang="en-GB" baseline="0" dirty="0"/>
              <a:t> cover related areas </a:t>
            </a:r>
            <a:r>
              <a:rPr lang="en-GB" baseline="0"/>
              <a:t>of work.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1BDC9B-AA40-4D8E-9592-BEC560CDBCC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813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F1D24-E0F5-436F-9C33-9D3C9E322F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6EC337-028B-452A-8588-E732BFFEC8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4E65C-6485-4F23-94E6-D4FCD53F9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198D7-CD26-4CD3-8CDB-033D27D13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4AB02-8D5B-4FC6-9780-DD396E3D5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046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74FCF-C5E7-4226-A4C5-E384F5589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3554F-0C77-4629-90AA-2EEC194DB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CE63A-A069-4D8D-A3E7-4762046A5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21C4B-BB46-40B3-82E7-3BD4518E5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75D1C0-E201-464B-823B-E126B8007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922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CEDC7-BBA7-4331-AE13-A96C2D2B1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51BC1F-B8D6-406F-B48B-0F6188D72E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F9913-1A2F-4B4A-9CDE-D0550E584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B2092-C863-45D8-8821-FDCEEEF0C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745DC0-B161-4987-9912-2282B67E8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4262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047E3-2044-44B5-8044-4D28FC70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C4158-BBE9-4D37-97B4-41653F292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8D892-6CCD-47BC-A918-F1465F825D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2A099A-E9AB-4FA3-BF7D-918FFE3C3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5BF28C-9B9E-4B24-A146-E865AD0CB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E2781C-A7B3-4EEC-8C87-9A3E0E2CA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645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19634-1A14-4F20-99AD-FBC001E6B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6F5204-AD88-4F7A-9C96-0D4B5A4CA5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01B55-2CF2-4637-88F0-82EBB1DBED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ED8B20-B472-4DD4-A243-A3381C523C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152A7D-CB0B-4B63-BFB1-BED3196C3A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7D017B-1283-433B-87C0-3011E6227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00C0FC-302E-4F4A-A40C-AC7889EAC3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60D8E4-E1CF-440A-9BFA-0A389A84E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692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7D517-186F-4475-A104-DE9548EB2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753D93-D0F7-49A6-934C-E213BE3B7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0F9EFD-CF8C-4C69-80DD-95AED21B0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1157E1-BEA1-49DF-9E45-4BBFF1F30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61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231710-604A-4AA8-99E5-26BF7454C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65993E-173F-49D1-8C21-89D8BAB3B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02FFD5-C538-472A-9099-DEA2CBA09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756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615AD-2093-42FA-8D0E-0620F089E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E71C9-D700-482B-8413-2EFB1CA97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9E6759-1A40-4F65-A8B6-A2461F7FE7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A3E013-9B80-4BC0-AFF6-CAC85E166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7E963C-1702-4816-8F9E-64DD47EA3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CBC1E1-34DA-408D-AA9E-21E23E300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202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B9B8B-DFE0-4FEB-9DCC-DD0722978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DA8814-0C4E-4C3B-AE06-070A875CE6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04BDC2-2786-44A5-974B-73FE60C8E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71974F-B728-4212-887F-1C0797FE5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4FBC1D-C64C-41A4-AE71-85219023F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363F1D-91E0-4E51-8ED8-CB52A26C1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743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D4DBA-5A96-452B-8615-4E55C4436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76063-47A6-4022-B29F-B74FFC1623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50C38D-DF94-4AB6-82AB-AA7EC75D6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087C90-4B23-4E1C-9A21-067ED5730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A2E4E-8895-4F8C-81D1-A791E8593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618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5A10D4-9DA2-4A4F-AA93-F83C445B51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BFF683-1B70-4C95-90C1-19175486AA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DB6BB7-9633-4E1B-AD6A-0BA9F9670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C99BE4-4826-412E-AF3F-159EA7322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A7CF4-51C6-4591-91FC-2CDDFFBF4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13163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6239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6360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2308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9277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5948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6884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8366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8917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0888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9243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39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BA8A2E-2E5F-4247-B4E3-2A8C79AE0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7CD5D-9698-4159-ABB8-05D7181824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76752-1ED9-4EDA-B7CD-971345967A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82FF5-7E79-4C98-98AF-9CCA97A8239E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0CC0C-207D-4490-AF01-EEFB6B954A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912531-D334-4E98-9040-0FA84E3DD3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5633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01/04/2019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4" y="6108239"/>
            <a:ext cx="229516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874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Kny_ia8Fvo" TargetMode="Externa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s://gweddill.gov.wales/docs/dhss/publications/151218part10en.pdf" TargetMode="Externa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kstandards.org.uk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kstandards.org.uk/" TargetMode="Externa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cruit3.org.uk/job/discrimination-hate-crime-casework-officer-2171.htm" TargetMode="External"/><Relationship Id="rId2" Type="http://schemas.openxmlformats.org/officeDocument/2006/relationships/hyperlink" Target="https://www.recruit3.org.uk/downloads/documents/SafeAS%20CYP%20IPA%20Job%20Description.pdf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jobs.barnardos.org.uk/jobs/vacancy/independent-visting-co-ordinator-advocate-3376/3367/description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national-occupational-standards" TargetMode="External"/><Relationship Id="rId2" Type="http://schemas.openxmlformats.org/officeDocument/2006/relationships/hyperlink" Target="http://gov.wales/topics/educationandskills/skillsandtraining/sector-skills-councils/?lang=en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youtube.com/watch?v=KKny_ia8Fv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0371-E02F-4AA6-8808-42BB5CA05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4462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Welcome to ECAY 4001</a:t>
            </a:r>
            <a:br>
              <a:rPr lang="en-GB" sz="4000" b="1" dirty="0"/>
            </a:br>
            <a:r>
              <a:rPr lang="en-GB" sz="4000" b="1" dirty="0"/>
              <a:t> Advocacy in the Contemporary World  </a:t>
            </a:r>
            <a:br>
              <a:rPr lang="en-GB" b="1" dirty="0"/>
            </a:br>
            <a:r>
              <a:rPr lang="en-GB" sz="3100" b="1" dirty="0">
                <a:solidFill>
                  <a:schemeClr val="bg1">
                    <a:lumMod val="65000"/>
                  </a:schemeClr>
                </a:solidFill>
              </a:rPr>
              <a:t>Please take a moment to settle in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DE0035-0668-4996-BF9A-DFCC359B850B}"/>
              </a:ext>
            </a:extLst>
          </p:cNvPr>
          <p:cNvSpPr txBox="1"/>
          <p:nvPr/>
        </p:nvSpPr>
        <p:spPr>
          <a:xfrm>
            <a:off x="262768" y="2091872"/>
            <a:ext cx="49235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Song with lyrics student choice to be inserted here</a:t>
            </a:r>
          </a:p>
          <a:p>
            <a:pPr lvl="0">
              <a:defRPr/>
            </a:pPr>
            <a:r>
              <a:rPr lang="en-GB" dirty="0">
                <a:solidFill>
                  <a:prstClr val="black"/>
                </a:solidFill>
                <a:hlinkClick r:id="rId2"/>
              </a:rPr>
              <a:t>https://www.youtube.com/watch?v=KKny_ia8Fvo</a:t>
            </a:r>
            <a:endParaRPr lang="en-GB" dirty="0">
              <a:solidFill>
                <a:prstClr val="black"/>
              </a:solidFill>
            </a:endParaRPr>
          </a:p>
          <a:p>
            <a:pPr lvl="0"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9D7A7A-0D60-45A9-B223-76B121F0F7F6}"/>
              </a:ext>
            </a:extLst>
          </p:cNvPr>
          <p:cNvSpPr txBox="1"/>
          <p:nvPr/>
        </p:nvSpPr>
        <p:spPr>
          <a:xfrm>
            <a:off x="10453459" y="6144736"/>
            <a:ext cx="1738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(Mercury, 1979) </a:t>
            </a:r>
          </a:p>
        </p:txBody>
      </p:sp>
    </p:spTree>
    <p:extLst>
      <p:ext uri="{BB962C8B-B14F-4D97-AF65-F5344CB8AC3E}">
        <p14:creationId xmlns:p14="http://schemas.microsoft.com/office/powerpoint/2010/main" val="1185545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6B2B193-19AE-4E9B-AA40-E7CD41F559F6}"/>
              </a:ext>
            </a:extLst>
          </p:cNvPr>
          <p:cNvSpPr/>
          <p:nvPr/>
        </p:nvSpPr>
        <p:spPr>
          <a:xfrm>
            <a:off x="191310" y="141060"/>
            <a:ext cx="11809379" cy="57233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2800" b="1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three concepts are central to understanding the role of the advocate but what do they mean?</a:t>
            </a:r>
            <a:endParaRPr lang="en-GB" sz="11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a ‘skill’?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ability to perform something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Something you are good at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Something that I can do to a good standard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a ‘quality’?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something personal to one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has more to do with the character of a person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do we mean by ‘understanding’?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Knowledge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 that we learn and retain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3033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764704"/>
            <a:ext cx="8229600" cy="778098"/>
          </a:xfrm>
        </p:spPr>
        <p:txBody>
          <a:bodyPr>
            <a:normAutofit/>
          </a:bodyPr>
          <a:lstStyle/>
          <a:p>
            <a:r>
              <a:rPr lang="en-GB" sz="2800" b="1" dirty="0"/>
              <a:t>Skills, Qualities and Understanding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81200" y="116632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The Role of the Advocate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81200" y="1700808"/>
            <a:ext cx="2962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is a ‘skill’?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91544" y="3189209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is a ‘quality’?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991544" y="4701377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is ‘understanding’?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783632" y="2372647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/>
              <a:t>I can…….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783632" y="3861048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/>
              <a:t>I am…….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783632" y="5354052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/>
              <a:t>I know…….</a:t>
            </a:r>
          </a:p>
        </p:txBody>
      </p:sp>
    </p:spTree>
    <p:extLst>
      <p:ext uri="{BB962C8B-B14F-4D97-AF65-F5344CB8AC3E}">
        <p14:creationId xmlns:p14="http://schemas.microsoft.com/office/powerpoint/2010/main" val="62118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116632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The Role of the Advocate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71664" y="966738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An Advocate needs to be……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7148" y="1786680"/>
            <a:ext cx="12105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Before we look at the skills and knowledge required to be an Advocate in more detail we will discuss the ‘qualities’ that we need to be effective.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78360" y="3429000"/>
            <a:ext cx="8435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70C0"/>
                </a:solidFill>
              </a:rPr>
              <a:t>What </a:t>
            </a:r>
            <a:r>
              <a:rPr lang="en-GB" sz="2800" b="1" u="sng" dirty="0">
                <a:solidFill>
                  <a:srgbClr val="0070C0"/>
                </a:solidFill>
              </a:rPr>
              <a:t>qualities</a:t>
            </a:r>
            <a:r>
              <a:rPr lang="en-GB" sz="2800" b="1" dirty="0">
                <a:solidFill>
                  <a:srgbClr val="0070C0"/>
                </a:solidFill>
              </a:rPr>
              <a:t> do we need to be an effective Advocate?</a:t>
            </a:r>
            <a:endParaRPr lang="en-GB" sz="2800" b="1" u="sng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362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193614" y="47088"/>
            <a:ext cx="5558287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The Role of the Advocate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71664" y="966738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An Advocate needs to be……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3901" y="1700809"/>
            <a:ext cx="118699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Before we look at the skills and knowledge required to be an Advocate in more detail we will discuss the ‘qualities’ that we need to be effective.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935" y="2979237"/>
            <a:ext cx="905644" cy="8995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55117" y="4203083"/>
            <a:ext cx="84352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In small groups, using pens and paper draw an Advocate and illustrate the qualities that they require using </a:t>
            </a:r>
          </a:p>
          <a:p>
            <a:pPr algn="ctr"/>
            <a:r>
              <a:rPr lang="en-GB" sz="2800" b="1" dirty="0"/>
              <a:t>ONLY images!</a:t>
            </a:r>
          </a:p>
        </p:txBody>
      </p:sp>
    </p:spTree>
    <p:extLst>
      <p:ext uri="{BB962C8B-B14F-4D97-AF65-F5344CB8AC3E}">
        <p14:creationId xmlns:p14="http://schemas.microsoft.com/office/powerpoint/2010/main" val="3229538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ACA0B6-D689-442F-8D34-3913E94F8038}"/>
              </a:ext>
            </a:extLst>
          </p:cNvPr>
          <p:cNvSpPr/>
          <p:nvPr/>
        </p:nvSpPr>
        <p:spPr>
          <a:xfrm>
            <a:off x="642026" y="124530"/>
            <a:ext cx="11118715" cy="57920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28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do you consider important personal qualities in some-one performing the role of an Advocate?</a:t>
            </a:r>
            <a:endParaRPr lang="en-GB" sz="28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Non-judgemental / Open minded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Integrity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Patience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Passion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Approachable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Empathetic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Persistence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Resilience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Respectful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Assertiveness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Brave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Self-awareness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341F18-B47C-48B8-9AC5-AADC4C00AA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392" y="1528661"/>
            <a:ext cx="4412102" cy="4100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454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44624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/>
              <a:t>The Role of the Advocate</a:t>
            </a: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847528" y="977783"/>
            <a:ext cx="81472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 have already looked at Part 10 of the Code of Practice produced by Welsh Government under Section 145 of the Social Services and Well-being (Wales) Act.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47528" y="2996953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Annex 1. of this Code of Practice covers the role of the </a:t>
            </a:r>
            <a:r>
              <a:rPr lang="en-GB" sz="2800" b="1" dirty="0"/>
              <a:t>independent professional advocate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1847528" y="4293096"/>
            <a:ext cx="8363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 will now look at this in detail</a:t>
            </a:r>
          </a:p>
        </p:txBody>
      </p:sp>
    </p:spTree>
    <p:extLst>
      <p:ext uri="{BB962C8B-B14F-4D97-AF65-F5344CB8AC3E}">
        <p14:creationId xmlns:p14="http://schemas.microsoft.com/office/powerpoint/2010/main" val="346640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346646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The Role of the Advocate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8561" y="3301829"/>
            <a:ext cx="9107835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Guided Study Activity: Skills, Qualities &amp; Understanding </a:t>
            </a:r>
          </a:p>
          <a:p>
            <a:r>
              <a:rPr lang="en-GB" sz="2800" dirty="0">
                <a:hlinkClick r:id="rId2"/>
              </a:rPr>
              <a:t>https://gweddill.gov.wales/docs/dhss/publications/151218part10en.pdf</a:t>
            </a:r>
            <a:endParaRPr lang="en-GB" sz="2800" dirty="0"/>
          </a:p>
          <a:p>
            <a:endParaRPr lang="en-GB" sz="2800" dirty="0"/>
          </a:p>
          <a:p>
            <a:r>
              <a:rPr lang="en-GB" sz="4000" dirty="0"/>
              <a:t>Make a list of the key elements you find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8023" y="1556793"/>
            <a:ext cx="118872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Read through Annex 1 of the Welsh Government Code of Practice ‘The role of the independent professional advocate’ and identify the skills, qualities and understanding that are required to perform the role.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A8F064-A50D-44FF-A20D-BBE2347B90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4041" y="3520872"/>
            <a:ext cx="1240950" cy="12409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CF07BAF-A793-4C0C-B288-13FBF6EC9E90}"/>
              </a:ext>
            </a:extLst>
          </p:cNvPr>
          <p:cNvSpPr txBox="1"/>
          <p:nvPr/>
        </p:nvSpPr>
        <p:spPr>
          <a:xfrm>
            <a:off x="9874041" y="4904967"/>
            <a:ext cx="12266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Handout 1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953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16632"/>
            <a:ext cx="8229600" cy="792088"/>
          </a:xfrm>
        </p:spPr>
        <p:txBody>
          <a:bodyPr/>
          <a:lstStyle/>
          <a:p>
            <a:r>
              <a:rPr lang="en-GB" b="1" dirty="0"/>
              <a:t>Setting Professional Standards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72372" y="1074523"/>
            <a:ext cx="4971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are Sector Skills Councils?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362262" y="616530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Welsh Government (2015)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4113" y="980729"/>
            <a:ext cx="710809" cy="7108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063552" y="1772817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Sector Skills Councils (</a:t>
            </a:r>
            <a:r>
              <a:rPr lang="en-GB" sz="2400" dirty="0" err="1"/>
              <a:t>SSCs</a:t>
            </a:r>
            <a:r>
              <a:rPr lang="en-GB" sz="2400" dirty="0"/>
              <a:t>) are independent, employer led UK wide organisations.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063552" y="2636912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They aim to develop high quality skills standards with employers which support productivity and profitability, growth and enhance competitiveness in UK and overseas markets.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63552" y="4206573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SSCs</a:t>
            </a:r>
            <a:r>
              <a:rPr lang="en-GB" sz="2400" dirty="0"/>
              <a:t> are licensed by the UK Commission for Employment and Skills (</a:t>
            </a:r>
            <a:r>
              <a:rPr lang="en-GB" sz="2400" dirty="0" err="1"/>
              <a:t>UKCES</a:t>
            </a:r>
            <a:r>
              <a:rPr lang="en-GB" sz="2400" dirty="0"/>
              <a:t>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63552" y="504627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One of these is ‘Skills for Care and Development’</a:t>
            </a:r>
          </a:p>
        </p:txBody>
      </p:sp>
    </p:spTree>
    <p:extLst>
      <p:ext uri="{BB962C8B-B14F-4D97-AF65-F5344CB8AC3E}">
        <p14:creationId xmlns:p14="http://schemas.microsoft.com/office/powerpoint/2010/main" val="3682198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44624"/>
            <a:ext cx="8229600" cy="850106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0070C0"/>
                </a:solidFill>
              </a:rPr>
              <a:t>The Role of the Advocate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783632" y="908720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National Occupational Standards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063552" y="1613101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What are National Occupational Standards?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6361" y="1556793"/>
            <a:ext cx="638801" cy="63880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519936" y="6165335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UK Commission for Employment &amp; Skills (2014)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47528" y="2348881"/>
            <a:ext cx="8424936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 National Occupational Standard (NOS) is a document that describes the knowledge, skills and understanding an individual needs to be competent at a job.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All of the completed and approved NOS are kept on a database  </a:t>
            </a:r>
            <a:r>
              <a:rPr lang="en-GB" b="1" dirty="0">
                <a:hlinkClick r:id="rId3"/>
              </a:rPr>
              <a:t>http://www.ukstandards.org.uk</a:t>
            </a:r>
            <a:endParaRPr lang="en-GB" b="1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This is easily accessible and allows people to search for the different jobs they are interested in.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 NOS Strategy document is available that sets out the overall policy for NOS. </a:t>
            </a:r>
          </a:p>
        </p:txBody>
      </p:sp>
    </p:spTree>
    <p:extLst>
      <p:ext uri="{BB962C8B-B14F-4D97-AF65-F5344CB8AC3E}">
        <p14:creationId xmlns:p14="http://schemas.microsoft.com/office/powerpoint/2010/main" val="150734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  <p:bldP spid="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44624"/>
            <a:ext cx="8229600" cy="850106"/>
          </a:xfrm>
        </p:spPr>
        <p:txBody>
          <a:bodyPr>
            <a:normAutofit/>
          </a:bodyPr>
          <a:lstStyle/>
          <a:p>
            <a:r>
              <a:rPr lang="en-GB" sz="4000" b="1" dirty="0"/>
              <a:t>The Role of the Advocate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783632" y="908720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National Occupational Standards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991544" y="1624732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As we have seen, there are a large number of NOS that relate to the role of an advocate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 small groups look at the examples on the web site and identify the skills, qualities and understanding that are required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39949" y="4741199"/>
            <a:ext cx="1171210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Guided Study Activity: National Occupational Standards look at the standards for a particular role or factor and add these to your list you have made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092217" y="3832061"/>
            <a:ext cx="43766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National Occupational Standards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F61EC7-DB61-4541-B879-702F9D87580E}"/>
              </a:ext>
            </a:extLst>
          </p:cNvPr>
          <p:cNvSpPr/>
          <p:nvPr/>
        </p:nvSpPr>
        <p:spPr>
          <a:xfrm>
            <a:off x="6350864" y="3881629"/>
            <a:ext cx="35953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hlinkClick r:id="rId2"/>
              </a:rPr>
              <a:t>http://www.ukstandards.org.uk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88121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 build="p"/>
      <p:bldP spid="8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44624"/>
            <a:ext cx="8229600" cy="850106"/>
          </a:xfrm>
        </p:spPr>
        <p:txBody>
          <a:bodyPr>
            <a:normAutofit/>
          </a:bodyPr>
          <a:lstStyle/>
          <a:p>
            <a:r>
              <a:rPr lang="en-GB" sz="4000" b="1" dirty="0"/>
              <a:t>The Role of the Advocate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783632" y="908720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National Occupational Standards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519936" y="6165335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UK Commission for Employment &amp; Skills (2014)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991544" y="1628801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NOS can be used in many different ways for example: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207568" y="2348880"/>
            <a:ext cx="81369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awarding bodies can create qualifications to train individuals for a job. These qualifications can then be used in an Apprenticeship Framework.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employers can create a job description to recruit new staff or a training plan to develop their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individuals can research different types of jobs and match their skills/experience to those that are needed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49992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  <p:bldP spid="1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44624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/>
              <a:t>The Role of the Advocate</a:t>
            </a: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279576" y="894730"/>
            <a:ext cx="7931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Job Descriptions / Person Specifications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81200" y="1556793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 have now looked at the Welsh Government thoughts on the role of the Advocate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91544" y="2618910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And various National Occupational Standards which set out competencies for Advocates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91544" y="3717033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 will now look at how these relate to actual jobs in the field of advocacy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91544" y="4779149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Most Job Descriptions are in two parts;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95800" y="5445225"/>
            <a:ext cx="5915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Roles and responsibilities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Person Specification</a:t>
            </a:r>
          </a:p>
        </p:txBody>
      </p:sp>
    </p:spTree>
    <p:extLst>
      <p:ext uri="{BB962C8B-B14F-4D97-AF65-F5344CB8AC3E}">
        <p14:creationId xmlns:p14="http://schemas.microsoft.com/office/powerpoint/2010/main" val="247968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44624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/>
              <a:t>The Role of the Advocate</a:t>
            </a: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279576" y="894730"/>
            <a:ext cx="7931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Job Descriptions / Person Specifications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92571" y="1417445"/>
            <a:ext cx="68774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We will now look at recent, Job Descriptions;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0D8EAB-2B6A-4F6A-8D58-68CF659D8897}"/>
              </a:ext>
            </a:extLst>
          </p:cNvPr>
          <p:cNvSpPr/>
          <p:nvPr/>
        </p:nvSpPr>
        <p:spPr>
          <a:xfrm>
            <a:off x="1269490" y="2644170"/>
            <a:ext cx="99513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https://www.recruit3.org.uk/downloads/documents/SafeAS%20CYP%20IPA%20Job%20Description.pdf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D44AF5-6BD5-4717-A5BB-6133A05549D6}"/>
              </a:ext>
            </a:extLst>
          </p:cNvPr>
          <p:cNvSpPr txBox="1"/>
          <p:nvPr/>
        </p:nvSpPr>
        <p:spPr>
          <a:xfrm>
            <a:off x="265889" y="2228726"/>
            <a:ext cx="115373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Cardiff Woman's aid Children and Young Person’s Specialist Independent Personal Advocate (CYP IPA) 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47C814-C536-40CA-ABC6-B2CCBC862C11}"/>
              </a:ext>
            </a:extLst>
          </p:cNvPr>
          <p:cNvSpPr/>
          <p:nvPr/>
        </p:nvSpPr>
        <p:spPr>
          <a:xfrm>
            <a:off x="1269490" y="3443378"/>
            <a:ext cx="9741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https://www.recruit3.org.uk/job/discrimination-hate-crime-casework-officer-2171.htm</a:t>
            </a:r>
            <a:endParaRPr lang="en-GB" dirty="0"/>
          </a:p>
          <a:p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1BF7785-8DB4-4CF3-9F51-B11CEFA95FF1}"/>
              </a:ext>
            </a:extLst>
          </p:cNvPr>
          <p:cNvSpPr/>
          <p:nvPr/>
        </p:nvSpPr>
        <p:spPr>
          <a:xfrm>
            <a:off x="265889" y="3105835"/>
            <a:ext cx="1182559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/>
              <a:t>Race Equality First has an exciting new vacancy for a Discrimination and Hate Crime Casework Officer.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5E10FDA-F191-4164-A990-E59A856940B1}"/>
              </a:ext>
            </a:extLst>
          </p:cNvPr>
          <p:cNvSpPr/>
          <p:nvPr/>
        </p:nvSpPr>
        <p:spPr>
          <a:xfrm>
            <a:off x="265890" y="4125191"/>
            <a:ext cx="1153737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1D1D1D"/>
                </a:solidFill>
                <a:latin typeface="opensansbold"/>
              </a:rPr>
              <a:t> </a:t>
            </a:r>
            <a:r>
              <a:rPr lang="en-GB" sz="2000" b="1" dirty="0" err="1">
                <a:solidFill>
                  <a:srgbClr val="1D1D1D"/>
                </a:solidFill>
              </a:rPr>
              <a:t>Barnardos</a:t>
            </a:r>
            <a:r>
              <a:rPr lang="en-GB" sz="2000" b="1" dirty="0">
                <a:solidFill>
                  <a:srgbClr val="1D1D1D"/>
                </a:solidFill>
              </a:rPr>
              <a:t> Independent Visiting Co-ordinator/Advocate (3376</a:t>
            </a:r>
            <a:r>
              <a:rPr lang="en-GB" sz="2000" dirty="0">
                <a:solidFill>
                  <a:srgbClr val="1D1D1D"/>
                </a:solidFill>
              </a:rPr>
              <a:t>)</a:t>
            </a:r>
            <a:endParaRPr lang="en-GB" sz="2000" b="0" i="0" dirty="0">
              <a:solidFill>
                <a:srgbClr val="1D1D1D"/>
              </a:solidFill>
              <a:effectLst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326913E-135C-46A5-96D3-1CA8F63FEA29}"/>
              </a:ext>
            </a:extLst>
          </p:cNvPr>
          <p:cNvSpPr/>
          <p:nvPr/>
        </p:nvSpPr>
        <p:spPr>
          <a:xfrm>
            <a:off x="815500" y="4683495"/>
            <a:ext cx="1019499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https://jobs.barnardos.org.uk/jobs/vacancy/independent-visting-co-ordinator-advocate-3376/3367/description/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167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44624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/>
              <a:t>The Role of the Advocate</a:t>
            </a: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279576" y="894730"/>
            <a:ext cx="7931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Job Descriptions / Person Specifications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003376" y="2834933"/>
            <a:ext cx="82296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small groups, compare the roles/responsibilities/duties sections of the Job Descriptions with the Welsh Government document and identify common themes.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53669" y="1700809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Roles and Responsibilities section outlines the key duties involved in the job.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279576" y="4974268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Guided Study Activity: Comparing the roles of an Advocate</a:t>
            </a:r>
          </a:p>
        </p:txBody>
      </p:sp>
    </p:spTree>
    <p:extLst>
      <p:ext uri="{BB962C8B-B14F-4D97-AF65-F5344CB8AC3E}">
        <p14:creationId xmlns:p14="http://schemas.microsoft.com/office/powerpoint/2010/main" val="91716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44624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/>
              <a:t>The Role of the Advocate</a:t>
            </a: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279576" y="894730"/>
            <a:ext cx="7931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Job Descriptions / Person Specifications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003376" y="3338990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small groups, using the notes we have already made, create a Person Specification for an Advocate.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53669" y="1700809"/>
            <a:ext cx="8229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Person Specification outlines the skills, knowledge and sometimes the qualities the employer is looking for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55498" y="4695526"/>
            <a:ext cx="57253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Guided Study Activity: Person Specification</a:t>
            </a:r>
          </a:p>
        </p:txBody>
      </p:sp>
    </p:spTree>
    <p:extLst>
      <p:ext uri="{BB962C8B-B14F-4D97-AF65-F5344CB8AC3E}">
        <p14:creationId xmlns:p14="http://schemas.microsoft.com/office/powerpoint/2010/main" val="1741772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44624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The Role of the Advocate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79576" y="894730"/>
            <a:ext cx="7931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Reflective Exercise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76736" y="1690062"/>
            <a:ext cx="81369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Complete the Advocacy skills self-evaluation exercise.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This self-evaluation is based on the Job Descriptions that we have already looked at.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This is for your own use, to identify areas that you want or need to develop. Be as honest with yourself as you can.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75674" y="5501605"/>
            <a:ext cx="4139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Self-Evaluation: Advocacy skills</a:t>
            </a:r>
          </a:p>
        </p:txBody>
      </p:sp>
    </p:spTree>
    <p:extLst>
      <p:ext uri="{BB962C8B-B14F-4D97-AF65-F5344CB8AC3E}">
        <p14:creationId xmlns:p14="http://schemas.microsoft.com/office/powerpoint/2010/main" val="1021655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99555" y="264006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References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2044" y="3654285"/>
            <a:ext cx="117310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Welsh Government (2015) </a:t>
            </a:r>
            <a:r>
              <a:rPr lang="en-GB" sz="2000" i="1" dirty="0"/>
              <a:t>Sector Skills Councils and standard setting organisations</a:t>
            </a:r>
            <a:r>
              <a:rPr lang="en-GB" sz="2000" dirty="0"/>
              <a:t> Welsh Government Available at: </a:t>
            </a:r>
            <a:r>
              <a:rPr lang="en-GB" sz="2000" dirty="0">
                <a:hlinkClick r:id="rId2"/>
              </a:rPr>
              <a:t>http://gov.wales/topics/educationandskills/skillsandtraining/sector-skills-councils/?lang=en</a:t>
            </a:r>
            <a:r>
              <a:rPr lang="en-GB" sz="2000" dirty="0"/>
              <a:t> [Last accessed: 02/02/2018] </a:t>
            </a:r>
            <a:endParaRPr lang="en-GB" sz="2000" i="1" dirty="0"/>
          </a:p>
        </p:txBody>
      </p:sp>
      <p:sp>
        <p:nvSpPr>
          <p:cNvPr id="3" name="TextBox 2"/>
          <p:cNvSpPr txBox="1"/>
          <p:nvPr/>
        </p:nvSpPr>
        <p:spPr>
          <a:xfrm>
            <a:off x="302044" y="1695087"/>
            <a:ext cx="117310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UK Commission for Employment &amp; Skills (2014) </a:t>
            </a:r>
            <a:r>
              <a:rPr lang="en-GB" sz="2000" i="1" dirty="0"/>
              <a:t>Guidance: National Occupational Standards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https://www.gov.uk/government/publications/national-occupational-standards</a:t>
            </a:r>
            <a:r>
              <a:rPr lang="en-GB" sz="2000" dirty="0"/>
              <a:t> (Accessed 23/02/2018)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2045" y="2673003"/>
            <a:ext cx="117310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UK Standards (No Date) </a:t>
            </a:r>
            <a:r>
              <a:rPr lang="en-GB" sz="2000" i="1" dirty="0"/>
              <a:t>National Occupational Standards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https://www.ukstandards.org.uk/Pages/Search.aspxs</a:t>
            </a:r>
            <a:r>
              <a:rPr lang="en-GB" sz="2000" dirty="0"/>
              <a:t> (Accessed 23/02/2018)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3BC3F6-337D-4F76-A62D-7F7C43817ECB}"/>
              </a:ext>
            </a:extLst>
          </p:cNvPr>
          <p:cNvSpPr/>
          <p:nvPr/>
        </p:nvSpPr>
        <p:spPr>
          <a:xfrm>
            <a:off x="370138" y="543721"/>
            <a:ext cx="1173106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dirty="0" err="1"/>
              <a:t>Pongaplayandsing</a:t>
            </a:r>
            <a:r>
              <a:rPr lang="en-GB" dirty="0"/>
              <a:t>, (2012) </a:t>
            </a:r>
            <a:r>
              <a:rPr lang="en-GB" i="1" dirty="0"/>
              <a:t>Queen - Don't Stop Me Now (Lyrics) </a:t>
            </a:r>
            <a:r>
              <a:rPr lang="en-GB" dirty="0"/>
              <a:t>Available at : </a:t>
            </a:r>
            <a:r>
              <a:rPr lang="en-GB" dirty="0">
                <a:hlinkClick r:id="rId4"/>
              </a:rPr>
              <a:t>https://www.youtube.com/watch?v=KKny_ia8Fvo</a:t>
            </a:r>
            <a:r>
              <a:rPr lang="en-GB" dirty="0"/>
              <a:t> [Downloaded 1/4/2019].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119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446</TotalTime>
  <Words>1284</Words>
  <Application>Microsoft Office PowerPoint</Application>
  <PresentationFormat>Widescreen</PresentationFormat>
  <Paragraphs>131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Calibri Light</vt:lpstr>
      <vt:lpstr>opensansbold</vt:lpstr>
      <vt:lpstr>Symbol</vt:lpstr>
      <vt:lpstr>Office Theme</vt:lpstr>
      <vt:lpstr>UWTSD PPT Template</vt:lpstr>
      <vt:lpstr>Welcome to ECAY 4001  Advocacy in the Contemporary World   Please take a moment to settle in </vt:lpstr>
      <vt:lpstr>PowerPoint Presentation</vt:lpstr>
      <vt:lpstr>Skills, Qualities and Understanding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Setting Professional Standards</vt:lpstr>
      <vt:lpstr>The Role of the Advocate</vt:lpstr>
      <vt:lpstr>The Role of the Advocate</vt:lpstr>
      <vt:lpstr>The Role of the Advocate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ECAY 4001  Advocacy in the Contemporary World   Please take a moment to settle in </dc:title>
  <dc:creator>peter williams</dc:creator>
  <cp:lastModifiedBy>peter williams</cp:lastModifiedBy>
  <cp:revision>45</cp:revision>
  <dcterms:created xsi:type="dcterms:W3CDTF">2019-03-24T15:01:20Z</dcterms:created>
  <dcterms:modified xsi:type="dcterms:W3CDTF">2019-04-01T22:24:33Z</dcterms:modified>
</cp:coreProperties>
</file>