
<file path=[Content_Types].xml><?xml version="1.0" encoding="utf-8"?>
<Types xmlns="http://schemas.openxmlformats.org/package/2006/content-types">
  <Default Extension="0" ContentType="image/jpeg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56" r:id="rId2"/>
    <p:sldId id="263" r:id="rId3"/>
    <p:sldId id="257" r:id="rId4"/>
    <p:sldId id="258" r:id="rId5"/>
    <p:sldId id="259" r:id="rId6"/>
    <p:sldId id="260" r:id="rId7"/>
    <p:sldId id="265" r:id="rId8"/>
    <p:sldId id="261" r:id="rId9"/>
    <p:sldId id="266" r:id="rId10"/>
    <p:sldId id="267" r:id="rId11"/>
  </p:sldIdLst>
  <p:sldSz cx="12192000" cy="6858000"/>
  <p:notesSz cx="6858000" cy="9144000"/>
  <p:defaultTextStyle>
    <a:defPPr>
      <a:defRPr lang="ro-RO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il mediu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65" d="100"/>
          <a:sy n="65" d="100"/>
        </p:scale>
        <p:origin x="912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1182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stituent antet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ro-RO"/>
          </a:p>
        </p:txBody>
      </p:sp>
      <p:sp>
        <p:nvSpPr>
          <p:cNvPr id="3" name="Substituent dată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C0C2004-AB5C-40B0-8515-9242BE29CA8F}" type="datetimeFigureOut">
              <a:rPr lang="ro-RO" smtClean="0"/>
              <a:t>15.06.2026</a:t>
            </a:fld>
            <a:endParaRPr lang="ro-RO"/>
          </a:p>
        </p:txBody>
      </p:sp>
      <p:sp>
        <p:nvSpPr>
          <p:cNvPr id="4" name="Substituent imagine diapozitiv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ro-RO"/>
          </a:p>
        </p:txBody>
      </p:sp>
      <p:sp>
        <p:nvSpPr>
          <p:cNvPr id="5" name="Substituent note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</a:p>
        </p:txBody>
      </p:sp>
      <p:sp>
        <p:nvSpPr>
          <p:cNvPr id="6" name="Substituent subsol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ro-RO"/>
          </a:p>
        </p:txBody>
      </p:sp>
      <p:sp>
        <p:nvSpPr>
          <p:cNvPr id="7" name="Substituent număr diapozitiv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7734CAF-5355-431A-B3E7-97A3565A4738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277320452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stituent imagine diapozitiv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ubstituent note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4" name="Substituent număr diapozitiv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734CAF-5355-431A-B3E7-97A3565A4738}" type="slidenum">
              <a:rPr lang="ro-RO" smtClean="0"/>
              <a:t>3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94193125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stituent imagine diapozitiv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ubstituent note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o-RO" dirty="0"/>
          </a:p>
        </p:txBody>
      </p:sp>
      <p:sp>
        <p:nvSpPr>
          <p:cNvPr id="4" name="Substituent număr diapozitiv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734CAF-5355-431A-B3E7-97A3565A4738}" type="slidenum">
              <a:rPr lang="ro-RO" smtClean="0"/>
              <a:t>5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168183183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zitiv tit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B1BABB7E-090C-A19E-C005-E39F85FD42E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ro-RO"/>
              <a:t>Faceți clic pentru a edita stilul de titlu coordonator</a:t>
            </a:r>
          </a:p>
        </p:txBody>
      </p:sp>
      <p:sp>
        <p:nvSpPr>
          <p:cNvPr id="3" name="Subtitlu 2">
            <a:extLst>
              <a:ext uri="{FF2B5EF4-FFF2-40B4-BE49-F238E27FC236}">
                <a16:creationId xmlns:a16="http://schemas.microsoft.com/office/drawing/2014/main" id="{72ECB2CD-01DD-36A4-A012-8C65D436C36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ro-RO"/>
              <a:t>Faceți clic pentru a edita stilul de subtitlu coordonator</a:t>
            </a:r>
          </a:p>
        </p:txBody>
      </p:sp>
      <p:sp>
        <p:nvSpPr>
          <p:cNvPr id="4" name="Substituent dată 3">
            <a:extLst>
              <a:ext uri="{FF2B5EF4-FFF2-40B4-BE49-F238E27FC236}">
                <a16:creationId xmlns:a16="http://schemas.microsoft.com/office/drawing/2014/main" id="{61D06EFA-8968-E044-AEB0-171BA777CE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0D05E0-0734-42C4-8301-95A9AF0A5730}" type="datetimeFigureOut">
              <a:rPr lang="ro-RO" smtClean="0"/>
              <a:t>15.06.2026</a:t>
            </a:fld>
            <a:endParaRPr lang="ro-RO"/>
          </a:p>
        </p:txBody>
      </p:sp>
      <p:sp>
        <p:nvSpPr>
          <p:cNvPr id="5" name="Substituent subsol 4">
            <a:extLst>
              <a:ext uri="{FF2B5EF4-FFF2-40B4-BE49-F238E27FC236}">
                <a16:creationId xmlns:a16="http://schemas.microsoft.com/office/drawing/2014/main" id="{25571269-8C02-2213-19AA-013A46D586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6" name="Substituent număr diapozitiv 5">
            <a:extLst>
              <a:ext uri="{FF2B5EF4-FFF2-40B4-BE49-F238E27FC236}">
                <a16:creationId xmlns:a16="http://schemas.microsoft.com/office/drawing/2014/main" id="{32429F31-DC27-5983-D3C0-55CAA48DA8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E54FE6-2A9C-4B53-B7F2-D5AD34E408AD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119971502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u și conțin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7744A60B-9199-8C10-2173-D2F7F15914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o-RO"/>
              <a:t>Faceți clic pentru a edita stilul de titlu coordonator</a:t>
            </a:r>
          </a:p>
        </p:txBody>
      </p:sp>
      <p:sp>
        <p:nvSpPr>
          <p:cNvPr id="3" name="Substituent conținut 2">
            <a:extLst>
              <a:ext uri="{FF2B5EF4-FFF2-40B4-BE49-F238E27FC236}">
                <a16:creationId xmlns:a16="http://schemas.microsoft.com/office/drawing/2014/main" id="{54AC6DD9-D9BA-58BD-28DC-40A1F47E46B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</a:p>
        </p:txBody>
      </p:sp>
      <p:sp>
        <p:nvSpPr>
          <p:cNvPr id="4" name="Substituent dată 3">
            <a:extLst>
              <a:ext uri="{FF2B5EF4-FFF2-40B4-BE49-F238E27FC236}">
                <a16:creationId xmlns:a16="http://schemas.microsoft.com/office/drawing/2014/main" id="{173FCA84-3E08-809E-5817-6E75AF6A51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0D05E0-0734-42C4-8301-95A9AF0A5730}" type="datetimeFigureOut">
              <a:rPr lang="ro-RO" smtClean="0"/>
              <a:t>15.06.2026</a:t>
            </a:fld>
            <a:endParaRPr lang="ro-RO"/>
          </a:p>
        </p:txBody>
      </p:sp>
      <p:sp>
        <p:nvSpPr>
          <p:cNvPr id="5" name="Substituent subsol 4">
            <a:extLst>
              <a:ext uri="{FF2B5EF4-FFF2-40B4-BE49-F238E27FC236}">
                <a16:creationId xmlns:a16="http://schemas.microsoft.com/office/drawing/2014/main" id="{E3A2E0E1-AF76-2485-CDED-E46379811E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6" name="Substituent număr diapozitiv 5">
            <a:extLst>
              <a:ext uri="{FF2B5EF4-FFF2-40B4-BE49-F238E27FC236}">
                <a16:creationId xmlns:a16="http://schemas.microsoft.com/office/drawing/2014/main" id="{D13C1E33-25E6-CD5D-9ED2-DA768D1236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E54FE6-2A9C-4B53-B7F2-D5AD34E408AD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307409051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Antet secțiu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F4AFFBD1-4FA6-83D3-77D4-768916190A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ro-RO"/>
              <a:t>Faceți clic pentru a edita stilul de titlu coordonator</a:t>
            </a:r>
          </a:p>
        </p:txBody>
      </p:sp>
      <p:sp>
        <p:nvSpPr>
          <p:cNvPr id="3" name="Substituent text 2">
            <a:extLst>
              <a:ext uri="{FF2B5EF4-FFF2-40B4-BE49-F238E27FC236}">
                <a16:creationId xmlns:a16="http://schemas.microsoft.com/office/drawing/2014/main" id="{F811173A-3885-CC03-4AFC-648E99A5066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ro-RO"/>
              <a:t>Faceţi clic pentru a edita Master stiluri text</a:t>
            </a:r>
          </a:p>
        </p:txBody>
      </p:sp>
      <p:sp>
        <p:nvSpPr>
          <p:cNvPr id="4" name="Substituent dată 3">
            <a:extLst>
              <a:ext uri="{FF2B5EF4-FFF2-40B4-BE49-F238E27FC236}">
                <a16:creationId xmlns:a16="http://schemas.microsoft.com/office/drawing/2014/main" id="{8BC7D5D3-C91A-7176-D814-D9E0783ECB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0D05E0-0734-42C4-8301-95A9AF0A5730}" type="datetimeFigureOut">
              <a:rPr lang="ro-RO" smtClean="0"/>
              <a:t>15.06.2026</a:t>
            </a:fld>
            <a:endParaRPr lang="ro-RO"/>
          </a:p>
        </p:txBody>
      </p:sp>
      <p:sp>
        <p:nvSpPr>
          <p:cNvPr id="5" name="Substituent subsol 4">
            <a:extLst>
              <a:ext uri="{FF2B5EF4-FFF2-40B4-BE49-F238E27FC236}">
                <a16:creationId xmlns:a16="http://schemas.microsoft.com/office/drawing/2014/main" id="{C400758F-1574-3F67-AF93-7625B6E7ED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6" name="Substituent număr diapozitiv 5">
            <a:extLst>
              <a:ext uri="{FF2B5EF4-FFF2-40B4-BE49-F238E27FC236}">
                <a16:creationId xmlns:a16="http://schemas.microsoft.com/office/drawing/2014/main" id="{08C4AF38-0DC7-E3A2-B293-4105B4BEB0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E54FE6-2A9C-4B53-B7F2-D5AD34E408AD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39419206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ouă tipuri de conțin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B21B8F8D-7B11-8018-5E89-639F71F4AC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o-RO"/>
              <a:t>Faceți clic pentru a edita stilul de titlu coordonator</a:t>
            </a:r>
          </a:p>
        </p:txBody>
      </p:sp>
      <p:sp>
        <p:nvSpPr>
          <p:cNvPr id="3" name="Substituent conținut 2">
            <a:extLst>
              <a:ext uri="{FF2B5EF4-FFF2-40B4-BE49-F238E27FC236}">
                <a16:creationId xmlns:a16="http://schemas.microsoft.com/office/drawing/2014/main" id="{FDBEB99A-E84B-CF14-5718-C03570E382F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</a:p>
        </p:txBody>
      </p:sp>
      <p:sp>
        <p:nvSpPr>
          <p:cNvPr id="4" name="Substituent conținut 3">
            <a:extLst>
              <a:ext uri="{FF2B5EF4-FFF2-40B4-BE49-F238E27FC236}">
                <a16:creationId xmlns:a16="http://schemas.microsoft.com/office/drawing/2014/main" id="{15576120-75BC-BFAC-4CC9-38DCB41A506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</a:p>
        </p:txBody>
      </p:sp>
      <p:sp>
        <p:nvSpPr>
          <p:cNvPr id="5" name="Substituent dată 4">
            <a:extLst>
              <a:ext uri="{FF2B5EF4-FFF2-40B4-BE49-F238E27FC236}">
                <a16:creationId xmlns:a16="http://schemas.microsoft.com/office/drawing/2014/main" id="{772240A7-1365-E728-688E-D5AB19AD5F5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0D05E0-0734-42C4-8301-95A9AF0A5730}" type="datetimeFigureOut">
              <a:rPr lang="ro-RO" smtClean="0"/>
              <a:t>15.06.2026</a:t>
            </a:fld>
            <a:endParaRPr lang="ro-RO"/>
          </a:p>
        </p:txBody>
      </p:sp>
      <p:sp>
        <p:nvSpPr>
          <p:cNvPr id="6" name="Substituent subsol 5">
            <a:extLst>
              <a:ext uri="{FF2B5EF4-FFF2-40B4-BE49-F238E27FC236}">
                <a16:creationId xmlns:a16="http://schemas.microsoft.com/office/drawing/2014/main" id="{3B50E4DF-7BDE-CD66-CA4E-08136D4F8D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7" name="Substituent număr diapozitiv 6">
            <a:extLst>
              <a:ext uri="{FF2B5EF4-FFF2-40B4-BE49-F238E27FC236}">
                <a16:creationId xmlns:a16="http://schemas.microsoft.com/office/drawing/2014/main" id="{A291F241-E2D7-6BF6-FD7E-643D534077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E54FE6-2A9C-4B53-B7F2-D5AD34E408AD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5661608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ți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C0FEBA0E-7EAD-828E-38F5-AE0A90F228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ro-RO"/>
              <a:t>Faceți clic pentru a edita stilul de titlu coordonator</a:t>
            </a:r>
          </a:p>
        </p:txBody>
      </p:sp>
      <p:sp>
        <p:nvSpPr>
          <p:cNvPr id="3" name="Substituent text 2">
            <a:extLst>
              <a:ext uri="{FF2B5EF4-FFF2-40B4-BE49-F238E27FC236}">
                <a16:creationId xmlns:a16="http://schemas.microsoft.com/office/drawing/2014/main" id="{8E697EF8-E180-32FB-4AC4-DB9CFA45868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o-RO"/>
              <a:t>Faceţi clic pentru a edita Master stiluri text</a:t>
            </a:r>
          </a:p>
        </p:txBody>
      </p:sp>
      <p:sp>
        <p:nvSpPr>
          <p:cNvPr id="4" name="Substituent conținut 3">
            <a:extLst>
              <a:ext uri="{FF2B5EF4-FFF2-40B4-BE49-F238E27FC236}">
                <a16:creationId xmlns:a16="http://schemas.microsoft.com/office/drawing/2014/main" id="{FE9B333C-EE2A-6C21-BFB9-D0A9676FC8B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</a:p>
        </p:txBody>
      </p:sp>
      <p:sp>
        <p:nvSpPr>
          <p:cNvPr id="5" name="Substituent text 4">
            <a:extLst>
              <a:ext uri="{FF2B5EF4-FFF2-40B4-BE49-F238E27FC236}">
                <a16:creationId xmlns:a16="http://schemas.microsoft.com/office/drawing/2014/main" id="{30C3F364-CB29-321B-D39B-36A0D6D166C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o-RO"/>
              <a:t>Faceţi clic pentru a edita Master stiluri text</a:t>
            </a:r>
          </a:p>
        </p:txBody>
      </p:sp>
      <p:sp>
        <p:nvSpPr>
          <p:cNvPr id="6" name="Substituent conținut 5">
            <a:extLst>
              <a:ext uri="{FF2B5EF4-FFF2-40B4-BE49-F238E27FC236}">
                <a16:creationId xmlns:a16="http://schemas.microsoft.com/office/drawing/2014/main" id="{2F797D7D-8C6A-A778-723D-6226EB4A84C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</a:p>
        </p:txBody>
      </p:sp>
      <p:sp>
        <p:nvSpPr>
          <p:cNvPr id="7" name="Substituent dată 6">
            <a:extLst>
              <a:ext uri="{FF2B5EF4-FFF2-40B4-BE49-F238E27FC236}">
                <a16:creationId xmlns:a16="http://schemas.microsoft.com/office/drawing/2014/main" id="{E8812D2F-4FD4-A137-F919-FA2A685E40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0D05E0-0734-42C4-8301-95A9AF0A5730}" type="datetimeFigureOut">
              <a:rPr lang="ro-RO" smtClean="0"/>
              <a:t>15.06.2026</a:t>
            </a:fld>
            <a:endParaRPr lang="ro-RO"/>
          </a:p>
        </p:txBody>
      </p:sp>
      <p:sp>
        <p:nvSpPr>
          <p:cNvPr id="8" name="Substituent subsol 7">
            <a:extLst>
              <a:ext uri="{FF2B5EF4-FFF2-40B4-BE49-F238E27FC236}">
                <a16:creationId xmlns:a16="http://schemas.microsoft.com/office/drawing/2014/main" id="{4470CB29-9F0D-6F6C-433A-896006E9A2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9" name="Substituent număr diapozitiv 8">
            <a:extLst>
              <a:ext uri="{FF2B5EF4-FFF2-40B4-BE49-F238E27FC236}">
                <a16:creationId xmlns:a16="http://schemas.microsoft.com/office/drawing/2014/main" id="{80B6BF42-0E92-CF15-87F4-1571DEBDF6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E54FE6-2A9C-4B53-B7F2-D5AD34E408AD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23082572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Doar tit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D482B5DF-F7F5-025D-BD0F-008F31FB9D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o-RO"/>
              <a:t>Faceți clic pentru a edita stilul de titlu coordonator</a:t>
            </a:r>
          </a:p>
        </p:txBody>
      </p:sp>
      <p:sp>
        <p:nvSpPr>
          <p:cNvPr id="3" name="Substituent dată 2">
            <a:extLst>
              <a:ext uri="{FF2B5EF4-FFF2-40B4-BE49-F238E27FC236}">
                <a16:creationId xmlns:a16="http://schemas.microsoft.com/office/drawing/2014/main" id="{FB0A965E-7A37-49D4-8564-6D284B562F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0D05E0-0734-42C4-8301-95A9AF0A5730}" type="datetimeFigureOut">
              <a:rPr lang="ro-RO" smtClean="0"/>
              <a:t>15.06.2026</a:t>
            </a:fld>
            <a:endParaRPr lang="ro-RO"/>
          </a:p>
        </p:txBody>
      </p:sp>
      <p:sp>
        <p:nvSpPr>
          <p:cNvPr id="4" name="Substituent subsol 3">
            <a:extLst>
              <a:ext uri="{FF2B5EF4-FFF2-40B4-BE49-F238E27FC236}">
                <a16:creationId xmlns:a16="http://schemas.microsoft.com/office/drawing/2014/main" id="{FE1617BD-97CB-598A-28C5-CD31FEA8C0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5" name="Substituent număr diapozitiv 4">
            <a:extLst>
              <a:ext uri="{FF2B5EF4-FFF2-40B4-BE49-F238E27FC236}">
                <a16:creationId xmlns:a16="http://schemas.microsoft.com/office/drawing/2014/main" id="{135B704D-EF91-1CDE-E1C1-E43B38956F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E54FE6-2A9C-4B53-B7F2-D5AD34E408AD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70204954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Necompleta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stituent dată 1">
            <a:extLst>
              <a:ext uri="{FF2B5EF4-FFF2-40B4-BE49-F238E27FC236}">
                <a16:creationId xmlns:a16="http://schemas.microsoft.com/office/drawing/2014/main" id="{89B9DE52-A026-10B6-5097-B218A42B9F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0D05E0-0734-42C4-8301-95A9AF0A5730}" type="datetimeFigureOut">
              <a:rPr lang="ro-RO" smtClean="0"/>
              <a:t>15.06.2026</a:t>
            </a:fld>
            <a:endParaRPr lang="ro-RO"/>
          </a:p>
        </p:txBody>
      </p:sp>
      <p:sp>
        <p:nvSpPr>
          <p:cNvPr id="3" name="Substituent subsol 2">
            <a:extLst>
              <a:ext uri="{FF2B5EF4-FFF2-40B4-BE49-F238E27FC236}">
                <a16:creationId xmlns:a16="http://schemas.microsoft.com/office/drawing/2014/main" id="{1F0BF046-AEE9-E426-9501-4DDED1F7E2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4" name="Substituent număr diapozitiv 3">
            <a:extLst>
              <a:ext uri="{FF2B5EF4-FFF2-40B4-BE49-F238E27FC236}">
                <a16:creationId xmlns:a16="http://schemas.microsoft.com/office/drawing/2014/main" id="{5B042E5D-B949-0C8D-B4C8-8FB06840EF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E54FE6-2A9C-4B53-B7F2-D5AD34E408AD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122135313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ținut cu legend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CF652341-E8B5-2A3D-7FFE-1B45B0DA82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ro-RO"/>
              <a:t>Faceți clic pentru a edita stilul de titlu coordonator</a:t>
            </a:r>
          </a:p>
        </p:txBody>
      </p:sp>
      <p:sp>
        <p:nvSpPr>
          <p:cNvPr id="3" name="Substituent conținut 2">
            <a:extLst>
              <a:ext uri="{FF2B5EF4-FFF2-40B4-BE49-F238E27FC236}">
                <a16:creationId xmlns:a16="http://schemas.microsoft.com/office/drawing/2014/main" id="{756B31D7-281D-5DBB-62FD-4D6C271803A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</a:p>
        </p:txBody>
      </p:sp>
      <p:sp>
        <p:nvSpPr>
          <p:cNvPr id="4" name="Substituent text 3">
            <a:extLst>
              <a:ext uri="{FF2B5EF4-FFF2-40B4-BE49-F238E27FC236}">
                <a16:creationId xmlns:a16="http://schemas.microsoft.com/office/drawing/2014/main" id="{9DA60421-A4BB-8638-E3CC-6323B671F9C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ro-RO"/>
              <a:t>Faceţi clic pentru a edita Master stiluri text</a:t>
            </a:r>
          </a:p>
        </p:txBody>
      </p:sp>
      <p:sp>
        <p:nvSpPr>
          <p:cNvPr id="5" name="Substituent dată 4">
            <a:extLst>
              <a:ext uri="{FF2B5EF4-FFF2-40B4-BE49-F238E27FC236}">
                <a16:creationId xmlns:a16="http://schemas.microsoft.com/office/drawing/2014/main" id="{EF4B6C0B-06D1-14F9-FEDB-F82AE6E674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0D05E0-0734-42C4-8301-95A9AF0A5730}" type="datetimeFigureOut">
              <a:rPr lang="ro-RO" smtClean="0"/>
              <a:t>15.06.2026</a:t>
            </a:fld>
            <a:endParaRPr lang="ro-RO"/>
          </a:p>
        </p:txBody>
      </p:sp>
      <p:sp>
        <p:nvSpPr>
          <p:cNvPr id="6" name="Substituent subsol 5">
            <a:extLst>
              <a:ext uri="{FF2B5EF4-FFF2-40B4-BE49-F238E27FC236}">
                <a16:creationId xmlns:a16="http://schemas.microsoft.com/office/drawing/2014/main" id="{A5D14441-5EBC-D42C-0130-566251B0FF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7" name="Substituent număr diapozitiv 6">
            <a:extLst>
              <a:ext uri="{FF2B5EF4-FFF2-40B4-BE49-F238E27FC236}">
                <a16:creationId xmlns:a16="http://schemas.microsoft.com/office/drawing/2014/main" id="{0B434DD8-2B48-A3DA-507D-8F0BDB92B1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E54FE6-2A9C-4B53-B7F2-D5AD34E408AD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239270350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ine cu legend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7A936D46-77B2-D5FA-DACB-31B9CAF28D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ro-RO"/>
              <a:t>Faceți clic pentru a edita stilul de titlu coordonator</a:t>
            </a:r>
          </a:p>
        </p:txBody>
      </p:sp>
      <p:sp>
        <p:nvSpPr>
          <p:cNvPr id="3" name="Substituent imagine 2">
            <a:extLst>
              <a:ext uri="{FF2B5EF4-FFF2-40B4-BE49-F238E27FC236}">
                <a16:creationId xmlns:a16="http://schemas.microsoft.com/office/drawing/2014/main" id="{9A699EF8-C9DF-0EDD-D124-EAF72085AB3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ro-RO"/>
          </a:p>
        </p:txBody>
      </p:sp>
      <p:sp>
        <p:nvSpPr>
          <p:cNvPr id="4" name="Substituent text 3">
            <a:extLst>
              <a:ext uri="{FF2B5EF4-FFF2-40B4-BE49-F238E27FC236}">
                <a16:creationId xmlns:a16="http://schemas.microsoft.com/office/drawing/2014/main" id="{1DDD7EFA-7794-473F-DAD9-6DDAFF94C39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ro-RO"/>
              <a:t>Faceţi clic pentru a edita Master stiluri text</a:t>
            </a:r>
          </a:p>
        </p:txBody>
      </p:sp>
      <p:sp>
        <p:nvSpPr>
          <p:cNvPr id="5" name="Substituent dată 4">
            <a:extLst>
              <a:ext uri="{FF2B5EF4-FFF2-40B4-BE49-F238E27FC236}">
                <a16:creationId xmlns:a16="http://schemas.microsoft.com/office/drawing/2014/main" id="{4960CB49-FB17-CBD4-6F49-E1355C50A9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0D05E0-0734-42C4-8301-95A9AF0A5730}" type="datetimeFigureOut">
              <a:rPr lang="ro-RO" smtClean="0"/>
              <a:t>15.06.2026</a:t>
            </a:fld>
            <a:endParaRPr lang="ro-RO"/>
          </a:p>
        </p:txBody>
      </p:sp>
      <p:sp>
        <p:nvSpPr>
          <p:cNvPr id="6" name="Substituent subsol 5">
            <a:extLst>
              <a:ext uri="{FF2B5EF4-FFF2-40B4-BE49-F238E27FC236}">
                <a16:creationId xmlns:a16="http://schemas.microsoft.com/office/drawing/2014/main" id="{69D4AD9C-2D0F-D286-3EED-BD82153927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7" name="Substituent număr diapozitiv 6">
            <a:extLst>
              <a:ext uri="{FF2B5EF4-FFF2-40B4-BE49-F238E27FC236}">
                <a16:creationId xmlns:a16="http://schemas.microsoft.com/office/drawing/2014/main" id="{04BB548E-A6B9-FAF1-83B1-3A3282F7BF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E54FE6-2A9C-4B53-B7F2-D5AD34E408AD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124245804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ext vertical și tit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9EDF8889-A7AF-418A-ED4B-4A126E0C6A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o-RO"/>
              <a:t>Faceți clic pentru a edita stilul de titlu coordonator</a:t>
            </a:r>
          </a:p>
        </p:txBody>
      </p:sp>
      <p:sp>
        <p:nvSpPr>
          <p:cNvPr id="3" name="Substituent text vertical 2">
            <a:extLst>
              <a:ext uri="{FF2B5EF4-FFF2-40B4-BE49-F238E27FC236}">
                <a16:creationId xmlns:a16="http://schemas.microsoft.com/office/drawing/2014/main" id="{A2E84D91-0916-566C-580B-AC80A25CFA7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</a:p>
        </p:txBody>
      </p:sp>
      <p:sp>
        <p:nvSpPr>
          <p:cNvPr id="4" name="Substituent dată 3">
            <a:extLst>
              <a:ext uri="{FF2B5EF4-FFF2-40B4-BE49-F238E27FC236}">
                <a16:creationId xmlns:a16="http://schemas.microsoft.com/office/drawing/2014/main" id="{047EB901-BB50-EA8D-3C37-83EE9E571F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0D05E0-0734-42C4-8301-95A9AF0A5730}" type="datetimeFigureOut">
              <a:rPr lang="ro-RO" smtClean="0"/>
              <a:t>15.06.2026</a:t>
            </a:fld>
            <a:endParaRPr lang="ro-RO"/>
          </a:p>
        </p:txBody>
      </p:sp>
      <p:sp>
        <p:nvSpPr>
          <p:cNvPr id="5" name="Substituent subsol 4">
            <a:extLst>
              <a:ext uri="{FF2B5EF4-FFF2-40B4-BE49-F238E27FC236}">
                <a16:creationId xmlns:a16="http://schemas.microsoft.com/office/drawing/2014/main" id="{A1E31914-62B9-2B25-7BE8-2AFEA9EBBC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6" name="Substituent număr diapozitiv 5">
            <a:extLst>
              <a:ext uri="{FF2B5EF4-FFF2-40B4-BE49-F238E27FC236}">
                <a16:creationId xmlns:a16="http://schemas.microsoft.com/office/drawing/2014/main" id="{E099923B-38E2-6009-EF20-86CD242FEB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E54FE6-2A9C-4B53-B7F2-D5AD34E408AD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35847508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itlu vertical și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vertical 1">
            <a:extLst>
              <a:ext uri="{FF2B5EF4-FFF2-40B4-BE49-F238E27FC236}">
                <a16:creationId xmlns:a16="http://schemas.microsoft.com/office/drawing/2014/main" id="{71E48609-9162-A9AB-4596-36F76F18D0E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ro-RO"/>
              <a:t>Faceți clic pentru a edita stilul de titlu coordonator</a:t>
            </a:r>
          </a:p>
        </p:txBody>
      </p:sp>
      <p:sp>
        <p:nvSpPr>
          <p:cNvPr id="3" name="Substituent text vertical 2">
            <a:extLst>
              <a:ext uri="{FF2B5EF4-FFF2-40B4-BE49-F238E27FC236}">
                <a16:creationId xmlns:a16="http://schemas.microsoft.com/office/drawing/2014/main" id="{D8592E8D-0B29-961F-495B-90D7EA6EC51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</a:p>
        </p:txBody>
      </p:sp>
      <p:sp>
        <p:nvSpPr>
          <p:cNvPr id="4" name="Substituent dată 3">
            <a:extLst>
              <a:ext uri="{FF2B5EF4-FFF2-40B4-BE49-F238E27FC236}">
                <a16:creationId xmlns:a16="http://schemas.microsoft.com/office/drawing/2014/main" id="{377DD362-FA7F-9CE9-FFFA-7535441910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0D05E0-0734-42C4-8301-95A9AF0A5730}" type="datetimeFigureOut">
              <a:rPr lang="ro-RO" smtClean="0"/>
              <a:t>15.06.2026</a:t>
            </a:fld>
            <a:endParaRPr lang="ro-RO"/>
          </a:p>
        </p:txBody>
      </p:sp>
      <p:sp>
        <p:nvSpPr>
          <p:cNvPr id="5" name="Substituent subsol 4">
            <a:extLst>
              <a:ext uri="{FF2B5EF4-FFF2-40B4-BE49-F238E27FC236}">
                <a16:creationId xmlns:a16="http://schemas.microsoft.com/office/drawing/2014/main" id="{42F92011-2297-BB3C-D72D-3033E34D1A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6" name="Substituent număr diapozitiv 5">
            <a:extLst>
              <a:ext uri="{FF2B5EF4-FFF2-40B4-BE49-F238E27FC236}">
                <a16:creationId xmlns:a16="http://schemas.microsoft.com/office/drawing/2014/main" id="{D9EC2C02-6B4F-1331-2C35-5D6F8CA28B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E54FE6-2A9C-4B53-B7F2-D5AD34E408AD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278954259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stituent titlu 1">
            <a:extLst>
              <a:ext uri="{FF2B5EF4-FFF2-40B4-BE49-F238E27FC236}">
                <a16:creationId xmlns:a16="http://schemas.microsoft.com/office/drawing/2014/main" id="{EF70544B-81CE-6F91-1086-A4A5602323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ro-RO"/>
              <a:t>Faceți clic pentru a edita stilul de titlu coordonator</a:t>
            </a:r>
          </a:p>
        </p:txBody>
      </p:sp>
      <p:sp>
        <p:nvSpPr>
          <p:cNvPr id="3" name="Substituent text 2">
            <a:extLst>
              <a:ext uri="{FF2B5EF4-FFF2-40B4-BE49-F238E27FC236}">
                <a16:creationId xmlns:a16="http://schemas.microsoft.com/office/drawing/2014/main" id="{B7381CEB-652D-0507-837C-7E49273A67A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</a:p>
        </p:txBody>
      </p:sp>
      <p:sp>
        <p:nvSpPr>
          <p:cNvPr id="4" name="Substituent dată 3">
            <a:extLst>
              <a:ext uri="{FF2B5EF4-FFF2-40B4-BE49-F238E27FC236}">
                <a16:creationId xmlns:a16="http://schemas.microsoft.com/office/drawing/2014/main" id="{4B13785E-767B-E231-9C81-6DB1B2CE2C4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10D05E0-0734-42C4-8301-95A9AF0A5730}" type="datetimeFigureOut">
              <a:rPr lang="ro-RO" smtClean="0"/>
              <a:t>15.06.2026</a:t>
            </a:fld>
            <a:endParaRPr lang="ro-RO"/>
          </a:p>
        </p:txBody>
      </p:sp>
      <p:sp>
        <p:nvSpPr>
          <p:cNvPr id="5" name="Substituent subsol 4">
            <a:extLst>
              <a:ext uri="{FF2B5EF4-FFF2-40B4-BE49-F238E27FC236}">
                <a16:creationId xmlns:a16="http://schemas.microsoft.com/office/drawing/2014/main" id="{511BDECB-01CB-EED7-2B29-8F320A54837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ro-RO"/>
          </a:p>
        </p:txBody>
      </p:sp>
      <p:sp>
        <p:nvSpPr>
          <p:cNvPr id="6" name="Substituent număr diapozitiv 5">
            <a:extLst>
              <a:ext uri="{FF2B5EF4-FFF2-40B4-BE49-F238E27FC236}">
                <a16:creationId xmlns:a16="http://schemas.microsoft.com/office/drawing/2014/main" id="{F394C6A7-3695-F9F3-DDEE-EDAAF40794E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4E54FE6-2A9C-4B53-B7F2-D5AD34E408AD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38664039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ro-RO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faithparent.marxhausen.net/2020/04/" TargetMode="External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sa/3.0/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creativecommons.org/licenses/by-nc-sa/3.0/" TargetMode="External"/><Relationship Id="rId4" Type="http://schemas.openxmlformats.org/officeDocument/2006/relationships/hyperlink" Target="https://www.orientacionandujar.es/2019/02/06/programa-de-intervencion-en-el-aula-para-alumnos-con-tdah/profesores-ayudar-alumnos-con-tdah-e1424439894330/" TargetMode="Externa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creativecommons.org/licenses/by-nc-sa/3.0/" TargetMode="External"/><Relationship Id="rId4" Type="http://schemas.openxmlformats.org/officeDocument/2006/relationships/hyperlink" Target="http://heidicohen.com/how-to-build-your-social-media-team/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mappingignorance.org/2019/11/25/nature-versus-nurture-how-modern-science-is-rewriting-it/" TargetMode="External"/><Relationship Id="rId2" Type="http://schemas.openxmlformats.org/officeDocument/2006/relationships/image" Target="../media/image7.0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c-nd/3.0/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thetruthfultutor.com/6-benefits-of-play-based-learning/" TargetMode="External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c/3.0/" TargetMode="Externa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47" name="Slide Background Fill">
            <a:extLst>
              <a:ext uri="{FF2B5EF4-FFF2-40B4-BE49-F238E27FC236}">
                <a16:creationId xmlns:a16="http://schemas.microsoft.com/office/drawing/2014/main" id="{C7D023E4-8DE1-436E-9847-ED6A4B4B04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1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49" name="Color Cover">
            <a:extLst>
              <a:ext uri="{FF2B5EF4-FFF2-40B4-BE49-F238E27FC236}">
                <a16:creationId xmlns:a16="http://schemas.microsoft.com/office/drawing/2014/main" id="{8B2B1708-8CE4-4A20-94F5-55118AE2CB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1" y="0"/>
            <a:ext cx="12188949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051" name="Group 1050">
            <a:extLst>
              <a:ext uri="{FF2B5EF4-FFF2-40B4-BE49-F238E27FC236}">
                <a16:creationId xmlns:a16="http://schemas.microsoft.com/office/drawing/2014/main" id="{3E84BE2F-C43D-43D9-A96D-1526003268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6064235" cy="6858000"/>
            <a:chOff x="651279" y="598259"/>
            <a:chExt cx="10889442" cy="5680742"/>
          </a:xfrm>
        </p:grpSpPr>
        <p:sp>
          <p:nvSpPr>
            <p:cNvPr id="1052" name="Color">
              <a:extLst>
                <a:ext uri="{FF2B5EF4-FFF2-40B4-BE49-F238E27FC236}">
                  <a16:creationId xmlns:a16="http://schemas.microsoft.com/office/drawing/2014/main" id="{E7400609-3385-4926-AD61-85A199F074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053" name="Color">
              <a:extLst>
                <a:ext uri="{FF2B5EF4-FFF2-40B4-BE49-F238E27FC236}">
                  <a16:creationId xmlns:a16="http://schemas.microsoft.com/office/drawing/2014/main" id="{9E9E1A20-C3CA-40B4-8D3A-3EAC12D69A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pic>
        <p:nvPicPr>
          <p:cNvPr id="5" name="Imagine 4">
            <a:extLst>
              <a:ext uri="{FF2B5EF4-FFF2-40B4-BE49-F238E27FC236}">
                <a16:creationId xmlns:a16="http://schemas.microsoft.com/office/drawing/2014/main" id="{B98532AA-8913-1A3F-32E7-23CEEB5B0C9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92172" y="598259"/>
            <a:ext cx="2554234" cy="2814583"/>
          </a:xfrm>
          <a:prstGeom prst="rect">
            <a:avLst/>
          </a:prstGeom>
        </p:spPr>
      </p:pic>
      <p:pic>
        <p:nvPicPr>
          <p:cNvPr id="1026" name="Picture 2" descr="University of Wales Trinity Saint David - Wikipedia">
            <a:extLst>
              <a:ext uri="{FF2B5EF4-FFF2-40B4-BE49-F238E27FC236}">
                <a16:creationId xmlns:a16="http://schemas.microsoft.com/office/drawing/2014/main" id="{913522C7-192B-C516-2920-490A568DDD8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792172" y="3920357"/>
            <a:ext cx="4756760" cy="19027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055" name="Group 1054">
            <a:extLst>
              <a:ext uri="{FF2B5EF4-FFF2-40B4-BE49-F238E27FC236}">
                <a16:creationId xmlns:a16="http://schemas.microsoft.com/office/drawing/2014/main" id="{E27AF472-EAE3-4572-AB69-B92BD10DBC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1056" name="Freeform: Shape 1055">
              <a:extLst>
                <a:ext uri="{FF2B5EF4-FFF2-40B4-BE49-F238E27FC236}">
                  <a16:creationId xmlns:a16="http://schemas.microsoft.com/office/drawing/2014/main" id="{BF4DB9D2-6215-420C-874C-82EADF8C6C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057" name="Freeform: Shape 1056">
              <a:extLst>
                <a:ext uri="{FF2B5EF4-FFF2-40B4-BE49-F238E27FC236}">
                  <a16:creationId xmlns:a16="http://schemas.microsoft.com/office/drawing/2014/main" id="{1F003139-C97C-44FA-B139-32E4DFDCE9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058" name="Freeform: Shape 1057">
              <a:extLst>
                <a:ext uri="{FF2B5EF4-FFF2-40B4-BE49-F238E27FC236}">
                  <a16:creationId xmlns:a16="http://schemas.microsoft.com/office/drawing/2014/main" id="{5CE4DD6E-8CEA-45EE-B630-DBC22144D8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059" name="Freeform: Shape 1058">
              <a:extLst>
                <a:ext uri="{FF2B5EF4-FFF2-40B4-BE49-F238E27FC236}">
                  <a16:creationId xmlns:a16="http://schemas.microsoft.com/office/drawing/2014/main" id="{A4372F7F-AA3C-470B-AA61-7C35B7722C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060" name="Freeform: Shape 1059">
              <a:extLst>
                <a:ext uri="{FF2B5EF4-FFF2-40B4-BE49-F238E27FC236}">
                  <a16:creationId xmlns:a16="http://schemas.microsoft.com/office/drawing/2014/main" id="{34B605BF-D199-43DD-9328-E99F2ADFC6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061" name="Freeform: Shape 1060">
              <a:extLst>
                <a:ext uri="{FF2B5EF4-FFF2-40B4-BE49-F238E27FC236}">
                  <a16:creationId xmlns:a16="http://schemas.microsoft.com/office/drawing/2014/main" id="{E5D42A77-7336-4A35-8922-8098A16AA2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062" name="Freeform: Shape 1061">
              <a:extLst>
                <a:ext uri="{FF2B5EF4-FFF2-40B4-BE49-F238E27FC236}">
                  <a16:creationId xmlns:a16="http://schemas.microsoft.com/office/drawing/2014/main" id="{7401EE7D-B85D-4C10-AB8C-71884EFB11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Dreptunghi 1">
            <a:extLst>
              <a:ext uri="{FF2B5EF4-FFF2-40B4-BE49-F238E27FC236}">
                <a16:creationId xmlns:a16="http://schemas.microsoft.com/office/drawing/2014/main" id="{F7B17FF0-077C-AA81-E2DB-8F04A29C9549}"/>
              </a:ext>
            </a:extLst>
          </p:cNvPr>
          <p:cNvSpPr/>
          <p:nvPr/>
        </p:nvSpPr>
        <p:spPr>
          <a:xfrm>
            <a:off x="1012644" y="598260"/>
            <a:ext cx="4879001" cy="3026128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85000" lnSpcReduction="20000"/>
          </a:bodyPr>
          <a:lstStyle/>
          <a:p>
            <a:pPr lvl="0"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defRPr/>
            </a:pPr>
            <a:r>
              <a:rPr lang="ro-RO" sz="4800" dirty="0" err="1"/>
              <a:t>Applying</a:t>
            </a:r>
            <a:r>
              <a:rPr lang="ro-RO" sz="4800" dirty="0"/>
              <a:t> </a:t>
            </a:r>
            <a:r>
              <a:rPr lang="ro-RO" sz="4800" dirty="0" err="1"/>
              <a:t>Vygotsky’s</a:t>
            </a:r>
            <a:r>
              <a:rPr lang="ro-RO" sz="4800" dirty="0"/>
              <a:t> Sociocultural </a:t>
            </a:r>
            <a:r>
              <a:rPr lang="ro-RO" sz="4800" dirty="0" err="1"/>
              <a:t>Theory</a:t>
            </a:r>
            <a:r>
              <a:rPr lang="ro-RO" sz="4800" dirty="0"/>
              <a:t> </a:t>
            </a:r>
            <a:r>
              <a:rPr lang="ro-RO" sz="4800" dirty="0" err="1"/>
              <a:t>to</a:t>
            </a:r>
            <a:r>
              <a:rPr lang="ro-RO" sz="4800" dirty="0"/>
              <a:t> </a:t>
            </a:r>
            <a:r>
              <a:rPr lang="ro-RO" sz="4800" dirty="0" err="1"/>
              <a:t>Understand</a:t>
            </a:r>
            <a:r>
              <a:rPr lang="ro-RO" sz="4800" dirty="0"/>
              <a:t> </a:t>
            </a:r>
            <a:r>
              <a:rPr lang="ro-RO" sz="4800" dirty="0" err="1"/>
              <a:t>Isaac’s</a:t>
            </a:r>
            <a:r>
              <a:rPr lang="ro-RO" sz="4800" dirty="0"/>
              <a:t> Social </a:t>
            </a:r>
            <a:r>
              <a:rPr lang="ro-RO" sz="4800" dirty="0" err="1"/>
              <a:t>and</a:t>
            </a:r>
            <a:r>
              <a:rPr lang="ro-RO" sz="4800" dirty="0"/>
              <a:t> </a:t>
            </a:r>
            <a:r>
              <a:rPr lang="ro-RO" sz="4800" dirty="0" err="1"/>
              <a:t>Language</a:t>
            </a:r>
            <a:r>
              <a:rPr lang="ro-RO" sz="4800" dirty="0"/>
              <a:t> </a:t>
            </a:r>
            <a:r>
              <a:rPr lang="ro-RO" sz="4800" dirty="0" err="1"/>
              <a:t>Development</a:t>
            </a:r>
            <a:endParaRPr kumimoji="0" lang="en-US" sz="4800" b="1" i="0" u="none" strike="noStrike" cap="none" spc="0" normalizeH="0" baseline="0" noProof="0" dirty="0">
              <a:ln w="12700" cmpd="sng">
                <a:solidFill>
                  <a:srgbClr val="0F9ED5"/>
                </a:solidFill>
                <a:prstDash val="solid"/>
              </a:ln>
              <a:solidFill>
                <a:schemeClr val="bg1">
                  <a:lumMod val="95000"/>
                </a:schemeClr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3" name="Subtitlu 2">
            <a:extLst>
              <a:ext uri="{FF2B5EF4-FFF2-40B4-BE49-F238E27FC236}">
                <a16:creationId xmlns:a16="http://schemas.microsoft.com/office/drawing/2014/main" id="{AD185F32-17C2-E8C6-501C-E64FF676096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12644" y="3764655"/>
            <a:ext cx="4879001" cy="249508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200" b="1" dirty="0">
                <a:solidFill>
                  <a:schemeClr val="bg1"/>
                </a:solidFill>
              </a:rPr>
              <a:t>Ioana Madalina : Priboi</a:t>
            </a:r>
          </a:p>
          <a:p>
            <a:r>
              <a:rPr lang="en-US" sz="2200" b="1" dirty="0">
                <a:solidFill>
                  <a:schemeClr val="bg1"/>
                </a:solidFill>
              </a:rPr>
              <a:t>Student Number:2511525 </a:t>
            </a:r>
          </a:p>
          <a:p>
            <a:r>
              <a:rPr lang="en-US" sz="2200" b="1" dirty="0">
                <a:solidFill>
                  <a:schemeClr val="bg1"/>
                </a:solidFill>
              </a:rPr>
              <a:t>Module Name :</a:t>
            </a:r>
            <a:r>
              <a:rPr lang="ro-RO" sz="2200" b="1" dirty="0" err="1">
                <a:solidFill>
                  <a:schemeClr val="bg1"/>
                </a:solidFill>
              </a:rPr>
              <a:t>Psychology</a:t>
            </a:r>
            <a:r>
              <a:rPr lang="ro-RO" sz="2200" b="1" dirty="0">
                <a:solidFill>
                  <a:schemeClr val="bg1"/>
                </a:solidFill>
              </a:rPr>
              <a:t> in </a:t>
            </a:r>
            <a:r>
              <a:rPr lang="ro-RO" sz="2200" b="1" dirty="0" err="1">
                <a:solidFill>
                  <a:schemeClr val="bg1"/>
                </a:solidFill>
              </a:rPr>
              <a:t>Health</a:t>
            </a:r>
            <a:r>
              <a:rPr lang="ro-RO" sz="2200" b="1" dirty="0">
                <a:solidFill>
                  <a:schemeClr val="bg1"/>
                </a:solidFill>
              </a:rPr>
              <a:t> </a:t>
            </a:r>
            <a:r>
              <a:rPr lang="ro-RO" sz="2200" b="1" dirty="0" err="1">
                <a:solidFill>
                  <a:schemeClr val="bg1"/>
                </a:solidFill>
              </a:rPr>
              <a:t>and</a:t>
            </a:r>
            <a:r>
              <a:rPr lang="ro-RO" sz="2200" b="1" dirty="0">
                <a:solidFill>
                  <a:schemeClr val="bg1"/>
                </a:solidFill>
              </a:rPr>
              <a:t> Social Care</a:t>
            </a:r>
            <a:endParaRPr lang="en-US" sz="2200" b="1" dirty="0">
              <a:solidFill>
                <a:schemeClr val="bg1"/>
              </a:solidFill>
            </a:endParaRPr>
          </a:p>
          <a:p>
            <a:r>
              <a:rPr lang="en-US" sz="2200" b="1" dirty="0">
                <a:solidFill>
                  <a:schemeClr val="bg1"/>
                </a:solidFill>
              </a:rPr>
              <a:t>Module Code : LCHS4010_BIR</a:t>
            </a:r>
            <a:r>
              <a:rPr lang="ro-RO" sz="2200" b="1" dirty="0">
                <a:solidFill>
                  <a:schemeClr val="bg1"/>
                </a:solidFill>
              </a:rPr>
              <a:t>M</a:t>
            </a:r>
          </a:p>
          <a:p>
            <a:r>
              <a:rPr lang="ro-RO" sz="2200" b="1" dirty="0">
                <a:solidFill>
                  <a:schemeClr val="bg1"/>
                </a:solidFill>
              </a:rPr>
              <a:t>Module lider</a:t>
            </a:r>
            <a:r>
              <a:rPr lang="en-US" sz="2200" b="1" dirty="0">
                <a:solidFill>
                  <a:schemeClr val="bg1"/>
                </a:solidFill>
              </a:rPr>
              <a:t> :</a:t>
            </a:r>
            <a:r>
              <a:rPr lang="ro-RO" sz="2200" b="1" dirty="0">
                <a:solidFill>
                  <a:schemeClr val="bg1"/>
                </a:solidFill>
              </a:rPr>
              <a:t> </a:t>
            </a:r>
            <a:r>
              <a:rPr lang="ro-RO" sz="2200" b="1" dirty="0" err="1">
                <a:solidFill>
                  <a:schemeClr val="bg1"/>
                </a:solidFill>
              </a:rPr>
              <a:t>Prabjot</a:t>
            </a:r>
            <a:r>
              <a:rPr lang="ro-RO" sz="2200" b="1" dirty="0">
                <a:solidFill>
                  <a:schemeClr val="bg1"/>
                </a:solidFill>
              </a:rPr>
              <a:t> </a:t>
            </a:r>
            <a:r>
              <a:rPr lang="ro-RO" sz="2200" b="1" dirty="0" err="1">
                <a:solidFill>
                  <a:schemeClr val="bg1"/>
                </a:solidFill>
              </a:rPr>
              <a:t>Sahota</a:t>
            </a:r>
            <a:endParaRPr lang="en-US" sz="22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9434853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17">
            <a:extLst>
              <a:ext uri="{FF2B5EF4-FFF2-40B4-BE49-F238E27FC236}">
                <a16:creationId xmlns:a16="http://schemas.microsoft.com/office/drawing/2014/main" id="{117AB3D3-3C9C-4DED-809A-78734805B8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u 1">
            <a:extLst>
              <a:ext uri="{FF2B5EF4-FFF2-40B4-BE49-F238E27FC236}">
                <a16:creationId xmlns:a16="http://schemas.microsoft.com/office/drawing/2014/main" id="{792E6D64-32CA-386E-DEA0-2C12F88F12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3662" y="386930"/>
            <a:ext cx="10066122" cy="1298448"/>
          </a:xfrm>
        </p:spPr>
        <p:txBody>
          <a:bodyPr anchor="b">
            <a:normAutofit/>
          </a:bodyPr>
          <a:lstStyle/>
          <a:p>
            <a:r>
              <a:rPr lang="ro-RO" sz="4800"/>
              <a:t>Introduction</a:t>
            </a:r>
          </a:p>
        </p:txBody>
      </p:sp>
      <p:sp>
        <p:nvSpPr>
          <p:cNvPr id="25" name="Rectangle 19">
            <a:extLst>
              <a:ext uri="{FF2B5EF4-FFF2-40B4-BE49-F238E27FC236}">
                <a16:creationId xmlns:a16="http://schemas.microsoft.com/office/drawing/2014/main" id="{3A9A4357-BD1D-4622-A4FE-766E6AB8D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-2" y="1998845"/>
            <a:ext cx="1145459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stituent conținut 2">
            <a:extLst>
              <a:ext uri="{FF2B5EF4-FFF2-40B4-BE49-F238E27FC236}">
                <a16:creationId xmlns:a16="http://schemas.microsoft.com/office/drawing/2014/main" id="{42D4396E-AD96-3D3E-492E-7540F48856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3661" y="2599509"/>
            <a:ext cx="4530898" cy="3639450"/>
          </a:xfrm>
        </p:spPr>
        <p:txBody>
          <a:bodyPr anchor="ctr">
            <a:normAutofit lnSpcReduction="10000"/>
          </a:bodyPr>
          <a:lstStyle/>
          <a:p>
            <a:pPr marL="0" indent="0">
              <a:buNone/>
            </a:pPr>
            <a:r>
              <a:rPr lang="ro-RO" sz="1600" dirty="0"/>
              <a:t>  Isaac </a:t>
            </a:r>
            <a:r>
              <a:rPr lang="ro-RO" sz="1600" dirty="0" err="1"/>
              <a:t>is</a:t>
            </a:r>
            <a:r>
              <a:rPr lang="ro-RO" sz="1600" dirty="0"/>
              <a:t> a </a:t>
            </a:r>
            <a:r>
              <a:rPr lang="ro-RO" sz="1600" dirty="0" err="1"/>
              <a:t>four</a:t>
            </a:r>
            <a:r>
              <a:rPr lang="ro-RO" sz="1600" dirty="0"/>
              <a:t>‑</a:t>
            </a:r>
            <a:r>
              <a:rPr lang="ro-RO" sz="1600" dirty="0" err="1"/>
              <a:t>year</a:t>
            </a:r>
            <a:r>
              <a:rPr lang="ro-RO" sz="1600" dirty="0"/>
              <a:t>‑old boy </a:t>
            </a:r>
            <a:r>
              <a:rPr lang="ro-RO" sz="1600" dirty="0" err="1"/>
              <a:t>who</a:t>
            </a:r>
            <a:r>
              <a:rPr lang="ro-RO" sz="1600" dirty="0"/>
              <a:t> </a:t>
            </a:r>
            <a:r>
              <a:rPr lang="ro-RO" sz="1600" dirty="0" err="1"/>
              <a:t>attends</a:t>
            </a:r>
            <a:r>
              <a:rPr lang="ro-RO" sz="1600" dirty="0"/>
              <a:t> a </a:t>
            </a:r>
            <a:r>
              <a:rPr lang="ro-RO" sz="1600" dirty="0" err="1"/>
              <a:t>Children’s</a:t>
            </a:r>
            <a:r>
              <a:rPr lang="ro-RO" sz="1600" dirty="0"/>
              <a:t> Centre in London. Staff </a:t>
            </a:r>
            <a:r>
              <a:rPr lang="ro-RO" sz="1600" dirty="0" err="1"/>
              <a:t>have</a:t>
            </a:r>
            <a:r>
              <a:rPr lang="ro-RO" sz="1600" dirty="0"/>
              <a:t> </a:t>
            </a:r>
            <a:r>
              <a:rPr lang="ro-RO" sz="1600" dirty="0" err="1"/>
              <a:t>noticed</a:t>
            </a:r>
            <a:r>
              <a:rPr lang="ro-RO" sz="1600" dirty="0"/>
              <a:t> </a:t>
            </a:r>
            <a:r>
              <a:rPr lang="ro-RO" sz="1600" dirty="0" err="1"/>
              <a:t>several</a:t>
            </a:r>
            <a:r>
              <a:rPr lang="ro-RO" sz="1600" dirty="0"/>
              <a:t> </a:t>
            </a:r>
            <a:r>
              <a:rPr lang="ro-RO" sz="1600" dirty="0" err="1"/>
              <a:t>behaviours</a:t>
            </a:r>
            <a:r>
              <a:rPr lang="ro-RO" sz="1600" dirty="0"/>
              <a:t> </a:t>
            </a:r>
            <a:r>
              <a:rPr lang="ro-RO" sz="1600" dirty="0" err="1"/>
              <a:t>that</a:t>
            </a:r>
            <a:r>
              <a:rPr lang="ro-RO" sz="1600" dirty="0"/>
              <a:t> </a:t>
            </a:r>
            <a:r>
              <a:rPr lang="ro-RO" sz="1600" dirty="0" err="1"/>
              <a:t>may</a:t>
            </a:r>
            <a:r>
              <a:rPr lang="ro-RO" sz="1600" dirty="0"/>
              <a:t> </a:t>
            </a:r>
            <a:r>
              <a:rPr lang="ro-RO" sz="1600" dirty="0" err="1"/>
              <a:t>affect</a:t>
            </a:r>
            <a:r>
              <a:rPr lang="ro-RO" sz="1600" dirty="0"/>
              <a:t> </a:t>
            </a:r>
            <a:r>
              <a:rPr lang="ro-RO" sz="1600" dirty="0" err="1"/>
              <a:t>his</a:t>
            </a:r>
            <a:r>
              <a:rPr lang="ro-RO" sz="1600" dirty="0"/>
              <a:t> </a:t>
            </a:r>
            <a:r>
              <a:rPr lang="ro-RO" sz="1600" dirty="0" err="1"/>
              <a:t>development</a:t>
            </a:r>
            <a:r>
              <a:rPr lang="ro-RO" sz="1600" dirty="0"/>
              <a:t>. He </a:t>
            </a:r>
            <a:r>
              <a:rPr lang="ro-RO" sz="1600" dirty="0" err="1"/>
              <a:t>is</a:t>
            </a:r>
            <a:r>
              <a:rPr lang="ro-RO" sz="1600" dirty="0"/>
              <a:t> </a:t>
            </a:r>
            <a:r>
              <a:rPr lang="ro-RO" sz="1600" dirty="0" err="1"/>
              <a:t>often</a:t>
            </a:r>
            <a:r>
              <a:rPr lang="ro-RO" sz="1600" dirty="0"/>
              <a:t> </a:t>
            </a:r>
            <a:r>
              <a:rPr lang="ro-RO" sz="1600" dirty="0" err="1"/>
              <a:t>quiet</a:t>
            </a:r>
            <a:r>
              <a:rPr lang="ro-RO" sz="1600" dirty="0"/>
              <a:t>, </a:t>
            </a:r>
            <a:r>
              <a:rPr lang="ro-RO" sz="1600" dirty="0" err="1"/>
              <a:t>avoids</a:t>
            </a:r>
            <a:r>
              <a:rPr lang="ro-RO" sz="1600" dirty="0"/>
              <a:t> </a:t>
            </a:r>
            <a:r>
              <a:rPr lang="ro-RO" sz="1600" dirty="0" err="1"/>
              <a:t>group</a:t>
            </a:r>
            <a:r>
              <a:rPr lang="ro-RO" sz="1600" dirty="0"/>
              <a:t> play, </a:t>
            </a:r>
            <a:r>
              <a:rPr lang="ro-RO" sz="1600" dirty="0" err="1"/>
              <a:t>and</a:t>
            </a:r>
            <a:r>
              <a:rPr lang="ro-RO" sz="1600" dirty="0"/>
              <a:t> </a:t>
            </a:r>
            <a:r>
              <a:rPr lang="ro-RO" sz="1600" dirty="0" err="1"/>
              <a:t>becomes</a:t>
            </a:r>
            <a:r>
              <a:rPr lang="ro-RO" sz="1600" dirty="0"/>
              <a:t> </a:t>
            </a:r>
            <a:r>
              <a:rPr lang="ro-RO" sz="1600" dirty="0" err="1"/>
              <a:t>upset</a:t>
            </a:r>
            <a:r>
              <a:rPr lang="ro-RO" sz="1600" dirty="0"/>
              <a:t> </a:t>
            </a:r>
            <a:r>
              <a:rPr lang="ro-RO" sz="1600" dirty="0" err="1"/>
              <a:t>when</a:t>
            </a:r>
            <a:r>
              <a:rPr lang="ro-RO" sz="1600" dirty="0"/>
              <a:t> </a:t>
            </a:r>
            <a:r>
              <a:rPr lang="ro-RO" sz="1600" dirty="0" err="1"/>
              <a:t>separating</a:t>
            </a:r>
            <a:r>
              <a:rPr lang="ro-RO" sz="1600" dirty="0"/>
              <a:t> </a:t>
            </a:r>
            <a:r>
              <a:rPr lang="ro-RO" sz="1600" dirty="0" err="1"/>
              <a:t>from</a:t>
            </a:r>
            <a:r>
              <a:rPr lang="ro-RO" sz="1600" dirty="0"/>
              <a:t> </a:t>
            </a:r>
            <a:r>
              <a:rPr lang="ro-RO" sz="1600" dirty="0" err="1"/>
              <a:t>his</a:t>
            </a:r>
            <a:r>
              <a:rPr lang="ro-RO" sz="1600" dirty="0"/>
              <a:t> </a:t>
            </a:r>
            <a:r>
              <a:rPr lang="ro-RO" sz="1600" dirty="0" err="1"/>
              <a:t>mother</a:t>
            </a:r>
            <a:r>
              <a:rPr lang="ro-RO" sz="1600" dirty="0"/>
              <a:t>. </a:t>
            </a:r>
            <a:r>
              <a:rPr lang="ro-RO" sz="1600" dirty="0" err="1"/>
              <a:t>These</a:t>
            </a:r>
            <a:r>
              <a:rPr lang="ro-RO" sz="1600" dirty="0"/>
              <a:t> </a:t>
            </a:r>
            <a:r>
              <a:rPr lang="ro-RO" sz="1600" dirty="0" err="1"/>
              <a:t>behaviours</a:t>
            </a:r>
            <a:r>
              <a:rPr lang="ro-RO" sz="1600" dirty="0"/>
              <a:t> </a:t>
            </a:r>
            <a:r>
              <a:rPr lang="ro-RO" sz="1600" dirty="0" err="1"/>
              <a:t>can</a:t>
            </a:r>
            <a:r>
              <a:rPr lang="ro-RO" sz="1600" dirty="0"/>
              <a:t> </a:t>
            </a:r>
            <a:r>
              <a:rPr lang="ro-RO" sz="1600" dirty="0" err="1"/>
              <a:t>influence</a:t>
            </a:r>
            <a:r>
              <a:rPr lang="ro-RO" sz="1600" dirty="0"/>
              <a:t> </a:t>
            </a:r>
            <a:r>
              <a:rPr lang="ro-RO" sz="1600" dirty="0" err="1"/>
              <a:t>how</a:t>
            </a:r>
            <a:r>
              <a:rPr lang="ro-RO" sz="1600" dirty="0"/>
              <a:t> </a:t>
            </a:r>
            <a:r>
              <a:rPr lang="ro-RO" sz="1600" dirty="0" err="1"/>
              <a:t>he</a:t>
            </a:r>
            <a:r>
              <a:rPr lang="ro-RO" sz="1600" dirty="0"/>
              <a:t> </a:t>
            </a:r>
            <a:r>
              <a:rPr lang="ro-RO" sz="1600" dirty="0" err="1"/>
              <a:t>learns</a:t>
            </a:r>
            <a:r>
              <a:rPr lang="ro-RO" sz="1600" dirty="0"/>
              <a:t> </a:t>
            </a:r>
            <a:r>
              <a:rPr lang="ro-RO" sz="1600" dirty="0" err="1"/>
              <a:t>to</a:t>
            </a:r>
            <a:r>
              <a:rPr lang="ro-RO" sz="1600" dirty="0"/>
              <a:t> </a:t>
            </a:r>
            <a:r>
              <a:rPr lang="ro-RO" sz="1600" dirty="0" err="1"/>
              <a:t>communicate</a:t>
            </a:r>
            <a:r>
              <a:rPr lang="ro-RO" sz="1600" dirty="0"/>
              <a:t>, </a:t>
            </a:r>
            <a:r>
              <a:rPr lang="ro-RO" sz="1600" dirty="0" err="1"/>
              <a:t>how</a:t>
            </a:r>
            <a:r>
              <a:rPr lang="ro-RO" sz="1600" dirty="0"/>
              <a:t> </a:t>
            </a:r>
            <a:r>
              <a:rPr lang="ro-RO" sz="1600" dirty="0" err="1"/>
              <a:t>he</a:t>
            </a:r>
            <a:r>
              <a:rPr lang="ro-RO" sz="1600" dirty="0"/>
              <a:t> </a:t>
            </a:r>
            <a:r>
              <a:rPr lang="ro-RO" sz="1600" dirty="0" err="1"/>
              <a:t>builds</a:t>
            </a:r>
            <a:r>
              <a:rPr lang="ro-RO" sz="1600" dirty="0"/>
              <a:t> </a:t>
            </a:r>
            <a:r>
              <a:rPr lang="ro-RO" sz="1600" dirty="0" err="1"/>
              <a:t>relationships</a:t>
            </a:r>
            <a:r>
              <a:rPr lang="ro-RO" sz="1600" dirty="0"/>
              <a:t>, </a:t>
            </a:r>
            <a:r>
              <a:rPr lang="ro-RO" sz="1600" dirty="0" err="1"/>
              <a:t>and</a:t>
            </a:r>
            <a:r>
              <a:rPr lang="ro-RO" sz="1600" dirty="0"/>
              <a:t> </a:t>
            </a:r>
            <a:r>
              <a:rPr lang="ro-RO" sz="1600" dirty="0" err="1"/>
              <a:t>how</a:t>
            </a:r>
            <a:r>
              <a:rPr lang="ro-RO" sz="1600" dirty="0"/>
              <a:t> </a:t>
            </a:r>
            <a:r>
              <a:rPr lang="ro-RO" sz="1600" dirty="0" err="1"/>
              <a:t>he</a:t>
            </a:r>
            <a:r>
              <a:rPr lang="ro-RO" sz="1600" dirty="0"/>
              <a:t> </a:t>
            </a:r>
            <a:r>
              <a:rPr lang="ro-RO" sz="1600" dirty="0" err="1"/>
              <a:t>manages</a:t>
            </a:r>
            <a:r>
              <a:rPr lang="ro-RO" sz="1600" dirty="0"/>
              <a:t> </a:t>
            </a:r>
            <a:r>
              <a:rPr lang="ro-RO" sz="1600" dirty="0" err="1"/>
              <a:t>emotions</a:t>
            </a:r>
            <a:r>
              <a:rPr lang="ro-RO" sz="1600" dirty="0"/>
              <a:t>.</a:t>
            </a:r>
          </a:p>
          <a:p>
            <a:pPr marL="0" indent="0">
              <a:buNone/>
            </a:pPr>
            <a:r>
              <a:rPr lang="ro-RO" sz="1600" dirty="0"/>
              <a:t>  It </a:t>
            </a:r>
            <a:r>
              <a:rPr lang="ro-RO" sz="1600" dirty="0" err="1"/>
              <a:t>is</a:t>
            </a:r>
            <a:r>
              <a:rPr lang="ro-RO" sz="1600" dirty="0"/>
              <a:t> important </a:t>
            </a:r>
            <a:r>
              <a:rPr lang="ro-RO" sz="1600" dirty="0" err="1"/>
              <a:t>to</a:t>
            </a:r>
            <a:r>
              <a:rPr lang="ro-RO" sz="1600" dirty="0"/>
              <a:t> </a:t>
            </a:r>
            <a:r>
              <a:rPr lang="ro-RO" sz="1600" dirty="0" err="1"/>
              <a:t>understand</a:t>
            </a:r>
            <a:r>
              <a:rPr lang="ro-RO" sz="1600" dirty="0"/>
              <a:t> </a:t>
            </a:r>
            <a:r>
              <a:rPr lang="ro-RO" sz="1600" dirty="0" err="1"/>
              <a:t>that</a:t>
            </a:r>
            <a:r>
              <a:rPr lang="ro-RO" sz="1600" dirty="0"/>
              <a:t> Isaac </a:t>
            </a:r>
            <a:r>
              <a:rPr lang="ro-RO" sz="1600" dirty="0" err="1"/>
              <a:t>is</a:t>
            </a:r>
            <a:r>
              <a:rPr lang="ro-RO" sz="1600" dirty="0"/>
              <a:t> </a:t>
            </a:r>
            <a:r>
              <a:rPr lang="ro-RO" sz="1600" dirty="0" err="1"/>
              <a:t>not</a:t>
            </a:r>
            <a:r>
              <a:rPr lang="ro-RO" sz="1600" dirty="0"/>
              <a:t> “</a:t>
            </a:r>
            <a:r>
              <a:rPr lang="ro-RO" sz="1600" dirty="0" err="1"/>
              <a:t>misbehaving</a:t>
            </a:r>
            <a:r>
              <a:rPr lang="ro-RO" sz="1600" dirty="0"/>
              <a:t>”. His </a:t>
            </a:r>
            <a:r>
              <a:rPr lang="ro-RO" sz="1600" dirty="0" err="1"/>
              <a:t>behaviour</a:t>
            </a:r>
            <a:r>
              <a:rPr lang="ro-RO" sz="1600" dirty="0"/>
              <a:t> </a:t>
            </a:r>
            <a:r>
              <a:rPr lang="ro-RO" sz="1600" dirty="0" err="1"/>
              <a:t>is</a:t>
            </a:r>
            <a:r>
              <a:rPr lang="ro-RO" sz="1600" dirty="0"/>
              <a:t> a </a:t>
            </a:r>
            <a:r>
              <a:rPr lang="ro-RO" sz="1600" dirty="0" err="1"/>
              <a:t>sign</a:t>
            </a:r>
            <a:r>
              <a:rPr lang="ro-RO" sz="1600" dirty="0"/>
              <a:t> </a:t>
            </a:r>
            <a:r>
              <a:rPr lang="ro-RO" sz="1600" dirty="0" err="1"/>
              <a:t>that</a:t>
            </a:r>
            <a:r>
              <a:rPr lang="ro-RO" sz="1600" dirty="0"/>
              <a:t> </a:t>
            </a:r>
            <a:r>
              <a:rPr lang="ro-RO" sz="1600" dirty="0" err="1"/>
              <a:t>he</a:t>
            </a:r>
            <a:r>
              <a:rPr lang="ro-RO" sz="1600" dirty="0"/>
              <a:t> </a:t>
            </a:r>
            <a:r>
              <a:rPr lang="ro-RO" sz="1600" dirty="0" err="1"/>
              <a:t>may</a:t>
            </a:r>
            <a:r>
              <a:rPr lang="ro-RO" sz="1600" dirty="0"/>
              <a:t> </a:t>
            </a:r>
            <a:r>
              <a:rPr lang="ro-RO" sz="1600" dirty="0" err="1"/>
              <a:t>feel</a:t>
            </a:r>
            <a:r>
              <a:rPr lang="ro-RO" sz="1600" dirty="0"/>
              <a:t> </a:t>
            </a:r>
            <a:r>
              <a:rPr lang="ro-RO" sz="1600" dirty="0" err="1"/>
              <a:t>insecure</a:t>
            </a:r>
            <a:r>
              <a:rPr lang="ro-RO" sz="1600" dirty="0"/>
              <a:t> or </a:t>
            </a:r>
            <a:r>
              <a:rPr lang="ro-RO" sz="1600" dirty="0" err="1"/>
              <a:t>overwhelmed</a:t>
            </a:r>
            <a:r>
              <a:rPr lang="ro-RO" sz="1600" dirty="0"/>
              <a:t>. </a:t>
            </a:r>
            <a:r>
              <a:rPr lang="ro-RO" sz="1600" dirty="0" err="1"/>
              <a:t>Bowlby</a:t>
            </a:r>
            <a:r>
              <a:rPr lang="ro-RO" sz="1600" dirty="0"/>
              <a:t> (1969, p. 194) </a:t>
            </a:r>
            <a:r>
              <a:rPr lang="ro-RO" sz="1600" dirty="0" err="1"/>
              <a:t>explains</a:t>
            </a:r>
            <a:r>
              <a:rPr lang="ro-RO" sz="1600" dirty="0"/>
              <a:t> </a:t>
            </a:r>
            <a:r>
              <a:rPr lang="ro-RO" sz="1600" dirty="0" err="1"/>
              <a:t>that</a:t>
            </a:r>
            <a:r>
              <a:rPr lang="ro-RO" sz="1600" dirty="0"/>
              <a:t> “</a:t>
            </a:r>
            <a:r>
              <a:rPr lang="ro-RO" sz="1600" dirty="0" err="1"/>
              <a:t>attachment</a:t>
            </a:r>
            <a:r>
              <a:rPr lang="ro-RO" sz="1600" dirty="0"/>
              <a:t> </a:t>
            </a:r>
            <a:r>
              <a:rPr lang="ro-RO" sz="1600" dirty="0" err="1"/>
              <a:t>is</a:t>
            </a:r>
            <a:r>
              <a:rPr lang="ro-RO" sz="1600" dirty="0"/>
              <a:t> a </a:t>
            </a:r>
            <a:r>
              <a:rPr lang="ro-RO" sz="1600" dirty="0" err="1"/>
              <a:t>lasting</a:t>
            </a:r>
            <a:r>
              <a:rPr lang="ro-RO" sz="1600" dirty="0"/>
              <a:t> </a:t>
            </a:r>
            <a:r>
              <a:rPr lang="ro-RO" sz="1600" dirty="0" err="1"/>
              <a:t>psychological</a:t>
            </a:r>
            <a:r>
              <a:rPr lang="ro-RO" sz="1600" dirty="0"/>
              <a:t> </a:t>
            </a:r>
            <a:r>
              <a:rPr lang="ro-RO" sz="1600" dirty="0" err="1"/>
              <a:t>connectedness</a:t>
            </a:r>
            <a:r>
              <a:rPr lang="ro-RO" sz="1600" dirty="0"/>
              <a:t> </a:t>
            </a:r>
            <a:r>
              <a:rPr lang="ro-RO" sz="1600" dirty="0" err="1"/>
              <a:t>between</a:t>
            </a:r>
            <a:r>
              <a:rPr lang="ro-RO" sz="1600" dirty="0"/>
              <a:t> </a:t>
            </a:r>
            <a:r>
              <a:rPr lang="ro-RO" sz="1600" dirty="0" err="1"/>
              <a:t>human</a:t>
            </a:r>
            <a:r>
              <a:rPr lang="ro-RO" sz="1600" dirty="0"/>
              <a:t> </a:t>
            </a:r>
            <a:r>
              <a:rPr lang="ro-RO" sz="1600" dirty="0" err="1"/>
              <a:t>beings</a:t>
            </a:r>
            <a:r>
              <a:rPr lang="ro-RO" sz="1600" dirty="0"/>
              <a:t>”. </a:t>
            </a:r>
            <a:r>
              <a:rPr lang="ro-RO" sz="1600" dirty="0" err="1"/>
              <a:t>If</a:t>
            </a:r>
            <a:r>
              <a:rPr lang="ro-RO" sz="1600" dirty="0"/>
              <a:t> a </a:t>
            </a:r>
            <a:r>
              <a:rPr lang="ro-RO" sz="1600" dirty="0" err="1"/>
              <a:t>child</a:t>
            </a:r>
            <a:r>
              <a:rPr lang="ro-RO" sz="1600" dirty="0"/>
              <a:t> </a:t>
            </a:r>
            <a:r>
              <a:rPr lang="ro-RO" sz="1600" dirty="0" err="1"/>
              <a:t>does</a:t>
            </a:r>
            <a:r>
              <a:rPr lang="ro-RO" sz="1600" dirty="0"/>
              <a:t> </a:t>
            </a:r>
            <a:r>
              <a:rPr lang="ro-RO" sz="1600" dirty="0" err="1"/>
              <a:t>not</a:t>
            </a:r>
            <a:r>
              <a:rPr lang="ro-RO" sz="1600" dirty="0"/>
              <a:t> </a:t>
            </a:r>
            <a:r>
              <a:rPr lang="ro-RO" sz="1600" dirty="0" err="1"/>
              <a:t>feel</a:t>
            </a:r>
            <a:r>
              <a:rPr lang="ro-RO" sz="1600" dirty="0"/>
              <a:t> safe in </a:t>
            </a:r>
            <a:r>
              <a:rPr lang="ro-RO" sz="1600" dirty="0" err="1"/>
              <a:t>their</a:t>
            </a:r>
            <a:r>
              <a:rPr lang="ro-RO" sz="1600" dirty="0"/>
              <a:t> </a:t>
            </a:r>
            <a:r>
              <a:rPr lang="ro-RO" sz="1600" dirty="0" err="1"/>
              <a:t>relationships</a:t>
            </a:r>
            <a:r>
              <a:rPr lang="ro-RO" sz="1600" dirty="0"/>
              <a:t>, </a:t>
            </a:r>
            <a:r>
              <a:rPr lang="ro-RO" sz="1600" dirty="0" err="1"/>
              <a:t>the</a:t>
            </a:r>
            <a:r>
              <a:rPr lang="ro-RO" sz="1600" dirty="0"/>
              <a:t> </a:t>
            </a:r>
            <a:r>
              <a:rPr lang="ro-RO" sz="1600" dirty="0" err="1"/>
              <a:t>world</a:t>
            </a:r>
            <a:r>
              <a:rPr lang="ro-RO" sz="1600" dirty="0"/>
              <a:t> </a:t>
            </a:r>
            <a:r>
              <a:rPr lang="ro-RO" sz="1600" dirty="0" err="1"/>
              <a:t>can</a:t>
            </a:r>
            <a:r>
              <a:rPr lang="ro-RO" sz="1600" dirty="0"/>
              <a:t> </a:t>
            </a:r>
            <a:r>
              <a:rPr lang="ro-RO" sz="1600" dirty="0" err="1"/>
              <a:t>feel</a:t>
            </a:r>
            <a:r>
              <a:rPr lang="ro-RO" sz="1600" dirty="0"/>
              <a:t> </a:t>
            </a:r>
            <a:r>
              <a:rPr lang="ro-RO" sz="1600" dirty="0" err="1"/>
              <a:t>confusing</a:t>
            </a:r>
            <a:r>
              <a:rPr lang="ro-RO" sz="1600" dirty="0"/>
              <a:t> </a:t>
            </a:r>
            <a:r>
              <a:rPr lang="ro-RO" sz="1600" dirty="0" err="1"/>
              <a:t>and</a:t>
            </a:r>
            <a:r>
              <a:rPr lang="ro-RO" sz="1600" dirty="0"/>
              <a:t> </a:t>
            </a:r>
            <a:r>
              <a:rPr lang="ro-RO" sz="1600" dirty="0" err="1"/>
              <a:t>unpredictable</a:t>
            </a:r>
            <a:r>
              <a:rPr lang="ro-RO" sz="1600" dirty="0"/>
              <a:t>. </a:t>
            </a:r>
            <a:r>
              <a:rPr lang="ro-RO" sz="1600" dirty="0" err="1"/>
              <a:t>This</a:t>
            </a:r>
            <a:r>
              <a:rPr lang="ro-RO" sz="1600" dirty="0"/>
              <a:t> </a:t>
            </a:r>
            <a:r>
              <a:rPr lang="ro-RO" sz="1600" dirty="0" err="1"/>
              <a:t>may</a:t>
            </a:r>
            <a:r>
              <a:rPr lang="ro-RO" sz="1600" dirty="0"/>
              <a:t> </a:t>
            </a:r>
            <a:r>
              <a:rPr lang="ro-RO" sz="1600" dirty="0" err="1"/>
              <a:t>help</a:t>
            </a:r>
            <a:r>
              <a:rPr lang="ro-RO" sz="1600" dirty="0"/>
              <a:t> </a:t>
            </a:r>
            <a:r>
              <a:rPr lang="ro-RO" sz="1600" dirty="0" err="1"/>
              <a:t>explain</a:t>
            </a:r>
            <a:r>
              <a:rPr lang="ro-RO" sz="1600" dirty="0"/>
              <a:t> </a:t>
            </a:r>
            <a:r>
              <a:rPr lang="ro-RO" sz="1600" dirty="0" err="1"/>
              <a:t>Isaac’s</a:t>
            </a:r>
            <a:r>
              <a:rPr lang="ro-RO" sz="1600" dirty="0"/>
              <a:t> </a:t>
            </a:r>
            <a:r>
              <a:rPr lang="ro-RO" sz="1600" dirty="0" err="1"/>
              <a:t>reactions</a:t>
            </a:r>
            <a:r>
              <a:rPr lang="ro-RO" sz="1600" dirty="0"/>
              <a:t>.</a:t>
            </a:r>
          </a:p>
          <a:p>
            <a:pPr marL="0" indent="0">
              <a:buNone/>
            </a:pPr>
            <a:endParaRPr lang="ro-RO" sz="1300" dirty="0"/>
          </a:p>
        </p:txBody>
      </p:sp>
      <p:pic>
        <p:nvPicPr>
          <p:cNvPr id="11" name="Imagine 10">
            <a:extLst>
              <a:ext uri="{FF2B5EF4-FFF2-40B4-BE49-F238E27FC236}">
                <a16:creationId xmlns:a16="http://schemas.microsoft.com/office/drawing/2014/main" id="{094981E9-206C-343E-900D-D5D6A899B07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22209" r="8458" b="-1"/>
          <a:stretch>
            <a:fillRect/>
          </a:stretch>
        </p:blipFill>
        <p:spPr>
          <a:xfrm>
            <a:off x="5911532" y="2484255"/>
            <a:ext cx="5150277" cy="3714244"/>
          </a:xfrm>
          <a:prstGeom prst="rect">
            <a:avLst/>
          </a:prstGeom>
        </p:spPr>
      </p:pic>
      <p:sp>
        <p:nvSpPr>
          <p:cNvPr id="24" name="Rectangle 23">
            <a:extLst>
              <a:ext uri="{FF2B5EF4-FFF2-40B4-BE49-F238E27FC236}">
                <a16:creationId xmlns:a16="http://schemas.microsoft.com/office/drawing/2014/main" id="{E6995CE5-F890-4ABA-82A2-26507CE8D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28040" y="2313027"/>
            <a:ext cx="7817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CasetăText 12">
            <a:extLst>
              <a:ext uri="{FF2B5EF4-FFF2-40B4-BE49-F238E27FC236}">
                <a16:creationId xmlns:a16="http://schemas.microsoft.com/office/drawing/2014/main" id="{D6587BFF-7FB2-AF12-1FA7-5DC86793D3E5}"/>
              </a:ext>
            </a:extLst>
          </p:cNvPr>
          <p:cNvSpPr txBox="1"/>
          <p:nvPr/>
        </p:nvSpPr>
        <p:spPr>
          <a:xfrm>
            <a:off x="7916397" y="5998444"/>
            <a:ext cx="3145412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ro-RO" sz="700">
                <a:solidFill>
                  <a:srgbClr val="FFFFFF"/>
                </a:solidFill>
                <a:hlinkClick r:id="rId3" tooltip="http://faithparent.marxhausen.net/2020/04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Această fotografie</a:t>
            </a:r>
            <a:r>
              <a:rPr lang="ro-RO" sz="700">
                <a:solidFill>
                  <a:srgbClr val="FFFFFF"/>
                </a:solidFill>
              </a:rPr>
              <a:t> de Autor necunoscut este licențiată în condițiile </a:t>
            </a:r>
            <a:r>
              <a:rPr lang="ro-RO" sz="700">
                <a:solidFill>
                  <a:srgbClr val="FFFFFF"/>
                </a:solidFill>
                <a:hlinkClick r:id="rId4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ro-RO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6711321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u 1">
            <a:extLst>
              <a:ext uri="{FF2B5EF4-FFF2-40B4-BE49-F238E27FC236}">
                <a16:creationId xmlns:a16="http://schemas.microsoft.com/office/drawing/2014/main" id="{60AC5790-EEE8-D356-EFEA-0290EE5AC1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r>
              <a:rPr lang="ro-RO" sz="5400"/>
              <a:t>Vygotsky’s Sociocultural Theory .Why?</a:t>
            </a:r>
          </a:p>
        </p:txBody>
      </p:sp>
      <p:sp>
        <p:nvSpPr>
          <p:cNvPr id="13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sX0" fmla="*/ 0 w 10972800"/>
              <a:gd name="csY0" fmla="*/ 0 h 18288"/>
              <a:gd name="csX1" fmla="*/ 356616 w 10972800"/>
              <a:gd name="csY1" fmla="*/ 0 h 18288"/>
              <a:gd name="csX2" fmla="*/ 1042416 w 10972800"/>
              <a:gd name="csY2" fmla="*/ 0 h 18288"/>
              <a:gd name="csX3" fmla="*/ 1947672 w 10972800"/>
              <a:gd name="csY3" fmla="*/ 0 h 18288"/>
              <a:gd name="csX4" fmla="*/ 2633472 w 10972800"/>
              <a:gd name="csY4" fmla="*/ 0 h 18288"/>
              <a:gd name="csX5" fmla="*/ 2990088 w 10972800"/>
              <a:gd name="csY5" fmla="*/ 0 h 18288"/>
              <a:gd name="csX6" fmla="*/ 3456432 w 10972800"/>
              <a:gd name="csY6" fmla="*/ 0 h 18288"/>
              <a:gd name="csX7" fmla="*/ 4361688 w 10972800"/>
              <a:gd name="csY7" fmla="*/ 0 h 18288"/>
              <a:gd name="csX8" fmla="*/ 5266944 w 10972800"/>
              <a:gd name="csY8" fmla="*/ 0 h 18288"/>
              <a:gd name="csX9" fmla="*/ 6172200 w 10972800"/>
              <a:gd name="csY9" fmla="*/ 0 h 18288"/>
              <a:gd name="csX10" fmla="*/ 6528816 w 10972800"/>
              <a:gd name="csY10" fmla="*/ 0 h 18288"/>
              <a:gd name="csX11" fmla="*/ 7214616 w 10972800"/>
              <a:gd name="csY11" fmla="*/ 0 h 18288"/>
              <a:gd name="csX12" fmla="*/ 7790688 w 10972800"/>
              <a:gd name="csY12" fmla="*/ 0 h 18288"/>
              <a:gd name="csX13" fmla="*/ 8147304 w 10972800"/>
              <a:gd name="csY13" fmla="*/ 0 h 18288"/>
              <a:gd name="csX14" fmla="*/ 9052560 w 10972800"/>
              <a:gd name="csY14" fmla="*/ 0 h 18288"/>
              <a:gd name="csX15" fmla="*/ 9409176 w 10972800"/>
              <a:gd name="csY15" fmla="*/ 0 h 18288"/>
              <a:gd name="csX16" fmla="*/ 9765792 w 10972800"/>
              <a:gd name="csY16" fmla="*/ 0 h 18288"/>
              <a:gd name="csX17" fmla="*/ 10341864 w 10972800"/>
              <a:gd name="csY17" fmla="*/ 0 h 18288"/>
              <a:gd name="csX18" fmla="*/ 10972800 w 10972800"/>
              <a:gd name="csY18" fmla="*/ 0 h 18288"/>
              <a:gd name="csX19" fmla="*/ 10972800 w 10972800"/>
              <a:gd name="csY19" fmla="*/ 18288 h 18288"/>
              <a:gd name="csX20" fmla="*/ 10177272 w 10972800"/>
              <a:gd name="csY20" fmla="*/ 18288 h 18288"/>
              <a:gd name="csX21" fmla="*/ 9820656 w 10972800"/>
              <a:gd name="csY21" fmla="*/ 18288 h 18288"/>
              <a:gd name="csX22" fmla="*/ 9464040 w 10972800"/>
              <a:gd name="csY22" fmla="*/ 18288 h 18288"/>
              <a:gd name="csX23" fmla="*/ 8778240 w 10972800"/>
              <a:gd name="csY23" fmla="*/ 18288 h 18288"/>
              <a:gd name="csX24" fmla="*/ 8421624 w 10972800"/>
              <a:gd name="csY24" fmla="*/ 18288 h 18288"/>
              <a:gd name="csX25" fmla="*/ 7735824 w 10972800"/>
              <a:gd name="csY25" fmla="*/ 18288 h 18288"/>
              <a:gd name="csX26" fmla="*/ 6940296 w 10972800"/>
              <a:gd name="csY26" fmla="*/ 18288 h 18288"/>
              <a:gd name="csX27" fmla="*/ 6254496 w 10972800"/>
              <a:gd name="csY27" fmla="*/ 18288 h 18288"/>
              <a:gd name="csX28" fmla="*/ 5458968 w 10972800"/>
              <a:gd name="csY28" fmla="*/ 18288 h 18288"/>
              <a:gd name="csX29" fmla="*/ 4663440 w 10972800"/>
              <a:gd name="csY29" fmla="*/ 18288 h 18288"/>
              <a:gd name="csX30" fmla="*/ 4306824 w 10972800"/>
              <a:gd name="csY30" fmla="*/ 18288 h 18288"/>
              <a:gd name="csX31" fmla="*/ 3840480 w 10972800"/>
              <a:gd name="csY31" fmla="*/ 18288 h 18288"/>
              <a:gd name="csX32" fmla="*/ 3264408 w 10972800"/>
              <a:gd name="csY32" fmla="*/ 18288 h 18288"/>
              <a:gd name="csX33" fmla="*/ 2578608 w 10972800"/>
              <a:gd name="csY33" fmla="*/ 18288 h 18288"/>
              <a:gd name="csX34" fmla="*/ 1673352 w 10972800"/>
              <a:gd name="csY34" fmla="*/ 18288 h 18288"/>
              <a:gd name="csX35" fmla="*/ 877824 w 10972800"/>
              <a:gd name="csY35" fmla="*/ 18288 h 18288"/>
              <a:gd name="csX36" fmla="*/ 0 w 10972800"/>
              <a:gd name="csY36" fmla="*/ 18288 h 18288"/>
              <a:gd name="csX37" fmla="*/ 0 w 10972800"/>
              <a:gd name="csY37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  <a:cxn ang="0">
                <a:pos x="csX36" y="csY36"/>
              </a:cxn>
              <a:cxn ang="0">
                <a:pos x="csX37" y="cs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stituent conținut 2">
            <a:extLst>
              <a:ext uri="{FF2B5EF4-FFF2-40B4-BE49-F238E27FC236}">
                <a16:creationId xmlns:a16="http://schemas.microsoft.com/office/drawing/2014/main" id="{0FFF0AF6-CC7B-73F1-8910-151BBC3768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2493" y="2071316"/>
            <a:ext cx="6713552" cy="4119172"/>
          </a:xfrm>
        </p:spPr>
        <p:txBody>
          <a:bodyPr anchor="t">
            <a:normAutofit fontScale="85000" lnSpcReduction="20000"/>
          </a:bodyPr>
          <a:lstStyle/>
          <a:p>
            <a:r>
              <a:rPr lang="ro-RO" sz="2400" dirty="0"/>
              <a:t>I </a:t>
            </a:r>
            <a:r>
              <a:rPr lang="ro-RO" sz="2400" dirty="0" err="1"/>
              <a:t>chose</a:t>
            </a:r>
            <a:r>
              <a:rPr lang="ro-RO" sz="2400" dirty="0"/>
              <a:t> </a:t>
            </a:r>
            <a:r>
              <a:rPr lang="ro-RO" sz="2400" dirty="0" err="1"/>
              <a:t>Vygotsky’s</a:t>
            </a:r>
            <a:r>
              <a:rPr lang="ro-RO" sz="2400" dirty="0"/>
              <a:t> Sociocultural </a:t>
            </a:r>
            <a:r>
              <a:rPr lang="ro-RO" sz="2400" dirty="0" err="1"/>
              <a:t>Theory</a:t>
            </a:r>
            <a:r>
              <a:rPr lang="ro-RO" sz="2400" dirty="0"/>
              <a:t> </a:t>
            </a:r>
            <a:r>
              <a:rPr lang="ro-RO" sz="2400" dirty="0" err="1"/>
              <a:t>because</a:t>
            </a:r>
            <a:r>
              <a:rPr lang="ro-RO" sz="2400" dirty="0"/>
              <a:t> it </a:t>
            </a:r>
            <a:r>
              <a:rPr lang="ro-RO" sz="2400" dirty="0" err="1"/>
              <a:t>focuses</a:t>
            </a:r>
            <a:r>
              <a:rPr lang="ro-RO" sz="2400" dirty="0"/>
              <a:t> on </a:t>
            </a:r>
            <a:r>
              <a:rPr lang="ro-RO" sz="2400" dirty="0" err="1"/>
              <a:t>how</a:t>
            </a:r>
            <a:r>
              <a:rPr lang="ro-RO" sz="2400" dirty="0"/>
              <a:t> </a:t>
            </a:r>
            <a:r>
              <a:rPr lang="ro-RO" sz="2400" dirty="0" err="1"/>
              <a:t>children</a:t>
            </a:r>
            <a:r>
              <a:rPr lang="ro-RO" sz="2400" dirty="0"/>
              <a:t> </a:t>
            </a:r>
            <a:r>
              <a:rPr lang="ro-RO" sz="2400" dirty="0" err="1"/>
              <a:t>learn</a:t>
            </a:r>
            <a:r>
              <a:rPr lang="ro-RO" sz="2400" dirty="0"/>
              <a:t> </a:t>
            </a:r>
            <a:r>
              <a:rPr lang="ro-RO" sz="2400" dirty="0" err="1"/>
              <a:t>through</a:t>
            </a:r>
            <a:r>
              <a:rPr lang="ro-RO" sz="2400" dirty="0"/>
              <a:t> </a:t>
            </a:r>
            <a:r>
              <a:rPr lang="ro-RO" sz="2400" dirty="0" err="1"/>
              <a:t>interaction</a:t>
            </a:r>
            <a:r>
              <a:rPr lang="ro-RO" sz="2400" dirty="0"/>
              <a:t> </a:t>
            </a:r>
            <a:r>
              <a:rPr lang="ro-RO" sz="2400" dirty="0" err="1"/>
              <a:t>with</a:t>
            </a:r>
            <a:r>
              <a:rPr lang="ro-RO" sz="2400" dirty="0"/>
              <a:t> </a:t>
            </a:r>
            <a:r>
              <a:rPr lang="ro-RO" sz="2400" dirty="0" err="1"/>
              <a:t>others</a:t>
            </a:r>
            <a:r>
              <a:rPr lang="ro-RO" sz="2400" dirty="0"/>
              <a:t>. </a:t>
            </a:r>
            <a:r>
              <a:rPr lang="ro-RO" sz="2400" dirty="0" err="1"/>
              <a:t>Vygotsky</a:t>
            </a:r>
            <a:r>
              <a:rPr lang="ro-RO" sz="2400" dirty="0"/>
              <a:t> (1978, p. 88) </a:t>
            </a:r>
            <a:r>
              <a:rPr lang="ro-RO" sz="2400" dirty="0" err="1"/>
              <a:t>states</a:t>
            </a:r>
            <a:r>
              <a:rPr lang="ro-RO" sz="2400" dirty="0"/>
              <a:t> </a:t>
            </a:r>
            <a:r>
              <a:rPr lang="ro-RO" sz="2400" dirty="0" err="1"/>
              <a:t>that</a:t>
            </a:r>
            <a:r>
              <a:rPr lang="ro-RO" sz="2400" dirty="0"/>
              <a:t> </a:t>
            </a:r>
            <a:r>
              <a:rPr lang="ro-RO" sz="2400" dirty="0" err="1"/>
              <a:t>children</a:t>
            </a:r>
            <a:r>
              <a:rPr lang="ro-RO" sz="2400" dirty="0"/>
              <a:t> </a:t>
            </a:r>
            <a:r>
              <a:rPr lang="ro-RO" sz="2400" dirty="0" err="1"/>
              <a:t>develop</a:t>
            </a:r>
            <a:r>
              <a:rPr lang="ro-RO" sz="2400" dirty="0"/>
              <a:t> “</a:t>
            </a:r>
            <a:r>
              <a:rPr lang="ro-RO" sz="2400" dirty="0" err="1"/>
              <a:t>through</a:t>
            </a:r>
            <a:r>
              <a:rPr lang="ro-RO" sz="2400" dirty="0"/>
              <a:t> </a:t>
            </a:r>
            <a:r>
              <a:rPr lang="ro-RO" sz="2400" dirty="0" err="1"/>
              <a:t>others</a:t>
            </a:r>
            <a:r>
              <a:rPr lang="ro-RO" sz="2400" dirty="0"/>
              <a:t>, </a:t>
            </a:r>
            <a:r>
              <a:rPr lang="ro-RO" sz="2400" dirty="0" err="1"/>
              <a:t>through</a:t>
            </a:r>
            <a:r>
              <a:rPr lang="ro-RO" sz="2400" dirty="0"/>
              <a:t> </a:t>
            </a:r>
            <a:r>
              <a:rPr lang="ro-RO" sz="2400" dirty="0" err="1"/>
              <a:t>society</a:t>
            </a:r>
            <a:r>
              <a:rPr lang="ro-RO" sz="2400" dirty="0"/>
              <a:t>”. </a:t>
            </a:r>
            <a:r>
              <a:rPr lang="ro-RO" sz="2400" dirty="0" err="1"/>
              <a:t>This</a:t>
            </a:r>
            <a:r>
              <a:rPr lang="ro-RO" sz="2400" dirty="0"/>
              <a:t> </a:t>
            </a:r>
            <a:r>
              <a:rPr lang="ro-RO" sz="2400" dirty="0" err="1"/>
              <a:t>means</a:t>
            </a:r>
            <a:r>
              <a:rPr lang="ro-RO" sz="2400" dirty="0"/>
              <a:t> </a:t>
            </a:r>
            <a:r>
              <a:rPr lang="ro-RO" sz="2400" dirty="0" err="1"/>
              <a:t>that</a:t>
            </a:r>
            <a:r>
              <a:rPr lang="ro-RO" sz="2400" dirty="0"/>
              <a:t> </a:t>
            </a:r>
            <a:r>
              <a:rPr lang="ro-RO" sz="2400" dirty="0" err="1"/>
              <a:t>learning</a:t>
            </a:r>
            <a:r>
              <a:rPr lang="ro-RO" sz="2400" dirty="0"/>
              <a:t> </a:t>
            </a:r>
            <a:r>
              <a:rPr lang="ro-RO" sz="2400" dirty="0" err="1"/>
              <a:t>happens</a:t>
            </a:r>
            <a:r>
              <a:rPr lang="ro-RO" sz="2400" dirty="0"/>
              <a:t> </a:t>
            </a:r>
            <a:r>
              <a:rPr lang="ro-RO" sz="2400" dirty="0" err="1"/>
              <a:t>when</a:t>
            </a:r>
            <a:r>
              <a:rPr lang="ro-RO" sz="2400" dirty="0"/>
              <a:t> </a:t>
            </a:r>
            <a:r>
              <a:rPr lang="ro-RO" sz="2400" dirty="0" err="1"/>
              <a:t>adults</a:t>
            </a:r>
            <a:r>
              <a:rPr lang="ro-RO" sz="2400" dirty="0"/>
              <a:t> </a:t>
            </a:r>
            <a:r>
              <a:rPr lang="ro-RO" sz="2400" dirty="0" err="1"/>
              <a:t>guide</a:t>
            </a:r>
            <a:r>
              <a:rPr lang="ro-RO" sz="2400" dirty="0"/>
              <a:t>, </a:t>
            </a:r>
            <a:r>
              <a:rPr lang="ro-RO" sz="2400" dirty="0" err="1"/>
              <a:t>support</a:t>
            </a:r>
            <a:r>
              <a:rPr lang="ro-RO" sz="2400" dirty="0"/>
              <a:t>, </a:t>
            </a:r>
            <a:r>
              <a:rPr lang="ro-RO" sz="2400" dirty="0" err="1"/>
              <a:t>and</a:t>
            </a:r>
            <a:r>
              <a:rPr lang="ro-RO" sz="2400" dirty="0"/>
              <a:t> talk </a:t>
            </a:r>
            <a:r>
              <a:rPr lang="ro-RO" sz="2400" dirty="0" err="1"/>
              <a:t>with</a:t>
            </a:r>
            <a:r>
              <a:rPr lang="ro-RO" sz="2400" dirty="0"/>
              <a:t> </a:t>
            </a:r>
            <a:r>
              <a:rPr lang="ro-RO" sz="2400" dirty="0" err="1"/>
              <a:t>children</a:t>
            </a:r>
            <a:r>
              <a:rPr lang="ro-RO" sz="2400" dirty="0"/>
              <a:t>.</a:t>
            </a:r>
          </a:p>
          <a:p>
            <a:r>
              <a:rPr lang="ro-RO" sz="2400" dirty="0"/>
              <a:t>For </a:t>
            </a:r>
            <a:r>
              <a:rPr lang="ro-RO" sz="2400" dirty="0" err="1"/>
              <a:t>example</a:t>
            </a:r>
            <a:r>
              <a:rPr lang="ro-RO" sz="2400" dirty="0"/>
              <a:t>:</a:t>
            </a:r>
          </a:p>
          <a:p>
            <a:r>
              <a:rPr lang="ro-RO" sz="2400" dirty="0"/>
              <a:t>A </a:t>
            </a:r>
            <a:r>
              <a:rPr lang="ro-RO" sz="2400" dirty="0" err="1"/>
              <a:t>child</a:t>
            </a:r>
            <a:r>
              <a:rPr lang="ro-RO" sz="2400" dirty="0"/>
              <a:t> </a:t>
            </a:r>
            <a:r>
              <a:rPr lang="ro-RO" sz="2400" dirty="0" err="1"/>
              <a:t>alone</a:t>
            </a:r>
            <a:r>
              <a:rPr lang="ro-RO" sz="2400" dirty="0"/>
              <a:t> </a:t>
            </a:r>
            <a:r>
              <a:rPr lang="ro-RO" sz="2400" dirty="0" err="1"/>
              <a:t>may</a:t>
            </a:r>
            <a:r>
              <a:rPr lang="ro-RO" sz="2400" dirty="0"/>
              <a:t> </a:t>
            </a:r>
            <a:r>
              <a:rPr lang="ro-RO" sz="2400" dirty="0" err="1"/>
              <a:t>not</a:t>
            </a:r>
            <a:r>
              <a:rPr lang="ro-RO" sz="2400" dirty="0"/>
              <a:t> </a:t>
            </a:r>
            <a:r>
              <a:rPr lang="ro-RO" sz="2400" dirty="0" err="1"/>
              <a:t>know</a:t>
            </a:r>
            <a:r>
              <a:rPr lang="ro-RO" sz="2400" dirty="0"/>
              <a:t> </a:t>
            </a:r>
            <a:r>
              <a:rPr lang="ro-RO" sz="2400" dirty="0" err="1"/>
              <a:t>how</a:t>
            </a:r>
            <a:r>
              <a:rPr lang="ro-RO" sz="2400" dirty="0"/>
              <a:t> </a:t>
            </a:r>
            <a:r>
              <a:rPr lang="ro-RO" sz="2400" dirty="0" err="1"/>
              <a:t>to</a:t>
            </a:r>
            <a:r>
              <a:rPr lang="ro-RO" sz="2400" dirty="0"/>
              <a:t> start a task.</a:t>
            </a:r>
          </a:p>
          <a:p>
            <a:r>
              <a:rPr lang="ro-RO" sz="2400" dirty="0" err="1"/>
              <a:t>When</a:t>
            </a:r>
            <a:r>
              <a:rPr lang="ro-RO" sz="2400" dirty="0"/>
              <a:t> an adult </a:t>
            </a:r>
            <a:r>
              <a:rPr lang="ro-RO" sz="2400" dirty="0" err="1"/>
              <a:t>shows</a:t>
            </a:r>
            <a:r>
              <a:rPr lang="ro-RO" sz="2400" dirty="0"/>
              <a:t> </a:t>
            </a:r>
            <a:r>
              <a:rPr lang="ro-RO" sz="2400" dirty="0" err="1"/>
              <a:t>the</a:t>
            </a:r>
            <a:r>
              <a:rPr lang="ro-RO" sz="2400" dirty="0"/>
              <a:t> </a:t>
            </a:r>
            <a:r>
              <a:rPr lang="ro-RO" sz="2400" dirty="0" err="1"/>
              <a:t>steps</a:t>
            </a:r>
            <a:r>
              <a:rPr lang="ro-RO" sz="2400" dirty="0"/>
              <a:t>, </a:t>
            </a:r>
            <a:r>
              <a:rPr lang="ro-RO" sz="2400" dirty="0" err="1"/>
              <a:t>the</a:t>
            </a:r>
            <a:r>
              <a:rPr lang="ro-RO" sz="2400" dirty="0"/>
              <a:t> </a:t>
            </a:r>
            <a:r>
              <a:rPr lang="ro-RO" sz="2400" dirty="0" err="1"/>
              <a:t>child</a:t>
            </a:r>
            <a:r>
              <a:rPr lang="ro-RO" sz="2400" dirty="0"/>
              <a:t> </a:t>
            </a:r>
            <a:r>
              <a:rPr lang="ro-RO" sz="2400" dirty="0" err="1"/>
              <a:t>begins</a:t>
            </a:r>
            <a:r>
              <a:rPr lang="ro-RO" sz="2400" dirty="0"/>
              <a:t> </a:t>
            </a:r>
            <a:r>
              <a:rPr lang="ro-RO" sz="2400" dirty="0" err="1"/>
              <a:t>to</a:t>
            </a:r>
            <a:r>
              <a:rPr lang="ro-RO" sz="2400" dirty="0"/>
              <a:t> </a:t>
            </a:r>
            <a:r>
              <a:rPr lang="ro-RO" sz="2400" dirty="0" err="1"/>
              <a:t>understand</a:t>
            </a:r>
            <a:r>
              <a:rPr lang="ro-RO" sz="2400" dirty="0"/>
              <a:t>.</a:t>
            </a:r>
          </a:p>
          <a:p>
            <a:r>
              <a:rPr lang="ro-RO" sz="2400" dirty="0" err="1"/>
              <a:t>When</a:t>
            </a:r>
            <a:r>
              <a:rPr lang="ro-RO" sz="2400" dirty="0"/>
              <a:t> </a:t>
            </a:r>
            <a:r>
              <a:rPr lang="ro-RO" sz="2400" dirty="0" err="1"/>
              <a:t>the</a:t>
            </a:r>
            <a:r>
              <a:rPr lang="ro-RO" sz="2400" dirty="0"/>
              <a:t> adult </a:t>
            </a:r>
            <a:r>
              <a:rPr lang="ro-RO" sz="2400" dirty="0" err="1"/>
              <a:t>encourages</a:t>
            </a:r>
            <a:r>
              <a:rPr lang="ro-RO" sz="2400" dirty="0"/>
              <a:t> </a:t>
            </a:r>
            <a:r>
              <a:rPr lang="ro-RO" sz="2400" dirty="0" err="1"/>
              <a:t>the</a:t>
            </a:r>
            <a:r>
              <a:rPr lang="ro-RO" sz="2400" dirty="0"/>
              <a:t> </a:t>
            </a:r>
            <a:r>
              <a:rPr lang="ro-RO" sz="2400" dirty="0" err="1"/>
              <a:t>child</a:t>
            </a:r>
            <a:r>
              <a:rPr lang="ro-RO" sz="2400" dirty="0"/>
              <a:t>, </a:t>
            </a:r>
            <a:r>
              <a:rPr lang="ro-RO" sz="2400" dirty="0" err="1"/>
              <a:t>confidence</a:t>
            </a:r>
            <a:r>
              <a:rPr lang="ro-RO" sz="2400" dirty="0"/>
              <a:t> </a:t>
            </a:r>
            <a:r>
              <a:rPr lang="ro-RO" sz="2400" dirty="0" err="1"/>
              <a:t>grows</a:t>
            </a:r>
            <a:r>
              <a:rPr lang="ro-RO" sz="2400" dirty="0"/>
              <a:t>.</a:t>
            </a:r>
          </a:p>
          <a:p>
            <a:r>
              <a:rPr lang="ro-RO" sz="2400" dirty="0" err="1"/>
              <a:t>This</a:t>
            </a:r>
            <a:r>
              <a:rPr lang="ro-RO" sz="2400" dirty="0"/>
              <a:t> </a:t>
            </a:r>
            <a:r>
              <a:rPr lang="ro-RO" sz="2400" dirty="0" err="1"/>
              <a:t>theory</a:t>
            </a:r>
            <a:r>
              <a:rPr lang="ro-RO" sz="2400" dirty="0"/>
              <a:t> </a:t>
            </a:r>
            <a:r>
              <a:rPr lang="ro-RO" sz="2400" dirty="0" err="1"/>
              <a:t>is</a:t>
            </a:r>
            <a:r>
              <a:rPr lang="ro-RO" sz="2400" dirty="0"/>
              <a:t> </a:t>
            </a:r>
            <a:r>
              <a:rPr lang="ro-RO" sz="2400" dirty="0" err="1"/>
              <a:t>very</a:t>
            </a:r>
            <a:r>
              <a:rPr lang="ro-RO" sz="2400" dirty="0"/>
              <a:t> </a:t>
            </a:r>
            <a:r>
              <a:rPr lang="ro-RO" sz="2400" dirty="0" err="1"/>
              <a:t>useful</a:t>
            </a:r>
            <a:r>
              <a:rPr lang="ro-RO" sz="2400" dirty="0"/>
              <a:t> for </a:t>
            </a:r>
            <a:r>
              <a:rPr lang="ro-RO" sz="2400" dirty="0" err="1"/>
              <a:t>understanding</a:t>
            </a:r>
            <a:r>
              <a:rPr lang="ro-RO" sz="2400" dirty="0"/>
              <a:t> Isaac </a:t>
            </a:r>
            <a:r>
              <a:rPr lang="ro-RO" sz="2400" dirty="0" err="1"/>
              <a:t>because</a:t>
            </a:r>
            <a:r>
              <a:rPr lang="ro-RO" sz="2400" dirty="0"/>
              <a:t> </a:t>
            </a:r>
            <a:r>
              <a:rPr lang="ro-RO" sz="2400" dirty="0" err="1"/>
              <a:t>his</a:t>
            </a:r>
            <a:r>
              <a:rPr lang="ro-RO" sz="2400" dirty="0"/>
              <a:t> </a:t>
            </a:r>
            <a:r>
              <a:rPr lang="ro-RO" sz="2400" dirty="0" err="1"/>
              <a:t>difficulties</a:t>
            </a:r>
            <a:r>
              <a:rPr lang="ro-RO" sz="2400" dirty="0"/>
              <a:t> </a:t>
            </a:r>
            <a:r>
              <a:rPr lang="ro-RO" sz="2400" dirty="0" err="1"/>
              <a:t>appear</a:t>
            </a:r>
            <a:r>
              <a:rPr lang="ro-RO" sz="2400" dirty="0"/>
              <a:t> in </a:t>
            </a:r>
            <a:r>
              <a:rPr lang="ro-RO" sz="2400" dirty="0" err="1"/>
              <a:t>areas</a:t>
            </a:r>
            <a:r>
              <a:rPr lang="ro-RO" sz="2400" dirty="0"/>
              <a:t> </a:t>
            </a:r>
            <a:r>
              <a:rPr lang="ro-RO" sz="2400" dirty="0" err="1"/>
              <a:t>where</a:t>
            </a:r>
            <a:r>
              <a:rPr lang="ro-RO" sz="2400" dirty="0"/>
              <a:t> social </a:t>
            </a:r>
            <a:r>
              <a:rPr lang="ro-RO" sz="2400" dirty="0" err="1"/>
              <a:t>interaction</a:t>
            </a:r>
            <a:r>
              <a:rPr lang="ro-RO" sz="2400" dirty="0"/>
              <a:t> </a:t>
            </a:r>
            <a:r>
              <a:rPr lang="ro-RO" sz="2400" dirty="0" err="1"/>
              <a:t>and</a:t>
            </a:r>
            <a:r>
              <a:rPr lang="ro-RO" sz="2400" dirty="0"/>
              <a:t> </a:t>
            </a:r>
            <a:r>
              <a:rPr lang="ro-RO" sz="2400" dirty="0" err="1"/>
              <a:t>support</a:t>
            </a:r>
            <a:r>
              <a:rPr lang="ro-RO" sz="2400" dirty="0"/>
              <a:t> are </a:t>
            </a:r>
            <a:r>
              <a:rPr lang="ro-RO" sz="2400" dirty="0" err="1"/>
              <a:t>essential</a:t>
            </a:r>
            <a:r>
              <a:rPr lang="ro-RO" sz="2400" dirty="0"/>
              <a:t>.</a:t>
            </a:r>
          </a:p>
          <a:p>
            <a:pPr marL="0" indent="0">
              <a:buNone/>
            </a:pPr>
            <a:endParaRPr lang="ro-RO" sz="2200" dirty="0"/>
          </a:p>
        </p:txBody>
      </p:sp>
      <p:pic>
        <p:nvPicPr>
          <p:cNvPr id="5" name="Imagine 4">
            <a:extLst>
              <a:ext uri="{FF2B5EF4-FFF2-40B4-BE49-F238E27FC236}">
                <a16:creationId xmlns:a16="http://schemas.microsoft.com/office/drawing/2014/main" id="{F0BBE949-7877-4E56-3B2E-FC129FA3F14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21523" r="14498" b="-3"/>
          <a:stretch>
            <a:fillRect/>
          </a:stretch>
        </p:blipFill>
        <p:spPr>
          <a:xfrm>
            <a:off x="7675658" y="2093976"/>
            <a:ext cx="3941064" cy="4096512"/>
          </a:xfrm>
          <a:prstGeom prst="rect">
            <a:avLst/>
          </a:prstGeom>
        </p:spPr>
      </p:pic>
      <p:sp>
        <p:nvSpPr>
          <p:cNvPr id="6" name="CasetăText 5">
            <a:extLst>
              <a:ext uri="{FF2B5EF4-FFF2-40B4-BE49-F238E27FC236}">
                <a16:creationId xmlns:a16="http://schemas.microsoft.com/office/drawing/2014/main" id="{44C1D0EE-26F4-6EF4-CD42-6C218CAE2530}"/>
              </a:ext>
            </a:extLst>
          </p:cNvPr>
          <p:cNvSpPr txBox="1"/>
          <p:nvPr/>
        </p:nvSpPr>
        <p:spPr>
          <a:xfrm>
            <a:off x="8314216" y="5990433"/>
            <a:ext cx="3302506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ro-RO" sz="700">
                <a:solidFill>
                  <a:srgbClr val="FFFFFF"/>
                </a:solidFill>
                <a:hlinkClick r:id="rId4" tooltip="https://www.orientacionandujar.es/2019/02/06/programa-de-intervencion-en-el-aula-para-alumnos-con-tdah/profesores-ayudar-alumnos-con-tdah-e142443989433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Această fotografie</a:t>
            </a:r>
            <a:r>
              <a:rPr lang="ro-RO" sz="700">
                <a:solidFill>
                  <a:srgbClr val="FFFFFF"/>
                </a:solidFill>
              </a:rPr>
              <a:t> de Autor necunoscut este licențiată în condițiile </a:t>
            </a:r>
            <a:r>
              <a:rPr lang="ro-RO" sz="700">
                <a:solidFill>
                  <a:srgbClr val="FFFFFF"/>
                </a:solidFill>
                <a:hlinkClick r:id="rId5" tooltip="https://creativecommons.org/licenses/by-nc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</a:t>
            </a:r>
            <a:endParaRPr lang="ro-RO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3433056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560AFAAC-EA6C-45A9-9E03-C9C9F0193B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Imagine 4" descr="Chemistry teacher showing students red solution in flask">
            <a:extLst>
              <a:ext uri="{FF2B5EF4-FFF2-40B4-BE49-F238E27FC236}">
                <a16:creationId xmlns:a16="http://schemas.microsoft.com/office/drawing/2014/main" id="{200348AA-C735-6272-60C3-FBAAD3C58E2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277" r="22917" b="2"/>
          <a:stretch>
            <a:fillRect/>
          </a:stretch>
        </p:blipFill>
        <p:spPr>
          <a:xfrm>
            <a:off x="4883022" y="10"/>
            <a:ext cx="7308978" cy="6857990"/>
          </a:xfrm>
          <a:custGeom>
            <a:avLst/>
            <a:gdLst/>
            <a:ahLst/>
            <a:cxnLst/>
            <a:rect l="l" t="t" r="r" b="b"/>
            <a:pathLst>
              <a:path w="7308978" h="6858000">
                <a:moveTo>
                  <a:pt x="0" y="0"/>
                </a:moveTo>
                <a:lnTo>
                  <a:pt x="7308978" y="0"/>
                </a:lnTo>
                <a:lnTo>
                  <a:pt x="7308978" y="6858000"/>
                </a:lnTo>
                <a:lnTo>
                  <a:pt x="0" y="6858000"/>
                </a:lnTo>
                <a:lnTo>
                  <a:pt x="62983" y="6788730"/>
                </a:lnTo>
                <a:cubicBezTo>
                  <a:pt x="773509" y="5928900"/>
                  <a:pt x="1212978" y="4741056"/>
                  <a:pt x="1212978" y="3429000"/>
                </a:cubicBezTo>
                <a:cubicBezTo>
                  <a:pt x="1212978" y="2116944"/>
                  <a:pt x="773509" y="929100"/>
                  <a:pt x="62983" y="69271"/>
                </a:cubicBezTo>
                <a:close/>
              </a:path>
            </a:pathLst>
          </a:custGeom>
        </p:spPr>
      </p:pic>
      <p:sp useBgFill="1">
        <p:nvSpPr>
          <p:cNvPr id="12" name="Freeform: Shape 11">
            <a:extLst>
              <a:ext uri="{FF2B5EF4-FFF2-40B4-BE49-F238E27FC236}">
                <a16:creationId xmlns:a16="http://schemas.microsoft.com/office/drawing/2014/main" id="{83549E37-C86B-4401-90BD-D8BF83859F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96001" cy="6858000"/>
          </a:xfrm>
          <a:custGeom>
            <a:avLst/>
            <a:gdLst>
              <a:gd name="connsiteX0" fmla="*/ 0 w 6096001"/>
              <a:gd name="connsiteY0" fmla="*/ 0 h 6858000"/>
              <a:gd name="connsiteX1" fmla="*/ 4883023 w 6096001"/>
              <a:gd name="connsiteY1" fmla="*/ 0 h 6858000"/>
              <a:gd name="connsiteX2" fmla="*/ 4946006 w 6096001"/>
              <a:gd name="connsiteY2" fmla="*/ 69271 h 6858000"/>
              <a:gd name="connsiteX3" fmla="*/ 6096001 w 6096001"/>
              <a:gd name="connsiteY3" fmla="*/ 3429000 h 6858000"/>
              <a:gd name="connsiteX4" fmla="*/ 4946006 w 6096001"/>
              <a:gd name="connsiteY4" fmla="*/ 6788730 h 6858000"/>
              <a:gd name="connsiteX5" fmla="*/ 4883023 w 6096001"/>
              <a:gd name="connsiteY5" fmla="*/ 6858000 h 6858000"/>
              <a:gd name="connsiteX6" fmla="*/ 0 w 609600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96001" h="6858000">
                <a:moveTo>
                  <a:pt x="0" y="0"/>
                </a:moveTo>
                <a:lnTo>
                  <a:pt x="4883023" y="0"/>
                </a:lnTo>
                <a:lnTo>
                  <a:pt x="4946006" y="69271"/>
                </a:lnTo>
                <a:cubicBezTo>
                  <a:pt x="5656532" y="929100"/>
                  <a:pt x="6096001" y="2116944"/>
                  <a:pt x="6096001" y="3429000"/>
                </a:cubicBezTo>
                <a:cubicBezTo>
                  <a:pt x="6096001" y="4741056"/>
                  <a:pt x="5656532" y="5928900"/>
                  <a:pt x="4946006" y="6788730"/>
                </a:cubicBezTo>
                <a:lnTo>
                  <a:pt x="4883023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4" name="Freeform: Shape 13">
            <a:extLst>
              <a:ext uri="{FF2B5EF4-FFF2-40B4-BE49-F238E27FC236}">
                <a16:creationId xmlns:a16="http://schemas.microsoft.com/office/drawing/2014/main" id="{8A17784E-76D8-4521-A77D-0D2EBB9230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86857" cy="6858000"/>
          </a:xfrm>
          <a:custGeom>
            <a:avLst/>
            <a:gdLst>
              <a:gd name="connsiteX0" fmla="*/ 0 w 6086857"/>
              <a:gd name="connsiteY0" fmla="*/ 0 h 6858000"/>
              <a:gd name="connsiteX1" fmla="*/ 4873879 w 6086857"/>
              <a:gd name="connsiteY1" fmla="*/ 0 h 6858000"/>
              <a:gd name="connsiteX2" fmla="*/ 4936862 w 6086857"/>
              <a:gd name="connsiteY2" fmla="*/ 69271 h 6858000"/>
              <a:gd name="connsiteX3" fmla="*/ 6086857 w 6086857"/>
              <a:gd name="connsiteY3" fmla="*/ 3429000 h 6858000"/>
              <a:gd name="connsiteX4" fmla="*/ 4936862 w 6086857"/>
              <a:gd name="connsiteY4" fmla="*/ 6788730 h 6858000"/>
              <a:gd name="connsiteX5" fmla="*/ 4873879 w 6086857"/>
              <a:gd name="connsiteY5" fmla="*/ 6858000 h 6858000"/>
              <a:gd name="connsiteX6" fmla="*/ 0 w 608685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86857" h="6858000">
                <a:moveTo>
                  <a:pt x="0" y="0"/>
                </a:moveTo>
                <a:lnTo>
                  <a:pt x="4873879" y="0"/>
                </a:lnTo>
                <a:lnTo>
                  <a:pt x="4936862" y="69271"/>
                </a:lnTo>
                <a:cubicBezTo>
                  <a:pt x="5647388" y="929100"/>
                  <a:pt x="6086857" y="2116944"/>
                  <a:pt x="6086857" y="3429000"/>
                </a:cubicBezTo>
                <a:cubicBezTo>
                  <a:pt x="6086857" y="4741056"/>
                  <a:pt x="5647388" y="5928900"/>
                  <a:pt x="4936862" y="6788730"/>
                </a:cubicBezTo>
                <a:lnTo>
                  <a:pt x="4873879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u 1">
            <a:extLst>
              <a:ext uri="{FF2B5EF4-FFF2-40B4-BE49-F238E27FC236}">
                <a16:creationId xmlns:a16="http://schemas.microsoft.com/office/drawing/2014/main" id="{ACAD6CD8-5551-4E26-FF99-C1E3786187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4904" y="856488"/>
            <a:ext cx="4992624" cy="1243584"/>
          </a:xfrm>
        </p:spPr>
        <p:txBody>
          <a:bodyPr anchor="ctr">
            <a:normAutofit/>
          </a:bodyPr>
          <a:lstStyle/>
          <a:p>
            <a:r>
              <a:rPr lang="ro-RO" sz="3400"/>
              <a:t>Explaining the Theory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C0036C6B-F09C-4EAB-AE02-8D056EE748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124325"/>
            <a:ext cx="128016" cy="653903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FC8D5885-2804-4D3C-BE31-902E4D3279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7769" y="2195336"/>
            <a:ext cx="498348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Substituent conținut 2">
            <a:extLst>
              <a:ext uri="{FF2B5EF4-FFF2-40B4-BE49-F238E27FC236}">
                <a16:creationId xmlns:a16="http://schemas.microsoft.com/office/drawing/2014/main" id="{B431FA9A-1235-548F-AE06-4AEDA2A549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4904" y="2522949"/>
            <a:ext cx="5065776" cy="3402363"/>
          </a:xfrm>
        </p:spPr>
        <p:txBody>
          <a:bodyPr anchor="t">
            <a:normAutofit lnSpcReduction="10000"/>
          </a:bodyPr>
          <a:lstStyle/>
          <a:p>
            <a:r>
              <a:rPr lang="ro-RO" sz="1600" dirty="0" err="1"/>
              <a:t>Vygotsky’s</a:t>
            </a:r>
            <a:r>
              <a:rPr lang="ro-RO" sz="1600" dirty="0"/>
              <a:t> </a:t>
            </a:r>
            <a:r>
              <a:rPr lang="ro-RO" sz="1600" dirty="0" err="1"/>
              <a:t>theory</a:t>
            </a:r>
            <a:r>
              <a:rPr lang="ro-RO" sz="1600" dirty="0"/>
              <a:t> </a:t>
            </a:r>
            <a:r>
              <a:rPr lang="ro-RO" sz="1600" dirty="0" err="1"/>
              <a:t>includes</a:t>
            </a:r>
            <a:r>
              <a:rPr lang="ro-RO" sz="1600" dirty="0"/>
              <a:t> </a:t>
            </a:r>
            <a:r>
              <a:rPr lang="ro-RO" sz="1600" dirty="0" err="1"/>
              <a:t>two</a:t>
            </a:r>
            <a:r>
              <a:rPr lang="ro-RO" sz="1600" dirty="0"/>
              <a:t> important </a:t>
            </a:r>
            <a:r>
              <a:rPr lang="ro-RO" sz="1600" dirty="0" err="1"/>
              <a:t>ideas</a:t>
            </a:r>
            <a:r>
              <a:rPr lang="ro-RO" sz="1600" dirty="0"/>
              <a:t>:</a:t>
            </a:r>
          </a:p>
          <a:p>
            <a:r>
              <a:rPr lang="ro-RO" sz="1600" b="1" dirty="0"/>
              <a:t>1. Zone of </a:t>
            </a:r>
            <a:r>
              <a:rPr lang="ro-RO" sz="1600" b="1" dirty="0" err="1"/>
              <a:t>Proximal</a:t>
            </a:r>
            <a:r>
              <a:rPr lang="ro-RO" sz="1600" b="1" dirty="0"/>
              <a:t> </a:t>
            </a:r>
            <a:r>
              <a:rPr lang="ro-RO" sz="1600" b="1" dirty="0" err="1"/>
              <a:t>Development</a:t>
            </a:r>
            <a:r>
              <a:rPr lang="ro-RO" sz="1600" b="1" dirty="0"/>
              <a:t> (ZPD)</a:t>
            </a:r>
            <a:r>
              <a:rPr lang="ro-RO" sz="1600" dirty="0"/>
              <a:t> </a:t>
            </a:r>
            <a:r>
              <a:rPr lang="ro-RO" sz="1600" dirty="0" err="1"/>
              <a:t>This</a:t>
            </a:r>
            <a:r>
              <a:rPr lang="ro-RO" sz="1600" dirty="0"/>
              <a:t> </a:t>
            </a:r>
            <a:r>
              <a:rPr lang="ro-RO" sz="1600" dirty="0" err="1"/>
              <a:t>is</a:t>
            </a:r>
            <a:r>
              <a:rPr lang="ro-RO" sz="1600" dirty="0"/>
              <a:t> </a:t>
            </a:r>
            <a:r>
              <a:rPr lang="ro-RO" sz="1600" dirty="0" err="1"/>
              <a:t>the</a:t>
            </a:r>
            <a:r>
              <a:rPr lang="ro-RO" sz="1600" dirty="0"/>
              <a:t> </a:t>
            </a:r>
            <a:r>
              <a:rPr lang="ro-RO" sz="1600" dirty="0" err="1"/>
              <a:t>space</a:t>
            </a:r>
            <a:r>
              <a:rPr lang="ro-RO" sz="1600" dirty="0"/>
              <a:t> </a:t>
            </a:r>
            <a:r>
              <a:rPr lang="ro-RO" sz="1600" dirty="0" err="1"/>
              <a:t>between</a:t>
            </a:r>
            <a:r>
              <a:rPr lang="ro-RO" sz="1600" dirty="0"/>
              <a:t> </a:t>
            </a:r>
            <a:r>
              <a:rPr lang="ro-RO" sz="1600" dirty="0" err="1"/>
              <a:t>what</a:t>
            </a:r>
            <a:r>
              <a:rPr lang="ro-RO" sz="1600" dirty="0"/>
              <a:t> a </a:t>
            </a:r>
            <a:r>
              <a:rPr lang="ro-RO" sz="1600" dirty="0" err="1"/>
              <a:t>child</a:t>
            </a:r>
            <a:r>
              <a:rPr lang="ro-RO" sz="1600" dirty="0"/>
              <a:t> </a:t>
            </a:r>
            <a:r>
              <a:rPr lang="ro-RO" sz="1600" dirty="0" err="1"/>
              <a:t>can</a:t>
            </a:r>
            <a:r>
              <a:rPr lang="ro-RO" sz="1600" dirty="0"/>
              <a:t> do </a:t>
            </a:r>
            <a:r>
              <a:rPr lang="ro-RO" sz="1600" dirty="0" err="1"/>
              <a:t>alone</a:t>
            </a:r>
            <a:r>
              <a:rPr lang="ro-RO" sz="1600" dirty="0"/>
              <a:t> </a:t>
            </a:r>
            <a:r>
              <a:rPr lang="ro-RO" sz="1600" dirty="0" err="1"/>
              <a:t>and</a:t>
            </a:r>
            <a:r>
              <a:rPr lang="ro-RO" sz="1600" dirty="0"/>
              <a:t> </a:t>
            </a:r>
            <a:r>
              <a:rPr lang="ro-RO" sz="1600" dirty="0" err="1"/>
              <a:t>what</a:t>
            </a:r>
            <a:r>
              <a:rPr lang="ro-RO" sz="1600" dirty="0"/>
              <a:t> </a:t>
            </a:r>
            <a:r>
              <a:rPr lang="ro-RO" sz="1600" dirty="0" err="1"/>
              <a:t>they</a:t>
            </a:r>
            <a:r>
              <a:rPr lang="ro-RO" sz="1600" dirty="0"/>
              <a:t> </a:t>
            </a:r>
            <a:r>
              <a:rPr lang="ro-RO" sz="1600" dirty="0" err="1"/>
              <a:t>can</a:t>
            </a:r>
            <a:r>
              <a:rPr lang="ro-RO" sz="1600" dirty="0"/>
              <a:t> do </a:t>
            </a:r>
            <a:r>
              <a:rPr lang="ro-RO" sz="1600" dirty="0" err="1"/>
              <a:t>with</a:t>
            </a:r>
            <a:r>
              <a:rPr lang="ro-RO" sz="1600" dirty="0"/>
              <a:t> </a:t>
            </a:r>
            <a:r>
              <a:rPr lang="ro-RO" sz="1600" dirty="0" err="1"/>
              <a:t>help</a:t>
            </a:r>
            <a:r>
              <a:rPr lang="ro-RO" sz="1600" dirty="0"/>
              <a:t>. </a:t>
            </a:r>
            <a:r>
              <a:rPr lang="ro-RO" sz="1600" dirty="0" err="1"/>
              <a:t>Learning</a:t>
            </a:r>
            <a:r>
              <a:rPr lang="ro-RO" sz="1600" dirty="0"/>
              <a:t> </a:t>
            </a:r>
            <a:r>
              <a:rPr lang="ro-RO" sz="1600" dirty="0" err="1"/>
              <a:t>happens</a:t>
            </a:r>
            <a:r>
              <a:rPr lang="ro-RO" sz="1600" dirty="0"/>
              <a:t> </a:t>
            </a:r>
            <a:r>
              <a:rPr lang="ro-RO" sz="1600" dirty="0" err="1"/>
              <a:t>inside</a:t>
            </a:r>
            <a:r>
              <a:rPr lang="ro-RO" sz="1600" dirty="0"/>
              <a:t> </a:t>
            </a:r>
            <a:r>
              <a:rPr lang="ro-RO" sz="1600" dirty="0" err="1"/>
              <a:t>this</a:t>
            </a:r>
            <a:r>
              <a:rPr lang="ro-RO" sz="1600" dirty="0"/>
              <a:t> zone.</a:t>
            </a:r>
          </a:p>
          <a:p>
            <a:r>
              <a:rPr lang="ro-RO" sz="1600" b="1" dirty="0"/>
              <a:t>2. </a:t>
            </a:r>
            <a:r>
              <a:rPr lang="ro-RO" sz="1600" b="1" dirty="0" err="1"/>
              <a:t>Scaffolding</a:t>
            </a:r>
            <a:r>
              <a:rPr lang="ro-RO" sz="1600" dirty="0"/>
              <a:t> </a:t>
            </a:r>
            <a:r>
              <a:rPr lang="ro-RO" sz="1600" dirty="0" err="1"/>
              <a:t>This</a:t>
            </a:r>
            <a:r>
              <a:rPr lang="ro-RO" sz="1600" dirty="0"/>
              <a:t> </a:t>
            </a:r>
            <a:r>
              <a:rPr lang="ro-RO" sz="1600" dirty="0" err="1"/>
              <a:t>means</a:t>
            </a:r>
            <a:r>
              <a:rPr lang="ro-RO" sz="1600" dirty="0"/>
              <a:t> </a:t>
            </a:r>
            <a:r>
              <a:rPr lang="ro-RO" sz="1600" dirty="0" err="1"/>
              <a:t>the</a:t>
            </a:r>
            <a:r>
              <a:rPr lang="ro-RO" sz="1600" dirty="0"/>
              <a:t> adult </a:t>
            </a:r>
            <a:r>
              <a:rPr lang="ro-RO" sz="1600" dirty="0" err="1"/>
              <a:t>gives</a:t>
            </a:r>
            <a:r>
              <a:rPr lang="ro-RO" sz="1600" dirty="0"/>
              <a:t> </a:t>
            </a:r>
            <a:r>
              <a:rPr lang="ro-RO" sz="1600" dirty="0" err="1"/>
              <a:t>support</a:t>
            </a:r>
            <a:r>
              <a:rPr lang="ro-RO" sz="1600" dirty="0"/>
              <a:t>, </a:t>
            </a:r>
            <a:r>
              <a:rPr lang="ro-RO" sz="1600" dirty="0" err="1"/>
              <a:t>guidance</a:t>
            </a:r>
            <a:r>
              <a:rPr lang="ro-RO" sz="1600" dirty="0"/>
              <a:t>, </a:t>
            </a:r>
            <a:r>
              <a:rPr lang="ro-RO" sz="1600" dirty="0" err="1"/>
              <a:t>and</a:t>
            </a:r>
            <a:r>
              <a:rPr lang="ro-RO" sz="1600" dirty="0"/>
              <a:t> </a:t>
            </a:r>
            <a:r>
              <a:rPr lang="ro-RO" sz="1600" dirty="0" err="1"/>
              <a:t>encouragement</a:t>
            </a:r>
            <a:r>
              <a:rPr lang="ro-RO" sz="1600" dirty="0"/>
              <a:t>. As </a:t>
            </a:r>
            <a:r>
              <a:rPr lang="ro-RO" sz="1600" dirty="0" err="1"/>
              <a:t>the</a:t>
            </a:r>
            <a:r>
              <a:rPr lang="ro-RO" sz="1600" dirty="0"/>
              <a:t> </a:t>
            </a:r>
            <a:r>
              <a:rPr lang="ro-RO" sz="1600" dirty="0" err="1"/>
              <a:t>child</a:t>
            </a:r>
            <a:r>
              <a:rPr lang="ro-RO" sz="1600" dirty="0"/>
              <a:t> </a:t>
            </a:r>
            <a:r>
              <a:rPr lang="ro-RO" sz="1600" dirty="0" err="1"/>
              <a:t>becomes</a:t>
            </a:r>
            <a:r>
              <a:rPr lang="ro-RO" sz="1600" dirty="0"/>
              <a:t> more confident, </a:t>
            </a:r>
            <a:r>
              <a:rPr lang="ro-RO" sz="1600" dirty="0" err="1"/>
              <a:t>the</a:t>
            </a:r>
            <a:r>
              <a:rPr lang="ro-RO" sz="1600" dirty="0"/>
              <a:t> adult </a:t>
            </a:r>
            <a:r>
              <a:rPr lang="ro-RO" sz="1600" dirty="0" err="1"/>
              <a:t>slowly</a:t>
            </a:r>
            <a:r>
              <a:rPr lang="ro-RO" sz="1600" dirty="0"/>
              <a:t> </a:t>
            </a:r>
            <a:r>
              <a:rPr lang="ro-RO" sz="1600" dirty="0" err="1"/>
              <a:t>reduces</a:t>
            </a:r>
            <a:r>
              <a:rPr lang="ro-RO" sz="1600" dirty="0"/>
              <a:t> </a:t>
            </a:r>
            <a:r>
              <a:rPr lang="ro-RO" sz="1600" dirty="0" err="1"/>
              <a:t>the</a:t>
            </a:r>
            <a:r>
              <a:rPr lang="ro-RO" sz="1600" dirty="0"/>
              <a:t> </a:t>
            </a:r>
            <a:r>
              <a:rPr lang="ro-RO" sz="1600" dirty="0" err="1"/>
              <a:t>support</a:t>
            </a:r>
            <a:r>
              <a:rPr lang="ro-RO" sz="1600" dirty="0"/>
              <a:t>.</a:t>
            </a:r>
          </a:p>
          <a:p>
            <a:r>
              <a:rPr lang="ro-RO" sz="1600" dirty="0"/>
              <a:t>The </a:t>
            </a:r>
            <a:r>
              <a:rPr lang="ro-RO" sz="1600" dirty="0" err="1"/>
              <a:t>theory</a:t>
            </a:r>
            <a:r>
              <a:rPr lang="ro-RO" sz="1600" dirty="0"/>
              <a:t> </a:t>
            </a:r>
            <a:r>
              <a:rPr lang="ro-RO" sz="1600" dirty="0" err="1"/>
              <a:t>also</a:t>
            </a:r>
            <a:r>
              <a:rPr lang="ro-RO" sz="1600" dirty="0"/>
              <a:t> </a:t>
            </a:r>
            <a:r>
              <a:rPr lang="ro-RO" sz="1600" dirty="0" err="1"/>
              <a:t>highlights</a:t>
            </a:r>
            <a:r>
              <a:rPr lang="ro-RO" sz="1600" dirty="0"/>
              <a:t> </a:t>
            </a:r>
            <a:r>
              <a:rPr lang="ro-RO" sz="1600" dirty="0" err="1"/>
              <a:t>the</a:t>
            </a:r>
            <a:r>
              <a:rPr lang="ro-RO" sz="1600" dirty="0"/>
              <a:t> </a:t>
            </a:r>
            <a:r>
              <a:rPr lang="ro-RO" sz="1600" dirty="0" err="1"/>
              <a:t>importance</a:t>
            </a:r>
            <a:r>
              <a:rPr lang="ro-RO" sz="1600" dirty="0"/>
              <a:t> of </a:t>
            </a:r>
            <a:r>
              <a:rPr lang="ro-RO" sz="1600" dirty="0" err="1"/>
              <a:t>language</a:t>
            </a:r>
            <a:r>
              <a:rPr lang="ro-RO" sz="1600" dirty="0"/>
              <a:t>, </a:t>
            </a:r>
            <a:r>
              <a:rPr lang="ro-RO" sz="1600" dirty="0" err="1"/>
              <a:t>relationships</a:t>
            </a:r>
            <a:r>
              <a:rPr lang="ro-RO" sz="1600" dirty="0"/>
              <a:t>, </a:t>
            </a:r>
            <a:r>
              <a:rPr lang="ro-RO" sz="1600" dirty="0" err="1"/>
              <a:t>and</a:t>
            </a:r>
            <a:r>
              <a:rPr lang="ro-RO" sz="1600" dirty="0"/>
              <a:t> cultural </a:t>
            </a:r>
            <a:r>
              <a:rPr lang="ro-RO" sz="1600" dirty="0" err="1"/>
              <a:t>experiences</a:t>
            </a:r>
            <a:r>
              <a:rPr lang="ro-RO" sz="1600" dirty="0"/>
              <a:t>. Young </a:t>
            </a:r>
            <a:r>
              <a:rPr lang="ro-RO" sz="1600" dirty="0" err="1"/>
              <a:t>children</a:t>
            </a:r>
            <a:r>
              <a:rPr lang="ro-RO" sz="1600" dirty="0"/>
              <a:t> </a:t>
            </a:r>
            <a:r>
              <a:rPr lang="ro-RO" sz="1600" dirty="0" err="1"/>
              <a:t>learn</a:t>
            </a:r>
            <a:r>
              <a:rPr lang="ro-RO" sz="1600" dirty="0"/>
              <a:t> </a:t>
            </a:r>
            <a:r>
              <a:rPr lang="ro-RO" sz="1600" dirty="0" err="1"/>
              <a:t>best</a:t>
            </a:r>
            <a:r>
              <a:rPr lang="ro-RO" sz="1600" dirty="0"/>
              <a:t> </a:t>
            </a:r>
            <a:r>
              <a:rPr lang="ro-RO" sz="1600" dirty="0" err="1"/>
              <a:t>through</a:t>
            </a:r>
            <a:r>
              <a:rPr lang="ro-RO" sz="1600" dirty="0"/>
              <a:t> play, </a:t>
            </a:r>
            <a:r>
              <a:rPr lang="ro-RO" sz="1600" dirty="0" err="1"/>
              <a:t>conversation</a:t>
            </a:r>
            <a:r>
              <a:rPr lang="ro-RO" sz="1600" dirty="0"/>
              <a:t>, </a:t>
            </a:r>
            <a:r>
              <a:rPr lang="ro-RO" sz="1600" dirty="0" err="1"/>
              <a:t>and</a:t>
            </a:r>
            <a:r>
              <a:rPr lang="ro-RO" sz="1600" dirty="0"/>
              <a:t> </a:t>
            </a:r>
            <a:r>
              <a:rPr lang="ro-RO" sz="1600" dirty="0" err="1"/>
              <a:t>shared</a:t>
            </a:r>
            <a:r>
              <a:rPr lang="ro-RO" sz="1600" dirty="0"/>
              <a:t> </a:t>
            </a:r>
            <a:r>
              <a:rPr lang="ro-RO" sz="1600" dirty="0" err="1"/>
              <a:t>activities</a:t>
            </a:r>
            <a:r>
              <a:rPr lang="ro-RO" sz="1600" dirty="0"/>
              <a:t>. </a:t>
            </a:r>
            <a:r>
              <a:rPr lang="ro-RO" sz="1600" dirty="0" err="1"/>
              <a:t>This</a:t>
            </a:r>
            <a:r>
              <a:rPr lang="ro-RO" sz="1600" dirty="0"/>
              <a:t> </a:t>
            </a:r>
            <a:r>
              <a:rPr lang="ro-RO" sz="1600" dirty="0" err="1"/>
              <a:t>makes</a:t>
            </a:r>
            <a:r>
              <a:rPr lang="ro-RO" sz="1600" dirty="0"/>
              <a:t> </a:t>
            </a:r>
            <a:r>
              <a:rPr lang="ro-RO" sz="1600" dirty="0" err="1"/>
              <a:t>the</a:t>
            </a:r>
            <a:r>
              <a:rPr lang="ro-RO" sz="1600" dirty="0"/>
              <a:t> </a:t>
            </a:r>
            <a:r>
              <a:rPr lang="ro-RO" sz="1600" dirty="0" err="1"/>
              <a:t>theory</a:t>
            </a:r>
            <a:r>
              <a:rPr lang="ro-RO" sz="1600" dirty="0"/>
              <a:t> </a:t>
            </a:r>
            <a:r>
              <a:rPr lang="ro-RO" sz="1600" dirty="0" err="1"/>
              <a:t>very</a:t>
            </a:r>
            <a:r>
              <a:rPr lang="ro-RO" sz="1600" dirty="0"/>
              <a:t> relevant in </a:t>
            </a:r>
            <a:r>
              <a:rPr lang="ro-RO" sz="1600" dirty="0" err="1"/>
              <a:t>early</a:t>
            </a:r>
            <a:r>
              <a:rPr lang="ro-RO" sz="1600" dirty="0"/>
              <a:t> </a:t>
            </a:r>
            <a:r>
              <a:rPr lang="ro-RO" sz="1600" dirty="0" err="1"/>
              <a:t>childhood</a:t>
            </a:r>
            <a:r>
              <a:rPr lang="ro-RO" sz="1600" dirty="0"/>
              <a:t> </a:t>
            </a:r>
            <a:r>
              <a:rPr lang="ro-RO" sz="1600" dirty="0" err="1"/>
              <a:t>settings</a:t>
            </a:r>
            <a:r>
              <a:rPr lang="ro-RO" sz="1600" dirty="0"/>
              <a:t>.</a:t>
            </a:r>
          </a:p>
          <a:p>
            <a:pPr marL="0" indent="0">
              <a:buNone/>
            </a:pPr>
            <a:endParaRPr lang="ro-RO" sz="1100" dirty="0"/>
          </a:p>
        </p:txBody>
      </p:sp>
    </p:spTree>
    <p:extLst>
      <p:ext uri="{BB962C8B-B14F-4D97-AF65-F5344CB8AC3E}">
        <p14:creationId xmlns:p14="http://schemas.microsoft.com/office/powerpoint/2010/main" val="307703581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Imagine 4">
            <a:extLst>
              <a:ext uri="{FF2B5EF4-FFF2-40B4-BE49-F238E27FC236}">
                <a16:creationId xmlns:a16="http://schemas.microsoft.com/office/drawing/2014/main" id="{A7197354-5644-5BFF-274E-A59E1CD3EF1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6236"/>
          <a:stretch>
            <a:fillRect/>
          </a:stretch>
        </p:blipFill>
        <p:spPr>
          <a:xfrm>
            <a:off x="1" y="10"/>
            <a:ext cx="9669642" cy="685799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u 1">
            <a:extLst>
              <a:ext uri="{FF2B5EF4-FFF2-40B4-BE49-F238E27FC236}">
                <a16:creationId xmlns:a16="http://schemas.microsoft.com/office/drawing/2014/main" id="{50055C94-BE1D-752F-D322-E0C7684B4A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1610" y="365125"/>
            <a:ext cx="3822189" cy="1899912"/>
          </a:xfrm>
        </p:spPr>
        <p:txBody>
          <a:bodyPr>
            <a:normAutofit/>
          </a:bodyPr>
          <a:lstStyle/>
          <a:p>
            <a:r>
              <a:rPr lang="ro-RO" sz="3100" b="1"/>
              <a:t>Applying the Theory to Isaac’s Experiences</a:t>
            </a:r>
            <a:br>
              <a:rPr lang="ro-RO" sz="3100" b="1"/>
            </a:br>
            <a:endParaRPr lang="ro-RO" sz="3100"/>
          </a:p>
        </p:txBody>
      </p:sp>
      <p:sp>
        <p:nvSpPr>
          <p:cNvPr id="3" name="Substituent conținut 2">
            <a:extLst>
              <a:ext uri="{FF2B5EF4-FFF2-40B4-BE49-F238E27FC236}">
                <a16:creationId xmlns:a16="http://schemas.microsoft.com/office/drawing/2014/main" id="{55CB3A5A-110F-943C-313D-84036CF3B6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31610" y="2434201"/>
            <a:ext cx="3822189" cy="3742762"/>
          </a:xfrm>
        </p:spPr>
        <p:txBody>
          <a:bodyPr>
            <a:normAutofit fontScale="92500" lnSpcReduction="10000"/>
          </a:bodyPr>
          <a:lstStyle/>
          <a:p>
            <a:r>
              <a:rPr lang="ro-RO" sz="1500" dirty="0" err="1"/>
              <a:t>When</a:t>
            </a:r>
            <a:r>
              <a:rPr lang="ro-RO" sz="1500" dirty="0"/>
              <a:t> </a:t>
            </a:r>
            <a:r>
              <a:rPr lang="ro-RO" sz="1500" dirty="0" err="1"/>
              <a:t>we</a:t>
            </a:r>
            <a:r>
              <a:rPr lang="ro-RO" sz="1500" dirty="0"/>
              <a:t> look at Isaac </a:t>
            </a:r>
            <a:r>
              <a:rPr lang="ro-RO" sz="1500" dirty="0" err="1"/>
              <a:t>through</a:t>
            </a:r>
            <a:r>
              <a:rPr lang="ro-RO" sz="1500" dirty="0"/>
              <a:t> </a:t>
            </a:r>
            <a:r>
              <a:rPr lang="ro-RO" sz="1500" dirty="0" err="1"/>
              <a:t>Vygotsky’s</a:t>
            </a:r>
            <a:r>
              <a:rPr lang="ro-RO" sz="1500" dirty="0"/>
              <a:t> </a:t>
            </a:r>
            <a:r>
              <a:rPr lang="ro-RO" sz="1500" dirty="0" err="1"/>
              <a:t>theory</a:t>
            </a:r>
            <a:r>
              <a:rPr lang="ro-RO" sz="1500" dirty="0"/>
              <a:t>, </a:t>
            </a:r>
            <a:r>
              <a:rPr lang="ro-RO" sz="1500" dirty="0" err="1"/>
              <a:t>we</a:t>
            </a:r>
            <a:r>
              <a:rPr lang="ro-RO" sz="1500" dirty="0"/>
              <a:t> </a:t>
            </a:r>
            <a:r>
              <a:rPr lang="ro-RO" sz="1500" dirty="0" err="1"/>
              <a:t>can</a:t>
            </a:r>
            <a:r>
              <a:rPr lang="ro-RO" sz="1500" dirty="0"/>
              <a:t> </a:t>
            </a:r>
            <a:r>
              <a:rPr lang="ro-RO" sz="1500" dirty="0" err="1"/>
              <a:t>see</a:t>
            </a:r>
            <a:r>
              <a:rPr lang="ro-RO" sz="1500" dirty="0"/>
              <a:t> </a:t>
            </a:r>
            <a:r>
              <a:rPr lang="ro-RO" sz="1500" dirty="0" err="1"/>
              <a:t>that</a:t>
            </a:r>
            <a:r>
              <a:rPr lang="ro-RO" sz="1500" dirty="0"/>
              <a:t> </a:t>
            </a:r>
            <a:r>
              <a:rPr lang="ro-RO" sz="1500" dirty="0" err="1"/>
              <a:t>his</a:t>
            </a:r>
            <a:r>
              <a:rPr lang="ro-RO" sz="1500" dirty="0"/>
              <a:t> </a:t>
            </a:r>
            <a:r>
              <a:rPr lang="ro-RO" sz="1500" dirty="0" err="1"/>
              <a:t>difficulties</a:t>
            </a:r>
            <a:r>
              <a:rPr lang="ro-RO" sz="1500" dirty="0"/>
              <a:t> </a:t>
            </a:r>
            <a:r>
              <a:rPr lang="ro-RO" sz="1500" dirty="0" err="1"/>
              <a:t>may</a:t>
            </a:r>
            <a:r>
              <a:rPr lang="ro-RO" sz="1500" dirty="0"/>
              <a:t> </a:t>
            </a:r>
            <a:r>
              <a:rPr lang="ro-RO" sz="1500" dirty="0" err="1"/>
              <a:t>be</a:t>
            </a:r>
            <a:r>
              <a:rPr lang="ro-RO" sz="1500" dirty="0"/>
              <a:t> </a:t>
            </a:r>
            <a:r>
              <a:rPr lang="ro-RO" sz="1500" dirty="0" err="1"/>
              <a:t>linked</a:t>
            </a:r>
            <a:r>
              <a:rPr lang="ro-RO" sz="1500" dirty="0"/>
              <a:t> </a:t>
            </a:r>
            <a:r>
              <a:rPr lang="ro-RO" sz="1500" dirty="0" err="1"/>
              <a:t>to</a:t>
            </a:r>
            <a:r>
              <a:rPr lang="ro-RO" sz="1500" dirty="0"/>
              <a:t> limited </a:t>
            </a:r>
            <a:r>
              <a:rPr lang="ro-RO" sz="1500" dirty="0" err="1"/>
              <a:t>interaction</a:t>
            </a:r>
            <a:r>
              <a:rPr lang="ro-RO" sz="1500" dirty="0"/>
              <a:t> </a:t>
            </a:r>
            <a:r>
              <a:rPr lang="ro-RO" sz="1500" dirty="0" err="1"/>
              <a:t>and</a:t>
            </a:r>
            <a:r>
              <a:rPr lang="ro-RO" sz="1500" dirty="0"/>
              <a:t> </a:t>
            </a:r>
            <a:r>
              <a:rPr lang="ro-RO" sz="1500" dirty="0" err="1"/>
              <a:t>reduced</a:t>
            </a:r>
            <a:r>
              <a:rPr lang="ro-RO" sz="1500" dirty="0"/>
              <a:t> </a:t>
            </a:r>
            <a:r>
              <a:rPr lang="ro-RO" sz="1500" dirty="0" err="1"/>
              <a:t>emotional</a:t>
            </a:r>
            <a:r>
              <a:rPr lang="ro-RO" sz="1500" dirty="0"/>
              <a:t> </a:t>
            </a:r>
            <a:r>
              <a:rPr lang="ro-RO" sz="1500" dirty="0" err="1"/>
              <a:t>support</a:t>
            </a:r>
            <a:r>
              <a:rPr lang="ro-RO" sz="1500" dirty="0"/>
              <a:t>. His </a:t>
            </a:r>
            <a:r>
              <a:rPr lang="ro-RO" sz="1500" dirty="0" err="1"/>
              <a:t>language</a:t>
            </a:r>
            <a:r>
              <a:rPr lang="ro-RO" sz="1500" dirty="0"/>
              <a:t> </a:t>
            </a:r>
            <a:r>
              <a:rPr lang="ro-RO" sz="1500" dirty="0" err="1"/>
              <a:t>delay</a:t>
            </a:r>
            <a:r>
              <a:rPr lang="ro-RO" sz="1500" dirty="0"/>
              <a:t> </a:t>
            </a:r>
            <a:r>
              <a:rPr lang="ro-RO" sz="1500" dirty="0" err="1"/>
              <a:t>and</a:t>
            </a:r>
            <a:r>
              <a:rPr lang="ro-RO" sz="1500" dirty="0"/>
              <a:t> social </a:t>
            </a:r>
            <a:r>
              <a:rPr lang="ro-RO" sz="1500" dirty="0" err="1"/>
              <a:t>withdrawal</a:t>
            </a:r>
            <a:r>
              <a:rPr lang="ro-RO" sz="1500" dirty="0"/>
              <a:t> </a:t>
            </a:r>
            <a:r>
              <a:rPr lang="ro-RO" sz="1500" dirty="0" err="1"/>
              <a:t>suggest</a:t>
            </a:r>
            <a:r>
              <a:rPr lang="ro-RO" sz="1500" dirty="0"/>
              <a:t> </a:t>
            </a:r>
            <a:r>
              <a:rPr lang="ro-RO" sz="1500" dirty="0" err="1"/>
              <a:t>that</a:t>
            </a:r>
            <a:r>
              <a:rPr lang="ro-RO" sz="1500" dirty="0"/>
              <a:t> </a:t>
            </a:r>
            <a:r>
              <a:rPr lang="ro-RO" sz="1500" dirty="0" err="1"/>
              <a:t>he</a:t>
            </a:r>
            <a:r>
              <a:rPr lang="ro-RO" sz="1500" dirty="0"/>
              <a:t> </a:t>
            </a:r>
            <a:r>
              <a:rPr lang="ro-RO" sz="1500" dirty="0" err="1"/>
              <a:t>may</a:t>
            </a:r>
            <a:r>
              <a:rPr lang="ro-RO" sz="1500" dirty="0"/>
              <a:t> </a:t>
            </a:r>
            <a:r>
              <a:rPr lang="ro-RO" sz="1500" dirty="0" err="1"/>
              <a:t>not</a:t>
            </a:r>
            <a:r>
              <a:rPr lang="ro-RO" sz="1500" dirty="0"/>
              <a:t> </a:t>
            </a:r>
            <a:r>
              <a:rPr lang="ro-RO" sz="1500" dirty="0" err="1"/>
              <a:t>have</a:t>
            </a:r>
            <a:r>
              <a:rPr lang="ro-RO" sz="1500" dirty="0"/>
              <a:t> </a:t>
            </a:r>
            <a:r>
              <a:rPr lang="ro-RO" sz="1500" dirty="0" err="1"/>
              <a:t>had</a:t>
            </a:r>
            <a:r>
              <a:rPr lang="ro-RO" sz="1500" dirty="0"/>
              <a:t> </a:t>
            </a:r>
            <a:r>
              <a:rPr lang="ro-RO" sz="1500" dirty="0" err="1"/>
              <a:t>enough</a:t>
            </a:r>
            <a:r>
              <a:rPr lang="ro-RO" sz="1500" dirty="0"/>
              <a:t> </a:t>
            </a:r>
            <a:r>
              <a:rPr lang="ro-RO" sz="1500" dirty="0" err="1"/>
              <a:t>opportunities</a:t>
            </a:r>
            <a:r>
              <a:rPr lang="ro-RO" sz="1500" dirty="0"/>
              <a:t> </a:t>
            </a:r>
            <a:r>
              <a:rPr lang="ro-RO" sz="1500" dirty="0" err="1"/>
              <a:t>to</a:t>
            </a:r>
            <a:r>
              <a:rPr lang="ro-RO" sz="1500" dirty="0"/>
              <a:t> </a:t>
            </a:r>
            <a:r>
              <a:rPr lang="ro-RO" sz="1500" dirty="0" err="1"/>
              <a:t>learn</a:t>
            </a:r>
            <a:r>
              <a:rPr lang="ro-RO" sz="1500" dirty="0"/>
              <a:t> </a:t>
            </a:r>
            <a:r>
              <a:rPr lang="ro-RO" sz="1500" dirty="0" err="1"/>
              <a:t>through</a:t>
            </a:r>
            <a:r>
              <a:rPr lang="ro-RO" sz="1500" dirty="0"/>
              <a:t> </a:t>
            </a:r>
            <a:r>
              <a:rPr lang="ro-RO" sz="1500" dirty="0" err="1"/>
              <a:t>guided</a:t>
            </a:r>
            <a:r>
              <a:rPr lang="ro-RO" sz="1500" dirty="0"/>
              <a:t> play </a:t>
            </a:r>
            <a:r>
              <a:rPr lang="ro-RO" sz="1500" dirty="0" err="1"/>
              <a:t>and</a:t>
            </a:r>
            <a:r>
              <a:rPr lang="ro-RO" sz="1500" dirty="0"/>
              <a:t> </a:t>
            </a:r>
            <a:r>
              <a:rPr lang="ro-RO" sz="1500" dirty="0" err="1"/>
              <a:t>communication</a:t>
            </a:r>
            <a:r>
              <a:rPr lang="ro-RO" sz="1500" dirty="0"/>
              <a:t>.</a:t>
            </a:r>
          </a:p>
          <a:p>
            <a:r>
              <a:rPr lang="ro-RO" sz="1500" dirty="0"/>
              <a:t>Isaac </a:t>
            </a:r>
            <a:r>
              <a:rPr lang="ro-RO" sz="1500" dirty="0" err="1"/>
              <a:t>may</a:t>
            </a:r>
            <a:r>
              <a:rPr lang="ro-RO" sz="1500" dirty="0"/>
              <a:t> </a:t>
            </a:r>
            <a:r>
              <a:rPr lang="ro-RO" sz="1500" dirty="0" err="1"/>
              <a:t>not</a:t>
            </a:r>
            <a:r>
              <a:rPr lang="ro-RO" sz="1500" dirty="0"/>
              <a:t> </a:t>
            </a:r>
            <a:r>
              <a:rPr lang="ro-RO" sz="1500" dirty="0" err="1"/>
              <a:t>feel</a:t>
            </a:r>
            <a:r>
              <a:rPr lang="ro-RO" sz="1500" dirty="0"/>
              <a:t> secure </a:t>
            </a:r>
            <a:r>
              <a:rPr lang="ro-RO" sz="1500" dirty="0" err="1"/>
              <a:t>enough</a:t>
            </a:r>
            <a:r>
              <a:rPr lang="ro-RO" sz="1500" dirty="0"/>
              <a:t> </a:t>
            </a:r>
            <a:r>
              <a:rPr lang="ro-RO" sz="1500" dirty="0" err="1"/>
              <a:t>to</a:t>
            </a:r>
            <a:r>
              <a:rPr lang="ro-RO" sz="1500" dirty="0"/>
              <a:t> </a:t>
            </a:r>
            <a:r>
              <a:rPr lang="ro-RO" sz="1500" dirty="0" err="1"/>
              <a:t>join</a:t>
            </a:r>
            <a:r>
              <a:rPr lang="ro-RO" sz="1500" dirty="0"/>
              <a:t> </a:t>
            </a:r>
            <a:r>
              <a:rPr lang="ro-RO" sz="1500" dirty="0" err="1"/>
              <a:t>group</a:t>
            </a:r>
            <a:r>
              <a:rPr lang="ro-RO" sz="1500" dirty="0"/>
              <a:t> </a:t>
            </a:r>
            <a:r>
              <a:rPr lang="ro-RO" sz="1500" dirty="0" err="1"/>
              <a:t>activities</a:t>
            </a:r>
            <a:r>
              <a:rPr lang="ro-RO" sz="1500" dirty="0"/>
              <a:t>, </a:t>
            </a:r>
            <a:r>
              <a:rPr lang="ro-RO" sz="1500" dirty="0" err="1"/>
              <a:t>which</a:t>
            </a:r>
            <a:r>
              <a:rPr lang="ro-RO" sz="1500" dirty="0"/>
              <a:t> </a:t>
            </a:r>
            <a:r>
              <a:rPr lang="ro-RO" sz="1500" dirty="0" err="1"/>
              <a:t>means</a:t>
            </a:r>
            <a:r>
              <a:rPr lang="ro-RO" sz="1500" dirty="0"/>
              <a:t> </a:t>
            </a:r>
            <a:r>
              <a:rPr lang="ro-RO" sz="1500" dirty="0" err="1"/>
              <a:t>he</a:t>
            </a:r>
            <a:r>
              <a:rPr lang="ro-RO" sz="1500" dirty="0"/>
              <a:t> </a:t>
            </a:r>
            <a:r>
              <a:rPr lang="ro-RO" sz="1500" dirty="0" err="1"/>
              <a:t>is</a:t>
            </a:r>
            <a:r>
              <a:rPr lang="ro-RO" sz="1500" dirty="0"/>
              <a:t> </a:t>
            </a:r>
            <a:r>
              <a:rPr lang="ro-RO" sz="1500" dirty="0" err="1"/>
              <a:t>not</a:t>
            </a:r>
            <a:r>
              <a:rPr lang="ro-RO" sz="1500" dirty="0"/>
              <a:t> </a:t>
            </a:r>
            <a:r>
              <a:rPr lang="ro-RO" sz="1500" dirty="0" err="1"/>
              <a:t>accessing</a:t>
            </a:r>
            <a:r>
              <a:rPr lang="ro-RO" sz="1500" dirty="0"/>
              <a:t> </a:t>
            </a:r>
            <a:r>
              <a:rPr lang="ro-RO" sz="1500" dirty="0" err="1"/>
              <a:t>his</a:t>
            </a:r>
            <a:r>
              <a:rPr lang="ro-RO" sz="1500" dirty="0"/>
              <a:t> ZPD. </a:t>
            </a:r>
            <a:r>
              <a:rPr lang="ro-RO" sz="1500" dirty="0" err="1"/>
              <a:t>Without</a:t>
            </a:r>
            <a:r>
              <a:rPr lang="ro-RO" sz="1500" dirty="0"/>
              <a:t> adult </a:t>
            </a:r>
            <a:r>
              <a:rPr lang="ro-RO" sz="1500" dirty="0" err="1"/>
              <a:t>support</a:t>
            </a:r>
            <a:r>
              <a:rPr lang="ro-RO" sz="1500" dirty="0"/>
              <a:t> </a:t>
            </a:r>
            <a:r>
              <a:rPr lang="ro-RO" sz="1500" dirty="0" err="1"/>
              <a:t>and</a:t>
            </a:r>
            <a:r>
              <a:rPr lang="ro-RO" sz="1500" dirty="0"/>
              <a:t> </a:t>
            </a:r>
            <a:r>
              <a:rPr lang="ro-RO" sz="1500" dirty="0" err="1"/>
              <a:t>positive</a:t>
            </a:r>
            <a:r>
              <a:rPr lang="ro-RO" sz="1500" dirty="0"/>
              <a:t> </a:t>
            </a:r>
            <a:r>
              <a:rPr lang="ro-RO" sz="1500" dirty="0" err="1"/>
              <a:t>relationships</a:t>
            </a:r>
            <a:r>
              <a:rPr lang="ro-RO" sz="1500" dirty="0"/>
              <a:t>, it </a:t>
            </a:r>
            <a:r>
              <a:rPr lang="ro-RO" sz="1500" dirty="0" err="1"/>
              <a:t>becomes</a:t>
            </a:r>
            <a:r>
              <a:rPr lang="ro-RO" sz="1500" dirty="0"/>
              <a:t> </a:t>
            </a:r>
            <a:r>
              <a:rPr lang="ro-RO" sz="1500" dirty="0" err="1"/>
              <a:t>harder</a:t>
            </a:r>
            <a:r>
              <a:rPr lang="ro-RO" sz="1500" dirty="0"/>
              <a:t> for </a:t>
            </a:r>
            <a:r>
              <a:rPr lang="ro-RO" sz="1500" dirty="0" err="1"/>
              <a:t>him</a:t>
            </a:r>
            <a:r>
              <a:rPr lang="ro-RO" sz="1500" dirty="0"/>
              <a:t> </a:t>
            </a:r>
            <a:r>
              <a:rPr lang="ro-RO" sz="1500" dirty="0" err="1"/>
              <a:t>to</a:t>
            </a:r>
            <a:r>
              <a:rPr lang="ro-RO" sz="1500" dirty="0"/>
              <a:t> </a:t>
            </a:r>
            <a:r>
              <a:rPr lang="ro-RO" sz="1500" dirty="0" err="1"/>
              <a:t>develop</a:t>
            </a:r>
            <a:r>
              <a:rPr lang="ro-RO" sz="1500" dirty="0"/>
              <a:t> </a:t>
            </a:r>
            <a:r>
              <a:rPr lang="ro-RO" sz="1500" dirty="0" err="1"/>
              <a:t>new</a:t>
            </a:r>
            <a:r>
              <a:rPr lang="ro-RO" sz="1500" dirty="0"/>
              <a:t> </a:t>
            </a:r>
            <a:r>
              <a:rPr lang="ro-RO" sz="1500" dirty="0" err="1"/>
              <a:t>skills</a:t>
            </a:r>
            <a:r>
              <a:rPr lang="ro-RO" sz="1500" dirty="0"/>
              <a:t>.</a:t>
            </a:r>
          </a:p>
          <a:p>
            <a:r>
              <a:rPr lang="ro-RO" sz="1500" dirty="0" err="1"/>
              <a:t>Bruner</a:t>
            </a:r>
            <a:r>
              <a:rPr lang="ro-RO" sz="1500" dirty="0"/>
              <a:t> (1983, p. 41) </a:t>
            </a:r>
            <a:r>
              <a:rPr lang="ro-RO" sz="1500" dirty="0" err="1"/>
              <a:t>supports</a:t>
            </a:r>
            <a:r>
              <a:rPr lang="ro-RO" sz="1500" dirty="0"/>
              <a:t> </a:t>
            </a:r>
            <a:r>
              <a:rPr lang="ro-RO" sz="1500" dirty="0" err="1"/>
              <a:t>this</a:t>
            </a:r>
            <a:r>
              <a:rPr lang="ro-RO" sz="1500" dirty="0"/>
              <a:t> idea </a:t>
            </a:r>
            <a:r>
              <a:rPr lang="ro-RO" sz="1500" dirty="0" err="1"/>
              <a:t>by</a:t>
            </a:r>
            <a:r>
              <a:rPr lang="ro-RO" sz="1500" dirty="0"/>
              <a:t> </a:t>
            </a:r>
            <a:r>
              <a:rPr lang="ro-RO" sz="1500" dirty="0" err="1"/>
              <a:t>saying</a:t>
            </a:r>
            <a:r>
              <a:rPr lang="ro-RO" sz="1500" dirty="0"/>
              <a:t> </a:t>
            </a:r>
            <a:r>
              <a:rPr lang="ro-RO" sz="1500" dirty="0" err="1"/>
              <a:t>that</a:t>
            </a:r>
            <a:r>
              <a:rPr lang="ro-RO" sz="1500" dirty="0"/>
              <a:t> “</a:t>
            </a:r>
            <a:r>
              <a:rPr lang="ro-RO" sz="1500" dirty="0" err="1"/>
              <a:t>language</a:t>
            </a:r>
            <a:r>
              <a:rPr lang="ro-RO" sz="1500" dirty="0"/>
              <a:t> </a:t>
            </a:r>
            <a:r>
              <a:rPr lang="ro-RO" sz="1500" dirty="0" err="1"/>
              <a:t>develops</a:t>
            </a:r>
            <a:r>
              <a:rPr lang="ro-RO" sz="1500" dirty="0"/>
              <a:t> </a:t>
            </a:r>
            <a:r>
              <a:rPr lang="ro-RO" sz="1500" dirty="0" err="1"/>
              <a:t>through</a:t>
            </a:r>
            <a:r>
              <a:rPr lang="ro-RO" sz="1500" dirty="0"/>
              <a:t> </a:t>
            </a:r>
            <a:r>
              <a:rPr lang="ro-RO" sz="1500" dirty="0" err="1"/>
              <a:t>interaction</a:t>
            </a:r>
            <a:r>
              <a:rPr lang="ro-RO" sz="1500" dirty="0"/>
              <a:t>, </a:t>
            </a:r>
            <a:r>
              <a:rPr lang="ro-RO" sz="1500" dirty="0" err="1"/>
              <a:t>routines</a:t>
            </a:r>
            <a:r>
              <a:rPr lang="ro-RO" sz="1500" dirty="0"/>
              <a:t>, </a:t>
            </a:r>
            <a:r>
              <a:rPr lang="ro-RO" sz="1500" dirty="0" err="1"/>
              <a:t>and</a:t>
            </a:r>
            <a:r>
              <a:rPr lang="ro-RO" sz="1500" dirty="0"/>
              <a:t> </a:t>
            </a:r>
            <a:r>
              <a:rPr lang="ro-RO" sz="1500" dirty="0" err="1"/>
              <a:t>shared</a:t>
            </a:r>
            <a:r>
              <a:rPr lang="ro-RO" sz="1500" dirty="0"/>
              <a:t> </a:t>
            </a:r>
            <a:r>
              <a:rPr lang="ro-RO" sz="1500" dirty="0" err="1"/>
              <a:t>activities</a:t>
            </a:r>
            <a:r>
              <a:rPr lang="ro-RO" sz="1500" dirty="0"/>
              <a:t> </a:t>
            </a:r>
            <a:r>
              <a:rPr lang="ro-RO" sz="1500" dirty="0" err="1"/>
              <a:t>with</a:t>
            </a:r>
            <a:r>
              <a:rPr lang="ro-RO" sz="1500" dirty="0"/>
              <a:t> </a:t>
            </a:r>
            <a:r>
              <a:rPr lang="ro-RO" sz="1500" dirty="0" err="1"/>
              <a:t>adults</a:t>
            </a:r>
            <a:r>
              <a:rPr lang="ro-RO" sz="1500" dirty="0"/>
              <a:t>”. </a:t>
            </a:r>
            <a:r>
              <a:rPr lang="ro-RO" sz="1500" dirty="0" err="1"/>
              <a:t>If</a:t>
            </a:r>
            <a:r>
              <a:rPr lang="ro-RO" sz="1500" dirty="0"/>
              <a:t> Isaac </a:t>
            </a:r>
            <a:r>
              <a:rPr lang="ro-RO" sz="1500" dirty="0" err="1"/>
              <a:t>has</a:t>
            </a:r>
            <a:r>
              <a:rPr lang="ro-RO" sz="1500" dirty="0"/>
              <a:t> </a:t>
            </a:r>
            <a:r>
              <a:rPr lang="ro-RO" sz="1500" dirty="0" err="1"/>
              <a:t>not</a:t>
            </a:r>
            <a:r>
              <a:rPr lang="ro-RO" sz="1500" dirty="0"/>
              <a:t> </a:t>
            </a:r>
            <a:r>
              <a:rPr lang="ro-RO" sz="1500" dirty="0" err="1"/>
              <a:t>experienced</a:t>
            </a:r>
            <a:r>
              <a:rPr lang="ro-RO" sz="1500" dirty="0"/>
              <a:t> </a:t>
            </a:r>
            <a:r>
              <a:rPr lang="ro-RO" sz="1500" dirty="0" err="1"/>
              <a:t>these</a:t>
            </a:r>
            <a:r>
              <a:rPr lang="ro-RO" sz="1500" dirty="0"/>
              <a:t> </a:t>
            </a:r>
            <a:r>
              <a:rPr lang="ro-RO" sz="1500" dirty="0" err="1"/>
              <a:t>consistently</a:t>
            </a:r>
            <a:r>
              <a:rPr lang="ro-RO" sz="1500" dirty="0"/>
              <a:t>, </a:t>
            </a:r>
            <a:r>
              <a:rPr lang="ro-RO" sz="1500" dirty="0" err="1"/>
              <a:t>his</a:t>
            </a:r>
            <a:r>
              <a:rPr lang="ro-RO" sz="1500" dirty="0"/>
              <a:t> </a:t>
            </a:r>
            <a:r>
              <a:rPr lang="ro-RO" sz="1500" dirty="0" err="1"/>
              <a:t>language</a:t>
            </a:r>
            <a:r>
              <a:rPr lang="ro-RO" sz="1500" dirty="0"/>
              <a:t> </a:t>
            </a:r>
            <a:r>
              <a:rPr lang="ro-RO" sz="1500" dirty="0" err="1"/>
              <a:t>development</a:t>
            </a:r>
            <a:r>
              <a:rPr lang="ro-RO" sz="1500" dirty="0"/>
              <a:t> </a:t>
            </a:r>
            <a:r>
              <a:rPr lang="ro-RO" sz="1500" dirty="0" err="1"/>
              <a:t>may</a:t>
            </a:r>
            <a:r>
              <a:rPr lang="ro-RO" sz="1500" dirty="0"/>
              <a:t> </a:t>
            </a:r>
            <a:r>
              <a:rPr lang="ro-RO" sz="1500" dirty="0" err="1"/>
              <a:t>be</a:t>
            </a:r>
            <a:r>
              <a:rPr lang="ro-RO" sz="1500" dirty="0"/>
              <a:t> </a:t>
            </a:r>
            <a:r>
              <a:rPr lang="ro-RO" sz="1500" dirty="0" err="1"/>
              <a:t>slower</a:t>
            </a:r>
            <a:r>
              <a:rPr lang="ro-RO" sz="1500" dirty="0"/>
              <a:t>.</a:t>
            </a:r>
          </a:p>
          <a:p>
            <a:pPr marL="0" indent="0">
              <a:buNone/>
            </a:pPr>
            <a:endParaRPr lang="ro-RO" sz="1100" dirty="0"/>
          </a:p>
        </p:txBody>
      </p:sp>
      <p:sp>
        <p:nvSpPr>
          <p:cNvPr id="6" name="CasetăText 5">
            <a:extLst>
              <a:ext uri="{FF2B5EF4-FFF2-40B4-BE49-F238E27FC236}">
                <a16:creationId xmlns:a16="http://schemas.microsoft.com/office/drawing/2014/main" id="{01E77F4E-EE15-8E36-E93B-373D9019F0C6}"/>
              </a:ext>
            </a:extLst>
          </p:cNvPr>
          <p:cNvSpPr txBox="1"/>
          <p:nvPr/>
        </p:nvSpPr>
        <p:spPr>
          <a:xfrm>
            <a:off x="6367136" y="6657945"/>
            <a:ext cx="3302507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ro-RO" sz="700">
                <a:solidFill>
                  <a:srgbClr val="FFFFFF"/>
                </a:solidFill>
                <a:hlinkClick r:id="rId4" tooltip="http://heidicohen.com/how-to-build-your-social-media-team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Această fotografie</a:t>
            </a:r>
            <a:r>
              <a:rPr lang="ro-RO" sz="700">
                <a:solidFill>
                  <a:srgbClr val="FFFFFF"/>
                </a:solidFill>
              </a:rPr>
              <a:t> de Autor necunoscut este licențiată în condițiile </a:t>
            </a:r>
            <a:r>
              <a:rPr lang="ro-RO" sz="700">
                <a:solidFill>
                  <a:srgbClr val="FFFFFF"/>
                </a:solidFill>
                <a:hlinkClick r:id="rId5" tooltip="https://creativecommons.org/licenses/by-nc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</a:t>
            </a:r>
            <a:endParaRPr lang="ro-RO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1878889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Imagine 4">
            <a:extLst>
              <a:ext uri="{FF2B5EF4-FFF2-40B4-BE49-F238E27FC236}">
                <a16:creationId xmlns:a16="http://schemas.microsoft.com/office/drawing/2014/main" id="{479E8BC8-8627-A3CF-AD11-7FCA751DDB6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14169" b="14908"/>
          <a:stretch>
            <a:fillRect/>
          </a:stretch>
        </p:blipFill>
        <p:spPr>
          <a:xfrm>
            <a:off x="1" y="10"/>
            <a:ext cx="9669642" cy="685799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u 1">
            <a:extLst>
              <a:ext uri="{FF2B5EF4-FFF2-40B4-BE49-F238E27FC236}">
                <a16:creationId xmlns:a16="http://schemas.microsoft.com/office/drawing/2014/main" id="{672BB8A4-D466-BEDC-6C3E-072C51CB10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1610" y="-825910"/>
            <a:ext cx="3822189" cy="3090947"/>
          </a:xfrm>
        </p:spPr>
        <p:txBody>
          <a:bodyPr>
            <a:normAutofit/>
          </a:bodyPr>
          <a:lstStyle/>
          <a:p>
            <a:r>
              <a:rPr lang="ro-RO" sz="4000" dirty="0" err="1"/>
              <a:t>Nature</a:t>
            </a:r>
            <a:r>
              <a:rPr lang="ro-RO" sz="4000" dirty="0"/>
              <a:t> </a:t>
            </a:r>
            <a:r>
              <a:rPr lang="ro-RO" sz="4000" dirty="0" err="1"/>
              <a:t>and</a:t>
            </a:r>
            <a:r>
              <a:rPr lang="ro-RO" sz="4000" dirty="0"/>
              <a:t> </a:t>
            </a:r>
            <a:r>
              <a:rPr lang="ro-RO" sz="4000" dirty="0" err="1"/>
              <a:t>Nurture</a:t>
            </a:r>
            <a:endParaRPr lang="ro-RO" sz="4000" dirty="0"/>
          </a:p>
        </p:txBody>
      </p:sp>
      <p:sp>
        <p:nvSpPr>
          <p:cNvPr id="3" name="Substituent conținut 2">
            <a:extLst>
              <a:ext uri="{FF2B5EF4-FFF2-40B4-BE49-F238E27FC236}">
                <a16:creationId xmlns:a16="http://schemas.microsoft.com/office/drawing/2014/main" id="{9D6E96A8-892E-7826-3F86-1DC33491FF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31609" y="1342103"/>
            <a:ext cx="4657341" cy="5206181"/>
          </a:xfrm>
        </p:spPr>
        <p:txBody>
          <a:bodyPr>
            <a:normAutofit fontScale="85000" lnSpcReduction="10000"/>
          </a:bodyPr>
          <a:lstStyle/>
          <a:p>
            <a:r>
              <a:rPr lang="ro-RO" sz="1800" dirty="0" err="1"/>
              <a:t>Isaac’s</a:t>
            </a:r>
            <a:r>
              <a:rPr lang="ro-RO" sz="1800" dirty="0"/>
              <a:t> </a:t>
            </a:r>
            <a:r>
              <a:rPr lang="ro-RO" sz="1800" dirty="0" err="1"/>
              <a:t>development</a:t>
            </a:r>
            <a:r>
              <a:rPr lang="ro-RO" sz="1800" dirty="0"/>
              <a:t> </a:t>
            </a:r>
            <a:r>
              <a:rPr lang="ro-RO" sz="1800" dirty="0" err="1"/>
              <a:t>is</a:t>
            </a:r>
            <a:r>
              <a:rPr lang="ro-RO" sz="1800" dirty="0"/>
              <a:t> </a:t>
            </a:r>
            <a:r>
              <a:rPr lang="ro-RO" sz="1800" dirty="0" err="1"/>
              <a:t>shaped</a:t>
            </a:r>
            <a:r>
              <a:rPr lang="ro-RO" sz="1800" dirty="0"/>
              <a:t> </a:t>
            </a:r>
            <a:r>
              <a:rPr lang="ro-RO" sz="1800" dirty="0" err="1"/>
              <a:t>by</a:t>
            </a:r>
            <a:r>
              <a:rPr lang="ro-RO" sz="1800" dirty="0"/>
              <a:t> </a:t>
            </a:r>
            <a:r>
              <a:rPr lang="ro-RO" sz="1800" dirty="0" err="1"/>
              <a:t>both</a:t>
            </a:r>
            <a:r>
              <a:rPr lang="ro-RO" sz="1800" dirty="0"/>
              <a:t> </a:t>
            </a:r>
            <a:r>
              <a:rPr lang="ro-RO" sz="1800" dirty="0" err="1"/>
              <a:t>biological</a:t>
            </a:r>
            <a:r>
              <a:rPr lang="ro-RO" sz="1800" dirty="0"/>
              <a:t> </a:t>
            </a:r>
            <a:r>
              <a:rPr lang="ro-RO" sz="1800" dirty="0" err="1"/>
              <a:t>and</a:t>
            </a:r>
            <a:r>
              <a:rPr lang="ro-RO" sz="1800" dirty="0"/>
              <a:t> </a:t>
            </a:r>
            <a:r>
              <a:rPr lang="ro-RO" sz="1800" dirty="0" err="1"/>
              <a:t>environmental</a:t>
            </a:r>
            <a:r>
              <a:rPr lang="ro-RO" sz="1800" dirty="0"/>
              <a:t> </a:t>
            </a:r>
            <a:r>
              <a:rPr lang="ro-RO" sz="1800" dirty="0" err="1"/>
              <a:t>factors</a:t>
            </a:r>
            <a:r>
              <a:rPr lang="ro-RO" sz="1800" dirty="0"/>
              <a:t>.</a:t>
            </a:r>
          </a:p>
          <a:p>
            <a:r>
              <a:rPr lang="ro-RO" sz="1800" b="1" dirty="0" err="1"/>
              <a:t>Biological</a:t>
            </a:r>
            <a:r>
              <a:rPr lang="ro-RO" sz="1800" b="1" dirty="0"/>
              <a:t> </a:t>
            </a:r>
            <a:r>
              <a:rPr lang="ro-RO" sz="1800" b="1" dirty="0" err="1"/>
              <a:t>factors</a:t>
            </a:r>
            <a:r>
              <a:rPr lang="ro-RO" sz="1800" b="1" dirty="0"/>
              <a:t> (</a:t>
            </a:r>
            <a:r>
              <a:rPr lang="ro-RO" sz="1800" b="1" dirty="0" err="1"/>
              <a:t>nature</a:t>
            </a:r>
            <a:r>
              <a:rPr lang="ro-RO" sz="1800" b="1" dirty="0"/>
              <a:t>):</a:t>
            </a:r>
            <a:endParaRPr lang="ro-RO" sz="1800" dirty="0"/>
          </a:p>
          <a:p>
            <a:r>
              <a:rPr lang="ro-RO" sz="1800" dirty="0"/>
              <a:t>He </a:t>
            </a:r>
            <a:r>
              <a:rPr lang="ro-RO" sz="1800" dirty="0" err="1"/>
              <a:t>may</a:t>
            </a:r>
            <a:r>
              <a:rPr lang="ro-RO" sz="1800" dirty="0"/>
              <a:t> </a:t>
            </a:r>
            <a:r>
              <a:rPr lang="ro-RO" sz="1800" dirty="0" err="1"/>
              <a:t>have</a:t>
            </a:r>
            <a:r>
              <a:rPr lang="ro-RO" sz="1800" dirty="0"/>
              <a:t> a </a:t>
            </a:r>
            <a:r>
              <a:rPr lang="ro-RO" sz="1800" dirty="0" err="1"/>
              <a:t>sensitive</a:t>
            </a:r>
            <a:r>
              <a:rPr lang="ro-RO" sz="1800" dirty="0"/>
              <a:t> temperament.</a:t>
            </a:r>
          </a:p>
          <a:p>
            <a:r>
              <a:rPr lang="ro-RO" sz="1800" dirty="0"/>
              <a:t>His </a:t>
            </a:r>
            <a:r>
              <a:rPr lang="ro-RO" sz="1800" dirty="0" err="1"/>
              <a:t>early</a:t>
            </a:r>
            <a:r>
              <a:rPr lang="ro-RO" sz="1800" dirty="0"/>
              <a:t> </a:t>
            </a:r>
            <a:r>
              <a:rPr lang="ro-RO" sz="1800" dirty="0" err="1"/>
              <a:t>brain</a:t>
            </a:r>
            <a:r>
              <a:rPr lang="ro-RO" sz="1800" dirty="0"/>
              <a:t> </a:t>
            </a:r>
            <a:r>
              <a:rPr lang="ro-RO" sz="1800" dirty="0" err="1"/>
              <a:t>development</a:t>
            </a:r>
            <a:r>
              <a:rPr lang="ro-RO" sz="1800" dirty="0"/>
              <a:t> </a:t>
            </a:r>
            <a:r>
              <a:rPr lang="ro-RO" sz="1800" dirty="0" err="1"/>
              <a:t>may</a:t>
            </a:r>
            <a:r>
              <a:rPr lang="ro-RO" sz="1800" dirty="0"/>
              <a:t> </a:t>
            </a:r>
            <a:r>
              <a:rPr lang="ro-RO" sz="1800" dirty="0" err="1"/>
              <a:t>make</a:t>
            </a:r>
            <a:r>
              <a:rPr lang="ro-RO" sz="1800" dirty="0"/>
              <a:t> </a:t>
            </a:r>
            <a:r>
              <a:rPr lang="ro-RO" sz="1800" dirty="0" err="1"/>
              <a:t>him</a:t>
            </a:r>
            <a:r>
              <a:rPr lang="ro-RO" sz="1800" dirty="0"/>
              <a:t> more reactive </a:t>
            </a:r>
            <a:r>
              <a:rPr lang="ro-RO" sz="1800" dirty="0" err="1"/>
              <a:t>to</a:t>
            </a:r>
            <a:r>
              <a:rPr lang="ro-RO" sz="1800" dirty="0"/>
              <a:t> </a:t>
            </a:r>
            <a:r>
              <a:rPr lang="ro-RO" sz="1800" dirty="0" err="1"/>
              <a:t>stress</a:t>
            </a:r>
            <a:r>
              <a:rPr lang="ro-RO" sz="1800" dirty="0"/>
              <a:t>.</a:t>
            </a:r>
          </a:p>
          <a:p>
            <a:r>
              <a:rPr lang="ro-RO" sz="1800" dirty="0"/>
              <a:t>He </a:t>
            </a:r>
            <a:r>
              <a:rPr lang="ro-RO" sz="1800" dirty="0" err="1"/>
              <a:t>may</a:t>
            </a:r>
            <a:r>
              <a:rPr lang="ro-RO" sz="1800" dirty="0"/>
              <a:t> </a:t>
            </a:r>
            <a:r>
              <a:rPr lang="ro-RO" sz="1800" dirty="0" err="1"/>
              <a:t>have</a:t>
            </a:r>
            <a:r>
              <a:rPr lang="ro-RO" sz="1800" dirty="0"/>
              <a:t> a natural </a:t>
            </a:r>
            <a:r>
              <a:rPr lang="ro-RO" sz="1800" dirty="0" err="1"/>
              <a:t>tendency</a:t>
            </a:r>
            <a:r>
              <a:rPr lang="ro-RO" sz="1800" dirty="0"/>
              <a:t> </a:t>
            </a:r>
            <a:r>
              <a:rPr lang="ro-RO" sz="1800" dirty="0" err="1"/>
              <a:t>toward</a:t>
            </a:r>
            <a:r>
              <a:rPr lang="ro-RO" sz="1800" dirty="0"/>
              <a:t> </a:t>
            </a:r>
            <a:r>
              <a:rPr lang="ro-RO" sz="1800" dirty="0" err="1"/>
              <a:t>anxiety</a:t>
            </a:r>
            <a:r>
              <a:rPr lang="ro-RO" sz="1800" dirty="0"/>
              <a:t>.</a:t>
            </a:r>
          </a:p>
          <a:p>
            <a:r>
              <a:rPr lang="ro-RO" sz="1800" b="1" dirty="0" err="1"/>
              <a:t>Environmental</a:t>
            </a:r>
            <a:r>
              <a:rPr lang="ro-RO" sz="1800" b="1" dirty="0"/>
              <a:t> </a:t>
            </a:r>
            <a:r>
              <a:rPr lang="ro-RO" sz="1800" b="1" dirty="0" err="1"/>
              <a:t>factors</a:t>
            </a:r>
            <a:r>
              <a:rPr lang="ro-RO" sz="1800" b="1" dirty="0"/>
              <a:t> (</a:t>
            </a:r>
            <a:r>
              <a:rPr lang="ro-RO" sz="1800" b="1" dirty="0" err="1"/>
              <a:t>nurture</a:t>
            </a:r>
            <a:r>
              <a:rPr lang="ro-RO" sz="1800" b="1" dirty="0"/>
              <a:t>):</a:t>
            </a:r>
            <a:endParaRPr lang="ro-RO" sz="1800" dirty="0"/>
          </a:p>
          <a:p>
            <a:r>
              <a:rPr lang="ro-RO" sz="1800" dirty="0"/>
              <a:t>His </a:t>
            </a:r>
            <a:r>
              <a:rPr lang="ro-RO" sz="1800" dirty="0" err="1"/>
              <a:t>mother’s</a:t>
            </a:r>
            <a:r>
              <a:rPr lang="ro-RO" sz="1800" dirty="0"/>
              <a:t> </a:t>
            </a:r>
            <a:r>
              <a:rPr lang="ro-RO" sz="1800" dirty="0" err="1"/>
              <a:t>depression</a:t>
            </a:r>
            <a:r>
              <a:rPr lang="ro-RO" sz="1800" dirty="0"/>
              <a:t> </a:t>
            </a:r>
            <a:r>
              <a:rPr lang="ro-RO" sz="1800" dirty="0" err="1"/>
              <a:t>may</a:t>
            </a:r>
            <a:r>
              <a:rPr lang="ro-RO" sz="1800" dirty="0"/>
              <a:t> </a:t>
            </a:r>
            <a:r>
              <a:rPr lang="ro-RO" sz="1800" dirty="0" err="1"/>
              <a:t>affect</a:t>
            </a:r>
            <a:r>
              <a:rPr lang="ro-RO" sz="1800" dirty="0"/>
              <a:t> </a:t>
            </a:r>
            <a:r>
              <a:rPr lang="ro-RO" sz="1800" dirty="0" err="1"/>
              <a:t>emotional</a:t>
            </a:r>
            <a:r>
              <a:rPr lang="ro-RO" sz="1800" dirty="0"/>
              <a:t> </a:t>
            </a:r>
            <a:r>
              <a:rPr lang="ro-RO" sz="1800" dirty="0" err="1"/>
              <a:t>support</a:t>
            </a:r>
            <a:r>
              <a:rPr lang="ro-RO" sz="1800" dirty="0"/>
              <a:t> at </a:t>
            </a:r>
            <a:r>
              <a:rPr lang="ro-RO" sz="1800" dirty="0" err="1"/>
              <a:t>home</a:t>
            </a:r>
            <a:r>
              <a:rPr lang="ro-RO" sz="1800" dirty="0"/>
              <a:t>.</a:t>
            </a:r>
          </a:p>
          <a:p>
            <a:r>
              <a:rPr lang="ro-RO" sz="1800" dirty="0" err="1"/>
              <a:t>Frequent</a:t>
            </a:r>
            <a:r>
              <a:rPr lang="ro-RO" sz="1800" dirty="0"/>
              <a:t> </a:t>
            </a:r>
            <a:r>
              <a:rPr lang="ro-RO" sz="1800" dirty="0" err="1"/>
              <a:t>moves</a:t>
            </a:r>
            <a:r>
              <a:rPr lang="ro-RO" sz="1800" dirty="0"/>
              <a:t> </a:t>
            </a:r>
            <a:r>
              <a:rPr lang="ro-RO" sz="1800" dirty="0" err="1"/>
              <a:t>can</a:t>
            </a:r>
            <a:r>
              <a:rPr lang="ro-RO" sz="1800" dirty="0"/>
              <a:t> </a:t>
            </a:r>
            <a:r>
              <a:rPr lang="ro-RO" sz="1800" dirty="0" err="1"/>
              <a:t>disrupt</a:t>
            </a:r>
            <a:r>
              <a:rPr lang="ro-RO" sz="1800" dirty="0"/>
              <a:t> </a:t>
            </a:r>
            <a:r>
              <a:rPr lang="ro-RO" sz="1800" dirty="0" err="1"/>
              <a:t>routines</a:t>
            </a:r>
            <a:r>
              <a:rPr lang="ro-RO" sz="1800" dirty="0"/>
              <a:t> </a:t>
            </a:r>
            <a:r>
              <a:rPr lang="ro-RO" sz="1800" dirty="0" err="1"/>
              <a:t>and</a:t>
            </a:r>
            <a:r>
              <a:rPr lang="ro-RO" sz="1800" dirty="0"/>
              <a:t> </a:t>
            </a:r>
            <a:r>
              <a:rPr lang="ro-RO" sz="1800" dirty="0" err="1"/>
              <a:t>stability</a:t>
            </a:r>
            <a:r>
              <a:rPr lang="ro-RO" sz="1800" dirty="0"/>
              <a:t>.</a:t>
            </a:r>
          </a:p>
          <a:p>
            <a:r>
              <a:rPr lang="ro-RO" sz="1800" dirty="0" err="1"/>
              <a:t>Changing</a:t>
            </a:r>
            <a:r>
              <a:rPr lang="ro-RO" sz="1800" dirty="0"/>
              <a:t> </a:t>
            </a:r>
            <a:r>
              <a:rPr lang="ro-RO" sz="1800" dirty="0" err="1"/>
              <a:t>childcare</a:t>
            </a:r>
            <a:r>
              <a:rPr lang="ro-RO" sz="1800" dirty="0"/>
              <a:t> </a:t>
            </a:r>
            <a:r>
              <a:rPr lang="ro-RO" sz="1800" dirty="0" err="1"/>
              <a:t>settings</a:t>
            </a:r>
            <a:r>
              <a:rPr lang="ro-RO" sz="1800" dirty="0"/>
              <a:t> </a:t>
            </a:r>
            <a:r>
              <a:rPr lang="ro-RO" sz="1800" dirty="0" err="1"/>
              <a:t>may</a:t>
            </a:r>
            <a:r>
              <a:rPr lang="ro-RO" sz="1800" dirty="0"/>
              <a:t> </a:t>
            </a:r>
            <a:r>
              <a:rPr lang="ro-RO" sz="1800" dirty="0" err="1"/>
              <a:t>make</a:t>
            </a:r>
            <a:r>
              <a:rPr lang="ro-RO" sz="1800" dirty="0"/>
              <a:t> it </a:t>
            </a:r>
            <a:r>
              <a:rPr lang="ro-RO" sz="1800" dirty="0" err="1"/>
              <a:t>harder</a:t>
            </a:r>
            <a:r>
              <a:rPr lang="ro-RO" sz="1800" dirty="0"/>
              <a:t> for </a:t>
            </a:r>
            <a:r>
              <a:rPr lang="ro-RO" sz="1800" dirty="0" err="1"/>
              <a:t>him</a:t>
            </a:r>
            <a:r>
              <a:rPr lang="ro-RO" sz="1800" dirty="0"/>
              <a:t> </a:t>
            </a:r>
            <a:r>
              <a:rPr lang="ro-RO" sz="1800" dirty="0" err="1"/>
              <a:t>to</a:t>
            </a:r>
            <a:r>
              <a:rPr lang="ro-RO" sz="1800" dirty="0"/>
              <a:t> </a:t>
            </a:r>
            <a:r>
              <a:rPr lang="ro-RO" sz="1800" dirty="0" err="1"/>
              <a:t>form</a:t>
            </a:r>
            <a:r>
              <a:rPr lang="ro-RO" sz="1800" dirty="0"/>
              <a:t> secure </a:t>
            </a:r>
            <a:r>
              <a:rPr lang="ro-RO" sz="1800" dirty="0" err="1"/>
              <a:t>relationships</a:t>
            </a:r>
            <a:r>
              <a:rPr lang="ro-RO" sz="1800" dirty="0"/>
              <a:t>.</a:t>
            </a:r>
          </a:p>
          <a:p>
            <a:r>
              <a:rPr lang="ro-RO" sz="1800" dirty="0"/>
              <a:t>Limited social </a:t>
            </a:r>
            <a:r>
              <a:rPr lang="ro-RO" sz="1800" dirty="0" err="1"/>
              <a:t>interaction</a:t>
            </a:r>
            <a:r>
              <a:rPr lang="ro-RO" sz="1800" dirty="0"/>
              <a:t> </a:t>
            </a:r>
            <a:r>
              <a:rPr lang="ro-RO" sz="1800" dirty="0" err="1"/>
              <a:t>reduces</a:t>
            </a:r>
            <a:r>
              <a:rPr lang="ro-RO" sz="1800" dirty="0"/>
              <a:t> </a:t>
            </a:r>
            <a:r>
              <a:rPr lang="ro-RO" sz="1800" dirty="0" err="1"/>
              <a:t>opportunities</a:t>
            </a:r>
            <a:r>
              <a:rPr lang="ro-RO" sz="1800" dirty="0"/>
              <a:t> for </a:t>
            </a:r>
            <a:r>
              <a:rPr lang="ro-RO" sz="1800" dirty="0" err="1"/>
              <a:t>communication</a:t>
            </a:r>
            <a:r>
              <a:rPr lang="ro-RO" sz="1800" dirty="0"/>
              <a:t>.</a:t>
            </a:r>
          </a:p>
          <a:p>
            <a:r>
              <a:rPr lang="ro-RO" sz="1800" dirty="0" err="1"/>
              <a:t>Bronfenbrenner</a:t>
            </a:r>
            <a:r>
              <a:rPr lang="ro-RO" sz="1800" dirty="0"/>
              <a:t> (1979, p. 22) </a:t>
            </a:r>
            <a:r>
              <a:rPr lang="ro-RO" sz="1800" dirty="0" err="1"/>
              <a:t>explains</a:t>
            </a:r>
            <a:r>
              <a:rPr lang="ro-RO" sz="1800" dirty="0"/>
              <a:t> </a:t>
            </a:r>
            <a:r>
              <a:rPr lang="ro-RO" sz="1800" dirty="0" err="1"/>
              <a:t>that</a:t>
            </a:r>
            <a:r>
              <a:rPr lang="ro-RO" sz="1800" dirty="0"/>
              <a:t> “</a:t>
            </a:r>
            <a:r>
              <a:rPr lang="ro-RO" sz="1800" dirty="0" err="1"/>
              <a:t>development</a:t>
            </a:r>
            <a:r>
              <a:rPr lang="ro-RO" sz="1800" dirty="0"/>
              <a:t> </a:t>
            </a:r>
            <a:r>
              <a:rPr lang="ro-RO" sz="1800" dirty="0" err="1"/>
              <a:t>is</a:t>
            </a:r>
            <a:r>
              <a:rPr lang="ro-RO" sz="1800" dirty="0"/>
              <a:t> </a:t>
            </a:r>
            <a:r>
              <a:rPr lang="ro-RO" sz="1800" dirty="0" err="1"/>
              <a:t>shaped</a:t>
            </a:r>
            <a:r>
              <a:rPr lang="ro-RO" sz="1800" dirty="0"/>
              <a:t> </a:t>
            </a:r>
            <a:r>
              <a:rPr lang="ro-RO" sz="1800" dirty="0" err="1"/>
              <a:t>by</a:t>
            </a:r>
            <a:r>
              <a:rPr lang="ro-RO" sz="1800" dirty="0"/>
              <a:t> multiple </a:t>
            </a:r>
            <a:r>
              <a:rPr lang="ro-RO" sz="1800" dirty="0" err="1"/>
              <a:t>environmental</a:t>
            </a:r>
            <a:r>
              <a:rPr lang="ro-RO" sz="1800" dirty="0"/>
              <a:t> </a:t>
            </a:r>
            <a:r>
              <a:rPr lang="ro-RO" sz="1800" dirty="0" err="1"/>
              <a:t>systems</a:t>
            </a:r>
            <a:r>
              <a:rPr lang="ro-RO" sz="1800" dirty="0"/>
              <a:t> </a:t>
            </a:r>
            <a:r>
              <a:rPr lang="ro-RO" sz="1800" dirty="0" err="1"/>
              <a:t>that</a:t>
            </a:r>
            <a:r>
              <a:rPr lang="ro-RO" sz="1800" dirty="0"/>
              <a:t> </a:t>
            </a:r>
            <a:r>
              <a:rPr lang="ro-RO" sz="1800" dirty="0" err="1"/>
              <a:t>interact</a:t>
            </a:r>
            <a:r>
              <a:rPr lang="ro-RO" sz="1800" dirty="0"/>
              <a:t> </a:t>
            </a:r>
            <a:r>
              <a:rPr lang="ro-RO" sz="1800" dirty="0" err="1"/>
              <a:t>with</a:t>
            </a:r>
            <a:r>
              <a:rPr lang="ro-RO" sz="1800" dirty="0"/>
              <a:t> </a:t>
            </a:r>
            <a:r>
              <a:rPr lang="ro-RO" sz="1800" dirty="0" err="1"/>
              <a:t>the</a:t>
            </a:r>
            <a:r>
              <a:rPr lang="ro-RO" sz="1800" dirty="0"/>
              <a:t> </a:t>
            </a:r>
            <a:r>
              <a:rPr lang="ro-RO" sz="1800" dirty="0" err="1"/>
              <a:t>child</a:t>
            </a:r>
            <a:r>
              <a:rPr lang="ro-RO" sz="1800" dirty="0"/>
              <a:t>”. </a:t>
            </a:r>
            <a:r>
              <a:rPr lang="ro-RO" sz="1800" dirty="0" err="1"/>
              <a:t>Isaac’s</a:t>
            </a:r>
            <a:r>
              <a:rPr lang="ro-RO" sz="1800" dirty="0"/>
              <a:t> </a:t>
            </a:r>
            <a:r>
              <a:rPr lang="ro-RO" sz="1800" dirty="0" err="1"/>
              <a:t>experiences</a:t>
            </a:r>
            <a:r>
              <a:rPr lang="ro-RO" sz="1800" dirty="0"/>
              <a:t> show </a:t>
            </a:r>
            <a:r>
              <a:rPr lang="ro-RO" sz="1800" dirty="0" err="1"/>
              <a:t>how</a:t>
            </a:r>
            <a:r>
              <a:rPr lang="ro-RO" sz="1800" dirty="0"/>
              <a:t> </a:t>
            </a:r>
            <a:r>
              <a:rPr lang="ro-RO" sz="1800" dirty="0" err="1"/>
              <a:t>instability</a:t>
            </a:r>
            <a:r>
              <a:rPr lang="ro-RO" sz="1800" dirty="0"/>
              <a:t> </a:t>
            </a:r>
            <a:r>
              <a:rPr lang="ro-RO" sz="1800" dirty="0" err="1"/>
              <a:t>can</a:t>
            </a:r>
            <a:r>
              <a:rPr lang="ro-RO" sz="1800" dirty="0"/>
              <a:t> </a:t>
            </a:r>
            <a:r>
              <a:rPr lang="ro-RO" sz="1800" dirty="0" err="1"/>
              <a:t>influence</a:t>
            </a:r>
            <a:r>
              <a:rPr lang="ro-RO" sz="1800" dirty="0"/>
              <a:t> </a:t>
            </a:r>
            <a:r>
              <a:rPr lang="ro-RO" sz="1800" dirty="0" err="1"/>
              <a:t>behaviour</a:t>
            </a:r>
            <a:r>
              <a:rPr lang="ro-RO" sz="1800" dirty="0"/>
              <a:t> </a:t>
            </a:r>
            <a:r>
              <a:rPr lang="ro-RO" sz="1800" dirty="0" err="1"/>
              <a:t>and</a:t>
            </a:r>
            <a:r>
              <a:rPr lang="ro-RO" sz="1800" dirty="0"/>
              <a:t> </a:t>
            </a:r>
            <a:r>
              <a:rPr lang="ro-RO" sz="1800" dirty="0" err="1"/>
              <a:t>learning</a:t>
            </a:r>
            <a:r>
              <a:rPr lang="ro-RO" sz="1800" dirty="0"/>
              <a:t>.</a:t>
            </a:r>
          </a:p>
          <a:p>
            <a:pPr marL="0" indent="0">
              <a:buNone/>
            </a:pPr>
            <a:endParaRPr lang="ro-RO" sz="1000" b="1" dirty="0"/>
          </a:p>
        </p:txBody>
      </p:sp>
      <p:sp>
        <p:nvSpPr>
          <p:cNvPr id="6" name="CasetăText 5">
            <a:extLst>
              <a:ext uri="{FF2B5EF4-FFF2-40B4-BE49-F238E27FC236}">
                <a16:creationId xmlns:a16="http://schemas.microsoft.com/office/drawing/2014/main" id="{AA879C2D-0A73-20A9-8A6D-9EC2A690B2F2}"/>
              </a:ext>
            </a:extLst>
          </p:cNvPr>
          <p:cNvSpPr txBox="1"/>
          <p:nvPr/>
        </p:nvSpPr>
        <p:spPr>
          <a:xfrm>
            <a:off x="6346297" y="6657945"/>
            <a:ext cx="3323346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ro-RO" sz="700">
                <a:solidFill>
                  <a:srgbClr val="FFFFFF"/>
                </a:solidFill>
                <a:hlinkClick r:id="rId3" tooltip="https://mappingignorance.org/2019/11/25/nature-versus-nurture-how-modern-science-is-rewriting-it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Această fotografie</a:t>
            </a:r>
            <a:r>
              <a:rPr lang="ro-RO" sz="700">
                <a:solidFill>
                  <a:srgbClr val="FFFFFF"/>
                </a:solidFill>
              </a:rPr>
              <a:t> de Autor necunoscut este licențiată în condițiile </a:t>
            </a:r>
            <a:r>
              <a:rPr lang="ro-RO" sz="700">
                <a:solidFill>
                  <a:srgbClr val="FFFFFF"/>
                </a:solidFill>
                <a:hlinkClick r:id="rId4" tooltip="https://creativecommons.org/licenses/by-nc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endParaRPr lang="ro-RO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9129790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058A14AF-9FB5-4CC7-BA35-E8E85D3ED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u 1">
            <a:extLst>
              <a:ext uri="{FF2B5EF4-FFF2-40B4-BE49-F238E27FC236}">
                <a16:creationId xmlns:a16="http://schemas.microsoft.com/office/drawing/2014/main" id="{9F9E5E6E-1B8C-F357-ACCE-EE98FC5A55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3662" y="386930"/>
            <a:ext cx="10066122" cy="1298448"/>
          </a:xfrm>
        </p:spPr>
        <p:txBody>
          <a:bodyPr anchor="b">
            <a:normAutofit/>
          </a:bodyPr>
          <a:lstStyle/>
          <a:p>
            <a:r>
              <a:rPr lang="ro-RO" sz="4800"/>
              <a:t>Strategies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3A9A4357-BD1D-4622-A4FE-766E6AB8D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-2" y="1998845"/>
            <a:ext cx="1145459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stituent conținut 2">
            <a:extLst>
              <a:ext uri="{FF2B5EF4-FFF2-40B4-BE49-F238E27FC236}">
                <a16:creationId xmlns:a16="http://schemas.microsoft.com/office/drawing/2014/main" id="{66017A13-CE87-4FD6-3287-434D7B5734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919" y="2203079"/>
            <a:ext cx="4827640" cy="4035880"/>
          </a:xfrm>
        </p:spPr>
        <p:txBody>
          <a:bodyPr anchor="ctr">
            <a:normAutofit fontScale="92500" lnSpcReduction="20000"/>
          </a:bodyPr>
          <a:lstStyle/>
          <a:p>
            <a:r>
              <a:rPr lang="ro-RO" sz="1400" dirty="0" err="1"/>
              <a:t>To</a:t>
            </a:r>
            <a:r>
              <a:rPr lang="ro-RO" sz="1400" dirty="0"/>
              <a:t> </a:t>
            </a:r>
            <a:r>
              <a:rPr lang="ro-RO" sz="1400" dirty="0" err="1"/>
              <a:t>support</a:t>
            </a:r>
            <a:r>
              <a:rPr lang="ro-RO" sz="1400" dirty="0"/>
              <a:t> Isaac </a:t>
            </a:r>
            <a:r>
              <a:rPr lang="ro-RO" sz="1400" dirty="0" err="1"/>
              <a:t>effectively</a:t>
            </a:r>
            <a:r>
              <a:rPr lang="ro-RO" sz="1400" dirty="0"/>
              <a:t>, </a:t>
            </a:r>
            <a:r>
              <a:rPr lang="ro-RO" sz="1400" dirty="0" err="1"/>
              <a:t>early</a:t>
            </a:r>
            <a:r>
              <a:rPr lang="ro-RO" sz="1400" dirty="0"/>
              <a:t> </a:t>
            </a:r>
            <a:r>
              <a:rPr lang="ro-RO" sz="1400" dirty="0" err="1"/>
              <a:t>years</a:t>
            </a:r>
            <a:r>
              <a:rPr lang="ro-RO" sz="1400" dirty="0"/>
              <a:t> </a:t>
            </a:r>
            <a:r>
              <a:rPr lang="ro-RO" sz="1400" dirty="0" err="1"/>
              <a:t>practitioners</a:t>
            </a:r>
            <a:r>
              <a:rPr lang="ro-RO" sz="1400" dirty="0"/>
              <a:t> </a:t>
            </a:r>
            <a:r>
              <a:rPr lang="ro-RO" sz="1400" dirty="0" err="1"/>
              <a:t>can</a:t>
            </a:r>
            <a:r>
              <a:rPr lang="ro-RO" sz="1400" dirty="0"/>
              <a:t> </a:t>
            </a:r>
            <a:r>
              <a:rPr lang="ro-RO" sz="1400" dirty="0" err="1"/>
              <a:t>use</a:t>
            </a:r>
            <a:r>
              <a:rPr lang="ro-RO" sz="1400" dirty="0"/>
              <a:t> </a:t>
            </a:r>
            <a:r>
              <a:rPr lang="ro-RO" sz="1400" dirty="0" err="1"/>
              <a:t>several</a:t>
            </a:r>
            <a:r>
              <a:rPr lang="ro-RO" sz="1400" dirty="0"/>
              <a:t> </a:t>
            </a:r>
            <a:r>
              <a:rPr lang="ro-RO" sz="1400" dirty="0" err="1"/>
              <a:t>strategies</a:t>
            </a:r>
            <a:r>
              <a:rPr lang="ro-RO" sz="1400" dirty="0"/>
              <a:t>:</a:t>
            </a:r>
          </a:p>
          <a:p>
            <a:r>
              <a:rPr lang="ro-RO" sz="1400" b="1" dirty="0"/>
              <a:t>1. </a:t>
            </a:r>
            <a:r>
              <a:rPr lang="ro-RO" sz="1400" b="1" dirty="0" err="1"/>
              <a:t>Attachment‑based</a:t>
            </a:r>
            <a:r>
              <a:rPr lang="ro-RO" sz="1400" b="1" dirty="0"/>
              <a:t> </a:t>
            </a:r>
            <a:r>
              <a:rPr lang="ro-RO" sz="1400" b="1" dirty="0" err="1"/>
              <a:t>support</a:t>
            </a:r>
            <a:r>
              <a:rPr lang="ro-RO" sz="1400" dirty="0"/>
              <a:t> A consistent </a:t>
            </a:r>
            <a:r>
              <a:rPr lang="ro-RO" sz="1400" dirty="0" err="1"/>
              <a:t>key</a:t>
            </a:r>
            <a:r>
              <a:rPr lang="ro-RO" sz="1400" dirty="0"/>
              <a:t> </a:t>
            </a:r>
            <a:r>
              <a:rPr lang="ro-RO" sz="1400" dirty="0" err="1"/>
              <a:t>worker</a:t>
            </a:r>
            <a:r>
              <a:rPr lang="ro-RO" sz="1400" dirty="0"/>
              <a:t> </a:t>
            </a:r>
            <a:r>
              <a:rPr lang="ro-RO" sz="1400" dirty="0" err="1"/>
              <a:t>can</a:t>
            </a:r>
            <a:r>
              <a:rPr lang="ro-RO" sz="1400" dirty="0"/>
              <a:t> </a:t>
            </a:r>
            <a:r>
              <a:rPr lang="ro-RO" sz="1400" dirty="0" err="1"/>
              <a:t>help</a:t>
            </a:r>
            <a:r>
              <a:rPr lang="ro-RO" sz="1400" dirty="0"/>
              <a:t> Isaac </a:t>
            </a:r>
            <a:r>
              <a:rPr lang="ro-RO" sz="1400" dirty="0" err="1"/>
              <a:t>feel</a:t>
            </a:r>
            <a:r>
              <a:rPr lang="ro-RO" sz="1400" dirty="0"/>
              <a:t> safe </a:t>
            </a:r>
            <a:r>
              <a:rPr lang="ro-RO" sz="1400" dirty="0" err="1"/>
              <a:t>and</a:t>
            </a:r>
            <a:r>
              <a:rPr lang="ro-RO" sz="1400" dirty="0"/>
              <a:t> </a:t>
            </a:r>
            <a:r>
              <a:rPr lang="ro-RO" sz="1400" dirty="0" err="1"/>
              <a:t>build</a:t>
            </a:r>
            <a:r>
              <a:rPr lang="ro-RO" sz="1400" dirty="0"/>
              <a:t> trust. </a:t>
            </a:r>
            <a:r>
              <a:rPr lang="ro-RO" sz="1400" dirty="0" err="1"/>
              <a:t>This</a:t>
            </a:r>
            <a:r>
              <a:rPr lang="ro-RO" sz="1400" dirty="0"/>
              <a:t> </a:t>
            </a:r>
            <a:r>
              <a:rPr lang="ro-RO" sz="1400" dirty="0" err="1"/>
              <a:t>emotional</a:t>
            </a:r>
            <a:r>
              <a:rPr lang="ro-RO" sz="1400" dirty="0"/>
              <a:t> </a:t>
            </a:r>
            <a:r>
              <a:rPr lang="ro-RO" sz="1400" dirty="0" err="1"/>
              <a:t>security</a:t>
            </a:r>
            <a:r>
              <a:rPr lang="ro-RO" sz="1400" dirty="0"/>
              <a:t> </a:t>
            </a:r>
            <a:r>
              <a:rPr lang="ro-RO" sz="1400" dirty="0" err="1"/>
              <a:t>will</a:t>
            </a:r>
            <a:r>
              <a:rPr lang="ro-RO" sz="1400" dirty="0"/>
              <a:t> </a:t>
            </a:r>
            <a:r>
              <a:rPr lang="ro-RO" sz="1400" dirty="0" err="1"/>
              <a:t>help</a:t>
            </a:r>
            <a:r>
              <a:rPr lang="ro-RO" sz="1400" dirty="0"/>
              <a:t> </a:t>
            </a:r>
            <a:r>
              <a:rPr lang="ro-RO" sz="1400" dirty="0" err="1"/>
              <a:t>him</a:t>
            </a:r>
            <a:r>
              <a:rPr lang="ro-RO" sz="1400" dirty="0"/>
              <a:t> </a:t>
            </a:r>
            <a:r>
              <a:rPr lang="ro-RO" sz="1400" dirty="0" err="1"/>
              <a:t>engage</a:t>
            </a:r>
            <a:r>
              <a:rPr lang="ro-RO" sz="1400" dirty="0"/>
              <a:t> in </a:t>
            </a:r>
            <a:r>
              <a:rPr lang="ro-RO" sz="1400" dirty="0" err="1"/>
              <a:t>learning</a:t>
            </a:r>
            <a:r>
              <a:rPr lang="ro-RO" sz="1400" dirty="0"/>
              <a:t>.</a:t>
            </a:r>
          </a:p>
          <a:p>
            <a:r>
              <a:rPr lang="ro-RO" sz="1400" b="1" dirty="0"/>
              <a:t>2. Play‑</a:t>
            </a:r>
            <a:r>
              <a:rPr lang="ro-RO" sz="1400" b="1" dirty="0" err="1"/>
              <a:t>based</a:t>
            </a:r>
            <a:r>
              <a:rPr lang="ro-RO" sz="1400" b="1" dirty="0"/>
              <a:t> </a:t>
            </a:r>
            <a:r>
              <a:rPr lang="ro-RO" sz="1400" b="1" dirty="0" err="1"/>
              <a:t>learning</a:t>
            </a:r>
            <a:r>
              <a:rPr lang="ro-RO" sz="1400" dirty="0"/>
              <a:t> </a:t>
            </a:r>
            <a:r>
              <a:rPr lang="ro-RO" sz="1400" dirty="0" err="1"/>
              <a:t>Small‑group</a:t>
            </a:r>
            <a:r>
              <a:rPr lang="ro-RO" sz="1400" dirty="0"/>
              <a:t> play </a:t>
            </a:r>
            <a:r>
              <a:rPr lang="ro-RO" sz="1400" dirty="0" err="1"/>
              <a:t>with</a:t>
            </a:r>
            <a:r>
              <a:rPr lang="ro-RO" sz="1400" dirty="0"/>
              <a:t> adult </a:t>
            </a:r>
            <a:r>
              <a:rPr lang="ro-RO" sz="1400" dirty="0" err="1"/>
              <a:t>guidance</a:t>
            </a:r>
            <a:r>
              <a:rPr lang="ro-RO" sz="1400" dirty="0"/>
              <a:t> </a:t>
            </a:r>
            <a:r>
              <a:rPr lang="ro-RO" sz="1400" dirty="0" err="1"/>
              <a:t>can</a:t>
            </a:r>
            <a:r>
              <a:rPr lang="ro-RO" sz="1400" dirty="0"/>
              <a:t> </a:t>
            </a:r>
            <a:r>
              <a:rPr lang="ro-RO" sz="1400" dirty="0" err="1"/>
              <a:t>help</a:t>
            </a:r>
            <a:r>
              <a:rPr lang="ro-RO" sz="1400" dirty="0"/>
              <a:t> Isaac </a:t>
            </a:r>
            <a:r>
              <a:rPr lang="ro-RO" sz="1400" dirty="0" err="1"/>
              <a:t>practise</a:t>
            </a:r>
            <a:r>
              <a:rPr lang="ro-RO" sz="1400" dirty="0"/>
              <a:t> </a:t>
            </a:r>
            <a:r>
              <a:rPr lang="ro-RO" sz="1400" dirty="0" err="1"/>
              <a:t>communication</a:t>
            </a:r>
            <a:r>
              <a:rPr lang="ro-RO" sz="1400" dirty="0"/>
              <a:t> </a:t>
            </a:r>
            <a:r>
              <a:rPr lang="ro-RO" sz="1400" dirty="0" err="1"/>
              <a:t>and</a:t>
            </a:r>
            <a:r>
              <a:rPr lang="ro-RO" sz="1400" dirty="0"/>
              <a:t> social </a:t>
            </a:r>
            <a:r>
              <a:rPr lang="ro-RO" sz="1400" dirty="0" err="1"/>
              <a:t>skills</a:t>
            </a:r>
            <a:r>
              <a:rPr lang="ro-RO" sz="1400" dirty="0"/>
              <a:t>.</a:t>
            </a:r>
          </a:p>
          <a:p>
            <a:r>
              <a:rPr lang="ro-RO" sz="1400" b="1" dirty="0"/>
              <a:t>3. </a:t>
            </a:r>
            <a:r>
              <a:rPr lang="ro-RO" sz="1400" b="1" dirty="0" err="1"/>
              <a:t>Language‑rich</a:t>
            </a:r>
            <a:r>
              <a:rPr lang="ro-RO" sz="1400" b="1" dirty="0"/>
              <a:t> </a:t>
            </a:r>
            <a:r>
              <a:rPr lang="ro-RO" sz="1400" b="1" dirty="0" err="1"/>
              <a:t>environment</a:t>
            </a:r>
            <a:r>
              <a:rPr lang="ro-RO" sz="1400" dirty="0"/>
              <a:t> </a:t>
            </a:r>
            <a:r>
              <a:rPr lang="ro-RO" sz="1400" dirty="0" err="1"/>
              <a:t>Adults</a:t>
            </a:r>
            <a:r>
              <a:rPr lang="ro-RO" sz="1400" dirty="0"/>
              <a:t> </a:t>
            </a:r>
            <a:r>
              <a:rPr lang="ro-RO" sz="1400" dirty="0" err="1"/>
              <a:t>can</a:t>
            </a:r>
            <a:r>
              <a:rPr lang="ro-RO" sz="1400" dirty="0"/>
              <a:t> model simple </a:t>
            </a:r>
            <a:r>
              <a:rPr lang="ro-RO" sz="1400" dirty="0" err="1"/>
              <a:t>vocabulary</a:t>
            </a:r>
            <a:r>
              <a:rPr lang="ro-RO" sz="1400" dirty="0"/>
              <a:t>, </a:t>
            </a:r>
            <a:r>
              <a:rPr lang="ro-RO" sz="1400" dirty="0" err="1"/>
              <a:t>short</a:t>
            </a:r>
            <a:r>
              <a:rPr lang="ro-RO" sz="1400" dirty="0"/>
              <a:t> </a:t>
            </a:r>
            <a:r>
              <a:rPr lang="ro-RO" sz="1400" dirty="0" err="1"/>
              <a:t>sentences</a:t>
            </a:r>
            <a:r>
              <a:rPr lang="ro-RO" sz="1400" dirty="0"/>
              <a:t>, </a:t>
            </a:r>
            <a:r>
              <a:rPr lang="ro-RO" sz="1400" dirty="0" err="1"/>
              <a:t>and</a:t>
            </a:r>
            <a:r>
              <a:rPr lang="ro-RO" sz="1400" dirty="0"/>
              <a:t> turn‑</a:t>
            </a:r>
            <a:r>
              <a:rPr lang="ro-RO" sz="1400" dirty="0" err="1"/>
              <a:t>taking</a:t>
            </a:r>
            <a:r>
              <a:rPr lang="ro-RO" sz="1400" dirty="0"/>
              <a:t>. </a:t>
            </a:r>
            <a:r>
              <a:rPr lang="ro-RO" sz="1400" dirty="0" err="1"/>
              <a:t>This</a:t>
            </a:r>
            <a:r>
              <a:rPr lang="ro-RO" sz="1400" dirty="0"/>
              <a:t> </a:t>
            </a:r>
            <a:r>
              <a:rPr lang="ro-RO" sz="1400" dirty="0" err="1"/>
              <a:t>helps</a:t>
            </a:r>
            <a:r>
              <a:rPr lang="ro-RO" sz="1400" dirty="0"/>
              <a:t> Isaac </a:t>
            </a:r>
            <a:r>
              <a:rPr lang="ro-RO" sz="1400" dirty="0" err="1"/>
              <a:t>learn</a:t>
            </a:r>
            <a:r>
              <a:rPr lang="ro-RO" sz="1400" dirty="0"/>
              <a:t> </a:t>
            </a:r>
            <a:r>
              <a:rPr lang="ro-RO" sz="1400" dirty="0" err="1"/>
              <a:t>language</a:t>
            </a:r>
            <a:r>
              <a:rPr lang="ro-RO" sz="1400" dirty="0"/>
              <a:t> </a:t>
            </a:r>
            <a:r>
              <a:rPr lang="ro-RO" sz="1400" dirty="0" err="1"/>
              <a:t>naturally</a:t>
            </a:r>
            <a:r>
              <a:rPr lang="ro-RO" sz="1400" dirty="0"/>
              <a:t>.</a:t>
            </a:r>
          </a:p>
          <a:p>
            <a:r>
              <a:rPr lang="ro-RO" sz="1400" b="1" dirty="0"/>
              <a:t>4. Parental </a:t>
            </a:r>
            <a:r>
              <a:rPr lang="ro-RO" sz="1400" b="1" dirty="0" err="1"/>
              <a:t>support</a:t>
            </a:r>
            <a:r>
              <a:rPr lang="ro-RO" sz="1400" dirty="0"/>
              <a:t> </a:t>
            </a:r>
            <a:r>
              <a:rPr lang="ro-RO" sz="1400" dirty="0" err="1"/>
              <a:t>Supporting</a:t>
            </a:r>
            <a:r>
              <a:rPr lang="ro-RO" sz="1400" dirty="0"/>
              <a:t> </a:t>
            </a:r>
            <a:r>
              <a:rPr lang="ro-RO" sz="1400" dirty="0" err="1"/>
              <a:t>Isaac’s</a:t>
            </a:r>
            <a:r>
              <a:rPr lang="ro-RO" sz="1400" dirty="0"/>
              <a:t> </a:t>
            </a:r>
            <a:r>
              <a:rPr lang="ro-RO" sz="1400" dirty="0" err="1"/>
              <a:t>mother</a:t>
            </a:r>
            <a:r>
              <a:rPr lang="ro-RO" sz="1400" dirty="0"/>
              <a:t> </a:t>
            </a:r>
            <a:r>
              <a:rPr lang="ro-RO" sz="1400" dirty="0" err="1"/>
              <a:t>to</a:t>
            </a:r>
            <a:r>
              <a:rPr lang="ro-RO" sz="1400" dirty="0"/>
              <a:t> </a:t>
            </a:r>
            <a:r>
              <a:rPr lang="ro-RO" sz="1400" dirty="0" err="1"/>
              <a:t>use</a:t>
            </a:r>
            <a:r>
              <a:rPr lang="ro-RO" sz="1400" dirty="0"/>
              <a:t> simple play </a:t>
            </a:r>
            <a:r>
              <a:rPr lang="ro-RO" sz="1400" dirty="0" err="1"/>
              <a:t>routines</a:t>
            </a:r>
            <a:r>
              <a:rPr lang="ro-RO" sz="1400" dirty="0"/>
              <a:t> </a:t>
            </a:r>
            <a:r>
              <a:rPr lang="ro-RO" sz="1400" dirty="0" err="1"/>
              <a:t>and</a:t>
            </a:r>
            <a:r>
              <a:rPr lang="ro-RO" sz="1400" dirty="0"/>
              <a:t> </a:t>
            </a:r>
            <a:r>
              <a:rPr lang="ro-RO" sz="1400" dirty="0" err="1"/>
              <a:t>daily</a:t>
            </a:r>
            <a:r>
              <a:rPr lang="ro-RO" sz="1400" dirty="0"/>
              <a:t> </a:t>
            </a:r>
            <a:r>
              <a:rPr lang="ro-RO" sz="1400" dirty="0" err="1"/>
              <a:t>conversations</a:t>
            </a:r>
            <a:r>
              <a:rPr lang="ro-RO" sz="1400" dirty="0"/>
              <a:t> at </a:t>
            </a:r>
            <a:r>
              <a:rPr lang="ro-RO" sz="1400" dirty="0" err="1"/>
              <a:t>home</a:t>
            </a:r>
            <a:r>
              <a:rPr lang="ro-RO" sz="1400" dirty="0"/>
              <a:t> </a:t>
            </a:r>
            <a:r>
              <a:rPr lang="ro-RO" sz="1400" dirty="0" err="1"/>
              <a:t>can</a:t>
            </a:r>
            <a:r>
              <a:rPr lang="ro-RO" sz="1400" dirty="0"/>
              <a:t> </a:t>
            </a:r>
            <a:r>
              <a:rPr lang="ro-RO" sz="1400" dirty="0" err="1"/>
              <a:t>strengthen</a:t>
            </a:r>
            <a:r>
              <a:rPr lang="ro-RO" sz="1400" dirty="0"/>
              <a:t> </a:t>
            </a:r>
            <a:r>
              <a:rPr lang="ro-RO" sz="1400" dirty="0" err="1"/>
              <a:t>his</a:t>
            </a:r>
            <a:r>
              <a:rPr lang="ro-RO" sz="1400" dirty="0"/>
              <a:t> </a:t>
            </a:r>
            <a:r>
              <a:rPr lang="ro-RO" sz="1400" dirty="0" err="1"/>
              <a:t>development</a:t>
            </a:r>
            <a:r>
              <a:rPr lang="ro-RO" sz="1400" dirty="0"/>
              <a:t>.</a:t>
            </a:r>
          </a:p>
          <a:p>
            <a:r>
              <a:rPr lang="ro-RO" sz="1400" b="1" dirty="0"/>
              <a:t>5. </a:t>
            </a:r>
            <a:r>
              <a:rPr lang="ro-RO" sz="1400" b="1" dirty="0" err="1"/>
              <a:t>Multi‑agency</a:t>
            </a:r>
            <a:r>
              <a:rPr lang="ro-RO" sz="1400" b="1" dirty="0"/>
              <a:t> </a:t>
            </a:r>
            <a:r>
              <a:rPr lang="ro-RO" sz="1400" b="1" dirty="0" err="1"/>
              <a:t>collaboration</a:t>
            </a:r>
            <a:r>
              <a:rPr lang="ro-RO" sz="1400" dirty="0"/>
              <a:t> </a:t>
            </a:r>
            <a:r>
              <a:rPr lang="ro-RO" sz="1400" dirty="0" err="1"/>
              <a:t>Working</a:t>
            </a:r>
            <a:r>
              <a:rPr lang="ro-RO" sz="1400" dirty="0"/>
              <a:t> </a:t>
            </a:r>
            <a:r>
              <a:rPr lang="ro-RO" sz="1400" dirty="0" err="1"/>
              <a:t>with</a:t>
            </a:r>
            <a:r>
              <a:rPr lang="ro-RO" sz="1400" dirty="0"/>
              <a:t> speech </a:t>
            </a:r>
            <a:r>
              <a:rPr lang="ro-RO" sz="1400" dirty="0" err="1"/>
              <a:t>and</a:t>
            </a:r>
            <a:r>
              <a:rPr lang="ro-RO" sz="1400" dirty="0"/>
              <a:t> </a:t>
            </a:r>
            <a:r>
              <a:rPr lang="ro-RO" sz="1400" dirty="0" err="1"/>
              <a:t>language</a:t>
            </a:r>
            <a:r>
              <a:rPr lang="ro-RO" sz="1400" dirty="0"/>
              <a:t> </a:t>
            </a:r>
            <a:r>
              <a:rPr lang="ro-RO" sz="1400" dirty="0" err="1"/>
              <a:t>therapists</a:t>
            </a:r>
            <a:r>
              <a:rPr lang="ro-RO" sz="1400" dirty="0"/>
              <a:t>, </a:t>
            </a:r>
            <a:r>
              <a:rPr lang="ro-RO" sz="1400" dirty="0" err="1"/>
              <a:t>early</a:t>
            </a:r>
            <a:r>
              <a:rPr lang="ro-RO" sz="1400" dirty="0"/>
              <a:t> </a:t>
            </a:r>
            <a:r>
              <a:rPr lang="ro-RO" sz="1400" dirty="0" err="1"/>
              <a:t>years</a:t>
            </a:r>
            <a:r>
              <a:rPr lang="ro-RO" sz="1400" dirty="0"/>
              <a:t> staff, </a:t>
            </a:r>
            <a:r>
              <a:rPr lang="ro-RO" sz="1400" dirty="0" err="1"/>
              <a:t>and</a:t>
            </a:r>
            <a:r>
              <a:rPr lang="ro-RO" sz="1400" dirty="0"/>
              <a:t> </a:t>
            </a:r>
            <a:r>
              <a:rPr lang="ro-RO" sz="1400" dirty="0" err="1"/>
              <a:t>family</a:t>
            </a:r>
            <a:r>
              <a:rPr lang="ro-RO" sz="1400" dirty="0"/>
              <a:t> </a:t>
            </a:r>
            <a:r>
              <a:rPr lang="ro-RO" sz="1400" dirty="0" err="1"/>
              <a:t>support</a:t>
            </a:r>
            <a:r>
              <a:rPr lang="ro-RO" sz="1400" dirty="0"/>
              <a:t> </a:t>
            </a:r>
            <a:r>
              <a:rPr lang="ro-RO" sz="1400" dirty="0" err="1"/>
              <a:t>services</a:t>
            </a:r>
            <a:r>
              <a:rPr lang="ro-RO" sz="1400" dirty="0"/>
              <a:t> </a:t>
            </a:r>
            <a:r>
              <a:rPr lang="ro-RO" sz="1400" dirty="0" err="1"/>
              <a:t>ensures</a:t>
            </a:r>
            <a:r>
              <a:rPr lang="ro-RO" sz="1400" dirty="0"/>
              <a:t> a </a:t>
            </a:r>
            <a:r>
              <a:rPr lang="ro-RO" sz="1400" dirty="0" err="1"/>
              <a:t>coordinated</a:t>
            </a:r>
            <a:r>
              <a:rPr lang="ro-RO" sz="1400" dirty="0"/>
              <a:t> </a:t>
            </a:r>
            <a:r>
              <a:rPr lang="ro-RO" sz="1400" dirty="0" err="1"/>
              <a:t>approach</a:t>
            </a:r>
            <a:r>
              <a:rPr lang="ro-RO" sz="1400" dirty="0"/>
              <a:t>.</a:t>
            </a:r>
          </a:p>
          <a:p>
            <a:r>
              <a:rPr lang="ro-RO" sz="1400" b="1" dirty="0"/>
              <a:t>6. </a:t>
            </a:r>
            <a:r>
              <a:rPr lang="ro-RO" sz="1400" b="1" dirty="0" err="1"/>
              <a:t>Emotional</a:t>
            </a:r>
            <a:r>
              <a:rPr lang="ro-RO" sz="1400" b="1" dirty="0"/>
              <a:t> </a:t>
            </a:r>
            <a:r>
              <a:rPr lang="ro-RO" sz="1400" b="1" dirty="0" err="1"/>
              <a:t>regulation</a:t>
            </a:r>
            <a:r>
              <a:rPr lang="ro-RO" sz="1400" b="1" dirty="0"/>
              <a:t> </a:t>
            </a:r>
            <a:r>
              <a:rPr lang="ro-RO" sz="1400" b="1" dirty="0" err="1"/>
              <a:t>strategies</a:t>
            </a:r>
            <a:r>
              <a:rPr lang="ro-RO" sz="1400" dirty="0"/>
              <a:t> </a:t>
            </a:r>
            <a:r>
              <a:rPr lang="ro-RO" sz="1400" dirty="0" err="1"/>
              <a:t>Predictable</a:t>
            </a:r>
            <a:r>
              <a:rPr lang="ro-RO" sz="1400" dirty="0"/>
              <a:t> </a:t>
            </a:r>
            <a:r>
              <a:rPr lang="ro-RO" sz="1400" dirty="0" err="1"/>
              <a:t>routines</a:t>
            </a:r>
            <a:r>
              <a:rPr lang="ro-RO" sz="1400" dirty="0"/>
              <a:t>, calm </a:t>
            </a:r>
            <a:r>
              <a:rPr lang="ro-RO" sz="1400" dirty="0" err="1"/>
              <a:t>transitions</a:t>
            </a:r>
            <a:r>
              <a:rPr lang="ro-RO" sz="1400" dirty="0"/>
              <a:t>, </a:t>
            </a:r>
            <a:r>
              <a:rPr lang="ro-RO" sz="1400" dirty="0" err="1"/>
              <a:t>and</a:t>
            </a:r>
            <a:r>
              <a:rPr lang="ro-RO" sz="1400" dirty="0"/>
              <a:t> </a:t>
            </a:r>
            <a:r>
              <a:rPr lang="ro-RO" sz="1400" dirty="0" err="1"/>
              <a:t>co‑regulation</a:t>
            </a:r>
            <a:r>
              <a:rPr lang="ro-RO" sz="1400" dirty="0"/>
              <a:t> </a:t>
            </a:r>
            <a:r>
              <a:rPr lang="ro-RO" sz="1400" dirty="0" err="1"/>
              <a:t>can</a:t>
            </a:r>
            <a:r>
              <a:rPr lang="ro-RO" sz="1400" dirty="0"/>
              <a:t> </a:t>
            </a:r>
            <a:r>
              <a:rPr lang="ro-RO" sz="1400" dirty="0" err="1"/>
              <a:t>help</a:t>
            </a:r>
            <a:r>
              <a:rPr lang="ro-RO" sz="1400" dirty="0"/>
              <a:t> reduce </a:t>
            </a:r>
            <a:r>
              <a:rPr lang="ro-RO" sz="1400" dirty="0" err="1"/>
              <a:t>Isaac’s</a:t>
            </a:r>
            <a:r>
              <a:rPr lang="ro-RO" sz="1400" dirty="0"/>
              <a:t> </a:t>
            </a:r>
            <a:r>
              <a:rPr lang="ro-RO" sz="1400" dirty="0" err="1"/>
              <a:t>anxiety</a:t>
            </a:r>
            <a:r>
              <a:rPr lang="ro-RO" sz="1400" dirty="0"/>
              <a:t>.</a:t>
            </a:r>
          </a:p>
          <a:p>
            <a:r>
              <a:rPr lang="ro-RO" sz="1400" dirty="0" err="1"/>
              <a:t>These</a:t>
            </a:r>
            <a:r>
              <a:rPr lang="ro-RO" sz="1400" dirty="0"/>
              <a:t> </a:t>
            </a:r>
            <a:r>
              <a:rPr lang="ro-RO" sz="1400" dirty="0" err="1"/>
              <a:t>strategies</a:t>
            </a:r>
            <a:r>
              <a:rPr lang="ro-RO" sz="1400" dirty="0"/>
              <a:t> </a:t>
            </a:r>
            <a:r>
              <a:rPr lang="ro-RO" sz="1400" dirty="0" err="1"/>
              <a:t>align</a:t>
            </a:r>
            <a:r>
              <a:rPr lang="ro-RO" sz="1400" dirty="0"/>
              <a:t> </a:t>
            </a:r>
            <a:r>
              <a:rPr lang="ro-RO" sz="1400" dirty="0" err="1"/>
              <a:t>with</a:t>
            </a:r>
            <a:r>
              <a:rPr lang="ro-RO" sz="1400" dirty="0"/>
              <a:t> </a:t>
            </a:r>
            <a:r>
              <a:rPr lang="ro-RO" sz="1400" dirty="0" err="1"/>
              <a:t>Vygotsky’s</a:t>
            </a:r>
            <a:r>
              <a:rPr lang="ro-RO" sz="1400" dirty="0"/>
              <a:t> idea </a:t>
            </a:r>
            <a:r>
              <a:rPr lang="ro-RO" sz="1400" dirty="0" err="1"/>
              <a:t>that</a:t>
            </a:r>
            <a:r>
              <a:rPr lang="ro-RO" sz="1400" dirty="0"/>
              <a:t> </a:t>
            </a:r>
            <a:r>
              <a:rPr lang="ro-RO" sz="1400" dirty="0" err="1"/>
              <a:t>children</a:t>
            </a:r>
            <a:r>
              <a:rPr lang="ro-RO" sz="1400" dirty="0"/>
              <a:t> </a:t>
            </a:r>
            <a:r>
              <a:rPr lang="ro-RO" sz="1400" dirty="0" err="1"/>
              <a:t>learn</a:t>
            </a:r>
            <a:r>
              <a:rPr lang="ro-RO" sz="1400" dirty="0"/>
              <a:t> </a:t>
            </a:r>
            <a:r>
              <a:rPr lang="ro-RO" sz="1400" dirty="0" err="1"/>
              <a:t>best</a:t>
            </a:r>
            <a:r>
              <a:rPr lang="ro-RO" sz="1400" dirty="0"/>
              <a:t> </a:t>
            </a:r>
            <a:r>
              <a:rPr lang="ro-RO" sz="1400" dirty="0" err="1"/>
              <a:t>through</a:t>
            </a:r>
            <a:r>
              <a:rPr lang="ro-RO" sz="1400" dirty="0"/>
              <a:t> </a:t>
            </a:r>
            <a:r>
              <a:rPr lang="ro-RO" sz="1400" dirty="0" err="1"/>
              <a:t>supportive</a:t>
            </a:r>
            <a:r>
              <a:rPr lang="ro-RO" sz="1400" dirty="0"/>
              <a:t> </a:t>
            </a:r>
            <a:r>
              <a:rPr lang="ro-RO" sz="1400" dirty="0" err="1"/>
              <a:t>relationships</a:t>
            </a:r>
            <a:r>
              <a:rPr lang="ro-RO" sz="1400" dirty="0"/>
              <a:t> </a:t>
            </a:r>
            <a:r>
              <a:rPr lang="ro-RO" sz="1400" dirty="0" err="1"/>
              <a:t>and</a:t>
            </a:r>
            <a:r>
              <a:rPr lang="ro-RO" sz="1400" dirty="0"/>
              <a:t> </a:t>
            </a:r>
            <a:r>
              <a:rPr lang="ro-RO" sz="1400" dirty="0" err="1"/>
              <a:t>shared</a:t>
            </a:r>
            <a:r>
              <a:rPr lang="ro-RO" sz="1400" dirty="0"/>
              <a:t> </a:t>
            </a:r>
            <a:r>
              <a:rPr lang="ro-RO" sz="1400" dirty="0" err="1"/>
              <a:t>experiences</a:t>
            </a:r>
            <a:r>
              <a:rPr lang="ro-RO" sz="1400" dirty="0"/>
              <a:t>.</a:t>
            </a:r>
          </a:p>
          <a:p>
            <a:pPr marL="0" indent="0">
              <a:buNone/>
            </a:pPr>
            <a:endParaRPr lang="ro-RO" sz="1300" dirty="0"/>
          </a:p>
        </p:txBody>
      </p:sp>
      <p:pic>
        <p:nvPicPr>
          <p:cNvPr id="8" name="Imagine 7">
            <a:extLst>
              <a:ext uri="{FF2B5EF4-FFF2-40B4-BE49-F238E27FC236}">
                <a16:creationId xmlns:a16="http://schemas.microsoft.com/office/drawing/2014/main" id="{52F58C1E-6698-E059-64A6-0435B505E5D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911532" y="2905738"/>
            <a:ext cx="5150277" cy="2871278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E6995CE5-F890-4ABA-82A2-26507CE8D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28040" y="2313027"/>
            <a:ext cx="7817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CasetăText 8">
            <a:extLst>
              <a:ext uri="{FF2B5EF4-FFF2-40B4-BE49-F238E27FC236}">
                <a16:creationId xmlns:a16="http://schemas.microsoft.com/office/drawing/2014/main" id="{1305C967-FF7B-EF42-DED7-A6A7BCE1AA63}"/>
              </a:ext>
            </a:extLst>
          </p:cNvPr>
          <p:cNvSpPr txBox="1"/>
          <p:nvPr/>
        </p:nvSpPr>
        <p:spPr>
          <a:xfrm>
            <a:off x="7893955" y="5576961"/>
            <a:ext cx="3167854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ro-RO" sz="700">
                <a:solidFill>
                  <a:srgbClr val="FFFFFF"/>
                </a:solidFill>
                <a:hlinkClick r:id="rId3" tooltip="https://thetruthfultutor.com/6-benefits-of-play-based-learning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Această fotografie</a:t>
            </a:r>
            <a:r>
              <a:rPr lang="ro-RO" sz="700">
                <a:solidFill>
                  <a:srgbClr val="FFFFFF"/>
                </a:solidFill>
              </a:rPr>
              <a:t> de Autor necunoscut este licențiată în condițiile </a:t>
            </a:r>
            <a:r>
              <a:rPr lang="ro-RO" sz="700">
                <a:solidFill>
                  <a:srgbClr val="FFFFFF"/>
                </a:solidFill>
                <a:hlinkClick r:id="rId4" tooltip="https://creativecommons.org/licenses/by-nc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</a:t>
            </a:r>
            <a:endParaRPr lang="ro-RO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9761338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BF61EA3-B236-439E-9C0B-340980D56B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u 1">
            <a:extLst>
              <a:ext uri="{FF2B5EF4-FFF2-40B4-BE49-F238E27FC236}">
                <a16:creationId xmlns:a16="http://schemas.microsoft.com/office/drawing/2014/main" id="{8BBB3251-DD95-A6F1-85DD-B1F24DDE0B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8638" y="386930"/>
            <a:ext cx="9236700" cy="1188950"/>
          </a:xfrm>
        </p:spPr>
        <p:txBody>
          <a:bodyPr anchor="b">
            <a:normAutofit/>
          </a:bodyPr>
          <a:lstStyle/>
          <a:p>
            <a:r>
              <a:rPr lang="en-US" sz="5400" b="1"/>
              <a:t>Critically evaluate the theory</a:t>
            </a:r>
            <a:r>
              <a:rPr lang="en-US" sz="5400"/>
              <a:t> </a:t>
            </a:r>
            <a:endParaRPr lang="ro-RO" sz="5400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28FAF094-D087-493F-8DF9-A486C2D6BB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" y="1998368"/>
            <a:ext cx="11695083" cy="782176"/>
            <a:chOff x="-2" y="1998368"/>
            <a:chExt cx="11695083" cy="782176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8D7C88D8-5509-4514-925A-9CE148E5CB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7275593D-F75E-4426-AE3E-2CDEFD228D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-2" y="1998845"/>
              <a:ext cx="11454595" cy="781699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147845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stituent conținut 2">
            <a:extLst>
              <a:ext uri="{FF2B5EF4-FFF2-40B4-BE49-F238E27FC236}">
                <a16:creationId xmlns:a16="http://schemas.microsoft.com/office/drawing/2014/main" id="{5FC2BA26-0C7C-C3C6-9550-CDD6E67B6C6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3660" y="2599509"/>
            <a:ext cx="10143668" cy="3435531"/>
          </a:xfrm>
        </p:spPr>
        <p:txBody>
          <a:bodyPr anchor="ctr">
            <a:normAutofit fontScale="92500" lnSpcReduction="20000"/>
          </a:bodyPr>
          <a:lstStyle/>
          <a:p>
            <a:r>
              <a:rPr lang="ro-RO" sz="2400" b="1" dirty="0" err="1"/>
              <a:t>Strengths</a:t>
            </a:r>
            <a:r>
              <a:rPr lang="ro-RO" sz="2400" b="1" dirty="0"/>
              <a:t> of </a:t>
            </a:r>
            <a:r>
              <a:rPr lang="ro-RO" sz="2400" b="1" dirty="0" err="1"/>
              <a:t>Vygotsky’s</a:t>
            </a:r>
            <a:r>
              <a:rPr lang="ro-RO" sz="2400" b="1" dirty="0"/>
              <a:t> </a:t>
            </a:r>
            <a:r>
              <a:rPr lang="ro-RO" sz="2400" b="1" dirty="0" err="1"/>
              <a:t>theory</a:t>
            </a:r>
            <a:r>
              <a:rPr lang="ro-RO" sz="2400" b="1" dirty="0"/>
              <a:t>:</a:t>
            </a:r>
            <a:endParaRPr lang="ro-RO" sz="2400" dirty="0"/>
          </a:p>
          <a:p>
            <a:r>
              <a:rPr lang="ro-RO" sz="2400" dirty="0"/>
              <a:t>It </a:t>
            </a:r>
            <a:r>
              <a:rPr lang="ro-RO" sz="2400" dirty="0" err="1"/>
              <a:t>highlights</a:t>
            </a:r>
            <a:r>
              <a:rPr lang="ro-RO" sz="2400" dirty="0"/>
              <a:t> </a:t>
            </a:r>
            <a:r>
              <a:rPr lang="ro-RO" sz="2400" dirty="0" err="1"/>
              <a:t>the</a:t>
            </a:r>
            <a:r>
              <a:rPr lang="ro-RO" sz="2400" dirty="0"/>
              <a:t> </a:t>
            </a:r>
            <a:r>
              <a:rPr lang="ro-RO" sz="2400" dirty="0" err="1"/>
              <a:t>importance</a:t>
            </a:r>
            <a:r>
              <a:rPr lang="ro-RO" sz="2400" dirty="0"/>
              <a:t> of social </a:t>
            </a:r>
            <a:r>
              <a:rPr lang="ro-RO" sz="2400" dirty="0" err="1"/>
              <a:t>interaction</a:t>
            </a:r>
            <a:r>
              <a:rPr lang="ro-RO" sz="2400" dirty="0"/>
              <a:t> </a:t>
            </a:r>
            <a:r>
              <a:rPr lang="ro-RO" sz="2400" dirty="0" err="1"/>
              <a:t>and</a:t>
            </a:r>
            <a:r>
              <a:rPr lang="ro-RO" sz="2400" dirty="0"/>
              <a:t> </a:t>
            </a:r>
            <a:r>
              <a:rPr lang="ro-RO" sz="2400" dirty="0" err="1"/>
              <a:t>communication</a:t>
            </a:r>
            <a:r>
              <a:rPr lang="ro-RO" sz="2400" dirty="0"/>
              <a:t>.</a:t>
            </a:r>
          </a:p>
          <a:p>
            <a:r>
              <a:rPr lang="ro-RO" sz="2400" dirty="0"/>
              <a:t>It </a:t>
            </a:r>
            <a:r>
              <a:rPr lang="ro-RO" sz="2400" dirty="0" err="1"/>
              <a:t>supports</a:t>
            </a:r>
            <a:r>
              <a:rPr lang="ro-RO" sz="2400" dirty="0"/>
              <a:t> play‑</a:t>
            </a:r>
            <a:r>
              <a:rPr lang="ro-RO" sz="2400" dirty="0" err="1"/>
              <a:t>based</a:t>
            </a:r>
            <a:r>
              <a:rPr lang="ro-RO" sz="2400" dirty="0"/>
              <a:t> </a:t>
            </a:r>
            <a:r>
              <a:rPr lang="ro-RO" sz="2400" dirty="0" err="1"/>
              <a:t>and</a:t>
            </a:r>
            <a:r>
              <a:rPr lang="ro-RO" sz="2400" dirty="0"/>
              <a:t> </a:t>
            </a:r>
            <a:r>
              <a:rPr lang="ro-RO" sz="2400" dirty="0" err="1"/>
              <a:t>relationship‑based</a:t>
            </a:r>
            <a:r>
              <a:rPr lang="ro-RO" sz="2400" dirty="0"/>
              <a:t> </a:t>
            </a:r>
            <a:r>
              <a:rPr lang="ro-RO" sz="2400" dirty="0" err="1"/>
              <a:t>learning</a:t>
            </a:r>
            <a:r>
              <a:rPr lang="ro-RO" sz="2400" dirty="0"/>
              <a:t>.</a:t>
            </a:r>
          </a:p>
          <a:p>
            <a:r>
              <a:rPr lang="ro-RO" sz="2400" dirty="0"/>
              <a:t>It </a:t>
            </a:r>
            <a:r>
              <a:rPr lang="ro-RO" sz="2400" dirty="0" err="1"/>
              <a:t>is</a:t>
            </a:r>
            <a:r>
              <a:rPr lang="ro-RO" sz="2400" dirty="0"/>
              <a:t> </a:t>
            </a:r>
            <a:r>
              <a:rPr lang="ro-RO" sz="2400" dirty="0" err="1"/>
              <a:t>useful</a:t>
            </a:r>
            <a:r>
              <a:rPr lang="ro-RO" sz="2400" dirty="0"/>
              <a:t> in diverse </a:t>
            </a:r>
            <a:r>
              <a:rPr lang="ro-RO" sz="2400" dirty="0" err="1"/>
              <a:t>settings</a:t>
            </a:r>
            <a:r>
              <a:rPr lang="ro-RO" sz="2400" dirty="0"/>
              <a:t>, </a:t>
            </a:r>
            <a:r>
              <a:rPr lang="ro-RO" sz="2400" dirty="0" err="1"/>
              <a:t>such</a:t>
            </a:r>
            <a:r>
              <a:rPr lang="ro-RO" sz="2400" dirty="0"/>
              <a:t> as London, </a:t>
            </a:r>
            <a:r>
              <a:rPr lang="ro-RO" sz="2400" dirty="0" err="1"/>
              <a:t>where</a:t>
            </a:r>
            <a:r>
              <a:rPr lang="ro-RO" sz="2400" dirty="0"/>
              <a:t> </a:t>
            </a:r>
            <a:r>
              <a:rPr lang="ro-RO" sz="2400" dirty="0" err="1"/>
              <a:t>children</a:t>
            </a:r>
            <a:r>
              <a:rPr lang="ro-RO" sz="2400" dirty="0"/>
              <a:t> come </a:t>
            </a:r>
            <a:r>
              <a:rPr lang="ro-RO" sz="2400" dirty="0" err="1"/>
              <a:t>from</a:t>
            </a:r>
            <a:r>
              <a:rPr lang="ro-RO" sz="2400" dirty="0"/>
              <a:t> </a:t>
            </a:r>
            <a:r>
              <a:rPr lang="ro-RO" sz="2400" dirty="0" err="1"/>
              <a:t>different</a:t>
            </a:r>
            <a:r>
              <a:rPr lang="ro-RO" sz="2400" dirty="0"/>
              <a:t> cultural </a:t>
            </a:r>
            <a:r>
              <a:rPr lang="ro-RO" sz="2400" dirty="0" err="1"/>
              <a:t>backgrounds</a:t>
            </a:r>
            <a:r>
              <a:rPr lang="ro-RO" sz="2400" dirty="0"/>
              <a:t>.</a:t>
            </a:r>
          </a:p>
          <a:p>
            <a:r>
              <a:rPr lang="ro-RO" sz="2400" b="1" dirty="0" err="1"/>
              <a:t>Limitations</a:t>
            </a:r>
            <a:r>
              <a:rPr lang="ro-RO" sz="2400" b="1" dirty="0"/>
              <a:t>:</a:t>
            </a:r>
            <a:endParaRPr lang="ro-RO" sz="2400" dirty="0"/>
          </a:p>
          <a:p>
            <a:r>
              <a:rPr lang="ro-RO" sz="2400" dirty="0"/>
              <a:t>The </a:t>
            </a:r>
            <a:r>
              <a:rPr lang="ro-RO" sz="2400" dirty="0" err="1"/>
              <a:t>theory</a:t>
            </a:r>
            <a:r>
              <a:rPr lang="ro-RO" sz="2400" dirty="0"/>
              <a:t> </a:t>
            </a:r>
            <a:r>
              <a:rPr lang="ro-RO" sz="2400" dirty="0" err="1"/>
              <a:t>focuses</a:t>
            </a:r>
            <a:r>
              <a:rPr lang="ro-RO" sz="2400" dirty="0"/>
              <a:t> </a:t>
            </a:r>
            <a:r>
              <a:rPr lang="ro-RO" sz="2400" dirty="0" err="1"/>
              <a:t>mainly</a:t>
            </a:r>
            <a:r>
              <a:rPr lang="ro-RO" sz="2400" dirty="0"/>
              <a:t> on social </a:t>
            </a:r>
            <a:r>
              <a:rPr lang="ro-RO" sz="2400" dirty="0" err="1"/>
              <a:t>factors</a:t>
            </a:r>
            <a:r>
              <a:rPr lang="ro-RO" sz="2400" dirty="0"/>
              <a:t> </a:t>
            </a:r>
            <a:r>
              <a:rPr lang="ro-RO" sz="2400" dirty="0" err="1"/>
              <a:t>and</a:t>
            </a:r>
            <a:r>
              <a:rPr lang="ro-RO" sz="2400" dirty="0"/>
              <a:t> </a:t>
            </a:r>
            <a:r>
              <a:rPr lang="ro-RO" sz="2400" dirty="0" err="1"/>
              <a:t>less</a:t>
            </a:r>
            <a:r>
              <a:rPr lang="ro-RO" sz="2400" dirty="0"/>
              <a:t> on </a:t>
            </a:r>
            <a:r>
              <a:rPr lang="ro-RO" sz="2400" dirty="0" err="1"/>
              <a:t>biological</a:t>
            </a:r>
            <a:r>
              <a:rPr lang="ro-RO" sz="2400" dirty="0"/>
              <a:t> </a:t>
            </a:r>
            <a:r>
              <a:rPr lang="ro-RO" sz="2400" dirty="0" err="1"/>
              <a:t>differences</a:t>
            </a:r>
            <a:r>
              <a:rPr lang="ro-RO" sz="2400" dirty="0"/>
              <a:t>.</a:t>
            </a:r>
          </a:p>
          <a:p>
            <a:r>
              <a:rPr lang="ro-RO" sz="2400" dirty="0"/>
              <a:t>It </a:t>
            </a:r>
            <a:r>
              <a:rPr lang="ro-RO" sz="2400" dirty="0" err="1"/>
              <a:t>does</a:t>
            </a:r>
            <a:r>
              <a:rPr lang="ro-RO" sz="2400" dirty="0"/>
              <a:t> </a:t>
            </a:r>
            <a:r>
              <a:rPr lang="ro-RO" sz="2400" dirty="0" err="1"/>
              <a:t>not</a:t>
            </a:r>
            <a:r>
              <a:rPr lang="ro-RO" sz="2400" dirty="0"/>
              <a:t> </a:t>
            </a:r>
            <a:r>
              <a:rPr lang="ro-RO" sz="2400" dirty="0" err="1"/>
              <a:t>fully</a:t>
            </a:r>
            <a:r>
              <a:rPr lang="ro-RO" sz="2400" dirty="0"/>
              <a:t> </a:t>
            </a:r>
            <a:r>
              <a:rPr lang="ro-RO" sz="2400" dirty="0" err="1"/>
              <a:t>explain</a:t>
            </a:r>
            <a:r>
              <a:rPr lang="ro-RO" sz="2400" dirty="0"/>
              <a:t> individual </a:t>
            </a:r>
            <a:r>
              <a:rPr lang="ro-RO" sz="2400" dirty="0" err="1"/>
              <a:t>variations</a:t>
            </a:r>
            <a:r>
              <a:rPr lang="ro-RO" sz="2400" dirty="0"/>
              <a:t> in temperament or </a:t>
            </a:r>
            <a:r>
              <a:rPr lang="ro-RO" sz="2400" dirty="0" err="1"/>
              <a:t>development</a:t>
            </a:r>
            <a:r>
              <a:rPr lang="ro-RO" sz="2400" dirty="0"/>
              <a:t>.</a:t>
            </a:r>
          </a:p>
          <a:p>
            <a:r>
              <a:rPr lang="ro-RO" sz="2400" dirty="0"/>
              <a:t>It </a:t>
            </a:r>
            <a:r>
              <a:rPr lang="ro-RO" sz="2400" dirty="0" err="1"/>
              <a:t>needs</a:t>
            </a:r>
            <a:r>
              <a:rPr lang="ro-RO" sz="2400" dirty="0"/>
              <a:t> </a:t>
            </a:r>
            <a:r>
              <a:rPr lang="ro-RO" sz="2400" dirty="0" err="1"/>
              <a:t>to</a:t>
            </a:r>
            <a:r>
              <a:rPr lang="ro-RO" sz="2400" dirty="0"/>
              <a:t> </a:t>
            </a:r>
            <a:r>
              <a:rPr lang="ro-RO" sz="2400" dirty="0" err="1"/>
              <a:t>be</a:t>
            </a:r>
            <a:r>
              <a:rPr lang="ro-RO" sz="2400" dirty="0"/>
              <a:t> </a:t>
            </a:r>
            <a:r>
              <a:rPr lang="ro-RO" sz="2400" dirty="0" err="1"/>
              <a:t>combined</a:t>
            </a:r>
            <a:r>
              <a:rPr lang="ro-RO" sz="2400" dirty="0"/>
              <a:t> </a:t>
            </a:r>
            <a:r>
              <a:rPr lang="ro-RO" sz="2400" dirty="0" err="1"/>
              <a:t>with</a:t>
            </a:r>
            <a:r>
              <a:rPr lang="ro-RO" sz="2400" dirty="0"/>
              <a:t> </a:t>
            </a:r>
            <a:r>
              <a:rPr lang="ro-RO" sz="2400" dirty="0" err="1"/>
              <a:t>other</a:t>
            </a:r>
            <a:r>
              <a:rPr lang="ro-RO" sz="2400" dirty="0"/>
              <a:t> </a:t>
            </a:r>
            <a:r>
              <a:rPr lang="ro-RO" sz="2400" dirty="0" err="1"/>
              <a:t>theories</a:t>
            </a:r>
            <a:r>
              <a:rPr lang="ro-RO" sz="2400" dirty="0"/>
              <a:t>, </a:t>
            </a:r>
            <a:r>
              <a:rPr lang="ro-RO" sz="2400" dirty="0" err="1"/>
              <a:t>such</a:t>
            </a:r>
            <a:r>
              <a:rPr lang="ro-RO" sz="2400" dirty="0"/>
              <a:t> as </a:t>
            </a:r>
            <a:r>
              <a:rPr lang="ro-RO" sz="2400" dirty="0" err="1"/>
              <a:t>attachment</a:t>
            </a:r>
            <a:r>
              <a:rPr lang="ro-RO" sz="2400" dirty="0"/>
              <a:t> </a:t>
            </a:r>
            <a:r>
              <a:rPr lang="ro-RO" sz="2400" dirty="0" err="1"/>
              <a:t>theory</a:t>
            </a:r>
            <a:r>
              <a:rPr lang="ro-RO" sz="2400" dirty="0"/>
              <a:t> </a:t>
            </a:r>
            <a:r>
              <a:rPr lang="ro-RO" sz="2400" dirty="0" err="1"/>
              <a:t>and</a:t>
            </a:r>
            <a:r>
              <a:rPr lang="ro-RO" sz="2400" dirty="0"/>
              <a:t> </a:t>
            </a:r>
            <a:r>
              <a:rPr lang="ro-RO" sz="2400" dirty="0" err="1"/>
              <a:t>ecological</a:t>
            </a:r>
            <a:r>
              <a:rPr lang="ro-RO" sz="2400" dirty="0"/>
              <a:t> </a:t>
            </a:r>
            <a:r>
              <a:rPr lang="ro-RO" sz="2400" dirty="0" err="1"/>
              <a:t>theory</a:t>
            </a:r>
            <a:r>
              <a:rPr lang="ro-RO" sz="2400" dirty="0"/>
              <a:t>, for a complete </a:t>
            </a:r>
            <a:r>
              <a:rPr lang="ro-RO" sz="2400" dirty="0" err="1"/>
              <a:t>understanding</a:t>
            </a:r>
            <a:r>
              <a:rPr lang="ro-RO" sz="2400" dirty="0"/>
              <a:t>.</a:t>
            </a:r>
          </a:p>
          <a:p>
            <a:pPr marL="0" indent="0">
              <a:buNone/>
            </a:pPr>
            <a:endParaRPr lang="ro-RO" sz="2400" dirty="0"/>
          </a:p>
        </p:txBody>
      </p:sp>
    </p:spTree>
    <p:extLst>
      <p:ext uri="{BB962C8B-B14F-4D97-AF65-F5344CB8AC3E}">
        <p14:creationId xmlns:p14="http://schemas.microsoft.com/office/powerpoint/2010/main" val="51618188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2D20EFA1-589C-D15D-9F2F-9A88B2B81A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o-RO" dirty="0" err="1"/>
              <a:t>Conclusion</a:t>
            </a:r>
            <a:endParaRPr lang="ro-RO" dirty="0"/>
          </a:p>
        </p:txBody>
      </p:sp>
      <p:sp>
        <p:nvSpPr>
          <p:cNvPr id="3" name="Substituent conținut 2">
            <a:extLst>
              <a:ext uri="{FF2B5EF4-FFF2-40B4-BE49-F238E27FC236}">
                <a16:creationId xmlns:a16="http://schemas.microsoft.com/office/drawing/2014/main" id="{172FAC38-2A67-3D31-37C0-420F4589672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ro-RO" dirty="0" err="1"/>
              <a:t>Vygotsky’s</a:t>
            </a:r>
            <a:r>
              <a:rPr lang="ro-RO" dirty="0"/>
              <a:t> </a:t>
            </a:r>
            <a:r>
              <a:rPr lang="ro-RO" dirty="0" err="1"/>
              <a:t>theory</a:t>
            </a:r>
            <a:r>
              <a:rPr lang="ro-RO" dirty="0"/>
              <a:t> </a:t>
            </a:r>
            <a:r>
              <a:rPr lang="ro-RO" dirty="0" err="1"/>
              <a:t>helps</a:t>
            </a:r>
            <a:r>
              <a:rPr lang="ro-RO" dirty="0"/>
              <a:t> </a:t>
            </a:r>
            <a:r>
              <a:rPr lang="ro-RO" dirty="0" err="1"/>
              <a:t>explain</a:t>
            </a:r>
            <a:r>
              <a:rPr lang="ro-RO" dirty="0"/>
              <a:t> </a:t>
            </a:r>
            <a:r>
              <a:rPr lang="ro-RO" dirty="0" err="1"/>
              <a:t>Isaac’s</a:t>
            </a:r>
            <a:r>
              <a:rPr lang="ro-RO" dirty="0"/>
              <a:t> </a:t>
            </a:r>
            <a:r>
              <a:rPr lang="ro-RO" dirty="0" err="1"/>
              <a:t>language</a:t>
            </a:r>
            <a:r>
              <a:rPr lang="ro-RO" dirty="0"/>
              <a:t> </a:t>
            </a:r>
            <a:r>
              <a:rPr lang="ro-RO" dirty="0" err="1"/>
              <a:t>delay</a:t>
            </a:r>
            <a:r>
              <a:rPr lang="ro-RO" dirty="0"/>
              <a:t> </a:t>
            </a:r>
            <a:r>
              <a:rPr lang="ro-RO" dirty="0" err="1"/>
              <a:t>and</a:t>
            </a:r>
            <a:r>
              <a:rPr lang="ro-RO" dirty="0"/>
              <a:t> social </a:t>
            </a:r>
            <a:r>
              <a:rPr lang="ro-RO" dirty="0" err="1"/>
              <a:t>withdrawal</a:t>
            </a:r>
            <a:r>
              <a:rPr lang="ro-RO" dirty="0"/>
              <a:t>.</a:t>
            </a:r>
          </a:p>
          <a:p>
            <a:r>
              <a:rPr lang="ro-RO" dirty="0"/>
              <a:t>His </a:t>
            </a:r>
            <a:r>
              <a:rPr lang="ro-RO" dirty="0" err="1"/>
              <a:t>development</a:t>
            </a:r>
            <a:r>
              <a:rPr lang="ro-RO" dirty="0"/>
              <a:t> </a:t>
            </a:r>
            <a:r>
              <a:rPr lang="ro-RO" dirty="0" err="1"/>
              <a:t>is</a:t>
            </a:r>
            <a:r>
              <a:rPr lang="ro-RO" dirty="0"/>
              <a:t> </a:t>
            </a:r>
            <a:r>
              <a:rPr lang="ro-RO" dirty="0" err="1"/>
              <a:t>shaped</a:t>
            </a:r>
            <a:r>
              <a:rPr lang="ro-RO" dirty="0"/>
              <a:t> </a:t>
            </a:r>
            <a:r>
              <a:rPr lang="ro-RO" dirty="0" err="1"/>
              <a:t>by</a:t>
            </a:r>
            <a:r>
              <a:rPr lang="ro-RO" dirty="0"/>
              <a:t> </a:t>
            </a:r>
            <a:r>
              <a:rPr lang="ro-RO" dirty="0" err="1"/>
              <a:t>relationships</a:t>
            </a:r>
            <a:r>
              <a:rPr lang="ro-RO" dirty="0"/>
              <a:t>, </a:t>
            </a:r>
            <a:r>
              <a:rPr lang="ro-RO" dirty="0" err="1"/>
              <a:t>routines</a:t>
            </a:r>
            <a:r>
              <a:rPr lang="ro-RO" dirty="0"/>
              <a:t>, </a:t>
            </a:r>
            <a:r>
              <a:rPr lang="ro-RO" dirty="0" err="1"/>
              <a:t>and</a:t>
            </a:r>
            <a:r>
              <a:rPr lang="ro-RO" dirty="0"/>
              <a:t> </a:t>
            </a:r>
            <a:r>
              <a:rPr lang="ro-RO" dirty="0" err="1"/>
              <a:t>emotional</a:t>
            </a:r>
            <a:r>
              <a:rPr lang="ro-RO" dirty="0"/>
              <a:t> </a:t>
            </a:r>
            <a:r>
              <a:rPr lang="ro-RO" dirty="0" err="1"/>
              <a:t>security</a:t>
            </a:r>
            <a:r>
              <a:rPr lang="ro-RO" dirty="0"/>
              <a:t>.</a:t>
            </a:r>
          </a:p>
          <a:p>
            <a:r>
              <a:rPr lang="ro-RO" dirty="0" err="1"/>
              <a:t>Guided</a:t>
            </a:r>
            <a:r>
              <a:rPr lang="ro-RO" dirty="0"/>
              <a:t> </a:t>
            </a:r>
            <a:r>
              <a:rPr lang="ro-RO" dirty="0" err="1"/>
              <a:t>interaction</a:t>
            </a:r>
            <a:r>
              <a:rPr lang="ro-RO" dirty="0"/>
              <a:t> </a:t>
            </a:r>
            <a:r>
              <a:rPr lang="ro-RO" dirty="0" err="1"/>
              <a:t>and</a:t>
            </a:r>
            <a:r>
              <a:rPr lang="ro-RO" dirty="0"/>
              <a:t> </a:t>
            </a:r>
            <a:r>
              <a:rPr lang="ro-RO" dirty="0" err="1"/>
              <a:t>scaffolding</a:t>
            </a:r>
            <a:r>
              <a:rPr lang="ro-RO" dirty="0"/>
              <a:t> </a:t>
            </a:r>
            <a:r>
              <a:rPr lang="ro-RO" dirty="0" err="1"/>
              <a:t>support</a:t>
            </a:r>
            <a:r>
              <a:rPr lang="ro-RO" dirty="0"/>
              <a:t> </a:t>
            </a:r>
            <a:r>
              <a:rPr lang="ro-RO" dirty="0" err="1"/>
              <a:t>his</a:t>
            </a:r>
            <a:r>
              <a:rPr lang="ro-RO" dirty="0"/>
              <a:t> </a:t>
            </a:r>
            <a:r>
              <a:rPr lang="ro-RO" dirty="0" err="1"/>
              <a:t>learning</a:t>
            </a:r>
            <a:r>
              <a:rPr lang="ro-RO" dirty="0"/>
              <a:t> </a:t>
            </a:r>
            <a:r>
              <a:rPr lang="ro-RO" dirty="0" err="1"/>
              <a:t>within</a:t>
            </a:r>
            <a:r>
              <a:rPr lang="ro-RO" dirty="0"/>
              <a:t> </a:t>
            </a:r>
            <a:r>
              <a:rPr lang="ro-RO" dirty="0" err="1"/>
              <a:t>the</a:t>
            </a:r>
            <a:r>
              <a:rPr lang="ro-RO" dirty="0"/>
              <a:t> ZPD.</a:t>
            </a:r>
          </a:p>
          <a:p>
            <a:r>
              <a:rPr lang="ro-RO" dirty="0"/>
              <a:t>A consistent </a:t>
            </a:r>
            <a:r>
              <a:rPr lang="ro-RO" dirty="0" err="1"/>
              <a:t>key</a:t>
            </a:r>
            <a:r>
              <a:rPr lang="ro-RO" dirty="0"/>
              <a:t> </a:t>
            </a:r>
            <a:r>
              <a:rPr lang="ro-RO" dirty="0" err="1"/>
              <a:t>worker</a:t>
            </a:r>
            <a:r>
              <a:rPr lang="ro-RO" dirty="0"/>
              <a:t> </a:t>
            </a:r>
            <a:r>
              <a:rPr lang="ro-RO" dirty="0" err="1"/>
              <a:t>and</a:t>
            </a:r>
            <a:r>
              <a:rPr lang="ro-RO" dirty="0"/>
              <a:t> a </a:t>
            </a:r>
            <a:r>
              <a:rPr lang="ro-RO" dirty="0" err="1"/>
              <a:t>language‑rich</a:t>
            </a:r>
            <a:r>
              <a:rPr lang="ro-RO" dirty="0"/>
              <a:t> </a:t>
            </a:r>
            <a:r>
              <a:rPr lang="ro-RO" dirty="0" err="1"/>
              <a:t>environment</a:t>
            </a:r>
            <a:r>
              <a:rPr lang="ro-RO" dirty="0"/>
              <a:t> </a:t>
            </a:r>
            <a:r>
              <a:rPr lang="ro-RO" dirty="0" err="1"/>
              <a:t>can</a:t>
            </a:r>
            <a:r>
              <a:rPr lang="ro-RO" dirty="0"/>
              <a:t> </a:t>
            </a:r>
            <a:r>
              <a:rPr lang="ro-RO" dirty="0" err="1"/>
              <a:t>increase</a:t>
            </a:r>
            <a:r>
              <a:rPr lang="ro-RO" dirty="0"/>
              <a:t> </a:t>
            </a:r>
            <a:r>
              <a:rPr lang="ro-RO" dirty="0" err="1"/>
              <a:t>his</a:t>
            </a:r>
            <a:r>
              <a:rPr lang="ro-RO" dirty="0"/>
              <a:t> </a:t>
            </a:r>
            <a:r>
              <a:rPr lang="ro-RO" dirty="0" err="1"/>
              <a:t>confidence</a:t>
            </a:r>
            <a:r>
              <a:rPr lang="ro-RO" dirty="0"/>
              <a:t>.</a:t>
            </a:r>
          </a:p>
          <a:p>
            <a:r>
              <a:rPr lang="ro-RO" dirty="0" err="1"/>
              <a:t>Early</a:t>
            </a:r>
            <a:r>
              <a:rPr lang="ro-RO" dirty="0"/>
              <a:t> </a:t>
            </a:r>
            <a:r>
              <a:rPr lang="ro-RO" dirty="0" err="1"/>
              <a:t>intervention</a:t>
            </a:r>
            <a:r>
              <a:rPr lang="ro-RO" dirty="0"/>
              <a:t> </a:t>
            </a:r>
            <a:r>
              <a:rPr lang="ro-RO" dirty="0" err="1"/>
              <a:t>and</a:t>
            </a:r>
            <a:r>
              <a:rPr lang="ro-RO" dirty="0"/>
              <a:t> </a:t>
            </a:r>
            <a:r>
              <a:rPr lang="ro-RO" dirty="0" err="1"/>
              <a:t>positive</a:t>
            </a:r>
            <a:r>
              <a:rPr lang="ro-RO" dirty="0"/>
              <a:t> </a:t>
            </a:r>
            <a:r>
              <a:rPr lang="ro-RO" dirty="0" err="1"/>
              <a:t>relationships</a:t>
            </a:r>
            <a:r>
              <a:rPr lang="ro-RO" dirty="0"/>
              <a:t> </a:t>
            </a:r>
            <a:r>
              <a:rPr lang="ro-RO" dirty="0" err="1"/>
              <a:t>can</a:t>
            </a:r>
            <a:r>
              <a:rPr lang="ro-RO" dirty="0"/>
              <a:t> </a:t>
            </a:r>
            <a:r>
              <a:rPr lang="ro-RO" dirty="0" err="1"/>
              <a:t>improve</a:t>
            </a:r>
            <a:r>
              <a:rPr lang="ro-RO" dirty="0"/>
              <a:t> </a:t>
            </a:r>
            <a:r>
              <a:rPr lang="ro-RO" dirty="0" err="1"/>
              <a:t>Isaac’s</a:t>
            </a:r>
            <a:r>
              <a:rPr lang="ro-RO" dirty="0"/>
              <a:t> </a:t>
            </a:r>
            <a:r>
              <a:rPr lang="ro-RO" dirty="0" err="1"/>
              <a:t>long‑term</a:t>
            </a:r>
            <a:r>
              <a:rPr lang="ro-RO" dirty="0"/>
              <a:t> </a:t>
            </a:r>
            <a:r>
              <a:rPr lang="ro-RO" dirty="0" err="1"/>
              <a:t>outcomes</a:t>
            </a:r>
            <a:r>
              <a:rPr lang="ro-RO" dirty="0"/>
              <a:t>.</a:t>
            </a:r>
          </a:p>
          <a:p>
            <a:pPr marL="0" indent="0">
              <a:buNone/>
            </a:pPr>
            <a:endParaRPr lang="ro-RO" dirty="0"/>
          </a:p>
        </p:txBody>
      </p:sp>
    </p:spTree>
    <p:extLst>
      <p:ext uri="{BB962C8B-B14F-4D97-AF65-F5344CB8AC3E}">
        <p14:creationId xmlns:p14="http://schemas.microsoft.com/office/powerpoint/2010/main" val="250762969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8DF09E87-14C2-8894-ED10-40CA251060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o-RO" dirty="0" err="1"/>
              <a:t>References</a:t>
            </a:r>
            <a:endParaRPr lang="ro-RO" dirty="0"/>
          </a:p>
        </p:txBody>
      </p:sp>
      <p:sp>
        <p:nvSpPr>
          <p:cNvPr id="3" name="Substituent conținut 2">
            <a:extLst>
              <a:ext uri="{FF2B5EF4-FFF2-40B4-BE49-F238E27FC236}">
                <a16:creationId xmlns:a16="http://schemas.microsoft.com/office/drawing/2014/main" id="{27B77294-7993-F59F-ACE2-491DD9E5DEF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ro-RO" b="1" dirty="0" err="1"/>
              <a:t>Bowlby</a:t>
            </a:r>
            <a:r>
              <a:rPr lang="ro-RO" b="1" dirty="0"/>
              <a:t>, J. (1969).</a:t>
            </a:r>
            <a:r>
              <a:rPr lang="ro-RO" dirty="0"/>
              <a:t> </a:t>
            </a:r>
            <a:r>
              <a:rPr lang="ro-RO" i="1" dirty="0" err="1"/>
              <a:t>Attachment</a:t>
            </a:r>
            <a:r>
              <a:rPr lang="ro-RO" i="1" dirty="0"/>
              <a:t> </a:t>
            </a:r>
            <a:r>
              <a:rPr lang="ro-RO" i="1" dirty="0" err="1"/>
              <a:t>and</a:t>
            </a:r>
            <a:r>
              <a:rPr lang="ro-RO" i="1" dirty="0"/>
              <a:t> </a:t>
            </a:r>
            <a:r>
              <a:rPr lang="ro-RO" i="1" dirty="0" err="1"/>
              <a:t>Loss</a:t>
            </a:r>
            <a:r>
              <a:rPr lang="ro-RO" i="1" dirty="0"/>
              <a:t>: Volume 1 – </a:t>
            </a:r>
            <a:r>
              <a:rPr lang="ro-RO" i="1" dirty="0" err="1"/>
              <a:t>Attachment</a:t>
            </a:r>
            <a:r>
              <a:rPr lang="ro-RO" i="1" dirty="0"/>
              <a:t>.</a:t>
            </a:r>
            <a:r>
              <a:rPr lang="ro-RO" dirty="0"/>
              <a:t> London: Hogarth Press.</a:t>
            </a:r>
          </a:p>
          <a:p>
            <a:r>
              <a:rPr lang="ro-RO" b="1" dirty="0" err="1"/>
              <a:t>Vygotsky</a:t>
            </a:r>
            <a:r>
              <a:rPr lang="ro-RO" b="1" dirty="0"/>
              <a:t>, L.S. (1978).</a:t>
            </a:r>
            <a:r>
              <a:rPr lang="ro-RO" dirty="0"/>
              <a:t> </a:t>
            </a:r>
            <a:r>
              <a:rPr lang="ro-RO" i="1" dirty="0" err="1"/>
              <a:t>Mind</a:t>
            </a:r>
            <a:r>
              <a:rPr lang="ro-RO" i="1" dirty="0"/>
              <a:t> in Society: The </a:t>
            </a:r>
            <a:r>
              <a:rPr lang="ro-RO" i="1" dirty="0" err="1"/>
              <a:t>Development</a:t>
            </a:r>
            <a:r>
              <a:rPr lang="ro-RO" i="1" dirty="0"/>
              <a:t> of </a:t>
            </a:r>
            <a:r>
              <a:rPr lang="ro-RO" i="1" dirty="0" err="1"/>
              <a:t>Higher</a:t>
            </a:r>
            <a:r>
              <a:rPr lang="ro-RO" i="1" dirty="0"/>
              <a:t> </a:t>
            </a:r>
            <a:r>
              <a:rPr lang="ro-RO" i="1" dirty="0" err="1"/>
              <a:t>Psychological</a:t>
            </a:r>
            <a:r>
              <a:rPr lang="ro-RO" i="1" dirty="0"/>
              <a:t> </a:t>
            </a:r>
            <a:r>
              <a:rPr lang="ro-RO" i="1" dirty="0" err="1"/>
              <a:t>Processes</a:t>
            </a:r>
            <a:r>
              <a:rPr lang="ro-RO" i="1" dirty="0"/>
              <a:t>.</a:t>
            </a:r>
            <a:r>
              <a:rPr lang="ro-RO" dirty="0"/>
              <a:t> Cambridge, MA: Harvard University Press.</a:t>
            </a:r>
          </a:p>
          <a:p>
            <a:r>
              <a:rPr lang="ro-RO" b="1" dirty="0" err="1"/>
              <a:t>Bruner</a:t>
            </a:r>
            <a:r>
              <a:rPr lang="ro-RO" b="1" dirty="0"/>
              <a:t>, J. (1983).</a:t>
            </a:r>
            <a:r>
              <a:rPr lang="ro-RO" dirty="0"/>
              <a:t> </a:t>
            </a:r>
            <a:r>
              <a:rPr lang="ro-RO" i="1" dirty="0" err="1"/>
              <a:t>Child’s</a:t>
            </a:r>
            <a:r>
              <a:rPr lang="ro-RO" i="1" dirty="0"/>
              <a:t> Talk: </a:t>
            </a:r>
            <a:r>
              <a:rPr lang="ro-RO" i="1" dirty="0" err="1"/>
              <a:t>Learning</a:t>
            </a:r>
            <a:r>
              <a:rPr lang="ro-RO" i="1" dirty="0"/>
              <a:t> </a:t>
            </a:r>
            <a:r>
              <a:rPr lang="ro-RO" i="1" dirty="0" err="1"/>
              <a:t>to</a:t>
            </a:r>
            <a:r>
              <a:rPr lang="ro-RO" i="1" dirty="0"/>
              <a:t> </a:t>
            </a:r>
            <a:r>
              <a:rPr lang="ro-RO" i="1" dirty="0" err="1"/>
              <a:t>Use</a:t>
            </a:r>
            <a:r>
              <a:rPr lang="ro-RO" i="1" dirty="0"/>
              <a:t> </a:t>
            </a:r>
            <a:r>
              <a:rPr lang="ro-RO" i="1" dirty="0" err="1"/>
              <a:t>Language</a:t>
            </a:r>
            <a:r>
              <a:rPr lang="ro-RO" i="1" dirty="0"/>
              <a:t>.</a:t>
            </a:r>
            <a:r>
              <a:rPr lang="ro-RO" dirty="0"/>
              <a:t> Oxford: Oxford University Press.</a:t>
            </a:r>
          </a:p>
          <a:p>
            <a:r>
              <a:rPr lang="ro-RO" b="1" dirty="0" err="1"/>
              <a:t>Bronfenbrenner</a:t>
            </a:r>
            <a:r>
              <a:rPr lang="ro-RO" b="1" dirty="0"/>
              <a:t>, U. (1979).</a:t>
            </a:r>
            <a:r>
              <a:rPr lang="ro-RO" dirty="0"/>
              <a:t> </a:t>
            </a:r>
            <a:r>
              <a:rPr lang="ro-RO" i="1" dirty="0"/>
              <a:t>The </a:t>
            </a:r>
            <a:r>
              <a:rPr lang="ro-RO" i="1" dirty="0" err="1"/>
              <a:t>Ecology</a:t>
            </a:r>
            <a:r>
              <a:rPr lang="ro-RO" i="1" dirty="0"/>
              <a:t> of </a:t>
            </a:r>
            <a:r>
              <a:rPr lang="ro-RO" i="1" dirty="0" err="1"/>
              <a:t>Human</a:t>
            </a:r>
            <a:r>
              <a:rPr lang="ro-RO" i="1" dirty="0"/>
              <a:t> </a:t>
            </a:r>
            <a:r>
              <a:rPr lang="ro-RO" i="1" dirty="0" err="1"/>
              <a:t>Development</a:t>
            </a:r>
            <a:r>
              <a:rPr lang="ro-RO" i="1" dirty="0"/>
              <a:t>.</a:t>
            </a:r>
            <a:r>
              <a:rPr lang="ro-RO" dirty="0"/>
              <a:t> Cambridge, MA: Harvard University Press.</a:t>
            </a:r>
          </a:p>
          <a:p>
            <a:r>
              <a:rPr lang="ro-RO" b="1" dirty="0" err="1"/>
              <a:t>Sroufe</a:t>
            </a:r>
            <a:r>
              <a:rPr lang="ro-RO" b="1" dirty="0"/>
              <a:t>, L.A. (2005).</a:t>
            </a:r>
            <a:r>
              <a:rPr lang="ro-RO" dirty="0"/>
              <a:t> “</a:t>
            </a:r>
            <a:r>
              <a:rPr lang="ro-RO" dirty="0" err="1"/>
              <a:t>Attachment</a:t>
            </a:r>
            <a:r>
              <a:rPr lang="ro-RO" dirty="0"/>
              <a:t> </a:t>
            </a:r>
            <a:r>
              <a:rPr lang="ro-RO" dirty="0" err="1"/>
              <a:t>and</a:t>
            </a:r>
            <a:r>
              <a:rPr lang="ro-RO" dirty="0"/>
              <a:t> </a:t>
            </a:r>
            <a:r>
              <a:rPr lang="ro-RO" dirty="0" err="1"/>
              <a:t>development</a:t>
            </a:r>
            <a:r>
              <a:rPr lang="ro-RO" dirty="0"/>
              <a:t>: A prospective, longitudinal </a:t>
            </a:r>
            <a:r>
              <a:rPr lang="ro-RO" dirty="0" err="1"/>
              <a:t>study</a:t>
            </a:r>
            <a:r>
              <a:rPr lang="ro-RO" dirty="0"/>
              <a:t>.” </a:t>
            </a:r>
            <a:r>
              <a:rPr lang="ro-RO" i="1" dirty="0" err="1"/>
              <a:t>Attachment</a:t>
            </a:r>
            <a:r>
              <a:rPr lang="ro-RO" i="1" dirty="0"/>
              <a:t> &amp; </a:t>
            </a:r>
            <a:r>
              <a:rPr lang="ro-RO" i="1" dirty="0" err="1"/>
              <a:t>Human</a:t>
            </a:r>
            <a:r>
              <a:rPr lang="ro-RO" i="1" dirty="0"/>
              <a:t> </a:t>
            </a:r>
            <a:r>
              <a:rPr lang="ro-RO" i="1" dirty="0" err="1"/>
              <a:t>Development</a:t>
            </a:r>
            <a:r>
              <a:rPr lang="ro-RO" dirty="0"/>
              <a:t>, 7(4), pp. 349–367.</a:t>
            </a:r>
          </a:p>
          <a:p>
            <a:pPr marL="0" indent="0">
              <a:buNone/>
            </a:pPr>
            <a:endParaRPr lang="ro-RO" dirty="0"/>
          </a:p>
        </p:txBody>
      </p:sp>
    </p:spTree>
    <p:extLst>
      <p:ext uri="{BB962C8B-B14F-4D97-AF65-F5344CB8AC3E}">
        <p14:creationId xmlns:p14="http://schemas.microsoft.com/office/powerpoint/2010/main" val="2258025186"/>
      </p:ext>
    </p:extLst>
  </p:cSld>
  <p:clrMapOvr>
    <a:masterClrMapping/>
  </p:clrMapOvr>
</p:sld>
</file>

<file path=ppt/theme/theme1.xml><?xml version="1.0" encoding="utf-8"?>
<a:theme xmlns:a="http://schemas.openxmlformats.org/drawingml/2006/main" name="Temă Offic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Temă Offic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294</TotalTime>
  <Words>1195</Words>
  <Application>Microsoft Office PowerPoint</Application>
  <PresentationFormat>Ecran lat</PresentationFormat>
  <Paragraphs>74</Paragraphs>
  <Slides>10</Slides>
  <Notes>2</Notes>
  <HiddenSlides>0</HiddenSlides>
  <MMClips>0</MMClips>
  <ScaleCrop>false</ScaleCrop>
  <HeadingPairs>
    <vt:vector size="6" baseType="variant">
      <vt:variant>
        <vt:lpstr>Fonturi utilizate</vt:lpstr>
      </vt:variant>
      <vt:variant>
        <vt:i4>4</vt:i4>
      </vt:variant>
      <vt:variant>
        <vt:lpstr>Temă</vt:lpstr>
      </vt:variant>
      <vt:variant>
        <vt:i4>1</vt:i4>
      </vt:variant>
      <vt:variant>
        <vt:lpstr>Titluri diapozitive</vt:lpstr>
      </vt:variant>
      <vt:variant>
        <vt:i4>10</vt:i4>
      </vt:variant>
    </vt:vector>
  </HeadingPairs>
  <TitlesOfParts>
    <vt:vector size="15" baseType="lpstr">
      <vt:lpstr>Aptos</vt:lpstr>
      <vt:lpstr>Aptos Display</vt:lpstr>
      <vt:lpstr>Arial</vt:lpstr>
      <vt:lpstr>Calibri</vt:lpstr>
      <vt:lpstr>Temă Office</vt:lpstr>
      <vt:lpstr>Prezentare PowerPoint</vt:lpstr>
      <vt:lpstr>Introduction</vt:lpstr>
      <vt:lpstr>Vygotsky’s Sociocultural Theory .Why?</vt:lpstr>
      <vt:lpstr>Explaining the Theory</vt:lpstr>
      <vt:lpstr>Applying the Theory to Isaac’s Experiences </vt:lpstr>
      <vt:lpstr>Nature and Nurture</vt:lpstr>
      <vt:lpstr>Strategies</vt:lpstr>
      <vt:lpstr>Critically evaluate the theory 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Ioana Priboi (2511525)</dc:creator>
  <cp:lastModifiedBy>Ioana Priboi (2511525)</cp:lastModifiedBy>
  <cp:revision>14</cp:revision>
  <dcterms:created xsi:type="dcterms:W3CDTF">2026-06-14T15:19:39Z</dcterms:created>
  <dcterms:modified xsi:type="dcterms:W3CDTF">2026-06-14T23:49:14Z</dcterms:modified>
</cp:coreProperties>
</file>