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62" r:id="rId2"/>
    <p:sldId id="257" r:id="rId3"/>
    <p:sldId id="295" r:id="rId4"/>
    <p:sldId id="282" r:id="rId5"/>
    <p:sldId id="265" r:id="rId6"/>
    <p:sldId id="284" r:id="rId7"/>
    <p:sldId id="261" r:id="rId8"/>
    <p:sldId id="294" r:id="rId9"/>
    <p:sldId id="278" r:id="rId10"/>
    <p:sldId id="286" r:id="rId11"/>
    <p:sldId id="288" r:id="rId12"/>
    <p:sldId id="290" r:id="rId13"/>
    <p:sldId id="292" r:id="rId14"/>
    <p:sldId id="28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R" initials="H" lastIdx="1" clrIdx="0">
    <p:extLst>
      <p:ext uri="{19B8F6BF-5375-455C-9EA6-DF929625EA0E}">
        <p15:presenceInfo xmlns:p15="http://schemas.microsoft.com/office/powerpoint/2012/main" userId="H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3803BD"/>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41" autoAdjust="0"/>
    <p:restoredTop sz="63882" autoAdjust="0"/>
  </p:normalViewPr>
  <p:slideViewPr>
    <p:cSldViewPr snapToGrid="0">
      <p:cViewPr varScale="1">
        <p:scale>
          <a:sx n="57" d="100"/>
          <a:sy n="57" d="100"/>
        </p:scale>
        <p:origin x="1128" y="5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28865B-F347-434E-99BC-54BFA8E5A744}" type="datetimeFigureOut">
              <a:rPr lang="en-US" smtClean="0"/>
              <a:t>11/6/2019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360F5-9974-406F-846E-E3BF6166CD8C}" type="slidenum">
              <a:rPr lang="en-US" smtClean="0"/>
              <a:t>‹#›</a:t>
            </a:fld>
            <a:endParaRPr lang="en-US"/>
          </a:p>
        </p:txBody>
      </p:sp>
    </p:spTree>
    <p:extLst>
      <p:ext uri="{BB962C8B-B14F-4D97-AF65-F5344CB8AC3E}">
        <p14:creationId xmlns:p14="http://schemas.microsoft.com/office/powerpoint/2010/main" val="3487386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Welcoming</a:t>
            </a:r>
          </a:p>
          <a:p>
            <a:pPr marL="171450" indent="-171450">
              <a:buFont typeface="Arial" panose="020B0604020202020204" pitchFamily="34" charset="0"/>
              <a:buChar char="•"/>
            </a:pPr>
            <a:r>
              <a:rPr lang="en-US" dirty="0" smtClean="0"/>
              <a:t>Greet the members of the jury and the audience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smtClean="0"/>
              <a:t>Presentation of the team: The 5 fantastic</a:t>
            </a:r>
          </a:p>
          <a:p>
            <a:pPr marL="228600" indent="-228600">
              <a:buFont typeface="+mj-lt"/>
              <a:buAutoNum type="arabicPeriod"/>
            </a:pPr>
            <a:r>
              <a:rPr lang="en-US" dirty="0" smtClean="0"/>
              <a:t>Kunal –Methodology</a:t>
            </a:r>
          </a:p>
          <a:p>
            <a:pPr marL="228600" indent="-228600">
              <a:buFont typeface="+mj-lt"/>
              <a:buAutoNum type="arabicPeriod"/>
            </a:pPr>
            <a:r>
              <a:rPr lang="en-US" dirty="0" smtClean="0"/>
              <a:t>Sheila –Findings</a:t>
            </a:r>
          </a:p>
          <a:p>
            <a:pPr marL="228600" indent="-228600">
              <a:buFont typeface="+mj-lt"/>
              <a:buAutoNum type="arabicPeriod"/>
            </a:pPr>
            <a:r>
              <a:rPr lang="en-US" dirty="0" smtClean="0"/>
              <a:t>Vish – Conclusion</a:t>
            </a:r>
          </a:p>
          <a:p>
            <a:pPr marL="228600" indent="-228600">
              <a:buFont typeface="+mj-lt"/>
              <a:buAutoNum type="arabicPeriod"/>
            </a:pPr>
            <a:r>
              <a:rPr lang="en-US" dirty="0" smtClean="0"/>
              <a:t>Asha –Recommendations</a:t>
            </a:r>
          </a:p>
          <a:p>
            <a:pPr marL="0" indent="0">
              <a:buFont typeface="Arial" panose="020B0604020202020204" pitchFamily="34" charset="0"/>
              <a:buNone/>
            </a:pPr>
            <a:endParaRPr lang="en-US" dirty="0" smtClean="0"/>
          </a:p>
          <a:p>
            <a:pPr marL="0" indent="0">
              <a:buFont typeface="Arial" panose="020B0604020202020204" pitchFamily="34" charset="0"/>
              <a:buNone/>
            </a:pPr>
            <a:r>
              <a:rPr lang="en-US" dirty="0" smtClean="0"/>
              <a:t>Topic to be discussed</a:t>
            </a:r>
            <a:r>
              <a:rPr lang="en-US" b="1" dirty="0" smtClean="0"/>
              <a:t>: Determining if there is a need to improve generational diversity consciousness within SALT OF PALMAR AND LUX BELLE MARE.</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a:t>
            </a:fld>
            <a:endParaRPr lang="en-US"/>
          </a:p>
        </p:txBody>
      </p:sp>
    </p:spTree>
    <p:extLst>
      <p:ext uri="{BB962C8B-B14F-4D97-AF65-F5344CB8AC3E}">
        <p14:creationId xmlns:p14="http://schemas.microsoft.com/office/powerpoint/2010/main" val="1350451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Introduction</a:t>
            </a:r>
          </a:p>
          <a:p>
            <a:endParaRPr lang="en-US" dirty="0" smtClean="0"/>
          </a:p>
          <a:p>
            <a:pPr marL="171450" indent="-171450">
              <a:buFont typeface="Arial" panose="020B0604020202020204" pitchFamily="34" charset="0"/>
              <a:buChar char="•"/>
            </a:pPr>
            <a:r>
              <a:rPr lang="en-US" dirty="0" smtClean="0"/>
              <a:t>Mauritius is a multicultural island where service culture is practically in built in each and everyone </a:t>
            </a:r>
          </a:p>
          <a:p>
            <a:pPr marL="0" indent="0">
              <a:buFont typeface="Arial" panose="020B0604020202020204" pitchFamily="34" charset="0"/>
              <a:buNone/>
            </a:pPr>
            <a:endParaRPr lang="en-US" dirty="0" smtClean="0"/>
          </a:p>
          <a:p>
            <a:pPr marL="171450" indent="-171450">
              <a:buFont typeface="Arial" panose="020B0604020202020204" pitchFamily="34" charset="0"/>
              <a:buChar char="•"/>
            </a:pPr>
            <a:r>
              <a:rPr lang="en-US" dirty="0" smtClean="0"/>
              <a:t>Mauritius is also</a:t>
            </a:r>
            <a:r>
              <a:rPr lang="en-US" baseline="0" dirty="0" smtClean="0"/>
              <a:t> famous for its Hotel industry which form part of the 3 main pillars of our economy. This industry has undergone a very fast development</a:t>
            </a:r>
          </a:p>
          <a:p>
            <a:pPr marL="171450" indent="-171450">
              <a:buFont typeface="Arial" panose="020B0604020202020204" pitchFamily="34" charset="0"/>
              <a:buChar char="•"/>
            </a:pPr>
            <a:r>
              <a:rPr lang="en-US" baseline="0" dirty="0" smtClean="0"/>
              <a:t>Where more and more people are attracted to work in the hotel industry. </a:t>
            </a:r>
          </a:p>
          <a:p>
            <a:pPr marL="171450" indent="-171450">
              <a:buFont typeface="Arial" panose="020B0604020202020204" pitchFamily="34" charset="0"/>
              <a:buChar char="•"/>
            </a:pPr>
            <a:r>
              <a:rPr lang="en-US" baseline="0" dirty="0" smtClean="0"/>
              <a:t>Since we have more than 76 star rated hotels all around the island, competition also is very high – whereby the rate on turn over has also proved to be very high</a:t>
            </a:r>
          </a:p>
          <a:p>
            <a:pPr marL="171450" indent="-171450">
              <a:buFont typeface="Arial" panose="020B0604020202020204" pitchFamily="34" charset="0"/>
              <a:buChar char="•"/>
            </a:pPr>
            <a:r>
              <a:rPr lang="en-US" baseline="0" dirty="0" smtClean="0"/>
              <a:t>Increase in turnover is mostly among young generations.</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2</a:t>
            </a:fld>
            <a:endParaRPr lang="en-US"/>
          </a:p>
        </p:txBody>
      </p:sp>
    </p:spTree>
    <p:extLst>
      <p:ext uri="{BB962C8B-B14F-4D97-AF65-F5344CB8AC3E}">
        <p14:creationId xmlns:p14="http://schemas.microsoft.com/office/powerpoint/2010/main" val="3466121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baseline="0" dirty="0" smtClean="0"/>
              <a:t>Since we are encountering the same issue, as a group we decided to dive deep and understand if we have a generational behavior pattern associated with different generations</a:t>
            </a:r>
          </a:p>
          <a:p>
            <a:pPr marL="171450" indent="-171450">
              <a:buFont typeface="Arial" panose="020B0604020202020204" pitchFamily="34" charset="0"/>
              <a:buChar char="•"/>
            </a:pPr>
            <a:r>
              <a:rPr lang="en-US" baseline="0" dirty="0" smtClean="0"/>
              <a:t>In order to create a better bonding and a better working environment. </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3</a:t>
            </a:fld>
            <a:endParaRPr lang="en-US"/>
          </a:p>
        </p:txBody>
      </p:sp>
    </p:spTree>
    <p:extLst>
      <p:ext uri="{BB962C8B-B14F-4D97-AF65-F5344CB8AC3E}">
        <p14:creationId xmlns:p14="http://schemas.microsoft.com/office/powerpoint/2010/main" val="2008153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Why</a:t>
            </a:r>
            <a:r>
              <a:rPr lang="en-US" baseline="0" dirty="0" smtClean="0"/>
              <a:t> funnel approach – We have use the funnel approach as we had to rely more on the survey data collected in order to perform the focus group and interview.</a:t>
            </a:r>
          </a:p>
          <a:p>
            <a:r>
              <a:rPr lang="en-US" baseline="0" dirty="0" smtClean="0"/>
              <a:t>These 3 methods were chosen as it is easy, reliable and suitable for participants in the workplace.</a:t>
            </a:r>
          </a:p>
          <a:p>
            <a:pPr marL="228600" indent="-228600">
              <a:buFont typeface="+mj-lt"/>
              <a:buAutoNum type="arabicPeriod"/>
            </a:pPr>
            <a:r>
              <a:rPr lang="en-US" baseline="0" dirty="0" smtClean="0"/>
              <a:t>Survey questionnaire included 100 participants – 60from LBM and 40 from SOP.</a:t>
            </a:r>
          </a:p>
          <a:p>
            <a:pPr marL="228600" indent="-228600">
              <a:buFont typeface="+mj-lt"/>
              <a:buAutoNum type="arabicPeriod"/>
            </a:pPr>
            <a:r>
              <a:rPr lang="en-US" baseline="0" dirty="0" smtClean="0"/>
              <a:t>The focus group was meant for the managers only. While doing our survey analysis, we realized the we need to include the Team Members also as their feedback will be very important. There was 10 Managers and 10 Team Members. Our LBM colleagues dis for SOP and vice-versa SOP did for LBM to avoid any biased information's and discrimination.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baseline="0" dirty="0" smtClean="0"/>
              <a:t>For the interviews we had the HRM from both resorts and also the GMs. As the HRMs are mostly likely to be connected with Team Members they will be better to identify if there is any generational problems. GMs, with their vast experience and a greater insight are more likely to debate on the following topics. </a:t>
            </a:r>
          </a:p>
          <a:p>
            <a:pPr marL="0" indent="0">
              <a:buFont typeface="+mj-lt"/>
              <a:buNone/>
            </a:pPr>
            <a:endParaRPr lang="en-US" baseline="0" dirty="0" smtClean="0"/>
          </a:p>
          <a:p>
            <a:pPr marL="171450" indent="-171450">
              <a:buFont typeface="Arial" panose="020B0604020202020204" pitchFamily="34" charset="0"/>
              <a:buChar char="•"/>
            </a:pPr>
            <a:r>
              <a:rPr lang="en-US" baseline="0" dirty="0" smtClean="0"/>
              <a:t>If ever we would not have received sufficient participants, then we would have used the secondary data that is the Team Member Survey to have a better insight.</a:t>
            </a:r>
          </a:p>
          <a:p>
            <a:pPr marL="171450" indent="-171450">
              <a:buFont typeface="Arial" panose="020B0604020202020204" pitchFamily="34" charset="0"/>
              <a:buChar char="•"/>
            </a:pPr>
            <a:r>
              <a:rPr lang="en-US" dirty="0" smtClean="0"/>
              <a:t>In terms</a:t>
            </a:r>
            <a:r>
              <a:rPr lang="en-US" baseline="0" dirty="0" smtClean="0"/>
              <a:t> of the ethics and insider research, all the information received has not been mixed with other resorts nor being manipulated. The Team Members have been assured of full confidentiality and anonymity. Research has interchanged hotels while doing focus group and interviews hence avoid being bias.</a:t>
            </a:r>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4</a:t>
            </a:fld>
            <a:endParaRPr lang="en-US"/>
          </a:p>
        </p:txBody>
      </p:sp>
    </p:spTree>
    <p:extLst>
      <p:ext uri="{BB962C8B-B14F-4D97-AF65-F5344CB8AC3E}">
        <p14:creationId xmlns:p14="http://schemas.microsoft.com/office/powerpoint/2010/main" val="1172888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sz="1200" kern="1200" dirty="0" smtClean="0">
                <a:solidFill>
                  <a:schemeClr val="tx1"/>
                </a:solidFill>
                <a:effectLst/>
                <a:latin typeface="+mn-lt"/>
                <a:ea typeface="+mn-ea"/>
                <a:cs typeface="+mn-cs"/>
              </a:rPr>
              <a:t>Survey questions was derived from West Midland Family Centre, where each questions were linked to a behavioral pattern. However, same was not reveal to respondents to be able to have a true picture and not having respondents been influenced. </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Survey Questions: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Differences do exist amongst the different generation; baby boomers, Gen X and Millennials in the hospitality workplace.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majority of the interviewees perceived that these differences are translated into a generational ‘gap’ within each generation. </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 analysis clearly revealed no coherence to the generational difference chart except when relate to technology</a:t>
            </a:r>
          </a:p>
          <a:p>
            <a:pPr marL="0" indent="0">
              <a:buFont typeface="Arial" panose="020B0604020202020204" pitchFamily="34" charset="0"/>
              <a:buNone/>
            </a:pP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Referring to our literature review we</a:t>
            </a:r>
            <a:r>
              <a:rPr lang="en-US" sz="1200" kern="1200" baseline="0" dirty="0" smtClean="0">
                <a:solidFill>
                  <a:schemeClr val="tx1"/>
                </a:solidFill>
                <a:effectLst/>
                <a:latin typeface="+mn-lt"/>
                <a:ea typeface="+mn-ea"/>
                <a:cs typeface="+mn-cs"/>
              </a:rPr>
              <a:t> perceive an inclination towards Capelli theory which is about </a:t>
            </a:r>
            <a:r>
              <a:rPr lang="en-US" sz="1200" kern="1200" dirty="0" smtClean="0">
                <a:solidFill>
                  <a:schemeClr val="tx1"/>
                </a:solidFill>
                <a:effectLst/>
                <a:latin typeface="+mn-lt"/>
                <a:ea typeface="+mn-ea"/>
                <a:cs typeface="+mn-cs"/>
              </a:rPr>
              <a:t>a need to concentrate on individual approach. Taking into consideration personal and professional inclinations :</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Focus Group Team Members: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There exist diverging opinions on generation</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Clear understanding of expectation leads to good working environment</a:t>
            </a:r>
          </a:p>
          <a:p>
            <a:pPr marL="0" lvl="0" indent="0">
              <a:buFont typeface="Arial" panose="020B0604020202020204" pitchFamily="34" charset="0"/>
              <a:buNone/>
            </a:pP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Focus Group Managers: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 first, differences do exist amongst the different generation; baby boomers, Gen X and Millennials in the hospitality workplace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After revelation of survey analysis the group mitigate; and feel a need to consider individual values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Stop Stereotype team members, the exact wording use by </a:t>
            </a:r>
            <a:r>
              <a:rPr lang="en-GB" sz="1200" kern="1200" dirty="0" err="1" smtClean="0">
                <a:solidFill>
                  <a:schemeClr val="tx1"/>
                </a:solidFill>
                <a:effectLst/>
                <a:latin typeface="+mn-lt"/>
                <a:ea typeface="+mn-ea"/>
                <a:cs typeface="+mn-cs"/>
              </a:rPr>
              <a:t>Cappelli</a:t>
            </a:r>
            <a:r>
              <a:rPr lang="en-GB" sz="1200" kern="1200" dirty="0" smtClean="0">
                <a:solidFill>
                  <a:schemeClr val="tx1"/>
                </a:solidFill>
                <a:effectLst/>
                <a:latin typeface="+mn-lt"/>
                <a:ea typeface="+mn-ea"/>
                <a:cs typeface="+mn-cs"/>
              </a:rPr>
              <a:t> has come upfront</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5</a:t>
            </a:fld>
            <a:endParaRPr lang="en-US"/>
          </a:p>
        </p:txBody>
      </p:sp>
    </p:spTree>
    <p:extLst>
      <p:ext uri="{BB962C8B-B14F-4D97-AF65-F5344CB8AC3E}">
        <p14:creationId xmlns:p14="http://schemas.microsoft.com/office/powerpoint/2010/main" val="180959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Interview of HRM:</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 first, differences do exist amongst the different generation; baby boomers, X and Millennials in the hospitality workplace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After revelation of survey analysis the HRM mitigate, consider individual values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Leadership training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Interview of GM:</a:t>
            </a: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1</a:t>
            </a:r>
            <a:r>
              <a:rPr lang="en-US" sz="1200" kern="1200" baseline="0" dirty="0" smtClean="0">
                <a:solidFill>
                  <a:schemeClr val="tx1"/>
                </a:solidFill>
                <a:effectLst/>
                <a:latin typeface="+mn-lt"/>
                <a:ea typeface="+mn-ea"/>
                <a:cs typeface="+mn-cs"/>
              </a:rPr>
              <a:t> GM mentioned 50:50 and 1 GM mentioned that we do not have </a:t>
            </a:r>
            <a:r>
              <a:rPr lang="en-GB" sz="1200" kern="1200" dirty="0" smtClean="0">
                <a:solidFill>
                  <a:schemeClr val="tx1"/>
                </a:solidFill>
                <a:effectLst/>
                <a:latin typeface="+mn-lt"/>
                <a:ea typeface="+mn-ea"/>
                <a:cs typeface="+mn-cs"/>
              </a:rPr>
              <a:t>generational problem.</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They</a:t>
            </a:r>
            <a:r>
              <a:rPr lang="en-GB" sz="1200" kern="1200" baseline="0" dirty="0" smtClean="0">
                <a:solidFill>
                  <a:schemeClr val="tx1"/>
                </a:solidFill>
                <a:effectLst/>
                <a:latin typeface="+mn-lt"/>
                <a:ea typeface="+mn-ea"/>
                <a:cs typeface="+mn-cs"/>
              </a:rPr>
              <a:t> both mentioned the importance of understanding </a:t>
            </a:r>
            <a:r>
              <a:rPr lang="en-GB" sz="1200" kern="1200" dirty="0" smtClean="0">
                <a:solidFill>
                  <a:schemeClr val="tx1"/>
                </a:solidFill>
                <a:effectLst/>
                <a:latin typeface="+mn-lt"/>
                <a:ea typeface="+mn-ea"/>
                <a:cs typeface="+mn-cs"/>
              </a:rPr>
              <a:t>the needs of each individual</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 personal and professional growth plan for every team members is very important</a:t>
            </a:r>
            <a:r>
              <a:rPr lang="en-GB" sz="1200" kern="1200" baseline="0" dirty="0" smtClean="0">
                <a:solidFill>
                  <a:schemeClr val="tx1"/>
                </a:solidFill>
                <a:effectLst/>
                <a:latin typeface="+mn-lt"/>
                <a:ea typeface="+mn-ea"/>
                <a:cs typeface="+mn-cs"/>
              </a:rPr>
              <a:t> as it motivates them.</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6</a:t>
            </a:fld>
            <a:endParaRPr lang="en-US"/>
          </a:p>
        </p:txBody>
      </p:sp>
    </p:spTree>
    <p:extLst>
      <p:ext uri="{BB962C8B-B14F-4D97-AF65-F5344CB8AC3E}">
        <p14:creationId xmlns:p14="http://schemas.microsoft.com/office/powerpoint/2010/main" val="4239671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findings we can conclude that there is no generational</a:t>
            </a:r>
            <a:r>
              <a:rPr lang="en-US" baseline="0" dirty="0" smtClean="0"/>
              <a:t> differences. However, there are conflicts that arises due to mindset, differences of perception, attitude and lack of trust towards Team members or Managers and these need to be addressed in an individual way. Hospitality Industry is one among the pillars of our economy and it is of great importance for us to understand our Team Members individual needs which will motivate them to stay in employment within the company and encourage them to work towards their personal development.</a:t>
            </a:r>
          </a:p>
          <a:p>
            <a:endParaRPr lang="en-US" baseline="0" dirty="0" smtClean="0"/>
          </a:p>
          <a:p>
            <a:r>
              <a:rPr lang="en-US" dirty="0" smtClean="0"/>
              <a:t>After analyzing the findings from the surveys , focus group</a:t>
            </a:r>
            <a:r>
              <a:rPr lang="en-US" baseline="0" dirty="0" smtClean="0"/>
              <a:t> ,GM and HR interviews , we have come with the following recommendations.</a:t>
            </a:r>
          </a:p>
          <a:p>
            <a:r>
              <a:rPr lang="en-US" baseline="0" dirty="0" smtClean="0"/>
              <a:t>Communication plays a vital role in an organization. While addressing to the team members ,We  must pay attention to our body language , tone of voice and we must avoid to reprimand them in public.</a:t>
            </a:r>
          </a:p>
          <a:p>
            <a:r>
              <a:rPr lang="en-US" baseline="0" dirty="0" smtClean="0"/>
              <a:t>2.We must show more flexibility with team members who value social gathering as their priority to encourage motivation in work.</a:t>
            </a:r>
          </a:p>
          <a:p>
            <a:r>
              <a:rPr lang="en-US" baseline="0" dirty="0" smtClean="0"/>
              <a:t>We must plan and implement regular work shift schedule in order to avoid disturbance in the team members personal commitment.</a:t>
            </a:r>
          </a:p>
          <a:p>
            <a:r>
              <a:rPr lang="en-US" baseline="0" dirty="0" smtClean="0"/>
              <a:t>3.As  mentioned by the GM ,we also recommend Each team members must have a personal and professional growth as same motivate them. For example : Appraisal can be used to know their individual needs.</a:t>
            </a:r>
          </a:p>
          <a:p>
            <a:r>
              <a:rPr lang="en-US" baseline="0" dirty="0" smtClean="0"/>
              <a:t>4.Value team members as a part of our family</a:t>
            </a:r>
          </a:p>
          <a:p>
            <a:r>
              <a:rPr lang="en-US" baseline="0" dirty="0" smtClean="0"/>
              <a:t>5.Daily trainings are important to keep the team up to date with the standard set by the company and also the new trends.</a:t>
            </a:r>
          </a:p>
          <a:p>
            <a:r>
              <a:rPr lang="en-US" baseline="0" dirty="0" smtClean="0"/>
              <a:t>6.Giving useful information to the team members about their performance  will help them to improve their work and make their own decisions.</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7</a:t>
            </a:fld>
            <a:endParaRPr lang="en-US"/>
          </a:p>
        </p:txBody>
      </p:sp>
    </p:spTree>
    <p:extLst>
      <p:ext uri="{BB962C8B-B14F-4D97-AF65-F5344CB8AC3E}">
        <p14:creationId xmlns:p14="http://schemas.microsoft.com/office/powerpoint/2010/main" val="24590348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From findings we can conclude that there is no generational</a:t>
            </a:r>
            <a:r>
              <a:rPr lang="en-US" baseline="0" dirty="0" smtClean="0"/>
              <a:t> differences. However, there are conflicts that arises due to mindset, differences of perception, attitude and lack of trust towards Team members or Managers and these need to be addressed in an individual way. Hospitality Industry is one among the pillars of our economy and it is of great importance for us to understand our Team Members individual needs which will motivate them to stay in employment within the company and encourage them to work towards their personal development.</a:t>
            </a:r>
          </a:p>
          <a:p>
            <a:endParaRPr lang="en-US" baseline="0" dirty="0" smtClean="0"/>
          </a:p>
          <a:p>
            <a:r>
              <a:rPr lang="en-US" dirty="0" smtClean="0"/>
              <a:t>After analyzing the findings from the surveys , focus group</a:t>
            </a:r>
            <a:r>
              <a:rPr lang="en-US" baseline="0" dirty="0" smtClean="0"/>
              <a:t> ,GM and HR interviews , we have come with the following recommendations.</a:t>
            </a:r>
          </a:p>
          <a:p>
            <a:pPr marL="228600" indent="-228600">
              <a:buFont typeface="+mj-lt"/>
              <a:buAutoNum type="arabicPeriod"/>
            </a:pPr>
            <a:r>
              <a:rPr lang="en-US" baseline="0" dirty="0" smtClean="0"/>
              <a:t>Communication plays a vital role in an organization. While addressing to the team members ,We  must pay attention to our body language , tone of voice and we must avoid to reprimand them in public.</a:t>
            </a:r>
          </a:p>
          <a:p>
            <a:pPr marL="228600" indent="-228600">
              <a:buFont typeface="+mj-lt"/>
              <a:buAutoNum type="arabicPeriod"/>
            </a:pPr>
            <a:r>
              <a:rPr lang="en-US" baseline="0" dirty="0" smtClean="0"/>
              <a:t>We must show more flexibility with team members who value social gathering as their priority to encourage motivation in work.</a:t>
            </a:r>
          </a:p>
          <a:p>
            <a:pPr marL="228600" indent="-228600">
              <a:buFont typeface="+mj-lt"/>
              <a:buAutoNum type="arabicPeriod"/>
            </a:pPr>
            <a:r>
              <a:rPr lang="en-US" baseline="0" dirty="0" smtClean="0"/>
              <a:t>We must plan and implement regular work shift schedule in order to avoid disturbance in the team members personal commitment.</a:t>
            </a:r>
          </a:p>
          <a:p>
            <a:pPr marL="228600" indent="-228600">
              <a:buFont typeface="+mj-lt"/>
              <a:buAutoNum type="arabicPeriod"/>
            </a:pPr>
            <a:r>
              <a:rPr lang="en-US" baseline="0" dirty="0" smtClean="0"/>
              <a:t>As  mentioned by the GM ,we also recommend Each team members must have a personal and professional growth as same motivate them. For example : Appraisal can be used to know their individual needs.</a:t>
            </a:r>
          </a:p>
          <a:p>
            <a:pPr marL="228600" indent="-228600">
              <a:buFont typeface="+mj-lt"/>
              <a:buAutoNum type="arabicPeriod"/>
            </a:pPr>
            <a:r>
              <a:rPr lang="en-US" baseline="0" dirty="0" smtClean="0"/>
              <a:t>Value team members as a part of our family</a:t>
            </a:r>
          </a:p>
          <a:p>
            <a:pPr marL="228600" indent="-228600">
              <a:buFont typeface="+mj-lt"/>
              <a:buAutoNum type="arabicPeriod"/>
            </a:pPr>
            <a:r>
              <a:rPr lang="en-US" baseline="0" dirty="0" smtClean="0"/>
              <a:t>Daily trainings are important to keep the team up to date with the standard set by the company and also the new trends.</a:t>
            </a:r>
          </a:p>
          <a:p>
            <a:pPr marL="228600" indent="-228600">
              <a:buFont typeface="+mj-lt"/>
              <a:buAutoNum type="arabicPeriod"/>
            </a:pPr>
            <a:r>
              <a:rPr lang="en-US" baseline="0" dirty="0" smtClean="0"/>
              <a:t>Giving useful information to the team members about their performance  will help them to improve their work and make their own decisions.</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8</a:t>
            </a:fld>
            <a:endParaRPr lang="en-US"/>
          </a:p>
        </p:txBody>
      </p:sp>
    </p:spTree>
    <p:extLst>
      <p:ext uri="{BB962C8B-B14F-4D97-AF65-F5344CB8AC3E}">
        <p14:creationId xmlns:p14="http://schemas.microsoft.com/office/powerpoint/2010/main" val="7468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Being</a:t>
            </a:r>
            <a:r>
              <a:rPr lang="en-US" baseline="0" dirty="0" smtClean="0"/>
              <a:t> in charge of a team I learn how to deal with team members of different generations and culture. I learn the importance of giving concrete and useful feedbacks.</a:t>
            </a:r>
          </a:p>
          <a:p>
            <a:r>
              <a:rPr lang="en-US" baseline="0" dirty="0" smtClean="0"/>
              <a:t>I learn to be a good listener , I stop judging people based on my own opinions. And this really help me to make professional decisions.</a:t>
            </a:r>
          </a:p>
          <a:p>
            <a:r>
              <a:rPr lang="en-US" baseline="0" dirty="0" smtClean="0"/>
              <a:t>I learn to manage my time , set my priorities and make sure I take one hour everyday to work on my project.</a:t>
            </a:r>
          </a:p>
          <a:p>
            <a:r>
              <a:rPr lang="en-US" baseline="0" dirty="0" smtClean="0"/>
              <a:t>I learn to work as a team .And respect others opinions.</a:t>
            </a:r>
          </a:p>
          <a:p>
            <a:r>
              <a:rPr lang="en-US" baseline="0" dirty="0" smtClean="0"/>
              <a:t>I learn that I cant solved one problem with one solution for everyone. I learn to ask individual questions to know their needs.</a:t>
            </a:r>
          </a:p>
          <a:p>
            <a:r>
              <a:rPr lang="en-US" baseline="0" dirty="0" smtClean="0"/>
              <a:t>I learn how to deal with miscommunication and how to resolve same in a professional way</a:t>
            </a:r>
          </a:p>
          <a:p>
            <a:r>
              <a:rPr lang="en-US" dirty="0" smtClean="0"/>
              <a:t>I contribute in compiling</a:t>
            </a:r>
            <a:r>
              <a:rPr lang="en-US" baseline="0" dirty="0" smtClean="0"/>
              <a:t> survey results</a:t>
            </a:r>
          </a:p>
          <a:p>
            <a:r>
              <a:rPr lang="en-US" baseline="0" dirty="0" smtClean="0"/>
              <a:t>I contribute in doing focus group with team members and managers</a:t>
            </a:r>
          </a:p>
          <a:p>
            <a:r>
              <a:rPr lang="en-US" baseline="0" dirty="0" smtClean="0"/>
              <a:t>I also contribute in the interview of the GM</a:t>
            </a: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9</a:t>
            </a:fld>
            <a:endParaRPr lang="en-US"/>
          </a:p>
        </p:txBody>
      </p:sp>
    </p:spTree>
    <p:extLst>
      <p:ext uri="{BB962C8B-B14F-4D97-AF65-F5344CB8AC3E}">
        <p14:creationId xmlns:p14="http://schemas.microsoft.com/office/powerpoint/2010/main" val="21084051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Personal</a:t>
            </a:r>
            <a:r>
              <a:rPr lang="en-US" b="1" u="sng" baseline="0" dirty="0" smtClean="0"/>
              <a:t> Learning</a:t>
            </a:r>
          </a:p>
          <a:p>
            <a:endParaRPr lang="en-US" b="1" u="sng" baseline="0" dirty="0" smtClean="0"/>
          </a:p>
          <a:p>
            <a:pPr marL="171450" indent="-171450">
              <a:buFont typeface="Arial" panose="020B0604020202020204" pitchFamily="34" charset="0"/>
              <a:buChar char="•"/>
            </a:pPr>
            <a:r>
              <a:rPr lang="en-US" dirty="0" smtClean="0"/>
              <a:t>Through the different focus groups,</a:t>
            </a:r>
            <a:r>
              <a:rPr lang="en-US" baseline="0" dirty="0" smtClean="0"/>
              <a:t> I managed to improve my listening skills since I had the tendency to interrupt others and impose my ideas first.</a:t>
            </a:r>
          </a:p>
          <a:p>
            <a:pPr marL="171450" indent="-171450">
              <a:buFont typeface="Arial" panose="020B0604020202020204" pitchFamily="34" charset="0"/>
              <a:buChar char="•"/>
            </a:pPr>
            <a:r>
              <a:rPr lang="en-US" dirty="0" smtClean="0"/>
              <a:t>Always in</a:t>
            </a:r>
            <a:r>
              <a:rPr lang="en-US" baseline="0" dirty="0" smtClean="0"/>
              <a:t> a rush, I don’t even take the time to listen to others.</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baseline="0" dirty="0" smtClean="0"/>
              <a:t>With all the sharing during the various surveys and focus groups, I have adopted a more individual approach to enhance my communication skill as each team member is different from one another. This is very important as we have to adapt ourselves to each and every person in our work place.</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baseline="0" dirty="0" smtClean="0"/>
              <a:t>My colleagues were of great help in assisting me to overcome my stress before a presentation.</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endParaRPr lang="en-US" baseline="0" dirty="0" smtClean="0"/>
          </a:p>
          <a:p>
            <a:pPr marL="0" indent="0">
              <a:buFont typeface="Arial" panose="020B0604020202020204" pitchFamily="34" charset="0"/>
              <a:buNone/>
            </a:pPr>
            <a:r>
              <a:rPr lang="en-US" b="1" u="sng" baseline="0" dirty="0" smtClean="0"/>
              <a:t>Professional Learning</a:t>
            </a:r>
          </a:p>
          <a:p>
            <a:pPr marL="0" indent="0">
              <a:buFont typeface="Arial" panose="020B0604020202020204" pitchFamily="34" charset="0"/>
              <a:buNone/>
            </a:pPr>
            <a:endParaRPr lang="en-US" baseline="0" dirty="0" smtClean="0"/>
          </a:p>
          <a:p>
            <a:pPr marL="171450" indent="-171450">
              <a:buFont typeface="Arial" panose="020B0604020202020204" pitchFamily="34" charset="0"/>
              <a:buChar char="•"/>
            </a:pPr>
            <a:r>
              <a:rPr lang="en-US" baseline="0" dirty="0" smtClean="0"/>
              <a:t>Since my department is composed of team members from different generations, I am now in a position to better communicate with them by adopting a more individual and genuine approach.</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dirty="0" smtClean="0"/>
              <a:t>On the same note, I can rightly say that I am in a better</a:t>
            </a:r>
            <a:r>
              <a:rPr lang="en-US" baseline="0" dirty="0" smtClean="0"/>
              <a:t> position to understand the different generations and hence be able to communicate more easily with them despite the difference in generation.</a:t>
            </a:r>
          </a:p>
          <a:p>
            <a:pPr marL="171450" indent="-171450">
              <a:buFont typeface="Arial" panose="020B0604020202020204" pitchFamily="34" charset="0"/>
              <a:buChar char="•"/>
            </a:pPr>
            <a:endParaRPr lang="en-US" baseline="0" dirty="0" smtClean="0"/>
          </a:p>
          <a:p>
            <a:pPr marL="171450" indent="-171450">
              <a:buFont typeface="Arial" panose="020B0604020202020204" pitchFamily="34" charset="0"/>
              <a:buChar char="•"/>
            </a:pPr>
            <a:r>
              <a:rPr lang="en-US" baseline="0" dirty="0" smtClean="0"/>
              <a:t>Moreover, I can also say that during the in-depth researches, we realized that as we spend most of our time at work, creating a good working environment is crucial.</a:t>
            </a:r>
          </a:p>
          <a:p>
            <a:pPr marL="0" indent="0">
              <a:buFont typeface="Arial" panose="020B0604020202020204" pitchFamily="34" charset="0"/>
              <a:buNone/>
            </a:pPr>
            <a:endParaRPr lang="en-US" dirty="0" smtClean="0"/>
          </a:p>
          <a:p>
            <a:r>
              <a:rPr lang="en-US" b="1" u="sng" dirty="0" smtClean="0"/>
              <a:t>Personal Contribution</a:t>
            </a:r>
          </a:p>
          <a:p>
            <a:endParaRPr lang="en-US" dirty="0" smtClean="0"/>
          </a:p>
          <a:p>
            <a:pPr marL="0" indent="0">
              <a:buFont typeface="Arial" panose="020B0604020202020204" pitchFamily="34" charset="0"/>
              <a:buNone/>
            </a:pPr>
            <a:r>
              <a:rPr lang="en-US" dirty="0" smtClean="0"/>
              <a:t>Conducted</a:t>
            </a:r>
            <a:r>
              <a:rPr lang="en-US" baseline="0" dirty="0" smtClean="0"/>
              <a:t> the survey at LBM.</a:t>
            </a:r>
            <a:endParaRPr lang="en-US" baseline="0" dirty="0"/>
          </a:p>
          <a:p>
            <a:pPr marL="0" indent="0">
              <a:buFont typeface="Arial" panose="020B0604020202020204" pitchFamily="34" charset="0"/>
              <a:buNone/>
            </a:pPr>
            <a:r>
              <a:rPr lang="en-US" baseline="0" dirty="0" smtClean="0"/>
              <a:t>Participated in the focus group at SOP and noted all the feedback</a:t>
            </a:r>
          </a:p>
          <a:p>
            <a:pPr marL="0" indent="0">
              <a:buFont typeface="Arial" panose="020B0604020202020204" pitchFamily="34" charset="0"/>
              <a:buNone/>
            </a:pPr>
            <a:r>
              <a:rPr lang="en-US" baseline="0" dirty="0" smtClean="0"/>
              <a:t>Conducted the interview of the HR manager of SOP</a:t>
            </a:r>
          </a:p>
        </p:txBody>
      </p:sp>
      <p:sp>
        <p:nvSpPr>
          <p:cNvPr id="4" name="Slide Number Placeholder 3"/>
          <p:cNvSpPr>
            <a:spLocks noGrp="1"/>
          </p:cNvSpPr>
          <p:nvPr>
            <p:ph type="sldNum" sz="quarter" idx="10"/>
          </p:nvPr>
        </p:nvSpPr>
        <p:spPr/>
        <p:txBody>
          <a:bodyPr/>
          <a:lstStyle/>
          <a:p>
            <a:fld id="{A5C360F5-9974-406F-846E-E3BF6166CD8C}" type="slidenum">
              <a:rPr lang="en-US" smtClean="0"/>
              <a:t>10</a:t>
            </a:fld>
            <a:endParaRPr lang="en-US"/>
          </a:p>
        </p:txBody>
      </p:sp>
    </p:spTree>
    <p:extLst>
      <p:ext uri="{BB962C8B-B14F-4D97-AF65-F5344CB8AC3E}">
        <p14:creationId xmlns:p14="http://schemas.microsoft.com/office/powerpoint/2010/main" val="764669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Personal</a:t>
            </a:r>
          </a:p>
          <a:p>
            <a:endParaRPr lang="en-US" dirty="0" smtClean="0"/>
          </a:p>
          <a:p>
            <a:r>
              <a:rPr lang="en-US" dirty="0" smtClean="0"/>
              <a:t>Being from the</a:t>
            </a:r>
            <a:r>
              <a:rPr lang="en-US" baseline="0" dirty="0" smtClean="0"/>
              <a:t> HR Department, my daily tasks resolve around engaging with Team Members.</a:t>
            </a:r>
          </a:p>
          <a:p>
            <a:r>
              <a:rPr lang="en-US" baseline="0" dirty="0" smtClean="0"/>
              <a:t> </a:t>
            </a:r>
          </a:p>
          <a:p>
            <a:r>
              <a:rPr lang="en-US" baseline="0" dirty="0" smtClean="0"/>
              <a:t>This project has been of great help as my communication skills has enhanced both verbally and non verbally.  Along with my communication skills, my active listening skills have also improved as it keeps myself more </a:t>
            </a:r>
            <a:r>
              <a:rPr lang="en-US" sz="1200" b="0" i="0" kern="1200" dirty="0" smtClean="0">
                <a:solidFill>
                  <a:schemeClr val="tx1"/>
                </a:solidFill>
                <a:effectLst/>
                <a:latin typeface="+mn-lt"/>
                <a:ea typeface="+mn-ea"/>
                <a:cs typeface="+mn-cs"/>
              </a:rPr>
              <a:t>engaged with my conversation partner in a positive way.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This project has enable me to connect with other people throughout the LUX resorts</a:t>
            </a:r>
            <a:r>
              <a:rPr lang="en-US" sz="1200" b="0" i="0" kern="1200" baseline="0" dirty="0" smtClean="0">
                <a:solidFill>
                  <a:schemeClr val="tx1"/>
                </a:solidFill>
                <a:effectLst/>
                <a:latin typeface="+mn-lt"/>
                <a:ea typeface="+mn-ea"/>
                <a:cs typeface="+mn-cs"/>
              </a:rPr>
              <a:t> and has enhanced the bonding between the. In the future if there ever I need to seek any help from them, it will be more easier.</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Furthermore, managing this project</a:t>
            </a:r>
            <a:r>
              <a:rPr lang="en-US" sz="1200" b="0" i="0" kern="1200" baseline="0" dirty="0" smtClean="0">
                <a:solidFill>
                  <a:schemeClr val="tx1"/>
                </a:solidFill>
                <a:effectLst/>
                <a:latin typeface="+mn-lt"/>
                <a:ea typeface="+mn-ea"/>
                <a:cs typeface="+mn-cs"/>
              </a:rPr>
              <a:t> and my daily tasks at work has been challenging, time management was something that I needed to work on. I have been able to set priorities and meet with my deadlines both for the projects and my daily tasks.  In the same vein, planning and executing projects have now become easier. </a:t>
            </a:r>
          </a:p>
          <a:p>
            <a:endParaRPr lang="en-US" sz="1200" b="0" i="0" kern="1200" baseline="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With regards to presentation skills, I feel more confident during my presentations.  I manage my stage fears while delivering concise and precise information.</a:t>
            </a:r>
          </a:p>
          <a:p>
            <a:endParaRPr lang="en-US" sz="1200" b="0" i="0" kern="1200" baseline="0" dirty="0" smtClean="0">
              <a:solidFill>
                <a:schemeClr val="tx1"/>
              </a:solidFill>
              <a:effectLst/>
              <a:latin typeface="+mn-lt"/>
              <a:ea typeface="+mn-ea"/>
              <a:cs typeface="+mn-cs"/>
            </a:endParaRPr>
          </a:p>
          <a:p>
            <a:r>
              <a:rPr lang="en-US" sz="1200" b="1" i="0" kern="1200" baseline="0" dirty="0" smtClean="0">
                <a:solidFill>
                  <a:schemeClr val="tx1"/>
                </a:solidFill>
                <a:effectLst/>
                <a:latin typeface="+mn-lt"/>
                <a:ea typeface="+mn-ea"/>
                <a:cs typeface="+mn-cs"/>
              </a:rPr>
              <a:t>Professional </a:t>
            </a:r>
          </a:p>
          <a:p>
            <a:endParaRPr lang="en-US" sz="1200" b="1" i="0" kern="1200" baseline="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HR business is all about people business. This project has helped me build an in-depth knowledge of generational attitudes and behaviors. Thorough analysis of the survey results and focus groups has bridged the gap between Team Members and the management team. </a:t>
            </a:r>
          </a:p>
          <a:p>
            <a:endParaRPr lang="en-US" sz="1200" b="0" i="0" kern="1200" baseline="0" dirty="0" smtClean="0">
              <a:solidFill>
                <a:schemeClr val="tx1"/>
              </a:solidFill>
              <a:effectLst/>
              <a:latin typeface="+mn-lt"/>
              <a:ea typeface="+mn-ea"/>
              <a:cs typeface="+mn-cs"/>
            </a:endParaRPr>
          </a:p>
          <a:p>
            <a:r>
              <a:rPr lang="en-US" sz="1200" b="0" i="0" kern="1200" baseline="0" dirty="0" smtClean="0">
                <a:solidFill>
                  <a:schemeClr val="tx1"/>
                </a:solidFill>
                <a:effectLst/>
                <a:latin typeface="+mn-lt"/>
                <a:ea typeface="+mn-ea"/>
                <a:cs typeface="+mn-cs"/>
              </a:rPr>
              <a:t>I feel more confident while conducting interviews and one to one with the Team Members. During these one to one interviews, the Team Members feel heard and comes up with concrete arguments regarding challenges in their departments. This has helped me better manage the working environment and turnover at the resort. </a:t>
            </a:r>
          </a:p>
          <a:p>
            <a:endParaRPr lang="en-US" sz="1200" b="0" i="0" kern="1200" baseline="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r>
              <a:rPr lang="en-US" b="1" dirty="0" smtClean="0"/>
              <a:t>Personal Contribution</a:t>
            </a:r>
            <a:r>
              <a:rPr lang="en-US" b="1" baseline="0" dirty="0" smtClean="0"/>
              <a:t> </a:t>
            </a:r>
          </a:p>
          <a:p>
            <a:endParaRPr lang="en-US" baseline="0" dirty="0" smtClean="0"/>
          </a:p>
          <a:p>
            <a:r>
              <a:rPr lang="en-US" dirty="0" smtClean="0"/>
              <a:t>My contribution to this project was mainly to seek</a:t>
            </a:r>
            <a:r>
              <a:rPr lang="en-US" baseline="0" dirty="0" smtClean="0"/>
              <a:t> feedback from the Team Members of SALT of Palmar.</a:t>
            </a:r>
          </a:p>
          <a:p>
            <a:endParaRPr lang="en-US" baseline="0" dirty="0" smtClean="0"/>
          </a:p>
          <a:p>
            <a:r>
              <a:rPr lang="en-US" baseline="0" dirty="0" smtClean="0"/>
              <a:t>Besides, I conducted analysis of the survey responses after which focus groups was organized for mainly the Managers of LBM. Survey analysis was mainly in regards to trends and comparison studies with theoretical research. Initially, I came up with the interpretation of the results and findings. The results and findings were then debated and lengthily discussed among the group members for better insights. </a:t>
            </a:r>
          </a:p>
          <a:p>
            <a:endParaRPr lang="en-US" baseline="0" dirty="0" smtClean="0"/>
          </a:p>
          <a:p>
            <a:r>
              <a:rPr lang="en-US" baseline="0" dirty="0" smtClean="0"/>
              <a:t>As part of the project, I also interviewed the General Manager to understand his perceptions vis a vis behaviors of Baby boomers, Generation X and Millennials. </a:t>
            </a:r>
          </a:p>
          <a:p>
            <a:endParaRPr lang="en-US" baseline="0" dirty="0" smtClean="0"/>
          </a:p>
          <a:p>
            <a:r>
              <a:rPr lang="en-US" baseline="0" dirty="0" smtClean="0"/>
              <a:t>Finally, I took the lead to compile information from each and every Team Member to come up with the presentation. </a:t>
            </a:r>
          </a:p>
          <a:p>
            <a:endParaRPr lang="en-US" baseline="0" dirty="0" smtClean="0"/>
          </a:p>
          <a:p>
            <a:endParaRPr lang="en-US" baseline="0"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11</a:t>
            </a:fld>
            <a:endParaRPr lang="en-US"/>
          </a:p>
        </p:txBody>
      </p:sp>
    </p:spTree>
    <p:extLst>
      <p:ext uri="{BB962C8B-B14F-4D97-AF65-F5344CB8AC3E}">
        <p14:creationId xmlns:p14="http://schemas.microsoft.com/office/powerpoint/2010/main" val="2774737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Personal Learning:</a:t>
            </a:r>
          </a:p>
          <a:p>
            <a:r>
              <a:rPr lang="en-US"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Learn to communicate better without being judgmental. Which</a:t>
            </a:r>
            <a:r>
              <a:rPr lang="en-GB" sz="1200" kern="1200" baseline="0" dirty="0" smtClean="0">
                <a:solidFill>
                  <a:schemeClr val="tx1"/>
                </a:solidFill>
                <a:effectLst/>
                <a:latin typeface="+mn-lt"/>
                <a:ea typeface="+mn-ea"/>
                <a:cs typeface="+mn-cs"/>
              </a:rPr>
              <a:t> also contribute in e</a:t>
            </a:r>
            <a:r>
              <a:rPr lang="en-GB" sz="1200" kern="1200" dirty="0" smtClean="0">
                <a:solidFill>
                  <a:schemeClr val="tx1"/>
                </a:solidFill>
                <a:effectLst/>
                <a:latin typeface="+mn-lt"/>
                <a:ea typeface="+mn-ea"/>
                <a:cs typeface="+mn-cs"/>
              </a:rPr>
              <a:t>nhancing my communication skills.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 a Better Listener. Rather than already thinking what’s next or already thinking about solutions, whilst someone is talking.</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 a good Mediator by developing: Relational skills, Empathy and Friendliness. I have also develop tenacity</a:t>
            </a:r>
            <a:r>
              <a:rPr lang="en-GB" sz="1200" kern="1200" baseline="0" dirty="0" smtClean="0">
                <a:solidFill>
                  <a:schemeClr val="tx1"/>
                </a:solidFill>
                <a:effectLst/>
                <a:latin typeface="+mn-lt"/>
                <a:ea typeface="+mn-ea"/>
                <a:cs typeface="+mn-cs"/>
              </a:rPr>
              <a:t> by ensuring that we are all on the right track and no one left behind.</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Better in Time Management,</a:t>
            </a:r>
            <a:r>
              <a:rPr lang="en-GB" sz="1200" kern="1200" baseline="0" dirty="0" smtClean="0">
                <a:solidFill>
                  <a:schemeClr val="tx1"/>
                </a:solidFill>
                <a:effectLst/>
                <a:latin typeface="+mn-lt"/>
                <a:ea typeface="+mn-ea"/>
                <a:cs typeface="+mn-cs"/>
              </a:rPr>
              <a:t> by dedicating 1 hour daily for the course.</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Professional Learning:</a:t>
            </a:r>
          </a:p>
          <a:p>
            <a:r>
              <a:rPr lang="en-US" sz="1200" b="1"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Personally learn not to dwell on differences and assumption by asking questions. The literature review has help me and also learning more about </a:t>
            </a:r>
            <a:r>
              <a:rPr lang="en-GB" sz="1200" kern="1200" dirty="0" err="1" smtClean="0">
                <a:solidFill>
                  <a:schemeClr val="tx1"/>
                </a:solidFill>
                <a:effectLst/>
                <a:latin typeface="+mn-lt"/>
                <a:ea typeface="+mn-ea"/>
                <a:cs typeface="+mn-cs"/>
              </a:rPr>
              <a:t>Capelli’s</a:t>
            </a:r>
            <a:r>
              <a:rPr lang="en-GB" sz="1200" kern="1200" dirty="0" smtClean="0">
                <a:solidFill>
                  <a:schemeClr val="tx1"/>
                </a:solidFill>
                <a:effectLst/>
                <a:latin typeface="+mn-lt"/>
                <a:ea typeface="+mn-ea"/>
                <a:cs typeface="+mn-cs"/>
              </a:rPr>
              <a:t> has helped to have</a:t>
            </a:r>
            <a:r>
              <a:rPr lang="en-GB" sz="1200" kern="1200" baseline="0" dirty="0" smtClean="0">
                <a:solidFill>
                  <a:schemeClr val="tx1"/>
                </a:solidFill>
                <a:effectLst/>
                <a:latin typeface="+mn-lt"/>
                <a:ea typeface="+mn-ea"/>
                <a:cs typeface="+mn-cs"/>
              </a:rPr>
              <a:t> a more personal approach. I tend to already place an etiquette on youngster which has dissolves.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 realise that conflict comes more from miscommunication, reluctance and insecurity. I’ve learn to first go to the root cause, understand the WHY? Rather than assuming that is a Generational dilemma. I take more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time to asses the conflict.</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Learn importance of knowing team individually, taking into consideration the life path</a:t>
            </a:r>
            <a:endParaRPr lang="en-US" sz="1200" kern="1200" dirty="0" smtClean="0">
              <a:solidFill>
                <a:schemeClr val="tx1"/>
              </a:solidFill>
              <a:effectLst/>
              <a:latin typeface="+mn-lt"/>
              <a:ea typeface="+mn-ea"/>
              <a:cs typeface="+mn-cs"/>
            </a:endParaRPr>
          </a:p>
          <a:p>
            <a:endParaRPr lang="en-US" dirty="0" smtClean="0"/>
          </a:p>
          <a:p>
            <a:endParaRPr lang="en-US" dirty="0" smtClean="0"/>
          </a:p>
          <a:p>
            <a:r>
              <a:rPr lang="en-US" sz="1200" kern="1200" dirty="0" smtClean="0">
                <a:solidFill>
                  <a:schemeClr val="tx1"/>
                </a:solidFill>
                <a:effectLst/>
                <a:latin typeface="+mn-lt"/>
                <a:ea typeface="+mn-ea"/>
                <a:cs typeface="+mn-cs"/>
              </a:rPr>
              <a:t>Personal Contribution:</a:t>
            </a:r>
          </a:p>
          <a:p>
            <a:r>
              <a:rPr lang="en-US"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Compilation of question for the surveys, focus Group and Interview – Which was also challenging</a:t>
            </a:r>
            <a:r>
              <a:rPr lang="en-GB" sz="1200" kern="1200" baseline="0" dirty="0" smtClean="0">
                <a:solidFill>
                  <a:schemeClr val="tx1"/>
                </a:solidFill>
                <a:effectLst/>
                <a:latin typeface="+mn-lt"/>
                <a:ea typeface="+mn-ea"/>
                <a:cs typeface="+mn-cs"/>
              </a:rPr>
              <a:t> mostly for the Survey Questions as we needed to make it easy for the team to understand without diluting its meaning.</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Conducting focus Group of Manager and Interview of Human Resource Managers,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Also contributed in the interview of the General Manager together</a:t>
            </a:r>
            <a:r>
              <a:rPr lang="en-GB" sz="1200" kern="1200" baseline="0" dirty="0" smtClean="0">
                <a:solidFill>
                  <a:schemeClr val="tx1"/>
                </a:solidFill>
                <a:effectLst/>
                <a:latin typeface="+mn-lt"/>
                <a:ea typeface="+mn-ea"/>
                <a:cs typeface="+mn-cs"/>
              </a:rPr>
              <a:t> with Fred and Asha.</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Contribute in the compilation of the project ensuring a proper flow</a:t>
            </a:r>
            <a:r>
              <a:rPr lang="en-GB" sz="1200" kern="1200" baseline="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Contribute in the core presentation</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12</a:t>
            </a:fld>
            <a:endParaRPr lang="en-US"/>
          </a:p>
        </p:txBody>
      </p:sp>
    </p:spTree>
    <p:extLst>
      <p:ext uri="{BB962C8B-B14F-4D97-AF65-F5344CB8AC3E}">
        <p14:creationId xmlns:p14="http://schemas.microsoft.com/office/powerpoint/2010/main" val="3657549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chemeClr val="bg1"/>
                </a:solidFill>
              </a:rPr>
              <a:t>My personal learning outcome</a:t>
            </a:r>
            <a:r>
              <a:rPr lang="en-US" baseline="0" dirty="0" smtClean="0">
                <a:solidFill>
                  <a:schemeClr val="bg1"/>
                </a:solidFill>
              </a:rPr>
              <a:t> throughout this group project was to make effective use of my time. Being someone who leads the daily F&amp;B Operations it was a bit difficult for me at the start to spare time to work together with my colleagues on the project. But, with a proper timeline that was established with the collaboration of my colleagues I managed somehow to spare some time from the daily operations and get a correct balance on time management. Being a team leader it has enabled me to work with my colleagues from LUX* Belle Mare on this project with whom I was not so acquainted in the beginning. The topic of the project being about generations, this helped me to team together with other colleagues coming from different generations but working towards the same goal. This project has helped me to improve my presentation skills as initially I was not so used to PowerPoint Presentations but throughout this work based studies I have been able to overcome this weakness with the help of my colleague Kunal who left no stone unturned in sharing his skills with me.</a:t>
            </a:r>
          </a:p>
          <a:p>
            <a:r>
              <a:rPr lang="en-US" baseline="0" dirty="0" smtClean="0">
                <a:solidFill>
                  <a:schemeClr val="bg1"/>
                </a:solidFill>
              </a:rPr>
              <a:t>On the professional side this project has helped me to better understand people from different generations in the workplace. Also to determine the type of mindset adopted by the Team Members, Supervisors and Managers. Some have Fixed mindset, some have fixed- growth mindset and others have growth mindset. This research has helped me in enhancing my leadership skills in my workplace to fulfill the Team Members needs and guiding them through the right path towards their personal and professional development.</a:t>
            </a:r>
            <a:endParaRPr lang="en-US" dirty="0" smtClean="0">
              <a:solidFill>
                <a:schemeClr val="bg1"/>
              </a:solidFill>
            </a:endParaRPr>
          </a:p>
          <a:p>
            <a:endParaRPr lang="en-US" dirty="0" smtClean="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My personal contribution in this project was doing</a:t>
            </a:r>
            <a:r>
              <a:rPr lang="en-US" baseline="0" dirty="0" smtClean="0"/>
              <a:t> the literature review and compiling the references list. I compiled the survey responses together with my colleagues and tabulated the results on a spreadsheet and calculating the percentage for same. I contributed in doing the focus group for Team Members. I conducted an interview with the GM of our Hotel together with my colleague Kunal and since then I can interact more confidently with the GM. I also gave a helping hand in doing this PowerPoint presentation and wherever I encountered difficulties I </a:t>
            </a:r>
            <a:r>
              <a:rPr lang="en-US" baseline="0" dirty="0" err="1" smtClean="0"/>
              <a:t>seeked</a:t>
            </a:r>
            <a:r>
              <a:rPr lang="en-US" baseline="0" dirty="0" smtClean="0"/>
              <a:t> help from my colleagues and in some cases It was just like writing on a sheet of paper and passing it to them who in return showed me how it is done. </a:t>
            </a:r>
            <a:endParaRPr lang="en-US" dirty="0" smtClean="0"/>
          </a:p>
          <a:p>
            <a:endParaRPr lang="en-US" dirty="0"/>
          </a:p>
        </p:txBody>
      </p:sp>
      <p:sp>
        <p:nvSpPr>
          <p:cNvPr id="4" name="Slide Number Placeholder 3"/>
          <p:cNvSpPr>
            <a:spLocks noGrp="1"/>
          </p:cNvSpPr>
          <p:nvPr>
            <p:ph type="sldNum" sz="quarter" idx="10"/>
          </p:nvPr>
        </p:nvSpPr>
        <p:spPr/>
        <p:txBody>
          <a:bodyPr/>
          <a:lstStyle/>
          <a:p>
            <a:fld id="{A5C360F5-9974-406F-846E-E3BF6166CD8C}" type="slidenum">
              <a:rPr lang="en-US" smtClean="0"/>
              <a:t>13</a:t>
            </a:fld>
            <a:endParaRPr lang="en-US"/>
          </a:p>
        </p:txBody>
      </p:sp>
    </p:spTree>
    <p:extLst>
      <p:ext uri="{BB962C8B-B14F-4D97-AF65-F5344CB8AC3E}">
        <p14:creationId xmlns:p14="http://schemas.microsoft.com/office/powerpoint/2010/main" val="359216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11/6/2019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11/6/2019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 y="0"/>
            <a:ext cx="12192000" cy="685650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3210" y="0"/>
            <a:ext cx="11956869" cy="1367246"/>
          </a:xfrm>
          <a:prstGeom prst="rect">
            <a:avLst/>
          </a:prstGeom>
          <a:solidFill>
            <a:schemeClr val="tx1">
              <a:lumMod val="95000"/>
            </a:schemeClr>
          </a:solidFill>
          <a:ln>
            <a:solidFill>
              <a:schemeClr val="tx1">
                <a:lumMod val="85000"/>
              </a:schemeClr>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endParaRPr lang="en-US" dirty="0"/>
          </a:p>
        </p:txBody>
      </p:sp>
      <p:sp>
        <p:nvSpPr>
          <p:cNvPr id="4" name="TextBox 3"/>
          <p:cNvSpPr txBox="1"/>
          <p:nvPr/>
        </p:nvSpPr>
        <p:spPr>
          <a:xfrm>
            <a:off x="252549" y="182881"/>
            <a:ext cx="11704320" cy="954107"/>
          </a:xfrm>
          <a:prstGeom prst="rect">
            <a:avLst/>
          </a:prstGeom>
          <a:noFill/>
        </p:spPr>
        <p:txBody>
          <a:bodyPr wrap="square" rtlCol="0">
            <a:spAutoFit/>
          </a:bodyPr>
          <a:lstStyle/>
          <a:p>
            <a:pPr algn="ctr"/>
            <a:r>
              <a:rPr lang="en-US" sz="2800" b="1" dirty="0" smtClean="0">
                <a:solidFill>
                  <a:srgbClr val="00B0F0"/>
                </a:solidFill>
              </a:rPr>
              <a:t>Determining if there is a need to improve generational diversity consciousness within SALT of Palmar and LUX* Belle Mare</a:t>
            </a:r>
            <a:endParaRPr lang="en-US" sz="2800" b="1" dirty="0">
              <a:solidFill>
                <a:srgbClr val="00B0F0"/>
              </a:solidFill>
            </a:endParaRPr>
          </a:p>
        </p:txBody>
      </p:sp>
      <p:sp>
        <p:nvSpPr>
          <p:cNvPr id="7" name="TextBox 6"/>
          <p:cNvSpPr txBox="1"/>
          <p:nvPr/>
        </p:nvSpPr>
        <p:spPr>
          <a:xfrm>
            <a:off x="892624" y="5583441"/>
            <a:ext cx="10763793" cy="836022"/>
          </a:xfrm>
          <a:prstGeom prst="rect">
            <a:avLst/>
          </a:prstGeom>
          <a:solidFill>
            <a:schemeClr val="tx1">
              <a:lumMod val="95000"/>
            </a:schemeClr>
          </a:solidFill>
          <a:ln>
            <a:solidFill>
              <a:schemeClr val="tx1">
                <a:lumMod val="85000"/>
              </a:schemeClr>
            </a:solidFill>
          </a:ln>
        </p:spPr>
        <p:style>
          <a:lnRef idx="1">
            <a:schemeClr val="accent5"/>
          </a:lnRef>
          <a:fillRef idx="2">
            <a:schemeClr val="accent5"/>
          </a:fillRef>
          <a:effectRef idx="1">
            <a:schemeClr val="accent5"/>
          </a:effectRef>
          <a:fontRef idx="minor">
            <a:schemeClr val="dk1"/>
          </a:fontRef>
        </p:style>
        <p:txBody>
          <a:bodyPr wrap="square" rtlCol="0">
            <a:spAutoFit/>
          </a:bodyPr>
          <a:lstStyle/>
          <a:p>
            <a:endParaRPr lang="en-US" dirty="0"/>
          </a:p>
        </p:txBody>
      </p:sp>
      <p:sp>
        <p:nvSpPr>
          <p:cNvPr id="6" name="TextBox 5"/>
          <p:cNvSpPr txBox="1"/>
          <p:nvPr/>
        </p:nvSpPr>
        <p:spPr>
          <a:xfrm>
            <a:off x="1119046" y="5801397"/>
            <a:ext cx="10310947" cy="400110"/>
          </a:xfrm>
          <a:prstGeom prst="rect">
            <a:avLst/>
          </a:prstGeom>
          <a:noFill/>
        </p:spPr>
        <p:txBody>
          <a:bodyPr wrap="square" rtlCol="0">
            <a:spAutoFit/>
          </a:bodyPr>
          <a:lstStyle/>
          <a:p>
            <a:pPr algn="ctr"/>
            <a:r>
              <a:rPr lang="en-US" sz="2000" dirty="0" smtClean="0">
                <a:solidFill>
                  <a:srgbClr val="3803BD"/>
                </a:solidFill>
                <a:latin typeface="Berlin Sans FB Demi" panose="020E0802020502020306" pitchFamily="34" charset="0"/>
              </a:rPr>
              <a:t>Project presented by the Group 5 Fantastic – Frederic-Kunal-Sheila-Vish-Asha</a:t>
            </a:r>
            <a:endParaRPr lang="en-US" sz="2000" dirty="0">
              <a:solidFill>
                <a:srgbClr val="3803BD"/>
              </a:solidFill>
              <a:latin typeface="Berlin Sans FB Demi" panose="020E0802020502020306" pitchFamily="34" charset="0"/>
            </a:endParaRPr>
          </a:p>
        </p:txBody>
      </p:sp>
      <p:sp>
        <p:nvSpPr>
          <p:cNvPr id="3" name="TextBox 2"/>
          <p:cNvSpPr txBox="1"/>
          <p:nvPr/>
        </p:nvSpPr>
        <p:spPr>
          <a:xfrm>
            <a:off x="1491344" y="3810000"/>
            <a:ext cx="816428" cy="391886"/>
          </a:xfrm>
          <a:prstGeom prst="rect">
            <a:avLst/>
          </a:prstGeom>
          <a:solidFill>
            <a:schemeClr val="bg2">
              <a:lumMod val="75000"/>
              <a:lumOff val="25000"/>
            </a:schemeClr>
          </a:solidFill>
        </p:spPr>
        <p:txBody>
          <a:bodyPr wrap="square" rtlCol="0">
            <a:spAutoFit/>
          </a:bodyPr>
          <a:lstStyle/>
          <a:p>
            <a:endParaRPr lang="en-US" dirty="0"/>
          </a:p>
        </p:txBody>
      </p:sp>
      <p:sp>
        <p:nvSpPr>
          <p:cNvPr id="8" name="TextBox 7"/>
          <p:cNvSpPr txBox="1"/>
          <p:nvPr/>
        </p:nvSpPr>
        <p:spPr>
          <a:xfrm>
            <a:off x="3907973" y="3875556"/>
            <a:ext cx="816428" cy="391886"/>
          </a:xfrm>
          <a:prstGeom prst="rect">
            <a:avLst/>
          </a:prstGeom>
          <a:solidFill>
            <a:schemeClr val="bg2">
              <a:lumMod val="75000"/>
              <a:lumOff val="25000"/>
            </a:schemeClr>
          </a:solidFill>
        </p:spPr>
        <p:txBody>
          <a:bodyPr wrap="square" rtlCol="0">
            <a:spAutoFit/>
          </a:bodyPr>
          <a:lstStyle/>
          <a:p>
            <a:endParaRPr lang="en-US" dirty="0"/>
          </a:p>
        </p:txBody>
      </p:sp>
      <p:sp>
        <p:nvSpPr>
          <p:cNvPr id="9" name="TextBox 8"/>
          <p:cNvSpPr txBox="1"/>
          <p:nvPr/>
        </p:nvSpPr>
        <p:spPr>
          <a:xfrm>
            <a:off x="6313717" y="3973528"/>
            <a:ext cx="816428" cy="391886"/>
          </a:xfrm>
          <a:prstGeom prst="rect">
            <a:avLst/>
          </a:prstGeom>
          <a:solidFill>
            <a:schemeClr val="bg2">
              <a:lumMod val="75000"/>
              <a:lumOff val="25000"/>
            </a:schemeClr>
          </a:solidFill>
        </p:spPr>
        <p:txBody>
          <a:bodyPr wrap="square" rtlCol="0">
            <a:spAutoFit/>
          </a:bodyPr>
          <a:lstStyle/>
          <a:p>
            <a:endParaRPr lang="en-US" dirty="0"/>
          </a:p>
        </p:txBody>
      </p:sp>
      <p:sp>
        <p:nvSpPr>
          <p:cNvPr id="5" name="TextBox 4"/>
          <p:cNvSpPr txBox="1"/>
          <p:nvPr/>
        </p:nvSpPr>
        <p:spPr>
          <a:xfrm>
            <a:off x="3803472" y="3985258"/>
            <a:ext cx="903514" cy="369332"/>
          </a:xfrm>
          <a:prstGeom prst="rect">
            <a:avLst/>
          </a:prstGeom>
          <a:noFill/>
        </p:spPr>
        <p:txBody>
          <a:bodyPr wrap="square" rtlCol="0">
            <a:spAutoFit/>
          </a:bodyPr>
          <a:lstStyle/>
          <a:p>
            <a:r>
              <a:rPr lang="en-US" dirty="0" smtClean="0">
                <a:latin typeface="Arial Black" panose="020B0A04020102020204" pitchFamily="34" charset="0"/>
              </a:rPr>
              <a:t>44-62</a:t>
            </a:r>
            <a:r>
              <a:rPr lang="en-US" dirty="0" smtClean="0"/>
              <a:t> </a:t>
            </a:r>
            <a:endParaRPr lang="en-US" dirty="0"/>
          </a:p>
        </p:txBody>
      </p:sp>
      <p:sp>
        <p:nvSpPr>
          <p:cNvPr id="11" name="TextBox 10"/>
          <p:cNvSpPr txBox="1"/>
          <p:nvPr/>
        </p:nvSpPr>
        <p:spPr>
          <a:xfrm>
            <a:off x="6265026" y="4007117"/>
            <a:ext cx="903514" cy="369332"/>
          </a:xfrm>
          <a:prstGeom prst="rect">
            <a:avLst/>
          </a:prstGeom>
          <a:noFill/>
        </p:spPr>
        <p:txBody>
          <a:bodyPr wrap="square" rtlCol="0">
            <a:spAutoFit/>
          </a:bodyPr>
          <a:lstStyle/>
          <a:p>
            <a:r>
              <a:rPr lang="en-US" dirty="0" smtClean="0">
                <a:latin typeface="Arial Black" panose="020B0A04020102020204" pitchFamily="34" charset="0"/>
              </a:rPr>
              <a:t>28-43</a:t>
            </a:r>
            <a:r>
              <a:rPr lang="en-US" dirty="0" smtClean="0"/>
              <a:t> </a:t>
            </a:r>
            <a:endParaRPr lang="en-US" dirty="0"/>
          </a:p>
        </p:txBody>
      </p:sp>
      <p:sp>
        <p:nvSpPr>
          <p:cNvPr id="16" name="TextBox 15"/>
          <p:cNvSpPr txBox="1"/>
          <p:nvPr/>
        </p:nvSpPr>
        <p:spPr>
          <a:xfrm>
            <a:off x="1894114" y="4920343"/>
            <a:ext cx="9002485" cy="369332"/>
          </a:xfrm>
          <a:prstGeom prst="rect">
            <a:avLst/>
          </a:prstGeom>
          <a:solidFill>
            <a:schemeClr val="tx1"/>
          </a:solidFill>
        </p:spPr>
        <p:txBody>
          <a:bodyPr wrap="square" rtlCol="0">
            <a:spAutoFit/>
          </a:bodyPr>
          <a:lstStyle/>
          <a:p>
            <a:r>
              <a:rPr lang="en-US" dirty="0" smtClean="0">
                <a:solidFill>
                  <a:schemeClr val="bg1"/>
                </a:solidFill>
                <a:latin typeface="Cooper Black" panose="0208090404030B020404" pitchFamily="18" charset="0"/>
              </a:rPr>
              <a:t>  Traditionalist		</a:t>
            </a:r>
            <a:r>
              <a:rPr lang="en-US" dirty="0">
                <a:solidFill>
                  <a:schemeClr val="bg1"/>
                </a:solidFill>
                <a:latin typeface="Cooper Black" panose="0208090404030B020404" pitchFamily="18" charset="0"/>
              </a:rPr>
              <a:t> </a:t>
            </a:r>
            <a:r>
              <a:rPr lang="en-US" dirty="0" smtClean="0">
                <a:solidFill>
                  <a:schemeClr val="bg1"/>
                </a:solidFill>
                <a:latin typeface="Cooper Black" panose="0208090404030B020404" pitchFamily="18" charset="0"/>
              </a:rPr>
              <a:t>   Baby Boomer	</a:t>
            </a:r>
            <a:r>
              <a:rPr lang="en-US" dirty="0">
                <a:solidFill>
                  <a:schemeClr val="bg1"/>
                </a:solidFill>
                <a:latin typeface="Cooper Black" panose="0208090404030B020404" pitchFamily="18" charset="0"/>
              </a:rPr>
              <a:t> </a:t>
            </a:r>
            <a:r>
              <a:rPr lang="en-US" dirty="0" smtClean="0">
                <a:solidFill>
                  <a:schemeClr val="bg1"/>
                </a:solidFill>
                <a:latin typeface="Cooper Black" panose="0208090404030B020404" pitchFamily="18" charset="0"/>
              </a:rPr>
              <a:t>           Generation </a:t>
            </a:r>
            <a:r>
              <a:rPr lang="en-US" dirty="0">
                <a:solidFill>
                  <a:schemeClr val="bg1"/>
                </a:solidFill>
                <a:latin typeface="Cooper Black" panose="0208090404030B020404" pitchFamily="18" charset="0"/>
              </a:rPr>
              <a:t>X </a:t>
            </a:r>
            <a:r>
              <a:rPr lang="en-US" dirty="0" smtClean="0">
                <a:solidFill>
                  <a:schemeClr val="bg1"/>
                </a:solidFill>
                <a:latin typeface="Cooper Black" panose="0208090404030B020404" pitchFamily="18" charset="0"/>
              </a:rPr>
              <a:t>	         Millennial</a:t>
            </a:r>
            <a:endParaRPr lang="en-US" dirty="0">
              <a:solidFill>
                <a:schemeClr val="bg1"/>
              </a:solidFill>
              <a:latin typeface="Cooper Black" panose="0208090404030B020404" pitchFamily="18" charset="0"/>
            </a:endParaRPr>
          </a:p>
        </p:txBody>
      </p:sp>
      <p:pic>
        <p:nvPicPr>
          <p:cNvPr id="10" name="Picture 9"/>
          <p:cNvPicPr>
            <a:picLocks noChangeAspect="1"/>
          </p:cNvPicPr>
          <p:nvPr/>
        </p:nvPicPr>
        <p:blipFill>
          <a:blip r:embed="rId4"/>
          <a:stretch>
            <a:fillRect/>
          </a:stretch>
        </p:blipFill>
        <p:spPr>
          <a:xfrm>
            <a:off x="8686803" y="4028059"/>
            <a:ext cx="680937" cy="325224"/>
          </a:xfrm>
          <a:prstGeom prst="rect">
            <a:avLst/>
          </a:prstGeom>
        </p:spPr>
      </p:pic>
      <p:sp>
        <p:nvSpPr>
          <p:cNvPr id="14" name="TextBox 13"/>
          <p:cNvSpPr txBox="1"/>
          <p:nvPr/>
        </p:nvSpPr>
        <p:spPr>
          <a:xfrm>
            <a:off x="8625845" y="4029543"/>
            <a:ext cx="903514" cy="369332"/>
          </a:xfrm>
          <a:prstGeom prst="rect">
            <a:avLst/>
          </a:prstGeom>
          <a:noFill/>
        </p:spPr>
        <p:txBody>
          <a:bodyPr wrap="square" rtlCol="0">
            <a:spAutoFit/>
          </a:bodyPr>
          <a:lstStyle/>
          <a:p>
            <a:r>
              <a:rPr lang="en-US" dirty="0" smtClean="0">
                <a:latin typeface="Arial Black" panose="020B0A04020102020204" pitchFamily="34" charset="0"/>
              </a:rPr>
              <a:t>18-27</a:t>
            </a:r>
            <a:r>
              <a:rPr lang="en-US" dirty="0" smtClean="0"/>
              <a:t> </a:t>
            </a:r>
            <a:endParaRPr lang="en-US" dirty="0"/>
          </a:p>
        </p:txBody>
      </p:sp>
      <p:sp>
        <p:nvSpPr>
          <p:cNvPr id="17" name="TextBox 16"/>
          <p:cNvSpPr txBox="1"/>
          <p:nvPr/>
        </p:nvSpPr>
        <p:spPr>
          <a:xfrm>
            <a:off x="1359333" y="3948636"/>
            <a:ext cx="903514" cy="369332"/>
          </a:xfrm>
          <a:prstGeom prst="rect">
            <a:avLst/>
          </a:prstGeom>
          <a:noFill/>
        </p:spPr>
        <p:txBody>
          <a:bodyPr wrap="square" rtlCol="0">
            <a:spAutoFit/>
          </a:bodyPr>
          <a:lstStyle/>
          <a:p>
            <a:r>
              <a:rPr lang="en-US" dirty="0" smtClean="0">
                <a:latin typeface="Arial Black" panose="020B0A04020102020204" pitchFamily="34" charset="0"/>
              </a:rPr>
              <a:t>63-86</a:t>
            </a:r>
            <a:r>
              <a:rPr lang="en-US" dirty="0" smtClean="0"/>
              <a:t> </a:t>
            </a:r>
            <a:endParaRPr lang="en-US" dirty="0"/>
          </a:p>
        </p:txBody>
      </p:sp>
    </p:spTree>
    <p:extLst>
      <p:ext uri="{BB962C8B-B14F-4D97-AF65-F5344CB8AC3E}">
        <p14:creationId xmlns:p14="http://schemas.microsoft.com/office/powerpoint/2010/main" val="25060669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14846" y="1030635"/>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8" name="TextBox 17"/>
          <p:cNvSpPr txBox="1"/>
          <p:nvPr/>
        </p:nvSpPr>
        <p:spPr>
          <a:xfrm>
            <a:off x="4457154" y="26658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9" name="TextBox 18"/>
          <p:cNvSpPr txBox="1"/>
          <p:nvPr/>
        </p:nvSpPr>
        <p:spPr>
          <a:xfrm>
            <a:off x="4736000" y="18431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0" name="TextBox 19"/>
          <p:cNvSpPr txBox="1"/>
          <p:nvPr/>
        </p:nvSpPr>
        <p:spPr>
          <a:xfrm>
            <a:off x="4176849" y="3606628"/>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4" name="TextBox 3"/>
          <p:cNvSpPr txBox="1"/>
          <p:nvPr/>
        </p:nvSpPr>
        <p:spPr>
          <a:xfrm>
            <a:off x="0" y="4659"/>
            <a:ext cx="12192000"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2060" name="Picture 12" descr="https://www.slidegeeks.com/pics/dgm/l/h/Human_Aging_Growing_Older_Vector_Icon_Ppt_PowerPoint_Presentation_Portfolio_Styles_Slide_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51" y="0"/>
            <a:ext cx="699134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9445" y="806870"/>
            <a:ext cx="4175350" cy="975015"/>
          </a:xfrm>
          <a:ln>
            <a:solidFill>
              <a:schemeClr val="tx1"/>
            </a:solidFill>
          </a:ln>
        </p:spPr>
        <p:style>
          <a:lnRef idx="2">
            <a:schemeClr val="dk1"/>
          </a:lnRef>
          <a:fillRef idx="1">
            <a:schemeClr val="lt1"/>
          </a:fillRef>
          <a:effectRef idx="0">
            <a:schemeClr val="dk1"/>
          </a:effectRef>
          <a:fontRef idx="minor">
            <a:schemeClr val="dk1"/>
          </a:fontRef>
        </p:style>
        <p:txBody>
          <a:bodyPr/>
          <a:lstStyle/>
          <a:p>
            <a:pPr algn="ctr"/>
            <a:r>
              <a:rPr lang="en-US" dirty="0" smtClean="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Introduction</a:t>
            </a:r>
            <a:endPar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endParaRPr>
          </a:p>
        </p:txBody>
      </p:sp>
      <p:sp>
        <p:nvSpPr>
          <p:cNvPr id="21" name="TextBox 20"/>
          <p:cNvSpPr txBox="1"/>
          <p:nvPr/>
        </p:nvSpPr>
        <p:spPr>
          <a:xfrm>
            <a:off x="3829271" y="4531574"/>
            <a:ext cx="3228975" cy="781202"/>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3" name="TextBox 2"/>
          <p:cNvSpPr txBox="1"/>
          <p:nvPr/>
        </p:nvSpPr>
        <p:spPr>
          <a:xfrm>
            <a:off x="5014846" y="10306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8" name="TextBox 7"/>
          <p:cNvSpPr txBox="1"/>
          <p:nvPr/>
        </p:nvSpPr>
        <p:spPr>
          <a:xfrm>
            <a:off x="5764765" y="1793997"/>
            <a:ext cx="6836635" cy="369332"/>
          </a:xfrm>
          <a:prstGeom prst="rect">
            <a:avLst/>
          </a:prstGeom>
          <a:noFill/>
        </p:spPr>
        <p:txBody>
          <a:bodyPr wrap="square" rtlCol="0">
            <a:spAutoFit/>
          </a:bodyPr>
          <a:lstStyle/>
          <a:p>
            <a:pPr algn="ctr"/>
            <a:r>
              <a:rPr lang="en-US" dirty="0" smtClean="0">
                <a:solidFill>
                  <a:schemeClr val="bg1"/>
                </a:solidFill>
                <a:latin typeface="Arial" panose="020B0604020202020204" pitchFamily="34" charset="0"/>
                <a:cs typeface="Arial" panose="020B0604020202020204" pitchFamily="34" charset="0"/>
              </a:rPr>
              <a:t>Multicultural Island-service culture philosophy</a:t>
            </a:r>
            <a:endParaRPr lang="en-US" dirty="0">
              <a:solidFill>
                <a:schemeClr val="bg1"/>
              </a:solidFill>
              <a:latin typeface="Arial" panose="020B0604020202020204" pitchFamily="34" charset="0"/>
              <a:cs typeface="Arial" panose="020B0604020202020204" pitchFamily="34" charset="0"/>
            </a:endParaRPr>
          </a:p>
        </p:txBody>
      </p:sp>
      <p:sp>
        <p:nvSpPr>
          <p:cNvPr id="16" name="TextBox 15"/>
          <p:cNvSpPr txBox="1"/>
          <p:nvPr/>
        </p:nvSpPr>
        <p:spPr>
          <a:xfrm>
            <a:off x="4750564" y="1849852"/>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6" name="TextBox 25"/>
          <p:cNvSpPr txBox="1"/>
          <p:nvPr/>
        </p:nvSpPr>
        <p:spPr>
          <a:xfrm>
            <a:off x="4219330" y="3429000"/>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7" name="TextBox 16"/>
          <p:cNvSpPr txBox="1"/>
          <p:nvPr/>
        </p:nvSpPr>
        <p:spPr>
          <a:xfrm>
            <a:off x="4463316" y="26874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3" name="TextBox 22"/>
          <p:cNvSpPr txBox="1"/>
          <p:nvPr/>
        </p:nvSpPr>
        <p:spPr>
          <a:xfrm>
            <a:off x="4219330" y="5001617"/>
            <a:ext cx="5925332" cy="369332"/>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High turnover – Mostly young generations</a:t>
            </a:r>
          </a:p>
        </p:txBody>
      </p:sp>
      <p:sp>
        <p:nvSpPr>
          <p:cNvPr id="22" name="TextBox 21"/>
          <p:cNvSpPr txBox="1"/>
          <p:nvPr/>
        </p:nvSpPr>
        <p:spPr>
          <a:xfrm>
            <a:off x="5382354" y="3288407"/>
            <a:ext cx="5450986" cy="369332"/>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Famous for hospitality/Fast developing sector</a:t>
            </a:r>
          </a:p>
        </p:txBody>
      </p:sp>
    </p:spTree>
    <p:extLst>
      <p:ext uri="{BB962C8B-B14F-4D97-AF65-F5344CB8AC3E}">
        <p14:creationId xmlns:p14="http://schemas.microsoft.com/office/powerpoint/2010/main" val="1188399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14846" y="1030635"/>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8" name="TextBox 17"/>
          <p:cNvSpPr txBox="1"/>
          <p:nvPr/>
        </p:nvSpPr>
        <p:spPr>
          <a:xfrm>
            <a:off x="4457154" y="26658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9" name="TextBox 18"/>
          <p:cNvSpPr txBox="1"/>
          <p:nvPr/>
        </p:nvSpPr>
        <p:spPr>
          <a:xfrm>
            <a:off x="4736000" y="1843163"/>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0" name="TextBox 19"/>
          <p:cNvSpPr txBox="1"/>
          <p:nvPr/>
        </p:nvSpPr>
        <p:spPr>
          <a:xfrm>
            <a:off x="4176849" y="3606628"/>
            <a:ext cx="3371847" cy="866773"/>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4" name="TextBox 3"/>
          <p:cNvSpPr txBox="1"/>
          <p:nvPr/>
        </p:nvSpPr>
        <p:spPr>
          <a:xfrm>
            <a:off x="0" y="14387"/>
            <a:ext cx="12192000"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2060" name="Picture 12" descr="https://www.slidegeeks.com/pics/dgm/l/h/Human_Aging_Growing_Older_Vector_Icon_Ppt_PowerPoint_Presentation_Portfolio_Styles_Slide_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51" y="0"/>
            <a:ext cx="699134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717" y="806870"/>
            <a:ext cx="4175350" cy="975015"/>
          </a:xfrm>
          <a:ln>
            <a:solidFill>
              <a:schemeClr val="tx1"/>
            </a:solidFill>
          </a:ln>
        </p:spPr>
        <p:style>
          <a:lnRef idx="2">
            <a:schemeClr val="dk1"/>
          </a:lnRef>
          <a:fillRef idx="1">
            <a:schemeClr val="lt1"/>
          </a:fillRef>
          <a:effectRef idx="0">
            <a:schemeClr val="dk1"/>
          </a:effectRef>
          <a:fontRef idx="minor">
            <a:schemeClr val="dk1"/>
          </a:fontRef>
        </p:style>
        <p:txBody>
          <a:bodyPr/>
          <a:lstStyle/>
          <a:p>
            <a:pPr algn="ctr"/>
            <a:r>
              <a:rPr lang="en-US" dirty="0" smtClean="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Aims &amp; Objectives</a:t>
            </a:r>
            <a:endPar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endParaRPr>
          </a:p>
        </p:txBody>
      </p:sp>
      <p:sp>
        <p:nvSpPr>
          <p:cNvPr id="21" name="TextBox 20"/>
          <p:cNvSpPr txBox="1"/>
          <p:nvPr/>
        </p:nvSpPr>
        <p:spPr>
          <a:xfrm>
            <a:off x="3829271" y="4531574"/>
            <a:ext cx="3228975" cy="781202"/>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3" name="TextBox 2"/>
          <p:cNvSpPr txBox="1"/>
          <p:nvPr/>
        </p:nvSpPr>
        <p:spPr>
          <a:xfrm>
            <a:off x="5014846" y="10306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6" name="TextBox 15"/>
          <p:cNvSpPr txBox="1"/>
          <p:nvPr/>
        </p:nvSpPr>
        <p:spPr>
          <a:xfrm>
            <a:off x="4750564" y="1849852"/>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5" name="TextBox 24"/>
          <p:cNvSpPr txBox="1"/>
          <p:nvPr/>
        </p:nvSpPr>
        <p:spPr>
          <a:xfrm>
            <a:off x="3514525" y="4462431"/>
            <a:ext cx="8745922" cy="369332"/>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Identify ways to create better bonding and have a happy work environment</a:t>
            </a:r>
          </a:p>
        </p:txBody>
      </p:sp>
      <p:sp>
        <p:nvSpPr>
          <p:cNvPr id="26" name="TextBox 25"/>
          <p:cNvSpPr txBox="1"/>
          <p:nvPr/>
        </p:nvSpPr>
        <p:spPr>
          <a:xfrm>
            <a:off x="4219330" y="3429000"/>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7" name="TextBox 16"/>
          <p:cNvSpPr txBox="1"/>
          <p:nvPr/>
        </p:nvSpPr>
        <p:spPr>
          <a:xfrm>
            <a:off x="4463316" y="2687435"/>
            <a:ext cx="1685923" cy="772144"/>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24" name="TextBox 23"/>
          <p:cNvSpPr txBox="1"/>
          <p:nvPr/>
        </p:nvSpPr>
        <p:spPr>
          <a:xfrm>
            <a:off x="4165643" y="2474954"/>
            <a:ext cx="8435758" cy="646331"/>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To understand generational behavior patterns associated with different generations</a:t>
            </a:r>
          </a:p>
        </p:txBody>
      </p:sp>
    </p:spTree>
    <p:extLst>
      <p:ext uri="{BB962C8B-B14F-4D97-AF65-F5344CB8AC3E}">
        <p14:creationId xmlns:p14="http://schemas.microsoft.com/office/powerpoint/2010/main" val="29197194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35" name="Picture 8" descr="https://thumbs.dreamstime.com/z/survey-icon-representing-clipboard-pencil-8796431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3598" y="1788882"/>
            <a:ext cx="1694118" cy="185737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36" name="Picture 12" descr="Related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1232" y="1798407"/>
            <a:ext cx="1691056" cy="1847850"/>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37" name="Picture 14" descr="https://encrypted-tbn0.gstatic.com/images?q=tbn:ANd9GcSUE24Ta4_pdeLW8ENjIbitPeJP85XgS4xicjnCiDtcDm_v8x8bI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21254" y="1793645"/>
            <a:ext cx="1688683" cy="185737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5" name="Right Arrow 4"/>
          <p:cNvSpPr/>
          <p:nvPr/>
        </p:nvSpPr>
        <p:spPr>
          <a:xfrm>
            <a:off x="2535911" y="2448232"/>
            <a:ext cx="984037" cy="530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ight Arrow 48"/>
          <p:cNvSpPr/>
          <p:nvPr/>
        </p:nvSpPr>
        <p:spPr>
          <a:xfrm>
            <a:off x="5551953" y="2448232"/>
            <a:ext cx="984037" cy="530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ight Arrow 49"/>
          <p:cNvSpPr/>
          <p:nvPr/>
        </p:nvSpPr>
        <p:spPr>
          <a:xfrm>
            <a:off x="8625405" y="2448232"/>
            <a:ext cx="984037" cy="5309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TextBox 50"/>
          <p:cNvSpPr txBox="1"/>
          <p:nvPr/>
        </p:nvSpPr>
        <p:spPr>
          <a:xfrm>
            <a:off x="194787" y="3897262"/>
            <a:ext cx="2640019"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smtClean="0">
                <a:solidFill>
                  <a:schemeClr val="bg1"/>
                </a:solidFill>
                <a:latin typeface="Arial" panose="020B0604020202020204" pitchFamily="34" charset="0"/>
                <a:cs typeface="Arial" panose="020B0604020202020204" pitchFamily="34" charset="0"/>
              </a:rPr>
              <a:t>Funnel Approach</a:t>
            </a:r>
          </a:p>
          <a:p>
            <a:pPr algn="ctr"/>
            <a:endParaRPr lang="en-US" dirty="0">
              <a:solidFill>
                <a:schemeClr val="bg1"/>
              </a:solidFill>
              <a:latin typeface="Gill Sans Ultra Bold" panose="020B0A02020104020203" pitchFamily="34" charset="0"/>
            </a:endParaRPr>
          </a:p>
        </p:txBody>
      </p:sp>
      <p:sp>
        <p:nvSpPr>
          <p:cNvPr id="52" name="TextBox 51"/>
          <p:cNvSpPr txBox="1"/>
          <p:nvPr/>
        </p:nvSpPr>
        <p:spPr>
          <a:xfrm>
            <a:off x="3195692" y="3871187"/>
            <a:ext cx="2649929" cy="14773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Survey Questionnaire</a:t>
            </a:r>
          </a:p>
          <a:p>
            <a:pPr algn="ctr"/>
            <a:endParaRPr lang="en-US" dirty="0" smtClean="0">
              <a:solidFill>
                <a:schemeClr val="bg1"/>
              </a:solidFill>
              <a:latin typeface="Gill Sans Ultra Bold" panose="020B0A02020104020203" pitchFamily="34" charset="0"/>
            </a:endParaRP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100 Participants</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60 from LBM</a:t>
            </a:r>
          </a:p>
          <a:p>
            <a:pPr marL="285750" indent="-285750">
              <a:buFont typeface="Arial" panose="020B0604020202020204" pitchFamily="34" charset="0"/>
              <a:buChar char="•"/>
            </a:pPr>
            <a:r>
              <a:rPr lang="en-US" dirty="0" smtClean="0">
                <a:solidFill>
                  <a:schemeClr val="bg1"/>
                </a:solidFill>
                <a:latin typeface="Arial" panose="020B0604020202020204" pitchFamily="34" charset="0"/>
                <a:cs typeface="Arial" panose="020B0604020202020204" pitchFamily="34" charset="0"/>
              </a:rPr>
              <a:t>40 from SOP</a:t>
            </a:r>
            <a:endParaRPr lang="en-US" dirty="0">
              <a:solidFill>
                <a:schemeClr val="bg1"/>
              </a:solidFill>
              <a:latin typeface="Arial" panose="020B0604020202020204" pitchFamily="34" charset="0"/>
              <a:cs typeface="Arial" panose="020B0604020202020204" pitchFamily="34" charset="0"/>
            </a:endParaRPr>
          </a:p>
        </p:txBody>
      </p:sp>
      <p:sp>
        <p:nvSpPr>
          <p:cNvPr id="53" name="TextBox 52"/>
          <p:cNvSpPr txBox="1"/>
          <p:nvPr/>
        </p:nvSpPr>
        <p:spPr>
          <a:xfrm>
            <a:off x="6400800" y="3860511"/>
            <a:ext cx="2391243" cy="175432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Focus Group with help of survey analysis</a:t>
            </a:r>
          </a:p>
          <a:p>
            <a:pPr algn="ctr"/>
            <a:endParaRPr lang="en-US" dirty="0" smtClean="0">
              <a:solidFill>
                <a:schemeClr val="bg1"/>
              </a:solidFill>
              <a:latin typeface="Gill Sans Ultra Bold" panose="020B0A02020104020203" pitchFamily="34" charset="0"/>
            </a:endParaRP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10 Managers</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10 Team Members</a:t>
            </a:r>
          </a:p>
        </p:txBody>
      </p:sp>
      <p:sp>
        <p:nvSpPr>
          <p:cNvPr id="54" name="TextBox 53"/>
          <p:cNvSpPr txBox="1"/>
          <p:nvPr/>
        </p:nvSpPr>
        <p:spPr>
          <a:xfrm>
            <a:off x="9686925" y="3841461"/>
            <a:ext cx="1943100"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Interview with HRMs/GMs</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From both resorts</a:t>
            </a:r>
          </a:p>
        </p:txBody>
      </p:sp>
      <p:sp>
        <p:nvSpPr>
          <p:cNvPr id="55" name="TextBox 54"/>
          <p:cNvSpPr txBox="1"/>
          <p:nvPr/>
        </p:nvSpPr>
        <p:spPr>
          <a:xfrm>
            <a:off x="86734" y="5772529"/>
            <a:ext cx="12105266" cy="1569660"/>
          </a:xfrm>
          <a:prstGeom prst="rect">
            <a:avLst/>
          </a:prstGeom>
          <a:noFill/>
        </p:spPr>
        <p:txBody>
          <a:bodyPr wrap="square" rtlCol="0">
            <a:spAutoFit/>
          </a:bodyPr>
          <a:lstStyle/>
          <a:p>
            <a:pPr indent="-285750">
              <a:buFont typeface="Wingdings" panose="05000000000000000000" pitchFamily="2" charset="2"/>
              <a:buChar char="Ø"/>
            </a:pPr>
            <a:r>
              <a:rPr lang="en-US" sz="2000" b="1" dirty="0">
                <a:solidFill>
                  <a:schemeClr val="bg1"/>
                </a:solidFill>
                <a:latin typeface="Arial" panose="020B0604020202020204" pitchFamily="34" charset="0"/>
                <a:cs typeface="Arial" panose="020B0604020202020204" pitchFamily="34" charset="0"/>
              </a:rPr>
              <a:t>Information's received not mixed with other resorts nor being manipulated</a:t>
            </a:r>
          </a:p>
          <a:p>
            <a:pPr indent="-285750">
              <a:buFont typeface="Wingdings" panose="05000000000000000000" pitchFamily="2" charset="2"/>
              <a:buChar char="Ø"/>
            </a:pPr>
            <a:r>
              <a:rPr lang="en-US" sz="2000" b="1" dirty="0">
                <a:solidFill>
                  <a:schemeClr val="bg1"/>
                </a:solidFill>
                <a:latin typeface="Arial" panose="020B0604020202020204" pitchFamily="34" charset="0"/>
                <a:cs typeface="Arial" panose="020B0604020202020204" pitchFamily="34" charset="0"/>
              </a:rPr>
              <a:t>Confidentiality </a:t>
            </a:r>
            <a:r>
              <a:rPr lang="en-US" sz="2000" b="1" dirty="0" smtClean="0">
                <a:solidFill>
                  <a:schemeClr val="bg1"/>
                </a:solidFill>
                <a:latin typeface="Arial" panose="020B0604020202020204" pitchFamily="34" charset="0"/>
                <a:cs typeface="Arial" panose="020B0604020202020204" pitchFamily="34" charset="0"/>
              </a:rPr>
              <a:t>and anonymity</a:t>
            </a:r>
            <a:endParaRPr lang="en-US" sz="2000" b="1" dirty="0">
              <a:solidFill>
                <a:schemeClr val="bg1"/>
              </a:solidFill>
              <a:latin typeface="Arial" panose="020B0604020202020204" pitchFamily="34" charset="0"/>
              <a:cs typeface="Arial" panose="020B0604020202020204" pitchFamily="34" charset="0"/>
            </a:endParaRPr>
          </a:p>
          <a:p>
            <a:pPr indent="-285750">
              <a:buFont typeface="Wingdings" panose="05000000000000000000" pitchFamily="2" charset="2"/>
              <a:buChar char="Ø"/>
            </a:pPr>
            <a:r>
              <a:rPr lang="en-US" sz="2000" b="1" dirty="0">
                <a:solidFill>
                  <a:schemeClr val="bg1"/>
                </a:solidFill>
                <a:latin typeface="Arial" panose="020B0604020202020204" pitchFamily="34" charset="0"/>
                <a:cs typeface="Arial" panose="020B0604020202020204" pitchFamily="34" charset="0"/>
              </a:rPr>
              <a:t>No discrimination</a:t>
            </a:r>
          </a:p>
          <a:p>
            <a:pPr algn="ctr"/>
            <a:endParaRPr lang="en-US" dirty="0" smtClean="0">
              <a:solidFill>
                <a:schemeClr val="bg1"/>
              </a:solidFill>
              <a:latin typeface="Gill Sans Ultra Bold" panose="020B0A02020104020203" pitchFamily="34" charset="0"/>
            </a:endParaRPr>
          </a:p>
          <a:p>
            <a:pPr algn="ctr"/>
            <a:endParaRPr lang="en-US" dirty="0">
              <a:solidFill>
                <a:schemeClr val="bg1"/>
              </a:solidFill>
              <a:latin typeface="Gill Sans Ultra Bold" panose="020B0A02020104020203" pitchFamily="34" charset="0"/>
            </a:endParaRPr>
          </a:p>
        </p:txBody>
      </p:sp>
      <p:sp>
        <p:nvSpPr>
          <p:cNvPr id="16" name="Title 1"/>
          <p:cNvSpPr txBox="1">
            <a:spLocks/>
          </p:cNvSpPr>
          <p:nvPr/>
        </p:nvSpPr>
        <p:spPr>
          <a:xfrm>
            <a:off x="3673598" y="100589"/>
            <a:ext cx="4171949" cy="965337"/>
          </a:xfrm>
          <a:prstGeom prst="rect">
            <a:avLst/>
          </a:prstGeom>
          <a:ln w="15875" cap="rnd" cmpd="sng" algn="ctr">
            <a:solidFill>
              <a:schemeClr val="tx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b">
            <a:noAutofit/>
          </a:bodyPr>
          <a:lstStyle>
            <a:lvl1pPr algn="l" defTabSz="457200" rtl="0" eaLnBrk="1" latinLnBrk="0" hangingPunct="1">
              <a:spcBef>
                <a:spcPct val="0"/>
              </a:spcBef>
              <a:buNone/>
              <a:defRPr sz="4000" b="1"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Methodology</a:t>
            </a:r>
          </a:p>
        </p:txBody>
      </p:sp>
      <p:pic>
        <p:nvPicPr>
          <p:cNvPr id="1028" name="Picture 4" descr="https://thumbs.dreamstime.com/b/icon-filtering-funnel-filtering-148584195.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6645" y="1776943"/>
            <a:ext cx="1694118" cy="1869314"/>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3943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9" grpId="0" animBg="1"/>
      <p:bldP spid="50" grpId="0" animBg="1"/>
      <p:bldP spid="51" grpId="0" animBg="1"/>
      <p:bldP spid="52" grpId="0" animBg="1"/>
      <p:bldP spid="53" grpId="0" animBg="1"/>
      <p:bldP spid="54" grpId="0" animBg="1"/>
      <p:bldP spid="5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3453" y="501098"/>
            <a:ext cx="4423737" cy="637675"/>
          </a:xfrm>
        </p:spPr>
        <p:txBody>
          <a:bodyPr/>
          <a:lstStyle/>
          <a:p>
            <a:r>
              <a:rPr lang="en-US" sz="6600" dirty="0" smtClean="0">
                <a:ln w="22225">
                  <a:solidFill>
                    <a:schemeClr val="accent2"/>
                  </a:solidFill>
                  <a:prstDash val="solid"/>
                </a:ln>
                <a:solidFill>
                  <a:schemeClr val="accent2">
                    <a:lumMod val="40000"/>
                    <a:lumOff val="60000"/>
                  </a:schemeClr>
                </a:solidFill>
              </a:rPr>
              <a:t>Findings</a:t>
            </a:r>
            <a:endParaRPr lang="en-US" dirty="0">
              <a:ln w="22225">
                <a:solidFill>
                  <a:schemeClr val="accent2"/>
                </a:solidFill>
                <a:prstDash val="solid"/>
              </a:ln>
              <a:solidFill>
                <a:schemeClr val="accent2">
                  <a:lumMod val="40000"/>
                  <a:lumOff val="60000"/>
                </a:schemeClr>
              </a:solidFill>
            </a:endParaRPr>
          </a:p>
        </p:txBody>
      </p:sp>
      <p:sp>
        <p:nvSpPr>
          <p:cNvPr id="4" name="TextBox 3"/>
          <p:cNvSpPr txBox="1"/>
          <p:nvPr/>
        </p:nvSpPr>
        <p:spPr>
          <a:xfrm>
            <a:off x="0" y="0"/>
            <a:ext cx="12192000" cy="6858000"/>
          </a:xfrm>
          <a:prstGeom prst="rect">
            <a:avLst/>
          </a:prstGeom>
          <a:solidFill>
            <a:schemeClr val="tx1"/>
          </a:solidFill>
          <a:ln w="38100">
            <a:solidFill>
              <a:schemeClr val="tx1">
                <a:lumMod val="85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949" y="1961000"/>
            <a:ext cx="3516871" cy="2210949"/>
          </a:xfrm>
          <a:prstGeom prst="rect">
            <a:avLst/>
          </a:prstGeom>
        </p:spPr>
      </p:pic>
      <p:sp>
        <p:nvSpPr>
          <p:cNvPr id="7" name="Title 1"/>
          <p:cNvSpPr txBox="1">
            <a:spLocks/>
          </p:cNvSpPr>
          <p:nvPr/>
        </p:nvSpPr>
        <p:spPr>
          <a:xfrm>
            <a:off x="126839" y="98351"/>
            <a:ext cx="4171949" cy="965337"/>
          </a:xfrm>
          <a:prstGeom prst="rect">
            <a:avLst/>
          </a:prstGeom>
          <a:ln w="15875" cap="rnd" cmpd="sng" algn="ctr">
            <a:solidFill>
              <a:schemeClr val="tx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b">
            <a:noAutofit/>
          </a:bodyPr>
          <a:lstStyle>
            <a:lvl1pPr algn="l" defTabSz="457200" rtl="0" eaLnBrk="1" latinLnBrk="0" hangingPunct="1">
              <a:spcBef>
                <a:spcPct val="0"/>
              </a:spcBef>
              <a:buNone/>
              <a:defRPr sz="4000" b="1"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Findings</a:t>
            </a:r>
          </a:p>
        </p:txBody>
      </p:sp>
      <p:sp>
        <p:nvSpPr>
          <p:cNvPr id="8" name="Content Placeholder 2"/>
          <p:cNvSpPr>
            <a:spLocks noGrp="1"/>
          </p:cNvSpPr>
          <p:nvPr>
            <p:ph idx="1"/>
          </p:nvPr>
        </p:nvSpPr>
        <p:spPr>
          <a:xfrm>
            <a:off x="4813838" y="923190"/>
            <a:ext cx="6078477" cy="5011620"/>
          </a:xfrm>
        </p:spPr>
        <p:txBody>
          <a:bodyPr>
            <a:noAutofit/>
          </a:bodyPr>
          <a:lstStyle/>
          <a:p>
            <a:pPr marL="0" indent="0">
              <a:buNone/>
            </a:pPr>
            <a:r>
              <a:rPr lang="en-US" u="sng" dirty="0" smtClean="0">
                <a:solidFill>
                  <a:schemeClr val="bg1"/>
                </a:solidFill>
                <a:latin typeface="Arial Black" panose="020B0A04020102020204" pitchFamily="34" charset="0"/>
              </a:rPr>
              <a:t>Survey</a:t>
            </a:r>
            <a:r>
              <a:rPr lang="en-US" u="sng" dirty="0" smtClean="0">
                <a:solidFill>
                  <a:schemeClr val="bg1"/>
                </a:solidFill>
              </a:rPr>
              <a:t> </a:t>
            </a:r>
            <a:endParaRPr lang="en-US" u="sng" dirty="0">
              <a:solidFill>
                <a:schemeClr val="bg1"/>
              </a:solidFill>
            </a:endParaRP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Differences </a:t>
            </a:r>
            <a:r>
              <a:rPr lang="en-US" dirty="0" smtClean="0">
                <a:solidFill>
                  <a:schemeClr val="bg1"/>
                </a:solidFill>
                <a:latin typeface="Arial" panose="020B0604020202020204" pitchFamily="34" charset="0"/>
                <a:cs typeface="Arial" panose="020B0604020202020204" pitchFamily="34" charset="0"/>
              </a:rPr>
              <a:t>exist </a:t>
            </a:r>
            <a:r>
              <a:rPr lang="en-US" dirty="0">
                <a:solidFill>
                  <a:schemeClr val="bg1"/>
                </a:solidFill>
                <a:latin typeface="Arial" panose="020B0604020202020204" pitchFamily="34" charset="0"/>
                <a:cs typeface="Arial" panose="020B0604020202020204" pitchFamily="34" charset="0"/>
              </a:rPr>
              <a:t>amongst each generation</a:t>
            </a: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Analysis </a:t>
            </a:r>
            <a:r>
              <a:rPr lang="en-US" dirty="0">
                <a:solidFill>
                  <a:schemeClr val="bg1"/>
                </a:solidFill>
                <a:latin typeface="Arial" panose="020B0604020202020204" pitchFamily="34" charset="0"/>
                <a:cs typeface="Arial" panose="020B0604020202020204" pitchFamily="34" charset="0"/>
              </a:rPr>
              <a:t>reveals no </a:t>
            </a:r>
            <a:r>
              <a:rPr lang="en-US" dirty="0" smtClean="0">
                <a:solidFill>
                  <a:schemeClr val="bg1"/>
                </a:solidFill>
                <a:latin typeface="Arial" panose="020B0604020202020204" pitchFamily="34" charset="0"/>
                <a:cs typeface="Arial" panose="020B0604020202020204" pitchFamily="34" charset="0"/>
              </a:rPr>
              <a:t>coherence</a:t>
            </a: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No </a:t>
            </a:r>
            <a:r>
              <a:rPr lang="en-US" dirty="0">
                <a:solidFill>
                  <a:schemeClr val="bg1"/>
                </a:solidFill>
                <a:latin typeface="Arial" panose="020B0604020202020204" pitchFamily="34" charset="0"/>
                <a:cs typeface="Arial" panose="020B0604020202020204" pitchFamily="34" charset="0"/>
              </a:rPr>
              <a:t>g</a:t>
            </a:r>
            <a:r>
              <a:rPr lang="en-US" dirty="0" smtClean="0">
                <a:solidFill>
                  <a:schemeClr val="bg1"/>
                </a:solidFill>
                <a:latin typeface="Arial" panose="020B0604020202020204" pitchFamily="34" charset="0"/>
                <a:cs typeface="Arial" panose="020B0604020202020204" pitchFamily="34" charset="0"/>
              </a:rPr>
              <a:t>enerational </a:t>
            </a:r>
            <a:r>
              <a:rPr lang="en-US" dirty="0">
                <a:solidFill>
                  <a:schemeClr val="bg1"/>
                </a:solidFill>
                <a:latin typeface="Arial" panose="020B0604020202020204" pitchFamily="34" charset="0"/>
                <a:cs typeface="Arial" panose="020B0604020202020204" pitchFamily="34" charset="0"/>
              </a:rPr>
              <a:t>diversity was found</a:t>
            </a:r>
          </a:p>
          <a:p>
            <a:pPr marL="0" indent="0">
              <a:buNone/>
            </a:pPr>
            <a:endParaRPr lang="en-US" dirty="0" smtClean="0">
              <a:solidFill>
                <a:schemeClr val="bg1"/>
              </a:solidFill>
            </a:endParaRPr>
          </a:p>
          <a:p>
            <a:pPr marL="0" indent="0">
              <a:buNone/>
            </a:pPr>
            <a:r>
              <a:rPr lang="en-US" u="sng" dirty="0" smtClean="0">
                <a:solidFill>
                  <a:schemeClr val="bg1"/>
                </a:solidFill>
                <a:latin typeface="Arial Black" panose="020B0A04020102020204" pitchFamily="34" charset="0"/>
              </a:rPr>
              <a:t>Focus group – </a:t>
            </a:r>
            <a:r>
              <a:rPr lang="en-US" u="sng" dirty="0">
                <a:solidFill>
                  <a:schemeClr val="bg1"/>
                </a:solidFill>
                <a:latin typeface="Arial Black" panose="020B0A04020102020204" pitchFamily="34" charset="0"/>
              </a:rPr>
              <a:t> </a:t>
            </a:r>
            <a:r>
              <a:rPr lang="en-US" u="sng" dirty="0" smtClean="0">
                <a:solidFill>
                  <a:schemeClr val="bg1"/>
                </a:solidFill>
                <a:latin typeface="Arial Black" panose="020B0A04020102020204" pitchFamily="34" charset="0"/>
              </a:rPr>
              <a:t>Team Members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Diverging opinions on generation </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Clear understanding of expectations</a:t>
            </a:r>
          </a:p>
          <a:p>
            <a:pPr marL="0" indent="0">
              <a:buNone/>
            </a:pPr>
            <a:endParaRPr lang="en-US" dirty="0" smtClean="0">
              <a:solidFill>
                <a:schemeClr val="bg1"/>
              </a:solidFill>
            </a:endParaRPr>
          </a:p>
          <a:p>
            <a:pPr marL="0" indent="0">
              <a:buNone/>
            </a:pPr>
            <a:r>
              <a:rPr lang="en-US" u="sng" dirty="0" smtClean="0">
                <a:solidFill>
                  <a:schemeClr val="bg1"/>
                </a:solidFill>
                <a:latin typeface="Arial Black" panose="020B0A04020102020204" pitchFamily="34" charset="0"/>
              </a:rPr>
              <a:t>Focus Group – Managers</a:t>
            </a: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Generational problem exists</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Need </a:t>
            </a:r>
            <a:r>
              <a:rPr lang="en-US" dirty="0">
                <a:solidFill>
                  <a:schemeClr val="bg1"/>
                </a:solidFill>
                <a:latin typeface="Arial" panose="020B0604020202020204" pitchFamily="34" charset="0"/>
                <a:cs typeface="Arial" panose="020B0604020202020204" pitchFamily="34" charset="0"/>
              </a:rPr>
              <a:t>to consider individual </a:t>
            </a:r>
            <a:r>
              <a:rPr lang="en-US" dirty="0" smtClean="0">
                <a:solidFill>
                  <a:schemeClr val="bg1"/>
                </a:solidFill>
                <a:latin typeface="Arial" panose="020B0604020202020204" pitchFamily="34" charset="0"/>
                <a:cs typeface="Arial" panose="020B0604020202020204" pitchFamily="34" charset="0"/>
              </a:rPr>
              <a:t>values</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Stop stereotyping Team </a:t>
            </a:r>
            <a:r>
              <a:rPr lang="en-US" dirty="0" smtClean="0">
                <a:solidFill>
                  <a:schemeClr val="bg1"/>
                </a:solidFill>
                <a:latin typeface="Arial" panose="020B0604020202020204" pitchFamily="34" charset="0"/>
                <a:cs typeface="Arial" panose="020B0604020202020204" pitchFamily="34" charset="0"/>
              </a:rPr>
              <a:t>Members by generations</a:t>
            </a:r>
            <a:endParaRPr lang="en-US" dirty="0">
              <a:solidFill>
                <a:schemeClr val="bg1"/>
              </a:solidFill>
              <a:latin typeface="Arial" panose="020B0604020202020204" pitchFamily="34" charset="0"/>
              <a:cs typeface="Arial" panose="020B0604020202020204" pitchFamily="34" charset="0"/>
            </a:endParaRPr>
          </a:p>
        </p:txBody>
      </p:sp>
      <p:cxnSp>
        <p:nvCxnSpPr>
          <p:cNvPr id="5" name="Straight Connector 4"/>
          <p:cNvCxnSpPr/>
          <p:nvPr/>
        </p:nvCxnSpPr>
        <p:spPr>
          <a:xfrm flipH="1">
            <a:off x="2790825"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5192401" y="0"/>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a:off x="2588365"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05768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3453" y="501098"/>
            <a:ext cx="4423737" cy="637675"/>
          </a:xfrm>
        </p:spPr>
        <p:txBody>
          <a:bodyPr/>
          <a:lstStyle/>
          <a:p>
            <a:r>
              <a:rPr lang="en-US" sz="6600" dirty="0" smtClean="0">
                <a:ln w="22225">
                  <a:solidFill>
                    <a:schemeClr val="accent2"/>
                  </a:solidFill>
                  <a:prstDash val="solid"/>
                </a:ln>
                <a:solidFill>
                  <a:schemeClr val="accent2">
                    <a:lumMod val="40000"/>
                    <a:lumOff val="60000"/>
                  </a:schemeClr>
                </a:solidFill>
              </a:rPr>
              <a:t>Findings</a:t>
            </a:r>
            <a:endParaRPr lang="en-US" dirty="0">
              <a:ln w="22225">
                <a:solidFill>
                  <a:schemeClr val="accent2"/>
                </a:solidFill>
                <a:prstDash val="solid"/>
              </a:ln>
              <a:solidFill>
                <a:schemeClr val="accent2">
                  <a:lumMod val="40000"/>
                  <a:lumOff val="60000"/>
                </a:schemeClr>
              </a:solidFill>
            </a:endParaRPr>
          </a:p>
        </p:txBody>
      </p:sp>
      <p:sp>
        <p:nvSpPr>
          <p:cNvPr id="4" name="TextBox 3"/>
          <p:cNvSpPr txBox="1"/>
          <p:nvPr/>
        </p:nvSpPr>
        <p:spPr>
          <a:xfrm>
            <a:off x="0" y="0"/>
            <a:ext cx="12192000" cy="6858000"/>
          </a:xfrm>
          <a:prstGeom prst="rect">
            <a:avLst/>
          </a:prstGeom>
          <a:solidFill>
            <a:schemeClr val="tx1"/>
          </a:solidFill>
          <a:ln w="38100">
            <a:solidFill>
              <a:schemeClr val="tx1">
                <a:lumMod val="85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949" y="1961000"/>
            <a:ext cx="3516871" cy="2210949"/>
          </a:xfrm>
          <a:prstGeom prst="rect">
            <a:avLst/>
          </a:prstGeom>
        </p:spPr>
      </p:pic>
      <p:sp>
        <p:nvSpPr>
          <p:cNvPr id="7" name="Title 1"/>
          <p:cNvSpPr txBox="1">
            <a:spLocks/>
          </p:cNvSpPr>
          <p:nvPr/>
        </p:nvSpPr>
        <p:spPr>
          <a:xfrm>
            <a:off x="126839" y="98351"/>
            <a:ext cx="4171949" cy="965337"/>
          </a:xfrm>
          <a:prstGeom prst="rect">
            <a:avLst/>
          </a:prstGeom>
          <a:ln w="15875" cap="rnd" cmpd="sng" algn="ctr">
            <a:solidFill>
              <a:schemeClr val="tx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b">
            <a:noAutofit/>
          </a:bodyPr>
          <a:lstStyle>
            <a:lvl1pPr algn="l" defTabSz="457200" rtl="0" eaLnBrk="1" latinLnBrk="0" hangingPunct="1">
              <a:spcBef>
                <a:spcPct val="0"/>
              </a:spcBef>
              <a:buNone/>
              <a:defRPr sz="4000" b="1" kern="1200">
                <a:solidFill>
                  <a:schemeClr val="dk1"/>
                </a:solidFill>
                <a:latin typeface="+mn-lt"/>
                <a:ea typeface="+mn-ea"/>
                <a:cs typeface="+mn-cs"/>
              </a:defRPr>
            </a:lvl1pPr>
            <a:lvl2pPr eaLnBrk="1" hangingPunct="1">
              <a:defRPr>
                <a:solidFill>
                  <a:schemeClr val="dk1"/>
                </a:solidFill>
                <a:latin typeface="+mn-lt"/>
                <a:ea typeface="+mn-ea"/>
                <a:cs typeface="+mn-cs"/>
              </a:defRPr>
            </a:lvl2pPr>
            <a:lvl3pPr eaLnBrk="1" hangingPunct="1">
              <a:defRPr>
                <a:solidFill>
                  <a:schemeClr val="dk1"/>
                </a:solidFill>
                <a:latin typeface="+mn-lt"/>
                <a:ea typeface="+mn-ea"/>
                <a:cs typeface="+mn-cs"/>
              </a:defRPr>
            </a:lvl3pPr>
            <a:lvl4pPr eaLnBrk="1" hangingPunct="1">
              <a:defRPr>
                <a:solidFill>
                  <a:schemeClr val="dk1"/>
                </a:solidFill>
                <a:latin typeface="+mn-lt"/>
                <a:ea typeface="+mn-ea"/>
                <a:cs typeface="+mn-cs"/>
              </a:defRPr>
            </a:lvl4pPr>
            <a:lvl5pPr eaLnBrk="1" hangingPunct="1">
              <a:defRPr>
                <a:solidFill>
                  <a:schemeClr val="dk1"/>
                </a:solidFill>
                <a:latin typeface="+mn-lt"/>
                <a:ea typeface="+mn-ea"/>
                <a:cs typeface="+mn-cs"/>
              </a:defRPr>
            </a:lvl5pPr>
            <a:lvl6pPr eaLnBrk="1" hangingPunct="1">
              <a:defRPr>
                <a:solidFill>
                  <a:schemeClr val="dk1"/>
                </a:solidFill>
                <a:latin typeface="+mn-lt"/>
                <a:ea typeface="+mn-ea"/>
                <a:cs typeface="+mn-cs"/>
              </a:defRPr>
            </a:lvl6pPr>
            <a:lvl7pPr eaLnBrk="1" hangingPunct="1">
              <a:defRPr>
                <a:solidFill>
                  <a:schemeClr val="dk1"/>
                </a:solidFill>
                <a:latin typeface="+mn-lt"/>
                <a:ea typeface="+mn-ea"/>
                <a:cs typeface="+mn-cs"/>
              </a:defRPr>
            </a:lvl7pPr>
            <a:lvl8pPr eaLnBrk="1" hangingPunct="1">
              <a:defRPr>
                <a:solidFill>
                  <a:schemeClr val="dk1"/>
                </a:solidFill>
                <a:latin typeface="+mn-lt"/>
                <a:ea typeface="+mn-ea"/>
                <a:cs typeface="+mn-cs"/>
              </a:defRPr>
            </a:lvl8pPr>
            <a:lvl9pPr eaLnBrk="1" hangingPunct="1">
              <a:defRPr>
                <a:solidFill>
                  <a:schemeClr val="dk1"/>
                </a:solidFill>
                <a:latin typeface="+mn-lt"/>
                <a:ea typeface="+mn-ea"/>
                <a:cs typeface="+mn-cs"/>
              </a:defRPr>
            </a:lvl9pPr>
          </a:lstStyle>
          <a:p>
            <a:pPr algn="ctr"/>
            <a:r>
              <a:rPr lang="en-US"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Findings</a:t>
            </a:r>
          </a:p>
        </p:txBody>
      </p:sp>
      <p:cxnSp>
        <p:nvCxnSpPr>
          <p:cNvPr id="11" name="Straight Connector 10"/>
          <p:cNvCxnSpPr/>
          <p:nvPr/>
        </p:nvCxnSpPr>
        <p:spPr>
          <a:xfrm>
            <a:off x="5192401" y="0"/>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12" name="Content Placeholder 2"/>
          <p:cNvSpPr txBox="1">
            <a:spLocks/>
          </p:cNvSpPr>
          <p:nvPr/>
        </p:nvSpPr>
        <p:spPr>
          <a:xfrm>
            <a:off x="4972293" y="336595"/>
            <a:ext cx="6476757" cy="6208076"/>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u="sng" dirty="0">
                <a:solidFill>
                  <a:schemeClr val="bg1"/>
                </a:solidFill>
                <a:latin typeface="Arial Black" panose="020B0A04020102020204" pitchFamily="34" charset="0"/>
              </a:rPr>
              <a:t>Interview of HRMs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Generational </a:t>
            </a:r>
            <a:r>
              <a:rPr lang="en-US" dirty="0" smtClean="0">
                <a:solidFill>
                  <a:schemeClr val="bg1"/>
                </a:solidFill>
                <a:latin typeface="Arial" panose="020B0604020202020204" pitchFamily="34" charset="0"/>
                <a:cs typeface="Arial" panose="020B0604020202020204" pitchFamily="34" charset="0"/>
              </a:rPr>
              <a:t>problem exists</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Need </a:t>
            </a:r>
            <a:r>
              <a:rPr lang="en-US" dirty="0">
                <a:solidFill>
                  <a:schemeClr val="bg1"/>
                </a:solidFill>
                <a:latin typeface="Arial" panose="020B0604020202020204" pitchFamily="34" charset="0"/>
                <a:cs typeface="Arial" panose="020B0604020202020204" pitchFamily="34" charset="0"/>
              </a:rPr>
              <a:t>to consider individual values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Leadership training </a:t>
            </a:r>
          </a:p>
          <a:p>
            <a:pPr marL="0" indent="0">
              <a:buFont typeface="Wingdings 2" charset="2"/>
              <a:buNone/>
            </a:pPr>
            <a:endParaRPr lang="en-US" dirty="0" smtClean="0">
              <a:solidFill>
                <a:schemeClr val="bg1"/>
              </a:solidFill>
            </a:endParaRPr>
          </a:p>
          <a:p>
            <a:pPr marL="0" indent="0">
              <a:buNone/>
            </a:pPr>
            <a:r>
              <a:rPr lang="en-US" u="sng" dirty="0">
                <a:solidFill>
                  <a:schemeClr val="bg1"/>
                </a:solidFill>
                <a:latin typeface="Arial Black" panose="020B0A04020102020204" pitchFamily="34" charset="0"/>
              </a:rPr>
              <a:t>Interview of GMs</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G</a:t>
            </a:r>
            <a:r>
              <a:rPr lang="en-US" dirty="0" smtClean="0">
                <a:solidFill>
                  <a:schemeClr val="bg1"/>
                </a:solidFill>
                <a:latin typeface="Arial" panose="020B0604020202020204" pitchFamily="34" charset="0"/>
                <a:cs typeface="Arial" panose="020B0604020202020204" pitchFamily="34" charset="0"/>
              </a:rPr>
              <a:t>enerational problem does not exist</a:t>
            </a:r>
            <a:endParaRPr lang="en-US"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Understand the needs of each individual</a:t>
            </a:r>
          </a:p>
          <a:p>
            <a:pPr>
              <a:buClrTx/>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Personal and professional growth plan for Team Members</a:t>
            </a:r>
          </a:p>
          <a:p>
            <a:endParaRPr lang="en-US" dirty="0"/>
          </a:p>
        </p:txBody>
      </p:sp>
      <p:cxnSp>
        <p:nvCxnSpPr>
          <p:cNvPr id="14" name="Straight Connector 13"/>
          <p:cNvCxnSpPr/>
          <p:nvPr/>
        </p:nvCxnSpPr>
        <p:spPr>
          <a:xfrm flipH="1">
            <a:off x="2790825"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a:off x="2588365"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95435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 y="-392"/>
            <a:ext cx="12192000" cy="6858000"/>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3" name="Content Placeholder 2"/>
          <p:cNvSpPr>
            <a:spLocks noGrp="1"/>
          </p:cNvSpPr>
          <p:nvPr>
            <p:ph idx="1"/>
          </p:nvPr>
        </p:nvSpPr>
        <p:spPr>
          <a:xfrm>
            <a:off x="3982064" y="1816620"/>
            <a:ext cx="7683909" cy="4082735"/>
          </a:xfrm>
        </p:spPr>
        <p:txBody>
          <a:bodyPr>
            <a:normAutofit/>
          </a:bodyPr>
          <a:lstStyle/>
          <a:p>
            <a:pPr marL="0" indent="0">
              <a:spcBef>
                <a:spcPct val="0"/>
              </a:spcBef>
              <a:buNone/>
            </a:pPr>
            <a:r>
              <a:rPr lang="en-US" sz="4000" b="1"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Conclusion</a:t>
            </a:r>
          </a:p>
          <a:p>
            <a:pPr>
              <a:lnSpc>
                <a:spcPct val="200000"/>
              </a:lnSpc>
              <a:buClrTx/>
              <a:buFont typeface="+mj-lt"/>
              <a:buAutoNum type="arabicPeriod"/>
            </a:pPr>
            <a:r>
              <a:rPr lang="en-US" dirty="0">
                <a:solidFill>
                  <a:schemeClr val="bg1"/>
                </a:solidFill>
                <a:latin typeface="Arial" panose="020B0604020202020204" pitchFamily="34" charset="0"/>
                <a:cs typeface="Arial" panose="020B0604020202020204" pitchFamily="34" charset="0"/>
              </a:rPr>
              <a:t>No generational dilemma</a:t>
            </a:r>
          </a:p>
          <a:p>
            <a:pPr>
              <a:lnSpc>
                <a:spcPct val="200000"/>
              </a:lnSpc>
              <a:buClrTx/>
              <a:buFont typeface="+mj-lt"/>
              <a:buAutoNum type="arabicPeriod"/>
            </a:pPr>
            <a:r>
              <a:rPr lang="en-US" dirty="0">
                <a:solidFill>
                  <a:schemeClr val="bg1"/>
                </a:solidFill>
                <a:latin typeface="Arial" panose="020B0604020202020204" pitchFamily="34" charset="0"/>
                <a:cs typeface="Arial" panose="020B0604020202020204" pitchFamily="34" charset="0"/>
              </a:rPr>
              <a:t>Conflicts </a:t>
            </a:r>
            <a:r>
              <a:rPr lang="en-US" dirty="0" smtClean="0">
                <a:solidFill>
                  <a:schemeClr val="bg1"/>
                </a:solidFill>
                <a:latin typeface="Arial" panose="020B0604020202020204" pitchFamily="34" charset="0"/>
                <a:cs typeface="Arial" panose="020B0604020202020204" pitchFamily="34" charset="0"/>
              </a:rPr>
              <a:t>need to be addressed </a:t>
            </a:r>
            <a:r>
              <a:rPr lang="en-US" dirty="0">
                <a:solidFill>
                  <a:schemeClr val="bg1"/>
                </a:solidFill>
                <a:latin typeface="Arial" panose="020B0604020202020204" pitchFamily="34" charset="0"/>
                <a:cs typeface="Arial" panose="020B0604020202020204" pitchFamily="34" charset="0"/>
              </a:rPr>
              <a:t>in an individual approach</a:t>
            </a:r>
          </a:p>
          <a:p>
            <a:pPr>
              <a:lnSpc>
                <a:spcPct val="200000"/>
              </a:lnSpc>
              <a:buClrTx/>
              <a:buFont typeface="+mj-lt"/>
              <a:buAutoNum type="arabicPeriod"/>
            </a:pPr>
            <a:r>
              <a:rPr lang="en-US" dirty="0">
                <a:solidFill>
                  <a:schemeClr val="bg1"/>
                </a:solidFill>
                <a:latin typeface="Arial" panose="020B0604020202020204" pitchFamily="34" charset="0"/>
                <a:cs typeface="Arial" panose="020B0604020202020204" pitchFamily="34" charset="0"/>
              </a:rPr>
              <a:t>Understanding Team Members individual needs and values is of </a:t>
            </a:r>
            <a:r>
              <a:rPr lang="en-US" dirty="0" smtClean="0">
                <a:solidFill>
                  <a:schemeClr val="bg1"/>
                </a:solidFill>
                <a:latin typeface="Arial" panose="020B0604020202020204" pitchFamily="34" charset="0"/>
                <a:cs typeface="Arial" panose="020B0604020202020204" pitchFamily="34" charset="0"/>
              </a:rPr>
              <a:t>critical</a:t>
            </a:r>
            <a:endParaRPr lang="en-US" dirty="0">
              <a:solidFill>
                <a:schemeClr val="bg1"/>
              </a:solidFill>
              <a:latin typeface="Arial" panose="020B0604020202020204" pitchFamily="34" charset="0"/>
              <a:cs typeface="Arial" panose="020B0604020202020204" pitchFamily="34" charset="0"/>
            </a:endParaRPr>
          </a:p>
          <a:p>
            <a:pPr marL="0" indent="0">
              <a:buNone/>
            </a:pPr>
            <a:endParaRPr lang="en-US" dirty="0" smtClean="0">
              <a:solidFill>
                <a:schemeClr val="bg1"/>
              </a:solidFill>
            </a:endParaRPr>
          </a:p>
          <a:p>
            <a:pPr marL="0" indent="0">
              <a:buNone/>
            </a:pPr>
            <a:endParaRPr lang="en-US"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594" y="1556860"/>
            <a:ext cx="2804831" cy="2796066"/>
          </a:xfrm>
          <a:prstGeom prst="rect">
            <a:avLst/>
          </a:prstGeom>
        </p:spPr>
      </p:pic>
      <p:cxnSp>
        <p:nvCxnSpPr>
          <p:cNvPr id="9" name="Straight Connector 8"/>
          <p:cNvCxnSpPr/>
          <p:nvPr/>
        </p:nvCxnSpPr>
        <p:spPr>
          <a:xfrm flipH="1">
            <a:off x="2343150"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2140690"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71602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23266"/>
            <a:ext cx="12192000" cy="6858000"/>
          </a:xfrm>
          <a:prstGeom prst="rect">
            <a:avLst/>
          </a:prstGeom>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594" y="1556860"/>
            <a:ext cx="2804831" cy="2796066"/>
          </a:xfrm>
          <a:prstGeom prst="rect">
            <a:avLst/>
          </a:prstGeom>
        </p:spPr>
      </p:pic>
      <p:sp>
        <p:nvSpPr>
          <p:cNvPr id="2" name="TextBox 1"/>
          <p:cNvSpPr txBox="1"/>
          <p:nvPr/>
        </p:nvSpPr>
        <p:spPr>
          <a:xfrm>
            <a:off x="4445380" y="400050"/>
            <a:ext cx="7837745" cy="6210931"/>
          </a:xfrm>
          <a:prstGeom prst="rect">
            <a:avLst/>
          </a:prstGeom>
          <a:noFill/>
        </p:spPr>
        <p:txBody>
          <a:bodyPr wrap="square" rtlCol="0">
            <a:spAutoFit/>
          </a:bodyPr>
          <a:lstStyle/>
          <a:p>
            <a:pPr>
              <a:spcBef>
                <a:spcPct val="0"/>
              </a:spcBef>
            </a:pPr>
            <a:r>
              <a:rPr lang="en-US" sz="4000" b="1" dirty="0" smtClean="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rPr>
              <a:t>Recommendation</a:t>
            </a:r>
          </a:p>
          <a:p>
            <a:pPr>
              <a:spcBef>
                <a:spcPct val="0"/>
              </a:spcBef>
            </a:pPr>
            <a:endParaRPr lang="en-US" sz="1600" b="1" dirty="0">
              <a:ln w="9525">
                <a:solidFill>
                  <a:schemeClr val="tx1">
                    <a:lumMod val="50000"/>
                  </a:schemeClr>
                </a:solidFill>
                <a:prstDash val="solid"/>
              </a:ln>
              <a:solidFill>
                <a:schemeClr val="tx1">
                  <a:lumMod val="50000"/>
                </a:schemeClr>
              </a:solidFill>
              <a:effectLst>
                <a:outerShdw blurRad="12700" dist="38100" dir="2700000" algn="tl" rotWithShape="0">
                  <a:schemeClr val="accent5">
                    <a:lumMod val="60000"/>
                    <a:lumOff val="40000"/>
                  </a:schemeClr>
                </a:outerShdw>
              </a:effectLst>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Improve communication leading to increase in </a:t>
            </a:r>
            <a:r>
              <a:rPr lang="en-US" dirty="0">
                <a:solidFill>
                  <a:schemeClr val="bg1"/>
                </a:solidFill>
                <a:latin typeface="Arial" panose="020B0604020202020204" pitchFamily="34" charset="0"/>
                <a:cs typeface="Arial" panose="020B0604020202020204" pitchFamily="34" charset="0"/>
              </a:rPr>
              <a:t>trust and decrease in </a:t>
            </a:r>
            <a:r>
              <a:rPr lang="en-US" dirty="0" smtClean="0">
                <a:solidFill>
                  <a:schemeClr val="bg1"/>
                </a:solidFill>
                <a:latin typeface="Arial" panose="020B0604020202020204" pitchFamily="34" charset="0"/>
                <a:cs typeface="Arial" panose="020B0604020202020204" pitchFamily="34" charset="0"/>
              </a:rPr>
              <a:t>conflicts</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Develop strategies </a:t>
            </a:r>
            <a:r>
              <a:rPr lang="en-US" dirty="0">
                <a:solidFill>
                  <a:schemeClr val="bg1"/>
                </a:solidFill>
                <a:latin typeface="Arial" panose="020B0604020202020204" pitchFamily="34" charset="0"/>
                <a:cs typeface="Arial" panose="020B0604020202020204" pitchFamily="34" charset="0"/>
              </a:rPr>
              <a:t>to improve work life </a:t>
            </a:r>
            <a:r>
              <a:rPr lang="en-US" dirty="0" smtClean="0">
                <a:solidFill>
                  <a:schemeClr val="bg1"/>
                </a:solidFill>
                <a:latin typeface="Arial" panose="020B0604020202020204" pitchFamily="34" charset="0"/>
                <a:cs typeface="Arial" panose="020B0604020202020204" pitchFamily="34" charset="0"/>
              </a:rPr>
              <a:t>balance</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Focus on both the personal </a:t>
            </a:r>
            <a:r>
              <a:rPr lang="en-US" dirty="0">
                <a:solidFill>
                  <a:schemeClr val="bg1"/>
                </a:solidFill>
                <a:latin typeface="Arial" panose="020B0604020202020204" pitchFamily="34" charset="0"/>
                <a:cs typeface="Arial" panose="020B0604020202020204" pitchFamily="34" charset="0"/>
              </a:rPr>
              <a:t>and professional </a:t>
            </a:r>
            <a:r>
              <a:rPr lang="en-US" dirty="0" smtClean="0">
                <a:solidFill>
                  <a:schemeClr val="bg1"/>
                </a:solidFill>
                <a:latin typeface="Arial" panose="020B0604020202020204" pitchFamily="34" charset="0"/>
                <a:cs typeface="Arial" panose="020B0604020202020204" pitchFamily="34" charset="0"/>
              </a:rPr>
              <a:t>growth of the team members</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Recognise and value the team </a:t>
            </a:r>
            <a:r>
              <a:rPr lang="en-US" dirty="0">
                <a:solidFill>
                  <a:schemeClr val="bg1"/>
                </a:solidFill>
                <a:latin typeface="Arial" panose="020B0604020202020204" pitchFamily="34" charset="0"/>
                <a:cs typeface="Arial" panose="020B0604020202020204" pitchFamily="34" charset="0"/>
              </a:rPr>
              <a:t>Members </a:t>
            </a:r>
            <a:r>
              <a:rPr lang="en-US" dirty="0" smtClean="0">
                <a:solidFill>
                  <a:schemeClr val="bg1"/>
                </a:solidFill>
                <a:latin typeface="Arial" panose="020B0604020202020204" pitchFamily="34" charset="0"/>
                <a:cs typeface="Arial" panose="020B0604020202020204" pitchFamily="34" charset="0"/>
              </a:rPr>
              <a:t>as part of the team at </a:t>
            </a:r>
            <a:r>
              <a:rPr lang="en-US" dirty="0">
                <a:solidFill>
                  <a:schemeClr val="bg1"/>
                </a:solidFill>
                <a:latin typeface="Arial" panose="020B0604020202020204" pitchFamily="34" charset="0"/>
                <a:cs typeface="Arial" panose="020B0604020202020204" pitchFamily="34" charset="0"/>
              </a:rPr>
              <a:t>work </a:t>
            </a:r>
            <a:r>
              <a:rPr lang="en-US" dirty="0" smtClean="0">
                <a:solidFill>
                  <a:schemeClr val="bg1"/>
                </a:solidFill>
                <a:latin typeface="Arial" panose="020B0604020202020204" pitchFamily="34" charset="0"/>
                <a:cs typeface="Arial" panose="020B0604020202020204" pitchFamily="34" charset="0"/>
              </a:rPr>
              <a:t>place</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Invest in regular training </a:t>
            </a:r>
          </a:p>
          <a:p>
            <a:pPr marL="342900" indent="-342900">
              <a:spcBef>
                <a:spcPct val="20000"/>
              </a:spcBef>
              <a:spcAft>
                <a:spcPts val="600"/>
              </a:spcAft>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pPr marL="342900" indent="-342900">
              <a:spcBef>
                <a:spcPct val="20000"/>
              </a:spcBef>
              <a:spcAft>
                <a:spcPts val="600"/>
              </a:spcAft>
              <a:buFont typeface="+mj-lt"/>
              <a:buAutoNum type="arabicPeriod"/>
            </a:pPr>
            <a:r>
              <a:rPr lang="en-US" dirty="0" smtClean="0">
                <a:solidFill>
                  <a:schemeClr val="bg1"/>
                </a:solidFill>
                <a:latin typeface="Arial" panose="020B0604020202020204" pitchFamily="34" charset="0"/>
                <a:cs typeface="Arial" panose="020B0604020202020204" pitchFamily="34" charset="0"/>
              </a:rPr>
              <a:t>Have regular 1:1 meetings </a:t>
            </a:r>
            <a:r>
              <a:rPr lang="en-US" dirty="0">
                <a:solidFill>
                  <a:schemeClr val="bg1"/>
                </a:solidFill>
                <a:latin typeface="Arial" panose="020B0604020202020204" pitchFamily="34" charset="0"/>
                <a:cs typeface="Arial" panose="020B0604020202020204" pitchFamily="34" charset="0"/>
              </a:rPr>
              <a:t>and feedbacks</a:t>
            </a:r>
          </a:p>
        </p:txBody>
      </p:sp>
      <p:cxnSp>
        <p:nvCxnSpPr>
          <p:cNvPr id="9" name="Straight Connector 8"/>
          <p:cNvCxnSpPr/>
          <p:nvPr/>
        </p:nvCxnSpPr>
        <p:spPr>
          <a:xfrm flipH="1">
            <a:off x="2343150" y="23266"/>
            <a:ext cx="2001526" cy="6453734"/>
          </a:xfrm>
          <a:prstGeom prst="line">
            <a:avLst/>
          </a:prstGeom>
          <a:ln w="28575">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2140690" y="400050"/>
            <a:ext cx="2021735" cy="6457950"/>
          </a:xfrm>
          <a:prstGeom prst="line">
            <a:avLst/>
          </a:prstGeom>
          <a:ln w="12700">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4957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0"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8" name="Content Placeholder 2"/>
          <p:cNvSpPr txBox="1">
            <a:spLocks/>
          </p:cNvSpPr>
          <p:nvPr/>
        </p:nvSpPr>
        <p:spPr>
          <a:xfrm>
            <a:off x="347010" y="1664779"/>
            <a:ext cx="11661215" cy="4264074"/>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u="sng" dirty="0">
                <a:solidFill>
                  <a:schemeClr val="bg1"/>
                </a:solidFill>
                <a:latin typeface="Arial Black" panose="020B0A04020102020204" pitchFamily="34" charset="0"/>
              </a:rPr>
              <a:t>Personal Learning</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Developed my leadership </a:t>
            </a:r>
            <a:r>
              <a:rPr lang="en-GB" dirty="0">
                <a:solidFill>
                  <a:schemeClr val="bg1"/>
                </a:solidFill>
                <a:latin typeface="Arial" panose="020B0604020202020204" pitchFamily="34" charset="0"/>
                <a:cs typeface="Arial" panose="020B0604020202020204" pitchFamily="34" charset="0"/>
              </a:rPr>
              <a:t>skills</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Enhanced </a:t>
            </a:r>
            <a:r>
              <a:rPr lang="en-GB" dirty="0">
                <a:solidFill>
                  <a:schemeClr val="bg1"/>
                </a:solidFill>
                <a:latin typeface="Arial" panose="020B0604020202020204" pitchFamily="34" charset="0"/>
                <a:cs typeface="Arial" panose="020B0604020202020204" pitchFamily="34" charset="0"/>
              </a:rPr>
              <a:t>my communication skills </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Improved my time </a:t>
            </a:r>
            <a:r>
              <a:rPr lang="en-GB" dirty="0">
                <a:solidFill>
                  <a:schemeClr val="bg1"/>
                </a:solidFill>
                <a:latin typeface="Arial" panose="020B0604020202020204" pitchFamily="34" charset="0"/>
                <a:cs typeface="Arial" panose="020B0604020202020204" pitchFamily="34" charset="0"/>
              </a:rPr>
              <a:t>m</a:t>
            </a:r>
            <a:r>
              <a:rPr lang="en-GB" dirty="0" smtClean="0">
                <a:solidFill>
                  <a:schemeClr val="bg1"/>
                </a:solidFill>
                <a:latin typeface="Arial" panose="020B0604020202020204" pitchFamily="34" charset="0"/>
                <a:cs typeface="Arial" panose="020B0604020202020204" pitchFamily="34" charset="0"/>
              </a:rPr>
              <a:t>anagement</a:t>
            </a:r>
            <a:endParaRPr lang="en-GB" dirty="0">
              <a:solidFill>
                <a:schemeClr val="bg1"/>
              </a:solidFill>
              <a:latin typeface="Arial" panose="020B0604020202020204" pitchFamily="34" charset="0"/>
              <a:cs typeface="Arial" panose="020B0604020202020204" pitchFamily="34" charset="0"/>
            </a:endParaRPr>
          </a:p>
          <a:p>
            <a:endParaRPr lang="en-GB" u="sng" dirty="0">
              <a:solidFill>
                <a:schemeClr val="bg1"/>
              </a:solidFill>
            </a:endParaRPr>
          </a:p>
          <a:p>
            <a:pPr marL="0" indent="0">
              <a:buNone/>
            </a:pPr>
            <a:r>
              <a:rPr lang="en-GB" u="sng" dirty="0">
                <a:solidFill>
                  <a:schemeClr val="bg1"/>
                </a:solidFill>
                <a:latin typeface="Arial Black" panose="020B0A04020102020204" pitchFamily="34" charset="0"/>
              </a:rPr>
              <a:t>Professional Learning</a:t>
            </a: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Improved my ability to work in team</a:t>
            </a:r>
            <a:endParaRPr lang="en-GB"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Understand better the needs of team members</a:t>
            </a:r>
            <a:endParaRPr lang="en-GB" dirty="0">
              <a:solidFill>
                <a:schemeClr val="bg1"/>
              </a:solidFill>
              <a:latin typeface="Arial" panose="020B0604020202020204" pitchFamily="34" charset="0"/>
              <a:cs typeface="Arial" panose="020B0604020202020204" pitchFamily="34" charset="0"/>
            </a:endParaRPr>
          </a:p>
          <a:p>
            <a:pPr>
              <a:buClrTx/>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Better able to deal and resolve conflicts arising from miscommunication in </a:t>
            </a:r>
            <a:r>
              <a:rPr lang="en-GB" dirty="0">
                <a:solidFill>
                  <a:schemeClr val="bg1"/>
                </a:solidFill>
                <a:latin typeface="Arial" panose="020B0604020202020204" pitchFamily="34" charset="0"/>
                <a:cs typeface="Arial" panose="020B0604020202020204" pitchFamily="34" charset="0"/>
              </a:rPr>
              <a:t>a professional </a:t>
            </a:r>
            <a:r>
              <a:rPr lang="en-GB" dirty="0" smtClean="0">
                <a:solidFill>
                  <a:schemeClr val="bg1"/>
                </a:solidFill>
                <a:latin typeface="Arial" panose="020B0604020202020204" pitchFamily="34" charset="0"/>
                <a:cs typeface="Arial" panose="020B0604020202020204" pitchFamily="34" charset="0"/>
              </a:rPr>
              <a:t>manner</a:t>
            </a:r>
          </a:p>
          <a:p>
            <a:pPr marL="0" indent="0">
              <a:buClrTx/>
              <a:buNone/>
            </a:pPr>
            <a:endParaRPr lang="en-GB" dirty="0">
              <a:solidFill>
                <a:schemeClr val="bg1"/>
              </a:solidFill>
              <a:latin typeface="Arial" panose="020B0604020202020204" pitchFamily="34" charset="0"/>
              <a:cs typeface="Arial" panose="020B0604020202020204" pitchFamily="34" charset="0"/>
            </a:endParaRPr>
          </a:p>
          <a:p>
            <a:pPr marL="0" indent="0">
              <a:buNone/>
            </a:pPr>
            <a:r>
              <a:rPr lang="en-GB" u="sng" dirty="0">
                <a:solidFill>
                  <a:schemeClr val="bg1"/>
                </a:solidFill>
                <a:latin typeface="Arial Black" panose="020B0A04020102020204" pitchFamily="34" charset="0"/>
              </a:rPr>
              <a:t>Personal Contribution</a:t>
            </a:r>
          </a:p>
          <a:p>
            <a:pPr>
              <a:buClr>
                <a:schemeClr val="bg1"/>
              </a:buClr>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Literature Review (Melisa et AL, 2008)</a:t>
            </a:r>
          </a:p>
          <a:p>
            <a:pPr>
              <a:buClr>
                <a:schemeClr val="bg1"/>
              </a:buClr>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Compiled </a:t>
            </a:r>
            <a:r>
              <a:rPr lang="en-US" dirty="0">
                <a:solidFill>
                  <a:schemeClr val="bg1"/>
                </a:solidFill>
                <a:latin typeface="Arial" panose="020B0604020202020204" pitchFamily="34" charset="0"/>
                <a:cs typeface="Arial" panose="020B0604020202020204" pitchFamily="34" charset="0"/>
              </a:rPr>
              <a:t>s</a:t>
            </a:r>
            <a:r>
              <a:rPr lang="en-US" dirty="0" smtClean="0">
                <a:solidFill>
                  <a:schemeClr val="bg1"/>
                </a:solidFill>
                <a:latin typeface="Arial" panose="020B0604020202020204" pitchFamily="34" charset="0"/>
                <a:cs typeface="Arial" panose="020B0604020202020204" pitchFamily="34" charset="0"/>
              </a:rPr>
              <a:t>urvey </a:t>
            </a:r>
            <a:r>
              <a:rPr lang="en-US" dirty="0">
                <a:solidFill>
                  <a:schemeClr val="bg1"/>
                </a:solidFill>
                <a:latin typeface="Arial" panose="020B0604020202020204" pitchFamily="34" charset="0"/>
                <a:cs typeface="Arial" panose="020B0604020202020204" pitchFamily="34" charset="0"/>
              </a:rPr>
              <a:t>results</a:t>
            </a:r>
          </a:p>
          <a:p>
            <a:pPr>
              <a:buClr>
                <a:schemeClr val="bg1"/>
              </a:buClr>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Conducted the focus </a:t>
            </a:r>
            <a:r>
              <a:rPr lang="en-US" dirty="0">
                <a:solidFill>
                  <a:schemeClr val="bg1"/>
                </a:solidFill>
                <a:latin typeface="Arial" panose="020B0604020202020204" pitchFamily="34" charset="0"/>
                <a:cs typeface="Arial" panose="020B0604020202020204" pitchFamily="34" charset="0"/>
              </a:rPr>
              <a:t>group with Team Members and </a:t>
            </a:r>
            <a:r>
              <a:rPr lang="en-US" dirty="0" smtClean="0">
                <a:solidFill>
                  <a:schemeClr val="bg1"/>
                </a:solidFill>
                <a:latin typeface="Arial" panose="020B0604020202020204" pitchFamily="34" charset="0"/>
                <a:cs typeface="Arial" panose="020B0604020202020204" pitchFamily="34" charset="0"/>
              </a:rPr>
              <a:t>Managers at SALT of Palmar</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US" dirty="0" smtClean="0">
                <a:solidFill>
                  <a:schemeClr val="bg1"/>
                </a:solidFill>
                <a:latin typeface="Arial" panose="020B0604020202020204" pitchFamily="34" charset="0"/>
                <a:cs typeface="Arial" panose="020B0604020202020204" pitchFamily="34" charset="0"/>
              </a:rPr>
              <a:t>Participated in </a:t>
            </a:r>
            <a:r>
              <a:rPr lang="en-US" dirty="0">
                <a:solidFill>
                  <a:schemeClr val="bg1"/>
                </a:solidFill>
                <a:latin typeface="Arial" panose="020B0604020202020204" pitchFamily="34" charset="0"/>
                <a:cs typeface="Arial" panose="020B0604020202020204" pitchFamily="34" charset="0"/>
              </a:rPr>
              <a:t>the interview of the General </a:t>
            </a:r>
            <a:r>
              <a:rPr lang="en-US" dirty="0" smtClean="0">
                <a:solidFill>
                  <a:schemeClr val="bg1"/>
                </a:solidFill>
                <a:latin typeface="Arial" panose="020B0604020202020204" pitchFamily="34" charset="0"/>
                <a:cs typeface="Arial" panose="020B0604020202020204" pitchFamily="34" charset="0"/>
              </a:rPr>
              <a:t>Manager of LUX Belle Mare</a:t>
            </a:r>
            <a:endParaRPr lang="en-US" dirty="0">
              <a:solidFill>
                <a:schemeClr val="bg1"/>
              </a:solidFill>
              <a:latin typeface="Arial" panose="020B0604020202020204" pitchFamily="34" charset="0"/>
              <a:cs typeface="Arial" panose="020B0604020202020204" pitchFamily="34" charset="0"/>
            </a:endParaRPr>
          </a:p>
          <a:p>
            <a:pPr marL="0" indent="0">
              <a:buClrTx/>
              <a:buNone/>
            </a:pPr>
            <a:endParaRPr lang="en-GB" dirty="0">
              <a:solidFill>
                <a:schemeClr val="bg1"/>
              </a:solidFill>
              <a:latin typeface="Arial" panose="020B0604020202020204" pitchFamily="34" charset="0"/>
              <a:cs typeface="Arial" panose="020B0604020202020204" pitchFamily="34" charset="0"/>
            </a:endParaRPr>
          </a:p>
          <a:p>
            <a:endParaRPr lang="en-GB" u="sng" dirty="0">
              <a:solidFill>
                <a:schemeClr val="bg1"/>
              </a:solidFill>
            </a:endParaRPr>
          </a:p>
        </p:txBody>
      </p:sp>
      <p:sp>
        <p:nvSpPr>
          <p:cNvPr id="9" name="TextBox 8"/>
          <p:cNvSpPr txBox="1"/>
          <p:nvPr/>
        </p:nvSpPr>
        <p:spPr>
          <a:xfrm>
            <a:off x="7658742" y="605192"/>
            <a:ext cx="2960914"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Asha</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12176713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1"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a:spLocks noGrp="1"/>
          </p:cNvSpPr>
          <p:nvPr>
            <p:ph idx="1"/>
          </p:nvPr>
        </p:nvSpPr>
        <p:spPr>
          <a:xfrm>
            <a:off x="360947" y="590550"/>
            <a:ext cx="11647278" cy="6060973"/>
          </a:xfrm>
        </p:spPr>
        <p:txBody>
          <a:bodyPr>
            <a:normAutofit fontScale="25000" lnSpcReduction="20000"/>
          </a:bodyPr>
          <a:lstStyle/>
          <a:p>
            <a:pPr marL="0" lvl="0" indent="0">
              <a:buFont typeface="Wingdings 2" charset="2"/>
              <a:buNone/>
            </a:pPr>
            <a:r>
              <a:rPr lang="en-GB" sz="7200" u="sng" dirty="0">
                <a:solidFill>
                  <a:schemeClr val="bg1"/>
                </a:solidFill>
                <a:latin typeface="Arial Black" panose="020B0A04020102020204" pitchFamily="34" charset="0"/>
              </a:rPr>
              <a:t>Personal Learning</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Listen without interrupting</a:t>
            </a:r>
            <a:endParaRPr lang="en-GB" sz="7200" dirty="0">
              <a:solidFill>
                <a:schemeClr val="bg1"/>
              </a:solidFill>
              <a:latin typeface="Arial" panose="020B0604020202020204" pitchFamily="34" charset="0"/>
              <a:cs typeface="Arial" panose="020B0604020202020204" pitchFamily="34" charset="0"/>
            </a:endParaRPr>
          </a:p>
          <a:p>
            <a:pPr>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Enhance my communication skills</a:t>
            </a:r>
          </a:p>
          <a:p>
            <a:pPr>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Manage my stress before a presentation</a:t>
            </a:r>
          </a:p>
          <a:p>
            <a:pPr marL="0" lvl="0" indent="0">
              <a:lnSpc>
                <a:spcPct val="120000"/>
              </a:lnSpc>
              <a:buNone/>
            </a:pPr>
            <a:endParaRPr lang="en-GB" sz="7200" dirty="0">
              <a:solidFill>
                <a:schemeClr val="bg1"/>
              </a:solidFill>
              <a:latin typeface="Arial" panose="020B0604020202020204" pitchFamily="34" charset="0"/>
              <a:cs typeface="Arial" panose="020B0604020202020204" pitchFamily="34" charset="0"/>
            </a:endParaRPr>
          </a:p>
          <a:p>
            <a:pPr marL="0" lvl="0" indent="0">
              <a:buFont typeface="Wingdings 2" charset="2"/>
              <a:buNone/>
            </a:pPr>
            <a:r>
              <a:rPr lang="en-GB" sz="7200" u="sng" dirty="0" smtClean="0">
                <a:solidFill>
                  <a:schemeClr val="bg1"/>
                </a:solidFill>
                <a:latin typeface="Arial Black" panose="020B0A04020102020204" pitchFamily="34" charset="0"/>
              </a:rPr>
              <a:t>Professional </a:t>
            </a:r>
            <a:r>
              <a:rPr lang="en-GB" sz="7200" u="sng" dirty="0">
                <a:solidFill>
                  <a:schemeClr val="bg1"/>
                </a:solidFill>
                <a:latin typeface="Arial Black" panose="020B0A04020102020204" pitchFamily="34" charset="0"/>
              </a:rPr>
              <a:t>Learning</a:t>
            </a:r>
          </a:p>
          <a:p>
            <a:pPr lvl="0">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Change </a:t>
            </a:r>
            <a:r>
              <a:rPr lang="en-GB" sz="7200" dirty="0" smtClean="0">
                <a:solidFill>
                  <a:schemeClr val="bg1"/>
                </a:solidFill>
                <a:latin typeface="Arial" panose="020B0604020202020204" pitchFamily="34" charset="0"/>
                <a:cs typeface="Arial" panose="020B0604020202020204" pitchFamily="34" charset="0"/>
              </a:rPr>
              <a:t>my style of communication to reach team members from different generations</a:t>
            </a:r>
          </a:p>
          <a:p>
            <a:pPr lvl="0">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Ability to adapt my approach towards different generations of team members</a:t>
            </a:r>
          </a:p>
          <a:p>
            <a:pPr lvl="0">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Importance </a:t>
            </a:r>
            <a:r>
              <a:rPr lang="en-GB" sz="7200" dirty="0">
                <a:solidFill>
                  <a:schemeClr val="bg1"/>
                </a:solidFill>
                <a:latin typeface="Arial" panose="020B0604020202020204" pitchFamily="34" charset="0"/>
                <a:cs typeface="Arial" panose="020B0604020202020204" pitchFamily="34" charset="0"/>
              </a:rPr>
              <a:t>of maintaining a good working </a:t>
            </a:r>
            <a:r>
              <a:rPr lang="en-GB" sz="7200" dirty="0" smtClean="0">
                <a:solidFill>
                  <a:schemeClr val="bg1"/>
                </a:solidFill>
                <a:latin typeface="Arial" panose="020B0604020202020204" pitchFamily="34" charset="0"/>
                <a:cs typeface="Arial" panose="020B0604020202020204" pitchFamily="34" charset="0"/>
              </a:rPr>
              <a:t>environment</a:t>
            </a:r>
          </a:p>
          <a:p>
            <a:pPr lvl="0">
              <a:lnSpc>
                <a:spcPct val="120000"/>
              </a:lnSpc>
              <a:buClr>
                <a:schemeClr val="bg1"/>
              </a:buClr>
              <a:buFont typeface="Wingdings" panose="05000000000000000000" pitchFamily="2" charset="2"/>
              <a:buChar char="§"/>
            </a:pPr>
            <a:endParaRPr lang="en-GB" sz="7200" dirty="0">
              <a:solidFill>
                <a:schemeClr val="bg1"/>
              </a:solidFill>
              <a:latin typeface="Arial" panose="020B0604020202020204" pitchFamily="34" charset="0"/>
              <a:cs typeface="Arial" panose="020B0604020202020204" pitchFamily="34" charset="0"/>
            </a:endParaRPr>
          </a:p>
          <a:p>
            <a:pPr marL="0" lvl="0" indent="0">
              <a:buNone/>
            </a:pPr>
            <a:r>
              <a:rPr lang="en-GB" sz="7200" u="sng" dirty="0">
                <a:solidFill>
                  <a:schemeClr val="bg1"/>
                </a:solidFill>
                <a:latin typeface="Arial Black" panose="020B0A04020102020204" pitchFamily="34" charset="0"/>
              </a:rPr>
              <a:t>Personal Contribution</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Conducted the survey at LUX* Belle Mare</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Participated in the focus group for managers at SALT of Palmar</a:t>
            </a:r>
          </a:p>
          <a:p>
            <a:pPr>
              <a:lnSpc>
                <a:spcPct val="120000"/>
              </a:lnSpc>
              <a:buClr>
                <a:schemeClr val="bg1"/>
              </a:buClr>
              <a:buFont typeface="Wingdings" panose="05000000000000000000" pitchFamily="2" charset="2"/>
              <a:buChar char="§"/>
            </a:pPr>
            <a:r>
              <a:rPr lang="en-US" sz="7200" dirty="0" smtClean="0">
                <a:solidFill>
                  <a:schemeClr val="bg1"/>
                </a:solidFill>
                <a:latin typeface="Arial" panose="020B0604020202020204" pitchFamily="34" charset="0"/>
                <a:cs typeface="Arial" panose="020B0604020202020204" pitchFamily="34" charset="0"/>
              </a:rPr>
              <a:t>Participated in the interview of the HR manager</a:t>
            </a:r>
            <a:endParaRPr lang="en-US" sz="7200" dirty="0">
              <a:solidFill>
                <a:schemeClr val="bg1"/>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6922746" y="621524"/>
            <a:ext cx="2960914"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Frederic</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36683002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0" y="-5157"/>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a:spLocks noGrp="1"/>
          </p:cNvSpPr>
          <p:nvPr>
            <p:ph idx="1"/>
          </p:nvPr>
        </p:nvSpPr>
        <p:spPr>
          <a:xfrm>
            <a:off x="235131" y="-140001"/>
            <a:ext cx="11773094" cy="6992644"/>
          </a:xfrm>
        </p:spPr>
        <p:txBody>
          <a:bodyPr>
            <a:normAutofit/>
          </a:bodyPr>
          <a:lstStyle/>
          <a:p>
            <a:pPr marL="0" lvl="0" indent="0">
              <a:buNone/>
            </a:pPr>
            <a:r>
              <a:rPr lang="en-GB" u="sng" dirty="0" smtClean="0">
                <a:solidFill>
                  <a:schemeClr val="bg1"/>
                </a:solidFill>
                <a:latin typeface="Arial Black" panose="020B0A04020102020204" pitchFamily="34" charset="0"/>
              </a:rPr>
              <a:t>Personal Learning</a:t>
            </a: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 my communication by being an active listener</a:t>
            </a:r>
            <a:endParaRPr lang="en-GB" dirty="0">
              <a:solidFill>
                <a:schemeClr val="bg1"/>
              </a:solidFill>
              <a:latin typeface="Arial" panose="020B0604020202020204" pitchFamily="34" charset="0"/>
              <a:cs typeface="Arial" panose="020B0604020202020204" pitchFamily="34" charset="0"/>
            </a:endParaRP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Enhance my time </a:t>
            </a:r>
            <a:r>
              <a:rPr lang="en-GB" dirty="0">
                <a:solidFill>
                  <a:schemeClr val="bg1"/>
                </a:solidFill>
                <a:latin typeface="Arial" panose="020B0604020202020204" pitchFamily="34" charset="0"/>
                <a:cs typeface="Arial" panose="020B0604020202020204" pitchFamily="34" charset="0"/>
              </a:rPr>
              <a:t>m</a:t>
            </a:r>
            <a:r>
              <a:rPr lang="en-GB" dirty="0" smtClean="0">
                <a:solidFill>
                  <a:schemeClr val="bg1"/>
                </a:solidFill>
                <a:latin typeface="Arial" panose="020B0604020202020204" pitchFamily="34" charset="0"/>
                <a:cs typeface="Arial" panose="020B0604020202020204" pitchFamily="34" charset="0"/>
              </a:rPr>
              <a:t>anagement </a:t>
            </a:r>
            <a:endParaRPr lang="en-GB" dirty="0">
              <a:solidFill>
                <a:schemeClr val="bg1"/>
              </a:solidFill>
              <a:latin typeface="Arial" panose="020B0604020202020204" pitchFamily="34" charset="0"/>
              <a:cs typeface="Arial" panose="020B0604020202020204" pitchFamily="34" charset="0"/>
            </a:endParaRP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Better my project </a:t>
            </a:r>
            <a:r>
              <a:rPr lang="en-GB" dirty="0">
                <a:solidFill>
                  <a:schemeClr val="bg1"/>
                </a:solidFill>
                <a:latin typeface="Arial" panose="020B0604020202020204" pitchFamily="34" charset="0"/>
                <a:cs typeface="Arial" panose="020B0604020202020204" pitchFamily="34" charset="0"/>
              </a:rPr>
              <a:t>m</a:t>
            </a:r>
            <a:r>
              <a:rPr lang="en-GB" dirty="0" smtClean="0">
                <a:solidFill>
                  <a:schemeClr val="bg1"/>
                </a:solidFill>
                <a:latin typeface="Arial" panose="020B0604020202020204" pitchFamily="34" charset="0"/>
                <a:cs typeface="Arial" panose="020B0604020202020204" pitchFamily="34" charset="0"/>
              </a:rPr>
              <a:t>anagement and presentation skills</a:t>
            </a:r>
          </a:p>
          <a:p>
            <a:pPr lvl="0"/>
            <a:endParaRPr lang="en-GB" dirty="0" smtClean="0">
              <a:solidFill>
                <a:schemeClr val="bg1"/>
              </a:solidFill>
            </a:endParaRPr>
          </a:p>
          <a:p>
            <a:pPr marL="0" lvl="0" indent="0">
              <a:buNone/>
            </a:pPr>
            <a:r>
              <a:rPr lang="en-GB" u="sng" dirty="0" smtClean="0">
                <a:solidFill>
                  <a:schemeClr val="bg1"/>
                </a:solidFill>
                <a:latin typeface="Arial Black" panose="020B0A04020102020204" pitchFamily="34" charset="0"/>
              </a:rPr>
              <a:t>Professional </a:t>
            </a:r>
            <a:r>
              <a:rPr lang="en-GB" u="sng" dirty="0">
                <a:solidFill>
                  <a:schemeClr val="bg1"/>
                </a:solidFill>
                <a:latin typeface="Arial Black" panose="020B0A04020102020204" pitchFamily="34" charset="0"/>
              </a:rPr>
              <a:t>Learning</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Grasp in-depth </a:t>
            </a:r>
            <a:r>
              <a:rPr lang="en-GB" dirty="0">
                <a:solidFill>
                  <a:schemeClr val="bg1"/>
                </a:solidFill>
                <a:latin typeface="Arial" panose="020B0604020202020204" pitchFamily="34" charset="0"/>
                <a:cs typeface="Arial" panose="020B0604020202020204" pitchFamily="34" charset="0"/>
              </a:rPr>
              <a:t>knowledge of generational attitudes and behaviours</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Enhanced </a:t>
            </a:r>
            <a:r>
              <a:rPr lang="en-GB" dirty="0" smtClean="0">
                <a:solidFill>
                  <a:schemeClr val="bg1"/>
                </a:solidFill>
                <a:latin typeface="Arial" panose="020B0604020202020204" pitchFamily="34" charset="0"/>
                <a:cs typeface="Arial" panose="020B0604020202020204" pitchFamily="34" charset="0"/>
              </a:rPr>
              <a:t>my skills </a:t>
            </a:r>
            <a:r>
              <a:rPr lang="en-GB" dirty="0">
                <a:solidFill>
                  <a:schemeClr val="bg1"/>
                </a:solidFill>
                <a:latin typeface="Arial" panose="020B0604020202020204" pitchFamily="34" charset="0"/>
                <a:cs typeface="Arial" panose="020B0604020202020204" pitchFamily="34" charset="0"/>
              </a:rPr>
              <a:t>for conducting interviews</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Improve my </a:t>
            </a:r>
            <a:r>
              <a:rPr lang="en-GB" dirty="0">
                <a:solidFill>
                  <a:schemeClr val="bg1"/>
                </a:solidFill>
                <a:latin typeface="Arial" panose="020B0604020202020204" pitchFamily="34" charset="0"/>
                <a:cs typeface="Arial" panose="020B0604020202020204" pitchFamily="34" charset="0"/>
              </a:rPr>
              <a:t>insight on </a:t>
            </a:r>
            <a:r>
              <a:rPr lang="en-GB" dirty="0" smtClean="0">
                <a:solidFill>
                  <a:schemeClr val="bg1"/>
                </a:solidFill>
                <a:latin typeface="Arial" panose="020B0604020202020204" pitchFamily="34" charset="0"/>
                <a:cs typeface="Arial" panose="020B0604020202020204" pitchFamily="34" charset="0"/>
              </a:rPr>
              <a:t>turnover</a:t>
            </a:r>
          </a:p>
          <a:p>
            <a:pPr marL="0" indent="0">
              <a:buClr>
                <a:schemeClr val="bg1"/>
              </a:buClr>
              <a:buNone/>
            </a:pPr>
            <a:endParaRPr lang="en-GB" dirty="0" smtClean="0">
              <a:solidFill>
                <a:schemeClr val="bg1"/>
              </a:solidFill>
              <a:latin typeface="Arial" panose="020B0604020202020204" pitchFamily="34" charset="0"/>
              <a:cs typeface="Arial" panose="020B0604020202020204" pitchFamily="34" charset="0"/>
            </a:endParaRPr>
          </a:p>
          <a:p>
            <a:pPr marL="0" lvl="0" indent="0">
              <a:buNone/>
            </a:pPr>
            <a:r>
              <a:rPr lang="en-GB" u="sng" dirty="0">
                <a:solidFill>
                  <a:schemeClr val="bg1"/>
                </a:solidFill>
                <a:latin typeface="Arial Black" panose="020B0A04020102020204" pitchFamily="34" charset="0"/>
              </a:rPr>
              <a:t>Personal Contribution</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Literature Review (Rodrigues &amp; Dias,2019)</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Compilation for Survey Analysis</a:t>
            </a: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Participated in the focus groups </a:t>
            </a:r>
            <a:r>
              <a:rPr lang="en-GB" dirty="0">
                <a:solidFill>
                  <a:schemeClr val="bg1"/>
                </a:solidFill>
                <a:latin typeface="Arial" panose="020B0604020202020204" pitchFamily="34" charset="0"/>
                <a:cs typeface="Arial" panose="020B0604020202020204" pitchFamily="34" charset="0"/>
              </a:rPr>
              <a:t>with </a:t>
            </a:r>
            <a:r>
              <a:rPr lang="en-GB" dirty="0" smtClean="0">
                <a:solidFill>
                  <a:schemeClr val="bg1"/>
                </a:solidFill>
                <a:latin typeface="Arial" panose="020B0604020202020204" pitchFamily="34" charset="0"/>
                <a:cs typeface="Arial" panose="020B0604020202020204" pitchFamily="34" charset="0"/>
              </a:rPr>
              <a:t>team members &amp; managers of </a:t>
            </a:r>
            <a:r>
              <a:rPr lang="en-GB" dirty="0">
                <a:solidFill>
                  <a:schemeClr val="bg1"/>
                </a:solidFill>
                <a:latin typeface="Arial" panose="020B0604020202020204" pitchFamily="34" charset="0"/>
                <a:cs typeface="Arial" panose="020B0604020202020204" pitchFamily="34" charset="0"/>
              </a:rPr>
              <a:t>LUX Belle Mare</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Interview with the General Manager of SALT of Palmar</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Power Point Presentation </a:t>
            </a:r>
            <a:endParaRPr lang="en-GB" sz="2100" dirty="0">
              <a:solidFill>
                <a:schemeClr val="bg1"/>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7534026" y="605192"/>
            <a:ext cx="2771792"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Kunal</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31393932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1"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txBox="1">
            <a:spLocks/>
          </p:cNvSpPr>
          <p:nvPr/>
        </p:nvSpPr>
        <p:spPr>
          <a:xfrm>
            <a:off x="195675" y="509145"/>
            <a:ext cx="10747628" cy="2116068"/>
          </a:xfrm>
          <a:prstGeom prst="rect">
            <a:avLst/>
          </a:prstGeom>
          <a:effectLst>
            <a:outerShdw blurRad="50800" dir="14400000">
              <a:srgbClr val="000000">
                <a:alpha val="40000"/>
              </a:srgbClr>
            </a:outerShdw>
          </a:effectLst>
        </p:spPr>
        <p:txBody>
          <a:bodyPr vert="horz" lIns="91440" tIns="45720" rIns="91440" bIns="45720" rtlCol="0" anchor="ctr">
            <a:normAutofit fontScale="25000" lnSpcReduction="20000"/>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Font typeface="Wingdings 2" charset="2"/>
              <a:buNone/>
            </a:pPr>
            <a:r>
              <a:rPr lang="en-GB" sz="7200" u="sng" dirty="0">
                <a:solidFill>
                  <a:schemeClr val="bg1"/>
                </a:solidFill>
                <a:latin typeface="Arial Black" panose="020B0A04020102020204" pitchFamily="34" charset="0"/>
              </a:rPr>
              <a:t>Personal Learning</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Learn to communicate </a:t>
            </a:r>
            <a:r>
              <a:rPr lang="en-GB" sz="7200" dirty="0">
                <a:solidFill>
                  <a:schemeClr val="bg1"/>
                </a:solidFill>
                <a:latin typeface="Arial" panose="020B0604020202020204" pitchFamily="34" charset="0"/>
                <a:cs typeface="Arial" panose="020B0604020202020204" pitchFamily="34" charset="0"/>
              </a:rPr>
              <a:t>better without being </a:t>
            </a:r>
            <a:r>
              <a:rPr lang="en-GB" sz="7200" dirty="0" smtClean="0">
                <a:solidFill>
                  <a:schemeClr val="bg1"/>
                </a:solidFill>
                <a:latin typeface="Arial" panose="020B0604020202020204" pitchFamily="34" charset="0"/>
                <a:cs typeface="Arial" panose="020B0604020202020204" pitchFamily="34" charset="0"/>
              </a:rPr>
              <a:t>judgemental </a:t>
            </a:r>
          </a:p>
          <a:p>
            <a:pPr>
              <a:lnSpc>
                <a:spcPct val="120000"/>
              </a:lnSpc>
              <a:buClr>
                <a:schemeClr val="bg1"/>
              </a:buClr>
              <a:buFont typeface="Wingdings" panose="05000000000000000000" pitchFamily="2" charset="2"/>
              <a:buChar char="§"/>
            </a:pPr>
            <a:r>
              <a:rPr lang="en-GB" sz="7200" dirty="0" smtClean="0">
                <a:solidFill>
                  <a:schemeClr val="bg1"/>
                </a:solidFill>
                <a:latin typeface="Arial" panose="020B0604020202020204" pitchFamily="34" charset="0"/>
                <a:cs typeface="Arial" panose="020B0604020202020204" pitchFamily="34" charset="0"/>
              </a:rPr>
              <a:t>Be </a:t>
            </a:r>
            <a:r>
              <a:rPr lang="en-GB" sz="7200" dirty="0">
                <a:solidFill>
                  <a:schemeClr val="bg1"/>
                </a:solidFill>
                <a:latin typeface="Arial" panose="020B0604020202020204" pitchFamily="34" charset="0"/>
                <a:cs typeface="Arial" panose="020B0604020202020204" pitchFamily="34" charset="0"/>
              </a:rPr>
              <a:t>a good mediator by </a:t>
            </a:r>
            <a:r>
              <a:rPr lang="en-GB" sz="7200" dirty="0" smtClean="0">
                <a:solidFill>
                  <a:schemeClr val="bg1"/>
                </a:solidFill>
                <a:latin typeface="Arial" panose="020B0604020202020204" pitchFamily="34" charset="0"/>
                <a:cs typeface="Arial" panose="020B0604020202020204" pitchFamily="34" charset="0"/>
              </a:rPr>
              <a:t>developing my </a:t>
            </a:r>
            <a:r>
              <a:rPr lang="en-GB" sz="7200" dirty="0">
                <a:solidFill>
                  <a:schemeClr val="bg1"/>
                </a:solidFill>
                <a:latin typeface="Arial" panose="020B0604020202020204" pitchFamily="34" charset="0"/>
                <a:cs typeface="Arial" panose="020B0604020202020204" pitchFamily="34" charset="0"/>
              </a:rPr>
              <a:t>relational skills, empathy, friendliness and </a:t>
            </a:r>
            <a:r>
              <a:rPr lang="en-GB" sz="7200" dirty="0" smtClean="0">
                <a:solidFill>
                  <a:schemeClr val="bg1"/>
                </a:solidFill>
                <a:latin typeface="Arial" panose="020B0604020202020204" pitchFamily="34" charset="0"/>
                <a:cs typeface="Arial" panose="020B0604020202020204" pitchFamily="34" charset="0"/>
              </a:rPr>
              <a:t>tenacity</a:t>
            </a:r>
            <a:endParaRPr lang="en-GB" sz="7200" dirty="0">
              <a:solidFill>
                <a:schemeClr val="bg1"/>
              </a:solidFill>
              <a:latin typeface="Arial" panose="020B0604020202020204" pitchFamily="34" charset="0"/>
              <a:cs typeface="Arial" panose="020B0604020202020204" pitchFamily="34" charset="0"/>
            </a:endParaRPr>
          </a:p>
          <a:p>
            <a:pPr>
              <a:lnSpc>
                <a:spcPct val="120000"/>
              </a:lnSpc>
              <a:buClr>
                <a:schemeClr val="bg1"/>
              </a:buClr>
              <a:buFont typeface="Wingdings" panose="05000000000000000000" pitchFamily="2" charset="2"/>
              <a:buChar char="§"/>
            </a:pPr>
            <a:r>
              <a:rPr lang="en-GB" sz="7200" dirty="0">
                <a:solidFill>
                  <a:schemeClr val="bg1"/>
                </a:solidFill>
                <a:latin typeface="Arial" panose="020B0604020202020204" pitchFamily="34" charset="0"/>
                <a:cs typeface="Arial" panose="020B0604020202020204" pitchFamily="34" charset="0"/>
              </a:rPr>
              <a:t>Better in Time </a:t>
            </a:r>
            <a:r>
              <a:rPr lang="en-GB" sz="7200" dirty="0" smtClean="0">
                <a:solidFill>
                  <a:schemeClr val="bg1"/>
                </a:solidFill>
                <a:latin typeface="Arial" panose="020B0604020202020204" pitchFamily="34" charset="0"/>
                <a:cs typeface="Arial" panose="020B0604020202020204" pitchFamily="34" charset="0"/>
              </a:rPr>
              <a:t>Management</a:t>
            </a:r>
          </a:p>
          <a:p>
            <a:pPr marL="0" indent="0">
              <a:buNone/>
            </a:pPr>
            <a:endParaRPr lang="en-GB" sz="7200" u="sng" dirty="0">
              <a:solidFill>
                <a:schemeClr val="bg1"/>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7534026" y="605192"/>
            <a:ext cx="2771792"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Sheila</a:t>
            </a:r>
            <a:endParaRPr lang="en-US" sz="4000" dirty="0">
              <a:solidFill>
                <a:srgbClr val="0066FF"/>
              </a:solidFill>
              <a:latin typeface="Gill Sans Ultra Bold" panose="020B0A02020104020203" pitchFamily="34" charset="0"/>
            </a:endParaRPr>
          </a:p>
        </p:txBody>
      </p:sp>
      <p:sp>
        <p:nvSpPr>
          <p:cNvPr id="11" name="Content Placeholder 2"/>
          <p:cNvSpPr txBox="1">
            <a:spLocks/>
          </p:cNvSpPr>
          <p:nvPr/>
        </p:nvSpPr>
        <p:spPr>
          <a:xfrm>
            <a:off x="226462" y="3326082"/>
            <a:ext cx="11739073" cy="2742220"/>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lnSpc>
                <a:spcPct val="120000"/>
              </a:lnSpc>
              <a:buClr>
                <a:schemeClr val="bg1"/>
              </a:buClr>
              <a:buNone/>
            </a:pPr>
            <a:endParaRPr lang="en-GB" sz="2000" u="sng" dirty="0">
              <a:solidFill>
                <a:schemeClr val="bg1"/>
              </a:solidFill>
            </a:endParaRPr>
          </a:p>
          <a:p>
            <a:pPr marL="0" indent="0">
              <a:buFont typeface="Wingdings 2" charset="2"/>
              <a:buNone/>
            </a:pPr>
            <a:r>
              <a:rPr lang="en-GB" u="sng" dirty="0">
                <a:solidFill>
                  <a:schemeClr val="bg1"/>
                </a:solidFill>
                <a:latin typeface="Arial Black" panose="020B0A04020102020204" pitchFamily="34" charset="0"/>
              </a:rPr>
              <a:t>Professional Learning</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Personally learn </a:t>
            </a:r>
            <a:r>
              <a:rPr lang="en-GB" dirty="0" smtClean="0">
                <a:solidFill>
                  <a:schemeClr val="bg1"/>
                </a:solidFill>
                <a:latin typeface="Arial" panose="020B0604020202020204" pitchFamily="34" charset="0"/>
                <a:cs typeface="Arial" panose="020B0604020202020204" pitchFamily="34" charset="0"/>
              </a:rPr>
              <a:t>not to </a:t>
            </a:r>
            <a:r>
              <a:rPr lang="en-GB" dirty="0">
                <a:solidFill>
                  <a:schemeClr val="bg1"/>
                </a:solidFill>
                <a:latin typeface="Arial" panose="020B0604020202020204" pitchFamily="34" charset="0"/>
                <a:cs typeface="Arial" panose="020B0604020202020204" pitchFamily="34" charset="0"/>
              </a:rPr>
              <a:t>dwell on differences and assumption by asking questions</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Conflict comes more from miscommunication, reluctance and insecurity</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Learn importance of knowing team individually, taking into consideration the life </a:t>
            </a:r>
            <a:r>
              <a:rPr lang="en-GB" dirty="0" smtClean="0">
                <a:solidFill>
                  <a:schemeClr val="bg1"/>
                </a:solidFill>
                <a:latin typeface="Arial" panose="020B0604020202020204" pitchFamily="34" charset="0"/>
                <a:cs typeface="Arial" panose="020B0604020202020204" pitchFamily="34" charset="0"/>
              </a:rPr>
              <a:t>path</a:t>
            </a:r>
          </a:p>
          <a:p>
            <a:pPr marL="0" indent="0">
              <a:buClr>
                <a:schemeClr val="bg1"/>
              </a:buClr>
              <a:buNone/>
            </a:pPr>
            <a:endParaRPr lang="en-GB" dirty="0">
              <a:solidFill>
                <a:schemeClr val="bg1"/>
              </a:solidFill>
              <a:latin typeface="Arial" panose="020B0604020202020204" pitchFamily="34" charset="0"/>
              <a:cs typeface="Arial" panose="020B0604020202020204" pitchFamily="34" charset="0"/>
            </a:endParaRPr>
          </a:p>
          <a:p>
            <a:pPr marL="0" indent="0">
              <a:buNone/>
            </a:pPr>
            <a:r>
              <a:rPr lang="en-GB" u="sng" dirty="0">
                <a:solidFill>
                  <a:schemeClr val="bg1"/>
                </a:solidFill>
                <a:latin typeface="Arial Black" panose="020B0A04020102020204" pitchFamily="34" charset="0"/>
              </a:rPr>
              <a:t>Personal Contribution</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Literature Review (</a:t>
            </a:r>
            <a:r>
              <a:rPr lang="en-GB" dirty="0" err="1">
                <a:solidFill>
                  <a:schemeClr val="bg1"/>
                </a:solidFill>
                <a:latin typeface="Arial" panose="020B0604020202020204" pitchFamily="34" charset="0"/>
                <a:cs typeface="Arial" panose="020B0604020202020204" pitchFamily="34" charset="0"/>
              </a:rPr>
              <a:t>Capelli</a:t>
            </a:r>
            <a:r>
              <a:rPr lang="en-GB" dirty="0">
                <a:solidFill>
                  <a:schemeClr val="bg1"/>
                </a:solidFill>
                <a:latin typeface="Arial" panose="020B0604020202020204" pitchFamily="34" charset="0"/>
                <a:cs typeface="Arial" panose="020B0604020202020204" pitchFamily="34" charset="0"/>
              </a:rPr>
              <a:t>, 2019)</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Compilation of question for the surveys, focus </a:t>
            </a:r>
            <a:r>
              <a:rPr lang="en-GB" dirty="0" smtClean="0">
                <a:solidFill>
                  <a:schemeClr val="bg1"/>
                </a:solidFill>
                <a:latin typeface="Arial" panose="020B0604020202020204" pitchFamily="34" charset="0"/>
                <a:cs typeface="Arial" panose="020B0604020202020204" pitchFamily="34" charset="0"/>
              </a:rPr>
              <a:t>group </a:t>
            </a:r>
            <a:r>
              <a:rPr lang="en-GB" dirty="0">
                <a:solidFill>
                  <a:schemeClr val="bg1"/>
                </a:solidFill>
                <a:latin typeface="Arial" panose="020B0604020202020204" pitchFamily="34" charset="0"/>
                <a:cs typeface="Arial" panose="020B0604020202020204" pitchFamily="34" charset="0"/>
              </a:rPr>
              <a:t>and Interview</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Conducted </a:t>
            </a:r>
            <a:r>
              <a:rPr lang="en-GB" dirty="0">
                <a:solidFill>
                  <a:schemeClr val="bg1"/>
                </a:solidFill>
                <a:latin typeface="Arial" panose="020B0604020202020204" pitchFamily="34" charset="0"/>
                <a:cs typeface="Arial" panose="020B0604020202020204" pitchFamily="34" charset="0"/>
              </a:rPr>
              <a:t>focus </a:t>
            </a:r>
            <a:r>
              <a:rPr lang="en-GB" dirty="0" smtClean="0">
                <a:solidFill>
                  <a:schemeClr val="bg1"/>
                </a:solidFill>
                <a:latin typeface="Arial" panose="020B0604020202020204" pitchFamily="34" charset="0"/>
                <a:cs typeface="Arial" panose="020B0604020202020204" pitchFamily="34" charset="0"/>
              </a:rPr>
              <a:t>group </a:t>
            </a:r>
            <a:r>
              <a:rPr lang="en-GB" dirty="0">
                <a:solidFill>
                  <a:schemeClr val="bg1"/>
                </a:solidFill>
                <a:latin typeface="Arial" panose="020B0604020202020204" pitchFamily="34" charset="0"/>
                <a:cs typeface="Arial" panose="020B0604020202020204" pitchFamily="34" charset="0"/>
              </a:rPr>
              <a:t>of Manager and Interview of Human Resource Managers of SALT of Palmar</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Contributed in </a:t>
            </a:r>
            <a:r>
              <a:rPr lang="en-GB" dirty="0">
                <a:solidFill>
                  <a:schemeClr val="bg1"/>
                </a:solidFill>
                <a:latin typeface="Arial" panose="020B0604020202020204" pitchFamily="34" charset="0"/>
                <a:cs typeface="Arial" panose="020B0604020202020204" pitchFamily="34" charset="0"/>
              </a:rPr>
              <a:t>the interview of the General Manager of LUX Belle Mare</a:t>
            </a:r>
            <a:endParaRPr lang="en-US"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Contributed </a:t>
            </a:r>
            <a:r>
              <a:rPr lang="en-GB" dirty="0">
                <a:solidFill>
                  <a:schemeClr val="bg1"/>
                </a:solidFill>
                <a:latin typeface="Arial" panose="020B0604020202020204" pitchFamily="34" charset="0"/>
                <a:cs typeface="Arial" panose="020B0604020202020204" pitchFamily="34" charset="0"/>
              </a:rPr>
              <a:t>in the core presentation</a:t>
            </a:r>
            <a:endParaRPr lang="en-US" dirty="0">
              <a:solidFill>
                <a:schemeClr val="bg1"/>
              </a:solidFill>
              <a:latin typeface="Arial" panose="020B0604020202020204" pitchFamily="34" charset="0"/>
              <a:cs typeface="Arial" panose="020B0604020202020204" pitchFamily="34" charset="0"/>
            </a:endParaRPr>
          </a:p>
          <a:p>
            <a:pPr marL="0" indent="0">
              <a:buNone/>
            </a:pPr>
            <a:endParaRPr lang="en-GB" sz="3600" u="sng" dirty="0">
              <a:solidFill>
                <a:schemeClr val="bg1"/>
              </a:solidFill>
            </a:endParaRPr>
          </a:p>
        </p:txBody>
      </p:sp>
    </p:spTree>
    <p:extLst>
      <p:ext uri="{BB962C8B-B14F-4D97-AF65-F5344CB8AC3E}">
        <p14:creationId xmlns:p14="http://schemas.microsoft.com/office/powerpoint/2010/main" val="17644765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1" y="23266"/>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sp>
        <p:nvSpPr>
          <p:cNvPr id="12" name="Content Placeholder 2"/>
          <p:cNvSpPr>
            <a:spLocks noGrp="1"/>
          </p:cNvSpPr>
          <p:nvPr>
            <p:ph idx="1"/>
          </p:nvPr>
        </p:nvSpPr>
        <p:spPr>
          <a:xfrm>
            <a:off x="360947" y="958761"/>
            <a:ext cx="11494754" cy="6019800"/>
          </a:xfrm>
        </p:spPr>
        <p:txBody>
          <a:bodyPr>
            <a:noAutofit/>
          </a:bodyPr>
          <a:lstStyle/>
          <a:p>
            <a:pPr marL="0" lvl="0" indent="0">
              <a:buFont typeface="Wingdings 2" charset="2"/>
              <a:buNone/>
            </a:pPr>
            <a:r>
              <a:rPr lang="en-GB" u="sng" dirty="0">
                <a:solidFill>
                  <a:schemeClr val="bg1"/>
                </a:solidFill>
                <a:latin typeface="Arial Black" panose="020B0A04020102020204" pitchFamily="34" charset="0"/>
              </a:rPr>
              <a:t>Personal Learning</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Time Management</a:t>
            </a:r>
            <a:endParaRPr lang="en-GB"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Team Work</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Presentation Skills</a:t>
            </a:r>
          </a:p>
          <a:p>
            <a:pPr marL="0" lvl="0" indent="0">
              <a:buNone/>
            </a:pPr>
            <a:endParaRPr lang="en-GB" dirty="0">
              <a:solidFill>
                <a:schemeClr val="bg1"/>
              </a:solidFill>
            </a:endParaRPr>
          </a:p>
          <a:p>
            <a:pPr marL="0" lvl="0" indent="0">
              <a:buFont typeface="Wingdings 2" charset="2"/>
              <a:buNone/>
            </a:pPr>
            <a:r>
              <a:rPr lang="en-GB" u="sng" dirty="0">
                <a:solidFill>
                  <a:schemeClr val="bg1"/>
                </a:solidFill>
                <a:latin typeface="Arial Black" panose="020B0A04020102020204" pitchFamily="34" charset="0"/>
              </a:rPr>
              <a:t>Professional Learning</a:t>
            </a:r>
          </a:p>
          <a:p>
            <a:pPr lvl="0">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Understand generations </a:t>
            </a:r>
            <a:r>
              <a:rPr lang="en-GB" dirty="0">
                <a:solidFill>
                  <a:schemeClr val="bg1"/>
                </a:solidFill>
                <a:latin typeface="Arial" panose="020B0604020202020204" pitchFamily="34" charset="0"/>
                <a:cs typeface="Arial" panose="020B0604020202020204" pitchFamily="34" charset="0"/>
              </a:rPr>
              <a:t>in the workplace</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Determine the type of </a:t>
            </a:r>
            <a:r>
              <a:rPr lang="en-GB" dirty="0" smtClean="0">
                <a:solidFill>
                  <a:schemeClr val="bg1"/>
                </a:solidFill>
                <a:latin typeface="Arial" panose="020B0604020202020204" pitchFamily="34" charset="0"/>
                <a:cs typeface="Arial" panose="020B0604020202020204" pitchFamily="34" charset="0"/>
              </a:rPr>
              <a:t>mind-set adopted </a:t>
            </a:r>
            <a:r>
              <a:rPr lang="en-GB" dirty="0">
                <a:solidFill>
                  <a:schemeClr val="bg1"/>
                </a:solidFill>
                <a:latin typeface="Arial" panose="020B0604020202020204" pitchFamily="34" charset="0"/>
                <a:cs typeface="Arial" panose="020B0604020202020204" pitchFamily="34" charset="0"/>
              </a:rPr>
              <a:t>by people</a:t>
            </a:r>
          </a:p>
          <a:p>
            <a:pPr lvl="0">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Enhance </a:t>
            </a:r>
            <a:r>
              <a:rPr lang="en-GB" dirty="0" smtClean="0">
                <a:solidFill>
                  <a:schemeClr val="bg1"/>
                </a:solidFill>
                <a:latin typeface="Arial" panose="020B0604020202020204" pitchFamily="34" charset="0"/>
                <a:cs typeface="Arial" panose="020B0604020202020204" pitchFamily="34" charset="0"/>
              </a:rPr>
              <a:t>my leadership </a:t>
            </a:r>
            <a:r>
              <a:rPr lang="en-GB" dirty="0">
                <a:solidFill>
                  <a:schemeClr val="bg1"/>
                </a:solidFill>
                <a:latin typeface="Arial" panose="020B0604020202020204" pitchFamily="34" charset="0"/>
                <a:cs typeface="Arial" panose="020B0604020202020204" pitchFamily="34" charset="0"/>
              </a:rPr>
              <a:t>skills to </a:t>
            </a:r>
            <a:r>
              <a:rPr lang="en-GB" dirty="0" smtClean="0">
                <a:solidFill>
                  <a:schemeClr val="bg1"/>
                </a:solidFill>
                <a:latin typeface="Arial" panose="020B0604020202020204" pitchFamily="34" charset="0"/>
                <a:cs typeface="Arial" panose="020B0604020202020204" pitchFamily="34" charset="0"/>
              </a:rPr>
              <a:t>adapt to Team </a:t>
            </a:r>
            <a:r>
              <a:rPr lang="en-GB" dirty="0">
                <a:solidFill>
                  <a:schemeClr val="bg1"/>
                </a:solidFill>
                <a:latin typeface="Arial" panose="020B0604020202020204" pitchFamily="34" charset="0"/>
                <a:cs typeface="Arial" panose="020B0604020202020204" pitchFamily="34" charset="0"/>
              </a:rPr>
              <a:t>Member </a:t>
            </a:r>
            <a:r>
              <a:rPr lang="en-GB" dirty="0" smtClean="0">
                <a:solidFill>
                  <a:schemeClr val="bg1"/>
                </a:solidFill>
                <a:latin typeface="Arial" panose="020B0604020202020204" pitchFamily="34" charset="0"/>
                <a:cs typeface="Arial" panose="020B0604020202020204" pitchFamily="34" charset="0"/>
              </a:rPr>
              <a:t>needs</a:t>
            </a:r>
          </a:p>
          <a:p>
            <a:pPr marL="0" lvl="0" indent="0">
              <a:buClr>
                <a:schemeClr val="bg1"/>
              </a:buClr>
              <a:buNone/>
            </a:pPr>
            <a:endParaRPr lang="en-GB" dirty="0" smtClean="0">
              <a:solidFill>
                <a:schemeClr val="bg1"/>
              </a:solidFill>
              <a:latin typeface="Arial" panose="020B0604020202020204" pitchFamily="34" charset="0"/>
              <a:cs typeface="Arial" panose="020B0604020202020204" pitchFamily="34" charset="0"/>
            </a:endParaRPr>
          </a:p>
          <a:p>
            <a:pPr marL="0" lvl="0" indent="0">
              <a:buNone/>
            </a:pPr>
            <a:r>
              <a:rPr lang="en-GB" u="sng" dirty="0">
                <a:solidFill>
                  <a:schemeClr val="bg1"/>
                </a:solidFill>
                <a:latin typeface="Arial Black" panose="020B0A04020102020204" pitchFamily="34" charset="0"/>
              </a:rPr>
              <a:t>Personal Contribution</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Literature Review (Smith et Al, 2012)</a:t>
            </a:r>
          </a:p>
          <a:p>
            <a:pPr>
              <a:buClr>
                <a:schemeClr val="bg1"/>
              </a:buClr>
              <a:buFont typeface="Wingdings" panose="05000000000000000000" pitchFamily="2" charset="2"/>
              <a:buChar char="§"/>
            </a:pPr>
            <a:r>
              <a:rPr lang="en-GB" dirty="0" smtClean="0">
                <a:solidFill>
                  <a:schemeClr val="bg1"/>
                </a:solidFill>
                <a:latin typeface="Arial" panose="020B0604020202020204" pitchFamily="34" charset="0"/>
                <a:cs typeface="Arial" panose="020B0604020202020204" pitchFamily="34" charset="0"/>
              </a:rPr>
              <a:t>Tabulated </a:t>
            </a:r>
            <a:r>
              <a:rPr lang="en-GB" dirty="0">
                <a:solidFill>
                  <a:schemeClr val="bg1"/>
                </a:solidFill>
                <a:latin typeface="Arial" panose="020B0604020202020204" pitchFamily="34" charset="0"/>
                <a:cs typeface="Arial" panose="020B0604020202020204" pitchFamily="34" charset="0"/>
              </a:rPr>
              <a:t>survey results</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Focus group of LUX Belle Mare</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Interview with General Managers of SALT of Palmar</a:t>
            </a:r>
          </a:p>
          <a:p>
            <a:pPr>
              <a:buClr>
                <a:schemeClr val="bg1"/>
              </a:buClr>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Core Presentation</a:t>
            </a:r>
            <a:endParaRPr lang="en-US" dirty="0">
              <a:solidFill>
                <a:schemeClr val="bg1"/>
              </a:solidFill>
              <a:latin typeface="Arial" panose="020B0604020202020204" pitchFamily="34" charset="0"/>
              <a:cs typeface="Arial" panose="020B0604020202020204" pitchFamily="34" charset="0"/>
            </a:endParaRPr>
          </a:p>
          <a:p>
            <a:pPr marL="0" lvl="0" indent="0">
              <a:buClr>
                <a:schemeClr val="bg1"/>
              </a:buClr>
              <a:buNone/>
            </a:pPr>
            <a:endParaRPr lang="en-GB" dirty="0">
              <a:solidFill>
                <a:schemeClr val="bg1"/>
              </a:solidFill>
              <a:latin typeface="Arial" panose="020B0604020202020204" pitchFamily="34" charset="0"/>
              <a:cs typeface="Arial" panose="020B0604020202020204" pitchFamily="34" charset="0"/>
            </a:endParaRPr>
          </a:p>
          <a:p>
            <a:pPr lvl="0"/>
            <a:endParaRPr lang="en-GB" u="sng" dirty="0">
              <a:solidFill>
                <a:schemeClr val="bg1"/>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4538" y="120561"/>
            <a:ext cx="2313687" cy="1192517"/>
          </a:xfrm>
          <a:prstGeom prst="rect">
            <a:avLst/>
          </a:prstGeom>
        </p:spPr>
      </p:pic>
      <p:sp>
        <p:nvSpPr>
          <p:cNvPr id="10" name="TextBox 9"/>
          <p:cNvSpPr txBox="1"/>
          <p:nvPr/>
        </p:nvSpPr>
        <p:spPr>
          <a:xfrm>
            <a:off x="8209299" y="616825"/>
            <a:ext cx="2771792" cy="707886"/>
          </a:xfrm>
          <a:prstGeom prst="rect">
            <a:avLst/>
          </a:prstGeom>
          <a:noFill/>
        </p:spPr>
        <p:txBody>
          <a:bodyPr wrap="square" rtlCol="0">
            <a:spAutoFit/>
          </a:bodyPr>
          <a:lstStyle/>
          <a:p>
            <a:r>
              <a:rPr lang="en-US" sz="4000" dirty="0" smtClean="0">
                <a:solidFill>
                  <a:srgbClr val="0066FF"/>
                </a:solidFill>
                <a:latin typeface="Gill Sans Ultra Bold" panose="020B0A02020104020203" pitchFamily="34" charset="0"/>
              </a:rPr>
              <a:t>Vish</a:t>
            </a:r>
            <a:endParaRPr lang="en-US" sz="4000" dirty="0">
              <a:solidFill>
                <a:srgbClr val="0066FF"/>
              </a:solidFill>
              <a:latin typeface="Gill Sans Ultra Bold" panose="020B0A02020104020203" pitchFamily="34" charset="0"/>
            </a:endParaRPr>
          </a:p>
        </p:txBody>
      </p:sp>
    </p:spTree>
    <p:extLst>
      <p:ext uri="{BB962C8B-B14F-4D97-AF65-F5344CB8AC3E}">
        <p14:creationId xmlns:p14="http://schemas.microsoft.com/office/powerpoint/2010/main" val="32735974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7" y="244179"/>
            <a:ext cx="7038600" cy="591321"/>
          </a:xfrm>
        </p:spPr>
        <p:txBody>
          <a:bodyPr/>
          <a:lstStyle/>
          <a:p>
            <a:r>
              <a:rPr lang="en-US" b="0" dirty="0" smtClean="0">
                <a:ln w="0"/>
                <a:solidFill>
                  <a:schemeClr val="accent1"/>
                </a:solidFill>
                <a:effectLst>
                  <a:outerShdw blurRad="38100" dist="25400" dir="5400000" algn="ctr" rotWithShape="0">
                    <a:srgbClr val="6E747A">
                      <a:alpha val="43000"/>
                    </a:srgbClr>
                  </a:outerShdw>
                </a:effectLst>
              </a:rPr>
              <a:t>Learning Outcomes - Kunal</a:t>
            </a:r>
            <a:endParaRPr lang="en-US" b="0" dirty="0">
              <a:ln w="0"/>
              <a:solidFill>
                <a:schemeClr val="accent1"/>
              </a:solidFill>
              <a:effectLst>
                <a:outerShdw blurRad="38100" dist="25400" dir="5400000" algn="ctr" rotWithShape="0">
                  <a:srgbClr val="6E747A">
                    <a:alpha val="43000"/>
                  </a:srgbClr>
                </a:outerShdw>
              </a:effectLst>
            </a:endParaRPr>
          </a:p>
        </p:txBody>
      </p:sp>
      <p:sp>
        <p:nvSpPr>
          <p:cNvPr id="6" name="TextBox 5"/>
          <p:cNvSpPr txBox="1"/>
          <p:nvPr/>
        </p:nvSpPr>
        <p:spPr>
          <a:xfrm>
            <a:off x="0" y="0"/>
            <a:ext cx="12192001" cy="6858000"/>
          </a:xfrm>
          <a:prstGeom prst="rect">
            <a:avLst/>
          </a:prstGeom>
          <a:solidFill>
            <a:schemeClr val="tx1"/>
          </a:solidFill>
          <a:ln>
            <a:solidFill>
              <a:schemeClr val="tx1"/>
            </a:solidFill>
          </a:ln>
        </p:spPr>
        <p:style>
          <a:lnRef idx="2">
            <a:schemeClr val="dk1"/>
          </a:lnRef>
          <a:fillRef idx="1">
            <a:schemeClr val="lt1"/>
          </a:fillRef>
          <a:effectRef idx="0">
            <a:schemeClr val="dk1"/>
          </a:effectRef>
          <a:fontRef idx="minor">
            <a:schemeClr val="dk1"/>
          </a:fontRef>
        </p:style>
        <p:txBody>
          <a:bodyPr wrap="square" rtlCol="0">
            <a:spAutoFit/>
          </a:bodyPr>
          <a:lstStyle/>
          <a:p>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5966" y="1902036"/>
            <a:ext cx="2539682" cy="2539682"/>
          </a:xfrm>
          <a:prstGeom prst="rect">
            <a:avLst/>
          </a:prstGeom>
        </p:spPr>
      </p:pic>
      <p:sp>
        <p:nvSpPr>
          <p:cNvPr id="7" name="TextBox 6"/>
          <p:cNvSpPr txBox="1"/>
          <p:nvPr/>
        </p:nvSpPr>
        <p:spPr>
          <a:xfrm>
            <a:off x="3647917" y="4943167"/>
            <a:ext cx="5277165" cy="707886"/>
          </a:xfrm>
          <a:prstGeom prst="rect">
            <a:avLst/>
          </a:prstGeom>
          <a:noFill/>
        </p:spPr>
        <p:txBody>
          <a:bodyPr wrap="square" rtlCol="0">
            <a:spAutoFit/>
          </a:bodyPr>
          <a:lstStyle/>
          <a:p>
            <a:pPr algn="ctr"/>
            <a:r>
              <a:rPr lang="en-US" sz="4000" dirty="0" smtClean="0">
                <a:solidFill>
                  <a:schemeClr val="tx2">
                    <a:lumMod val="60000"/>
                    <a:lumOff val="40000"/>
                  </a:schemeClr>
                </a:solidFill>
                <a:latin typeface="Gill Sans Ultra Bold" panose="020B0A02020104020203" pitchFamily="34" charset="0"/>
              </a:rPr>
              <a:t>THANK YOU</a:t>
            </a:r>
            <a:endParaRPr lang="en-US" sz="4000" dirty="0">
              <a:solidFill>
                <a:schemeClr val="tx2">
                  <a:lumMod val="60000"/>
                  <a:lumOff val="40000"/>
                </a:schemeClr>
              </a:solidFill>
              <a:latin typeface="Gill Sans Ultra Bold" panose="020B0A02020104020203" pitchFamily="34" charset="0"/>
            </a:endParaRPr>
          </a:p>
        </p:txBody>
      </p:sp>
    </p:spTree>
    <p:extLst>
      <p:ext uri="{BB962C8B-B14F-4D97-AF65-F5344CB8AC3E}">
        <p14:creationId xmlns:p14="http://schemas.microsoft.com/office/powerpoint/2010/main" val="21744025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1836</TotalTime>
  <Words>3308</Words>
  <Application>Microsoft Office PowerPoint</Application>
  <PresentationFormat>Widescreen</PresentationFormat>
  <Paragraphs>336</Paragraphs>
  <Slides>14</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Arial Black</vt:lpstr>
      <vt:lpstr>Berlin Sans FB Demi</vt:lpstr>
      <vt:lpstr>Calibri</vt:lpstr>
      <vt:lpstr>Century Gothic</vt:lpstr>
      <vt:lpstr>Cooper Black</vt:lpstr>
      <vt:lpstr>Gill Sans Ultra Bold</vt:lpstr>
      <vt:lpstr>Wingdings</vt:lpstr>
      <vt:lpstr>Wingdings 2</vt:lpstr>
      <vt:lpstr>Quotable</vt:lpstr>
      <vt:lpstr>PowerPoint Presentation</vt:lpstr>
      <vt:lpstr>Introduction</vt:lpstr>
      <vt:lpstr>Aims &amp; Objectives</vt:lpstr>
      <vt:lpstr>PowerPoint Presentation</vt:lpstr>
      <vt:lpstr>Findings</vt:lpstr>
      <vt:lpstr>Findings</vt:lpstr>
      <vt:lpstr>PowerPoint Presentation</vt:lpstr>
      <vt:lpstr>PowerPoint Presentation</vt:lpstr>
      <vt:lpstr>Learning Outcomes - Kunal</vt:lpstr>
      <vt:lpstr>Learning Outcomes - Kunal</vt:lpstr>
      <vt:lpstr>Learning Outcomes - Kunal</vt:lpstr>
      <vt:lpstr>Learning Outcomes - Kunal</vt:lpstr>
      <vt:lpstr>Learning Outcomes - Kunal</vt:lpstr>
      <vt:lpstr>Learning Outcomes - Kunal</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HR</dc:creator>
  <cp:lastModifiedBy>Sheila Malloo - LUX* Belle Mare</cp:lastModifiedBy>
  <cp:revision>130</cp:revision>
  <dcterms:created xsi:type="dcterms:W3CDTF">2019-09-26T13:27:35Z</dcterms:created>
  <dcterms:modified xsi:type="dcterms:W3CDTF">2019-11-06T12:15:03Z</dcterms:modified>
</cp:coreProperties>
</file>