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5"/>
  </p:notesMasterIdLst>
  <p:handoutMasterIdLst>
    <p:handoutMasterId r:id="rId36"/>
  </p:handoutMasterIdLst>
  <p:sldIdLst>
    <p:sldId id="363" r:id="rId2"/>
    <p:sldId id="331" r:id="rId3"/>
    <p:sldId id="265" r:id="rId4"/>
    <p:sldId id="432" r:id="rId5"/>
    <p:sldId id="293" r:id="rId6"/>
    <p:sldId id="266" r:id="rId7"/>
    <p:sldId id="412" r:id="rId8"/>
    <p:sldId id="300" r:id="rId9"/>
    <p:sldId id="413" r:id="rId10"/>
    <p:sldId id="415" r:id="rId11"/>
    <p:sldId id="414" r:id="rId12"/>
    <p:sldId id="416" r:id="rId13"/>
    <p:sldId id="417" r:id="rId14"/>
    <p:sldId id="433" r:id="rId15"/>
    <p:sldId id="418" r:id="rId16"/>
    <p:sldId id="419" r:id="rId17"/>
    <p:sldId id="301" r:id="rId18"/>
    <p:sldId id="420" r:id="rId19"/>
    <p:sldId id="421" r:id="rId20"/>
    <p:sldId id="434" r:id="rId21"/>
    <p:sldId id="422" r:id="rId22"/>
    <p:sldId id="423" r:id="rId23"/>
    <p:sldId id="425" r:id="rId24"/>
    <p:sldId id="424" r:id="rId25"/>
    <p:sldId id="427" r:id="rId26"/>
    <p:sldId id="428" r:id="rId27"/>
    <p:sldId id="324" r:id="rId28"/>
    <p:sldId id="426" r:id="rId29"/>
    <p:sldId id="429" r:id="rId30"/>
    <p:sldId id="430" r:id="rId31"/>
    <p:sldId id="435" r:id="rId32"/>
    <p:sldId id="369" r:id="rId33"/>
    <p:sldId id="409" r:id="rId34"/>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F34844-7DF4-46B5-8421-28FDDE80DD89}" v="243" dt="2025-03-01T16:44:17.2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30" autoAdjust="0"/>
    <p:restoredTop sz="89326" autoAdjust="0"/>
  </p:normalViewPr>
  <p:slideViewPr>
    <p:cSldViewPr>
      <p:cViewPr varScale="1">
        <p:scale>
          <a:sx n="93" d="100"/>
          <a:sy n="93" d="100"/>
        </p:scale>
        <p:origin x="150" y="84"/>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dirty="0"/>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dirty="0"/>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dirty="0"/>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dirty="0"/>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80A0961-D585-4637-AFDA-D55F7BF49976}" type="slidenum">
              <a:rPr lang="en-GB" smtClean="0"/>
              <a:pPr/>
              <a:t>5</a:t>
            </a:fld>
            <a:endParaRPr lang="en-GB" dirty="0"/>
          </a:p>
        </p:txBody>
      </p:sp>
    </p:spTree>
    <p:extLst>
      <p:ext uri="{BB962C8B-B14F-4D97-AF65-F5344CB8AC3E}">
        <p14:creationId xmlns:p14="http://schemas.microsoft.com/office/powerpoint/2010/main" val="1907240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32</a:t>
            </a:fld>
            <a:endParaRPr kumimoji="0" lang="en-GB" altLang="en-US" dirty="0"/>
          </a:p>
        </p:txBody>
      </p:sp>
    </p:spTree>
    <p:extLst>
      <p:ext uri="{BB962C8B-B14F-4D97-AF65-F5344CB8AC3E}">
        <p14:creationId xmlns:p14="http://schemas.microsoft.com/office/powerpoint/2010/main" val="2465535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33</a:t>
            </a:fld>
            <a:endParaRPr kumimoji="0" lang="en-GB" altLang="en-US" dirty="0"/>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06/03/2025</a:t>
            </a:fld>
            <a:endParaRPr lang="en-GB" altLang="en-US" dirty="0"/>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dirty="0"/>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86592" cy="1143000"/>
          </a:xfrm>
        </p:spPr>
        <p:txBody>
          <a:bodyPr/>
          <a:lstStyle/>
          <a:p>
            <a:r>
              <a:rPr lang="en-US" dirty="0"/>
              <a:t>Click to edit Master title style</a:t>
            </a:r>
            <a:endParaRPr lang="en-GB" dirty="0"/>
          </a:p>
        </p:txBody>
      </p:sp>
      <p:sp>
        <p:nvSpPr>
          <p:cNvPr id="3" name="Content Placeholder 2"/>
          <p:cNvSpPr>
            <a:spLocks noGrp="1"/>
          </p:cNvSpPr>
          <p:nvPr>
            <p:ph idx="1"/>
          </p:nvPr>
        </p:nvSpPr>
        <p:spPr>
          <a:xfrm>
            <a:off x="623392" y="1600201"/>
            <a:ext cx="10972800" cy="3917032"/>
          </a:xfrm>
        </p:spPr>
        <p:txBody>
          <a:bodyPr/>
          <a:lstStyle>
            <a:lvl1pPr>
              <a:defRPr sz="2400"/>
            </a:lvl1pPr>
            <a:lvl2pPr>
              <a:defRPr sz="2200"/>
            </a:lvl2pPr>
            <a:lvl3pPr>
              <a:defRPr sz="2200"/>
            </a:lvl3pPr>
            <a:lvl4pPr>
              <a:defRPr sz="2200"/>
            </a:lvl4pPr>
            <a:lvl5pPr>
              <a:defRPr sz="22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06/03/2025</a:t>
            </a:fld>
            <a:endParaRPr lang="en-GB" altLang="en-US" dirty="0"/>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dirty="0"/>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06/03/2025</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dirty="0"/>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06/03/2025</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dirty="0"/>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06/03/2025</a:t>
            </a:fld>
            <a:endParaRPr lang="en-GB" altLang="en-US" dirty="0"/>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dirty="0"/>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06/03/2025</a:t>
            </a:fld>
            <a:endParaRPr lang="en-GB" altLang="en-US" dirty="0"/>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dirty="0"/>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06/03/2025</a:t>
            </a:fld>
            <a:endParaRPr lang="en-GB" altLang="en-US" dirty="0"/>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dirty="0"/>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06/03/2025</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dirty="0"/>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06/03/2025</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dirty="0"/>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06/03/2025</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dirty="0"/>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06/03/2025</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dirty="0"/>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3392" y="274638"/>
            <a:ext cx="1095900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endParaRPr lang="en-GB" altLang="en-US" dirty="0"/>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endParaRPr lang="en-GB" altLang="en-US" dirty="0"/>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06/03/2025</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pTuj57uXWlk"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package" Target="../embeddings/Microsoft_Word_Document.docx"/><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09800" y="476672"/>
            <a:ext cx="7772400" cy="1512888"/>
          </a:xfrm>
        </p:spPr>
        <p:txBody>
          <a:bodyPr/>
          <a:lstStyle/>
          <a:p>
            <a:pPr eaLnBrk="1" hangingPunct="1"/>
            <a:r>
              <a:rPr lang="en-GB" b="1" dirty="0"/>
              <a:t>LCBB6000 </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1343472" y="3036192"/>
            <a:ext cx="9649072" cy="1080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sz="5400" dirty="0">
                <a:solidFill>
                  <a:srgbClr val="FFFF00"/>
                </a:solidFill>
              </a:rPr>
              <a:t>Methodology and Methods</a:t>
            </a:r>
            <a:endParaRPr lang="en-GB" altLang="en-US" sz="4400" dirty="0">
              <a:solidFill>
                <a:schemeClr val="tx1"/>
              </a:solidFill>
            </a:endParaRP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695400" y="1844824"/>
            <a:ext cx="10945216"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54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Dissertation Workshop</a:t>
            </a:r>
            <a:endParaRPr lang="en-GB" altLang="en-US" sz="48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332656"/>
            <a:ext cx="11089232" cy="810344"/>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4" y="1340768"/>
            <a:ext cx="10729191" cy="4392488"/>
          </a:xfrm>
        </p:spPr>
        <p:txBody>
          <a:bodyPr/>
          <a:lstStyle/>
          <a:p>
            <a:pPr>
              <a:buFont typeface="+mj-lt"/>
              <a:buAutoNum type="arabicPeriod"/>
            </a:pPr>
            <a:r>
              <a:rPr lang="en-GB" sz="2400" dirty="0"/>
              <a:t>Develop a Comprehensive Understanding of Research Methodology</a:t>
            </a:r>
          </a:p>
          <a:p>
            <a:pPr>
              <a:buFont typeface="+mj-lt"/>
              <a:buAutoNum type="arabicPeriod"/>
            </a:pPr>
            <a:r>
              <a:rPr lang="en-GB" sz="2400" dirty="0"/>
              <a:t>Master Key Terminologies in Research Methodology</a:t>
            </a:r>
          </a:p>
          <a:p>
            <a:pPr>
              <a:buFont typeface="+mj-lt"/>
              <a:buAutoNum type="arabicPeriod"/>
            </a:pPr>
            <a:r>
              <a:rPr lang="en-GB" sz="2400" dirty="0"/>
              <a:t>Distinguish Between Methodology and Methods</a:t>
            </a:r>
          </a:p>
          <a:p>
            <a:pPr>
              <a:buFont typeface="+mj-lt"/>
              <a:buAutoNum type="arabicPeriod"/>
            </a:pPr>
            <a:r>
              <a:rPr lang="en-GB" sz="2400" dirty="0"/>
              <a:t>Explore the Components of the Methodology Section</a:t>
            </a:r>
            <a:endParaRPr lang="en-US" sz="2400" dirty="0"/>
          </a:p>
          <a:p>
            <a:pPr marL="0" indent="0" eaLnBrk="1" hangingPunct="1">
              <a:buNone/>
              <a:defRPr/>
            </a:pPr>
            <a:endParaRPr lang="en-GB"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5642D-5794-7D4D-A47C-FD607AF3F547}"/>
              </a:ext>
            </a:extLst>
          </p:cNvPr>
          <p:cNvSpPr>
            <a:spLocks noGrp="1"/>
          </p:cNvSpPr>
          <p:nvPr>
            <p:ph type="title"/>
          </p:nvPr>
        </p:nvSpPr>
        <p:spPr>
          <a:xfrm>
            <a:off x="1044054" y="2286000"/>
            <a:ext cx="3965456" cy="2285999"/>
          </a:xfrm>
        </p:spPr>
        <p:txBody>
          <a:bodyPr anchor="ctr">
            <a:normAutofit/>
          </a:bodyPr>
          <a:lstStyle/>
          <a:p>
            <a:pPr algn="ctr"/>
            <a:r>
              <a:rPr lang="en-US" sz="3200" dirty="0">
                <a:solidFill>
                  <a:schemeClr val="bg1"/>
                </a:solidFill>
              </a:rPr>
              <a:t>Methods and Methodology</a:t>
            </a:r>
          </a:p>
        </p:txBody>
      </p:sp>
      <p:sp>
        <p:nvSpPr>
          <p:cNvPr id="9" name="Rectangle 3">
            <a:extLst>
              <a:ext uri="{FF2B5EF4-FFF2-40B4-BE49-F238E27FC236}">
                <a16:creationId xmlns:a16="http://schemas.microsoft.com/office/drawing/2014/main" id="{C9005AA9-5783-7246-9BDE-613A01BABED1}"/>
              </a:ext>
            </a:extLst>
          </p:cNvPr>
          <p:cNvSpPr txBox="1">
            <a:spLocks noChangeArrowheads="1"/>
          </p:cNvSpPr>
          <p:nvPr/>
        </p:nvSpPr>
        <p:spPr>
          <a:xfrm>
            <a:off x="479376" y="1412776"/>
            <a:ext cx="11017224" cy="3672408"/>
          </a:xfrm>
          <a:prstGeom prst="rect">
            <a:avLst/>
          </a:prstGeom>
        </p:spPr>
        <p:txBody>
          <a:bodyPr/>
          <a:lstStyle>
            <a:lvl1pPr marL="342900" indent="-342900" algn="l" rtl="0" fontAlgn="base">
              <a:spcBef>
                <a:spcPct val="20000"/>
              </a:spcBef>
              <a:spcAft>
                <a:spcPct val="0"/>
              </a:spcAft>
              <a:buClr>
                <a:schemeClr val="folHlink"/>
              </a:buClr>
              <a:buSzPct val="60000"/>
              <a:buFont typeface="Wingdings" panose="05000000000000000000" pitchFamily="2" charset="2"/>
              <a:buChar char="n"/>
              <a:defRPr kumimoji="1"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kumimoji="1"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kumimoji="1"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kumimoji="1"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ct val="0"/>
              </a:spcBef>
              <a:buFontTx/>
              <a:buNone/>
            </a:pPr>
            <a:r>
              <a:rPr lang="en-GB" altLang="en-US" sz="2400" dirty="0"/>
              <a:t>Methodology is the general approach to studying research topics or finding answers to research problems. Example: quantitative, qualitative.</a:t>
            </a:r>
          </a:p>
          <a:p>
            <a:pPr marL="0" indent="0" algn="just">
              <a:spcBef>
                <a:spcPct val="0"/>
              </a:spcBef>
              <a:buFontTx/>
              <a:buNone/>
            </a:pPr>
            <a:endParaRPr lang="en-GB" altLang="en-US" sz="2400" dirty="0"/>
          </a:p>
          <a:p>
            <a:pPr marL="0" indent="0" algn="just">
              <a:spcBef>
                <a:spcPct val="0"/>
              </a:spcBef>
              <a:buFontTx/>
              <a:buNone/>
            </a:pPr>
            <a:r>
              <a:rPr lang="en-GB" altLang="en-US" sz="2400" dirty="0"/>
              <a:t>Method is a specific research technique such as interview, content analysis, correlation.</a:t>
            </a:r>
          </a:p>
          <a:p>
            <a:pPr marL="0" indent="0" algn="just">
              <a:spcBef>
                <a:spcPct val="0"/>
              </a:spcBef>
              <a:buFontTx/>
              <a:buNone/>
            </a:pPr>
            <a:endParaRPr lang="en-GB" altLang="en-US" sz="2400" dirty="0"/>
          </a:p>
          <a:p>
            <a:pPr marL="0" indent="0" algn="just">
              <a:spcBef>
                <a:spcPct val="0"/>
              </a:spcBef>
              <a:buFontTx/>
              <a:buNone/>
            </a:pPr>
            <a:r>
              <a:rPr lang="en-GB" altLang="en-US" sz="2400" dirty="0"/>
              <a:t>While methodology examines what you are trying to find out, the methods are the means of solving the problem.</a:t>
            </a:r>
          </a:p>
        </p:txBody>
      </p:sp>
      <p:sp>
        <p:nvSpPr>
          <p:cNvPr id="3" name="Title 1">
            <a:extLst>
              <a:ext uri="{FF2B5EF4-FFF2-40B4-BE49-F238E27FC236}">
                <a16:creationId xmlns:a16="http://schemas.microsoft.com/office/drawing/2014/main" id="{C73741FD-DDDF-B5C2-F4F3-6BCD2D9CDE87}"/>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600" dirty="0">
                <a:solidFill>
                  <a:schemeClr val="tx2">
                    <a:lumMod val="75000"/>
                  </a:schemeClr>
                </a:solidFill>
              </a:rPr>
              <a:t>Methodology Vs Methods</a:t>
            </a:r>
          </a:p>
        </p:txBody>
      </p:sp>
      <p:sp>
        <p:nvSpPr>
          <p:cNvPr id="5" name="TextBox 4">
            <a:extLst>
              <a:ext uri="{FF2B5EF4-FFF2-40B4-BE49-F238E27FC236}">
                <a16:creationId xmlns:a16="http://schemas.microsoft.com/office/drawing/2014/main" id="{2C1FD2BC-B654-CBB5-DA02-5CC30BF34EDF}"/>
              </a:ext>
            </a:extLst>
          </p:cNvPr>
          <p:cNvSpPr txBox="1"/>
          <p:nvPr/>
        </p:nvSpPr>
        <p:spPr>
          <a:xfrm>
            <a:off x="7824192" y="5170294"/>
            <a:ext cx="3526762" cy="369332"/>
          </a:xfrm>
          <a:prstGeom prst="rect">
            <a:avLst/>
          </a:prstGeom>
          <a:noFill/>
        </p:spPr>
        <p:txBody>
          <a:bodyPr wrap="square">
            <a:spAutoFit/>
          </a:bodyPr>
          <a:lstStyle/>
          <a:p>
            <a:r>
              <a:rPr lang="en-GB" dirty="0"/>
              <a:t>Creswell and Creswell (2018)</a:t>
            </a:r>
          </a:p>
        </p:txBody>
      </p:sp>
    </p:spTree>
    <p:extLst>
      <p:ext uri="{BB962C8B-B14F-4D97-AF65-F5344CB8AC3E}">
        <p14:creationId xmlns:p14="http://schemas.microsoft.com/office/powerpoint/2010/main" val="311805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F3A2F-3C77-55F5-5363-744352518D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6E6CA1-6CD4-6649-3AAC-CA45DD437BAA}"/>
              </a:ext>
            </a:extLst>
          </p:cNvPr>
          <p:cNvSpPr>
            <a:spLocks noGrp="1"/>
          </p:cNvSpPr>
          <p:nvPr>
            <p:ph type="title"/>
          </p:nvPr>
        </p:nvSpPr>
        <p:spPr>
          <a:xfrm>
            <a:off x="1044054" y="2286000"/>
            <a:ext cx="3965456" cy="2285999"/>
          </a:xfrm>
        </p:spPr>
        <p:txBody>
          <a:bodyPr anchor="ctr">
            <a:normAutofit/>
          </a:bodyPr>
          <a:lstStyle/>
          <a:p>
            <a:pPr algn="ctr"/>
            <a:r>
              <a:rPr lang="en-US" sz="3200" dirty="0">
                <a:solidFill>
                  <a:schemeClr val="bg1"/>
                </a:solidFill>
              </a:rPr>
              <a:t>Methods and Methodology</a:t>
            </a:r>
          </a:p>
        </p:txBody>
      </p:sp>
      <p:sp>
        <p:nvSpPr>
          <p:cNvPr id="9" name="Rectangle 3">
            <a:extLst>
              <a:ext uri="{FF2B5EF4-FFF2-40B4-BE49-F238E27FC236}">
                <a16:creationId xmlns:a16="http://schemas.microsoft.com/office/drawing/2014/main" id="{3813C762-8C7B-D42F-F3D8-6EBC3A8FD3A2}"/>
              </a:ext>
            </a:extLst>
          </p:cNvPr>
          <p:cNvSpPr txBox="1">
            <a:spLocks noChangeArrowheads="1"/>
          </p:cNvSpPr>
          <p:nvPr/>
        </p:nvSpPr>
        <p:spPr>
          <a:xfrm>
            <a:off x="479376" y="1412776"/>
            <a:ext cx="11017224" cy="3672408"/>
          </a:xfrm>
          <a:prstGeom prst="rect">
            <a:avLst/>
          </a:prstGeom>
        </p:spPr>
        <p:txBody>
          <a:bodyPr/>
          <a:lstStyle>
            <a:lvl1pPr marL="342900" indent="-342900" algn="l" rtl="0" fontAlgn="base">
              <a:spcBef>
                <a:spcPct val="20000"/>
              </a:spcBef>
              <a:spcAft>
                <a:spcPct val="0"/>
              </a:spcAft>
              <a:buClr>
                <a:schemeClr val="folHlink"/>
              </a:buClr>
              <a:buSzPct val="60000"/>
              <a:buFont typeface="Wingdings" panose="05000000000000000000" pitchFamily="2" charset="2"/>
              <a:buChar char="n"/>
              <a:defRPr kumimoji="1"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kumimoji="1"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kumimoji="1"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kumimoji="1"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ct val="0"/>
              </a:spcBef>
              <a:buFontTx/>
              <a:buNone/>
            </a:pPr>
            <a:r>
              <a:rPr lang="en-GB" altLang="en-US" sz="2400" b="1" dirty="0"/>
              <a:t>Task 1: </a:t>
            </a:r>
            <a:r>
              <a:rPr lang="en-GB" sz="2800" dirty="0">
                <a:latin typeface="Calibri" panose="020F0502020204030204" pitchFamily="34" charset="0"/>
                <a:cs typeface="Calibri" panose="020F0502020204030204" pitchFamily="34" charset="0"/>
              </a:rPr>
              <a:t>What is the difference between research methods and research methodology?</a:t>
            </a:r>
            <a:endParaRPr lang="en-GB" altLang="en-US" sz="2800" dirty="0">
              <a:latin typeface="Calibri" panose="020F0502020204030204" pitchFamily="34" charset="0"/>
              <a:cs typeface="Calibri" panose="020F0502020204030204" pitchFamily="34" charset="0"/>
            </a:endParaRPr>
          </a:p>
        </p:txBody>
      </p:sp>
      <p:sp>
        <p:nvSpPr>
          <p:cNvPr id="3" name="Title 1">
            <a:extLst>
              <a:ext uri="{FF2B5EF4-FFF2-40B4-BE49-F238E27FC236}">
                <a16:creationId xmlns:a16="http://schemas.microsoft.com/office/drawing/2014/main" id="{33A8465A-3709-3356-A4AA-4EE66FF9C1A6}"/>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600" dirty="0">
                <a:solidFill>
                  <a:schemeClr val="tx2">
                    <a:lumMod val="75000"/>
                  </a:schemeClr>
                </a:solidFill>
              </a:rPr>
              <a:t>Methodology Vs Methods</a:t>
            </a:r>
          </a:p>
        </p:txBody>
      </p:sp>
      <p:sp>
        <p:nvSpPr>
          <p:cNvPr id="5" name="TextBox 4">
            <a:extLst>
              <a:ext uri="{FF2B5EF4-FFF2-40B4-BE49-F238E27FC236}">
                <a16:creationId xmlns:a16="http://schemas.microsoft.com/office/drawing/2014/main" id="{201E02B9-631A-0D5F-612B-99D6556B58FC}"/>
              </a:ext>
            </a:extLst>
          </p:cNvPr>
          <p:cNvSpPr txBox="1"/>
          <p:nvPr/>
        </p:nvSpPr>
        <p:spPr>
          <a:xfrm>
            <a:off x="7824192" y="5170294"/>
            <a:ext cx="3526762" cy="369332"/>
          </a:xfrm>
          <a:prstGeom prst="rect">
            <a:avLst/>
          </a:prstGeom>
          <a:noFill/>
        </p:spPr>
        <p:txBody>
          <a:bodyPr wrap="square">
            <a:spAutoFit/>
          </a:bodyPr>
          <a:lstStyle/>
          <a:p>
            <a:r>
              <a:rPr lang="en-GB" dirty="0"/>
              <a:t>Creswell and Creswell (2018)</a:t>
            </a:r>
          </a:p>
        </p:txBody>
      </p:sp>
    </p:spTree>
    <p:extLst>
      <p:ext uri="{BB962C8B-B14F-4D97-AF65-F5344CB8AC3E}">
        <p14:creationId xmlns:p14="http://schemas.microsoft.com/office/powerpoint/2010/main" val="4246860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FDA074D-98CE-E04A-9A86-76F00EF422A0}"/>
              </a:ext>
            </a:extLst>
          </p:cNvPr>
          <p:cNvGrpSpPr/>
          <p:nvPr/>
        </p:nvGrpSpPr>
        <p:grpSpPr>
          <a:xfrm>
            <a:off x="1343472" y="836712"/>
            <a:ext cx="8526175" cy="4561002"/>
            <a:chOff x="207567" y="1857668"/>
            <a:chExt cx="8508711" cy="4440385"/>
          </a:xfrm>
        </p:grpSpPr>
        <p:grpSp>
          <p:nvGrpSpPr>
            <p:cNvPr id="10" name="Group 9">
              <a:extLst>
                <a:ext uri="{FF2B5EF4-FFF2-40B4-BE49-F238E27FC236}">
                  <a16:creationId xmlns:a16="http://schemas.microsoft.com/office/drawing/2014/main" id="{8CC991C4-57BA-064C-943D-B43A3A3E16D8}"/>
                </a:ext>
              </a:extLst>
            </p:cNvPr>
            <p:cNvGrpSpPr/>
            <p:nvPr/>
          </p:nvGrpSpPr>
          <p:grpSpPr>
            <a:xfrm>
              <a:off x="706898" y="1857668"/>
              <a:ext cx="8009380" cy="4146182"/>
              <a:chOff x="567310" y="2021256"/>
              <a:chExt cx="8009380" cy="4146182"/>
            </a:xfrm>
          </p:grpSpPr>
          <p:pic>
            <p:nvPicPr>
              <p:cNvPr id="16" name="Picture 15">
                <a:extLst>
                  <a:ext uri="{FF2B5EF4-FFF2-40B4-BE49-F238E27FC236}">
                    <a16:creationId xmlns:a16="http://schemas.microsoft.com/office/drawing/2014/main" id="{DFC96C7B-C183-164E-B397-31D72955AD92}"/>
                  </a:ext>
                </a:extLst>
              </p:cNvPr>
              <p:cNvPicPr>
                <a:picLocks noChangeAspect="1"/>
              </p:cNvPicPr>
              <p:nvPr/>
            </p:nvPicPr>
            <p:blipFill>
              <a:blip r:embed="rId3"/>
              <a:stretch>
                <a:fillRect/>
              </a:stretch>
            </p:blipFill>
            <p:spPr>
              <a:xfrm>
                <a:off x="567310" y="2021256"/>
                <a:ext cx="6268245" cy="3911600"/>
              </a:xfrm>
              <a:prstGeom prst="rect">
                <a:avLst/>
              </a:prstGeom>
            </p:spPr>
          </p:pic>
          <p:sp>
            <p:nvSpPr>
              <p:cNvPr id="17" name="TextBox 16">
                <a:extLst>
                  <a:ext uri="{FF2B5EF4-FFF2-40B4-BE49-F238E27FC236}">
                    <a16:creationId xmlns:a16="http://schemas.microsoft.com/office/drawing/2014/main" id="{AF045385-632A-F04E-B721-78DBCEFA0AD1}"/>
                  </a:ext>
                </a:extLst>
              </p:cNvPr>
              <p:cNvSpPr txBox="1"/>
              <p:nvPr/>
            </p:nvSpPr>
            <p:spPr>
              <a:xfrm>
                <a:off x="7255429" y="2021256"/>
                <a:ext cx="1321261" cy="369332"/>
              </a:xfrm>
              <a:prstGeom prst="rect">
                <a:avLst/>
              </a:prstGeom>
              <a:noFill/>
              <a:ln>
                <a:solidFill>
                  <a:schemeClr val="accent4"/>
                </a:solidFill>
              </a:ln>
            </p:spPr>
            <p:txBody>
              <a:bodyPr wrap="square" rtlCol="0">
                <a:spAutoFit/>
              </a:bodyPr>
              <a:lstStyle/>
              <a:p>
                <a:r>
                  <a:rPr lang="en-US" dirty="0"/>
                  <a:t>Philosophy</a:t>
                </a:r>
              </a:p>
            </p:txBody>
          </p:sp>
          <p:sp>
            <p:nvSpPr>
              <p:cNvPr id="18" name="TextBox 17">
                <a:extLst>
                  <a:ext uri="{FF2B5EF4-FFF2-40B4-BE49-F238E27FC236}">
                    <a16:creationId xmlns:a16="http://schemas.microsoft.com/office/drawing/2014/main" id="{D3F07486-D9C8-BC47-BB14-CD8072979078}"/>
                  </a:ext>
                </a:extLst>
              </p:cNvPr>
              <p:cNvSpPr txBox="1"/>
              <p:nvPr/>
            </p:nvSpPr>
            <p:spPr>
              <a:xfrm>
                <a:off x="7250111" y="2703267"/>
                <a:ext cx="1321261" cy="369332"/>
              </a:xfrm>
              <a:prstGeom prst="rect">
                <a:avLst/>
              </a:prstGeom>
              <a:noFill/>
              <a:ln>
                <a:solidFill>
                  <a:schemeClr val="accent4"/>
                </a:solidFill>
              </a:ln>
            </p:spPr>
            <p:txBody>
              <a:bodyPr wrap="square" rtlCol="0">
                <a:spAutoFit/>
              </a:bodyPr>
              <a:lstStyle/>
              <a:p>
                <a:r>
                  <a:rPr lang="en-US" dirty="0"/>
                  <a:t>Approach</a:t>
                </a:r>
              </a:p>
            </p:txBody>
          </p:sp>
          <p:sp>
            <p:nvSpPr>
              <p:cNvPr id="19" name="TextBox 18">
                <a:extLst>
                  <a:ext uri="{FF2B5EF4-FFF2-40B4-BE49-F238E27FC236}">
                    <a16:creationId xmlns:a16="http://schemas.microsoft.com/office/drawing/2014/main" id="{CEBAEB0D-4A84-444F-9643-5389D107E81F}"/>
                  </a:ext>
                </a:extLst>
              </p:cNvPr>
              <p:cNvSpPr txBox="1"/>
              <p:nvPr/>
            </p:nvSpPr>
            <p:spPr>
              <a:xfrm>
                <a:off x="7254339" y="3383519"/>
                <a:ext cx="1321261" cy="369332"/>
              </a:xfrm>
              <a:prstGeom prst="rect">
                <a:avLst/>
              </a:prstGeom>
              <a:noFill/>
              <a:ln>
                <a:solidFill>
                  <a:schemeClr val="accent4"/>
                </a:solidFill>
              </a:ln>
            </p:spPr>
            <p:txBody>
              <a:bodyPr wrap="square" rtlCol="0">
                <a:spAutoFit/>
              </a:bodyPr>
              <a:lstStyle/>
              <a:p>
                <a:r>
                  <a:rPr lang="en-US" dirty="0"/>
                  <a:t>Design</a:t>
                </a:r>
              </a:p>
            </p:txBody>
          </p:sp>
          <p:sp>
            <p:nvSpPr>
              <p:cNvPr id="20" name="TextBox 19">
                <a:extLst>
                  <a:ext uri="{FF2B5EF4-FFF2-40B4-BE49-F238E27FC236}">
                    <a16:creationId xmlns:a16="http://schemas.microsoft.com/office/drawing/2014/main" id="{921BF4FD-FE01-764A-96CF-F86415D2DB38}"/>
                  </a:ext>
                </a:extLst>
              </p:cNvPr>
              <p:cNvSpPr txBox="1"/>
              <p:nvPr/>
            </p:nvSpPr>
            <p:spPr>
              <a:xfrm>
                <a:off x="7250111" y="4063771"/>
                <a:ext cx="1321261" cy="369332"/>
              </a:xfrm>
              <a:prstGeom prst="rect">
                <a:avLst/>
              </a:prstGeom>
              <a:noFill/>
              <a:ln>
                <a:solidFill>
                  <a:schemeClr val="accent4"/>
                </a:solidFill>
              </a:ln>
            </p:spPr>
            <p:txBody>
              <a:bodyPr wrap="square" rtlCol="0">
                <a:spAutoFit/>
              </a:bodyPr>
              <a:lstStyle/>
              <a:p>
                <a:r>
                  <a:rPr lang="en-US" dirty="0"/>
                  <a:t>Strategy</a:t>
                </a:r>
              </a:p>
            </p:txBody>
          </p:sp>
          <p:sp>
            <p:nvSpPr>
              <p:cNvPr id="21" name="TextBox 20">
                <a:extLst>
                  <a:ext uri="{FF2B5EF4-FFF2-40B4-BE49-F238E27FC236}">
                    <a16:creationId xmlns:a16="http://schemas.microsoft.com/office/drawing/2014/main" id="{0E0A10E7-1188-3743-AAE4-3588C560E8F0}"/>
                  </a:ext>
                </a:extLst>
              </p:cNvPr>
              <p:cNvSpPr txBox="1"/>
              <p:nvPr/>
            </p:nvSpPr>
            <p:spPr>
              <a:xfrm>
                <a:off x="7250111" y="4611469"/>
                <a:ext cx="1321261" cy="646331"/>
              </a:xfrm>
              <a:prstGeom prst="rect">
                <a:avLst/>
              </a:prstGeom>
              <a:noFill/>
              <a:ln>
                <a:solidFill>
                  <a:schemeClr val="accent4"/>
                </a:solidFill>
              </a:ln>
            </p:spPr>
            <p:txBody>
              <a:bodyPr wrap="square" rtlCol="0">
                <a:spAutoFit/>
              </a:bodyPr>
              <a:lstStyle/>
              <a:p>
                <a:r>
                  <a:rPr lang="en-US" dirty="0"/>
                  <a:t>Time horizon</a:t>
                </a:r>
              </a:p>
            </p:txBody>
          </p:sp>
          <p:sp>
            <p:nvSpPr>
              <p:cNvPr id="22" name="TextBox 21">
                <a:extLst>
                  <a:ext uri="{FF2B5EF4-FFF2-40B4-BE49-F238E27FC236}">
                    <a16:creationId xmlns:a16="http://schemas.microsoft.com/office/drawing/2014/main" id="{EC0D08B1-18FB-144A-A306-1D093BB0B6F4}"/>
                  </a:ext>
                </a:extLst>
              </p:cNvPr>
              <p:cNvSpPr txBox="1"/>
              <p:nvPr/>
            </p:nvSpPr>
            <p:spPr>
              <a:xfrm>
                <a:off x="7227074" y="5424275"/>
                <a:ext cx="1321261" cy="369332"/>
              </a:xfrm>
              <a:prstGeom prst="rect">
                <a:avLst/>
              </a:prstGeom>
              <a:noFill/>
              <a:ln>
                <a:solidFill>
                  <a:schemeClr val="accent4"/>
                </a:solidFill>
              </a:ln>
            </p:spPr>
            <p:txBody>
              <a:bodyPr wrap="square" rtlCol="0">
                <a:spAutoFit/>
              </a:bodyPr>
              <a:lstStyle/>
              <a:p>
                <a:r>
                  <a:rPr lang="en-US" dirty="0"/>
                  <a:t>Methods</a:t>
                </a:r>
              </a:p>
            </p:txBody>
          </p:sp>
          <p:cxnSp>
            <p:nvCxnSpPr>
              <p:cNvPr id="23" name="Straight Arrow Connector 22">
                <a:extLst>
                  <a:ext uri="{FF2B5EF4-FFF2-40B4-BE49-F238E27FC236}">
                    <a16:creationId xmlns:a16="http://schemas.microsoft.com/office/drawing/2014/main" id="{9743F31C-75A5-DB47-B402-23A67D04BE44}"/>
                  </a:ext>
                </a:extLst>
              </p:cNvPr>
              <p:cNvCxnSpPr/>
              <p:nvPr/>
            </p:nvCxnSpPr>
            <p:spPr bwMode="auto">
              <a:xfrm>
                <a:off x="4724400" y="3581400"/>
                <a:ext cx="2514600" cy="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Straight Arrow Connector 23">
                <a:extLst>
                  <a:ext uri="{FF2B5EF4-FFF2-40B4-BE49-F238E27FC236}">
                    <a16:creationId xmlns:a16="http://schemas.microsoft.com/office/drawing/2014/main" id="{BCE1FA08-0436-F940-9EB7-F8DF21F379C3}"/>
                  </a:ext>
                </a:extLst>
              </p:cNvPr>
              <p:cNvCxnSpPr/>
              <p:nvPr/>
            </p:nvCxnSpPr>
            <p:spPr bwMode="auto">
              <a:xfrm>
                <a:off x="4876800" y="2895600"/>
                <a:ext cx="2350274" cy="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Straight Arrow Connector 24">
                <a:extLst>
                  <a:ext uri="{FF2B5EF4-FFF2-40B4-BE49-F238E27FC236}">
                    <a16:creationId xmlns:a16="http://schemas.microsoft.com/office/drawing/2014/main" id="{B5C98CD7-2B9E-084B-B0B8-4E6AC9003E8B}"/>
                  </a:ext>
                </a:extLst>
              </p:cNvPr>
              <p:cNvCxnSpPr/>
              <p:nvPr/>
            </p:nvCxnSpPr>
            <p:spPr bwMode="auto">
              <a:xfrm>
                <a:off x="4572000" y="2209800"/>
                <a:ext cx="2678111" cy="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Straight Arrow Connector 25">
                <a:extLst>
                  <a:ext uri="{FF2B5EF4-FFF2-40B4-BE49-F238E27FC236}">
                    <a16:creationId xmlns:a16="http://schemas.microsoft.com/office/drawing/2014/main" id="{29CF8B92-5117-9A4A-B559-4ED8AAB66AB1}"/>
                  </a:ext>
                </a:extLst>
              </p:cNvPr>
              <p:cNvCxnSpPr/>
              <p:nvPr/>
            </p:nvCxnSpPr>
            <p:spPr bwMode="auto">
              <a:xfrm>
                <a:off x="3505200" y="4114800"/>
                <a:ext cx="3744911" cy="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Straight Arrow Connector 26">
                <a:extLst>
                  <a:ext uri="{FF2B5EF4-FFF2-40B4-BE49-F238E27FC236}">
                    <a16:creationId xmlns:a16="http://schemas.microsoft.com/office/drawing/2014/main" id="{52E62C2F-5538-9F49-85B2-D4E54865A796}"/>
                  </a:ext>
                </a:extLst>
              </p:cNvPr>
              <p:cNvCxnSpPr/>
              <p:nvPr/>
            </p:nvCxnSpPr>
            <p:spPr bwMode="auto">
              <a:xfrm>
                <a:off x="6553200" y="4876800"/>
                <a:ext cx="696911" cy="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Straight Connector 27">
                <a:extLst>
                  <a:ext uri="{FF2B5EF4-FFF2-40B4-BE49-F238E27FC236}">
                    <a16:creationId xmlns:a16="http://schemas.microsoft.com/office/drawing/2014/main" id="{B5D9932F-077E-064A-B8CC-7DE9DFBB3AA2}"/>
                  </a:ext>
                </a:extLst>
              </p:cNvPr>
              <p:cNvCxnSpPr/>
              <p:nvPr/>
            </p:nvCxnSpPr>
            <p:spPr bwMode="auto">
              <a:xfrm>
                <a:off x="6553200" y="4876800"/>
                <a:ext cx="0" cy="105605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 name="Straight Connector 28">
                <a:extLst>
                  <a:ext uri="{FF2B5EF4-FFF2-40B4-BE49-F238E27FC236}">
                    <a16:creationId xmlns:a16="http://schemas.microsoft.com/office/drawing/2014/main" id="{B37E3FF4-D262-3848-A6D5-D54F2AB53CB0}"/>
                  </a:ext>
                </a:extLst>
              </p:cNvPr>
              <p:cNvCxnSpPr/>
              <p:nvPr/>
            </p:nvCxnSpPr>
            <p:spPr bwMode="auto">
              <a:xfrm flipH="1" flipV="1">
                <a:off x="1447801" y="5932856"/>
                <a:ext cx="5105399" cy="1"/>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0" name="Straight Connector 29">
                <a:extLst>
                  <a:ext uri="{FF2B5EF4-FFF2-40B4-BE49-F238E27FC236}">
                    <a16:creationId xmlns:a16="http://schemas.microsoft.com/office/drawing/2014/main" id="{CDCD11BF-4F1C-7646-B36C-844AF52F875B}"/>
                  </a:ext>
                </a:extLst>
              </p:cNvPr>
              <p:cNvCxnSpPr/>
              <p:nvPr/>
            </p:nvCxnSpPr>
            <p:spPr bwMode="auto">
              <a:xfrm flipH="1" flipV="1">
                <a:off x="1150938" y="4433103"/>
                <a:ext cx="296863" cy="1499753"/>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 name="Straight Connector 30">
                <a:extLst>
                  <a:ext uri="{FF2B5EF4-FFF2-40B4-BE49-F238E27FC236}">
                    <a16:creationId xmlns:a16="http://schemas.microsoft.com/office/drawing/2014/main" id="{784446EB-B2F5-B84C-A7C8-72E2948F5096}"/>
                  </a:ext>
                </a:extLst>
              </p:cNvPr>
              <p:cNvCxnSpPr/>
              <p:nvPr/>
            </p:nvCxnSpPr>
            <p:spPr bwMode="auto">
              <a:xfrm>
                <a:off x="914400" y="4038600"/>
                <a:ext cx="0" cy="212883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 name="Straight Connector 31">
                <a:extLst>
                  <a:ext uri="{FF2B5EF4-FFF2-40B4-BE49-F238E27FC236}">
                    <a16:creationId xmlns:a16="http://schemas.microsoft.com/office/drawing/2014/main" id="{8FADFAA2-2E3B-114F-9A16-8B80241A9649}"/>
                  </a:ext>
                </a:extLst>
              </p:cNvPr>
              <p:cNvCxnSpPr/>
              <p:nvPr/>
            </p:nvCxnSpPr>
            <p:spPr bwMode="auto">
              <a:xfrm>
                <a:off x="903768" y="6167438"/>
                <a:ext cx="6640032"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Straight Arrow Connector 32">
                <a:extLst>
                  <a:ext uri="{FF2B5EF4-FFF2-40B4-BE49-F238E27FC236}">
                    <a16:creationId xmlns:a16="http://schemas.microsoft.com/office/drawing/2014/main" id="{9B92A3D3-64E4-3248-A0DA-E0CBED045266}"/>
                  </a:ext>
                </a:extLst>
              </p:cNvPr>
              <p:cNvCxnSpPr/>
              <p:nvPr/>
            </p:nvCxnSpPr>
            <p:spPr bwMode="auto">
              <a:xfrm flipV="1">
                <a:off x="7543800" y="5793607"/>
                <a:ext cx="0" cy="37383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2" name="Left Bracket 11">
              <a:extLst>
                <a:ext uri="{FF2B5EF4-FFF2-40B4-BE49-F238E27FC236}">
                  <a16:creationId xmlns:a16="http://schemas.microsoft.com/office/drawing/2014/main" id="{B5AB0345-C75C-F340-B7CD-5ABB08C5597B}"/>
                </a:ext>
              </a:extLst>
            </p:cNvPr>
            <p:cNvSpPr/>
            <p:nvPr/>
          </p:nvSpPr>
          <p:spPr bwMode="auto">
            <a:xfrm>
              <a:off x="531130" y="2169045"/>
              <a:ext cx="164250" cy="3288845"/>
            </a:xfrm>
            <a:prstGeom prst="leftBracke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n-US" sz="1800" b="0" i="0" u="none" strike="noStrike" cap="none" normalizeH="0" baseline="0">
                <a:ln>
                  <a:noFill/>
                </a:ln>
                <a:solidFill>
                  <a:schemeClr val="tx1"/>
                </a:solidFill>
                <a:effectLst/>
                <a:latin typeface="Tahoma" panose="020B0604030504040204" pitchFamily="34" charset="0"/>
                <a:ea typeface="新細明體" pitchFamily="18" charset="-120"/>
              </a:endParaRPr>
            </a:p>
          </p:txBody>
        </p:sp>
        <p:cxnSp>
          <p:nvCxnSpPr>
            <p:cNvPr id="14" name="Straight Arrow Connector 13">
              <a:extLst>
                <a:ext uri="{FF2B5EF4-FFF2-40B4-BE49-F238E27FC236}">
                  <a16:creationId xmlns:a16="http://schemas.microsoft.com/office/drawing/2014/main" id="{FB063F1D-BAD7-B64D-9982-EF238A72BD51}"/>
                </a:ext>
              </a:extLst>
            </p:cNvPr>
            <p:cNvCxnSpPr>
              <a:cxnSpLocks/>
            </p:cNvCxnSpPr>
            <p:nvPr/>
          </p:nvCxnSpPr>
          <p:spPr bwMode="auto">
            <a:xfrm>
              <a:off x="613255" y="6298053"/>
              <a:ext cx="192334" cy="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TextBox 14">
              <a:extLst>
                <a:ext uri="{FF2B5EF4-FFF2-40B4-BE49-F238E27FC236}">
                  <a16:creationId xmlns:a16="http://schemas.microsoft.com/office/drawing/2014/main" id="{0086E10A-7B2F-0740-B9E8-6380B858E922}"/>
                </a:ext>
              </a:extLst>
            </p:cNvPr>
            <p:cNvSpPr txBox="1"/>
            <p:nvPr/>
          </p:nvSpPr>
          <p:spPr>
            <a:xfrm rot="16200000">
              <a:off x="-671424" y="3603336"/>
              <a:ext cx="2127314" cy="369332"/>
            </a:xfrm>
            <a:prstGeom prst="rect">
              <a:avLst/>
            </a:prstGeom>
            <a:noFill/>
          </p:spPr>
          <p:txBody>
            <a:bodyPr wrap="none" rtlCol="0">
              <a:spAutoFit/>
            </a:bodyPr>
            <a:lstStyle/>
            <a:p>
              <a:r>
                <a:rPr lang="en-US" dirty="0"/>
                <a:t>Research Paradigm</a:t>
              </a:r>
            </a:p>
          </p:txBody>
        </p:sp>
      </p:grpSp>
      <p:sp>
        <p:nvSpPr>
          <p:cNvPr id="4" name="TextBox 3">
            <a:extLst>
              <a:ext uri="{FF2B5EF4-FFF2-40B4-BE49-F238E27FC236}">
                <a16:creationId xmlns:a16="http://schemas.microsoft.com/office/drawing/2014/main" id="{26404CDB-2759-EDF2-ECCF-35B11409C9D3}"/>
              </a:ext>
            </a:extLst>
          </p:cNvPr>
          <p:cNvSpPr txBox="1"/>
          <p:nvPr/>
        </p:nvSpPr>
        <p:spPr>
          <a:xfrm>
            <a:off x="8040216" y="5299240"/>
            <a:ext cx="4032448" cy="369332"/>
          </a:xfrm>
          <a:prstGeom prst="rect">
            <a:avLst/>
          </a:prstGeom>
          <a:noFill/>
        </p:spPr>
        <p:txBody>
          <a:bodyPr wrap="square">
            <a:spAutoFit/>
          </a:bodyPr>
          <a:lstStyle/>
          <a:p>
            <a:r>
              <a:rPr lang="en-GB" dirty="0"/>
              <a:t>Saunders, Lewis and Thornhill (2019) </a:t>
            </a:r>
          </a:p>
        </p:txBody>
      </p:sp>
      <p:sp>
        <p:nvSpPr>
          <p:cNvPr id="5" name="Title 1">
            <a:extLst>
              <a:ext uri="{FF2B5EF4-FFF2-40B4-BE49-F238E27FC236}">
                <a16:creationId xmlns:a16="http://schemas.microsoft.com/office/drawing/2014/main" id="{0A19F42C-5E03-80F8-1D0F-F90ACF3507C5}"/>
              </a:ext>
            </a:extLst>
          </p:cNvPr>
          <p:cNvSpPr txBox="1">
            <a:spLocks/>
          </p:cNvSpPr>
          <p:nvPr/>
        </p:nvSpPr>
        <p:spPr bwMode="auto">
          <a:xfrm>
            <a:off x="551384" y="211553"/>
            <a:ext cx="11089232" cy="544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600" dirty="0">
                <a:solidFill>
                  <a:schemeClr val="tx2">
                    <a:lumMod val="75000"/>
                  </a:schemeClr>
                </a:solidFill>
              </a:rPr>
              <a:t>The Research Onion</a:t>
            </a:r>
          </a:p>
        </p:txBody>
      </p:sp>
    </p:spTree>
    <p:extLst>
      <p:ext uri="{BB962C8B-B14F-4D97-AF65-F5344CB8AC3E}">
        <p14:creationId xmlns:p14="http://schemas.microsoft.com/office/powerpoint/2010/main" val="1509961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5642D-5794-7D4D-A47C-FD607AF3F547}"/>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9" name="Content Placeholder 2">
            <a:extLst>
              <a:ext uri="{FF2B5EF4-FFF2-40B4-BE49-F238E27FC236}">
                <a16:creationId xmlns:a16="http://schemas.microsoft.com/office/drawing/2014/main" id="{13EADD53-2F82-2440-AE0E-46042995CFE1}"/>
              </a:ext>
            </a:extLst>
          </p:cNvPr>
          <p:cNvSpPr>
            <a:spLocks noGrp="1"/>
          </p:cNvSpPr>
          <p:nvPr>
            <p:ph sz="quarter" idx="1"/>
          </p:nvPr>
        </p:nvSpPr>
        <p:spPr>
          <a:xfrm>
            <a:off x="335360" y="1412776"/>
            <a:ext cx="11424591" cy="3816424"/>
          </a:xfrm>
        </p:spPr>
        <p:txBody>
          <a:bodyPr>
            <a:noAutofit/>
          </a:bodyPr>
          <a:lstStyle/>
          <a:p>
            <a:pPr marL="0" indent="0" algn="just">
              <a:buNone/>
            </a:pPr>
            <a:r>
              <a:rPr lang="en-GB" dirty="0"/>
              <a:t>Ontology concerns what is knowable and the nature of reality in the context of research. It questions the assumptions researchers make about the world and the type of data that can be collected.</a:t>
            </a:r>
          </a:p>
          <a:p>
            <a:pPr marL="0" indent="0" algn="just">
              <a:buNone/>
            </a:pPr>
            <a:endParaRPr lang="en-GB" b="1" dirty="0"/>
          </a:p>
          <a:p>
            <a:pPr marL="0" indent="0" algn="just">
              <a:buNone/>
            </a:pPr>
            <a:r>
              <a:rPr lang="en-GB" b="1" dirty="0"/>
              <a:t>Types</a:t>
            </a:r>
            <a:r>
              <a:rPr lang="en-GB" dirty="0"/>
              <a:t>:</a:t>
            </a:r>
          </a:p>
          <a:p>
            <a:pPr marL="742950" lvl="1" indent="-285750" algn="just">
              <a:buFont typeface="Arial" panose="020B0604020202020204" pitchFamily="34" charset="0"/>
              <a:buChar char="•"/>
            </a:pPr>
            <a:r>
              <a:rPr lang="en-GB" b="1" dirty="0"/>
              <a:t>Realism</a:t>
            </a:r>
            <a:r>
              <a:rPr lang="en-GB" dirty="0"/>
              <a:t>: Assumes a scientific approach to the development of knowledge. Realists accept the existence of a reality independent of human thought.</a:t>
            </a:r>
          </a:p>
          <a:p>
            <a:pPr marL="742950" lvl="1" indent="-285750" algn="just">
              <a:buFont typeface="Arial" panose="020B0604020202020204" pitchFamily="34" charset="0"/>
              <a:buChar char="•"/>
            </a:pPr>
            <a:r>
              <a:rPr lang="en-GB" b="1" dirty="0"/>
              <a:t>Nominalism</a:t>
            </a:r>
            <a:r>
              <a:rPr lang="en-GB" dirty="0"/>
              <a:t>: Believes that realities are specific to the way in which individuals perceive them.</a:t>
            </a:r>
          </a:p>
        </p:txBody>
      </p:sp>
      <p:sp>
        <p:nvSpPr>
          <p:cNvPr id="5" name="Title 1">
            <a:extLst>
              <a:ext uri="{FF2B5EF4-FFF2-40B4-BE49-F238E27FC236}">
                <a16:creationId xmlns:a16="http://schemas.microsoft.com/office/drawing/2014/main" id="{4678C6B3-639D-3593-A87B-0593F3C4218F}"/>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600" dirty="0">
                <a:solidFill>
                  <a:schemeClr val="tx2">
                    <a:lumMod val="75000"/>
                  </a:schemeClr>
                </a:solidFill>
              </a:rPr>
              <a:t>Understanding Research Paradigms: Ontology</a:t>
            </a:r>
          </a:p>
        </p:txBody>
      </p:sp>
      <p:sp>
        <p:nvSpPr>
          <p:cNvPr id="6" name="TextBox 5">
            <a:extLst>
              <a:ext uri="{FF2B5EF4-FFF2-40B4-BE49-F238E27FC236}">
                <a16:creationId xmlns:a16="http://schemas.microsoft.com/office/drawing/2014/main" id="{D8060A49-FAAF-F3AF-9EED-190933EF32D5}"/>
              </a:ext>
            </a:extLst>
          </p:cNvPr>
          <p:cNvSpPr txBox="1"/>
          <p:nvPr/>
        </p:nvSpPr>
        <p:spPr>
          <a:xfrm>
            <a:off x="8040216" y="5299240"/>
            <a:ext cx="4032448" cy="369332"/>
          </a:xfrm>
          <a:prstGeom prst="rect">
            <a:avLst/>
          </a:prstGeom>
          <a:noFill/>
        </p:spPr>
        <p:txBody>
          <a:bodyPr wrap="square">
            <a:spAutoFit/>
          </a:bodyPr>
          <a:lstStyle/>
          <a:p>
            <a:r>
              <a:rPr lang="en-GB" dirty="0"/>
              <a:t>Saunders, Lewis and Thornhill (2019) </a:t>
            </a:r>
          </a:p>
        </p:txBody>
      </p:sp>
    </p:spTree>
    <p:extLst>
      <p:ext uri="{BB962C8B-B14F-4D97-AF65-F5344CB8AC3E}">
        <p14:creationId xmlns:p14="http://schemas.microsoft.com/office/powerpoint/2010/main" val="914337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88564-FDB1-1B79-7330-B546F8451D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522FEF-DEDD-B93E-DD32-1322C4CFF956}"/>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9" name="Content Placeholder 2">
            <a:extLst>
              <a:ext uri="{FF2B5EF4-FFF2-40B4-BE49-F238E27FC236}">
                <a16:creationId xmlns:a16="http://schemas.microsoft.com/office/drawing/2014/main" id="{5EC86B81-34E4-1B87-6BA0-5F43B0AF0B4A}"/>
              </a:ext>
            </a:extLst>
          </p:cNvPr>
          <p:cNvSpPr>
            <a:spLocks noGrp="1"/>
          </p:cNvSpPr>
          <p:nvPr>
            <p:ph sz="quarter" idx="1"/>
          </p:nvPr>
        </p:nvSpPr>
        <p:spPr>
          <a:xfrm>
            <a:off x="335360" y="1700808"/>
            <a:ext cx="11424591" cy="3816424"/>
          </a:xfrm>
        </p:spPr>
        <p:txBody>
          <a:bodyPr>
            <a:noAutofit/>
          </a:bodyPr>
          <a:lstStyle/>
          <a:p>
            <a:pPr marL="0" indent="0" algn="just">
              <a:buNone/>
            </a:pPr>
            <a:r>
              <a:rPr lang="en-GB" dirty="0"/>
              <a:t>Epistemology considers the acceptable knowledge in a field of study and by what criteria the researcher stands to differentiate between adequate and inadequate knowledge.</a:t>
            </a:r>
            <a:endParaRPr lang="en-GB" b="1" dirty="0"/>
          </a:p>
          <a:p>
            <a:pPr marL="0" indent="0" algn="just">
              <a:buNone/>
            </a:pPr>
            <a:r>
              <a:rPr lang="en-GB" b="1" dirty="0"/>
              <a:t>Types</a:t>
            </a:r>
            <a:r>
              <a:rPr lang="en-GB" dirty="0"/>
              <a:t>:</a:t>
            </a:r>
          </a:p>
          <a:p>
            <a:pPr algn="just"/>
            <a:r>
              <a:rPr lang="en-GB" sz="2200" b="1" dirty="0"/>
              <a:t>Positivism</a:t>
            </a:r>
            <a:r>
              <a:rPr lang="en-GB" sz="2200" dirty="0"/>
              <a:t>: Works with an observable social reality and that the end product of such research can be law-like generalisations similar to those produced by the natural sciences.</a:t>
            </a:r>
          </a:p>
          <a:p>
            <a:pPr algn="just"/>
            <a:r>
              <a:rPr lang="en-GB" sz="2200" b="1" dirty="0"/>
              <a:t>Interpretivism</a:t>
            </a:r>
            <a:r>
              <a:rPr lang="en-GB" sz="2200" dirty="0"/>
              <a:t>: Advocates that it is necessary for the researcher to understand differences between humans in our role as social actors</a:t>
            </a:r>
          </a:p>
        </p:txBody>
      </p:sp>
      <p:sp>
        <p:nvSpPr>
          <p:cNvPr id="5" name="Title 1">
            <a:extLst>
              <a:ext uri="{FF2B5EF4-FFF2-40B4-BE49-F238E27FC236}">
                <a16:creationId xmlns:a16="http://schemas.microsoft.com/office/drawing/2014/main" id="{37CDF33B-2DB2-8719-DDE8-1A97072B3056}"/>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600" dirty="0">
                <a:solidFill>
                  <a:schemeClr val="tx2">
                    <a:lumMod val="75000"/>
                  </a:schemeClr>
                </a:solidFill>
              </a:rPr>
              <a:t>Understanding Research Paradigms: Epistemology</a:t>
            </a:r>
          </a:p>
        </p:txBody>
      </p:sp>
      <p:sp>
        <p:nvSpPr>
          <p:cNvPr id="6" name="TextBox 5">
            <a:extLst>
              <a:ext uri="{FF2B5EF4-FFF2-40B4-BE49-F238E27FC236}">
                <a16:creationId xmlns:a16="http://schemas.microsoft.com/office/drawing/2014/main" id="{6907616E-D12A-56AC-F0D0-F4955DB51A2B}"/>
              </a:ext>
            </a:extLst>
          </p:cNvPr>
          <p:cNvSpPr txBox="1"/>
          <p:nvPr/>
        </p:nvSpPr>
        <p:spPr>
          <a:xfrm>
            <a:off x="8040216" y="5299240"/>
            <a:ext cx="4032448" cy="369332"/>
          </a:xfrm>
          <a:prstGeom prst="rect">
            <a:avLst/>
          </a:prstGeom>
          <a:noFill/>
        </p:spPr>
        <p:txBody>
          <a:bodyPr wrap="square">
            <a:spAutoFit/>
          </a:bodyPr>
          <a:lstStyle/>
          <a:p>
            <a:r>
              <a:rPr lang="en-GB" dirty="0"/>
              <a:t>Saunders, Lewis and Thornhill (2019) </a:t>
            </a:r>
          </a:p>
        </p:txBody>
      </p:sp>
    </p:spTree>
    <p:extLst>
      <p:ext uri="{BB962C8B-B14F-4D97-AF65-F5344CB8AC3E}">
        <p14:creationId xmlns:p14="http://schemas.microsoft.com/office/powerpoint/2010/main" val="20612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97330"/>
            <a:ext cx="3077124" cy="2183130"/>
          </a:xfrm>
        </p:spPr>
        <p:txBody>
          <a:bodyPr/>
          <a:lstStyle/>
          <a:p>
            <a:pPr algn="ctr"/>
            <a:r>
              <a:rPr lang="en-GB" dirty="0"/>
              <a:t>Positivism vs interpretivism</a:t>
            </a:r>
          </a:p>
        </p:txBody>
      </p:sp>
      <p:pic>
        <p:nvPicPr>
          <p:cNvPr id="4" name="Picture 3"/>
          <p:cNvPicPr>
            <a:picLocks noChangeAspect="1"/>
          </p:cNvPicPr>
          <p:nvPr/>
        </p:nvPicPr>
        <p:blipFill>
          <a:blip r:embed="rId2"/>
          <a:stretch>
            <a:fillRect/>
          </a:stretch>
        </p:blipFill>
        <p:spPr>
          <a:xfrm>
            <a:off x="3046188" y="0"/>
            <a:ext cx="9114876" cy="6708808"/>
          </a:xfrm>
          <a:prstGeom prst="rect">
            <a:avLst/>
          </a:prstGeom>
        </p:spPr>
      </p:pic>
    </p:spTree>
    <p:extLst>
      <p:ext uri="{BB962C8B-B14F-4D97-AF65-F5344CB8AC3E}">
        <p14:creationId xmlns:p14="http://schemas.microsoft.com/office/powerpoint/2010/main" val="448724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3963A-F4CA-51B2-4370-8C4247A736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4F6D8A-6874-1EC4-C4ED-DFA7954B08DA}"/>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9" name="Content Placeholder 2">
            <a:extLst>
              <a:ext uri="{FF2B5EF4-FFF2-40B4-BE49-F238E27FC236}">
                <a16:creationId xmlns:a16="http://schemas.microsoft.com/office/drawing/2014/main" id="{383680C0-DC1D-2952-E811-2D91568FD43A}"/>
              </a:ext>
            </a:extLst>
          </p:cNvPr>
          <p:cNvSpPr>
            <a:spLocks noGrp="1"/>
          </p:cNvSpPr>
          <p:nvPr>
            <p:ph sz="quarter" idx="1"/>
          </p:nvPr>
        </p:nvSpPr>
        <p:spPr>
          <a:xfrm>
            <a:off x="335360" y="1700808"/>
            <a:ext cx="11424591" cy="3816424"/>
          </a:xfrm>
        </p:spPr>
        <p:txBody>
          <a:bodyPr>
            <a:noAutofit/>
          </a:bodyPr>
          <a:lstStyle/>
          <a:p>
            <a:pPr marL="0" indent="0" algn="just">
              <a:buNone/>
            </a:pPr>
            <a:r>
              <a:rPr lang="en-GB" dirty="0"/>
              <a:t>Axiology discusses the role of values in research, looking at the researcher's biases and value systems that can affect various stages of the research process.</a:t>
            </a:r>
            <a:endParaRPr lang="en-GB" b="1" dirty="0"/>
          </a:p>
          <a:p>
            <a:pPr marL="0" indent="0" algn="just">
              <a:buNone/>
            </a:pPr>
            <a:endParaRPr lang="en-GB" b="1" dirty="0"/>
          </a:p>
          <a:p>
            <a:pPr marL="0" indent="0" algn="just">
              <a:buNone/>
            </a:pPr>
            <a:r>
              <a:rPr lang="en-GB" b="1" dirty="0"/>
              <a:t>Example</a:t>
            </a:r>
            <a:r>
              <a:rPr lang="en-GB" dirty="0"/>
              <a:t>: Considering how a researcher’s personal beliefs about corporate ethics might influence the choice of case studies in business research.</a:t>
            </a:r>
          </a:p>
        </p:txBody>
      </p:sp>
      <p:sp>
        <p:nvSpPr>
          <p:cNvPr id="5" name="Title 1">
            <a:extLst>
              <a:ext uri="{FF2B5EF4-FFF2-40B4-BE49-F238E27FC236}">
                <a16:creationId xmlns:a16="http://schemas.microsoft.com/office/drawing/2014/main" id="{1C295D5B-99B7-CEB8-F3C3-DCC61E2EE29A}"/>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600" dirty="0">
                <a:solidFill>
                  <a:schemeClr val="tx2">
                    <a:lumMod val="75000"/>
                  </a:schemeClr>
                </a:solidFill>
              </a:rPr>
              <a:t>Understanding Research Paradigms: Axiology</a:t>
            </a:r>
          </a:p>
        </p:txBody>
      </p:sp>
      <p:sp>
        <p:nvSpPr>
          <p:cNvPr id="6" name="TextBox 5">
            <a:extLst>
              <a:ext uri="{FF2B5EF4-FFF2-40B4-BE49-F238E27FC236}">
                <a16:creationId xmlns:a16="http://schemas.microsoft.com/office/drawing/2014/main" id="{32A7176D-31BE-6D21-8699-9551AE364CA7}"/>
              </a:ext>
            </a:extLst>
          </p:cNvPr>
          <p:cNvSpPr txBox="1"/>
          <p:nvPr/>
        </p:nvSpPr>
        <p:spPr>
          <a:xfrm>
            <a:off x="8040216" y="5299240"/>
            <a:ext cx="4032448" cy="369332"/>
          </a:xfrm>
          <a:prstGeom prst="rect">
            <a:avLst/>
          </a:prstGeom>
          <a:noFill/>
        </p:spPr>
        <p:txBody>
          <a:bodyPr wrap="square">
            <a:spAutoFit/>
          </a:bodyPr>
          <a:lstStyle/>
          <a:p>
            <a:r>
              <a:rPr lang="en-GB" dirty="0"/>
              <a:t>Saunders, Lewis and Thornhill (2019) </a:t>
            </a:r>
          </a:p>
        </p:txBody>
      </p:sp>
    </p:spTree>
    <p:extLst>
      <p:ext uri="{BB962C8B-B14F-4D97-AF65-F5344CB8AC3E}">
        <p14:creationId xmlns:p14="http://schemas.microsoft.com/office/powerpoint/2010/main" val="712398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D4659-DAEA-6B39-529B-8F8BAAFAF3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EC8D70-4A97-BCD0-9880-04A1460B03E1}"/>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9" name="Content Placeholder 2">
            <a:extLst>
              <a:ext uri="{FF2B5EF4-FFF2-40B4-BE49-F238E27FC236}">
                <a16:creationId xmlns:a16="http://schemas.microsoft.com/office/drawing/2014/main" id="{E576D1CE-AE21-FB12-577D-49580E58410B}"/>
              </a:ext>
            </a:extLst>
          </p:cNvPr>
          <p:cNvSpPr>
            <a:spLocks noGrp="1"/>
          </p:cNvSpPr>
          <p:nvPr>
            <p:ph sz="quarter" idx="1"/>
          </p:nvPr>
        </p:nvSpPr>
        <p:spPr>
          <a:xfrm>
            <a:off x="335360" y="1700808"/>
            <a:ext cx="11424591" cy="3816424"/>
          </a:xfrm>
        </p:spPr>
        <p:txBody>
          <a:bodyPr>
            <a:noAutofit/>
          </a:bodyPr>
          <a:lstStyle/>
          <a:p>
            <a:pPr marL="0" indent="0" algn="just">
              <a:buNone/>
            </a:pPr>
            <a:r>
              <a:rPr lang="en-GB" b="1" dirty="0"/>
              <a:t>Definition</a:t>
            </a:r>
            <a:r>
              <a:rPr lang="en-GB" dirty="0"/>
              <a:t>: The deductive approach starts with a hypothesis derived from theory and then designs a research strategy to test the hypothesis. It is a top-down approach where you start with a theory, develop a hypothesis, and then design experiments to collect data to confirm or refute the hypothesis.</a:t>
            </a:r>
          </a:p>
          <a:p>
            <a:pPr marL="0" indent="0" algn="just">
              <a:buNone/>
            </a:pPr>
            <a:endParaRPr lang="en-GB" b="1" dirty="0"/>
          </a:p>
          <a:p>
            <a:pPr marL="0" indent="0" algn="just">
              <a:buNone/>
            </a:pPr>
            <a:r>
              <a:rPr lang="en-GB" b="1" dirty="0"/>
              <a:t>Example</a:t>
            </a:r>
            <a:r>
              <a:rPr lang="en-GB" dirty="0"/>
              <a:t>: Testing the hypothesis that higher employee satisfaction improves job performance through a structured survey designed to measure satisfaction levels and performance metrics.</a:t>
            </a:r>
          </a:p>
        </p:txBody>
      </p:sp>
      <p:sp>
        <p:nvSpPr>
          <p:cNvPr id="5" name="Title 1">
            <a:extLst>
              <a:ext uri="{FF2B5EF4-FFF2-40B4-BE49-F238E27FC236}">
                <a16:creationId xmlns:a16="http://schemas.microsoft.com/office/drawing/2014/main" id="{78966C86-F72E-D943-3F0B-CB98474B84B9}"/>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400" dirty="0">
                <a:solidFill>
                  <a:schemeClr val="tx2">
                    <a:lumMod val="75000"/>
                  </a:schemeClr>
                </a:solidFill>
              </a:rPr>
              <a:t>Approaches To Research: Deductive Approach</a:t>
            </a:r>
          </a:p>
        </p:txBody>
      </p:sp>
    </p:spTree>
    <p:extLst>
      <p:ext uri="{BB962C8B-B14F-4D97-AF65-F5344CB8AC3E}">
        <p14:creationId xmlns:p14="http://schemas.microsoft.com/office/powerpoint/2010/main" val="32291287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2DE556-80AB-5002-35DB-7AC6FCBB9D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0A0C80-27B8-5397-A0F6-AF565A614070}"/>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9" name="Content Placeholder 2">
            <a:extLst>
              <a:ext uri="{FF2B5EF4-FFF2-40B4-BE49-F238E27FC236}">
                <a16:creationId xmlns:a16="http://schemas.microsoft.com/office/drawing/2014/main" id="{D38EDE15-9C8F-C3AE-9D3F-B5235EF6DDE5}"/>
              </a:ext>
            </a:extLst>
          </p:cNvPr>
          <p:cNvSpPr>
            <a:spLocks noGrp="1"/>
          </p:cNvSpPr>
          <p:nvPr>
            <p:ph sz="quarter" idx="1"/>
          </p:nvPr>
        </p:nvSpPr>
        <p:spPr>
          <a:xfrm>
            <a:off x="335360" y="1700808"/>
            <a:ext cx="11424591" cy="3816424"/>
          </a:xfrm>
        </p:spPr>
        <p:txBody>
          <a:bodyPr>
            <a:noAutofit/>
          </a:bodyPr>
          <a:lstStyle/>
          <a:p>
            <a:pPr marL="0" indent="0" algn="just">
              <a:buNone/>
            </a:pPr>
            <a:r>
              <a:rPr lang="en-GB" b="1" dirty="0"/>
              <a:t>Definition</a:t>
            </a:r>
            <a:r>
              <a:rPr lang="en-GB" dirty="0"/>
              <a:t>: The inductive approach collects data and develops theory as a result of the data analysis. It is a bottom-up approach where patterns observed from empirical observations are used to develop theories.</a:t>
            </a:r>
          </a:p>
          <a:p>
            <a:pPr marL="0" indent="0" algn="just">
              <a:buNone/>
            </a:pPr>
            <a:endParaRPr lang="en-GB" b="1" dirty="0"/>
          </a:p>
          <a:p>
            <a:pPr marL="0" indent="0" algn="just">
              <a:buNone/>
            </a:pPr>
            <a:r>
              <a:rPr lang="en-GB" b="1" dirty="0"/>
              <a:t>Example</a:t>
            </a:r>
            <a:r>
              <a:rPr lang="en-GB" dirty="0"/>
              <a:t>: Conducting interviews with consumers to understand their experiences and deriving theories about consumer </a:t>
            </a:r>
            <a:r>
              <a:rPr lang="en-GB" dirty="0" err="1"/>
              <a:t>behavior</a:t>
            </a:r>
            <a:r>
              <a:rPr lang="en-GB" dirty="0"/>
              <a:t> from these qualitative data.</a:t>
            </a:r>
          </a:p>
        </p:txBody>
      </p:sp>
      <p:sp>
        <p:nvSpPr>
          <p:cNvPr id="5" name="Title 1">
            <a:extLst>
              <a:ext uri="{FF2B5EF4-FFF2-40B4-BE49-F238E27FC236}">
                <a16:creationId xmlns:a16="http://schemas.microsoft.com/office/drawing/2014/main" id="{5EC890B0-6A2A-E4FD-A519-83066F7C1B1B}"/>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400" dirty="0">
                <a:solidFill>
                  <a:schemeClr val="tx2">
                    <a:lumMod val="75000"/>
                  </a:schemeClr>
                </a:solidFill>
              </a:rPr>
              <a:t>Approaches To Research: Inductive Approach</a:t>
            </a:r>
          </a:p>
        </p:txBody>
      </p:sp>
    </p:spTree>
    <p:extLst>
      <p:ext uri="{BB962C8B-B14F-4D97-AF65-F5344CB8AC3E}">
        <p14:creationId xmlns:p14="http://schemas.microsoft.com/office/powerpoint/2010/main" val="27132417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A390E-7DA2-032B-7742-6237C1C99D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C6449B-99E4-A252-7571-CE3D9B74AC0D}"/>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9" name="Content Placeholder 2">
            <a:extLst>
              <a:ext uri="{FF2B5EF4-FFF2-40B4-BE49-F238E27FC236}">
                <a16:creationId xmlns:a16="http://schemas.microsoft.com/office/drawing/2014/main" id="{0F8AD9C0-4326-BFD6-E0CB-19B1104C0D92}"/>
              </a:ext>
            </a:extLst>
          </p:cNvPr>
          <p:cNvSpPr>
            <a:spLocks noGrp="1"/>
          </p:cNvSpPr>
          <p:nvPr>
            <p:ph sz="quarter" idx="1"/>
          </p:nvPr>
        </p:nvSpPr>
        <p:spPr>
          <a:xfrm>
            <a:off x="335360" y="1700808"/>
            <a:ext cx="11424591" cy="3816424"/>
          </a:xfrm>
        </p:spPr>
        <p:txBody>
          <a:bodyPr>
            <a:noAutofit/>
          </a:bodyPr>
          <a:lstStyle/>
          <a:p>
            <a:pPr marL="0" indent="0" algn="just">
              <a:buNone/>
            </a:pPr>
            <a:r>
              <a:rPr lang="en-GB" b="1" dirty="0"/>
              <a:t>Definition</a:t>
            </a:r>
            <a:r>
              <a:rPr lang="en-GB" dirty="0"/>
              <a:t>: Abductive reasoning begins with an incomplete set of observations and proceeds to the likeliest possible explanation for the group. It is an approach that is used when the scenario does not fit with existing theories, thus requiring the researcher to propose new theories based on the available data.</a:t>
            </a:r>
          </a:p>
          <a:p>
            <a:pPr marL="0" indent="0" algn="just">
              <a:buNone/>
            </a:pPr>
            <a:endParaRPr lang="en-GB" b="1" dirty="0"/>
          </a:p>
          <a:p>
            <a:pPr marL="0" indent="0" algn="just">
              <a:buNone/>
            </a:pPr>
            <a:r>
              <a:rPr lang="en-GB" b="1" dirty="0"/>
              <a:t>Example</a:t>
            </a:r>
            <a:r>
              <a:rPr lang="en-GB" dirty="0"/>
              <a:t>: Observing unexpected consumer behaviour that does not fit existing marketing theories and proposing new theoretical frameworks that better align with the observed data.</a:t>
            </a:r>
          </a:p>
          <a:p>
            <a:pPr marL="0" indent="0" algn="just">
              <a:buNone/>
            </a:pPr>
            <a:endParaRPr lang="en-GB" dirty="0"/>
          </a:p>
        </p:txBody>
      </p:sp>
      <p:sp>
        <p:nvSpPr>
          <p:cNvPr id="5" name="Title 1">
            <a:extLst>
              <a:ext uri="{FF2B5EF4-FFF2-40B4-BE49-F238E27FC236}">
                <a16:creationId xmlns:a16="http://schemas.microsoft.com/office/drawing/2014/main" id="{9B2DB9AB-37B1-6538-4DF8-6AA0F63D3917}"/>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Approaches To Research: Abductive Reasoning</a:t>
            </a:r>
          </a:p>
        </p:txBody>
      </p:sp>
      <p:sp>
        <p:nvSpPr>
          <p:cNvPr id="6" name="TextBox 5">
            <a:extLst>
              <a:ext uri="{FF2B5EF4-FFF2-40B4-BE49-F238E27FC236}">
                <a16:creationId xmlns:a16="http://schemas.microsoft.com/office/drawing/2014/main" id="{0AF0D2A6-B56C-ACA2-7C17-D7D90CB53CAE}"/>
              </a:ext>
            </a:extLst>
          </p:cNvPr>
          <p:cNvSpPr txBox="1"/>
          <p:nvPr/>
        </p:nvSpPr>
        <p:spPr>
          <a:xfrm>
            <a:off x="8040216" y="5299240"/>
            <a:ext cx="4032448" cy="369332"/>
          </a:xfrm>
          <a:prstGeom prst="rect">
            <a:avLst/>
          </a:prstGeom>
          <a:noFill/>
        </p:spPr>
        <p:txBody>
          <a:bodyPr wrap="square">
            <a:spAutoFit/>
          </a:bodyPr>
          <a:lstStyle/>
          <a:p>
            <a:r>
              <a:rPr lang="en-GB" dirty="0"/>
              <a:t>Saunders, Lewis and Thornhill (2019) </a:t>
            </a:r>
          </a:p>
        </p:txBody>
      </p:sp>
    </p:spTree>
    <p:extLst>
      <p:ext uri="{BB962C8B-B14F-4D97-AF65-F5344CB8AC3E}">
        <p14:creationId xmlns:p14="http://schemas.microsoft.com/office/powerpoint/2010/main" val="683056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85076-025D-F62E-8863-2CB5EFDE1F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41839D-BB03-0049-EE75-A1A72E6F5026}"/>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5" name="Title 1">
            <a:extLst>
              <a:ext uri="{FF2B5EF4-FFF2-40B4-BE49-F238E27FC236}">
                <a16:creationId xmlns:a16="http://schemas.microsoft.com/office/drawing/2014/main" id="{F54DC284-8E31-B3E6-026B-1D0C849B42D9}"/>
              </a:ext>
            </a:extLst>
          </p:cNvPr>
          <p:cNvSpPr txBox="1">
            <a:spLocks/>
          </p:cNvSpPr>
          <p:nvPr/>
        </p:nvSpPr>
        <p:spPr bwMode="auto">
          <a:xfrm>
            <a:off x="551384" y="332655"/>
            <a:ext cx="3384376" cy="4978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Deductive Vs Inductive Approaches </a:t>
            </a:r>
          </a:p>
        </p:txBody>
      </p:sp>
      <p:pic>
        <p:nvPicPr>
          <p:cNvPr id="3074" name="Picture 2" descr="Difference between Inductive and Deductive Approach?">
            <a:extLst>
              <a:ext uri="{FF2B5EF4-FFF2-40B4-BE49-F238E27FC236}">
                <a16:creationId xmlns:a16="http://schemas.microsoft.com/office/drawing/2014/main" id="{E947F230-538C-5F40-BBE3-0C03663E3C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0020" y="116632"/>
            <a:ext cx="8100392" cy="5403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28170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18E998-0FFB-A5B8-0D81-F1AF5F8835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1BB932-D899-F52A-EE98-02339E8C9353}"/>
              </a:ext>
            </a:extLst>
          </p:cNvPr>
          <p:cNvSpPr>
            <a:spLocks noGrp="1"/>
          </p:cNvSpPr>
          <p:nvPr>
            <p:ph type="title"/>
          </p:nvPr>
        </p:nvSpPr>
        <p:spPr>
          <a:xfrm>
            <a:off x="1415480" y="1017389"/>
            <a:ext cx="10308530" cy="3457017"/>
          </a:xfrm>
        </p:spPr>
        <p:txBody>
          <a:bodyPr anchor="ctr">
            <a:normAutofit/>
          </a:bodyPr>
          <a:lstStyle/>
          <a:p>
            <a:r>
              <a:rPr lang="en-GB" dirty="0"/>
              <a:t>Task 2: </a:t>
            </a:r>
            <a:r>
              <a:rPr lang="en-GB" b="0" dirty="0"/>
              <a:t>What are the key differences between qualitative, quantitative, and mixed-methods research designs?</a:t>
            </a:r>
            <a:endParaRPr lang="en-US" sz="3200" b="0" dirty="0">
              <a:solidFill>
                <a:schemeClr val="bg1"/>
              </a:solidFill>
            </a:endParaRPr>
          </a:p>
        </p:txBody>
      </p:sp>
      <p:sp>
        <p:nvSpPr>
          <p:cNvPr id="5" name="Title 1">
            <a:extLst>
              <a:ext uri="{FF2B5EF4-FFF2-40B4-BE49-F238E27FC236}">
                <a16:creationId xmlns:a16="http://schemas.microsoft.com/office/drawing/2014/main" id="{484C35C5-1A30-4397-E297-2F5F0BFE02D9}"/>
              </a:ext>
            </a:extLst>
          </p:cNvPr>
          <p:cNvSpPr txBox="1">
            <a:spLocks/>
          </p:cNvSpPr>
          <p:nvPr/>
        </p:nvSpPr>
        <p:spPr bwMode="auto">
          <a:xfrm>
            <a:off x="551384" y="332655"/>
            <a:ext cx="11089232" cy="720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Deductive Vs Inductive Approaches </a:t>
            </a:r>
          </a:p>
        </p:txBody>
      </p:sp>
    </p:spTree>
    <p:extLst>
      <p:ext uri="{BB962C8B-B14F-4D97-AF65-F5344CB8AC3E}">
        <p14:creationId xmlns:p14="http://schemas.microsoft.com/office/powerpoint/2010/main" val="2068225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DCBC98-E5C4-CDA1-5C52-891C2E50BA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80E056-EE55-B07E-83E9-83DBA29E2B93}"/>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5" name="Title 1">
            <a:extLst>
              <a:ext uri="{FF2B5EF4-FFF2-40B4-BE49-F238E27FC236}">
                <a16:creationId xmlns:a16="http://schemas.microsoft.com/office/drawing/2014/main" id="{731D0B6A-A280-D71C-9935-D604854DB1D5}"/>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Research Design</a:t>
            </a:r>
          </a:p>
        </p:txBody>
      </p:sp>
      <p:sp>
        <p:nvSpPr>
          <p:cNvPr id="6" name="TextBox 5">
            <a:extLst>
              <a:ext uri="{FF2B5EF4-FFF2-40B4-BE49-F238E27FC236}">
                <a16:creationId xmlns:a16="http://schemas.microsoft.com/office/drawing/2014/main" id="{0FBF8A49-875D-A8A8-AE24-88B32DD537BB}"/>
              </a:ext>
            </a:extLst>
          </p:cNvPr>
          <p:cNvSpPr txBox="1"/>
          <p:nvPr/>
        </p:nvSpPr>
        <p:spPr>
          <a:xfrm>
            <a:off x="8040215" y="5126551"/>
            <a:ext cx="4032448" cy="369332"/>
          </a:xfrm>
          <a:prstGeom prst="rect">
            <a:avLst/>
          </a:prstGeom>
          <a:noFill/>
        </p:spPr>
        <p:txBody>
          <a:bodyPr wrap="square">
            <a:spAutoFit/>
          </a:bodyPr>
          <a:lstStyle/>
          <a:p>
            <a:r>
              <a:rPr lang="en-GB" dirty="0">
                <a:latin typeface="Myriad Pro (Headings)"/>
              </a:rPr>
              <a:t>Saunders, Lewis and Thornhill (2019) </a:t>
            </a:r>
          </a:p>
        </p:txBody>
      </p:sp>
      <p:sp>
        <p:nvSpPr>
          <p:cNvPr id="7" name="Rectangle 6">
            <a:extLst>
              <a:ext uri="{FF2B5EF4-FFF2-40B4-BE49-F238E27FC236}">
                <a16:creationId xmlns:a16="http://schemas.microsoft.com/office/drawing/2014/main" id="{494D9ACB-CF20-6248-A382-60B87C16FD8B}"/>
              </a:ext>
            </a:extLst>
          </p:cNvPr>
          <p:cNvSpPr/>
          <p:nvPr/>
        </p:nvSpPr>
        <p:spPr>
          <a:xfrm>
            <a:off x="2063552" y="1299971"/>
            <a:ext cx="2140299" cy="45217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Qualitative</a:t>
            </a:r>
          </a:p>
        </p:txBody>
      </p:sp>
      <p:sp>
        <p:nvSpPr>
          <p:cNvPr id="8" name="Rectangle 7">
            <a:extLst>
              <a:ext uri="{FF2B5EF4-FFF2-40B4-BE49-F238E27FC236}">
                <a16:creationId xmlns:a16="http://schemas.microsoft.com/office/drawing/2014/main" id="{BDA7E41D-C82C-6B4F-9FB6-2B571D9A46A5}"/>
              </a:ext>
            </a:extLst>
          </p:cNvPr>
          <p:cNvSpPr/>
          <p:nvPr/>
        </p:nvSpPr>
        <p:spPr>
          <a:xfrm>
            <a:off x="5231904" y="1255073"/>
            <a:ext cx="2140299" cy="45217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Quantitative</a:t>
            </a:r>
          </a:p>
        </p:txBody>
      </p:sp>
      <p:sp>
        <p:nvSpPr>
          <p:cNvPr id="10" name="Rectangle 9">
            <a:extLst>
              <a:ext uri="{FF2B5EF4-FFF2-40B4-BE49-F238E27FC236}">
                <a16:creationId xmlns:a16="http://schemas.microsoft.com/office/drawing/2014/main" id="{8E303FB2-365D-B446-8AE6-1A064CBE4E05}"/>
              </a:ext>
            </a:extLst>
          </p:cNvPr>
          <p:cNvSpPr/>
          <p:nvPr/>
        </p:nvSpPr>
        <p:spPr>
          <a:xfrm>
            <a:off x="8986290" y="1247042"/>
            <a:ext cx="2140299" cy="45217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Mixed</a:t>
            </a:r>
          </a:p>
        </p:txBody>
      </p:sp>
      <p:sp>
        <p:nvSpPr>
          <p:cNvPr id="11" name="TextBox 10">
            <a:extLst>
              <a:ext uri="{FF2B5EF4-FFF2-40B4-BE49-F238E27FC236}">
                <a16:creationId xmlns:a16="http://schemas.microsoft.com/office/drawing/2014/main" id="{7C117DFB-4FCC-F242-8EB0-16BD282E6318}"/>
              </a:ext>
            </a:extLst>
          </p:cNvPr>
          <p:cNvSpPr txBox="1"/>
          <p:nvPr/>
        </p:nvSpPr>
        <p:spPr>
          <a:xfrm>
            <a:off x="1847528" y="2102270"/>
            <a:ext cx="3226415" cy="2960875"/>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1400" dirty="0"/>
              <a:t>Concerned with understanding human behaviour from the informant's perspective</a:t>
            </a:r>
          </a:p>
          <a:p>
            <a:pPr marL="285750" indent="-285750" algn="just">
              <a:lnSpc>
                <a:spcPct val="150000"/>
              </a:lnSpc>
              <a:buFont typeface="Arial" panose="020B0604020202020204" pitchFamily="34" charset="0"/>
              <a:buChar char="•"/>
            </a:pPr>
            <a:r>
              <a:rPr lang="en-US" sz="1400" dirty="0"/>
              <a:t>Data is analysed and reported by themes and descriptions by the informants</a:t>
            </a:r>
          </a:p>
          <a:p>
            <a:pPr marL="285750" indent="-285750" algn="just">
              <a:lnSpc>
                <a:spcPct val="150000"/>
              </a:lnSpc>
              <a:buFont typeface="Arial" panose="020B0604020202020204" pitchFamily="34" charset="0"/>
              <a:buChar char="•"/>
            </a:pPr>
            <a:r>
              <a:rPr lang="en-US" sz="1400" dirty="0"/>
              <a:t>Interview</a:t>
            </a:r>
          </a:p>
          <a:p>
            <a:pPr marL="285750" indent="-285750" algn="just">
              <a:lnSpc>
                <a:spcPct val="150000"/>
              </a:lnSpc>
              <a:buFont typeface="Arial" panose="020B0604020202020204" pitchFamily="34" charset="0"/>
              <a:buChar char="•"/>
            </a:pPr>
            <a:r>
              <a:rPr lang="en-US" sz="1400" dirty="0"/>
              <a:t>Focus group</a:t>
            </a:r>
          </a:p>
          <a:p>
            <a:pPr marL="285750" indent="-285750" algn="just">
              <a:lnSpc>
                <a:spcPct val="150000"/>
              </a:lnSpc>
              <a:buFont typeface="Arial" panose="020B0604020202020204" pitchFamily="34" charset="0"/>
              <a:buChar char="•"/>
            </a:pPr>
            <a:r>
              <a:rPr lang="en-US" sz="1400" dirty="0"/>
              <a:t>Observation</a:t>
            </a:r>
          </a:p>
        </p:txBody>
      </p:sp>
      <p:sp>
        <p:nvSpPr>
          <p:cNvPr id="12" name="TextBox 11">
            <a:extLst>
              <a:ext uri="{FF2B5EF4-FFF2-40B4-BE49-F238E27FC236}">
                <a16:creationId xmlns:a16="http://schemas.microsoft.com/office/drawing/2014/main" id="{B003DBBD-7B21-484A-9A67-2C59AF1B855F}"/>
              </a:ext>
            </a:extLst>
          </p:cNvPr>
          <p:cNvSpPr txBox="1"/>
          <p:nvPr/>
        </p:nvSpPr>
        <p:spPr>
          <a:xfrm>
            <a:off x="5027470" y="2014637"/>
            <a:ext cx="3646561" cy="2960875"/>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1400" dirty="0"/>
              <a:t>Concerned with discovering facts about social phenomena</a:t>
            </a:r>
          </a:p>
          <a:p>
            <a:pPr marL="285750" indent="-285750" algn="just">
              <a:lnSpc>
                <a:spcPct val="150000"/>
              </a:lnSpc>
              <a:buFont typeface="Arial" panose="020B0604020202020204" pitchFamily="34" charset="0"/>
              <a:buChar char="•"/>
            </a:pPr>
            <a:r>
              <a:rPr lang="en-US" sz="1400" dirty="0"/>
              <a:t>Data is collected through measurements</a:t>
            </a:r>
          </a:p>
          <a:p>
            <a:pPr marL="285750" indent="-285750" algn="just">
              <a:lnSpc>
                <a:spcPct val="150000"/>
              </a:lnSpc>
              <a:buFont typeface="Arial" panose="020B0604020202020204" pitchFamily="34" charset="0"/>
              <a:buChar char="•"/>
            </a:pPr>
            <a:r>
              <a:rPr lang="en-US" sz="1400" dirty="0"/>
              <a:t>Data is reported and presented through numerical and  statistical methods</a:t>
            </a:r>
          </a:p>
          <a:p>
            <a:pPr marL="285750" indent="-285750" algn="just">
              <a:lnSpc>
                <a:spcPct val="150000"/>
              </a:lnSpc>
              <a:buFont typeface="Arial" panose="020B0604020202020204" pitchFamily="34" charset="0"/>
              <a:buChar char="•"/>
            </a:pPr>
            <a:r>
              <a:rPr lang="en-US" sz="1400" dirty="0"/>
              <a:t>Experiment</a:t>
            </a:r>
          </a:p>
          <a:p>
            <a:pPr marL="285750" indent="-285750" algn="just">
              <a:lnSpc>
                <a:spcPct val="150000"/>
              </a:lnSpc>
              <a:buFont typeface="Arial" panose="020B0604020202020204" pitchFamily="34" charset="0"/>
              <a:buChar char="•"/>
            </a:pPr>
            <a:r>
              <a:rPr lang="en-US" sz="1400" dirty="0"/>
              <a:t>Survey</a:t>
            </a:r>
          </a:p>
          <a:p>
            <a:pPr marL="285750" indent="-285750" algn="just">
              <a:lnSpc>
                <a:spcPct val="150000"/>
              </a:lnSpc>
              <a:buFont typeface="Arial" panose="020B0604020202020204" pitchFamily="34" charset="0"/>
              <a:buChar char="•"/>
            </a:pPr>
            <a:r>
              <a:rPr lang="en-US" sz="1400" dirty="0"/>
              <a:t>Program evaluation</a:t>
            </a:r>
          </a:p>
          <a:p>
            <a:pPr marL="285750" indent="-285750" algn="just">
              <a:lnSpc>
                <a:spcPct val="150000"/>
              </a:lnSpc>
              <a:buFont typeface="Arial" panose="020B0604020202020204" pitchFamily="34" charset="0"/>
              <a:buChar char="•"/>
            </a:pPr>
            <a:r>
              <a:rPr lang="en-US" sz="1400" dirty="0"/>
              <a:t>Secondary data</a:t>
            </a:r>
          </a:p>
        </p:txBody>
      </p:sp>
      <p:sp>
        <p:nvSpPr>
          <p:cNvPr id="13" name="TextBox 12">
            <a:extLst>
              <a:ext uri="{FF2B5EF4-FFF2-40B4-BE49-F238E27FC236}">
                <a16:creationId xmlns:a16="http://schemas.microsoft.com/office/drawing/2014/main" id="{BAD9108C-BF1F-8449-9FE2-254C5C539089}"/>
              </a:ext>
            </a:extLst>
          </p:cNvPr>
          <p:cNvSpPr txBox="1"/>
          <p:nvPr/>
        </p:nvSpPr>
        <p:spPr>
          <a:xfrm>
            <a:off x="8832304" y="2049187"/>
            <a:ext cx="2882830" cy="134504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1400" dirty="0"/>
              <a:t>Concerned with methods and evidence from  qualitative and quantitative research</a:t>
            </a:r>
          </a:p>
          <a:p>
            <a:pPr marL="285750" indent="-285750" algn="just">
              <a:lnSpc>
                <a:spcPct val="150000"/>
              </a:lnSpc>
              <a:buFont typeface="Arial" panose="020B0604020202020204" pitchFamily="34" charset="0"/>
              <a:buChar char="•"/>
            </a:pPr>
            <a:endParaRPr lang="en-US" sz="1400" dirty="0"/>
          </a:p>
        </p:txBody>
      </p:sp>
    </p:spTree>
    <p:extLst>
      <p:ext uri="{BB962C8B-B14F-4D97-AF65-F5344CB8AC3E}">
        <p14:creationId xmlns:p14="http://schemas.microsoft.com/office/powerpoint/2010/main" val="26199123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7EE8A-CD57-FDE4-F4CA-18259F96C6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D7EFD4-9E39-F56F-4E86-846F8BADC355}"/>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9" name="Content Placeholder 2">
            <a:extLst>
              <a:ext uri="{FF2B5EF4-FFF2-40B4-BE49-F238E27FC236}">
                <a16:creationId xmlns:a16="http://schemas.microsoft.com/office/drawing/2014/main" id="{5ED2F7A5-A876-792A-A618-5724C13DB2E8}"/>
              </a:ext>
            </a:extLst>
          </p:cNvPr>
          <p:cNvSpPr>
            <a:spLocks noGrp="1"/>
          </p:cNvSpPr>
          <p:nvPr>
            <p:ph sz="quarter" idx="1"/>
          </p:nvPr>
        </p:nvSpPr>
        <p:spPr>
          <a:xfrm>
            <a:off x="335360" y="1700808"/>
            <a:ext cx="11424591" cy="3816424"/>
          </a:xfrm>
        </p:spPr>
        <p:txBody>
          <a:bodyPr>
            <a:noAutofit/>
          </a:bodyPr>
          <a:lstStyle/>
          <a:p>
            <a:pPr marL="0" lvl="0" indent="0" algn="just">
              <a:buNone/>
            </a:pPr>
            <a:r>
              <a:rPr lang="en-GB" sz="2400" b="1" dirty="0"/>
              <a:t>Cross sectional - </a:t>
            </a:r>
            <a:r>
              <a:rPr lang="en-GB" sz="2400" dirty="0"/>
              <a:t>One short study conducted over a single period of time. </a:t>
            </a:r>
          </a:p>
          <a:p>
            <a:pPr marL="0" lvl="0" indent="0" algn="just">
              <a:buNone/>
            </a:pPr>
            <a:r>
              <a:rPr lang="en-GB" b="1" dirty="0"/>
              <a:t>Example</a:t>
            </a:r>
            <a:r>
              <a:rPr lang="en-GB" dirty="0"/>
              <a:t>: D</a:t>
            </a:r>
            <a:r>
              <a:rPr lang="en-GB" sz="2400" dirty="0"/>
              <a:t>ata study of stock market for April 2024.</a:t>
            </a:r>
          </a:p>
          <a:p>
            <a:pPr marL="0" lvl="0" indent="0" algn="just">
              <a:buNone/>
            </a:pPr>
            <a:endParaRPr lang="en-GB" sz="2400" dirty="0"/>
          </a:p>
          <a:p>
            <a:pPr marL="0" lvl="0" indent="0" algn="just">
              <a:buNone/>
            </a:pPr>
            <a:r>
              <a:rPr lang="en-GB" sz="2400" b="1" dirty="0"/>
              <a:t>Longitudinal - </a:t>
            </a:r>
            <a:r>
              <a:rPr lang="en-GB" sz="2400" dirty="0"/>
              <a:t>A study of information at more than one period of time. </a:t>
            </a:r>
          </a:p>
          <a:p>
            <a:pPr marL="0" lvl="0" indent="0" algn="just">
              <a:buNone/>
            </a:pPr>
            <a:r>
              <a:rPr lang="en-GB" b="1" dirty="0"/>
              <a:t>Example</a:t>
            </a:r>
            <a:r>
              <a:rPr lang="en-GB" dirty="0"/>
              <a:t>: C</a:t>
            </a:r>
            <a:r>
              <a:rPr lang="en-GB" sz="2400" dirty="0"/>
              <a:t>hange in the behaviour of employees before and after management change.</a:t>
            </a:r>
          </a:p>
        </p:txBody>
      </p:sp>
      <p:sp>
        <p:nvSpPr>
          <p:cNvPr id="5" name="Title 1">
            <a:extLst>
              <a:ext uri="{FF2B5EF4-FFF2-40B4-BE49-F238E27FC236}">
                <a16:creationId xmlns:a16="http://schemas.microsoft.com/office/drawing/2014/main" id="{B336EB9D-ECF6-6672-1818-3EA86EF5E6FD}"/>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Time horizon</a:t>
            </a:r>
          </a:p>
        </p:txBody>
      </p:sp>
    </p:spTree>
    <p:extLst>
      <p:ext uri="{BB962C8B-B14F-4D97-AF65-F5344CB8AC3E}">
        <p14:creationId xmlns:p14="http://schemas.microsoft.com/office/powerpoint/2010/main" val="36068084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567608" y="1556792"/>
            <a:ext cx="6910263" cy="936104"/>
          </a:xfrm>
          <a:noFill/>
        </p:spPr>
        <p:txBody>
          <a:bodyPr/>
          <a:lstStyle/>
          <a:p>
            <a:pPr>
              <a:defRPr/>
            </a:pPr>
            <a:r>
              <a:rPr lang="en-GB" sz="6600" dirty="0">
                <a:solidFill>
                  <a:schemeClr val="bg1"/>
                </a:solidFill>
                <a:latin typeface="+mj-lt"/>
              </a:rPr>
              <a:t>SAMPLING</a:t>
            </a:r>
          </a:p>
        </p:txBody>
      </p:sp>
    </p:spTree>
    <p:extLst>
      <p:ext uri="{BB962C8B-B14F-4D97-AF65-F5344CB8AC3E}">
        <p14:creationId xmlns:p14="http://schemas.microsoft.com/office/powerpoint/2010/main" val="23394057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E1D1DF-815C-3727-F0FC-01AAB25670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9322ED-724D-0509-D7F9-EC32ABE87E71}"/>
              </a:ext>
            </a:extLst>
          </p:cNvPr>
          <p:cNvSpPr>
            <a:spLocks noGrp="1"/>
          </p:cNvSpPr>
          <p:nvPr>
            <p:ph type="title"/>
          </p:nvPr>
        </p:nvSpPr>
        <p:spPr>
          <a:xfrm>
            <a:off x="623392" y="274638"/>
            <a:ext cx="10959008" cy="1143000"/>
          </a:xfrm>
        </p:spPr>
        <p:txBody>
          <a:bodyPr vert="horz" wrap="square" lIns="91440" tIns="45720" rIns="91440" bIns="45720" numCol="1" anchor="ctr" anchorCtr="0" compatLnSpc="1">
            <a:prstTxWarp prst="textNoShape">
              <a:avLst/>
            </a:prstTxWarp>
            <a:normAutofit/>
          </a:bodyPr>
          <a:lstStyle/>
          <a:p>
            <a:pPr>
              <a:lnSpc>
                <a:spcPct val="90000"/>
              </a:lnSpc>
            </a:pPr>
            <a:r>
              <a:rPr lang="en-US" dirty="0"/>
              <a:t>Population and Sample</a:t>
            </a:r>
          </a:p>
        </p:txBody>
      </p:sp>
      <p:sp>
        <p:nvSpPr>
          <p:cNvPr id="9" name="Content Placeholder 2">
            <a:extLst>
              <a:ext uri="{FF2B5EF4-FFF2-40B4-BE49-F238E27FC236}">
                <a16:creationId xmlns:a16="http://schemas.microsoft.com/office/drawing/2014/main" id="{A0F71C61-84F5-D50E-A3DD-E1645274D582}"/>
              </a:ext>
            </a:extLst>
          </p:cNvPr>
          <p:cNvSpPr>
            <a:spLocks noGrp="1"/>
          </p:cNvSpPr>
          <p:nvPr>
            <p:ph sz="half" idx="2"/>
          </p:nvPr>
        </p:nvSpPr>
        <p:spPr>
          <a:xfrm>
            <a:off x="609600" y="2174876"/>
            <a:ext cx="5386917" cy="3414365"/>
          </a:xfrm>
        </p:spPr>
        <p:txBody>
          <a:bodyPr vert="horz" wrap="square" lIns="91440" tIns="45720" rIns="91440" bIns="45720" numCol="1" anchor="t" anchorCtr="0" compatLnSpc="1">
            <a:prstTxWarp prst="textNoShape">
              <a:avLst/>
            </a:prstTxWarp>
            <a:normAutofit/>
          </a:bodyPr>
          <a:lstStyle/>
          <a:p>
            <a:pPr marL="0" indent="0" algn="just">
              <a:buFont typeface="Arial" panose="020B0604020202020204" pitchFamily="34" charset="0"/>
              <a:buNone/>
            </a:pPr>
            <a:r>
              <a:rPr lang="en-GB" sz="1600" b="1" dirty="0"/>
              <a:t>Sampling </a:t>
            </a:r>
            <a:r>
              <a:rPr lang="en-GB" sz="1600" dirty="0"/>
              <a:t>is the process of collecting a subset of data from an entire population in order to infer characteristics of the population based on the sample.</a:t>
            </a:r>
          </a:p>
          <a:p>
            <a:pPr marL="0" indent="0" algn="just">
              <a:buNone/>
            </a:pPr>
            <a:r>
              <a:rPr lang="en-GB" sz="1600" b="1" dirty="0"/>
              <a:t>When to Sample</a:t>
            </a:r>
            <a:r>
              <a:rPr lang="en-GB" sz="1600" dirty="0"/>
              <a:t>:</a:t>
            </a:r>
          </a:p>
          <a:p>
            <a:pPr algn="just">
              <a:buFont typeface="Arial" panose="020B0604020202020204" pitchFamily="34" charset="0"/>
              <a:buChar char="•"/>
            </a:pPr>
            <a:r>
              <a:rPr lang="en-GB" sz="1600" dirty="0"/>
              <a:t>When collecting all the data is impractical or too costly.</a:t>
            </a:r>
          </a:p>
          <a:p>
            <a:pPr algn="just">
              <a:buFont typeface="Arial" panose="020B0604020202020204" pitchFamily="34" charset="0"/>
              <a:buChar char="•"/>
            </a:pPr>
            <a:r>
              <a:rPr lang="en-GB" sz="1600" dirty="0"/>
              <a:t>When measuring a high-volume process.</a:t>
            </a:r>
          </a:p>
          <a:p>
            <a:pPr algn="just">
              <a:buFont typeface="Arial" panose="020B0604020202020204" pitchFamily="34" charset="0"/>
              <a:buChar char="•"/>
            </a:pPr>
            <a:r>
              <a:rPr lang="en-GB" sz="1600" dirty="0"/>
              <a:t>When sound conclusions can be drawn from a subset of the total available data.</a:t>
            </a:r>
          </a:p>
          <a:p>
            <a:pPr marL="0" indent="0" algn="just">
              <a:buNone/>
            </a:pPr>
            <a:r>
              <a:rPr lang="en-GB" sz="1600" b="1" dirty="0"/>
              <a:t>Key Point</a:t>
            </a:r>
            <a:r>
              <a:rPr lang="en-GB" sz="1600" dirty="0"/>
              <a:t>:</a:t>
            </a:r>
          </a:p>
          <a:p>
            <a:pPr algn="just">
              <a:buFont typeface="Arial" panose="020B0604020202020204" pitchFamily="34" charset="0"/>
              <a:buChar char="•"/>
            </a:pPr>
            <a:r>
              <a:rPr lang="en-GB" sz="1600" dirty="0"/>
              <a:t>Use samples to make inferences about a larger population.</a:t>
            </a:r>
          </a:p>
          <a:p>
            <a:pPr marL="0" indent="0" algn="just">
              <a:buFont typeface="Arial" panose="020B0604020202020204" pitchFamily="34" charset="0"/>
              <a:buNone/>
            </a:pPr>
            <a:endParaRPr lang="en-GB" sz="2200" dirty="0"/>
          </a:p>
        </p:txBody>
      </p:sp>
      <p:pic>
        <p:nvPicPr>
          <p:cNvPr id="2050" name="Picture 2" descr="Image result for popualtion vs sample">
            <a:extLst>
              <a:ext uri="{FF2B5EF4-FFF2-40B4-BE49-F238E27FC236}">
                <a16:creationId xmlns:a16="http://schemas.microsoft.com/office/drawing/2014/main" id="{A96FFD03-E5C1-A6BD-09CA-AAA35F8D22C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93368" y="2400074"/>
            <a:ext cx="5389033" cy="2963968"/>
          </a:xfrm>
          <a:prstGeom prst="rect">
            <a:avLst/>
          </a:prstGeom>
          <a:solidFill>
            <a:srgbClr val="FFFFFF"/>
          </a:solidFill>
        </p:spPr>
      </p:pic>
      <p:sp>
        <p:nvSpPr>
          <p:cNvPr id="4" name="TextBox 3">
            <a:extLst>
              <a:ext uri="{FF2B5EF4-FFF2-40B4-BE49-F238E27FC236}">
                <a16:creationId xmlns:a16="http://schemas.microsoft.com/office/drawing/2014/main" id="{98153B2F-AE7D-E4CD-C875-1C07FE415A47}"/>
              </a:ext>
            </a:extLst>
          </p:cNvPr>
          <p:cNvSpPr txBox="1"/>
          <p:nvPr/>
        </p:nvSpPr>
        <p:spPr>
          <a:xfrm>
            <a:off x="609600" y="1190952"/>
            <a:ext cx="5386917" cy="923330"/>
          </a:xfrm>
          <a:prstGeom prst="rect">
            <a:avLst/>
          </a:prstGeom>
          <a:noFill/>
          <a:ln>
            <a:solidFill>
              <a:srgbClr val="FF0000"/>
            </a:solidFill>
          </a:ln>
        </p:spPr>
        <p:txBody>
          <a:bodyPr wrap="square">
            <a:spAutoFit/>
          </a:bodyPr>
          <a:lstStyle/>
          <a:p>
            <a:pPr algn="just"/>
            <a:r>
              <a:rPr lang="en-GB" b="1" dirty="0"/>
              <a:t>Population</a:t>
            </a:r>
            <a:r>
              <a:rPr lang="en-GB" dirty="0"/>
              <a:t> in research refers to the entire set of individuals or elements that have common observable characteristics. </a:t>
            </a:r>
          </a:p>
        </p:txBody>
      </p:sp>
      <p:sp>
        <p:nvSpPr>
          <p:cNvPr id="8" name="TextBox 7">
            <a:extLst>
              <a:ext uri="{FF2B5EF4-FFF2-40B4-BE49-F238E27FC236}">
                <a16:creationId xmlns:a16="http://schemas.microsoft.com/office/drawing/2014/main" id="{B4E1BA20-17D4-9226-5C0B-F7140EFE50DA}"/>
              </a:ext>
            </a:extLst>
          </p:cNvPr>
          <p:cNvSpPr txBox="1"/>
          <p:nvPr/>
        </p:nvSpPr>
        <p:spPr>
          <a:xfrm>
            <a:off x="6103381" y="1166292"/>
            <a:ext cx="5681251" cy="923330"/>
          </a:xfrm>
          <a:prstGeom prst="rect">
            <a:avLst/>
          </a:prstGeom>
          <a:noFill/>
          <a:ln>
            <a:solidFill>
              <a:srgbClr val="FF0000"/>
            </a:solidFill>
          </a:ln>
        </p:spPr>
        <p:txBody>
          <a:bodyPr wrap="square">
            <a:spAutoFit/>
          </a:bodyPr>
          <a:lstStyle/>
          <a:p>
            <a:pPr algn="just"/>
            <a:r>
              <a:rPr lang="en-GB" dirty="0"/>
              <a:t>A </a:t>
            </a:r>
            <a:r>
              <a:rPr lang="en-GB" b="1" dirty="0"/>
              <a:t>sample</a:t>
            </a:r>
            <a:r>
              <a:rPr lang="en-GB" dirty="0"/>
              <a:t> is a subset of a population selected for participation in a study.</a:t>
            </a:r>
          </a:p>
          <a:p>
            <a:pPr algn="just"/>
            <a:endParaRPr lang="en-GB" dirty="0"/>
          </a:p>
        </p:txBody>
      </p:sp>
    </p:spTree>
    <p:extLst>
      <p:ext uri="{BB962C8B-B14F-4D97-AF65-F5344CB8AC3E}">
        <p14:creationId xmlns:p14="http://schemas.microsoft.com/office/powerpoint/2010/main" val="2124749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FD3A1-C2E7-6A37-D3EC-B0F4F94262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941420-08CA-36A3-C899-7E74A30CCBFA}"/>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5" name="Title 1">
            <a:extLst>
              <a:ext uri="{FF2B5EF4-FFF2-40B4-BE49-F238E27FC236}">
                <a16:creationId xmlns:a16="http://schemas.microsoft.com/office/drawing/2014/main" id="{7BB9E7A6-6CC0-DE79-8778-14813E8EB5BE}"/>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Sampling Methods </a:t>
            </a:r>
          </a:p>
        </p:txBody>
      </p:sp>
      <p:pic>
        <p:nvPicPr>
          <p:cNvPr id="3076" name="Picture 4">
            <a:extLst>
              <a:ext uri="{FF2B5EF4-FFF2-40B4-BE49-F238E27FC236}">
                <a16:creationId xmlns:a16="http://schemas.microsoft.com/office/drawing/2014/main" id="{E424DDB4-8E39-A437-00F4-5D6EF16CC6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360" y="1052736"/>
            <a:ext cx="8123770" cy="457140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Rounded Corners 7">
            <a:extLst>
              <a:ext uri="{FF2B5EF4-FFF2-40B4-BE49-F238E27FC236}">
                <a16:creationId xmlns:a16="http://schemas.microsoft.com/office/drawing/2014/main" id="{2D138056-7066-31A7-B51B-FAA6CAC564DF}"/>
              </a:ext>
            </a:extLst>
          </p:cNvPr>
          <p:cNvSpPr/>
          <p:nvPr/>
        </p:nvSpPr>
        <p:spPr>
          <a:xfrm>
            <a:off x="8832304" y="1556792"/>
            <a:ext cx="2376264" cy="223224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Let’s watch a Video:</a:t>
            </a:r>
          </a:p>
          <a:p>
            <a:pPr algn="ctr"/>
            <a:r>
              <a:rPr lang="en-GB" dirty="0"/>
              <a:t> </a:t>
            </a:r>
          </a:p>
          <a:p>
            <a:pPr algn="ctr"/>
            <a:r>
              <a:rPr lang="en-GB" dirty="0">
                <a:hlinkClick r:id="rId3"/>
              </a:rPr>
              <a:t>Types of Sampling Methods</a:t>
            </a:r>
            <a:endParaRPr lang="en-GB" dirty="0"/>
          </a:p>
        </p:txBody>
      </p:sp>
    </p:spTree>
    <p:extLst>
      <p:ext uri="{BB962C8B-B14F-4D97-AF65-F5344CB8AC3E}">
        <p14:creationId xmlns:p14="http://schemas.microsoft.com/office/powerpoint/2010/main" val="11326674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D216D-DFA0-3761-46C7-FCD9C8F1F0F1}"/>
              </a:ext>
            </a:extLst>
          </p:cNvPr>
          <p:cNvSpPr>
            <a:spLocks noGrp="1"/>
          </p:cNvSpPr>
          <p:nvPr>
            <p:ph type="title"/>
          </p:nvPr>
        </p:nvSpPr>
        <p:spPr/>
        <p:txBody>
          <a:bodyPr/>
          <a:lstStyle/>
          <a:p>
            <a:r>
              <a:rPr lang="en-GB" dirty="0"/>
              <a:t>Population and Sampling</a:t>
            </a:r>
          </a:p>
        </p:txBody>
      </p:sp>
      <p:sp>
        <p:nvSpPr>
          <p:cNvPr id="3" name="Content Placeholder 2">
            <a:extLst>
              <a:ext uri="{FF2B5EF4-FFF2-40B4-BE49-F238E27FC236}">
                <a16:creationId xmlns:a16="http://schemas.microsoft.com/office/drawing/2014/main" id="{1E80A644-F3C3-8D27-B097-FDC980EDDBC3}"/>
              </a:ext>
            </a:extLst>
          </p:cNvPr>
          <p:cNvSpPr>
            <a:spLocks noGrp="1"/>
          </p:cNvSpPr>
          <p:nvPr>
            <p:ph idx="1"/>
          </p:nvPr>
        </p:nvSpPr>
        <p:spPr/>
        <p:txBody>
          <a:bodyPr/>
          <a:lstStyle/>
          <a:p>
            <a:pPr marL="0" indent="0">
              <a:buNone/>
            </a:pPr>
            <a:r>
              <a:rPr lang="en-GB" b="1" dirty="0"/>
              <a:t>Task 3: </a:t>
            </a:r>
            <a:r>
              <a:rPr lang="en-GB" dirty="0"/>
              <a:t>What are the main differences between probability and non-probability sampling methods?</a:t>
            </a:r>
            <a:endParaRPr lang="en-GB" b="1" dirty="0"/>
          </a:p>
        </p:txBody>
      </p:sp>
    </p:spTree>
    <p:extLst>
      <p:ext uri="{BB962C8B-B14F-4D97-AF65-F5344CB8AC3E}">
        <p14:creationId xmlns:p14="http://schemas.microsoft.com/office/powerpoint/2010/main" val="1960641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6BBA7-0451-8B28-22A0-F3D9A10EF6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EE7E03-C90E-3654-314C-7ABC32D2F159}"/>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5" name="Title 1">
            <a:extLst>
              <a:ext uri="{FF2B5EF4-FFF2-40B4-BE49-F238E27FC236}">
                <a16:creationId xmlns:a16="http://schemas.microsoft.com/office/drawing/2014/main" id="{3A2873B2-8550-FD5B-2A6A-5EACB7B34EBA}"/>
              </a:ext>
            </a:extLst>
          </p:cNvPr>
          <p:cNvSpPr txBox="1">
            <a:spLocks/>
          </p:cNvSpPr>
          <p:nvPr/>
        </p:nvSpPr>
        <p:spPr bwMode="auto">
          <a:xfrm>
            <a:off x="434263" y="1412776"/>
            <a:ext cx="4104456"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Selecting the Sampling Method</a:t>
            </a:r>
          </a:p>
        </p:txBody>
      </p:sp>
      <p:graphicFrame>
        <p:nvGraphicFramePr>
          <p:cNvPr id="12" name="Object 11">
            <a:extLst>
              <a:ext uri="{FF2B5EF4-FFF2-40B4-BE49-F238E27FC236}">
                <a16:creationId xmlns:a16="http://schemas.microsoft.com/office/drawing/2014/main" id="{3F74CEC5-6BE0-0EED-E241-3907CC9048E3}"/>
              </a:ext>
            </a:extLst>
          </p:cNvPr>
          <p:cNvGraphicFramePr>
            <a:graphicFrameLocks noChangeAspect="1"/>
          </p:cNvGraphicFramePr>
          <p:nvPr>
            <p:extLst>
              <p:ext uri="{D42A27DB-BD31-4B8C-83A1-F6EECF244321}">
                <p14:modId xmlns:p14="http://schemas.microsoft.com/office/powerpoint/2010/main" val="565391132"/>
              </p:ext>
            </p:extLst>
          </p:nvPr>
        </p:nvGraphicFramePr>
        <p:xfrm>
          <a:off x="4849103" y="332656"/>
          <a:ext cx="6276082" cy="5427916"/>
        </p:xfrm>
        <a:graphic>
          <a:graphicData uri="http://schemas.openxmlformats.org/presentationml/2006/ole">
            <mc:AlternateContent xmlns:mc="http://schemas.openxmlformats.org/markup-compatibility/2006">
              <mc:Choice xmlns:v="urn:schemas-microsoft-com:vml" Requires="v">
                <p:oleObj name="Document" r:id="rId2" imgW="5731988" imgH="4958098" progId="Word.Document.12">
                  <p:embed/>
                </p:oleObj>
              </mc:Choice>
              <mc:Fallback>
                <p:oleObj name="Document" r:id="rId2" imgW="5731988" imgH="4958098" progId="Word.Document.12">
                  <p:embed/>
                  <p:pic>
                    <p:nvPicPr>
                      <p:cNvPr id="12" name="Object 11">
                        <a:extLst>
                          <a:ext uri="{FF2B5EF4-FFF2-40B4-BE49-F238E27FC236}">
                            <a16:creationId xmlns:a16="http://schemas.microsoft.com/office/drawing/2014/main" id="{3F74CEC5-6BE0-0EED-E241-3907CC9048E3}"/>
                          </a:ext>
                        </a:extLst>
                      </p:cNvPr>
                      <p:cNvPicPr/>
                      <p:nvPr/>
                    </p:nvPicPr>
                    <p:blipFill>
                      <a:blip r:embed="rId3"/>
                      <a:stretch>
                        <a:fillRect/>
                      </a:stretch>
                    </p:blipFill>
                    <p:spPr>
                      <a:xfrm>
                        <a:off x="4849103" y="332656"/>
                        <a:ext cx="6276082" cy="5427916"/>
                      </a:xfrm>
                      <a:prstGeom prst="rect">
                        <a:avLst/>
                      </a:prstGeom>
                    </p:spPr>
                  </p:pic>
                </p:oleObj>
              </mc:Fallback>
            </mc:AlternateContent>
          </a:graphicData>
        </a:graphic>
      </p:graphicFrame>
    </p:spTree>
    <p:extLst>
      <p:ext uri="{BB962C8B-B14F-4D97-AF65-F5344CB8AC3E}">
        <p14:creationId xmlns:p14="http://schemas.microsoft.com/office/powerpoint/2010/main" val="29595677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C4F1E-8A57-B99C-2467-593ED4019A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CF1FC3-3096-9F88-FCC3-5AA0D3D2FB2F}"/>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9" name="Content Placeholder 2">
            <a:extLst>
              <a:ext uri="{FF2B5EF4-FFF2-40B4-BE49-F238E27FC236}">
                <a16:creationId xmlns:a16="http://schemas.microsoft.com/office/drawing/2014/main" id="{7F7819FF-7971-B4DF-CA7C-44AFD52B19E5}"/>
              </a:ext>
            </a:extLst>
          </p:cNvPr>
          <p:cNvSpPr>
            <a:spLocks noGrp="1"/>
          </p:cNvSpPr>
          <p:nvPr>
            <p:ph sz="quarter" idx="1"/>
          </p:nvPr>
        </p:nvSpPr>
        <p:spPr>
          <a:xfrm>
            <a:off x="335360" y="1700808"/>
            <a:ext cx="11424591" cy="3816424"/>
          </a:xfrm>
        </p:spPr>
        <p:txBody>
          <a:bodyPr>
            <a:noAutofit/>
          </a:bodyPr>
          <a:lstStyle/>
          <a:p>
            <a:pPr marL="0" indent="0" algn="just">
              <a:lnSpc>
                <a:spcPct val="150000"/>
              </a:lnSpc>
              <a:buNone/>
            </a:pPr>
            <a:r>
              <a:rPr lang="en-US" altLang="en-US" sz="2400" dirty="0"/>
              <a:t>A systematic approach to gathering data for a particular purpose from various sources, that has been systematically observed, recorded, and  </a:t>
            </a:r>
            <a:r>
              <a:rPr lang="en-US" altLang="en-US" sz="2400" dirty="0" err="1"/>
              <a:t>organised</a:t>
            </a:r>
            <a:r>
              <a:rPr lang="en-US" altLang="en-US" sz="2400" dirty="0"/>
              <a:t>.</a:t>
            </a:r>
          </a:p>
          <a:p>
            <a:pPr marL="0" indent="0" algn="just">
              <a:lnSpc>
                <a:spcPct val="150000"/>
              </a:lnSpc>
              <a:buNone/>
            </a:pPr>
            <a:r>
              <a:rPr lang="en-US" altLang="en-US" sz="2400" dirty="0"/>
              <a:t>The various steps or strategies for gathering and </a:t>
            </a:r>
            <a:r>
              <a:rPr lang="en-US" altLang="en-US" sz="2400" dirty="0" err="1"/>
              <a:t>analysing</a:t>
            </a:r>
            <a:r>
              <a:rPr lang="en-US" altLang="en-US" sz="2400" dirty="0"/>
              <a:t> data in research investigations.</a:t>
            </a:r>
            <a:endParaRPr lang="en-US" altLang="en-US" sz="2000" dirty="0"/>
          </a:p>
        </p:txBody>
      </p:sp>
      <p:sp>
        <p:nvSpPr>
          <p:cNvPr id="5" name="Title 1">
            <a:extLst>
              <a:ext uri="{FF2B5EF4-FFF2-40B4-BE49-F238E27FC236}">
                <a16:creationId xmlns:a16="http://schemas.microsoft.com/office/drawing/2014/main" id="{F833828B-0276-A398-C290-9BC14FF68379}"/>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Data collection</a:t>
            </a:r>
          </a:p>
        </p:txBody>
      </p:sp>
      <p:sp>
        <p:nvSpPr>
          <p:cNvPr id="6" name="TextBox 5">
            <a:extLst>
              <a:ext uri="{FF2B5EF4-FFF2-40B4-BE49-F238E27FC236}">
                <a16:creationId xmlns:a16="http://schemas.microsoft.com/office/drawing/2014/main" id="{CD2BA923-225B-8FF3-29A4-4048006A1AB5}"/>
              </a:ext>
            </a:extLst>
          </p:cNvPr>
          <p:cNvSpPr txBox="1"/>
          <p:nvPr/>
        </p:nvSpPr>
        <p:spPr>
          <a:xfrm>
            <a:off x="8040216" y="5299240"/>
            <a:ext cx="4032448" cy="369332"/>
          </a:xfrm>
          <a:prstGeom prst="rect">
            <a:avLst/>
          </a:prstGeom>
          <a:noFill/>
        </p:spPr>
        <p:txBody>
          <a:bodyPr wrap="square">
            <a:spAutoFit/>
          </a:bodyPr>
          <a:lstStyle/>
          <a:p>
            <a:r>
              <a:rPr lang="en-GB" dirty="0"/>
              <a:t>Saunders, Lewis and Thornhill (2019) </a:t>
            </a:r>
          </a:p>
        </p:txBody>
      </p:sp>
    </p:spTree>
    <p:extLst>
      <p:ext uri="{BB962C8B-B14F-4D97-AF65-F5344CB8AC3E}">
        <p14:creationId xmlns:p14="http://schemas.microsoft.com/office/powerpoint/2010/main" val="11980636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36648-C0D6-D4CB-95B1-F9FD6F29E9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FD065B-634D-972E-1CF7-92024F6C25C1}"/>
              </a:ext>
            </a:extLst>
          </p:cNvPr>
          <p:cNvSpPr>
            <a:spLocks noGrp="1"/>
          </p:cNvSpPr>
          <p:nvPr>
            <p:ph type="title"/>
          </p:nvPr>
        </p:nvSpPr>
        <p:spPr>
          <a:xfrm>
            <a:off x="1044054" y="1854200"/>
            <a:ext cx="3965456" cy="3457017"/>
          </a:xfrm>
        </p:spPr>
        <p:txBody>
          <a:bodyPr anchor="ctr">
            <a:normAutofit/>
          </a:bodyPr>
          <a:lstStyle/>
          <a:p>
            <a:pPr algn="ctr"/>
            <a:r>
              <a:rPr lang="en-US" sz="3200">
                <a:solidFill>
                  <a:schemeClr val="bg1"/>
                </a:solidFill>
              </a:rPr>
              <a:t>Research</a:t>
            </a:r>
            <a:br>
              <a:rPr lang="en-US" sz="3200">
                <a:solidFill>
                  <a:schemeClr val="bg1"/>
                </a:solidFill>
              </a:rPr>
            </a:br>
            <a:r>
              <a:rPr lang="en-US" sz="3200">
                <a:solidFill>
                  <a:schemeClr val="bg1"/>
                </a:solidFill>
              </a:rPr>
              <a:t>Philosophy</a:t>
            </a:r>
            <a:br>
              <a:rPr lang="en-US" sz="3200">
                <a:solidFill>
                  <a:schemeClr val="bg1"/>
                </a:solidFill>
              </a:rPr>
            </a:br>
            <a:r>
              <a:rPr lang="en-US" sz="3200">
                <a:solidFill>
                  <a:schemeClr val="bg1"/>
                </a:solidFill>
              </a:rPr>
              <a:t> </a:t>
            </a:r>
            <a:endParaRPr lang="en-US" sz="3200" dirty="0">
              <a:solidFill>
                <a:schemeClr val="bg1"/>
              </a:solidFill>
            </a:endParaRPr>
          </a:p>
        </p:txBody>
      </p:sp>
      <p:sp>
        <p:nvSpPr>
          <p:cNvPr id="9" name="Content Placeholder 2">
            <a:extLst>
              <a:ext uri="{FF2B5EF4-FFF2-40B4-BE49-F238E27FC236}">
                <a16:creationId xmlns:a16="http://schemas.microsoft.com/office/drawing/2014/main" id="{35131E03-880C-D445-6344-04B51D8E8DCC}"/>
              </a:ext>
            </a:extLst>
          </p:cNvPr>
          <p:cNvSpPr>
            <a:spLocks noGrp="1"/>
          </p:cNvSpPr>
          <p:nvPr>
            <p:ph sz="quarter" idx="1"/>
          </p:nvPr>
        </p:nvSpPr>
        <p:spPr>
          <a:xfrm>
            <a:off x="335361" y="1412776"/>
            <a:ext cx="6250448" cy="4032448"/>
          </a:xfrm>
          <a:ln>
            <a:solidFill>
              <a:srgbClr val="FF0000"/>
            </a:solidFill>
          </a:ln>
        </p:spPr>
        <p:txBody>
          <a:bodyPr>
            <a:noAutofit/>
          </a:bodyPr>
          <a:lstStyle/>
          <a:p>
            <a:pPr marL="0" indent="0" algn="just">
              <a:lnSpc>
                <a:spcPct val="150000"/>
              </a:lnSpc>
              <a:spcBef>
                <a:spcPts val="0"/>
              </a:spcBef>
              <a:buNone/>
            </a:pPr>
            <a:r>
              <a:rPr lang="en-US" altLang="en-US" sz="2200" dirty="0"/>
              <a:t>No one best way: decision depends on:</a:t>
            </a:r>
          </a:p>
          <a:p>
            <a:pPr marL="617220" lvl="1" indent="-342900" algn="just">
              <a:lnSpc>
                <a:spcPct val="150000"/>
              </a:lnSpc>
              <a:spcBef>
                <a:spcPts val="0"/>
              </a:spcBef>
              <a:buFont typeface="Arial" panose="020B0604020202020204" pitchFamily="34" charset="0"/>
              <a:buChar char="•"/>
            </a:pPr>
            <a:r>
              <a:rPr lang="en-US" altLang="en-US" dirty="0"/>
              <a:t>What you need to know: </a:t>
            </a:r>
            <a:r>
              <a:rPr lang="en-US" altLang="en-US" i="1" dirty="0"/>
              <a:t>numbers or stories</a:t>
            </a:r>
          </a:p>
          <a:p>
            <a:pPr marL="617220" lvl="1" indent="-342900" algn="just">
              <a:lnSpc>
                <a:spcPct val="150000"/>
              </a:lnSpc>
              <a:spcBef>
                <a:spcPts val="0"/>
              </a:spcBef>
              <a:buFont typeface="Arial" panose="020B0604020202020204" pitchFamily="34" charset="0"/>
              <a:buChar char="•"/>
            </a:pPr>
            <a:r>
              <a:rPr lang="en-US" altLang="en-US" dirty="0"/>
              <a:t>Where the data reside: </a:t>
            </a:r>
            <a:r>
              <a:rPr lang="en-US" altLang="en-US" i="1" dirty="0"/>
              <a:t>environment, files, people</a:t>
            </a:r>
          </a:p>
          <a:p>
            <a:pPr marL="617220" lvl="1" indent="-342900" algn="just">
              <a:lnSpc>
                <a:spcPct val="150000"/>
              </a:lnSpc>
              <a:spcBef>
                <a:spcPts val="0"/>
              </a:spcBef>
              <a:buFont typeface="Arial" panose="020B0604020202020204" pitchFamily="34" charset="0"/>
              <a:buChar char="•"/>
            </a:pPr>
            <a:r>
              <a:rPr lang="en-US" altLang="en-US" dirty="0"/>
              <a:t>Resources and time available</a:t>
            </a:r>
          </a:p>
          <a:p>
            <a:pPr marL="617220" lvl="1" indent="-342900" algn="just">
              <a:lnSpc>
                <a:spcPct val="150000"/>
              </a:lnSpc>
              <a:spcBef>
                <a:spcPts val="0"/>
              </a:spcBef>
              <a:buFont typeface="Arial" panose="020B0604020202020204" pitchFamily="34" charset="0"/>
              <a:buChar char="•"/>
            </a:pPr>
            <a:r>
              <a:rPr lang="en-US" altLang="en-US" dirty="0"/>
              <a:t>Complexity of the data to be collected</a:t>
            </a:r>
          </a:p>
          <a:p>
            <a:pPr marL="617220" lvl="1" indent="-342900" algn="just">
              <a:lnSpc>
                <a:spcPct val="150000"/>
              </a:lnSpc>
              <a:spcBef>
                <a:spcPts val="0"/>
              </a:spcBef>
              <a:buFont typeface="Arial" panose="020B0604020202020204" pitchFamily="34" charset="0"/>
              <a:buChar char="•"/>
            </a:pPr>
            <a:r>
              <a:rPr lang="en-US" altLang="en-US" dirty="0"/>
              <a:t>Frequency of data collection</a:t>
            </a:r>
          </a:p>
          <a:p>
            <a:pPr marL="617220" lvl="1" indent="-342900" algn="just">
              <a:lnSpc>
                <a:spcPct val="150000"/>
              </a:lnSpc>
              <a:spcBef>
                <a:spcPts val="0"/>
              </a:spcBef>
              <a:buFont typeface="Arial" panose="020B0604020202020204" pitchFamily="34" charset="0"/>
              <a:buChar char="•"/>
            </a:pPr>
            <a:r>
              <a:rPr lang="en-US" altLang="en-US" dirty="0"/>
              <a:t>Intended forms of data analysis</a:t>
            </a:r>
          </a:p>
        </p:txBody>
      </p:sp>
      <p:sp>
        <p:nvSpPr>
          <p:cNvPr id="5" name="Title 1">
            <a:extLst>
              <a:ext uri="{FF2B5EF4-FFF2-40B4-BE49-F238E27FC236}">
                <a16:creationId xmlns:a16="http://schemas.microsoft.com/office/drawing/2014/main" id="{017C744E-3EA0-D9BD-E2FD-B9947C5F248C}"/>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600" dirty="0">
                <a:solidFill>
                  <a:schemeClr val="tx2">
                    <a:lumMod val="75000"/>
                  </a:schemeClr>
                </a:solidFill>
              </a:rPr>
              <a:t>Data collection</a:t>
            </a:r>
          </a:p>
        </p:txBody>
      </p:sp>
      <p:pic>
        <p:nvPicPr>
          <p:cNvPr id="4" name="Picture 3" descr="Diagram&#10;&#10;Description automatically generated">
            <a:extLst>
              <a:ext uri="{FF2B5EF4-FFF2-40B4-BE49-F238E27FC236}">
                <a16:creationId xmlns:a16="http://schemas.microsoft.com/office/drawing/2014/main" id="{79AC015C-C96E-504A-94CE-C8AC048521CF}"/>
              </a:ext>
            </a:extLst>
          </p:cNvPr>
          <p:cNvPicPr>
            <a:picLocks noChangeAspect="1"/>
          </p:cNvPicPr>
          <p:nvPr/>
        </p:nvPicPr>
        <p:blipFill>
          <a:blip r:embed="rId2"/>
          <a:stretch>
            <a:fillRect/>
          </a:stretch>
        </p:blipFill>
        <p:spPr>
          <a:xfrm>
            <a:off x="6585809" y="1223755"/>
            <a:ext cx="5270830" cy="4410489"/>
          </a:xfrm>
          <a:prstGeom prst="rect">
            <a:avLst/>
          </a:prstGeom>
        </p:spPr>
      </p:pic>
    </p:spTree>
    <p:extLst>
      <p:ext uri="{BB962C8B-B14F-4D97-AF65-F5344CB8AC3E}">
        <p14:creationId xmlns:p14="http://schemas.microsoft.com/office/powerpoint/2010/main" val="35946399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296C5-5F10-3B5E-877E-2B89F35A94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48DCA2-1C65-9B5E-0600-A942D7B0EB85}"/>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9" name="Content Placeholder 2">
            <a:extLst>
              <a:ext uri="{FF2B5EF4-FFF2-40B4-BE49-F238E27FC236}">
                <a16:creationId xmlns:a16="http://schemas.microsoft.com/office/drawing/2014/main" id="{16907C26-3AD0-E2C5-8C71-D53820F9A45E}"/>
              </a:ext>
            </a:extLst>
          </p:cNvPr>
          <p:cNvSpPr>
            <a:spLocks noGrp="1"/>
          </p:cNvSpPr>
          <p:nvPr>
            <p:ph sz="quarter" idx="1"/>
          </p:nvPr>
        </p:nvSpPr>
        <p:spPr>
          <a:xfrm>
            <a:off x="1343473" y="1700808"/>
            <a:ext cx="9804474" cy="3600400"/>
          </a:xfrm>
        </p:spPr>
        <p:txBody>
          <a:bodyPr>
            <a:noAutofit/>
          </a:bodyPr>
          <a:lstStyle/>
          <a:p>
            <a:pPr marL="0" indent="0">
              <a:buNone/>
            </a:pPr>
            <a:r>
              <a:rPr lang="en-US" altLang="en-US" dirty="0"/>
              <a:t>To use available data, the researcher: </a:t>
            </a:r>
          </a:p>
          <a:p>
            <a:pPr lvl="1"/>
            <a:r>
              <a:rPr lang="en-US" altLang="en-US" dirty="0"/>
              <a:t>Should know the measures were defined</a:t>
            </a:r>
          </a:p>
          <a:p>
            <a:pPr lvl="1"/>
            <a:r>
              <a:rPr lang="en-US" altLang="en-US" dirty="0"/>
              <a:t>Should know how the data were collected and cleaned </a:t>
            </a:r>
          </a:p>
          <a:p>
            <a:pPr lvl="1"/>
            <a:r>
              <a:rPr lang="en-US" altLang="en-US" dirty="0"/>
              <a:t>Know the extent of missing data</a:t>
            </a:r>
          </a:p>
          <a:p>
            <a:pPr lvl="1"/>
            <a:r>
              <a:rPr lang="en-US" altLang="en-US" dirty="0"/>
              <a:t>Ensure the accuracy of the data</a:t>
            </a:r>
          </a:p>
        </p:txBody>
      </p:sp>
      <p:sp>
        <p:nvSpPr>
          <p:cNvPr id="5" name="Title 1">
            <a:extLst>
              <a:ext uri="{FF2B5EF4-FFF2-40B4-BE49-F238E27FC236}">
                <a16:creationId xmlns:a16="http://schemas.microsoft.com/office/drawing/2014/main" id="{5CCE92BA-BF82-EA4A-49F3-7A168DDC3B1B}"/>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Rules for collecting data</a:t>
            </a:r>
          </a:p>
        </p:txBody>
      </p:sp>
    </p:spTree>
    <p:extLst>
      <p:ext uri="{BB962C8B-B14F-4D97-AF65-F5344CB8AC3E}">
        <p14:creationId xmlns:p14="http://schemas.microsoft.com/office/powerpoint/2010/main" val="4014559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AA9D7-25A9-C21C-3590-91E0CD7FF1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11E22E-564F-3AA1-8FDF-37C07BE0D401}"/>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9" name="Content Placeholder 2">
            <a:extLst>
              <a:ext uri="{FF2B5EF4-FFF2-40B4-BE49-F238E27FC236}">
                <a16:creationId xmlns:a16="http://schemas.microsoft.com/office/drawing/2014/main" id="{CC40A4CE-235F-E4A6-BF41-3A2FE4189D06}"/>
              </a:ext>
            </a:extLst>
          </p:cNvPr>
          <p:cNvSpPr>
            <a:spLocks noGrp="1"/>
          </p:cNvSpPr>
          <p:nvPr>
            <p:ph sz="quarter" idx="1"/>
          </p:nvPr>
        </p:nvSpPr>
        <p:spPr>
          <a:xfrm>
            <a:off x="335360" y="1312908"/>
            <a:ext cx="11424591" cy="3816424"/>
          </a:xfrm>
        </p:spPr>
        <p:txBody>
          <a:bodyPr>
            <a:noAutofit/>
          </a:bodyPr>
          <a:lstStyle/>
          <a:p>
            <a:pPr marL="0" indent="0" algn="just">
              <a:buNone/>
            </a:pPr>
            <a:r>
              <a:rPr lang="en-US" altLang="en-US" sz="2400" b="1" dirty="0"/>
              <a:t>There are two major approaches to gathering information about a situation, person, problem or phenomenon.</a:t>
            </a:r>
          </a:p>
          <a:p>
            <a:pPr marL="0" indent="0" algn="just">
              <a:buNone/>
            </a:pPr>
            <a:r>
              <a:rPr lang="en-US" altLang="en-US" sz="2400" b="1" dirty="0"/>
              <a:t>Sometimes, information required is already available and need only to be extracted</a:t>
            </a:r>
          </a:p>
          <a:p>
            <a:pPr marL="0" indent="0" algn="just">
              <a:buNone/>
            </a:pPr>
            <a:endParaRPr lang="en-US" altLang="en-US" sz="2400" b="1" dirty="0"/>
          </a:p>
          <a:p>
            <a:pPr marL="0" indent="0" algn="just">
              <a:buNone/>
            </a:pPr>
            <a:r>
              <a:rPr lang="en-US" altLang="en-US" sz="2400" dirty="0"/>
              <a:t>However, there are times when the information must be collected fresh from the field.</a:t>
            </a:r>
          </a:p>
          <a:p>
            <a:pPr marL="0" indent="0" algn="just">
              <a:buNone/>
            </a:pPr>
            <a:r>
              <a:rPr lang="en-US" altLang="en-US" sz="2400" b="1" dirty="0"/>
              <a:t>Based on the two broad approaches to information gathering, data in research can be </a:t>
            </a:r>
            <a:r>
              <a:rPr lang="en-US" altLang="en-US" sz="2400" b="1" dirty="0" err="1"/>
              <a:t>categorised</a:t>
            </a:r>
            <a:r>
              <a:rPr lang="en-US" altLang="en-US" sz="2400" b="1" dirty="0"/>
              <a:t> as:</a:t>
            </a:r>
          </a:p>
        </p:txBody>
      </p:sp>
      <p:sp>
        <p:nvSpPr>
          <p:cNvPr id="5" name="Title 1">
            <a:extLst>
              <a:ext uri="{FF2B5EF4-FFF2-40B4-BE49-F238E27FC236}">
                <a16:creationId xmlns:a16="http://schemas.microsoft.com/office/drawing/2014/main" id="{0F0B10C9-13C7-1FA6-4032-786E810FD3F2}"/>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Approaches To Data Collection</a:t>
            </a:r>
          </a:p>
        </p:txBody>
      </p:sp>
    </p:spTree>
    <p:extLst>
      <p:ext uri="{BB962C8B-B14F-4D97-AF65-F5344CB8AC3E}">
        <p14:creationId xmlns:p14="http://schemas.microsoft.com/office/powerpoint/2010/main" val="8325769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2BE33-FCA8-3055-DB4A-BC5C18BF6C97}"/>
            </a:ext>
          </a:extLst>
        </p:cNvPr>
        <p:cNvGrpSpPr/>
        <p:nvPr/>
      </p:nvGrpSpPr>
      <p:grpSpPr>
        <a:xfrm>
          <a:off x="0" y="0"/>
          <a:ext cx="0" cy="0"/>
          <a:chOff x="0" y="0"/>
          <a:chExt cx="0" cy="0"/>
        </a:xfrm>
      </p:grpSpPr>
      <p:sp>
        <p:nvSpPr>
          <p:cNvPr id="9" name="Content Placeholder 2">
            <a:extLst>
              <a:ext uri="{FF2B5EF4-FFF2-40B4-BE49-F238E27FC236}">
                <a16:creationId xmlns:a16="http://schemas.microsoft.com/office/drawing/2014/main" id="{292A8A5D-96F5-F22E-8527-7263E9D07C27}"/>
              </a:ext>
            </a:extLst>
          </p:cNvPr>
          <p:cNvSpPr>
            <a:spLocks noGrp="1"/>
          </p:cNvSpPr>
          <p:nvPr>
            <p:ph sz="quarter" idx="1"/>
          </p:nvPr>
        </p:nvSpPr>
        <p:spPr>
          <a:xfrm>
            <a:off x="335360" y="1312908"/>
            <a:ext cx="11424591" cy="3816424"/>
          </a:xfrm>
        </p:spPr>
        <p:txBody>
          <a:bodyPr>
            <a:noAutofit/>
          </a:bodyPr>
          <a:lstStyle/>
          <a:p>
            <a:pPr algn="just">
              <a:buFont typeface="Courier New" panose="02070309020205020404" pitchFamily="49" charset="0"/>
              <a:buChar char="o"/>
            </a:pPr>
            <a:r>
              <a:rPr lang="en-US" altLang="en-US" sz="2400" b="1" dirty="0"/>
              <a:t>Primary data</a:t>
            </a:r>
          </a:p>
          <a:p>
            <a:pPr algn="just">
              <a:buFont typeface="Courier New" panose="02070309020205020404" pitchFamily="49" charset="0"/>
              <a:buChar char="o"/>
            </a:pPr>
            <a:r>
              <a:rPr lang="en-US" altLang="en-US" sz="2400" b="1" dirty="0"/>
              <a:t>Secondary data</a:t>
            </a:r>
          </a:p>
          <a:p>
            <a:pPr algn="just">
              <a:buFont typeface="Courier New" panose="02070309020205020404" pitchFamily="49" charset="0"/>
              <a:buChar char="o"/>
            </a:pPr>
            <a:endParaRPr lang="en-US" altLang="en-US" sz="2400" b="1" dirty="0"/>
          </a:p>
          <a:p>
            <a:pPr marL="0" indent="0" algn="just">
              <a:buNone/>
            </a:pPr>
            <a:r>
              <a:rPr lang="en-US" altLang="en-US" sz="2400" b="1" dirty="0">
                <a:highlight>
                  <a:srgbClr val="FFFF00"/>
                </a:highlight>
              </a:rPr>
              <a:t>Primary data </a:t>
            </a:r>
            <a:r>
              <a:rPr lang="en-US" altLang="en-US" sz="2400" dirty="0"/>
              <a:t>refers to raw data that has been originally collected by the researcher specifically for the study at hand. </a:t>
            </a:r>
          </a:p>
          <a:p>
            <a:pPr marL="0" indent="0" algn="just">
              <a:buNone/>
            </a:pPr>
            <a:endParaRPr lang="en-US" altLang="en-US" sz="2400" b="1" dirty="0"/>
          </a:p>
          <a:p>
            <a:pPr marL="0" indent="0" algn="just">
              <a:buNone/>
            </a:pPr>
            <a:r>
              <a:rPr lang="en-US" altLang="en-US" sz="2400" b="1" dirty="0">
                <a:highlight>
                  <a:srgbClr val="FFFF00"/>
                </a:highlight>
              </a:rPr>
              <a:t>Secondary data </a:t>
            </a:r>
            <a:r>
              <a:rPr lang="en-US" altLang="en-US" sz="2400" dirty="0"/>
              <a:t>refers to data that previously may have been collected for other purposes but can be used in the immediate study.</a:t>
            </a:r>
            <a:endParaRPr lang="en-US" altLang="en-US" sz="2400" b="1" dirty="0"/>
          </a:p>
        </p:txBody>
      </p:sp>
      <p:sp>
        <p:nvSpPr>
          <p:cNvPr id="5" name="Title 1">
            <a:extLst>
              <a:ext uri="{FF2B5EF4-FFF2-40B4-BE49-F238E27FC236}">
                <a16:creationId xmlns:a16="http://schemas.microsoft.com/office/drawing/2014/main" id="{BFD6ABBA-3468-CAEF-CCCF-93951EE4E2D2}"/>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Approaches To Data Collection Cont.</a:t>
            </a:r>
          </a:p>
        </p:txBody>
      </p:sp>
    </p:spTree>
    <p:extLst>
      <p:ext uri="{BB962C8B-B14F-4D97-AF65-F5344CB8AC3E}">
        <p14:creationId xmlns:p14="http://schemas.microsoft.com/office/powerpoint/2010/main" val="12450487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Diagram&#10;&#10;Description automatically generated">
            <a:extLst>
              <a:ext uri="{FF2B5EF4-FFF2-40B4-BE49-F238E27FC236}">
                <a16:creationId xmlns:a16="http://schemas.microsoft.com/office/drawing/2014/main" id="{50E49E4D-0B9C-8944-9171-C12C45436006}"/>
              </a:ext>
            </a:extLst>
          </p:cNvPr>
          <p:cNvPicPr>
            <a:picLocks noChangeAspect="1"/>
          </p:cNvPicPr>
          <p:nvPr/>
        </p:nvPicPr>
        <p:blipFill>
          <a:blip r:embed="rId2"/>
          <a:stretch>
            <a:fillRect/>
          </a:stretch>
        </p:blipFill>
        <p:spPr>
          <a:xfrm>
            <a:off x="1055440" y="188640"/>
            <a:ext cx="9552384" cy="5373216"/>
          </a:xfrm>
          <a:prstGeom prst="rect">
            <a:avLst/>
          </a:prstGeom>
        </p:spPr>
      </p:pic>
    </p:spTree>
    <p:extLst>
      <p:ext uri="{BB962C8B-B14F-4D97-AF65-F5344CB8AC3E}">
        <p14:creationId xmlns:p14="http://schemas.microsoft.com/office/powerpoint/2010/main" val="4483658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9E54D-662A-18CC-2CC7-55A5991186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7DCB8B-2044-0EFC-E96C-245D6286D750}"/>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9" name="Content Placeholder 2">
            <a:extLst>
              <a:ext uri="{FF2B5EF4-FFF2-40B4-BE49-F238E27FC236}">
                <a16:creationId xmlns:a16="http://schemas.microsoft.com/office/drawing/2014/main" id="{1B723328-2837-14E9-310C-4B82D796BEEA}"/>
              </a:ext>
            </a:extLst>
          </p:cNvPr>
          <p:cNvSpPr>
            <a:spLocks noGrp="1"/>
          </p:cNvSpPr>
          <p:nvPr>
            <p:ph sz="quarter" idx="1"/>
          </p:nvPr>
        </p:nvSpPr>
        <p:spPr>
          <a:xfrm>
            <a:off x="383704" y="1222462"/>
            <a:ext cx="11424591" cy="3816424"/>
          </a:xfrm>
        </p:spPr>
        <p:txBody>
          <a:bodyPr>
            <a:noAutofit/>
          </a:bodyPr>
          <a:lstStyle/>
          <a:p>
            <a:pPr algn="just">
              <a:lnSpc>
                <a:spcPct val="150000"/>
              </a:lnSpc>
            </a:pPr>
            <a:r>
              <a:rPr lang="en-US" altLang="en-US" sz="2000" dirty="0"/>
              <a:t>Is the measure relevant? Does it capture what matters? Does not measure what is easy as compared to what us needed.</a:t>
            </a:r>
          </a:p>
          <a:p>
            <a:pPr algn="just">
              <a:lnSpc>
                <a:spcPct val="150000"/>
              </a:lnSpc>
            </a:pPr>
            <a:r>
              <a:rPr lang="en-US" altLang="en-US" sz="2000" dirty="0"/>
              <a:t>Is the measure credible? Is the measure believable? Can it be viewed as a reasonable and appropriate way to capture the information sought?</a:t>
            </a:r>
          </a:p>
          <a:p>
            <a:pPr algn="just">
              <a:lnSpc>
                <a:spcPct val="150000"/>
              </a:lnSpc>
            </a:pPr>
            <a:r>
              <a:rPr lang="en-US" altLang="en-US" sz="2000" dirty="0"/>
              <a:t>Is the measure valid? How well does the measure capture what it is supposed to?  Are waiting lists a valid measure of demand?</a:t>
            </a:r>
          </a:p>
          <a:p>
            <a:pPr algn="just">
              <a:lnSpc>
                <a:spcPct val="150000"/>
              </a:lnSpc>
            </a:pPr>
            <a:r>
              <a:rPr lang="en-US" altLang="en-US" sz="2000" dirty="0"/>
              <a:t>Is the measure reliable? The extent to which the same result would be obtained with repeated trials</a:t>
            </a:r>
            <a:endParaRPr lang="en-GB" sz="2000" dirty="0"/>
          </a:p>
        </p:txBody>
      </p:sp>
      <p:sp>
        <p:nvSpPr>
          <p:cNvPr id="5" name="Title 1">
            <a:extLst>
              <a:ext uri="{FF2B5EF4-FFF2-40B4-BE49-F238E27FC236}">
                <a16:creationId xmlns:a16="http://schemas.microsoft.com/office/drawing/2014/main" id="{B44171DE-554E-7104-61CA-6419D072A16A}"/>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Characteristics Of Good Measures</a:t>
            </a:r>
          </a:p>
        </p:txBody>
      </p:sp>
    </p:spTree>
    <p:extLst>
      <p:ext uri="{BB962C8B-B14F-4D97-AF65-F5344CB8AC3E}">
        <p14:creationId xmlns:p14="http://schemas.microsoft.com/office/powerpoint/2010/main" val="2631610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DDA25-E046-4C0F-1523-C46A14E27F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36CA30-2291-4034-83C0-B8604BDAACCE}"/>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pic>
        <p:nvPicPr>
          <p:cNvPr id="4" name="Picture 3" descr="Table&#10;&#10;Description automatically generated">
            <a:extLst>
              <a:ext uri="{FF2B5EF4-FFF2-40B4-BE49-F238E27FC236}">
                <a16:creationId xmlns:a16="http://schemas.microsoft.com/office/drawing/2014/main" id="{60F98C67-A264-F54D-B50A-427D8DE8AA2D}"/>
              </a:ext>
            </a:extLst>
          </p:cNvPr>
          <p:cNvPicPr>
            <a:picLocks noChangeAspect="1"/>
          </p:cNvPicPr>
          <p:nvPr/>
        </p:nvPicPr>
        <p:blipFill>
          <a:blip r:embed="rId2"/>
          <a:stretch>
            <a:fillRect/>
          </a:stretch>
        </p:blipFill>
        <p:spPr>
          <a:xfrm>
            <a:off x="2855640" y="1119866"/>
            <a:ext cx="6518340" cy="4443634"/>
          </a:xfrm>
          <a:prstGeom prst="rect">
            <a:avLst/>
          </a:prstGeom>
        </p:spPr>
      </p:pic>
      <p:sp>
        <p:nvSpPr>
          <p:cNvPr id="7" name="Title 1">
            <a:extLst>
              <a:ext uri="{FF2B5EF4-FFF2-40B4-BE49-F238E27FC236}">
                <a16:creationId xmlns:a16="http://schemas.microsoft.com/office/drawing/2014/main" id="{F5D94D15-1D65-86B9-949F-D4959EB08CBC}"/>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Methods</a:t>
            </a:r>
          </a:p>
        </p:txBody>
      </p:sp>
    </p:spTree>
    <p:extLst>
      <p:ext uri="{BB962C8B-B14F-4D97-AF65-F5344CB8AC3E}">
        <p14:creationId xmlns:p14="http://schemas.microsoft.com/office/powerpoint/2010/main" val="29891648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5CDE7-A320-CDDC-D732-D0A3F7AF6E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77A91D-4771-8AC2-6806-8CAE4F1CCA83}"/>
              </a:ext>
            </a:extLst>
          </p:cNvPr>
          <p:cNvSpPr>
            <a:spLocks noGrp="1"/>
          </p:cNvSpPr>
          <p:nvPr>
            <p:ph type="title"/>
          </p:nvPr>
        </p:nvSpPr>
        <p:spPr>
          <a:xfrm>
            <a:off x="1044054" y="1854200"/>
            <a:ext cx="3965456" cy="3457017"/>
          </a:xfrm>
        </p:spPr>
        <p:txBody>
          <a:bodyPr anchor="ctr">
            <a:normAutofit/>
          </a:bodyPr>
          <a:lstStyle/>
          <a:p>
            <a:pPr algn="ctr"/>
            <a:r>
              <a:rPr lang="en-US" sz="3200" dirty="0">
                <a:solidFill>
                  <a:schemeClr val="bg1"/>
                </a:solidFill>
              </a:rPr>
              <a:t>Research</a:t>
            </a:r>
            <a:br>
              <a:rPr lang="en-US" sz="3200" dirty="0">
                <a:solidFill>
                  <a:schemeClr val="bg1"/>
                </a:solidFill>
              </a:rPr>
            </a:br>
            <a:r>
              <a:rPr lang="en-US" sz="3200" dirty="0">
                <a:solidFill>
                  <a:schemeClr val="bg1"/>
                </a:solidFill>
              </a:rPr>
              <a:t>Philosophy</a:t>
            </a:r>
            <a:br>
              <a:rPr lang="en-US" sz="3200" dirty="0">
                <a:solidFill>
                  <a:schemeClr val="bg1"/>
                </a:solidFill>
              </a:rPr>
            </a:br>
            <a:r>
              <a:rPr lang="en-US" sz="3200" dirty="0">
                <a:solidFill>
                  <a:schemeClr val="bg1"/>
                </a:solidFill>
              </a:rPr>
              <a:t> </a:t>
            </a:r>
          </a:p>
        </p:txBody>
      </p:sp>
      <p:sp>
        <p:nvSpPr>
          <p:cNvPr id="3" name="Title 1">
            <a:extLst>
              <a:ext uri="{FF2B5EF4-FFF2-40B4-BE49-F238E27FC236}">
                <a16:creationId xmlns:a16="http://schemas.microsoft.com/office/drawing/2014/main" id="{D0A85E0E-A084-6D7D-8F2A-12186AEABE74}"/>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dirty="0">
                <a:solidFill>
                  <a:schemeClr val="tx2">
                    <a:lumMod val="75000"/>
                  </a:schemeClr>
                </a:solidFill>
              </a:rPr>
              <a:t>Common data collection techniques</a:t>
            </a:r>
          </a:p>
        </p:txBody>
      </p:sp>
      <p:pic>
        <p:nvPicPr>
          <p:cNvPr id="7" name="Picture 6" descr="Text&#10;&#10;Description automatically generated">
            <a:extLst>
              <a:ext uri="{FF2B5EF4-FFF2-40B4-BE49-F238E27FC236}">
                <a16:creationId xmlns:a16="http://schemas.microsoft.com/office/drawing/2014/main" id="{19861C13-4D7A-DF48-9DD1-5591125EC9C6}"/>
              </a:ext>
            </a:extLst>
          </p:cNvPr>
          <p:cNvPicPr>
            <a:picLocks noChangeAspect="1"/>
          </p:cNvPicPr>
          <p:nvPr/>
        </p:nvPicPr>
        <p:blipFill>
          <a:blip r:embed="rId2"/>
          <a:stretch>
            <a:fillRect/>
          </a:stretch>
        </p:blipFill>
        <p:spPr>
          <a:xfrm>
            <a:off x="3215680" y="1576060"/>
            <a:ext cx="5150188" cy="3657885"/>
          </a:xfrm>
          <a:prstGeom prst="rect">
            <a:avLst/>
          </a:prstGeom>
        </p:spPr>
      </p:pic>
    </p:spTree>
    <p:extLst>
      <p:ext uri="{BB962C8B-B14F-4D97-AF65-F5344CB8AC3E}">
        <p14:creationId xmlns:p14="http://schemas.microsoft.com/office/powerpoint/2010/main" val="40864002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CB0A8-8580-0A48-2BBE-F765223310D1}"/>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64076670-51F5-B2C4-CB5E-EAA566E6EE7D}"/>
              </a:ext>
            </a:extLst>
          </p:cNvPr>
          <p:cNvSpPr txBox="1">
            <a:spLocks/>
          </p:cNvSpPr>
          <p:nvPr/>
        </p:nvSpPr>
        <p:spPr bwMode="auto">
          <a:xfrm>
            <a:off x="551384" y="332656"/>
            <a:ext cx="11089232" cy="810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endParaRPr lang="en-GB" altLang="en-US" dirty="0">
              <a:solidFill>
                <a:schemeClr val="tx2">
                  <a:lumMod val="75000"/>
                </a:schemeClr>
              </a:solidFill>
            </a:endParaRPr>
          </a:p>
          <a:p>
            <a:pPr eaLnBrk="1" hangingPunct="1"/>
            <a:r>
              <a:rPr lang="en-GB" altLang="en-US" dirty="0">
                <a:solidFill>
                  <a:schemeClr val="tx2">
                    <a:lumMod val="75000"/>
                  </a:schemeClr>
                </a:solidFill>
              </a:rPr>
              <a:t>Data collection techniques</a:t>
            </a:r>
          </a:p>
        </p:txBody>
      </p:sp>
      <p:sp>
        <p:nvSpPr>
          <p:cNvPr id="8" name="TextBox 7">
            <a:extLst>
              <a:ext uri="{FF2B5EF4-FFF2-40B4-BE49-F238E27FC236}">
                <a16:creationId xmlns:a16="http://schemas.microsoft.com/office/drawing/2014/main" id="{A75EAB7B-A048-C90F-4F69-3659AD00EFFA}"/>
              </a:ext>
            </a:extLst>
          </p:cNvPr>
          <p:cNvSpPr txBox="1"/>
          <p:nvPr/>
        </p:nvSpPr>
        <p:spPr>
          <a:xfrm>
            <a:off x="623392" y="1412776"/>
            <a:ext cx="11089232" cy="830997"/>
          </a:xfrm>
          <a:prstGeom prst="rect">
            <a:avLst/>
          </a:prstGeom>
          <a:noFill/>
        </p:spPr>
        <p:txBody>
          <a:bodyPr wrap="square">
            <a:spAutoFit/>
          </a:bodyPr>
          <a:lstStyle/>
          <a:p>
            <a:r>
              <a:rPr lang="en-GB" sz="2400" b="1" dirty="0">
                <a:latin typeface="Calibri" panose="020F0502020204030204" pitchFamily="34" charset="0"/>
                <a:cs typeface="Calibri" panose="020F0502020204030204" pitchFamily="34" charset="0"/>
              </a:rPr>
              <a:t>Task 4: </a:t>
            </a:r>
            <a:r>
              <a:rPr lang="en-GB" sz="2400" dirty="0">
                <a:latin typeface="Calibri" panose="020F0502020204030204" pitchFamily="34" charset="0"/>
                <a:cs typeface="Calibri" panose="020F0502020204030204" pitchFamily="34" charset="0"/>
              </a:rPr>
              <a:t>What factors should a researcher consider when choosing a data collection method?</a:t>
            </a:r>
          </a:p>
        </p:txBody>
      </p:sp>
    </p:spTree>
    <p:extLst>
      <p:ext uri="{BB962C8B-B14F-4D97-AF65-F5344CB8AC3E}">
        <p14:creationId xmlns:p14="http://schemas.microsoft.com/office/powerpoint/2010/main" val="12840127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193674"/>
            <a:ext cx="11089232" cy="949326"/>
          </a:xfrm>
        </p:spPr>
        <p:txBody>
          <a:bodyPr/>
          <a:lstStyle/>
          <a:p>
            <a:pPr eaLnBrk="1" hangingPunct="1"/>
            <a:r>
              <a:rPr lang="en-GB" altLang="en-US"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731405" y="332656"/>
            <a:ext cx="11089232" cy="1143000"/>
          </a:xfrm>
        </p:spPr>
        <p:txBody>
          <a:bodyPr/>
          <a:lstStyle/>
          <a:p>
            <a:pPr eaLnBrk="1" hangingPunct="1"/>
            <a:r>
              <a:rPr lang="en-GB" altLang="en-US"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31405" y="1196752"/>
            <a:ext cx="10729191"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eaLnBrk="1" hangingPunct="1">
              <a:defRPr/>
            </a:pPr>
            <a:r>
              <a:rPr lang="en-GB" altLang="en-US" sz="2200" dirty="0"/>
              <a:t>Adams, J. (2014) Research Methods for Business and Social Science Students. New Delhi: SAGE Publications.</a:t>
            </a:r>
          </a:p>
          <a:p>
            <a:pPr algn="just" eaLnBrk="1" hangingPunct="1">
              <a:defRPr/>
            </a:pPr>
            <a:r>
              <a:rPr lang="en-GB" altLang="en-US" sz="2200" dirty="0"/>
              <a:t>Clippinger, D. (2017) Business research reporting. Business Expert Press.</a:t>
            </a:r>
          </a:p>
          <a:p>
            <a:pPr algn="just" eaLnBrk="1" hangingPunct="1">
              <a:defRPr/>
            </a:pPr>
            <a:r>
              <a:rPr lang="en-GB" altLang="en-US" sz="2200" dirty="0"/>
              <a:t>Creswell, J. W., &amp; Creswell, J. D. (2018). Research Design: Qualitative, Quantitative, and Mixed Methods Approaches. 5th edition. Sage Publications.</a:t>
            </a:r>
          </a:p>
          <a:p>
            <a:pPr algn="just" eaLnBrk="1" hangingPunct="1">
              <a:defRPr/>
            </a:pPr>
            <a:r>
              <a:rPr lang="en-GB" altLang="en-US" sz="2200" dirty="0"/>
              <a:t>O’Gorman, K. (2015) Research methods for business &amp; management: a guide to writing your dissertation. 2nd ed. Oxford, England: Goodfellow Publishers Ltd.</a:t>
            </a:r>
          </a:p>
          <a:p>
            <a:pPr algn="just" eaLnBrk="1" hangingPunct="1">
              <a:defRPr/>
            </a:pPr>
            <a:r>
              <a:rPr lang="en-GB" altLang="en-US" sz="2200" dirty="0"/>
              <a:t>Saunders, M., Lewis, P., &amp; Thornhill, A. (2019) Research Methods for Business Students. 8th ed. Pearson Education Limited.</a:t>
            </a:r>
          </a:p>
          <a:p>
            <a:pPr algn="just" eaLnBrk="1" hangingPunct="1">
              <a:defRPr/>
            </a:pPr>
            <a:r>
              <a:rPr lang="en-GB" altLang="en-US" sz="2200" dirty="0"/>
              <a:t>Zikmund, W. G. (2010) Business research methods. 8th ed. Mason, OH: South-Western Cengage Learning.</a:t>
            </a:r>
          </a:p>
        </p:txBody>
      </p:sp>
    </p:spTree>
    <p:extLst>
      <p:ext uri="{BB962C8B-B14F-4D97-AF65-F5344CB8AC3E}">
        <p14:creationId xmlns:p14="http://schemas.microsoft.com/office/powerpoint/2010/main" val="193805161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1578</Words>
  <Application>Microsoft Office PowerPoint</Application>
  <PresentationFormat>Widescreen</PresentationFormat>
  <Paragraphs>179</Paragraphs>
  <Slides>33</Slides>
  <Notes>4</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45" baseType="lpstr">
      <vt:lpstr>Myriad Pro</vt:lpstr>
      <vt:lpstr>Myriad Pro (Headings)</vt:lpstr>
      <vt:lpstr>Aharoni</vt:lpstr>
      <vt:lpstr>Arial</vt:lpstr>
      <vt:lpstr>Calibri</vt:lpstr>
      <vt:lpstr>Courier New</vt:lpstr>
      <vt:lpstr>Symbol</vt:lpstr>
      <vt:lpstr>Tahoma</vt:lpstr>
      <vt:lpstr>Verdana</vt:lpstr>
      <vt:lpstr>Wingdings</vt:lpstr>
      <vt:lpstr>20140311PresentationUWTSDTemplate</vt:lpstr>
      <vt:lpstr>Document</vt:lpstr>
      <vt:lpstr>LCBB6000 </vt:lpstr>
      <vt:lpstr>Learning Objectives</vt:lpstr>
      <vt:lpstr>Methods and Methodology</vt:lpstr>
      <vt:lpstr>Methods and Methodology</vt:lpstr>
      <vt:lpstr>PowerPoint Presentation</vt:lpstr>
      <vt:lpstr>Research Philosophy  </vt:lpstr>
      <vt:lpstr>Research Philosophy  </vt:lpstr>
      <vt:lpstr>Positivism vs interpretivism</vt:lpstr>
      <vt:lpstr>Research Philosophy  </vt:lpstr>
      <vt:lpstr>Research Philosophy  </vt:lpstr>
      <vt:lpstr>Research Philosophy  </vt:lpstr>
      <vt:lpstr>Research Philosophy  </vt:lpstr>
      <vt:lpstr>Research Philosophy  </vt:lpstr>
      <vt:lpstr>Task 2: What are the key differences between qualitative, quantitative, and mixed-methods research designs?</vt:lpstr>
      <vt:lpstr>Research Philosophy  </vt:lpstr>
      <vt:lpstr>Research Philosophy  </vt:lpstr>
      <vt:lpstr>SAMPLING</vt:lpstr>
      <vt:lpstr>Population and Sample</vt:lpstr>
      <vt:lpstr>Research Philosophy  </vt:lpstr>
      <vt:lpstr>Population and Sampling</vt:lpstr>
      <vt:lpstr>Research Philosophy  </vt:lpstr>
      <vt:lpstr>Research Philosophy  </vt:lpstr>
      <vt:lpstr>Research Philosophy  </vt:lpstr>
      <vt:lpstr>Research Philosophy  </vt:lpstr>
      <vt:lpstr>Research Philosophy  </vt:lpstr>
      <vt:lpstr>PowerPoint Presentation</vt:lpstr>
      <vt:lpstr>PowerPoint Presentation</vt:lpstr>
      <vt:lpstr>Research Philosophy  </vt:lpstr>
      <vt:lpstr>Research Philosophy  </vt:lpstr>
      <vt:lpstr>Research Philosophy  </vt:lpstr>
      <vt:lpstr>PowerPoint Presentation</vt:lpstr>
      <vt:lpstr>Any Questions?</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Anupam Mazumdar</cp:lastModifiedBy>
  <cp:revision>205</cp:revision>
  <cp:lastPrinted>2018-07-09T15:27:01Z</cp:lastPrinted>
  <dcterms:created xsi:type="dcterms:W3CDTF">2002-10-07T19:43:58Z</dcterms:created>
  <dcterms:modified xsi:type="dcterms:W3CDTF">2025-03-06T10:41:35Z</dcterms:modified>
</cp:coreProperties>
</file>