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4" r:id="rId3"/>
    <p:sldMasterId id="2147483686" r:id="rId4"/>
  </p:sldMasterIdLst>
  <p:notesMasterIdLst>
    <p:notesMasterId r:id="rId31"/>
  </p:notesMasterIdLst>
  <p:sldIdLst>
    <p:sldId id="279" r:id="rId5"/>
    <p:sldId id="281" r:id="rId6"/>
    <p:sldId id="376" r:id="rId7"/>
    <p:sldId id="378" r:id="rId8"/>
    <p:sldId id="380" r:id="rId9"/>
    <p:sldId id="379" r:id="rId10"/>
    <p:sldId id="422" r:id="rId11"/>
    <p:sldId id="480" r:id="rId12"/>
    <p:sldId id="481" r:id="rId13"/>
    <p:sldId id="482" r:id="rId14"/>
    <p:sldId id="381" r:id="rId15"/>
    <p:sldId id="280" r:id="rId16"/>
    <p:sldId id="348" r:id="rId17"/>
    <p:sldId id="483" r:id="rId18"/>
    <p:sldId id="485" r:id="rId19"/>
    <p:sldId id="484" r:id="rId20"/>
    <p:sldId id="292" r:id="rId21"/>
    <p:sldId id="486" r:id="rId22"/>
    <p:sldId id="487" r:id="rId23"/>
    <p:sldId id="488" r:id="rId24"/>
    <p:sldId id="489" r:id="rId25"/>
    <p:sldId id="490" r:id="rId26"/>
    <p:sldId id="491" r:id="rId27"/>
    <p:sldId id="349" r:id="rId28"/>
    <p:sldId id="356" r:id="rId29"/>
    <p:sldId id="357"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B454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s>
</file>

<file path=ppt/diagrams/_rels/data2.xml.rels><?xml version="1.0" encoding="UTF-8" standalone="yes"?>
<Relationships xmlns="http://schemas.openxmlformats.org/package/2006/relationships"><Relationship Id="rId3" Type="http://schemas.openxmlformats.org/officeDocument/2006/relationships/hyperlink" Target="https://www.bankofengland.co.uk/news/2022/june/financial-policy-committee-confirms-withdrawal-of-mortgage-market-affordability-test" TargetMode="External"/><Relationship Id="rId2" Type="http://schemas.openxmlformats.org/officeDocument/2006/relationships/hyperlink" Target="https://librarysearch.uwtsd.ac.uk/discovery/fulldisplay?docid=alma99100400006002421&amp;context=L&amp;vid=44WHELF_UWTSD:44WHELF_UWTSD_VU1&amp;lang=en&amp;search_scope=MyInst_and_CI&amp;adaptor=Local%20Search%20Engine&amp;tab=Everything&amp;query=any%2Ccontains%2Csubprime%20mortgage%20crisis&amp;offset=0" TargetMode="External"/><Relationship Id="rId1" Type="http://schemas.openxmlformats.org/officeDocument/2006/relationships/hyperlink" Target="https://librarysearch.uwtsd.ac.uk/discovery/fulldisplay?docid=alma9929915802421&amp;context=L&amp;vid=44WHELF_UWTSD:44WHELF_UWTSD_VU1&amp;lang=en&amp;search_scope=MyInst_and_CI&amp;adaptor=Local%20Search%20Engine&amp;tab=Everything&amp;query=any%2Ccontains%2CEnron" TargetMode="External"/></Relationships>
</file>

<file path=ppt/diagrams/_rels/drawing2.xml.rels><?xml version="1.0" encoding="UTF-8" standalone="yes"?>
<Relationships xmlns="http://schemas.openxmlformats.org/package/2006/relationships"><Relationship Id="rId3" Type="http://schemas.openxmlformats.org/officeDocument/2006/relationships/hyperlink" Target="https://www.bankofengland.co.uk/news/2022/june/financial-policy-committee-confirms-withdrawal-of-mortgage-market-affordability-test" TargetMode="External"/><Relationship Id="rId2" Type="http://schemas.openxmlformats.org/officeDocument/2006/relationships/hyperlink" Target="https://librarysearch.uwtsd.ac.uk/discovery/fulldisplay?docid=alma99100400006002421&amp;context=L&amp;vid=44WHELF_UWTSD:44WHELF_UWTSD_VU1&amp;lang=en&amp;search_scope=MyInst_and_CI&amp;adaptor=Local%20Search%20Engine&amp;tab=Everything&amp;query=any%2Ccontains%2Csubprime%20mortgage%20crisis&amp;offset=0" TargetMode="External"/><Relationship Id="rId1" Type="http://schemas.openxmlformats.org/officeDocument/2006/relationships/hyperlink" Target="https://librarysearch.uwtsd.ac.uk/discovery/fulldisplay?docid=alma9929915802421&amp;context=L&amp;vid=44WHELF_UWTSD:44WHELF_UWTSD_VU1&amp;lang=en&amp;search_scope=MyInst_and_CI&amp;adaptor=Local%20Search%20Engine&amp;tab=Everything&amp;query=any%2Ccontains%2CEnron"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2FBBDE-65D6-49BC-BA27-24F768470FFA}" type="doc">
      <dgm:prSet loTypeId="urn:microsoft.com/office/officeart/2005/8/layout/process1" loCatId="process" qsTypeId="urn:microsoft.com/office/officeart/2005/8/quickstyle/simple3" qsCatId="simple" csTypeId="urn:microsoft.com/office/officeart/2005/8/colors/colorful2" csCatId="colorful" phldr="1"/>
      <dgm:spPr/>
    </dgm:pt>
    <dgm:pt modelId="{5E1C9EE9-E2C8-43D0-AE79-8F0AAFD678C0}">
      <dgm:prSet phldrT="[Text]"/>
      <dgm:spPr/>
      <dgm:t>
        <a:bodyPr/>
        <a:lstStyle/>
        <a:p>
          <a:r>
            <a:rPr lang="en-GB" b="1" dirty="0">
              <a:solidFill>
                <a:srgbClr val="002060"/>
              </a:solidFill>
            </a:rPr>
            <a:t>Scarcity</a:t>
          </a:r>
          <a:r>
            <a:rPr lang="en-GB" dirty="0"/>
            <a:t>	</a:t>
          </a:r>
        </a:p>
      </dgm:t>
    </dgm:pt>
    <dgm:pt modelId="{72E51887-5ABB-4530-986E-75811527EDF8}" type="parTrans" cxnId="{B2D2C889-FE47-4D4A-B04E-2ADCEE848249}">
      <dgm:prSet/>
      <dgm:spPr/>
      <dgm:t>
        <a:bodyPr/>
        <a:lstStyle/>
        <a:p>
          <a:endParaRPr lang="en-GB"/>
        </a:p>
      </dgm:t>
    </dgm:pt>
    <dgm:pt modelId="{F3EA90D1-A21B-458D-88AA-18E565338C3F}" type="sibTrans" cxnId="{B2D2C889-FE47-4D4A-B04E-2ADCEE848249}">
      <dgm:prSet/>
      <dgm:spPr/>
      <dgm:t>
        <a:bodyPr/>
        <a:lstStyle/>
        <a:p>
          <a:endParaRPr lang="en-GB"/>
        </a:p>
      </dgm:t>
    </dgm:pt>
    <dgm:pt modelId="{12D8F2FA-C4CE-4F4B-B686-43FB0BAFF9EE}">
      <dgm:prSet phldrT="[Text]"/>
      <dgm:spPr/>
      <dgm:t>
        <a:bodyPr/>
        <a:lstStyle/>
        <a:p>
          <a:r>
            <a:rPr lang="en-GB" b="1" dirty="0">
              <a:solidFill>
                <a:srgbClr val="002060"/>
              </a:solidFill>
            </a:rPr>
            <a:t>Choice</a:t>
          </a:r>
          <a:r>
            <a:rPr lang="en-GB" dirty="0"/>
            <a:t>	</a:t>
          </a:r>
        </a:p>
      </dgm:t>
    </dgm:pt>
    <dgm:pt modelId="{436EA543-1FC0-4FE4-9E87-0BE99373487A}" type="parTrans" cxnId="{EFA2549C-52CC-46A8-8341-455094D4C85E}">
      <dgm:prSet/>
      <dgm:spPr/>
      <dgm:t>
        <a:bodyPr/>
        <a:lstStyle/>
        <a:p>
          <a:endParaRPr lang="en-GB"/>
        </a:p>
      </dgm:t>
    </dgm:pt>
    <dgm:pt modelId="{CA41B9EA-0FB2-499D-A220-B7AEFBEB6080}" type="sibTrans" cxnId="{EFA2549C-52CC-46A8-8341-455094D4C85E}">
      <dgm:prSet/>
      <dgm:spPr/>
      <dgm:t>
        <a:bodyPr/>
        <a:lstStyle/>
        <a:p>
          <a:endParaRPr lang="en-GB"/>
        </a:p>
      </dgm:t>
    </dgm:pt>
    <dgm:pt modelId="{DB917EE2-406F-4828-A782-FF9DC7698B0C}">
      <dgm:prSet phldrT="[Text]"/>
      <dgm:spPr/>
      <dgm:t>
        <a:bodyPr/>
        <a:lstStyle/>
        <a:p>
          <a:r>
            <a:rPr lang="en-GB" b="1" dirty="0">
              <a:solidFill>
                <a:srgbClr val="002060"/>
              </a:solidFill>
            </a:rPr>
            <a:t>Opportunity Cost</a:t>
          </a:r>
        </a:p>
      </dgm:t>
    </dgm:pt>
    <dgm:pt modelId="{22091DE3-01A3-423C-A9A1-FABFBEBECBA8}" type="parTrans" cxnId="{F144E3EF-4F23-4196-BC0D-5FC969090D30}">
      <dgm:prSet/>
      <dgm:spPr/>
      <dgm:t>
        <a:bodyPr/>
        <a:lstStyle/>
        <a:p>
          <a:endParaRPr lang="en-GB"/>
        </a:p>
      </dgm:t>
    </dgm:pt>
    <dgm:pt modelId="{F49BF380-CCF6-4756-8ACA-DB3C05A435D2}" type="sibTrans" cxnId="{F144E3EF-4F23-4196-BC0D-5FC969090D30}">
      <dgm:prSet/>
      <dgm:spPr/>
      <dgm:t>
        <a:bodyPr/>
        <a:lstStyle/>
        <a:p>
          <a:endParaRPr lang="en-GB"/>
        </a:p>
      </dgm:t>
    </dgm:pt>
    <dgm:pt modelId="{F345DC77-8609-462D-AEC2-BD9154766621}" type="pres">
      <dgm:prSet presAssocID="{5B2FBBDE-65D6-49BC-BA27-24F768470FFA}" presName="Name0" presStyleCnt="0">
        <dgm:presLayoutVars>
          <dgm:dir/>
          <dgm:resizeHandles val="exact"/>
        </dgm:presLayoutVars>
      </dgm:prSet>
      <dgm:spPr/>
    </dgm:pt>
    <dgm:pt modelId="{378753C4-CE7A-4B1E-A944-BCD8FF367759}" type="pres">
      <dgm:prSet presAssocID="{5E1C9EE9-E2C8-43D0-AE79-8F0AAFD678C0}" presName="node" presStyleLbl="node1" presStyleIdx="0" presStyleCnt="3">
        <dgm:presLayoutVars>
          <dgm:bulletEnabled val="1"/>
        </dgm:presLayoutVars>
      </dgm:prSet>
      <dgm:spPr/>
    </dgm:pt>
    <dgm:pt modelId="{ECFDD133-B787-4766-A60E-1C8CB9D55DB5}" type="pres">
      <dgm:prSet presAssocID="{F3EA90D1-A21B-458D-88AA-18E565338C3F}" presName="sibTrans" presStyleLbl="sibTrans2D1" presStyleIdx="0" presStyleCnt="2"/>
      <dgm:spPr/>
    </dgm:pt>
    <dgm:pt modelId="{0F15ECA9-B29B-4B74-889F-9697D5D49573}" type="pres">
      <dgm:prSet presAssocID="{F3EA90D1-A21B-458D-88AA-18E565338C3F}" presName="connectorText" presStyleLbl="sibTrans2D1" presStyleIdx="0" presStyleCnt="2"/>
      <dgm:spPr/>
    </dgm:pt>
    <dgm:pt modelId="{A054769F-5522-4EC6-A015-96D79160F307}" type="pres">
      <dgm:prSet presAssocID="{12D8F2FA-C4CE-4F4B-B686-43FB0BAFF9EE}" presName="node" presStyleLbl="node1" presStyleIdx="1" presStyleCnt="3" custLinFactNeighborX="3878" custLinFactNeighborY="-1971">
        <dgm:presLayoutVars>
          <dgm:bulletEnabled val="1"/>
        </dgm:presLayoutVars>
      </dgm:prSet>
      <dgm:spPr/>
    </dgm:pt>
    <dgm:pt modelId="{ADCF6329-86BA-4AE4-8225-2415AB83549D}" type="pres">
      <dgm:prSet presAssocID="{CA41B9EA-0FB2-499D-A220-B7AEFBEB6080}" presName="sibTrans" presStyleLbl="sibTrans2D1" presStyleIdx="1" presStyleCnt="2"/>
      <dgm:spPr/>
    </dgm:pt>
    <dgm:pt modelId="{39F009CF-6088-4835-9000-9A077FE620E5}" type="pres">
      <dgm:prSet presAssocID="{CA41B9EA-0FB2-499D-A220-B7AEFBEB6080}" presName="connectorText" presStyleLbl="sibTrans2D1" presStyleIdx="1" presStyleCnt="2"/>
      <dgm:spPr/>
    </dgm:pt>
    <dgm:pt modelId="{7F42D26E-2849-477C-A2AC-12F9EF603BBC}" type="pres">
      <dgm:prSet presAssocID="{DB917EE2-406F-4828-A782-FF9DC7698B0C}" presName="node" presStyleLbl="node1" presStyleIdx="2" presStyleCnt="3">
        <dgm:presLayoutVars>
          <dgm:bulletEnabled val="1"/>
        </dgm:presLayoutVars>
      </dgm:prSet>
      <dgm:spPr/>
    </dgm:pt>
  </dgm:ptLst>
  <dgm:cxnLst>
    <dgm:cxn modelId="{F4F8F805-A4B1-4A4B-B8C0-864736DDFD55}" type="presOf" srcId="{5B2FBBDE-65D6-49BC-BA27-24F768470FFA}" destId="{F345DC77-8609-462D-AEC2-BD9154766621}" srcOrd="0" destOrd="0" presId="urn:microsoft.com/office/officeart/2005/8/layout/process1"/>
    <dgm:cxn modelId="{8722E50F-AAED-4ABC-B66E-FA74E0C9AF92}" type="presOf" srcId="{12D8F2FA-C4CE-4F4B-B686-43FB0BAFF9EE}" destId="{A054769F-5522-4EC6-A015-96D79160F307}" srcOrd="0" destOrd="0" presId="urn:microsoft.com/office/officeart/2005/8/layout/process1"/>
    <dgm:cxn modelId="{28037140-3B8B-4685-A56D-6B76F85D585B}" type="presOf" srcId="{5E1C9EE9-E2C8-43D0-AE79-8F0AAFD678C0}" destId="{378753C4-CE7A-4B1E-A944-BCD8FF367759}" srcOrd="0" destOrd="0" presId="urn:microsoft.com/office/officeart/2005/8/layout/process1"/>
    <dgm:cxn modelId="{D1F3596C-808B-414C-9923-5BB170059A37}" type="presOf" srcId="{CA41B9EA-0FB2-499D-A220-B7AEFBEB6080}" destId="{39F009CF-6088-4835-9000-9A077FE620E5}" srcOrd="1" destOrd="0" presId="urn:microsoft.com/office/officeart/2005/8/layout/process1"/>
    <dgm:cxn modelId="{5E5A944D-3E92-4E6F-AF62-DA111565093B}" type="presOf" srcId="{CA41B9EA-0FB2-499D-A220-B7AEFBEB6080}" destId="{ADCF6329-86BA-4AE4-8225-2415AB83549D}" srcOrd="0" destOrd="0" presId="urn:microsoft.com/office/officeart/2005/8/layout/process1"/>
    <dgm:cxn modelId="{3954CA82-7EDB-4AF2-A389-6AAD0F10D914}" type="presOf" srcId="{F3EA90D1-A21B-458D-88AA-18E565338C3F}" destId="{0F15ECA9-B29B-4B74-889F-9697D5D49573}" srcOrd="1" destOrd="0" presId="urn:microsoft.com/office/officeart/2005/8/layout/process1"/>
    <dgm:cxn modelId="{B2D2C889-FE47-4D4A-B04E-2ADCEE848249}" srcId="{5B2FBBDE-65D6-49BC-BA27-24F768470FFA}" destId="{5E1C9EE9-E2C8-43D0-AE79-8F0AAFD678C0}" srcOrd="0" destOrd="0" parTransId="{72E51887-5ABB-4530-986E-75811527EDF8}" sibTransId="{F3EA90D1-A21B-458D-88AA-18E565338C3F}"/>
    <dgm:cxn modelId="{EFA2549C-52CC-46A8-8341-455094D4C85E}" srcId="{5B2FBBDE-65D6-49BC-BA27-24F768470FFA}" destId="{12D8F2FA-C4CE-4F4B-B686-43FB0BAFF9EE}" srcOrd="1" destOrd="0" parTransId="{436EA543-1FC0-4FE4-9E87-0BE99373487A}" sibTransId="{CA41B9EA-0FB2-499D-A220-B7AEFBEB6080}"/>
    <dgm:cxn modelId="{3A9DBECD-BE5A-46FE-AB40-92EFB4BE55A8}" type="presOf" srcId="{F3EA90D1-A21B-458D-88AA-18E565338C3F}" destId="{ECFDD133-B787-4766-A60E-1C8CB9D55DB5}" srcOrd="0" destOrd="0" presId="urn:microsoft.com/office/officeart/2005/8/layout/process1"/>
    <dgm:cxn modelId="{90112FD7-7598-4C39-9B82-DACB2D299001}" type="presOf" srcId="{DB917EE2-406F-4828-A782-FF9DC7698B0C}" destId="{7F42D26E-2849-477C-A2AC-12F9EF603BBC}" srcOrd="0" destOrd="0" presId="urn:microsoft.com/office/officeart/2005/8/layout/process1"/>
    <dgm:cxn modelId="{F144E3EF-4F23-4196-BC0D-5FC969090D30}" srcId="{5B2FBBDE-65D6-49BC-BA27-24F768470FFA}" destId="{DB917EE2-406F-4828-A782-FF9DC7698B0C}" srcOrd="2" destOrd="0" parTransId="{22091DE3-01A3-423C-A9A1-FABFBEBECBA8}" sibTransId="{F49BF380-CCF6-4756-8ACA-DB3C05A435D2}"/>
    <dgm:cxn modelId="{A438E3B5-8E3B-4B64-90C2-6B3DE0831A79}" type="presParOf" srcId="{F345DC77-8609-462D-AEC2-BD9154766621}" destId="{378753C4-CE7A-4B1E-A944-BCD8FF367759}" srcOrd="0" destOrd="0" presId="urn:microsoft.com/office/officeart/2005/8/layout/process1"/>
    <dgm:cxn modelId="{727CDD0B-A550-4AD9-A30A-F6D283919AF7}" type="presParOf" srcId="{F345DC77-8609-462D-AEC2-BD9154766621}" destId="{ECFDD133-B787-4766-A60E-1C8CB9D55DB5}" srcOrd="1" destOrd="0" presId="urn:microsoft.com/office/officeart/2005/8/layout/process1"/>
    <dgm:cxn modelId="{FCFC2B07-8F21-434B-A117-DFEF86741978}" type="presParOf" srcId="{ECFDD133-B787-4766-A60E-1C8CB9D55DB5}" destId="{0F15ECA9-B29B-4B74-889F-9697D5D49573}" srcOrd="0" destOrd="0" presId="urn:microsoft.com/office/officeart/2005/8/layout/process1"/>
    <dgm:cxn modelId="{F95AA627-5466-4229-BAAE-19AB815F588D}" type="presParOf" srcId="{F345DC77-8609-462D-AEC2-BD9154766621}" destId="{A054769F-5522-4EC6-A015-96D79160F307}" srcOrd="2" destOrd="0" presId="urn:microsoft.com/office/officeart/2005/8/layout/process1"/>
    <dgm:cxn modelId="{3C43DC5C-20EA-4854-8F78-2AACE0019ED5}" type="presParOf" srcId="{F345DC77-8609-462D-AEC2-BD9154766621}" destId="{ADCF6329-86BA-4AE4-8225-2415AB83549D}" srcOrd="3" destOrd="0" presId="urn:microsoft.com/office/officeart/2005/8/layout/process1"/>
    <dgm:cxn modelId="{830E8AAD-4675-4DFE-8673-345F5EFCBB48}" type="presParOf" srcId="{ADCF6329-86BA-4AE4-8225-2415AB83549D}" destId="{39F009CF-6088-4835-9000-9A077FE620E5}" srcOrd="0" destOrd="0" presId="urn:microsoft.com/office/officeart/2005/8/layout/process1"/>
    <dgm:cxn modelId="{A96FFBA9-579D-43B5-8486-6AC68354957F}" type="presParOf" srcId="{F345DC77-8609-462D-AEC2-BD9154766621}" destId="{7F42D26E-2849-477C-A2AC-12F9EF603BBC}"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9447F3-9348-4AAE-A5C4-A486142489BE}"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E7AC2481-9875-4705-826A-2472355D687D}">
      <dgm:prSet phldrT="[Text]" custT="1"/>
      <dgm:spPr/>
      <dgm:t>
        <a:bodyPr/>
        <a:lstStyle/>
        <a:p>
          <a:pPr algn="ctr"/>
          <a:r>
            <a:rPr lang="en-GB" sz="3600" b="1" dirty="0">
              <a:solidFill>
                <a:srgbClr val="002060"/>
              </a:solidFill>
            </a:rPr>
            <a:t>Market structures</a:t>
          </a:r>
        </a:p>
        <a:p>
          <a:pPr algn="l"/>
          <a:r>
            <a:rPr lang="en-GB" sz="1900" b="1" dirty="0">
              <a:solidFill>
                <a:srgbClr val="002060"/>
              </a:solidFill>
            </a:rPr>
            <a:t>- Perfect competition</a:t>
          </a:r>
        </a:p>
        <a:p>
          <a:pPr algn="l"/>
          <a:r>
            <a:rPr lang="en-GB" sz="1900" b="1" dirty="0">
              <a:solidFill>
                <a:srgbClr val="002060"/>
              </a:solidFill>
            </a:rPr>
            <a:t>- Monopoly</a:t>
          </a:r>
        </a:p>
        <a:p>
          <a:pPr algn="l"/>
          <a:r>
            <a:rPr lang="en-GB" sz="1900" b="1" dirty="0">
              <a:solidFill>
                <a:srgbClr val="002060"/>
              </a:solidFill>
            </a:rPr>
            <a:t>- Duopoly </a:t>
          </a:r>
        </a:p>
        <a:p>
          <a:pPr algn="l"/>
          <a:r>
            <a:rPr lang="en-GB" sz="1900" b="1" dirty="0">
              <a:solidFill>
                <a:srgbClr val="002060"/>
              </a:solidFill>
            </a:rPr>
            <a:t>- Oligopoly</a:t>
          </a:r>
        </a:p>
        <a:p>
          <a:pPr algn="ctr"/>
          <a:r>
            <a:rPr lang="en-GB" sz="1900" dirty="0"/>
            <a:t> </a:t>
          </a:r>
        </a:p>
      </dgm:t>
    </dgm:pt>
    <dgm:pt modelId="{38106F7E-EBCD-4EA0-9E09-710FCE39FDF9}" type="parTrans" cxnId="{1ACDBA14-D7E8-4502-A844-8B63EA68C516}">
      <dgm:prSet/>
      <dgm:spPr/>
      <dgm:t>
        <a:bodyPr/>
        <a:lstStyle/>
        <a:p>
          <a:endParaRPr lang="en-GB"/>
        </a:p>
      </dgm:t>
    </dgm:pt>
    <dgm:pt modelId="{9D256AD9-29B3-4CD5-BA48-0F7ECD48D4DE}" type="sibTrans" cxnId="{1ACDBA14-D7E8-4502-A844-8B63EA68C516}">
      <dgm:prSet/>
      <dgm:spPr/>
      <dgm:t>
        <a:bodyPr/>
        <a:lstStyle/>
        <a:p>
          <a:endParaRPr lang="en-GB"/>
        </a:p>
      </dgm:t>
    </dgm:pt>
    <dgm:pt modelId="{EA0B9B11-C988-4BD5-BCBB-F4FBA5F0BA78}">
      <dgm:prSet phldrT="[Text]"/>
      <dgm:spPr/>
      <dgm:t>
        <a:bodyPr/>
        <a:lstStyle/>
        <a:p>
          <a:r>
            <a:rPr lang="en-GB" b="1" dirty="0">
              <a:solidFill>
                <a:srgbClr val="002060"/>
              </a:solidFill>
            </a:rPr>
            <a:t>Markets often fail to allocate scarce resources efficiently – refer week 4</a:t>
          </a:r>
        </a:p>
      </dgm:t>
    </dgm:pt>
    <dgm:pt modelId="{2D3228EF-4B2C-42D5-B154-4F82BB2FAB01}" type="parTrans" cxnId="{2B26D9A0-33AA-4C44-9752-EC0BB23D14A9}">
      <dgm:prSet/>
      <dgm:spPr/>
      <dgm:t>
        <a:bodyPr/>
        <a:lstStyle/>
        <a:p>
          <a:endParaRPr lang="en-GB"/>
        </a:p>
      </dgm:t>
    </dgm:pt>
    <dgm:pt modelId="{B66388F3-E4D2-49EB-9D9F-EE509840DF7B}" type="sibTrans" cxnId="{2B26D9A0-33AA-4C44-9752-EC0BB23D14A9}">
      <dgm:prSet/>
      <dgm:spPr/>
      <dgm:t>
        <a:bodyPr/>
        <a:lstStyle/>
        <a:p>
          <a:endParaRPr lang="en-GB"/>
        </a:p>
      </dgm:t>
    </dgm:pt>
    <dgm:pt modelId="{6A06FBFE-7F11-431D-AF56-CEAC30226EB9}">
      <dgm:prSet phldrT="[Text]"/>
      <dgm:spPr/>
      <dgm:t>
        <a:bodyPr/>
        <a:lstStyle/>
        <a:p>
          <a:r>
            <a:rPr lang="en-GB" b="1" dirty="0">
              <a:solidFill>
                <a:srgbClr val="002060"/>
              </a:solidFill>
            </a:rPr>
            <a:t>Role of government: </a:t>
          </a:r>
        </a:p>
        <a:p>
          <a:endParaRPr lang="en-GB" b="1" dirty="0">
            <a:solidFill>
              <a:srgbClr val="002060"/>
            </a:solidFill>
          </a:endParaRPr>
        </a:p>
        <a:p>
          <a:r>
            <a:rPr lang="en-GB" b="1" dirty="0">
              <a:solidFill>
                <a:srgbClr val="002060"/>
              </a:solidFill>
            </a:rPr>
            <a:t>-To protect its citizens</a:t>
          </a:r>
        </a:p>
        <a:p>
          <a:r>
            <a:rPr lang="en-GB" dirty="0"/>
            <a:t> </a:t>
          </a:r>
        </a:p>
      </dgm:t>
    </dgm:pt>
    <dgm:pt modelId="{BE12D762-E670-45BB-A921-BBBB29654B0B}" type="parTrans" cxnId="{50499794-6348-4672-B44D-4942D4E7630D}">
      <dgm:prSet/>
      <dgm:spPr/>
      <dgm:t>
        <a:bodyPr/>
        <a:lstStyle/>
        <a:p>
          <a:endParaRPr lang="en-GB"/>
        </a:p>
      </dgm:t>
    </dgm:pt>
    <dgm:pt modelId="{82D91D51-50F0-4356-83D4-3C1516A48AB4}" type="sibTrans" cxnId="{50499794-6348-4672-B44D-4942D4E7630D}">
      <dgm:prSet/>
      <dgm:spPr/>
      <dgm:t>
        <a:bodyPr/>
        <a:lstStyle/>
        <a:p>
          <a:endParaRPr lang="en-GB"/>
        </a:p>
      </dgm:t>
    </dgm:pt>
    <dgm:pt modelId="{978F4538-4D20-4602-9CAB-51136FDE0716}">
      <dgm:prSet phldrT="[Text]" custT="1"/>
      <dgm:spPr/>
      <dgm:t>
        <a:bodyPr/>
        <a:lstStyle/>
        <a:p>
          <a:r>
            <a:rPr lang="en-GB" sz="2800" b="1" dirty="0">
              <a:solidFill>
                <a:srgbClr val="002060"/>
              </a:solidFill>
            </a:rPr>
            <a:t>Major scandals:</a:t>
          </a:r>
        </a:p>
        <a:p>
          <a:r>
            <a:rPr lang="en-GB" sz="2100" b="1" dirty="0">
              <a:solidFill>
                <a:srgbClr val="002060"/>
              </a:solidFill>
            </a:rPr>
            <a:t>-</a:t>
          </a:r>
          <a:r>
            <a:rPr lang="en-US" sz="2100" b="1" dirty="0">
              <a:solidFill>
                <a:srgbClr val="002060"/>
              </a:solidFill>
              <a:hlinkClick xmlns:r="http://schemas.openxmlformats.org/officeDocument/2006/relationships" r:id="rId1">
                <a:extLst>
                  <a:ext uri="{A12FA001-AC4F-418D-AE19-62706E023703}">
                    <ahyp:hlinkClr xmlns:ahyp="http://schemas.microsoft.com/office/drawing/2018/hyperlinkcolor" val="tx"/>
                  </a:ext>
                </a:extLst>
              </a:hlinkClick>
            </a:rPr>
            <a:t>Enron scandal - a story of greed</a:t>
          </a:r>
          <a:r>
            <a:rPr lang="en-GB" sz="2100" b="1" dirty="0">
              <a:solidFill>
                <a:srgbClr val="002060"/>
              </a:solidFill>
            </a:rPr>
            <a:t>  </a:t>
          </a:r>
        </a:p>
        <a:p>
          <a:r>
            <a:rPr lang="en-GB" sz="2100" b="1" dirty="0">
              <a:solidFill>
                <a:srgbClr val="002060"/>
              </a:solidFill>
            </a:rPr>
            <a:t>- </a:t>
          </a:r>
          <a:r>
            <a:rPr lang="en-US" sz="2100" b="1" dirty="0">
              <a:solidFill>
                <a:srgbClr val="002060"/>
              </a:solidFill>
              <a:hlinkClick xmlns:r="http://schemas.openxmlformats.org/officeDocument/2006/relationships" r:id="rId2">
                <a:extLst>
                  <a:ext uri="{A12FA001-AC4F-418D-AE19-62706E023703}">
                    <ahyp:hlinkClr xmlns:ahyp="http://schemas.microsoft.com/office/drawing/2018/hyperlinkcolor" val="tx"/>
                  </a:ext>
                </a:extLst>
              </a:hlinkClick>
            </a:rPr>
            <a:t>Subprime mortgage crisis - credit crunch</a:t>
          </a:r>
          <a:endParaRPr lang="en-US" sz="2100" b="1" dirty="0">
            <a:solidFill>
              <a:srgbClr val="002060"/>
            </a:solidFill>
          </a:endParaRPr>
        </a:p>
        <a:p>
          <a:r>
            <a:rPr lang="en-US" sz="2100" b="1" dirty="0">
              <a:solidFill>
                <a:srgbClr val="002060"/>
              </a:solidFill>
              <a:hlinkClick xmlns:r="http://schemas.openxmlformats.org/officeDocument/2006/relationships" r:id="rId3">
                <a:extLst>
                  <a:ext uri="{A12FA001-AC4F-418D-AE19-62706E023703}">
                    <ahyp:hlinkClr xmlns:ahyp="http://schemas.microsoft.com/office/drawing/2018/hyperlinkcolor" val="tx"/>
                  </a:ext>
                </a:extLst>
              </a:hlinkClick>
            </a:rPr>
            <a:t>...think of the effects the Bank of England's scrapping of Mortgage Affordability Test might have</a:t>
          </a:r>
          <a:endParaRPr lang="en-GB" sz="2100" b="1" dirty="0">
            <a:solidFill>
              <a:srgbClr val="002060"/>
            </a:solidFill>
          </a:endParaRPr>
        </a:p>
        <a:p>
          <a:endParaRPr lang="en-GB" sz="2100" dirty="0"/>
        </a:p>
      </dgm:t>
    </dgm:pt>
    <dgm:pt modelId="{6A1FAD53-99A6-429B-822F-A8DAD7EE8738}" type="parTrans" cxnId="{A7FCE30D-6DD3-44FF-BD79-ED4860613A2D}">
      <dgm:prSet/>
      <dgm:spPr/>
      <dgm:t>
        <a:bodyPr/>
        <a:lstStyle/>
        <a:p>
          <a:endParaRPr lang="en-GB"/>
        </a:p>
      </dgm:t>
    </dgm:pt>
    <dgm:pt modelId="{91202184-8935-4FE5-93AA-0AF1AC3A291C}" type="sibTrans" cxnId="{A7FCE30D-6DD3-44FF-BD79-ED4860613A2D}">
      <dgm:prSet/>
      <dgm:spPr/>
      <dgm:t>
        <a:bodyPr/>
        <a:lstStyle/>
        <a:p>
          <a:endParaRPr lang="en-GB"/>
        </a:p>
      </dgm:t>
    </dgm:pt>
    <dgm:pt modelId="{4383A4AD-4537-4611-A3D0-5A475B8C6C71}" type="pres">
      <dgm:prSet presAssocID="{539447F3-9348-4AAE-A5C4-A486142489BE}" presName="diagram" presStyleCnt="0">
        <dgm:presLayoutVars>
          <dgm:dir/>
          <dgm:resizeHandles val="exact"/>
        </dgm:presLayoutVars>
      </dgm:prSet>
      <dgm:spPr/>
    </dgm:pt>
    <dgm:pt modelId="{C61BE6E1-D7EA-45A9-A048-7C7ABB9C6DB5}" type="pres">
      <dgm:prSet presAssocID="{E7AC2481-9875-4705-826A-2472355D687D}" presName="node" presStyleLbl="node1" presStyleIdx="0" presStyleCnt="4" custLinFactNeighborX="-1095" custLinFactNeighborY="6414">
        <dgm:presLayoutVars>
          <dgm:bulletEnabled val="1"/>
        </dgm:presLayoutVars>
      </dgm:prSet>
      <dgm:spPr/>
    </dgm:pt>
    <dgm:pt modelId="{AA3E5317-6F4A-42F1-BAB0-0E227C085169}" type="pres">
      <dgm:prSet presAssocID="{9D256AD9-29B3-4CD5-BA48-0F7ECD48D4DE}" presName="sibTrans" presStyleCnt="0"/>
      <dgm:spPr/>
    </dgm:pt>
    <dgm:pt modelId="{E50F7E45-918C-42B4-A22C-48EA32332608}" type="pres">
      <dgm:prSet presAssocID="{EA0B9B11-C988-4BD5-BCBB-F4FBA5F0BA78}" presName="node" presStyleLbl="node1" presStyleIdx="1" presStyleCnt="4" custLinFactNeighborX="-303" custLinFactNeighborY="6414">
        <dgm:presLayoutVars>
          <dgm:bulletEnabled val="1"/>
        </dgm:presLayoutVars>
      </dgm:prSet>
      <dgm:spPr/>
    </dgm:pt>
    <dgm:pt modelId="{4AE112D2-B9A6-4313-A039-0DE7FF619B4D}" type="pres">
      <dgm:prSet presAssocID="{B66388F3-E4D2-49EB-9D9F-EE509840DF7B}" presName="sibTrans" presStyleCnt="0"/>
      <dgm:spPr/>
    </dgm:pt>
    <dgm:pt modelId="{9FEAAA74-9F94-4E2E-864A-DAE25C1A58C4}" type="pres">
      <dgm:prSet presAssocID="{6A06FBFE-7F11-431D-AF56-CEAC30226EB9}" presName="node" presStyleLbl="node1" presStyleIdx="2" presStyleCnt="4" custLinFactNeighborX="274" custLinFactNeighborY="6414">
        <dgm:presLayoutVars>
          <dgm:bulletEnabled val="1"/>
        </dgm:presLayoutVars>
      </dgm:prSet>
      <dgm:spPr/>
    </dgm:pt>
    <dgm:pt modelId="{F58F852E-DDBA-490E-87BC-0978D590BE06}" type="pres">
      <dgm:prSet presAssocID="{82D91D51-50F0-4356-83D4-3C1516A48AB4}" presName="sibTrans" presStyleCnt="0"/>
      <dgm:spPr/>
    </dgm:pt>
    <dgm:pt modelId="{69E98DEB-748E-43D8-9D8D-24DEAE43A561}" type="pres">
      <dgm:prSet presAssocID="{978F4538-4D20-4602-9CAB-51136FDE0716}" presName="node" presStyleLbl="node1" presStyleIdx="3" presStyleCnt="4" custScaleX="129051" custScaleY="132238" custLinFactNeighborY="-1708">
        <dgm:presLayoutVars>
          <dgm:bulletEnabled val="1"/>
        </dgm:presLayoutVars>
      </dgm:prSet>
      <dgm:spPr/>
    </dgm:pt>
  </dgm:ptLst>
  <dgm:cxnLst>
    <dgm:cxn modelId="{0435A502-5D9B-40A1-B275-83EDCF91EB54}" type="presOf" srcId="{539447F3-9348-4AAE-A5C4-A486142489BE}" destId="{4383A4AD-4537-4611-A3D0-5A475B8C6C71}" srcOrd="0" destOrd="0" presId="urn:microsoft.com/office/officeart/2005/8/layout/default"/>
    <dgm:cxn modelId="{A7FCE30D-6DD3-44FF-BD79-ED4860613A2D}" srcId="{539447F3-9348-4AAE-A5C4-A486142489BE}" destId="{978F4538-4D20-4602-9CAB-51136FDE0716}" srcOrd="3" destOrd="0" parTransId="{6A1FAD53-99A6-429B-822F-A8DAD7EE8738}" sibTransId="{91202184-8935-4FE5-93AA-0AF1AC3A291C}"/>
    <dgm:cxn modelId="{1ACDBA14-D7E8-4502-A844-8B63EA68C516}" srcId="{539447F3-9348-4AAE-A5C4-A486142489BE}" destId="{E7AC2481-9875-4705-826A-2472355D687D}" srcOrd="0" destOrd="0" parTransId="{38106F7E-EBCD-4EA0-9E09-710FCE39FDF9}" sibTransId="{9D256AD9-29B3-4CD5-BA48-0F7ECD48D4DE}"/>
    <dgm:cxn modelId="{C83C081A-67AC-4BA1-8D5D-B26992188BBC}" type="presOf" srcId="{EA0B9B11-C988-4BD5-BCBB-F4FBA5F0BA78}" destId="{E50F7E45-918C-42B4-A22C-48EA32332608}" srcOrd="0" destOrd="0" presId="urn:microsoft.com/office/officeart/2005/8/layout/default"/>
    <dgm:cxn modelId="{3D513C38-8911-4457-81BB-228DE9EDCD6C}" type="presOf" srcId="{6A06FBFE-7F11-431D-AF56-CEAC30226EB9}" destId="{9FEAAA74-9F94-4E2E-864A-DAE25C1A58C4}" srcOrd="0" destOrd="0" presId="urn:microsoft.com/office/officeart/2005/8/layout/default"/>
    <dgm:cxn modelId="{50499794-6348-4672-B44D-4942D4E7630D}" srcId="{539447F3-9348-4AAE-A5C4-A486142489BE}" destId="{6A06FBFE-7F11-431D-AF56-CEAC30226EB9}" srcOrd="2" destOrd="0" parTransId="{BE12D762-E670-45BB-A921-BBBB29654B0B}" sibTransId="{82D91D51-50F0-4356-83D4-3C1516A48AB4}"/>
    <dgm:cxn modelId="{2B26D9A0-33AA-4C44-9752-EC0BB23D14A9}" srcId="{539447F3-9348-4AAE-A5C4-A486142489BE}" destId="{EA0B9B11-C988-4BD5-BCBB-F4FBA5F0BA78}" srcOrd="1" destOrd="0" parTransId="{2D3228EF-4B2C-42D5-B154-4F82BB2FAB01}" sibTransId="{B66388F3-E4D2-49EB-9D9F-EE509840DF7B}"/>
    <dgm:cxn modelId="{1FE5F2CC-BFB4-48E3-B5CE-0776796E6FE9}" type="presOf" srcId="{978F4538-4D20-4602-9CAB-51136FDE0716}" destId="{69E98DEB-748E-43D8-9D8D-24DEAE43A561}" srcOrd="0" destOrd="0" presId="urn:microsoft.com/office/officeart/2005/8/layout/default"/>
    <dgm:cxn modelId="{A612EAE2-372B-4619-95EC-EFE8C93408A2}" type="presOf" srcId="{E7AC2481-9875-4705-826A-2472355D687D}" destId="{C61BE6E1-D7EA-45A9-A048-7C7ABB9C6DB5}" srcOrd="0" destOrd="0" presId="urn:microsoft.com/office/officeart/2005/8/layout/default"/>
    <dgm:cxn modelId="{E76EE326-DB32-4312-9CA6-4A88F311866C}" type="presParOf" srcId="{4383A4AD-4537-4611-A3D0-5A475B8C6C71}" destId="{C61BE6E1-D7EA-45A9-A048-7C7ABB9C6DB5}" srcOrd="0" destOrd="0" presId="urn:microsoft.com/office/officeart/2005/8/layout/default"/>
    <dgm:cxn modelId="{4A977F17-2966-4B4F-AD89-2E6DA962C88A}" type="presParOf" srcId="{4383A4AD-4537-4611-A3D0-5A475B8C6C71}" destId="{AA3E5317-6F4A-42F1-BAB0-0E227C085169}" srcOrd="1" destOrd="0" presId="urn:microsoft.com/office/officeart/2005/8/layout/default"/>
    <dgm:cxn modelId="{28EA27A5-7998-436E-85EF-5B2381FF2DCB}" type="presParOf" srcId="{4383A4AD-4537-4611-A3D0-5A475B8C6C71}" destId="{E50F7E45-918C-42B4-A22C-48EA32332608}" srcOrd="2" destOrd="0" presId="urn:microsoft.com/office/officeart/2005/8/layout/default"/>
    <dgm:cxn modelId="{6F2FCD20-C623-4AC6-93A7-5FAEF79F8762}" type="presParOf" srcId="{4383A4AD-4537-4611-A3D0-5A475B8C6C71}" destId="{4AE112D2-B9A6-4313-A039-0DE7FF619B4D}" srcOrd="3" destOrd="0" presId="urn:microsoft.com/office/officeart/2005/8/layout/default"/>
    <dgm:cxn modelId="{9DAEB631-AFAF-4183-AD79-ED0DA3BC9BD7}" type="presParOf" srcId="{4383A4AD-4537-4611-A3D0-5A475B8C6C71}" destId="{9FEAAA74-9F94-4E2E-864A-DAE25C1A58C4}" srcOrd="4" destOrd="0" presId="urn:microsoft.com/office/officeart/2005/8/layout/default"/>
    <dgm:cxn modelId="{93B445FD-720B-4EF2-ADD5-44DB2AE9279B}" type="presParOf" srcId="{4383A4AD-4537-4611-A3D0-5A475B8C6C71}" destId="{F58F852E-DDBA-490E-87BC-0978D590BE06}" srcOrd="5" destOrd="0" presId="urn:microsoft.com/office/officeart/2005/8/layout/default"/>
    <dgm:cxn modelId="{5B3F8CB3-7614-4B4A-943E-A8DEBE9F67A8}" type="presParOf" srcId="{4383A4AD-4537-4611-A3D0-5A475B8C6C71}" destId="{69E98DEB-748E-43D8-9D8D-24DEAE43A561}"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39447F3-9348-4AAE-A5C4-A486142489BE}" type="doc">
      <dgm:prSet loTypeId="urn:microsoft.com/office/officeart/2005/8/layout/default" loCatId="list" qsTypeId="urn:microsoft.com/office/officeart/2005/8/quickstyle/simple1" qsCatId="simple" csTypeId="urn:microsoft.com/office/officeart/2005/8/colors/accent1_1" csCatId="accent1" phldr="1"/>
      <dgm:spPr/>
      <dgm:t>
        <a:bodyPr/>
        <a:lstStyle/>
        <a:p>
          <a:endParaRPr lang="en-GB"/>
        </a:p>
      </dgm:t>
    </dgm:pt>
    <dgm:pt modelId="{D29BF3E5-E786-4F9C-96A4-DF8E1A714581}">
      <dgm:prSet phldrT="[Text]" custT="1"/>
      <dgm:spPr/>
      <dgm:t>
        <a:bodyPr/>
        <a:lstStyle/>
        <a:p>
          <a:pPr algn="ctr"/>
          <a:r>
            <a:rPr lang="en-GB" sz="4800" b="1" dirty="0">
              <a:solidFill>
                <a:srgbClr val="002060"/>
              </a:solidFill>
            </a:rPr>
            <a:t>Government uses various tools:</a:t>
          </a:r>
        </a:p>
        <a:p>
          <a:pPr algn="l"/>
          <a:r>
            <a:rPr lang="en-GB" sz="2400" b="1" dirty="0">
              <a:solidFill>
                <a:srgbClr val="002060"/>
              </a:solidFill>
            </a:rPr>
            <a:t>- Provides public goods and services </a:t>
          </a:r>
          <a:r>
            <a:rPr lang="en-GB" sz="2400" b="0" dirty="0" err="1">
              <a:solidFill>
                <a:srgbClr val="002060"/>
              </a:solidFill>
            </a:rPr>
            <a:t>e.g</a:t>
          </a:r>
          <a:r>
            <a:rPr lang="en-GB" sz="2400" b="0" dirty="0">
              <a:solidFill>
                <a:srgbClr val="002060"/>
              </a:solidFill>
            </a:rPr>
            <a:t> defence, security, roads </a:t>
          </a:r>
        </a:p>
        <a:p>
          <a:pPr algn="l"/>
          <a:r>
            <a:rPr lang="en-GB" sz="2400" b="1" dirty="0">
              <a:solidFill>
                <a:srgbClr val="002060"/>
              </a:solidFill>
            </a:rPr>
            <a:t>- New policies and/or legislation/rules – monetary and fiscal (interest, tax etc)</a:t>
          </a:r>
        </a:p>
        <a:p>
          <a:pPr algn="l"/>
          <a:r>
            <a:rPr lang="en-GB" sz="2400" b="1" dirty="0">
              <a:solidFill>
                <a:srgbClr val="002060"/>
              </a:solidFill>
            </a:rPr>
            <a:t>- Regulation – Competition, Anti Money Laundering etc</a:t>
          </a:r>
        </a:p>
        <a:p>
          <a:pPr algn="l"/>
          <a:r>
            <a:rPr lang="en-US" sz="2400" b="1" dirty="0">
              <a:solidFill>
                <a:srgbClr val="002060"/>
              </a:solidFill>
            </a:rPr>
            <a:t>- Provide funding for some companies so they do not collapse refer COVID-19 grants and loans </a:t>
          </a:r>
        </a:p>
        <a:p>
          <a:pPr algn="l"/>
          <a:r>
            <a:rPr lang="en-US" sz="2400" b="1" dirty="0">
              <a:solidFill>
                <a:srgbClr val="002060"/>
              </a:solidFill>
            </a:rPr>
            <a:t>- Legal monopolies</a:t>
          </a:r>
          <a:endParaRPr lang="en-GB" sz="2400" b="1" dirty="0">
            <a:solidFill>
              <a:srgbClr val="002060"/>
            </a:solidFill>
          </a:endParaRPr>
        </a:p>
        <a:p>
          <a:pPr algn="l"/>
          <a:r>
            <a:rPr lang="en-US" sz="2400" b="1" dirty="0">
              <a:solidFill>
                <a:srgbClr val="002060"/>
              </a:solidFill>
            </a:rPr>
            <a:t>- Create new businesses and industries through subsidization and </a:t>
          </a:r>
          <a:r>
            <a:rPr lang="en-GB" sz="2400" b="1" dirty="0">
              <a:solidFill>
                <a:srgbClr val="002060"/>
              </a:solidFill>
            </a:rPr>
            <a:t>privatization</a:t>
          </a:r>
        </a:p>
        <a:p>
          <a:pPr algn="ctr"/>
          <a:endParaRPr lang="en-GB" sz="1300" dirty="0"/>
        </a:p>
      </dgm:t>
    </dgm:pt>
    <dgm:pt modelId="{71B0E06D-36B8-4CFE-9554-D4AE83DFB8E2}" type="sibTrans" cxnId="{6279269C-232D-4A07-A899-D5674876009E}">
      <dgm:prSet/>
      <dgm:spPr/>
      <dgm:t>
        <a:bodyPr/>
        <a:lstStyle/>
        <a:p>
          <a:endParaRPr lang="en-GB"/>
        </a:p>
      </dgm:t>
    </dgm:pt>
    <dgm:pt modelId="{4F527D28-ABB9-4681-A3B5-32D6B842ADFE}" type="parTrans" cxnId="{6279269C-232D-4A07-A899-D5674876009E}">
      <dgm:prSet/>
      <dgm:spPr/>
      <dgm:t>
        <a:bodyPr/>
        <a:lstStyle/>
        <a:p>
          <a:endParaRPr lang="en-GB"/>
        </a:p>
      </dgm:t>
    </dgm:pt>
    <dgm:pt modelId="{4383A4AD-4537-4611-A3D0-5A475B8C6C71}" type="pres">
      <dgm:prSet presAssocID="{539447F3-9348-4AAE-A5C4-A486142489BE}" presName="diagram" presStyleCnt="0">
        <dgm:presLayoutVars>
          <dgm:dir/>
          <dgm:resizeHandles val="exact"/>
        </dgm:presLayoutVars>
      </dgm:prSet>
      <dgm:spPr/>
    </dgm:pt>
    <dgm:pt modelId="{4DC229F1-DF4B-4FE0-A463-C461D014D48D}" type="pres">
      <dgm:prSet presAssocID="{D29BF3E5-E786-4F9C-96A4-DF8E1A714581}" presName="node" presStyleLbl="node1" presStyleIdx="0" presStyleCnt="1" custScaleX="143043" custScaleY="111214">
        <dgm:presLayoutVars>
          <dgm:bulletEnabled val="1"/>
        </dgm:presLayoutVars>
      </dgm:prSet>
      <dgm:spPr/>
    </dgm:pt>
  </dgm:ptLst>
  <dgm:cxnLst>
    <dgm:cxn modelId="{0435A502-5D9B-40A1-B275-83EDCF91EB54}" type="presOf" srcId="{539447F3-9348-4AAE-A5C4-A486142489BE}" destId="{4383A4AD-4537-4611-A3D0-5A475B8C6C71}" srcOrd="0" destOrd="0" presId="urn:microsoft.com/office/officeart/2005/8/layout/default"/>
    <dgm:cxn modelId="{42C6FF5C-81AD-475C-AF8E-11452E337A0E}" type="presOf" srcId="{D29BF3E5-E786-4F9C-96A4-DF8E1A714581}" destId="{4DC229F1-DF4B-4FE0-A463-C461D014D48D}" srcOrd="0" destOrd="0" presId="urn:microsoft.com/office/officeart/2005/8/layout/default"/>
    <dgm:cxn modelId="{6279269C-232D-4A07-A899-D5674876009E}" srcId="{539447F3-9348-4AAE-A5C4-A486142489BE}" destId="{D29BF3E5-E786-4F9C-96A4-DF8E1A714581}" srcOrd="0" destOrd="0" parTransId="{4F527D28-ABB9-4681-A3B5-32D6B842ADFE}" sibTransId="{71B0E06D-36B8-4CFE-9554-D4AE83DFB8E2}"/>
    <dgm:cxn modelId="{7D60D2B9-DBE5-4893-967F-6E275D1F4AFB}" type="presParOf" srcId="{4383A4AD-4537-4611-A3D0-5A475B8C6C71}" destId="{4DC229F1-DF4B-4FE0-A463-C461D014D48D}"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39447F3-9348-4AAE-A5C4-A486142489BE}" type="doc">
      <dgm:prSet loTypeId="urn:microsoft.com/office/officeart/2005/8/layout/default" loCatId="list" qsTypeId="urn:microsoft.com/office/officeart/2005/8/quickstyle/simple1" qsCatId="simple" csTypeId="urn:microsoft.com/office/officeart/2005/8/colors/accent1_1" csCatId="accent1" phldr="1"/>
      <dgm:spPr/>
      <dgm:t>
        <a:bodyPr/>
        <a:lstStyle/>
        <a:p>
          <a:endParaRPr lang="en-GB"/>
        </a:p>
      </dgm:t>
    </dgm:pt>
    <dgm:pt modelId="{D29BF3E5-E786-4F9C-96A4-DF8E1A714581}">
      <dgm:prSet phldrT="[Text]" custT="1"/>
      <dgm:spPr/>
      <dgm:t>
        <a:bodyPr/>
        <a:lstStyle/>
        <a:p>
          <a:pPr algn="l"/>
          <a:r>
            <a:rPr lang="en-US" altLang="en-US" sz="3600" dirty="0">
              <a:solidFill>
                <a:srgbClr val="000000"/>
              </a:solidFill>
            </a:rPr>
            <a:t>A </a:t>
          </a:r>
          <a:r>
            <a:rPr lang="en-US" altLang="en-US" sz="3600" b="1" dirty="0">
              <a:solidFill>
                <a:schemeClr val="accent1"/>
              </a:solidFill>
            </a:rPr>
            <a:t>market failure </a:t>
          </a:r>
          <a:r>
            <a:rPr lang="en-US" altLang="en-US" sz="3600" dirty="0">
              <a:solidFill>
                <a:srgbClr val="000000"/>
              </a:solidFill>
            </a:rPr>
            <a:t>is a situation in which the invisible hand pushes in such a way that individual decisions do not lead to socially desirable outcomes</a:t>
          </a:r>
        </a:p>
        <a:p>
          <a:pPr algn="l">
            <a:buFont typeface="Arial" panose="020B0604020202020204" pitchFamily="34" charset="0"/>
            <a:buChar char="•"/>
          </a:pPr>
          <a:r>
            <a:rPr lang="en-US" altLang="en-US" sz="3600" dirty="0">
              <a:solidFill>
                <a:srgbClr val="000000"/>
              </a:solidFill>
            </a:rPr>
            <a:t>- Externalities</a:t>
          </a:r>
        </a:p>
        <a:p>
          <a:pPr algn="l">
            <a:buFont typeface="Arial" panose="020B0604020202020204" pitchFamily="34" charset="0"/>
            <a:buChar char="•"/>
          </a:pPr>
          <a:r>
            <a:rPr lang="en-US" altLang="en-US" sz="3600" dirty="0">
              <a:solidFill>
                <a:srgbClr val="000000"/>
              </a:solidFill>
            </a:rPr>
            <a:t>- Public goods</a:t>
          </a:r>
        </a:p>
        <a:p>
          <a:pPr algn="l">
            <a:buFont typeface="Arial" panose="020B0604020202020204" pitchFamily="34" charset="0"/>
            <a:buChar char="•"/>
          </a:pPr>
          <a:r>
            <a:rPr lang="en-US" altLang="en-US" sz="3600" dirty="0">
              <a:solidFill>
                <a:srgbClr val="000000"/>
              </a:solidFill>
            </a:rPr>
            <a:t>- Imperfect information</a:t>
          </a:r>
        </a:p>
        <a:p>
          <a:pPr algn="l">
            <a:buFont typeface="Arial" panose="020B0604020202020204" pitchFamily="34" charset="0"/>
            <a:buChar char="•"/>
          </a:pPr>
          <a:r>
            <a:rPr lang="en-US" altLang="en-US" sz="3600" b="1" dirty="0">
              <a:solidFill>
                <a:schemeClr val="accent1"/>
              </a:solidFill>
            </a:rPr>
            <a:t>Government failures </a:t>
          </a:r>
          <a:r>
            <a:rPr lang="en-US" altLang="en-US" sz="3600" dirty="0"/>
            <a:t>are when the government intervention actually makes the situation worse</a:t>
          </a:r>
          <a:endParaRPr lang="en-GB" sz="1050" dirty="0"/>
        </a:p>
      </dgm:t>
    </dgm:pt>
    <dgm:pt modelId="{71B0E06D-36B8-4CFE-9554-D4AE83DFB8E2}" type="sibTrans" cxnId="{6279269C-232D-4A07-A899-D5674876009E}">
      <dgm:prSet/>
      <dgm:spPr/>
      <dgm:t>
        <a:bodyPr/>
        <a:lstStyle/>
        <a:p>
          <a:endParaRPr lang="en-GB"/>
        </a:p>
      </dgm:t>
    </dgm:pt>
    <dgm:pt modelId="{4F527D28-ABB9-4681-A3B5-32D6B842ADFE}" type="parTrans" cxnId="{6279269C-232D-4A07-A899-D5674876009E}">
      <dgm:prSet/>
      <dgm:spPr/>
      <dgm:t>
        <a:bodyPr/>
        <a:lstStyle/>
        <a:p>
          <a:endParaRPr lang="en-GB"/>
        </a:p>
      </dgm:t>
    </dgm:pt>
    <dgm:pt modelId="{4383A4AD-4537-4611-A3D0-5A475B8C6C71}" type="pres">
      <dgm:prSet presAssocID="{539447F3-9348-4AAE-A5C4-A486142489BE}" presName="diagram" presStyleCnt="0">
        <dgm:presLayoutVars>
          <dgm:dir/>
          <dgm:resizeHandles val="exact"/>
        </dgm:presLayoutVars>
      </dgm:prSet>
      <dgm:spPr/>
    </dgm:pt>
    <dgm:pt modelId="{4DC229F1-DF4B-4FE0-A463-C461D014D48D}" type="pres">
      <dgm:prSet presAssocID="{D29BF3E5-E786-4F9C-96A4-DF8E1A714581}" presName="node" presStyleLbl="node1" presStyleIdx="0" presStyleCnt="1" custScaleX="169536" custScaleY="111214" custLinFactNeighborX="632" custLinFactNeighborY="11042">
        <dgm:presLayoutVars>
          <dgm:bulletEnabled val="1"/>
        </dgm:presLayoutVars>
      </dgm:prSet>
      <dgm:spPr/>
    </dgm:pt>
  </dgm:ptLst>
  <dgm:cxnLst>
    <dgm:cxn modelId="{0435A502-5D9B-40A1-B275-83EDCF91EB54}" type="presOf" srcId="{539447F3-9348-4AAE-A5C4-A486142489BE}" destId="{4383A4AD-4537-4611-A3D0-5A475B8C6C71}" srcOrd="0" destOrd="0" presId="urn:microsoft.com/office/officeart/2005/8/layout/default"/>
    <dgm:cxn modelId="{42C6FF5C-81AD-475C-AF8E-11452E337A0E}" type="presOf" srcId="{D29BF3E5-E786-4F9C-96A4-DF8E1A714581}" destId="{4DC229F1-DF4B-4FE0-A463-C461D014D48D}" srcOrd="0" destOrd="0" presId="urn:microsoft.com/office/officeart/2005/8/layout/default"/>
    <dgm:cxn modelId="{6279269C-232D-4A07-A899-D5674876009E}" srcId="{539447F3-9348-4AAE-A5C4-A486142489BE}" destId="{D29BF3E5-E786-4F9C-96A4-DF8E1A714581}" srcOrd="0" destOrd="0" parTransId="{4F527D28-ABB9-4681-A3B5-32D6B842ADFE}" sibTransId="{71B0E06D-36B8-4CFE-9554-D4AE83DFB8E2}"/>
    <dgm:cxn modelId="{7D60D2B9-DBE5-4893-967F-6E275D1F4AFB}" type="presParOf" srcId="{4383A4AD-4537-4611-A3D0-5A475B8C6C71}" destId="{4DC229F1-DF4B-4FE0-A463-C461D014D48D}"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39447F3-9348-4AAE-A5C4-A486142489BE}" type="doc">
      <dgm:prSet loTypeId="urn:microsoft.com/office/officeart/2005/8/layout/default" loCatId="list" qsTypeId="urn:microsoft.com/office/officeart/2005/8/quickstyle/simple1" qsCatId="simple" csTypeId="urn:microsoft.com/office/officeart/2005/8/colors/accent1_1" csCatId="accent1" phldr="1"/>
      <dgm:spPr/>
      <dgm:t>
        <a:bodyPr/>
        <a:lstStyle/>
        <a:p>
          <a:endParaRPr lang="en-GB"/>
        </a:p>
      </dgm:t>
    </dgm:pt>
    <dgm:pt modelId="{D29BF3E5-E786-4F9C-96A4-DF8E1A714581}">
      <dgm:prSet phldrT="[Text]" custT="1"/>
      <dgm:spPr/>
      <dgm:t>
        <a:bodyPr/>
        <a:lstStyle/>
        <a:p>
          <a:pPr algn="l"/>
          <a:endParaRPr lang="en-GB" sz="1300" dirty="0"/>
        </a:p>
      </dgm:t>
    </dgm:pt>
    <dgm:pt modelId="{71B0E06D-36B8-4CFE-9554-D4AE83DFB8E2}" type="sibTrans" cxnId="{6279269C-232D-4A07-A899-D5674876009E}">
      <dgm:prSet/>
      <dgm:spPr/>
      <dgm:t>
        <a:bodyPr/>
        <a:lstStyle/>
        <a:p>
          <a:endParaRPr lang="en-GB"/>
        </a:p>
      </dgm:t>
    </dgm:pt>
    <dgm:pt modelId="{4F527D28-ABB9-4681-A3B5-32D6B842ADFE}" type="parTrans" cxnId="{6279269C-232D-4A07-A899-D5674876009E}">
      <dgm:prSet/>
      <dgm:spPr/>
      <dgm:t>
        <a:bodyPr/>
        <a:lstStyle/>
        <a:p>
          <a:endParaRPr lang="en-GB"/>
        </a:p>
      </dgm:t>
    </dgm:pt>
    <dgm:pt modelId="{BC2798D2-5214-45DD-A628-A8134C0A5088}">
      <dgm:prSet custT="1"/>
      <dgm:spPr/>
      <dgm:t>
        <a:bodyPr/>
        <a:lstStyle/>
        <a:p>
          <a:pPr algn="l"/>
          <a:r>
            <a:rPr lang="en-US" altLang="en-US" sz="3600" b="1" dirty="0">
              <a:solidFill>
                <a:schemeClr val="accent1"/>
              </a:solidFill>
            </a:rPr>
            <a:t>Government failures </a:t>
          </a:r>
          <a:r>
            <a:rPr lang="en-US" altLang="en-US" sz="3600" dirty="0"/>
            <a:t>are when the government intervention actually makes the situation worse</a:t>
          </a:r>
          <a:endParaRPr lang="en-US" altLang="en-US" sz="3600" dirty="0">
            <a:solidFill>
              <a:srgbClr val="000000"/>
            </a:solidFill>
            <a:cs typeface="Arial" panose="020B0604020202020204" pitchFamily="34" charset="0"/>
          </a:endParaRPr>
        </a:p>
      </dgm:t>
    </dgm:pt>
    <dgm:pt modelId="{0B715B9D-8232-433C-9C7D-1ECE1F3F5229}" type="parTrans" cxnId="{433801B1-E4E8-4CD5-ACA6-7D97120F971D}">
      <dgm:prSet/>
      <dgm:spPr/>
      <dgm:t>
        <a:bodyPr/>
        <a:lstStyle/>
        <a:p>
          <a:endParaRPr lang="en-GB"/>
        </a:p>
      </dgm:t>
    </dgm:pt>
    <dgm:pt modelId="{D352445E-F28E-4061-AEBA-AE3F944A2B29}" type="sibTrans" cxnId="{433801B1-E4E8-4CD5-ACA6-7D97120F971D}">
      <dgm:prSet/>
      <dgm:spPr/>
      <dgm:t>
        <a:bodyPr/>
        <a:lstStyle/>
        <a:p>
          <a:endParaRPr lang="en-GB"/>
        </a:p>
      </dgm:t>
    </dgm:pt>
    <dgm:pt modelId="{4383A4AD-4537-4611-A3D0-5A475B8C6C71}" type="pres">
      <dgm:prSet presAssocID="{539447F3-9348-4AAE-A5C4-A486142489BE}" presName="diagram" presStyleCnt="0">
        <dgm:presLayoutVars>
          <dgm:dir/>
          <dgm:resizeHandles val="exact"/>
        </dgm:presLayoutVars>
      </dgm:prSet>
      <dgm:spPr/>
    </dgm:pt>
    <dgm:pt modelId="{4DC229F1-DF4B-4FE0-A463-C461D014D48D}" type="pres">
      <dgm:prSet presAssocID="{D29BF3E5-E786-4F9C-96A4-DF8E1A714581}" presName="node" presStyleLbl="node1" presStyleIdx="0" presStyleCnt="2" custScaleX="143043" custScaleY="111214">
        <dgm:presLayoutVars>
          <dgm:bulletEnabled val="1"/>
        </dgm:presLayoutVars>
      </dgm:prSet>
      <dgm:spPr/>
    </dgm:pt>
    <dgm:pt modelId="{3A43032E-0C15-44C6-A0A1-1E8A426CF2F6}" type="pres">
      <dgm:prSet presAssocID="{71B0E06D-36B8-4CFE-9554-D4AE83DFB8E2}" presName="sibTrans" presStyleCnt="0"/>
      <dgm:spPr/>
    </dgm:pt>
    <dgm:pt modelId="{AA98BE10-453D-427D-B69E-79B346AE2F26}" type="pres">
      <dgm:prSet presAssocID="{BC2798D2-5214-45DD-A628-A8134C0A5088}" presName="node" presStyleLbl="node1" presStyleIdx="1" presStyleCnt="2" custScaleX="629186" custScaleY="342885" custLinFactX="-14867" custLinFactNeighborX="-100000" custLinFactNeighborY="-25673">
        <dgm:presLayoutVars>
          <dgm:bulletEnabled val="1"/>
        </dgm:presLayoutVars>
      </dgm:prSet>
      <dgm:spPr/>
    </dgm:pt>
  </dgm:ptLst>
  <dgm:cxnLst>
    <dgm:cxn modelId="{7D150C02-FE4A-45EA-98D0-4040C480B2A6}" type="presOf" srcId="{BC2798D2-5214-45DD-A628-A8134C0A5088}" destId="{AA98BE10-453D-427D-B69E-79B346AE2F26}" srcOrd="0" destOrd="0" presId="urn:microsoft.com/office/officeart/2005/8/layout/default"/>
    <dgm:cxn modelId="{0435A502-5D9B-40A1-B275-83EDCF91EB54}" type="presOf" srcId="{539447F3-9348-4AAE-A5C4-A486142489BE}" destId="{4383A4AD-4537-4611-A3D0-5A475B8C6C71}" srcOrd="0" destOrd="0" presId="urn:microsoft.com/office/officeart/2005/8/layout/default"/>
    <dgm:cxn modelId="{42C6FF5C-81AD-475C-AF8E-11452E337A0E}" type="presOf" srcId="{D29BF3E5-E786-4F9C-96A4-DF8E1A714581}" destId="{4DC229F1-DF4B-4FE0-A463-C461D014D48D}" srcOrd="0" destOrd="0" presId="urn:microsoft.com/office/officeart/2005/8/layout/default"/>
    <dgm:cxn modelId="{6279269C-232D-4A07-A899-D5674876009E}" srcId="{539447F3-9348-4AAE-A5C4-A486142489BE}" destId="{D29BF3E5-E786-4F9C-96A4-DF8E1A714581}" srcOrd="0" destOrd="0" parTransId="{4F527D28-ABB9-4681-A3B5-32D6B842ADFE}" sibTransId="{71B0E06D-36B8-4CFE-9554-D4AE83DFB8E2}"/>
    <dgm:cxn modelId="{433801B1-E4E8-4CD5-ACA6-7D97120F971D}" srcId="{539447F3-9348-4AAE-A5C4-A486142489BE}" destId="{BC2798D2-5214-45DD-A628-A8134C0A5088}" srcOrd="1" destOrd="0" parTransId="{0B715B9D-8232-433C-9C7D-1ECE1F3F5229}" sibTransId="{D352445E-F28E-4061-AEBA-AE3F944A2B29}"/>
    <dgm:cxn modelId="{7D60D2B9-DBE5-4893-967F-6E275D1F4AFB}" type="presParOf" srcId="{4383A4AD-4537-4611-A3D0-5A475B8C6C71}" destId="{4DC229F1-DF4B-4FE0-A463-C461D014D48D}" srcOrd="0" destOrd="0" presId="urn:microsoft.com/office/officeart/2005/8/layout/default"/>
    <dgm:cxn modelId="{B87F09F5-1DC3-4D57-BDDE-4BFF53E72C90}" type="presParOf" srcId="{4383A4AD-4537-4611-A3D0-5A475B8C6C71}" destId="{3A43032E-0C15-44C6-A0A1-1E8A426CF2F6}" srcOrd="1" destOrd="0" presId="urn:microsoft.com/office/officeart/2005/8/layout/default"/>
    <dgm:cxn modelId="{63CD0154-BD18-4FFB-AA79-E775B30EFFCA}" type="presParOf" srcId="{4383A4AD-4537-4611-A3D0-5A475B8C6C71}" destId="{AA98BE10-453D-427D-B69E-79B346AE2F26}"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39447F3-9348-4AAE-A5C4-A486142489BE}"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E7AC2481-9875-4705-826A-2472355D687D}">
      <dgm:prSet phldrT="[Text]" custT="1"/>
      <dgm:spPr/>
      <dgm:t>
        <a:bodyPr/>
        <a:lstStyle/>
        <a:p>
          <a:pPr algn="ctr"/>
          <a:r>
            <a:rPr lang="en-GB" sz="3600" b="1" dirty="0">
              <a:solidFill>
                <a:srgbClr val="002060"/>
              </a:solidFill>
            </a:rPr>
            <a:t>Political</a:t>
          </a:r>
        </a:p>
        <a:p>
          <a:pPr algn="l"/>
          <a:r>
            <a:rPr lang="en-GB" sz="1900" b="1" dirty="0">
              <a:solidFill>
                <a:srgbClr val="002060"/>
              </a:solidFill>
            </a:rPr>
            <a:t>- Political stability and international relationships play a pivotal role in business success – both local environment or on an international scale – </a:t>
          </a:r>
          <a:r>
            <a:rPr lang="en-GB" sz="1900" b="0" dirty="0">
              <a:solidFill>
                <a:srgbClr val="002060"/>
              </a:solidFill>
            </a:rPr>
            <a:t>check Russo-Ukrainian War – impeding sanctions, global oil price volatility, energy crisis etc </a:t>
          </a:r>
        </a:p>
      </dgm:t>
    </dgm:pt>
    <dgm:pt modelId="{38106F7E-EBCD-4EA0-9E09-710FCE39FDF9}" type="parTrans" cxnId="{1ACDBA14-D7E8-4502-A844-8B63EA68C516}">
      <dgm:prSet/>
      <dgm:spPr/>
      <dgm:t>
        <a:bodyPr/>
        <a:lstStyle/>
        <a:p>
          <a:endParaRPr lang="en-GB"/>
        </a:p>
      </dgm:t>
    </dgm:pt>
    <dgm:pt modelId="{9D256AD9-29B3-4CD5-BA48-0F7ECD48D4DE}" type="sibTrans" cxnId="{1ACDBA14-D7E8-4502-A844-8B63EA68C516}">
      <dgm:prSet/>
      <dgm:spPr/>
      <dgm:t>
        <a:bodyPr/>
        <a:lstStyle/>
        <a:p>
          <a:endParaRPr lang="en-GB"/>
        </a:p>
      </dgm:t>
    </dgm:pt>
    <dgm:pt modelId="{EA0B9B11-C988-4BD5-BCBB-F4FBA5F0BA78}">
      <dgm:prSet phldrT="[Text]" custT="1"/>
      <dgm:spPr/>
      <dgm:t>
        <a:bodyPr/>
        <a:lstStyle/>
        <a:p>
          <a:r>
            <a:rPr lang="en-GB" sz="3600" b="1" dirty="0">
              <a:solidFill>
                <a:srgbClr val="002060"/>
              </a:solidFill>
            </a:rPr>
            <a:t>Economic</a:t>
          </a:r>
        </a:p>
        <a:p>
          <a:r>
            <a:rPr lang="en-GB" sz="1600" b="1" dirty="0">
              <a:solidFill>
                <a:srgbClr val="002060"/>
              </a:solidFill>
            </a:rPr>
            <a:t>- Economic factors and tools used </a:t>
          </a:r>
          <a:r>
            <a:rPr lang="en-GB" sz="1600" b="1" dirty="0" err="1">
              <a:solidFill>
                <a:srgbClr val="002060"/>
              </a:solidFill>
            </a:rPr>
            <a:t>e.g</a:t>
          </a:r>
          <a:r>
            <a:rPr lang="en-GB" sz="1600" b="1" dirty="0">
              <a:solidFill>
                <a:srgbClr val="002060"/>
              </a:solidFill>
            </a:rPr>
            <a:t> Economic Growth, unemployment %</a:t>
          </a:r>
          <a:r>
            <a:rPr lang="en-GB" sz="1600" b="1" dirty="0" err="1">
              <a:solidFill>
                <a:srgbClr val="002060"/>
              </a:solidFill>
            </a:rPr>
            <a:t>ge</a:t>
          </a:r>
          <a:r>
            <a:rPr lang="en-GB" sz="1600" b="1" dirty="0">
              <a:solidFill>
                <a:srgbClr val="002060"/>
              </a:solidFill>
            </a:rPr>
            <a:t>, Interest Rates, Inflation, Exchange Rates etc</a:t>
          </a:r>
        </a:p>
      </dgm:t>
    </dgm:pt>
    <dgm:pt modelId="{2D3228EF-4B2C-42D5-B154-4F82BB2FAB01}" type="parTrans" cxnId="{2B26D9A0-33AA-4C44-9752-EC0BB23D14A9}">
      <dgm:prSet/>
      <dgm:spPr/>
      <dgm:t>
        <a:bodyPr/>
        <a:lstStyle/>
        <a:p>
          <a:endParaRPr lang="en-GB"/>
        </a:p>
      </dgm:t>
    </dgm:pt>
    <dgm:pt modelId="{B66388F3-E4D2-49EB-9D9F-EE509840DF7B}" type="sibTrans" cxnId="{2B26D9A0-33AA-4C44-9752-EC0BB23D14A9}">
      <dgm:prSet/>
      <dgm:spPr/>
      <dgm:t>
        <a:bodyPr/>
        <a:lstStyle/>
        <a:p>
          <a:endParaRPr lang="en-GB"/>
        </a:p>
      </dgm:t>
    </dgm:pt>
    <dgm:pt modelId="{6A06FBFE-7F11-431D-AF56-CEAC30226EB9}">
      <dgm:prSet phldrT="[Text]" custT="1"/>
      <dgm:spPr/>
      <dgm:t>
        <a:bodyPr/>
        <a:lstStyle/>
        <a:p>
          <a:r>
            <a:rPr lang="en-GB" sz="3600" b="1" dirty="0">
              <a:solidFill>
                <a:srgbClr val="002060"/>
              </a:solidFill>
            </a:rPr>
            <a:t>Social</a:t>
          </a:r>
        </a:p>
        <a:p>
          <a:r>
            <a:rPr lang="en-GB" sz="1700" b="1" dirty="0">
              <a:solidFill>
                <a:srgbClr val="002060"/>
              </a:solidFill>
            </a:rPr>
            <a:t>- demographics, lifestyles, tastes and preferences  </a:t>
          </a:r>
        </a:p>
        <a:p>
          <a:r>
            <a:rPr lang="en-GB" sz="1700" dirty="0"/>
            <a:t> </a:t>
          </a:r>
        </a:p>
      </dgm:t>
    </dgm:pt>
    <dgm:pt modelId="{BE12D762-E670-45BB-A921-BBBB29654B0B}" type="parTrans" cxnId="{50499794-6348-4672-B44D-4942D4E7630D}">
      <dgm:prSet/>
      <dgm:spPr/>
      <dgm:t>
        <a:bodyPr/>
        <a:lstStyle/>
        <a:p>
          <a:endParaRPr lang="en-GB"/>
        </a:p>
      </dgm:t>
    </dgm:pt>
    <dgm:pt modelId="{82D91D51-50F0-4356-83D4-3C1516A48AB4}" type="sibTrans" cxnId="{50499794-6348-4672-B44D-4942D4E7630D}">
      <dgm:prSet/>
      <dgm:spPr/>
      <dgm:t>
        <a:bodyPr/>
        <a:lstStyle/>
        <a:p>
          <a:endParaRPr lang="en-GB"/>
        </a:p>
      </dgm:t>
    </dgm:pt>
    <dgm:pt modelId="{978F4538-4D20-4602-9CAB-51136FDE0716}">
      <dgm:prSet phldrT="[Text]" custT="1"/>
      <dgm:spPr/>
      <dgm:t>
        <a:bodyPr/>
        <a:lstStyle/>
        <a:p>
          <a:r>
            <a:rPr lang="en-GB" sz="3600" b="1" dirty="0">
              <a:solidFill>
                <a:srgbClr val="002060"/>
              </a:solidFill>
            </a:rPr>
            <a:t>Technological</a:t>
          </a:r>
        </a:p>
        <a:p>
          <a:r>
            <a:rPr lang="en-GB" sz="2400" b="1" dirty="0">
              <a:solidFill>
                <a:srgbClr val="002060"/>
              </a:solidFill>
            </a:rPr>
            <a:t>-ICT, R&amp;D and Innovation, e-commerce, automation</a:t>
          </a:r>
          <a:endParaRPr lang="en-GB" sz="3200" b="1" dirty="0">
            <a:solidFill>
              <a:srgbClr val="002060"/>
            </a:solidFill>
          </a:endParaRPr>
        </a:p>
      </dgm:t>
    </dgm:pt>
    <dgm:pt modelId="{6A1FAD53-99A6-429B-822F-A8DAD7EE8738}" type="parTrans" cxnId="{A7FCE30D-6DD3-44FF-BD79-ED4860613A2D}">
      <dgm:prSet/>
      <dgm:spPr/>
      <dgm:t>
        <a:bodyPr/>
        <a:lstStyle/>
        <a:p>
          <a:endParaRPr lang="en-GB"/>
        </a:p>
      </dgm:t>
    </dgm:pt>
    <dgm:pt modelId="{91202184-8935-4FE5-93AA-0AF1AC3A291C}" type="sibTrans" cxnId="{A7FCE30D-6DD3-44FF-BD79-ED4860613A2D}">
      <dgm:prSet/>
      <dgm:spPr/>
      <dgm:t>
        <a:bodyPr/>
        <a:lstStyle/>
        <a:p>
          <a:endParaRPr lang="en-GB"/>
        </a:p>
      </dgm:t>
    </dgm:pt>
    <dgm:pt modelId="{5C07D002-042E-4A74-BCBA-CAEC0DE2DC28}">
      <dgm:prSet phldrT="[Text]" custT="1"/>
      <dgm:spPr/>
      <dgm:t>
        <a:bodyPr/>
        <a:lstStyle/>
        <a:p>
          <a:r>
            <a:rPr lang="en-GB" sz="2800" b="1" dirty="0">
              <a:solidFill>
                <a:srgbClr val="002060"/>
              </a:solidFill>
            </a:rPr>
            <a:t>Environmental</a:t>
          </a:r>
        </a:p>
        <a:p>
          <a:r>
            <a:rPr lang="en-GB" sz="1800" b="1" dirty="0">
              <a:solidFill>
                <a:srgbClr val="002060"/>
              </a:solidFill>
            </a:rPr>
            <a:t>-climate change, weather, recycling, pollution – COP26 Glasgow October 2021</a:t>
          </a:r>
        </a:p>
        <a:p>
          <a:endParaRPr lang="en-GB" sz="1800" b="1" dirty="0">
            <a:solidFill>
              <a:srgbClr val="002060"/>
            </a:solidFill>
          </a:endParaRPr>
        </a:p>
      </dgm:t>
    </dgm:pt>
    <dgm:pt modelId="{6931EF40-D94B-4CB2-8CDF-D1A3C6082122}" type="parTrans" cxnId="{6375E39F-DFA8-42EB-8C6B-E8FA4DADBC23}">
      <dgm:prSet/>
      <dgm:spPr/>
      <dgm:t>
        <a:bodyPr/>
        <a:lstStyle/>
        <a:p>
          <a:endParaRPr lang="en-GB"/>
        </a:p>
      </dgm:t>
    </dgm:pt>
    <dgm:pt modelId="{9BEECE29-085A-4A08-8F64-9B66439D258C}" type="sibTrans" cxnId="{6375E39F-DFA8-42EB-8C6B-E8FA4DADBC23}">
      <dgm:prSet/>
      <dgm:spPr/>
      <dgm:t>
        <a:bodyPr/>
        <a:lstStyle/>
        <a:p>
          <a:endParaRPr lang="en-GB"/>
        </a:p>
      </dgm:t>
    </dgm:pt>
    <dgm:pt modelId="{B7121809-518D-465E-B05E-CA8E902988F3}">
      <dgm:prSet phldrT="[Text]" custT="1"/>
      <dgm:spPr/>
      <dgm:t>
        <a:bodyPr/>
        <a:lstStyle/>
        <a:p>
          <a:r>
            <a:rPr lang="en-GB" sz="3200" b="1" dirty="0">
              <a:solidFill>
                <a:srgbClr val="002060"/>
              </a:solidFill>
            </a:rPr>
            <a:t>Legal</a:t>
          </a:r>
        </a:p>
        <a:p>
          <a:r>
            <a:rPr lang="en-GB" sz="1800" b="1" dirty="0">
              <a:solidFill>
                <a:srgbClr val="002060"/>
              </a:solidFill>
            </a:rPr>
            <a:t>-Laws and regulations –corporation tax, national minimum wage </a:t>
          </a:r>
        </a:p>
        <a:p>
          <a:endParaRPr lang="en-GB" sz="1800" b="1" dirty="0">
            <a:solidFill>
              <a:srgbClr val="002060"/>
            </a:solidFill>
          </a:endParaRPr>
        </a:p>
      </dgm:t>
    </dgm:pt>
    <dgm:pt modelId="{C6EC4160-D9A6-4000-9FFD-9D1781A0D760}" type="parTrans" cxnId="{B9FAEB49-B69A-4469-BA27-D6889ADC4F4F}">
      <dgm:prSet/>
      <dgm:spPr/>
      <dgm:t>
        <a:bodyPr/>
        <a:lstStyle/>
        <a:p>
          <a:endParaRPr lang="en-GB"/>
        </a:p>
      </dgm:t>
    </dgm:pt>
    <dgm:pt modelId="{F4E48C1E-937C-431B-A147-686D070E0C3A}" type="sibTrans" cxnId="{B9FAEB49-B69A-4469-BA27-D6889ADC4F4F}">
      <dgm:prSet/>
      <dgm:spPr/>
      <dgm:t>
        <a:bodyPr/>
        <a:lstStyle/>
        <a:p>
          <a:endParaRPr lang="en-GB"/>
        </a:p>
      </dgm:t>
    </dgm:pt>
    <dgm:pt modelId="{51E3DA98-9E80-442E-AE60-CE1E7D6CA0E0}">
      <dgm:prSet phldrT="[Text]"/>
      <dgm:spPr/>
      <dgm:t>
        <a:bodyPr/>
        <a:lstStyle/>
        <a:p>
          <a:r>
            <a:rPr lang="en-GB" b="1" dirty="0">
              <a:solidFill>
                <a:srgbClr val="002060"/>
              </a:solidFill>
            </a:rPr>
            <a:t>more</a:t>
          </a:r>
        </a:p>
        <a:p>
          <a:r>
            <a:rPr lang="en-GB" b="1" dirty="0">
              <a:solidFill>
                <a:srgbClr val="002060"/>
              </a:solidFill>
            </a:rPr>
            <a:t>-Competitors, </a:t>
          </a:r>
        </a:p>
      </dgm:t>
    </dgm:pt>
    <dgm:pt modelId="{4A0EC91E-9F36-40D2-8EEC-75283A3C8C44}" type="parTrans" cxnId="{1141BD76-8A25-4649-983B-9C2787EAA06B}">
      <dgm:prSet/>
      <dgm:spPr/>
      <dgm:t>
        <a:bodyPr/>
        <a:lstStyle/>
        <a:p>
          <a:endParaRPr lang="en-GB"/>
        </a:p>
      </dgm:t>
    </dgm:pt>
    <dgm:pt modelId="{61619351-DA48-4BD6-AFC6-EC3821F404E9}" type="sibTrans" cxnId="{1141BD76-8A25-4649-983B-9C2787EAA06B}">
      <dgm:prSet/>
      <dgm:spPr/>
      <dgm:t>
        <a:bodyPr/>
        <a:lstStyle/>
        <a:p>
          <a:endParaRPr lang="en-GB"/>
        </a:p>
      </dgm:t>
    </dgm:pt>
    <dgm:pt modelId="{4383A4AD-4537-4611-A3D0-5A475B8C6C71}" type="pres">
      <dgm:prSet presAssocID="{539447F3-9348-4AAE-A5C4-A486142489BE}" presName="diagram" presStyleCnt="0">
        <dgm:presLayoutVars>
          <dgm:dir/>
          <dgm:resizeHandles val="exact"/>
        </dgm:presLayoutVars>
      </dgm:prSet>
      <dgm:spPr/>
    </dgm:pt>
    <dgm:pt modelId="{C61BE6E1-D7EA-45A9-A048-7C7ABB9C6DB5}" type="pres">
      <dgm:prSet presAssocID="{E7AC2481-9875-4705-826A-2472355D687D}" presName="node" presStyleLbl="node1" presStyleIdx="0" presStyleCnt="7" custScaleX="484820" custScaleY="837897" custLinFactX="-45017" custLinFactNeighborX="-100000" custLinFactNeighborY="44830">
        <dgm:presLayoutVars>
          <dgm:bulletEnabled val="1"/>
        </dgm:presLayoutVars>
      </dgm:prSet>
      <dgm:spPr/>
    </dgm:pt>
    <dgm:pt modelId="{AA3E5317-6F4A-42F1-BAB0-0E227C085169}" type="pres">
      <dgm:prSet presAssocID="{9D256AD9-29B3-4CD5-BA48-0F7ECD48D4DE}" presName="sibTrans" presStyleCnt="0"/>
      <dgm:spPr/>
    </dgm:pt>
    <dgm:pt modelId="{E50F7E45-918C-42B4-A22C-48EA32332608}" type="pres">
      <dgm:prSet presAssocID="{EA0B9B11-C988-4BD5-BCBB-F4FBA5F0BA78}" presName="node" presStyleLbl="node1" presStyleIdx="1" presStyleCnt="7" custScaleX="351314" custScaleY="502053" custLinFactNeighborX="-57022" custLinFactNeighborY="-71585">
        <dgm:presLayoutVars>
          <dgm:bulletEnabled val="1"/>
        </dgm:presLayoutVars>
      </dgm:prSet>
      <dgm:spPr/>
    </dgm:pt>
    <dgm:pt modelId="{4AE112D2-B9A6-4313-A039-0DE7FF619B4D}" type="pres">
      <dgm:prSet presAssocID="{B66388F3-E4D2-49EB-9D9F-EE509840DF7B}" presName="sibTrans" presStyleCnt="0"/>
      <dgm:spPr/>
    </dgm:pt>
    <dgm:pt modelId="{9FEAAA74-9F94-4E2E-864A-DAE25C1A58C4}" type="pres">
      <dgm:prSet presAssocID="{6A06FBFE-7F11-431D-AF56-CEAC30226EB9}" presName="node" presStyleLbl="node1" presStyleIdx="2" presStyleCnt="7" custScaleX="325604" custScaleY="414630" custLinFactY="-16574" custLinFactNeighborX="-20727" custLinFactNeighborY="-100000">
        <dgm:presLayoutVars>
          <dgm:bulletEnabled val="1"/>
        </dgm:presLayoutVars>
      </dgm:prSet>
      <dgm:spPr/>
    </dgm:pt>
    <dgm:pt modelId="{F58F852E-DDBA-490E-87BC-0978D590BE06}" type="pres">
      <dgm:prSet presAssocID="{82D91D51-50F0-4356-83D4-3C1516A48AB4}" presName="sibTrans" presStyleCnt="0"/>
      <dgm:spPr/>
    </dgm:pt>
    <dgm:pt modelId="{69E98DEB-748E-43D8-9D8D-24DEAE43A561}" type="pres">
      <dgm:prSet presAssocID="{978F4538-4D20-4602-9CAB-51136FDE0716}" presName="node" presStyleLbl="node1" presStyleIdx="3" presStyleCnt="7" custScaleX="499970" custScaleY="593411" custLinFactNeighborX="53516" custLinFactNeighborY="-43449">
        <dgm:presLayoutVars>
          <dgm:bulletEnabled val="1"/>
        </dgm:presLayoutVars>
      </dgm:prSet>
      <dgm:spPr/>
    </dgm:pt>
    <dgm:pt modelId="{343F88CF-9393-4D4A-BDE5-FC8AC29BD2BA}" type="pres">
      <dgm:prSet presAssocID="{91202184-8935-4FE5-93AA-0AF1AC3A291C}" presName="sibTrans" presStyleCnt="0"/>
      <dgm:spPr/>
    </dgm:pt>
    <dgm:pt modelId="{9833608E-9D59-4B20-9CAE-5184814DC39E}" type="pres">
      <dgm:prSet presAssocID="{5C07D002-042E-4A74-BCBA-CAEC0DE2DC28}" presName="node" presStyleLbl="node1" presStyleIdx="4" presStyleCnt="7" custScaleX="417910" custScaleY="554123" custLinFactNeighborX="75638" custLinFactNeighborY="14280">
        <dgm:presLayoutVars>
          <dgm:bulletEnabled val="1"/>
        </dgm:presLayoutVars>
      </dgm:prSet>
      <dgm:spPr/>
    </dgm:pt>
    <dgm:pt modelId="{548BA81C-AD8C-4075-9EEE-5265D112EBB9}" type="pres">
      <dgm:prSet presAssocID="{9BEECE29-085A-4A08-8F64-9B66439D258C}" presName="sibTrans" presStyleCnt="0"/>
      <dgm:spPr/>
    </dgm:pt>
    <dgm:pt modelId="{5B3937AA-8BDD-4862-9491-77EE8905E922}" type="pres">
      <dgm:prSet presAssocID="{B7121809-518D-465E-B05E-CA8E902988F3}" presName="node" presStyleLbl="node1" presStyleIdx="5" presStyleCnt="7" custScaleX="406478" custScaleY="539711" custLinFactNeighborX="75638" custLinFactNeighborY="14280">
        <dgm:presLayoutVars>
          <dgm:bulletEnabled val="1"/>
        </dgm:presLayoutVars>
      </dgm:prSet>
      <dgm:spPr/>
    </dgm:pt>
    <dgm:pt modelId="{71CE1827-840E-42E9-A3AE-A8901C745B61}" type="pres">
      <dgm:prSet presAssocID="{F4E48C1E-937C-431B-A147-686D070E0C3A}" presName="sibTrans" presStyleCnt="0"/>
      <dgm:spPr/>
    </dgm:pt>
    <dgm:pt modelId="{A7D700F4-C49F-4018-9D65-3634A18DF2C6}" type="pres">
      <dgm:prSet presAssocID="{51E3DA98-9E80-442E-AE60-CE1E7D6CA0E0}" presName="node" presStyleLbl="node1" presStyleIdx="6" presStyleCnt="7" custScaleX="406478" custScaleY="539711" custLinFactNeighborX="75638" custLinFactNeighborY="14280">
        <dgm:presLayoutVars>
          <dgm:bulletEnabled val="1"/>
        </dgm:presLayoutVars>
      </dgm:prSet>
      <dgm:spPr/>
    </dgm:pt>
  </dgm:ptLst>
  <dgm:cxnLst>
    <dgm:cxn modelId="{0435A502-5D9B-40A1-B275-83EDCF91EB54}" type="presOf" srcId="{539447F3-9348-4AAE-A5C4-A486142489BE}" destId="{4383A4AD-4537-4611-A3D0-5A475B8C6C71}" srcOrd="0" destOrd="0" presId="urn:microsoft.com/office/officeart/2005/8/layout/default"/>
    <dgm:cxn modelId="{A7FCE30D-6DD3-44FF-BD79-ED4860613A2D}" srcId="{539447F3-9348-4AAE-A5C4-A486142489BE}" destId="{978F4538-4D20-4602-9CAB-51136FDE0716}" srcOrd="3" destOrd="0" parTransId="{6A1FAD53-99A6-429B-822F-A8DAD7EE8738}" sibTransId="{91202184-8935-4FE5-93AA-0AF1AC3A291C}"/>
    <dgm:cxn modelId="{1ACDBA14-D7E8-4502-A844-8B63EA68C516}" srcId="{539447F3-9348-4AAE-A5C4-A486142489BE}" destId="{E7AC2481-9875-4705-826A-2472355D687D}" srcOrd="0" destOrd="0" parTransId="{38106F7E-EBCD-4EA0-9E09-710FCE39FDF9}" sibTransId="{9D256AD9-29B3-4CD5-BA48-0F7ECD48D4DE}"/>
    <dgm:cxn modelId="{C83C081A-67AC-4BA1-8D5D-B26992188BBC}" type="presOf" srcId="{EA0B9B11-C988-4BD5-BCBB-F4FBA5F0BA78}" destId="{E50F7E45-918C-42B4-A22C-48EA32332608}" srcOrd="0" destOrd="0" presId="urn:microsoft.com/office/officeart/2005/8/layout/default"/>
    <dgm:cxn modelId="{864E7E1C-ADF8-402C-AC79-528E4D406FBA}" type="presOf" srcId="{B7121809-518D-465E-B05E-CA8E902988F3}" destId="{5B3937AA-8BDD-4862-9491-77EE8905E922}" srcOrd="0" destOrd="0" presId="urn:microsoft.com/office/officeart/2005/8/layout/default"/>
    <dgm:cxn modelId="{80798828-A3E4-4AF4-8894-6AFF7F791E9F}" type="presOf" srcId="{51E3DA98-9E80-442E-AE60-CE1E7D6CA0E0}" destId="{A7D700F4-C49F-4018-9D65-3634A18DF2C6}" srcOrd="0" destOrd="0" presId="urn:microsoft.com/office/officeart/2005/8/layout/default"/>
    <dgm:cxn modelId="{3D513C38-8911-4457-81BB-228DE9EDCD6C}" type="presOf" srcId="{6A06FBFE-7F11-431D-AF56-CEAC30226EB9}" destId="{9FEAAA74-9F94-4E2E-864A-DAE25C1A58C4}" srcOrd="0" destOrd="0" presId="urn:microsoft.com/office/officeart/2005/8/layout/default"/>
    <dgm:cxn modelId="{B9FAEB49-B69A-4469-BA27-D6889ADC4F4F}" srcId="{539447F3-9348-4AAE-A5C4-A486142489BE}" destId="{B7121809-518D-465E-B05E-CA8E902988F3}" srcOrd="5" destOrd="0" parTransId="{C6EC4160-D9A6-4000-9FFD-9D1781A0D760}" sibTransId="{F4E48C1E-937C-431B-A147-686D070E0C3A}"/>
    <dgm:cxn modelId="{391DC351-B3B1-446B-85A5-A264577194BB}" type="presOf" srcId="{5C07D002-042E-4A74-BCBA-CAEC0DE2DC28}" destId="{9833608E-9D59-4B20-9CAE-5184814DC39E}" srcOrd="0" destOrd="0" presId="urn:microsoft.com/office/officeart/2005/8/layout/default"/>
    <dgm:cxn modelId="{1141BD76-8A25-4649-983B-9C2787EAA06B}" srcId="{539447F3-9348-4AAE-A5C4-A486142489BE}" destId="{51E3DA98-9E80-442E-AE60-CE1E7D6CA0E0}" srcOrd="6" destOrd="0" parTransId="{4A0EC91E-9F36-40D2-8EEC-75283A3C8C44}" sibTransId="{61619351-DA48-4BD6-AFC6-EC3821F404E9}"/>
    <dgm:cxn modelId="{50499794-6348-4672-B44D-4942D4E7630D}" srcId="{539447F3-9348-4AAE-A5C4-A486142489BE}" destId="{6A06FBFE-7F11-431D-AF56-CEAC30226EB9}" srcOrd="2" destOrd="0" parTransId="{BE12D762-E670-45BB-A921-BBBB29654B0B}" sibTransId="{82D91D51-50F0-4356-83D4-3C1516A48AB4}"/>
    <dgm:cxn modelId="{6375E39F-DFA8-42EB-8C6B-E8FA4DADBC23}" srcId="{539447F3-9348-4AAE-A5C4-A486142489BE}" destId="{5C07D002-042E-4A74-BCBA-CAEC0DE2DC28}" srcOrd="4" destOrd="0" parTransId="{6931EF40-D94B-4CB2-8CDF-D1A3C6082122}" sibTransId="{9BEECE29-085A-4A08-8F64-9B66439D258C}"/>
    <dgm:cxn modelId="{2B26D9A0-33AA-4C44-9752-EC0BB23D14A9}" srcId="{539447F3-9348-4AAE-A5C4-A486142489BE}" destId="{EA0B9B11-C988-4BD5-BCBB-F4FBA5F0BA78}" srcOrd="1" destOrd="0" parTransId="{2D3228EF-4B2C-42D5-B154-4F82BB2FAB01}" sibTransId="{B66388F3-E4D2-49EB-9D9F-EE509840DF7B}"/>
    <dgm:cxn modelId="{1FE5F2CC-BFB4-48E3-B5CE-0776796E6FE9}" type="presOf" srcId="{978F4538-4D20-4602-9CAB-51136FDE0716}" destId="{69E98DEB-748E-43D8-9D8D-24DEAE43A561}" srcOrd="0" destOrd="0" presId="urn:microsoft.com/office/officeart/2005/8/layout/default"/>
    <dgm:cxn modelId="{A612EAE2-372B-4619-95EC-EFE8C93408A2}" type="presOf" srcId="{E7AC2481-9875-4705-826A-2472355D687D}" destId="{C61BE6E1-D7EA-45A9-A048-7C7ABB9C6DB5}" srcOrd="0" destOrd="0" presId="urn:microsoft.com/office/officeart/2005/8/layout/default"/>
    <dgm:cxn modelId="{E76EE326-DB32-4312-9CA6-4A88F311866C}" type="presParOf" srcId="{4383A4AD-4537-4611-A3D0-5A475B8C6C71}" destId="{C61BE6E1-D7EA-45A9-A048-7C7ABB9C6DB5}" srcOrd="0" destOrd="0" presId="urn:microsoft.com/office/officeart/2005/8/layout/default"/>
    <dgm:cxn modelId="{4A977F17-2966-4B4F-AD89-2E6DA962C88A}" type="presParOf" srcId="{4383A4AD-4537-4611-A3D0-5A475B8C6C71}" destId="{AA3E5317-6F4A-42F1-BAB0-0E227C085169}" srcOrd="1" destOrd="0" presId="urn:microsoft.com/office/officeart/2005/8/layout/default"/>
    <dgm:cxn modelId="{28EA27A5-7998-436E-85EF-5B2381FF2DCB}" type="presParOf" srcId="{4383A4AD-4537-4611-A3D0-5A475B8C6C71}" destId="{E50F7E45-918C-42B4-A22C-48EA32332608}" srcOrd="2" destOrd="0" presId="urn:microsoft.com/office/officeart/2005/8/layout/default"/>
    <dgm:cxn modelId="{6F2FCD20-C623-4AC6-93A7-5FAEF79F8762}" type="presParOf" srcId="{4383A4AD-4537-4611-A3D0-5A475B8C6C71}" destId="{4AE112D2-B9A6-4313-A039-0DE7FF619B4D}" srcOrd="3" destOrd="0" presId="urn:microsoft.com/office/officeart/2005/8/layout/default"/>
    <dgm:cxn modelId="{9DAEB631-AFAF-4183-AD79-ED0DA3BC9BD7}" type="presParOf" srcId="{4383A4AD-4537-4611-A3D0-5A475B8C6C71}" destId="{9FEAAA74-9F94-4E2E-864A-DAE25C1A58C4}" srcOrd="4" destOrd="0" presId="urn:microsoft.com/office/officeart/2005/8/layout/default"/>
    <dgm:cxn modelId="{93B445FD-720B-4EF2-ADD5-44DB2AE9279B}" type="presParOf" srcId="{4383A4AD-4537-4611-A3D0-5A475B8C6C71}" destId="{F58F852E-DDBA-490E-87BC-0978D590BE06}" srcOrd="5" destOrd="0" presId="urn:microsoft.com/office/officeart/2005/8/layout/default"/>
    <dgm:cxn modelId="{5B3F8CB3-7614-4B4A-943E-A8DEBE9F67A8}" type="presParOf" srcId="{4383A4AD-4537-4611-A3D0-5A475B8C6C71}" destId="{69E98DEB-748E-43D8-9D8D-24DEAE43A561}" srcOrd="6" destOrd="0" presId="urn:microsoft.com/office/officeart/2005/8/layout/default"/>
    <dgm:cxn modelId="{1C61B59C-1112-4D56-ADE4-8339438708D6}" type="presParOf" srcId="{4383A4AD-4537-4611-A3D0-5A475B8C6C71}" destId="{343F88CF-9393-4D4A-BDE5-FC8AC29BD2BA}" srcOrd="7" destOrd="0" presId="urn:microsoft.com/office/officeart/2005/8/layout/default"/>
    <dgm:cxn modelId="{4C3A8FE8-89C7-4E2F-AC53-CBF3BB4C11BC}" type="presParOf" srcId="{4383A4AD-4537-4611-A3D0-5A475B8C6C71}" destId="{9833608E-9D59-4B20-9CAE-5184814DC39E}" srcOrd="8" destOrd="0" presId="urn:microsoft.com/office/officeart/2005/8/layout/default"/>
    <dgm:cxn modelId="{F331F317-B5B7-4656-96C8-260E7748DB0D}" type="presParOf" srcId="{4383A4AD-4537-4611-A3D0-5A475B8C6C71}" destId="{548BA81C-AD8C-4075-9EEE-5265D112EBB9}" srcOrd="9" destOrd="0" presId="urn:microsoft.com/office/officeart/2005/8/layout/default"/>
    <dgm:cxn modelId="{58E114D1-B225-437A-8F25-7861E1053E00}" type="presParOf" srcId="{4383A4AD-4537-4611-A3D0-5A475B8C6C71}" destId="{5B3937AA-8BDD-4862-9491-77EE8905E922}" srcOrd="10" destOrd="0" presId="urn:microsoft.com/office/officeart/2005/8/layout/default"/>
    <dgm:cxn modelId="{27BA569D-4396-4479-9839-C2C35821BD2F}" type="presParOf" srcId="{4383A4AD-4537-4611-A3D0-5A475B8C6C71}" destId="{71CE1827-840E-42E9-A3AE-A8901C745B61}" srcOrd="11" destOrd="0" presId="urn:microsoft.com/office/officeart/2005/8/layout/default"/>
    <dgm:cxn modelId="{76F108E7-AF9E-4084-A056-4B99EF92F100}" type="presParOf" srcId="{4383A4AD-4537-4611-A3D0-5A475B8C6C71}" destId="{A7D700F4-C49F-4018-9D65-3634A18DF2C6}" srcOrd="1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8753C4-CE7A-4B1E-A944-BCD8FF367759}">
      <dsp:nvSpPr>
        <dsp:cNvPr id="0" name=""/>
        <dsp:cNvSpPr/>
      </dsp:nvSpPr>
      <dsp:spPr>
        <a:xfrm>
          <a:off x="7077" y="104084"/>
          <a:ext cx="2115266" cy="1269159"/>
        </a:xfrm>
        <a:prstGeom prst="roundRect">
          <a:avLst>
            <a:gd name="adj" fmla="val 10000"/>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rgbClr val="002060"/>
              </a:solidFill>
            </a:rPr>
            <a:t>Scarcity</a:t>
          </a:r>
          <a:r>
            <a:rPr lang="en-GB" sz="2800" kern="1200" dirty="0"/>
            <a:t>	</a:t>
          </a:r>
        </a:p>
      </dsp:txBody>
      <dsp:txXfrm>
        <a:off x="44249" y="141256"/>
        <a:ext cx="2040922" cy="1194815"/>
      </dsp:txXfrm>
    </dsp:sp>
    <dsp:sp modelId="{ECFDD133-B787-4766-A60E-1C8CB9D55DB5}">
      <dsp:nvSpPr>
        <dsp:cNvPr id="0" name=""/>
        <dsp:cNvSpPr/>
      </dsp:nvSpPr>
      <dsp:spPr>
        <a:xfrm rot="21571280">
          <a:off x="2342065" y="463753"/>
          <a:ext cx="465843" cy="524586"/>
        </a:xfrm>
        <a:prstGeom prst="rightArrow">
          <a:avLst>
            <a:gd name="adj1" fmla="val 60000"/>
            <a:gd name="adj2" fmla="val 50000"/>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2342067" y="569254"/>
        <a:ext cx="326090" cy="314752"/>
      </dsp:txXfrm>
    </dsp:sp>
    <dsp:sp modelId="{A054769F-5522-4EC6-A015-96D79160F307}">
      <dsp:nvSpPr>
        <dsp:cNvPr id="0" name=""/>
        <dsp:cNvSpPr/>
      </dsp:nvSpPr>
      <dsp:spPr>
        <a:xfrm>
          <a:off x="3001262" y="79068"/>
          <a:ext cx="2115266" cy="1269159"/>
        </a:xfrm>
        <a:prstGeom prst="roundRect">
          <a:avLst>
            <a:gd name="adj" fmla="val 10000"/>
          </a:avLst>
        </a:prstGeom>
        <a:gradFill rotWithShape="0">
          <a:gsLst>
            <a:gs pos="0">
              <a:schemeClr val="accent2">
                <a:hueOff val="2340759"/>
                <a:satOff val="-2919"/>
                <a:lumOff val="686"/>
                <a:alphaOff val="0"/>
                <a:tint val="50000"/>
                <a:satMod val="300000"/>
              </a:schemeClr>
            </a:gs>
            <a:gs pos="35000">
              <a:schemeClr val="accent2">
                <a:hueOff val="2340759"/>
                <a:satOff val="-2919"/>
                <a:lumOff val="686"/>
                <a:alphaOff val="0"/>
                <a:tint val="37000"/>
                <a:satMod val="300000"/>
              </a:schemeClr>
            </a:gs>
            <a:gs pos="100000">
              <a:schemeClr val="accent2">
                <a:hueOff val="2340759"/>
                <a:satOff val="-2919"/>
                <a:lumOff val="686"/>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rgbClr val="002060"/>
              </a:solidFill>
            </a:rPr>
            <a:t>Choice</a:t>
          </a:r>
          <a:r>
            <a:rPr lang="en-GB" sz="2800" kern="1200" dirty="0"/>
            <a:t>	</a:t>
          </a:r>
        </a:p>
      </dsp:txBody>
      <dsp:txXfrm>
        <a:off x="3038434" y="116240"/>
        <a:ext cx="2040922" cy="1194815"/>
      </dsp:txXfrm>
    </dsp:sp>
    <dsp:sp modelId="{ADCF6329-86BA-4AE4-8225-2415AB83549D}">
      <dsp:nvSpPr>
        <dsp:cNvPr id="0" name=""/>
        <dsp:cNvSpPr/>
      </dsp:nvSpPr>
      <dsp:spPr>
        <a:xfrm rot="29364">
          <a:off x="5319844" y="463967"/>
          <a:ext cx="431061" cy="524586"/>
        </a:xfrm>
        <a:prstGeom prst="rightArrow">
          <a:avLst>
            <a:gd name="adj1" fmla="val 60000"/>
            <a:gd name="adj2" fmla="val 50000"/>
          </a:avLst>
        </a:prstGeom>
        <a:gradFill rotWithShape="0">
          <a:gsLst>
            <a:gs pos="0">
              <a:schemeClr val="accent2">
                <a:hueOff val="4681519"/>
                <a:satOff val="-5839"/>
                <a:lumOff val="1373"/>
                <a:alphaOff val="0"/>
                <a:tint val="50000"/>
                <a:satMod val="300000"/>
              </a:schemeClr>
            </a:gs>
            <a:gs pos="35000">
              <a:schemeClr val="accent2">
                <a:hueOff val="4681519"/>
                <a:satOff val="-5839"/>
                <a:lumOff val="1373"/>
                <a:alphaOff val="0"/>
                <a:tint val="37000"/>
                <a:satMod val="300000"/>
              </a:schemeClr>
            </a:gs>
            <a:gs pos="100000">
              <a:schemeClr val="accent2">
                <a:hueOff val="4681519"/>
                <a:satOff val="-5839"/>
                <a:lumOff val="1373"/>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5319846" y="568332"/>
        <a:ext cx="301743" cy="314752"/>
      </dsp:txXfrm>
    </dsp:sp>
    <dsp:sp modelId="{7F42D26E-2849-477C-A2AC-12F9EF603BBC}">
      <dsp:nvSpPr>
        <dsp:cNvPr id="0" name=""/>
        <dsp:cNvSpPr/>
      </dsp:nvSpPr>
      <dsp:spPr>
        <a:xfrm>
          <a:off x="5929823" y="104084"/>
          <a:ext cx="2115266" cy="1269159"/>
        </a:xfrm>
        <a:prstGeom prst="roundRect">
          <a:avLst>
            <a:gd name="adj" fmla="val 10000"/>
          </a:avLst>
        </a:prstGeom>
        <a:gradFill rotWithShape="0">
          <a:gsLst>
            <a:gs pos="0">
              <a:schemeClr val="accent2">
                <a:hueOff val="4681519"/>
                <a:satOff val="-5839"/>
                <a:lumOff val="1373"/>
                <a:alphaOff val="0"/>
                <a:tint val="50000"/>
                <a:satMod val="300000"/>
              </a:schemeClr>
            </a:gs>
            <a:gs pos="35000">
              <a:schemeClr val="accent2">
                <a:hueOff val="4681519"/>
                <a:satOff val="-5839"/>
                <a:lumOff val="1373"/>
                <a:alphaOff val="0"/>
                <a:tint val="37000"/>
                <a:satMod val="300000"/>
              </a:schemeClr>
            </a:gs>
            <a:gs pos="100000">
              <a:schemeClr val="accent2">
                <a:hueOff val="4681519"/>
                <a:satOff val="-5839"/>
                <a:lumOff val="1373"/>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rgbClr val="002060"/>
              </a:solidFill>
            </a:rPr>
            <a:t>Opportunity Cost</a:t>
          </a:r>
        </a:p>
      </dsp:txBody>
      <dsp:txXfrm>
        <a:off x="5966995" y="141256"/>
        <a:ext cx="2040922" cy="11948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1BE6E1-D7EA-45A9-A048-7C7ABB9C6DB5}">
      <dsp:nvSpPr>
        <dsp:cNvPr id="0" name=""/>
        <dsp:cNvSpPr/>
      </dsp:nvSpPr>
      <dsp:spPr>
        <a:xfrm>
          <a:off x="34513" y="143321"/>
          <a:ext cx="3709899" cy="222593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b="1" kern="1200" dirty="0">
              <a:solidFill>
                <a:srgbClr val="002060"/>
              </a:solidFill>
            </a:rPr>
            <a:t>Market structures</a:t>
          </a:r>
        </a:p>
        <a:p>
          <a:pPr marL="0" lvl="0" indent="0" algn="l" defTabSz="1600200">
            <a:lnSpc>
              <a:spcPct val="90000"/>
            </a:lnSpc>
            <a:spcBef>
              <a:spcPct val="0"/>
            </a:spcBef>
            <a:spcAft>
              <a:spcPct val="35000"/>
            </a:spcAft>
            <a:buNone/>
          </a:pPr>
          <a:r>
            <a:rPr lang="en-GB" sz="1900" b="1" kern="1200" dirty="0">
              <a:solidFill>
                <a:srgbClr val="002060"/>
              </a:solidFill>
            </a:rPr>
            <a:t>- Perfect competition</a:t>
          </a:r>
        </a:p>
        <a:p>
          <a:pPr marL="0" lvl="0" indent="0" algn="l" defTabSz="1600200">
            <a:lnSpc>
              <a:spcPct val="90000"/>
            </a:lnSpc>
            <a:spcBef>
              <a:spcPct val="0"/>
            </a:spcBef>
            <a:spcAft>
              <a:spcPct val="35000"/>
            </a:spcAft>
            <a:buNone/>
          </a:pPr>
          <a:r>
            <a:rPr lang="en-GB" sz="1900" b="1" kern="1200" dirty="0">
              <a:solidFill>
                <a:srgbClr val="002060"/>
              </a:solidFill>
            </a:rPr>
            <a:t>- Monopoly</a:t>
          </a:r>
        </a:p>
        <a:p>
          <a:pPr marL="0" lvl="0" indent="0" algn="l" defTabSz="1600200">
            <a:lnSpc>
              <a:spcPct val="90000"/>
            </a:lnSpc>
            <a:spcBef>
              <a:spcPct val="0"/>
            </a:spcBef>
            <a:spcAft>
              <a:spcPct val="35000"/>
            </a:spcAft>
            <a:buNone/>
          </a:pPr>
          <a:r>
            <a:rPr lang="en-GB" sz="1900" b="1" kern="1200" dirty="0">
              <a:solidFill>
                <a:srgbClr val="002060"/>
              </a:solidFill>
            </a:rPr>
            <a:t>- Duopoly </a:t>
          </a:r>
        </a:p>
        <a:p>
          <a:pPr marL="0" lvl="0" indent="0" algn="l" defTabSz="1600200">
            <a:lnSpc>
              <a:spcPct val="90000"/>
            </a:lnSpc>
            <a:spcBef>
              <a:spcPct val="0"/>
            </a:spcBef>
            <a:spcAft>
              <a:spcPct val="35000"/>
            </a:spcAft>
            <a:buNone/>
          </a:pPr>
          <a:r>
            <a:rPr lang="en-GB" sz="1900" b="1" kern="1200" dirty="0">
              <a:solidFill>
                <a:srgbClr val="002060"/>
              </a:solidFill>
            </a:rPr>
            <a:t>- Oligopoly</a:t>
          </a:r>
        </a:p>
        <a:p>
          <a:pPr marL="0" lvl="0" indent="0" algn="ctr" defTabSz="1600200">
            <a:lnSpc>
              <a:spcPct val="90000"/>
            </a:lnSpc>
            <a:spcBef>
              <a:spcPct val="0"/>
            </a:spcBef>
            <a:spcAft>
              <a:spcPct val="35000"/>
            </a:spcAft>
            <a:buNone/>
          </a:pPr>
          <a:r>
            <a:rPr lang="en-GB" sz="1900" kern="1200" dirty="0"/>
            <a:t> </a:t>
          </a:r>
        </a:p>
      </dsp:txBody>
      <dsp:txXfrm>
        <a:off x="34513" y="143321"/>
        <a:ext cx="3709899" cy="2225939"/>
      </dsp:txXfrm>
    </dsp:sp>
    <dsp:sp modelId="{E50F7E45-918C-42B4-A22C-48EA32332608}">
      <dsp:nvSpPr>
        <dsp:cNvPr id="0" name=""/>
        <dsp:cNvSpPr/>
      </dsp:nvSpPr>
      <dsp:spPr>
        <a:xfrm>
          <a:off x="4144785" y="143321"/>
          <a:ext cx="3709899" cy="222593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dirty="0">
              <a:solidFill>
                <a:srgbClr val="002060"/>
              </a:solidFill>
            </a:rPr>
            <a:t>Markets often fail to allocate scarce resources efficiently – refer week 4</a:t>
          </a:r>
        </a:p>
      </dsp:txBody>
      <dsp:txXfrm>
        <a:off x="4144785" y="143321"/>
        <a:ext cx="3709899" cy="2225939"/>
      </dsp:txXfrm>
    </dsp:sp>
    <dsp:sp modelId="{9FEAAA74-9F94-4E2E-864A-DAE25C1A58C4}">
      <dsp:nvSpPr>
        <dsp:cNvPr id="0" name=""/>
        <dsp:cNvSpPr/>
      </dsp:nvSpPr>
      <dsp:spPr>
        <a:xfrm>
          <a:off x="8247081" y="143321"/>
          <a:ext cx="3709899" cy="222593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dirty="0">
              <a:solidFill>
                <a:srgbClr val="002060"/>
              </a:solidFill>
            </a:rPr>
            <a:t>Role of government: </a:t>
          </a:r>
        </a:p>
        <a:p>
          <a:pPr marL="0" lvl="0" indent="0" algn="ctr" defTabSz="1200150">
            <a:lnSpc>
              <a:spcPct val="90000"/>
            </a:lnSpc>
            <a:spcBef>
              <a:spcPct val="0"/>
            </a:spcBef>
            <a:spcAft>
              <a:spcPct val="35000"/>
            </a:spcAft>
            <a:buNone/>
          </a:pPr>
          <a:endParaRPr lang="en-GB" sz="2700" b="1" kern="1200" dirty="0">
            <a:solidFill>
              <a:srgbClr val="002060"/>
            </a:solidFill>
          </a:endParaRPr>
        </a:p>
        <a:p>
          <a:pPr marL="0" lvl="0" indent="0" algn="ctr" defTabSz="1200150">
            <a:lnSpc>
              <a:spcPct val="90000"/>
            </a:lnSpc>
            <a:spcBef>
              <a:spcPct val="0"/>
            </a:spcBef>
            <a:spcAft>
              <a:spcPct val="35000"/>
            </a:spcAft>
            <a:buNone/>
          </a:pPr>
          <a:r>
            <a:rPr lang="en-GB" sz="2700" b="1" kern="1200" dirty="0">
              <a:solidFill>
                <a:srgbClr val="002060"/>
              </a:solidFill>
            </a:rPr>
            <a:t>-To protect its citizens</a:t>
          </a:r>
        </a:p>
        <a:p>
          <a:pPr marL="0" lvl="0" indent="0" algn="ctr" defTabSz="1200150">
            <a:lnSpc>
              <a:spcPct val="90000"/>
            </a:lnSpc>
            <a:spcBef>
              <a:spcPct val="0"/>
            </a:spcBef>
            <a:spcAft>
              <a:spcPct val="35000"/>
            </a:spcAft>
            <a:buNone/>
          </a:pPr>
          <a:r>
            <a:rPr lang="en-GB" sz="2700" kern="1200" dirty="0"/>
            <a:t> </a:t>
          </a:r>
        </a:p>
      </dsp:txBody>
      <dsp:txXfrm>
        <a:off x="8247081" y="143321"/>
        <a:ext cx="3709899" cy="2225939"/>
      </dsp:txXfrm>
    </dsp:sp>
    <dsp:sp modelId="{69E98DEB-748E-43D8-9D8D-24DEAE43A561}">
      <dsp:nvSpPr>
        <dsp:cNvPr id="0" name=""/>
        <dsp:cNvSpPr/>
      </dsp:nvSpPr>
      <dsp:spPr>
        <a:xfrm>
          <a:off x="3617145" y="2559460"/>
          <a:ext cx="4787662" cy="294353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rgbClr val="002060"/>
              </a:solidFill>
            </a:rPr>
            <a:t>Major scandals:</a:t>
          </a:r>
        </a:p>
        <a:p>
          <a:pPr marL="0" lvl="0" indent="0" algn="ctr" defTabSz="1244600">
            <a:lnSpc>
              <a:spcPct val="90000"/>
            </a:lnSpc>
            <a:spcBef>
              <a:spcPct val="0"/>
            </a:spcBef>
            <a:spcAft>
              <a:spcPct val="35000"/>
            </a:spcAft>
            <a:buNone/>
          </a:pPr>
          <a:r>
            <a:rPr lang="en-GB" sz="2100" b="1" kern="1200" dirty="0">
              <a:solidFill>
                <a:srgbClr val="002060"/>
              </a:solidFill>
            </a:rPr>
            <a:t>-</a:t>
          </a:r>
          <a:r>
            <a:rPr lang="en-US" sz="2100" b="1" kern="1200" dirty="0">
              <a:solidFill>
                <a:srgbClr val="002060"/>
              </a:solidFill>
              <a:hlinkClick xmlns:r="http://schemas.openxmlformats.org/officeDocument/2006/relationships" r:id="rId1">
                <a:extLst>
                  <a:ext uri="{A12FA001-AC4F-418D-AE19-62706E023703}">
                    <ahyp:hlinkClr xmlns:ahyp="http://schemas.microsoft.com/office/drawing/2018/hyperlinkcolor" val="tx"/>
                  </a:ext>
                </a:extLst>
              </a:hlinkClick>
            </a:rPr>
            <a:t>Enron scandal - a story of greed</a:t>
          </a:r>
          <a:r>
            <a:rPr lang="en-GB" sz="2100" b="1" kern="1200" dirty="0">
              <a:solidFill>
                <a:srgbClr val="002060"/>
              </a:solidFill>
            </a:rPr>
            <a:t>  </a:t>
          </a:r>
        </a:p>
        <a:p>
          <a:pPr marL="0" lvl="0" indent="0" algn="ctr" defTabSz="1244600">
            <a:lnSpc>
              <a:spcPct val="90000"/>
            </a:lnSpc>
            <a:spcBef>
              <a:spcPct val="0"/>
            </a:spcBef>
            <a:spcAft>
              <a:spcPct val="35000"/>
            </a:spcAft>
            <a:buNone/>
          </a:pPr>
          <a:r>
            <a:rPr lang="en-GB" sz="2100" b="1" kern="1200" dirty="0">
              <a:solidFill>
                <a:srgbClr val="002060"/>
              </a:solidFill>
            </a:rPr>
            <a:t>- </a:t>
          </a:r>
          <a:r>
            <a:rPr lang="en-US" sz="2100" b="1" kern="1200" dirty="0">
              <a:solidFill>
                <a:srgbClr val="002060"/>
              </a:solidFill>
              <a:hlinkClick xmlns:r="http://schemas.openxmlformats.org/officeDocument/2006/relationships" r:id="rId2">
                <a:extLst>
                  <a:ext uri="{A12FA001-AC4F-418D-AE19-62706E023703}">
                    <ahyp:hlinkClr xmlns:ahyp="http://schemas.microsoft.com/office/drawing/2018/hyperlinkcolor" val="tx"/>
                  </a:ext>
                </a:extLst>
              </a:hlinkClick>
            </a:rPr>
            <a:t>Subprime mortgage crisis - credit crunch</a:t>
          </a:r>
          <a:endParaRPr lang="en-US" sz="2100" b="1" kern="1200" dirty="0">
            <a:solidFill>
              <a:srgbClr val="002060"/>
            </a:solidFill>
          </a:endParaRPr>
        </a:p>
        <a:p>
          <a:pPr marL="0" lvl="0" indent="0" algn="ctr" defTabSz="1244600">
            <a:lnSpc>
              <a:spcPct val="90000"/>
            </a:lnSpc>
            <a:spcBef>
              <a:spcPct val="0"/>
            </a:spcBef>
            <a:spcAft>
              <a:spcPct val="35000"/>
            </a:spcAft>
            <a:buNone/>
          </a:pPr>
          <a:r>
            <a:rPr lang="en-US" sz="2100" b="1" kern="1200" dirty="0">
              <a:solidFill>
                <a:srgbClr val="002060"/>
              </a:solidFill>
              <a:hlinkClick xmlns:r="http://schemas.openxmlformats.org/officeDocument/2006/relationships" r:id="rId3">
                <a:extLst>
                  <a:ext uri="{A12FA001-AC4F-418D-AE19-62706E023703}">
                    <ahyp:hlinkClr xmlns:ahyp="http://schemas.microsoft.com/office/drawing/2018/hyperlinkcolor" val="tx"/>
                  </a:ext>
                </a:extLst>
              </a:hlinkClick>
            </a:rPr>
            <a:t>...think of the effects the Bank of England's scrapping of Mortgage Affordability Test might have</a:t>
          </a:r>
          <a:endParaRPr lang="en-GB" sz="2100" b="1" kern="1200" dirty="0">
            <a:solidFill>
              <a:srgbClr val="002060"/>
            </a:solidFill>
          </a:endParaRPr>
        </a:p>
        <a:p>
          <a:pPr marL="0" lvl="0" indent="0" algn="ctr" defTabSz="1244600">
            <a:lnSpc>
              <a:spcPct val="90000"/>
            </a:lnSpc>
            <a:spcBef>
              <a:spcPct val="0"/>
            </a:spcBef>
            <a:spcAft>
              <a:spcPct val="35000"/>
            </a:spcAft>
            <a:buNone/>
          </a:pPr>
          <a:endParaRPr lang="en-GB" sz="2100" kern="1200" dirty="0"/>
        </a:p>
      </dsp:txBody>
      <dsp:txXfrm>
        <a:off x="3617145" y="2559460"/>
        <a:ext cx="4787662" cy="29435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C229F1-DF4B-4FE0-A463-C461D014D48D}">
      <dsp:nvSpPr>
        <dsp:cNvPr id="0" name=""/>
        <dsp:cNvSpPr/>
      </dsp:nvSpPr>
      <dsp:spPr>
        <a:xfrm>
          <a:off x="225609" y="291"/>
          <a:ext cx="11570733" cy="5397653"/>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GB" sz="4800" b="1" kern="1200" dirty="0">
              <a:solidFill>
                <a:srgbClr val="002060"/>
              </a:solidFill>
            </a:rPr>
            <a:t>Government uses various tools:</a:t>
          </a:r>
        </a:p>
        <a:p>
          <a:pPr marL="0" lvl="0" indent="0" algn="l" defTabSz="2133600">
            <a:lnSpc>
              <a:spcPct val="90000"/>
            </a:lnSpc>
            <a:spcBef>
              <a:spcPct val="0"/>
            </a:spcBef>
            <a:spcAft>
              <a:spcPct val="35000"/>
            </a:spcAft>
            <a:buNone/>
          </a:pPr>
          <a:r>
            <a:rPr lang="en-GB" sz="2400" b="1" kern="1200" dirty="0">
              <a:solidFill>
                <a:srgbClr val="002060"/>
              </a:solidFill>
            </a:rPr>
            <a:t>- Provides public goods and services </a:t>
          </a:r>
          <a:r>
            <a:rPr lang="en-GB" sz="2400" b="0" kern="1200" dirty="0" err="1">
              <a:solidFill>
                <a:srgbClr val="002060"/>
              </a:solidFill>
            </a:rPr>
            <a:t>e.g</a:t>
          </a:r>
          <a:r>
            <a:rPr lang="en-GB" sz="2400" b="0" kern="1200" dirty="0">
              <a:solidFill>
                <a:srgbClr val="002060"/>
              </a:solidFill>
            </a:rPr>
            <a:t> defence, security, roads </a:t>
          </a:r>
        </a:p>
        <a:p>
          <a:pPr marL="0" lvl="0" indent="0" algn="l" defTabSz="2133600">
            <a:lnSpc>
              <a:spcPct val="90000"/>
            </a:lnSpc>
            <a:spcBef>
              <a:spcPct val="0"/>
            </a:spcBef>
            <a:spcAft>
              <a:spcPct val="35000"/>
            </a:spcAft>
            <a:buNone/>
          </a:pPr>
          <a:r>
            <a:rPr lang="en-GB" sz="2400" b="1" kern="1200" dirty="0">
              <a:solidFill>
                <a:srgbClr val="002060"/>
              </a:solidFill>
            </a:rPr>
            <a:t>- New policies and/or legislation/rules – monetary and fiscal (interest, tax etc)</a:t>
          </a:r>
        </a:p>
        <a:p>
          <a:pPr marL="0" lvl="0" indent="0" algn="l" defTabSz="2133600">
            <a:lnSpc>
              <a:spcPct val="90000"/>
            </a:lnSpc>
            <a:spcBef>
              <a:spcPct val="0"/>
            </a:spcBef>
            <a:spcAft>
              <a:spcPct val="35000"/>
            </a:spcAft>
            <a:buNone/>
          </a:pPr>
          <a:r>
            <a:rPr lang="en-GB" sz="2400" b="1" kern="1200" dirty="0">
              <a:solidFill>
                <a:srgbClr val="002060"/>
              </a:solidFill>
            </a:rPr>
            <a:t>- Regulation – Competition, Anti Money Laundering etc</a:t>
          </a:r>
        </a:p>
        <a:p>
          <a:pPr marL="0" lvl="0" indent="0" algn="l" defTabSz="2133600">
            <a:lnSpc>
              <a:spcPct val="90000"/>
            </a:lnSpc>
            <a:spcBef>
              <a:spcPct val="0"/>
            </a:spcBef>
            <a:spcAft>
              <a:spcPct val="35000"/>
            </a:spcAft>
            <a:buNone/>
          </a:pPr>
          <a:r>
            <a:rPr lang="en-US" sz="2400" b="1" kern="1200" dirty="0">
              <a:solidFill>
                <a:srgbClr val="002060"/>
              </a:solidFill>
            </a:rPr>
            <a:t>- Provide funding for some companies so they do not collapse refer COVID-19 grants and loans </a:t>
          </a:r>
        </a:p>
        <a:p>
          <a:pPr marL="0" lvl="0" indent="0" algn="l" defTabSz="2133600">
            <a:lnSpc>
              <a:spcPct val="90000"/>
            </a:lnSpc>
            <a:spcBef>
              <a:spcPct val="0"/>
            </a:spcBef>
            <a:spcAft>
              <a:spcPct val="35000"/>
            </a:spcAft>
            <a:buNone/>
          </a:pPr>
          <a:r>
            <a:rPr lang="en-US" sz="2400" b="1" kern="1200" dirty="0">
              <a:solidFill>
                <a:srgbClr val="002060"/>
              </a:solidFill>
            </a:rPr>
            <a:t>- Legal monopolies</a:t>
          </a:r>
          <a:endParaRPr lang="en-GB" sz="2400" b="1" kern="1200" dirty="0">
            <a:solidFill>
              <a:srgbClr val="002060"/>
            </a:solidFill>
          </a:endParaRPr>
        </a:p>
        <a:p>
          <a:pPr marL="0" lvl="0" indent="0" algn="l" defTabSz="2133600">
            <a:lnSpc>
              <a:spcPct val="90000"/>
            </a:lnSpc>
            <a:spcBef>
              <a:spcPct val="0"/>
            </a:spcBef>
            <a:spcAft>
              <a:spcPct val="35000"/>
            </a:spcAft>
            <a:buNone/>
          </a:pPr>
          <a:r>
            <a:rPr lang="en-US" sz="2400" b="1" kern="1200" dirty="0">
              <a:solidFill>
                <a:srgbClr val="002060"/>
              </a:solidFill>
            </a:rPr>
            <a:t>- Create new businesses and industries through subsidization and </a:t>
          </a:r>
          <a:r>
            <a:rPr lang="en-GB" sz="2400" b="1" kern="1200" dirty="0">
              <a:solidFill>
                <a:srgbClr val="002060"/>
              </a:solidFill>
            </a:rPr>
            <a:t>privatization</a:t>
          </a:r>
        </a:p>
        <a:p>
          <a:pPr marL="0" lvl="0" indent="0" algn="ctr" defTabSz="2133600">
            <a:lnSpc>
              <a:spcPct val="90000"/>
            </a:lnSpc>
            <a:spcBef>
              <a:spcPct val="0"/>
            </a:spcBef>
            <a:spcAft>
              <a:spcPct val="35000"/>
            </a:spcAft>
            <a:buNone/>
          </a:pPr>
          <a:endParaRPr lang="en-GB" sz="1300" kern="1200" dirty="0"/>
        </a:p>
      </dsp:txBody>
      <dsp:txXfrm>
        <a:off x="225609" y="291"/>
        <a:ext cx="11570733" cy="539765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C229F1-DF4B-4FE0-A463-C461D014D48D}">
      <dsp:nvSpPr>
        <dsp:cNvPr id="0" name=""/>
        <dsp:cNvSpPr/>
      </dsp:nvSpPr>
      <dsp:spPr>
        <a:xfrm>
          <a:off x="265536" y="4904"/>
          <a:ext cx="12214540" cy="4807573"/>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altLang="en-US" sz="3600" kern="1200" dirty="0">
              <a:solidFill>
                <a:srgbClr val="000000"/>
              </a:solidFill>
            </a:rPr>
            <a:t>A </a:t>
          </a:r>
          <a:r>
            <a:rPr lang="en-US" altLang="en-US" sz="3600" b="1" kern="1200" dirty="0">
              <a:solidFill>
                <a:schemeClr val="accent1"/>
              </a:solidFill>
            </a:rPr>
            <a:t>market failure </a:t>
          </a:r>
          <a:r>
            <a:rPr lang="en-US" altLang="en-US" sz="3600" kern="1200" dirty="0">
              <a:solidFill>
                <a:srgbClr val="000000"/>
              </a:solidFill>
            </a:rPr>
            <a:t>is a situation in which the invisible hand pushes in such a way that individual decisions do not lead to socially desirable outcomes</a:t>
          </a:r>
        </a:p>
        <a:p>
          <a:pPr marL="0" lvl="0" indent="0" algn="l" defTabSz="1600200">
            <a:lnSpc>
              <a:spcPct val="90000"/>
            </a:lnSpc>
            <a:spcBef>
              <a:spcPct val="0"/>
            </a:spcBef>
            <a:spcAft>
              <a:spcPct val="35000"/>
            </a:spcAft>
            <a:buFont typeface="Arial" panose="020B0604020202020204" pitchFamily="34" charset="0"/>
            <a:buNone/>
          </a:pPr>
          <a:r>
            <a:rPr lang="en-US" altLang="en-US" sz="3600" kern="1200" dirty="0">
              <a:solidFill>
                <a:srgbClr val="000000"/>
              </a:solidFill>
            </a:rPr>
            <a:t>- Externalities</a:t>
          </a:r>
        </a:p>
        <a:p>
          <a:pPr marL="0" lvl="0" indent="0" algn="l" defTabSz="1600200">
            <a:lnSpc>
              <a:spcPct val="90000"/>
            </a:lnSpc>
            <a:spcBef>
              <a:spcPct val="0"/>
            </a:spcBef>
            <a:spcAft>
              <a:spcPct val="35000"/>
            </a:spcAft>
            <a:buFont typeface="Arial" panose="020B0604020202020204" pitchFamily="34" charset="0"/>
            <a:buNone/>
          </a:pPr>
          <a:r>
            <a:rPr lang="en-US" altLang="en-US" sz="3600" kern="1200" dirty="0">
              <a:solidFill>
                <a:srgbClr val="000000"/>
              </a:solidFill>
            </a:rPr>
            <a:t>- Public goods</a:t>
          </a:r>
        </a:p>
        <a:p>
          <a:pPr marL="0" lvl="0" indent="0" algn="l" defTabSz="1600200">
            <a:lnSpc>
              <a:spcPct val="90000"/>
            </a:lnSpc>
            <a:spcBef>
              <a:spcPct val="0"/>
            </a:spcBef>
            <a:spcAft>
              <a:spcPct val="35000"/>
            </a:spcAft>
            <a:buFont typeface="Arial" panose="020B0604020202020204" pitchFamily="34" charset="0"/>
            <a:buNone/>
          </a:pPr>
          <a:r>
            <a:rPr lang="en-US" altLang="en-US" sz="3600" kern="1200" dirty="0">
              <a:solidFill>
                <a:srgbClr val="000000"/>
              </a:solidFill>
            </a:rPr>
            <a:t>- Imperfect information</a:t>
          </a:r>
        </a:p>
        <a:p>
          <a:pPr marL="0" lvl="0" indent="0" algn="l" defTabSz="1600200">
            <a:lnSpc>
              <a:spcPct val="90000"/>
            </a:lnSpc>
            <a:spcBef>
              <a:spcPct val="0"/>
            </a:spcBef>
            <a:spcAft>
              <a:spcPct val="35000"/>
            </a:spcAft>
            <a:buFont typeface="Arial" panose="020B0604020202020204" pitchFamily="34" charset="0"/>
            <a:buNone/>
          </a:pPr>
          <a:r>
            <a:rPr lang="en-US" altLang="en-US" sz="3600" b="1" kern="1200" dirty="0">
              <a:solidFill>
                <a:schemeClr val="accent1"/>
              </a:solidFill>
            </a:rPr>
            <a:t>Government failures </a:t>
          </a:r>
          <a:r>
            <a:rPr lang="en-US" altLang="en-US" sz="3600" kern="1200" dirty="0"/>
            <a:t>are when the government intervention actually makes the situation worse</a:t>
          </a:r>
          <a:endParaRPr lang="en-GB" sz="1050" kern="1200" dirty="0"/>
        </a:p>
      </dsp:txBody>
      <dsp:txXfrm>
        <a:off x="265536" y="4904"/>
        <a:ext cx="12214540" cy="480757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C229F1-DF4B-4FE0-A463-C461D014D48D}">
      <dsp:nvSpPr>
        <dsp:cNvPr id="0" name=""/>
        <dsp:cNvSpPr/>
      </dsp:nvSpPr>
      <dsp:spPr>
        <a:xfrm>
          <a:off x="4646503" y="4765"/>
          <a:ext cx="2728946" cy="1273031"/>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endParaRPr lang="en-GB" sz="1300" kern="1200" dirty="0"/>
        </a:p>
      </dsp:txBody>
      <dsp:txXfrm>
        <a:off x="4646503" y="4765"/>
        <a:ext cx="2728946" cy="1273031"/>
      </dsp:txXfrm>
    </dsp:sp>
    <dsp:sp modelId="{AA98BE10-453D-427D-B69E-79B346AE2F26}">
      <dsp:nvSpPr>
        <dsp:cNvPr id="0" name=""/>
        <dsp:cNvSpPr/>
      </dsp:nvSpPr>
      <dsp:spPr>
        <a:xfrm>
          <a:off x="0" y="1174703"/>
          <a:ext cx="12003488" cy="3924896"/>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altLang="en-US" sz="3600" b="1" kern="1200" dirty="0">
              <a:solidFill>
                <a:schemeClr val="accent1"/>
              </a:solidFill>
            </a:rPr>
            <a:t>Government failures </a:t>
          </a:r>
          <a:r>
            <a:rPr lang="en-US" altLang="en-US" sz="3600" kern="1200" dirty="0"/>
            <a:t>are when the government intervention actually makes the situation worse</a:t>
          </a:r>
          <a:endParaRPr lang="en-US" altLang="en-US" sz="3600" kern="1200" dirty="0">
            <a:solidFill>
              <a:srgbClr val="000000"/>
            </a:solidFill>
            <a:cs typeface="Arial" panose="020B0604020202020204" pitchFamily="34" charset="0"/>
          </a:endParaRPr>
        </a:p>
      </dsp:txBody>
      <dsp:txXfrm>
        <a:off x="0" y="1174703"/>
        <a:ext cx="12003488" cy="392489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1BE6E1-D7EA-45A9-A048-7C7ABB9C6DB5}">
      <dsp:nvSpPr>
        <dsp:cNvPr id="0" name=""/>
        <dsp:cNvSpPr/>
      </dsp:nvSpPr>
      <dsp:spPr>
        <a:xfrm>
          <a:off x="0" y="177909"/>
          <a:ext cx="3176779" cy="329418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b="1" kern="1200" dirty="0">
              <a:solidFill>
                <a:srgbClr val="002060"/>
              </a:solidFill>
            </a:rPr>
            <a:t>Political</a:t>
          </a:r>
        </a:p>
        <a:p>
          <a:pPr marL="0" lvl="0" indent="0" algn="l" defTabSz="1600200">
            <a:lnSpc>
              <a:spcPct val="90000"/>
            </a:lnSpc>
            <a:spcBef>
              <a:spcPct val="0"/>
            </a:spcBef>
            <a:spcAft>
              <a:spcPct val="35000"/>
            </a:spcAft>
            <a:buNone/>
          </a:pPr>
          <a:r>
            <a:rPr lang="en-GB" sz="1900" b="1" kern="1200" dirty="0">
              <a:solidFill>
                <a:srgbClr val="002060"/>
              </a:solidFill>
            </a:rPr>
            <a:t>- Political stability and international relationships play a pivotal role in business success – both local environment or on an international scale – </a:t>
          </a:r>
          <a:r>
            <a:rPr lang="en-GB" sz="1900" b="0" kern="1200" dirty="0">
              <a:solidFill>
                <a:srgbClr val="002060"/>
              </a:solidFill>
            </a:rPr>
            <a:t>check Russo-Ukrainian War – impeding sanctions, global oil price volatility, energy crisis etc </a:t>
          </a:r>
        </a:p>
      </dsp:txBody>
      <dsp:txXfrm>
        <a:off x="0" y="177909"/>
        <a:ext cx="3176779" cy="3294188"/>
      </dsp:txXfrm>
    </dsp:sp>
    <dsp:sp modelId="{E50F7E45-918C-42B4-A22C-48EA32332608}">
      <dsp:nvSpPr>
        <dsp:cNvPr id="0" name=""/>
        <dsp:cNvSpPr/>
      </dsp:nvSpPr>
      <dsp:spPr>
        <a:xfrm>
          <a:off x="3337192" y="380409"/>
          <a:ext cx="2301982" cy="19738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b="1" kern="1200" dirty="0">
              <a:solidFill>
                <a:srgbClr val="002060"/>
              </a:solidFill>
            </a:rPr>
            <a:t>Economic</a:t>
          </a:r>
        </a:p>
        <a:p>
          <a:pPr marL="0" lvl="0" indent="0" algn="ctr" defTabSz="1600200">
            <a:lnSpc>
              <a:spcPct val="90000"/>
            </a:lnSpc>
            <a:spcBef>
              <a:spcPct val="0"/>
            </a:spcBef>
            <a:spcAft>
              <a:spcPct val="35000"/>
            </a:spcAft>
            <a:buNone/>
          </a:pPr>
          <a:r>
            <a:rPr lang="en-GB" sz="1600" b="1" kern="1200" dirty="0">
              <a:solidFill>
                <a:srgbClr val="002060"/>
              </a:solidFill>
            </a:rPr>
            <a:t>- Economic factors and tools used </a:t>
          </a:r>
          <a:r>
            <a:rPr lang="en-GB" sz="1600" b="1" kern="1200" dirty="0" err="1">
              <a:solidFill>
                <a:srgbClr val="002060"/>
              </a:solidFill>
            </a:rPr>
            <a:t>e.g</a:t>
          </a:r>
          <a:r>
            <a:rPr lang="en-GB" sz="1600" b="1" kern="1200" dirty="0">
              <a:solidFill>
                <a:srgbClr val="002060"/>
              </a:solidFill>
            </a:rPr>
            <a:t> Economic Growth, unemployment %</a:t>
          </a:r>
          <a:r>
            <a:rPr lang="en-GB" sz="1600" b="1" kern="1200" dirty="0" err="1">
              <a:solidFill>
                <a:srgbClr val="002060"/>
              </a:solidFill>
            </a:rPr>
            <a:t>ge</a:t>
          </a:r>
          <a:r>
            <a:rPr lang="en-GB" sz="1600" b="1" kern="1200" dirty="0">
              <a:solidFill>
                <a:srgbClr val="002060"/>
              </a:solidFill>
            </a:rPr>
            <a:t>, Interest Rates, Inflation, Exchange Rates etc</a:t>
          </a:r>
        </a:p>
      </dsp:txBody>
      <dsp:txXfrm>
        <a:off x="3337192" y="380409"/>
        <a:ext cx="2301982" cy="1973819"/>
      </dsp:txXfrm>
    </dsp:sp>
    <dsp:sp modelId="{9FEAAA74-9F94-4E2E-864A-DAE25C1A58C4}">
      <dsp:nvSpPr>
        <dsp:cNvPr id="0" name=""/>
        <dsp:cNvSpPr/>
      </dsp:nvSpPr>
      <dsp:spPr>
        <a:xfrm>
          <a:off x="5942522" y="375386"/>
          <a:ext cx="2133517" cy="163011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b="1" kern="1200" dirty="0">
              <a:solidFill>
                <a:srgbClr val="002060"/>
              </a:solidFill>
            </a:rPr>
            <a:t>Social</a:t>
          </a:r>
        </a:p>
        <a:p>
          <a:pPr marL="0" lvl="0" indent="0" algn="ctr" defTabSz="1600200">
            <a:lnSpc>
              <a:spcPct val="90000"/>
            </a:lnSpc>
            <a:spcBef>
              <a:spcPct val="0"/>
            </a:spcBef>
            <a:spcAft>
              <a:spcPct val="35000"/>
            </a:spcAft>
            <a:buNone/>
          </a:pPr>
          <a:r>
            <a:rPr lang="en-GB" sz="1700" b="1" kern="1200" dirty="0">
              <a:solidFill>
                <a:srgbClr val="002060"/>
              </a:solidFill>
            </a:rPr>
            <a:t>- demographics, lifestyles, tastes and preferences  </a:t>
          </a:r>
        </a:p>
        <a:p>
          <a:pPr marL="0" lvl="0" indent="0" algn="ctr" defTabSz="1600200">
            <a:lnSpc>
              <a:spcPct val="90000"/>
            </a:lnSpc>
            <a:spcBef>
              <a:spcPct val="0"/>
            </a:spcBef>
            <a:spcAft>
              <a:spcPct val="35000"/>
            </a:spcAft>
            <a:buNone/>
          </a:pPr>
          <a:r>
            <a:rPr lang="en-GB" sz="1700" kern="1200" dirty="0"/>
            <a:t> </a:t>
          </a:r>
        </a:p>
      </dsp:txBody>
      <dsp:txXfrm>
        <a:off x="5942522" y="375386"/>
        <a:ext cx="2133517" cy="1630116"/>
      </dsp:txXfrm>
    </dsp:sp>
    <dsp:sp modelId="{69E98DEB-748E-43D8-9D8D-24DEAE43A561}">
      <dsp:nvSpPr>
        <dsp:cNvPr id="0" name=""/>
        <dsp:cNvSpPr/>
      </dsp:nvSpPr>
      <dsp:spPr>
        <a:xfrm>
          <a:off x="8628042" y="311439"/>
          <a:ext cx="3276049" cy="233299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b="1" kern="1200" dirty="0">
              <a:solidFill>
                <a:srgbClr val="002060"/>
              </a:solidFill>
            </a:rPr>
            <a:t>Technological</a:t>
          </a:r>
        </a:p>
        <a:p>
          <a:pPr marL="0" lvl="0" indent="0" algn="ctr" defTabSz="1600200">
            <a:lnSpc>
              <a:spcPct val="90000"/>
            </a:lnSpc>
            <a:spcBef>
              <a:spcPct val="0"/>
            </a:spcBef>
            <a:spcAft>
              <a:spcPct val="35000"/>
            </a:spcAft>
            <a:buNone/>
          </a:pPr>
          <a:r>
            <a:rPr lang="en-GB" sz="2400" b="1" kern="1200" dirty="0">
              <a:solidFill>
                <a:srgbClr val="002060"/>
              </a:solidFill>
            </a:rPr>
            <a:t>-ICT, R&amp;D and Innovation, e-commerce, automation</a:t>
          </a:r>
          <a:endParaRPr lang="en-GB" sz="3200" b="1" kern="1200" dirty="0">
            <a:solidFill>
              <a:srgbClr val="002060"/>
            </a:solidFill>
          </a:endParaRPr>
        </a:p>
      </dsp:txBody>
      <dsp:txXfrm>
        <a:off x="8628042" y="311439"/>
        <a:ext cx="3276049" cy="2332992"/>
      </dsp:txXfrm>
    </dsp:sp>
    <dsp:sp modelId="{9833608E-9D59-4B20-9CAE-5184814DC39E}">
      <dsp:nvSpPr>
        <dsp:cNvPr id="0" name=""/>
        <dsp:cNvSpPr/>
      </dsp:nvSpPr>
      <dsp:spPr>
        <a:xfrm>
          <a:off x="2408448" y="3363034"/>
          <a:ext cx="2738352" cy="21785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rgbClr val="002060"/>
              </a:solidFill>
            </a:rPr>
            <a:t>Environmental</a:t>
          </a:r>
        </a:p>
        <a:p>
          <a:pPr marL="0" lvl="0" indent="0" algn="ctr" defTabSz="1244600">
            <a:lnSpc>
              <a:spcPct val="90000"/>
            </a:lnSpc>
            <a:spcBef>
              <a:spcPct val="0"/>
            </a:spcBef>
            <a:spcAft>
              <a:spcPct val="35000"/>
            </a:spcAft>
            <a:buNone/>
          </a:pPr>
          <a:r>
            <a:rPr lang="en-GB" sz="1800" b="1" kern="1200" dirty="0">
              <a:solidFill>
                <a:srgbClr val="002060"/>
              </a:solidFill>
            </a:rPr>
            <a:t>-climate change, weather, recycling, pollution – COP26 Glasgow October 2021</a:t>
          </a:r>
        </a:p>
        <a:p>
          <a:pPr marL="0" lvl="0" indent="0" algn="ctr" defTabSz="1244600">
            <a:lnSpc>
              <a:spcPct val="90000"/>
            </a:lnSpc>
            <a:spcBef>
              <a:spcPct val="0"/>
            </a:spcBef>
            <a:spcAft>
              <a:spcPct val="35000"/>
            </a:spcAft>
            <a:buNone/>
          </a:pPr>
          <a:endParaRPr lang="en-GB" sz="1800" b="1" kern="1200" dirty="0">
            <a:solidFill>
              <a:srgbClr val="002060"/>
            </a:solidFill>
          </a:endParaRPr>
        </a:p>
      </dsp:txBody>
      <dsp:txXfrm>
        <a:off x="2408448" y="3363034"/>
        <a:ext cx="2738352" cy="2178532"/>
      </dsp:txXfrm>
    </dsp:sp>
    <dsp:sp modelId="{5B3937AA-8BDD-4862-9491-77EE8905E922}">
      <dsp:nvSpPr>
        <dsp:cNvPr id="0" name=""/>
        <dsp:cNvSpPr/>
      </dsp:nvSpPr>
      <dsp:spPr>
        <a:xfrm>
          <a:off x="5212325" y="3419695"/>
          <a:ext cx="2663444" cy="212187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dirty="0">
              <a:solidFill>
                <a:srgbClr val="002060"/>
              </a:solidFill>
            </a:rPr>
            <a:t>Legal</a:t>
          </a:r>
        </a:p>
        <a:p>
          <a:pPr marL="0" lvl="0" indent="0" algn="ctr" defTabSz="1422400">
            <a:lnSpc>
              <a:spcPct val="90000"/>
            </a:lnSpc>
            <a:spcBef>
              <a:spcPct val="0"/>
            </a:spcBef>
            <a:spcAft>
              <a:spcPct val="35000"/>
            </a:spcAft>
            <a:buNone/>
          </a:pPr>
          <a:r>
            <a:rPr lang="en-GB" sz="1800" b="1" kern="1200" dirty="0">
              <a:solidFill>
                <a:srgbClr val="002060"/>
              </a:solidFill>
            </a:rPr>
            <a:t>-Laws and regulations –corporation tax, national minimum wage </a:t>
          </a:r>
        </a:p>
        <a:p>
          <a:pPr marL="0" lvl="0" indent="0" algn="ctr" defTabSz="1422400">
            <a:lnSpc>
              <a:spcPct val="90000"/>
            </a:lnSpc>
            <a:spcBef>
              <a:spcPct val="0"/>
            </a:spcBef>
            <a:spcAft>
              <a:spcPct val="35000"/>
            </a:spcAft>
            <a:buNone/>
          </a:pPr>
          <a:endParaRPr lang="en-GB" sz="1800" b="1" kern="1200" dirty="0">
            <a:solidFill>
              <a:srgbClr val="002060"/>
            </a:solidFill>
          </a:endParaRPr>
        </a:p>
      </dsp:txBody>
      <dsp:txXfrm>
        <a:off x="5212325" y="3419695"/>
        <a:ext cx="2663444" cy="2121871"/>
      </dsp:txXfrm>
    </dsp:sp>
    <dsp:sp modelId="{A7D700F4-C49F-4018-9D65-3634A18DF2C6}">
      <dsp:nvSpPr>
        <dsp:cNvPr id="0" name=""/>
        <dsp:cNvSpPr/>
      </dsp:nvSpPr>
      <dsp:spPr>
        <a:xfrm>
          <a:off x="7941294" y="3419695"/>
          <a:ext cx="2663444" cy="212187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b="1" kern="1200" dirty="0">
              <a:solidFill>
                <a:srgbClr val="002060"/>
              </a:solidFill>
            </a:rPr>
            <a:t>more</a:t>
          </a:r>
        </a:p>
        <a:p>
          <a:pPr marL="0" lvl="0" indent="0" algn="ctr" defTabSz="1555750">
            <a:lnSpc>
              <a:spcPct val="90000"/>
            </a:lnSpc>
            <a:spcBef>
              <a:spcPct val="0"/>
            </a:spcBef>
            <a:spcAft>
              <a:spcPct val="35000"/>
            </a:spcAft>
            <a:buNone/>
          </a:pPr>
          <a:r>
            <a:rPr lang="en-GB" sz="3500" b="1" kern="1200" dirty="0">
              <a:solidFill>
                <a:srgbClr val="002060"/>
              </a:solidFill>
            </a:rPr>
            <a:t>-Competitors, </a:t>
          </a:r>
        </a:p>
      </dsp:txBody>
      <dsp:txXfrm>
        <a:off x="7941294" y="3419695"/>
        <a:ext cx="2663444" cy="2121871"/>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8C1049-2833-4220-9A20-039062A3E21A}" type="datetimeFigureOut">
              <a:rPr lang="en-GB" smtClean="0"/>
              <a:t>15/10/2024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BFD5E0-AEE8-4733-8303-85FEDC52B34B}" type="slidenum">
              <a:rPr lang="en-GB" smtClean="0"/>
              <a:t>‹#›</a:t>
            </a:fld>
            <a:endParaRPr lang="en-GB"/>
          </a:p>
        </p:txBody>
      </p:sp>
    </p:spTree>
    <p:extLst>
      <p:ext uri="{BB962C8B-B14F-4D97-AF65-F5344CB8AC3E}">
        <p14:creationId xmlns:p14="http://schemas.microsoft.com/office/powerpoint/2010/main" val="3718151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6CEB818-6F06-40D6-BC89-BF2998E1C3DE}"/>
              </a:ext>
            </a:extLst>
          </p:cNvPr>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EDD932D-45DF-4E20-A02A-EDE6DC6124EE}" type="slidenum">
              <a:rPr kumimoji="0" lang="en-GB" alt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alt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405506" name="Rectangle 7">
            <a:extLst>
              <a:ext uri="{FF2B5EF4-FFF2-40B4-BE49-F238E27FC236}">
                <a16:creationId xmlns:a16="http://schemas.microsoft.com/office/drawing/2014/main" id="{F8A7D4B5-1F24-4552-A6DA-20FE98E1ED9A}"/>
              </a:ext>
            </a:extLst>
          </p:cNvPr>
          <p:cNvSpPr txBox="1">
            <a:spLocks noGrp="1" noChangeArrowheads="1"/>
          </p:cNvSpPr>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CCC15871-A8B1-4881-A004-3552941DBDA4}" type="slidenum">
              <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405507" name="Rectangle 1026">
            <a:extLst>
              <a:ext uri="{FF2B5EF4-FFF2-40B4-BE49-F238E27FC236}">
                <a16:creationId xmlns:a16="http://schemas.microsoft.com/office/drawing/2014/main" id="{1605CFED-F633-4232-BC46-2C02A695DCEA}"/>
              </a:ext>
            </a:extLst>
          </p:cNvPr>
          <p:cNvSpPr>
            <a:spLocks noGrp="1" noRot="1" noChangeAspect="1" noChangeArrowheads="1" noTextEdit="1"/>
          </p:cNvSpPr>
          <p:nvPr>
            <p:ph type="sldImg"/>
          </p:nvPr>
        </p:nvSpPr>
        <p:spPr>
          <a:ln/>
        </p:spPr>
      </p:sp>
      <p:sp>
        <p:nvSpPr>
          <p:cNvPr id="405508" name="Rectangle 1027">
            <a:extLst>
              <a:ext uri="{FF2B5EF4-FFF2-40B4-BE49-F238E27FC236}">
                <a16:creationId xmlns:a16="http://schemas.microsoft.com/office/drawing/2014/main" id="{EB7E2782-39B7-49D7-B928-65634E84749A}"/>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F701A941-E222-4D2D-9BB6-CFC17179AF78}"/>
              </a:ext>
            </a:extLst>
          </p:cNvPr>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D7971B-A99D-4664-BB27-7377326CC9AB}" type="slidenum">
              <a:rPr kumimoji="0" lang="en-GB" alt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alt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528386" name="Rectangle 2">
            <a:extLst>
              <a:ext uri="{FF2B5EF4-FFF2-40B4-BE49-F238E27FC236}">
                <a16:creationId xmlns:a16="http://schemas.microsoft.com/office/drawing/2014/main" id="{BF3BF3CA-A78F-4B54-B2A9-2FB11C817A58}"/>
              </a:ext>
            </a:extLst>
          </p:cNvPr>
          <p:cNvSpPr>
            <a:spLocks noGrp="1" noChangeArrowheads="1"/>
          </p:cNvSpPr>
          <p:nvPr>
            <p:ph type="body" idx="1"/>
          </p:nvPr>
        </p:nvSpPr>
        <p:spPr>
          <a:ln/>
        </p:spPr>
        <p:txBody>
          <a:bodyPr lIns="92075" tIns="46038" rIns="92075" bIns="46038"/>
          <a:lstStyle/>
          <a:p>
            <a:endParaRPr lang="en-GB" altLang="en-US" noProof="1"/>
          </a:p>
        </p:txBody>
      </p:sp>
      <p:sp>
        <p:nvSpPr>
          <p:cNvPr id="528387" name="Rectangle 3">
            <a:extLst>
              <a:ext uri="{FF2B5EF4-FFF2-40B4-BE49-F238E27FC236}">
                <a16:creationId xmlns:a16="http://schemas.microsoft.com/office/drawing/2014/main" id="{085E1EB8-BD68-4896-A0A0-EB245372E00C}"/>
              </a:ext>
            </a:extLst>
          </p:cNvPr>
          <p:cNvSpPr>
            <a:spLocks noGrp="1" noRot="1" noChangeAspect="1" noChangeArrowheads="1" noTextEdit="1"/>
          </p:cNvSpPr>
          <p:nvPr>
            <p:ph type="sldImg"/>
          </p:nvPr>
        </p:nvSpPr>
        <p:spPr>
          <a:ln w="12700" cap="flat">
            <a:solidFill>
              <a:schemeClr val="tx1"/>
            </a:solidFill>
          </a:ln>
          <a:extLst>
            <a:ext uri="{909E8E84-426E-40DD-AFC4-6F175D3DCCD1}">
              <a14:hiddenFill xmlns:a14="http://schemas.microsoft.com/office/drawing/2010/main">
                <a:noFill/>
              </a14:hiddenFill>
            </a:ext>
          </a:extLst>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98695FCF-BC76-41DC-847E-BAA355AAC756}"/>
              </a:ext>
            </a:extLst>
          </p:cNvPr>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D3727-7508-4B5C-B84B-A082B8949A6D}" type="slidenum">
              <a:rPr kumimoji="0" lang="en-GB" alt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alt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530434" name="Rectangle 2">
            <a:extLst>
              <a:ext uri="{FF2B5EF4-FFF2-40B4-BE49-F238E27FC236}">
                <a16:creationId xmlns:a16="http://schemas.microsoft.com/office/drawing/2014/main" id="{C3B21A50-2F10-4CB8-9541-7180E9EDA4BB}"/>
              </a:ext>
            </a:extLst>
          </p:cNvPr>
          <p:cNvSpPr>
            <a:spLocks noGrp="1" noChangeArrowheads="1"/>
          </p:cNvSpPr>
          <p:nvPr>
            <p:ph type="body" idx="1"/>
          </p:nvPr>
        </p:nvSpPr>
        <p:spPr>
          <a:ln/>
        </p:spPr>
        <p:txBody>
          <a:bodyPr lIns="92075" tIns="46038" rIns="92075" bIns="46038"/>
          <a:lstStyle/>
          <a:p>
            <a:endParaRPr lang="en-GB" altLang="en-US" noProof="1"/>
          </a:p>
        </p:txBody>
      </p:sp>
      <p:sp>
        <p:nvSpPr>
          <p:cNvPr id="530435" name="Rectangle 3">
            <a:extLst>
              <a:ext uri="{FF2B5EF4-FFF2-40B4-BE49-F238E27FC236}">
                <a16:creationId xmlns:a16="http://schemas.microsoft.com/office/drawing/2014/main" id="{4D8CE166-4EDA-41B0-8EFE-B26DA26B9F57}"/>
              </a:ext>
            </a:extLst>
          </p:cNvPr>
          <p:cNvSpPr>
            <a:spLocks noGrp="1" noRot="1" noChangeAspect="1" noChangeArrowheads="1" noTextEdit="1"/>
          </p:cNvSpPr>
          <p:nvPr>
            <p:ph type="sldImg"/>
          </p:nvPr>
        </p:nvSpPr>
        <p:spPr>
          <a:ln w="12700" cap="flat">
            <a:solidFill>
              <a:schemeClr val="tx1"/>
            </a:solidFill>
          </a:ln>
          <a:extLst>
            <a:ext uri="{909E8E84-426E-40DD-AFC4-6F175D3DCCD1}">
              <a14:hiddenFill xmlns:a14="http://schemas.microsoft.com/office/drawing/2010/main">
                <a:noFill/>
              </a14:hiddenFill>
            </a:ext>
          </a:extLst>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0184753-B4B4-4694-AD4B-C111BFD92415}"/>
              </a:ext>
            </a:extLst>
          </p:cNvPr>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36A90BE-29CD-4E69-A664-C6C9650AB72D}" type="slidenum">
              <a:rPr kumimoji="0" lang="en-GB" alt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alt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532482" name="Rectangle 2">
            <a:extLst>
              <a:ext uri="{FF2B5EF4-FFF2-40B4-BE49-F238E27FC236}">
                <a16:creationId xmlns:a16="http://schemas.microsoft.com/office/drawing/2014/main" id="{BF480261-389C-44EA-981C-7FC457FF0AA7}"/>
              </a:ext>
            </a:extLst>
          </p:cNvPr>
          <p:cNvSpPr>
            <a:spLocks noGrp="1" noChangeArrowheads="1"/>
          </p:cNvSpPr>
          <p:nvPr>
            <p:ph type="body" idx="1"/>
          </p:nvPr>
        </p:nvSpPr>
        <p:spPr>
          <a:ln/>
        </p:spPr>
        <p:txBody>
          <a:bodyPr lIns="92075" tIns="46038" rIns="92075" bIns="46038"/>
          <a:lstStyle/>
          <a:p>
            <a:endParaRPr lang="en-GB" altLang="en-US" noProof="1"/>
          </a:p>
        </p:txBody>
      </p:sp>
      <p:sp>
        <p:nvSpPr>
          <p:cNvPr id="532483" name="Rectangle 3">
            <a:extLst>
              <a:ext uri="{FF2B5EF4-FFF2-40B4-BE49-F238E27FC236}">
                <a16:creationId xmlns:a16="http://schemas.microsoft.com/office/drawing/2014/main" id="{198BE9B6-C314-4F5B-838F-2264E62B3EE0}"/>
              </a:ext>
            </a:extLst>
          </p:cNvPr>
          <p:cNvSpPr>
            <a:spLocks noGrp="1" noRot="1" noChangeAspect="1" noChangeArrowheads="1" noTextEdit="1"/>
          </p:cNvSpPr>
          <p:nvPr>
            <p:ph type="sldImg"/>
          </p:nvPr>
        </p:nvSpPr>
        <p:spPr>
          <a:ln w="12700" cap="flat">
            <a:solidFill>
              <a:schemeClr val="tx1"/>
            </a:solidFill>
          </a:ln>
          <a:extLst>
            <a:ext uri="{909E8E84-426E-40DD-AFC4-6F175D3DCCD1}">
              <a14:hiddenFill xmlns:a14="http://schemas.microsoft.com/office/drawing/2010/main">
                <a:noFill/>
              </a14:hiddenFill>
            </a:ext>
          </a:extLst>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D092D-FE72-4522-9BB7-D52A972D0B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2BD3111-DACE-47C8-B579-84FF10E261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49F424-21AB-4181-97A5-A7B48C508421}"/>
              </a:ext>
            </a:extLst>
          </p:cNvPr>
          <p:cNvSpPr>
            <a:spLocks noGrp="1"/>
          </p:cNvSpPr>
          <p:nvPr>
            <p:ph type="dt" sz="half" idx="10"/>
          </p:nvPr>
        </p:nvSpPr>
        <p:spPr/>
        <p:txBody>
          <a:bodyPr/>
          <a:lstStyle/>
          <a:p>
            <a:fld id="{6C1EB576-7AA4-47EC-AF8B-4F62EF473663}" type="datetimeFigureOut">
              <a:rPr lang="en-GB" smtClean="0"/>
              <a:t>15/10/2024</a:t>
            </a:fld>
            <a:endParaRPr lang="en-GB"/>
          </a:p>
        </p:txBody>
      </p:sp>
      <p:sp>
        <p:nvSpPr>
          <p:cNvPr id="5" name="Footer Placeholder 4">
            <a:extLst>
              <a:ext uri="{FF2B5EF4-FFF2-40B4-BE49-F238E27FC236}">
                <a16:creationId xmlns:a16="http://schemas.microsoft.com/office/drawing/2014/main" id="{15350757-B595-4262-88E4-0AB683702B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E83589-533A-48AB-AAE8-18EC0E0CE194}"/>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6585587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D73AB-D42F-4E02-B8B5-2569CCE7B7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4383C8-39D6-4D44-A063-C09EDD5E305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F0D164-CB8C-4E45-ACB5-2B8ACDA76FA9}"/>
              </a:ext>
            </a:extLst>
          </p:cNvPr>
          <p:cNvSpPr>
            <a:spLocks noGrp="1"/>
          </p:cNvSpPr>
          <p:nvPr>
            <p:ph type="dt" sz="half" idx="10"/>
          </p:nvPr>
        </p:nvSpPr>
        <p:spPr/>
        <p:txBody>
          <a:bodyPr/>
          <a:lstStyle/>
          <a:p>
            <a:fld id="{6C1EB576-7AA4-47EC-AF8B-4F62EF473663}" type="datetimeFigureOut">
              <a:rPr lang="en-GB" smtClean="0"/>
              <a:t>15/10/2024</a:t>
            </a:fld>
            <a:endParaRPr lang="en-GB"/>
          </a:p>
        </p:txBody>
      </p:sp>
      <p:sp>
        <p:nvSpPr>
          <p:cNvPr id="5" name="Footer Placeholder 4">
            <a:extLst>
              <a:ext uri="{FF2B5EF4-FFF2-40B4-BE49-F238E27FC236}">
                <a16:creationId xmlns:a16="http://schemas.microsoft.com/office/drawing/2014/main" id="{AFB601A0-86B1-4E23-BD0B-4D8F755E73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FA1603-9BDE-4E0C-9980-442E1C65CD2A}"/>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0697320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0941E-C56A-410A-B43C-1A0315EE060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8B667A-80DB-4D3C-9879-C426A136D2A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D3B723-D641-43E8-BE72-CFF5B4F5970F}"/>
              </a:ext>
            </a:extLst>
          </p:cNvPr>
          <p:cNvSpPr>
            <a:spLocks noGrp="1"/>
          </p:cNvSpPr>
          <p:nvPr>
            <p:ph type="dt" sz="half" idx="10"/>
          </p:nvPr>
        </p:nvSpPr>
        <p:spPr/>
        <p:txBody>
          <a:bodyPr/>
          <a:lstStyle/>
          <a:p>
            <a:fld id="{6C1EB576-7AA4-47EC-AF8B-4F62EF473663}" type="datetimeFigureOut">
              <a:rPr lang="en-GB" smtClean="0"/>
              <a:t>15/10/2024</a:t>
            </a:fld>
            <a:endParaRPr lang="en-GB"/>
          </a:p>
        </p:txBody>
      </p:sp>
      <p:sp>
        <p:nvSpPr>
          <p:cNvPr id="5" name="Footer Placeholder 4">
            <a:extLst>
              <a:ext uri="{FF2B5EF4-FFF2-40B4-BE49-F238E27FC236}">
                <a16:creationId xmlns:a16="http://schemas.microsoft.com/office/drawing/2014/main" id="{CE2B6780-8E0E-449D-B34A-54D7F9BED1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085354-7F28-481C-A84D-29980BA83CCD}"/>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3839633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0D12B-9951-407F-B4FE-8A4619FFEF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4426A13-854E-459B-B963-4178AB018B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3DC89A2-F9CE-450A-90B5-E44F1733ECB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9FE443E-EDBE-479E-81C1-D6DF1E26A9EF}"/>
              </a:ext>
            </a:extLst>
          </p:cNvPr>
          <p:cNvSpPr>
            <a:spLocks noGrp="1"/>
          </p:cNvSpPr>
          <p:nvPr>
            <p:ph type="dt" sz="half" idx="10"/>
          </p:nvPr>
        </p:nvSpPr>
        <p:spPr/>
        <p:txBody>
          <a:bodyPr/>
          <a:lstStyle/>
          <a:p>
            <a:fld id="{6C1EB576-7AA4-47EC-AF8B-4F62EF473663}" type="datetimeFigureOut">
              <a:rPr lang="en-GB" smtClean="0"/>
              <a:t>15/10/2024</a:t>
            </a:fld>
            <a:endParaRPr lang="en-GB"/>
          </a:p>
        </p:txBody>
      </p:sp>
      <p:sp>
        <p:nvSpPr>
          <p:cNvPr id="6" name="Footer Placeholder 5">
            <a:extLst>
              <a:ext uri="{FF2B5EF4-FFF2-40B4-BE49-F238E27FC236}">
                <a16:creationId xmlns:a16="http://schemas.microsoft.com/office/drawing/2014/main" id="{FCA885AC-C44B-4725-BA69-F12C06A544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AAEF5F-060A-4969-B860-10365F3B31A7}"/>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568715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B53C9-05A9-4BEA-B80A-E8A58A3247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195F33-050D-4595-B434-CC3A1B4393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D22232-7AAE-4B04-A78C-078CEB0B857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2D5ECA6-8E00-42A2-BF59-58E2FE9C26E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8487B33-CAAC-4958-8690-E704161CB9A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2FC13B1-A6D2-4221-98B0-2D7C86F813A1}"/>
              </a:ext>
            </a:extLst>
          </p:cNvPr>
          <p:cNvSpPr>
            <a:spLocks noGrp="1"/>
          </p:cNvSpPr>
          <p:nvPr>
            <p:ph type="dt" sz="half" idx="10"/>
          </p:nvPr>
        </p:nvSpPr>
        <p:spPr/>
        <p:txBody>
          <a:bodyPr/>
          <a:lstStyle/>
          <a:p>
            <a:fld id="{6C1EB576-7AA4-47EC-AF8B-4F62EF473663}" type="datetimeFigureOut">
              <a:rPr lang="en-GB" smtClean="0"/>
              <a:t>15/10/2024</a:t>
            </a:fld>
            <a:endParaRPr lang="en-GB"/>
          </a:p>
        </p:txBody>
      </p:sp>
      <p:sp>
        <p:nvSpPr>
          <p:cNvPr id="8" name="Footer Placeholder 7">
            <a:extLst>
              <a:ext uri="{FF2B5EF4-FFF2-40B4-BE49-F238E27FC236}">
                <a16:creationId xmlns:a16="http://schemas.microsoft.com/office/drawing/2014/main" id="{889723C9-3BA7-46CB-AC70-FBCEF9B8F4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DFD232-6F27-4753-A6AB-26B5E4D6E6CE}"/>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3284353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4016A-48FC-4D2E-89B0-E738E8B31BA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82D6823-C92F-4A24-B0DE-141C6DD11894}"/>
              </a:ext>
            </a:extLst>
          </p:cNvPr>
          <p:cNvSpPr>
            <a:spLocks noGrp="1"/>
          </p:cNvSpPr>
          <p:nvPr>
            <p:ph type="dt" sz="half" idx="10"/>
          </p:nvPr>
        </p:nvSpPr>
        <p:spPr/>
        <p:txBody>
          <a:bodyPr/>
          <a:lstStyle/>
          <a:p>
            <a:fld id="{6C1EB576-7AA4-47EC-AF8B-4F62EF473663}" type="datetimeFigureOut">
              <a:rPr lang="en-GB" smtClean="0"/>
              <a:t>15/10/2024</a:t>
            </a:fld>
            <a:endParaRPr lang="en-GB"/>
          </a:p>
        </p:txBody>
      </p:sp>
      <p:sp>
        <p:nvSpPr>
          <p:cNvPr id="4" name="Footer Placeholder 3">
            <a:extLst>
              <a:ext uri="{FF2B5EF4-FFF2-40B4-BE49-F238E27FC236}">
                <a16:creationId xmlns:a16="http://schemas.microsoft.com/office/drawing/2014/main" id="{A958DA77-6734-4EBD-A818-DF4812FEF7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9A4D706-3112-410B-91EC-C844A4CD7135}"/>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477215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BDFAEB-C952-4569-89EB-4B3AECCF4928}"/>
              </a:ext>
            </a:extLst>
          </p:cNvPr>
          <p:cNvSpPr>
            <a:spLocks noGrp="1"/>
          </p:cNvSpPr>
          <p:nvPr>
            <p:ph type="dt" sz="half" idx="10"/>
          </p:nvPr>
        </p:nvSpPr>
        <p:spPr/>
        <p:txBody>
          <a:bodyPr/>
          <a:lstStyle/>
          <a:p>
            <a:fld id="{6C1EB576-7AA4-47EC-AF8B-4F62EF473663}" type="datetimeFigureOut">
              <a:rPr lang="en-GB" smtClean="0"/>
              <a:t>15/10/2024</a:t>
            </a:fld>
            <a:endParaRPr lang="en-GB"/>
          </a:p>
        </p:txBody>
      </p:sp>
      <p:sp>
        <p:nvSpPr>
          <p:cNvPr id="3" name="Footer Placeholder 2">
            <a:extLst>
              <a:ext uri="{FF2B5EF4-FFF2-40B4-BE49-F238E27FC236}">
                <a16:creationId xmlns:a16="http://schemas.microsoft.com/office/drawing/2014/main" id="{2FFFEE5D-037A-4CDB-BE8D-6F2E83B969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F79F8B-9EB4-4593-B783-9C53EA16EA78}"/>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42188637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71062-E3CC-42ED-B496-3E07BB35A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DEFB990-5E94-47DF-9014-80A8F04F8B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B19BE6-6724-48B1-92F3-7337632550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C859D1-5C7C-41F9-9F02-332177446808}"/>
              </a:ext>
            </a:extLst>
          </p:cNvPr>
          <p:cNvSpPr>
            <a:spLocks noGrp="1"/>
          </p:cNvSpPr>
          <p:nvPr>
            <p:ph type="dt" sz="half" idx="10"/>
          </p:nvPr>
        </p:nvSpPr>
        <p:spPr/>
        <p:txBody>
          <a:bodyPr/>
          <a:lstStyle/>
          <a:p>
            <a:fld id="{6C1EB576-7AA4-47EC-AF8B-4F62EF473663}" type="datetimeFigureOut">
              <a:rPr lang="en-GB" smtClean="0"/>
              <a:t>15/10/2024</a:t>
            </a:fld>
            <a:endParaRPr lang="en-GB"/>
          </a:p>
        </p:txBody>
      </p:sp>
      <p:sp>
        <p:nvSpPr>
          <p:cNvPr id="6" name="Footer Placeholder 5">
            <a:extLst>
              <a:ext uri="{FF2B5EF4-FFF2-40B4-BE49-F238E27FC236}">
                <a16:creationId xmlns:a16="http://schemas.microsoft.com/office/drawing/2014/main" id="{586F95A5-9808-418F-A9BC-52B7B6F798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488DDC-5EC5-4C47-9438-3072607149D9}"/>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173507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883A3-67A0-4FC9-A364-67F0517E5A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8DF0F7D-6597-4364-AD87-8520DFC70B2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14C43CB-32C9-4746-8AE5-3229234A9B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EF82EB-9E13-4D20-8F16-E54C7D9E0392}"/>
              </a:ext>
            </a:extLst>
          </p:cNvPr>
          <p:cNvSpPr>
            <a:spLocks noGrp="1"/>
          </p:cNvSpPr>
          <p:nvPr>
            <p:ph type="dt" sz="half" idx="10"/>
          </p:nvPr>
        </p:nvSpPr>
        <p:spPr/>
        <p:txBody>
          <a:bodyPr/>
          <a:lstStyle/>
          <a:p>
            <a:fld id="{6C1EB576-7AA4-47EC-AF8B-4F62EF473663}" type="datetimeFigureOut">
              <a:rPr lang="en-GB" smtClean="0"/>
              <a:t>15/10/2024</a:t>
            </a:fld>
            <a:endParaRPr lang="en-GB"/>
          </a:p>
        </p:txBody>
      </p:sp>
      <p:sp>
        <p:nvSpPr>
          <p:cNvPr id="6" name="Footer Placeholder 5">
            <a:extLst>
              <a:ext uri="{FF2B5EF4-FFF2-40B4-BE49-F238E27FC236}">
                <a16:creationId xmlns:a16="http://schemas.microsoft.com/office/drawing/2014/main" id="{B99B96DB-9961-4BA6-A98E-FA7961AD0F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E9AACF-4BB2-4C3E-8284-2060B9F82F1A}"/>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5067282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54FF9-0F7A-4127-96C4-A0C26310E92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3E32D6-D8BF-4BE8-875D-C725694A740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38ADDF-C385-4685-8334-3C74F8865E9A}"/>
              </a:ext>
            </a:extLst>
          </p:cNvPr>
          <p:cNvSpPr>
            <a:spLocks noGrp="1"/>
          </p:cNvSpPr>
          <p:nvPr>
            <p:ph type="dt" sz="half" idx="10"/>
          </p:nvPr>
        </p:nvSpPr>
        <p:spPr/>
        <p:txBody>
          <a:bodyPr/>
          <a:lstStyle/>
          <a:p>
            <a:fld id="{6C1EB576-7AA4-47EC-AF8B-4F62EF473663}" type="datetimeFigureOut">
              <a:rPr lang="en-GB" smtClean="0"/>
              <a:t>15/10/2024</a:t>
            </a:fld>
            <a:endParaRPr lang="en-GB"/>
          </a:p>
        </p:txBody>
      </p:sp>
      <p:sp>
        <p:nvSpPr>
          <p:cNvPr id="5" name="Footer Placeholder 4">
            <a:extLst>
              <a:ext uri="{FF2B5EF4-FFF2-40B4-BE49-F238E27FC236}">
                <a16:creationId xmlns:a16="http://schemas.microsoft.com/office/drawing/2014/main" id="{927C99BA-7D98-4990-BFA6-19F677F014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BA480A-DF86-4A5A-A908-2D0D478CFFA9}"/>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5479195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34C3A8-363F-4FF1-BB70-C7C49FB824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0A7BFF-58AC-419C-8F04-D7BB25843D9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C2EAE4-BF0E-47B6-939A-7D8BA085BA88}"/>
              </a:ext>
            </a:extLst>
          </p:cNvPr>
          <p:cNvSpPr>
            <a:spLocks noGrp="1"/>
          </p:cNvSpPr>
          <p:nvPr>
            <p:ph type="dt" sz="half" idx="10"/>
          </p:nvPr>
        </p:nvSpPr>
        <p:spPr/>
        <p:txBody>
          <a:bodyPr/>
          <a:lstStyle/>
          <a:p>
            <a:fld id="{6C1EB576-7AA4-47EC-AF8B-4F62EF473663}" type="datetimeFigureOut">
              <a:rPr lang="en-GB" smtClean="0"/>
              <a:t>15/10/2024</a:t>
            </a:fld>
            <a:endParaRPr lang="en-GB"/>
          </a:p>
        </p:txBody>
      </p:sp>
      <p:sp>
        <p:nvSpPr>
          <p:cNvPr id="5" name="Footer Placeholder 4">
            <a:extLst>
              <a:ext uri="{FF2B5EF4-FFF2-40B4-BE49-F238E27FC236}">
                <a16:creationId xmlns:a16="http://schemas.microsoft.com/office/drawing/2014/main" id="{AA30BB70-8C0B-4510-8619-52F06D187A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19FB91-5E03-49BE-950E-4EB0C8B52A78}"/>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9716888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a:prstGeom prst="rect">
            <a:avLst/>
          </a:prstGeom>
        </p:spPr>
        <p:txBody>
          <a:bodyPr/>
          <a:lstStyle>
            <a:lvl1pPr>
              <a:defRPr/>
            </a:lvl1pPr>
          </a:lstStyle>
          <a:p>
            <a:pPr>
              <a:defRPr/>
            </a:pPr>
            <a:fld id="{8EFCBBD8-CF39-48F7-8656-50407EDD0B37}" type="datetime1">
              <a:rPr lang="en-GB" altLang="en-US"/>
              <a:pPr>
                <a:defRPr/>
              </a:pPr>
              <a:t>15/10/2024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a:xfrm>
            <a:off x="10608733" y="6381751"/>
            <a:ext cx="973667" cy="339725"/>
          </a:xfrm>
          <a:prstGeom prst="rect">
            <a:avLst/>
          </a:prstGeom>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8677904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2303D31F-598B-47EE-BA37-93F097A3D676}" type="datetime1">
              <a:rPr lang="en-GB" altLang="en-US"/>
              <a:pPr>
                <a:defRPr/>
              </a:pPr>
              <a:t>15/10/2024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a:xfrm>
            <a:off x="10608733" y="6381751"/>
            <a:ext cx="973667" cy="339725"/>
          </a:xfrm>
          <a:prstGeom prst="rect">
            <a:avLst/>
          </a:prstGeom>
        </p:spPr>
        <p:txBody>
          <a:bodyPr/>
          <a:lstStyle>
            <a:lvl1pPr>
              <a:defRPr/>
            </a:lvl1pPr>
          </a:lstStyle>
          <a:p>
            <a:pPr>
              <a:defRPr/>
            </a:pPr>
            <a:fld id="{6550E941-99E4-4403-A917-B30FF69A9617}" type="slidenum">
              <a:rPr lang="en-GB" altLang="en-US"/>
              <a:pPr>
                <a:defRPr/>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6867528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B07525B8-0A1E-48CE-AA7A-94CA5D59C5A5}" type="datetime1">
              <a:rPr lang="en-GB" altLang="en-US"/>
              <a:pPr>
                <a:defRPr/>
              </a:pPr>
              <a:t>15/10/2024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9F0CEAE2-E49E-4389-B4D7-B5A65611D1B7}" type="slidenum">
              <a:rPr lang="en-GB" altLang="en-US"/>
              <a:pPr>
                <a:defRPr/>
              </a:pPr>
              <a:t>‹#›</a:t>
            </a:fld>
            <a:endParaRPr lang="en-GB" altLang="en-US"/>
          </a:p>
        </p:txBody>
      </p:sp>
      <p:sp>
        <p:nvSpPr>
          <p:cNvPr id="6"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7"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1927664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F7614AD2-EBEE-4B9C-B8EB-7B45076136C4}" type="datetime1">
              <a:rPr lang="en-GB" altLang="en-US"/>
              <a:pPr>
                <a:defRPr/>
              </a:pPr>
              <a:t>15/10/2024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386495F9-B3F5-4DDF-9323-6CEC80C52C17}" type="slidenum">
              <a:rPr lang="en-GB" altLang="en-US"/>
              <a:pPr>
                <a:defRPr/>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3783524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9453B735-BACA-4CF9-84E6-D7AD67CD6A41}" type="datetime1">
              <a:rPr lang="en-GB" altLang="en-US"/>
              <a:pPr>
                <a:defRPr/>
              </a:pPr>
              <a:t>15/10/2024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0669F83E-C611-4B90-8FAE-1379528B23C3}" type="slidenum">
              <a:rPr lang="en-GB" altLang="en-US"/>
              <a:pPr>
                <a:defRPr/>
              </a:pPr>
              <a:t>‹#›</a:t>
            </a:fld>
            <a:endParaRPr lang="en-GB" altLang="en-US"/>
          </a:p>
        </p:txBody>
      </p:sp>
      <p:sp>
        <p:nvSpPr>
          <p:cNvPr id="9"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10"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4204558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D58B45E6-64D3-4C5F-BDB6-A1B894EEEA29}" type="datetime1">
              <a:rPr lang="en-GB" altLang="en-US"/>
              <a:pPr>
                <a:defRPr/>
              </a:pPr>
              <a:t>15/10/2024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FAF5663D-1B9D-48C8-BD8E-835F92F174D7}" type="slidenum">
              <a:rPr lang="en-GB" altLang="en-US"/>
              <a:pPr>
                <a:defRPr/>
              </a:pPr>
              <a:t>‹#›</a:t>
            </a:fld>
            <a:endParaRPr lang="en-GB" altLang="en-US"/>
          </a:p>
        </p:txBody>
      </p:sp>
      <p:sp>
        <p:nvSpPr>
          <p:cNvPr id="5"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6"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18156841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D30023C4-5528-489E-A726-D14A340FF59E}" type="datetime1">
              <a:rPr lang="en-GB" altLang="en-US"/>
              <a:pPr>
                <a:defRPr/>
              </a:pPr>
              <a:t>15/10/2024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AA1819AB-B9DA-41D7-8C91-5DE9528F5AA4}" type="slidenum">
              <a:rPr lang="en-GB" altLang="en-US"/>
              <a:pPr>
                <a:defRPr/>
              </a:pPr>
              <a:t>‹#›</a:t>
            </a:fld>
            <a:endParaRPr lang="en-GB" altLang="en-US"/>
          </a:p>
        </p:txBody>
      </p:sp>
      <p:sp>
        <p:nvSpPr>
          <p:cNvPr id="4"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5"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41172942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0AF297A0-C124-4ADC-9EF2-B843F7980417}" type="datetime1">
              <a:rPr lang="en-GB" altLang="en-US"/>
              <a:pPr>
                <a:defRPr/>
              </a:pPr>
              <a:t>15/10/2024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EF707D33-CDDE-408A-A9D9-8533BBB69567}" type="slidenum">
              <a:rPr lang="en-GB" altLang="en-US"/>
              <a:pPr>
                <a:defRPr/>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6464479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a:prstGeom prst="rect">
            <a:avLst/>
          </a:prstGeo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BBFE7C81-BC59-49C4-B970-6020E639505B}" type="datetime1">
              <a:rPr lang="en-GB" altLang="en-US"/>
              <a:pPr>
                <a:defRPr/>
              </a:pPr>
              <a:t>15/10/2024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1C564236-0921-40F4-A526-D08299A9CEDF}" type="slidenum">
              <a:rPr lang="en-GB" altLang="en-US"/>
              <a:pPr>
                <a:defRPr/>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1255844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312EEDF0-64B3-49F7-80EF-7E736BE598CD}" type="datetime1">
              <a:rPr lang="en-GB" altLang="en-US"/>
              <a:pPr>
                <a:defRPr/>
              </a:pPr>
              <a:t>15/10/2024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C05FFBAA-7097-4EBF-8EC8-BA13F122F32E}" type="slidenum">
              <a:rPr lang="en-GB" altLang="en-US"/>
              <a:pPr>
                <a:defRPr/>
              </a:pPr>
              <a:t>‹#›</a:t>
            </a:fld>
            <a:endParaRPr lang="en-GB" altLang="en-US"/>
          </a:p>
        </p:txBody>
      </p:sp>
      <p:sp>
        <p:nvSpPr>
          <p:cNvPr id="6"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7"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1149749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AF471B8D-6ACC-4BC6-87AC-49C3135EE585}" type="datetime1">
              <a:rPr lang="en-GB" altLang="en-US"/>
              <a:pPr>
                <a:defRPr/>
              </a:pPr>
              <a:t>15/10/2024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3F27268F-FCE8-404C-B794-14F77261286D}" type="slidenum">
              <a:rPr lang="en-GB" altLang="en-US"/>
              <a:pPr>
                <a:defRPr/>
              </a:pPr>
              <a:t>‹#›</a:t>
            </a:fld>
            <a:endParaRPr lang="en-GB" altLang="en-US"/>
          </a:p>
        </p:txBody>
      </p:sp>
      <p:sp>
        <p:nvSpPr>
          <p:cNvPr id="6"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7"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98999356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609600" y="1600201"/>
            <a:ext cx="10972800" cy="4525963"/>
          </a:xfrm>
        </p:spPr>
        <p:txBody>
          <a:bodyPr/>
          <a:lstStyle/>
          <a:p>
            <a:pPr lvl="0"/>
            <a:endParaRPr lang="en-GB" noProof="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3C107EFD-A413-40D9-8B6D-6CF5024404BB}" type="slidenum">
              <a:rPr lang="en-GB" altLang="en-US"/>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174329809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98AF844A-97AA-4F97-815A-EBFC2DB0CED3}" type="slidenum">
              <a:rPr lang="en-GB" altLang="en-US"/>
              <a:pPr/>
              <a:t>‹#›</a:t>
            </a:fld>
            <a:endParaRPr lang="en-GB" altLang="en-US"/>
          </a:p>
        </p:txBody>
      </p:sp>
      <p:sp>
        <p:nvSpPr>
          <p:cNvPr id="8"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9"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117175862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31EF4753-5157-46D8-BCA7-975CB856742C}" type="datetimeFigureOut">
              <a:rPr lang="en-US" smtClean="0"/>
              <a:t>10/15/2024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4932DD-6574-4121-899F-3C8D418ADE12}" type="slidenum">
              <a:rPr lang="en-US" smtClean="0"/>
              <a:t>‹#›</a:t>
            </a:fld>
            <a:endParaRPr lang="en-US"/>
          </a:p>
        </p:txBody>
      </p:sp>
    </p:spTree>
    <p:extLst>
      <p:ext uri="{BB962C8B-B14F-4D97-AF65-F5344CB8AC3E}">
        <p14:creationId xmlns:p14="http://schemas.microsoft.com/office/powerpoint/2010/main" val="85972692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1EF4753-5157-46D8-BCA7-975CB856742C}" type="datetimeFigureOut">
              <a:rPr lang="en-US" smtClean="0"/>
              <a:t>10/15/2024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4932DD-6574-4121-899F-3C8D418ADE12}" type="slidenum">
              <a:rPr lang="en-US" smtClean="0"/>
              <a:t>‹#›</a:t>
            </a:fld>
            <a:endParaRPr lang="en-US"/>
          </a:p>
        </p:txBody>
      </p:sp>
    </p:spTree>
    <p:extLst>
      <p:ext uri="{BB962C8B-B14F-4D97-AF65-F5344CB8AC3E}">
        <p14:creationId xmlns:p14="http://schemas.microsoft.com/office/powerpoint/2010/main" val="33448533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EF4753-5157-46D8-BCA7-975CB856742C}" type="datetimeFigureOut">
              <a:rPr lang="en-US" smtClean="0"/>
              <a:t>10/15/2024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4932DD-6574-4121-899F-3C8D418ADE12}" type="slidenum">
              <a:rPr lang="en-US" smtClean="0"/>
              <a:t>‹#›</a:t>
            </a:fld>
            <a:endParaRPr lang="en-US"/>
          </a:p>
        </p:txBody>
      </p:sp>
    </p:spTree>
    <p:extLst>
      <p:ext uri="{BB962C8B-B14F-4D97-AF65-F5344CB8AC3E}">
        <p14:creationId xmlns:p14="http://schemas.microsoft.com/office/powerpoint/2010/main" val="93385734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1EF4753-5157-46D8-BCA7-975CB856742C}" type="datetimeFigureOut">
              <a:rPr lang="en-US" smtClean="0"/>
              <a:t>10/15/2024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4932DD-6574-4121-899F-3C8D418ADE12}" type="slidenum">
              <a:rPr lang="en-US" smtClean="0"/>
              <a:t>‹#›</a:t>
            </a:fld>
            <a:endParaRPr lang="en-US"/>
          </a:p>
        </p:txBody>
      </p:sp>
    </p:spTree>
    <p:extLst>
      <p:ext uri="{BB962C8B-B14F-4D97-AF65-F5344CB8AC3E}">
        <p14:creationId xmlns:p14="http://schemas.microsoft.com/office/powerpoint/2010/main" val="197321522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1EF4753-5157-46D8-BCA7-975CB856742C}" type="datetimeFigureOut">
              <a:rPr lang="en-US" smtClean="0"/>
              <a:t>10/15/2024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C4932DD-6574-4121-899F-3C8D418ADE12}" type="slidenum">
              <a:rPr lang="en-US" smtClean="0"/>
              <a:t>‹#›</a:t>
            </a:fld>
            <a:endParaRPr lang="en-US"/>
          </a:p>
        </p:txBody>
      </p:sp>
    </p:spTree>
    <p:extLst>
      <p:ext uri="{BB962C8B-B14F-4D97-AF65-F5344CB8AC3E}">
        <p14:creationId xmlns:p14="http://schemas.microsoft.com/office/powerpoint/2010/main" val="24876203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1EF4753-5157-46D8-BCA7-975CB856742C}" type="datetimeFigureOut">
              <a:rPr lang="en-US" smtClean="0"/>
              <a:t>10/15/2024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C4932DD-6574-4121-899F-3C8D418ADE12}" type="slidenum">
              <a:rPr lang="en-US" smtClean="0"/>
              <a:t>‹#›</a:t>
            </a:fld>
            <a:endParaRPr lang="en-US"/>
          </a:p>
        </p:txBody>
      </p:sp>
    </p:spTree>
    <p:extLst>
      <p:ext uri="{BB962C8B-B14F-4D97-AF65-F5344CB8AC3E}">
        <p14:creationId xmlns:p14="http://schemas.microsoft.com/office/powerpoint/2010/main" val="140718787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EF4753-5157-46D8-BCA7-975CB856742C}" type="datetimeFigureOut">
              <a:rPr lang="en-US" smtClean="0"/>
              <a:t>10/15/2024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C4932DD-6574-4121-899F-3C8D418ADE12}" type="slidenum">
              <a:rPr lang="en-US" smtClean="0"/>
              <a:t>‹#›</a:t>
            </a:fld>
            <a:endParaRPr lang="en-US"/>
          </a:p>
        </p:txBody>
      </p:sp>
    </p:spTree>
    <p:extLst>
      <p:ext uri="{BB962C8B-B14F-4D97-AF65-F5344CB8AC3E}">
        <p14:creationId xmlns:p14="http://schemas.microsoft.com/office/powerpoint/2010/main" val="25894374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1EF4753-5157-46D8-BCA7-975CB856742C}" type="datetimeFigureOut">
              <a:rPr lang="en-US" smtClean="0"/>
              <a:t>10/15/2024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4932DD-6574-4121-899F-3C8D418ADE12}" type="slidenum">
              <a:rPr lang="en-US" smtClean="0"/>
              <a:t>‹#›</a:t>
            </a:fld>
            <a:endParaRPr lang="en-US"/>
          </a:p>
        </p:txBody>
      </p:sp>
    </p:spTree>
    <p:extLst>
      <p:ext uri="{BB962C8B-B14F-4D97-AF65-F5344CB8AC3E}">
        <p14:creationId xmlns:p14="http://schemas.microsoft.com/office/powerpoint/2010/main" val="42749321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1EF4753-5157-46D8-BCA7-975CB856742C}" type="datetimeFigureOut">
              <a:rPr lang="en-US" smtClean="0"/>
              <a:t>10/15/2024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4932DD-6574-4121-899F-3C8D418ADE12}" type="slidenum">
              <a:rPr lang="en-US" smtClean="0"/>
              <a:t>‹#›</a:t>
            </a:fld>
            <a:endParaRPr lang="en-US"/>
          </a:p>
        </p:txBody>
      </p:sp>
    </p:spTree>
    <p:extLst>
      <p:ext uri="{BB962C8B-B14F-4D97-AF65-F5344CB8AC3E}">
        <p14:creationId xmlns:p14="http://schemas.microsoft.com/office/powerpoint/2010/main" val="18413476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1EF4753-5157-46D8-BCA7-975CB856742C}" type="datetimeFigureOut">
              <a:rPr lang="en-US" smtClean="0"/>
              <a:t>10/15/2024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4932DD-6574-4121-899F-3C8D418ADE12}" type="slidenum">
              <a:rPr lang="en-US" smtClean="0"/>
              <a:t>‹#›</a:t>
            </a:fld>
            <a:endParaRPr lang="en-US"/>
          </a:p>
        </p:txBody>
      </p:sp>
    </p:spTree>
    <p:extLst>
      <p:ext uri="{BB962C8B-B14F-4D97-AF65-F5344CB8AC3E}">
        <p14:creationId xmlns:p14="http://schemas.microsoft.com/office/powerpoint/2010/main" val="105994869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1EF4753-5157-46D8-BCA7-975CB856742C}" type="datetimeFigureOut">
              <a:rPr lang="en-US" smtClean="0"/>
              <a:t>10/15/2024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4932DD-6574-4121-899F-3C8D418ADE12}" type="slidenum">
              <a:rPr lang="en-US" smtClean="0"/>
              <a:t>‹#›</a:t>
            </a:fld>
            <a:endParaRPr lang="en-US"/>
          </a:p>
        </p:txBody>
      </p:sp>
    </p:spTree>
    <p:extLst>
      <p:ext uri="{BB962C8B-B14F-4D97-AF65-F5344CB8AC3E}">
        <p14:creationId xmlns:p14="http://schemas.microsoft.com/office/powerpoint/2010/main" val="117360656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4B2F781-B445-4BD2-8B2A-689947A0B480}" type="datetime1">
              <a:rPr lang="en-GB" smtClean="0"/>
              <a:pPr/>
              <a:t>15/10/2024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33294793"/>
      </p:ext>
    </p:extLst>
  </p:cSld>
  <p:clrMapOvr>
    <a:masterClrMapping/>
  </p:clrMapOvr>
  <p:transition>
    <p:dissolve/>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15/10/2024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886617127"/>
      </p:ext>
    </p:extLst>
  </p:cSld>
  <p:clrMapOvr>
    <a:masterClrMapping/>
  </p:clrMapOvr>
  <p:hf hdr="0" ftr="0" dt="0"/>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15/10/2024</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901593190"/>
      </p:ext>
    </p:extLst>
  </p:cSld>
  <p:clrMapOvr>
    <a:masterClrMapping/>
  </p:clrMapOvr>
  <p:transition>
    <p:dissolve/>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15/10/2024</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597778802"/>
      </p:ext>
    </p:extLst>
  </p:cSld>
  <p:clrMapOvr>
    <a:masterClrMapping/>
  </p:clrMapOvr>
  <p:hf hdr="0" ftr="0" dt="0"/>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15/10/2024</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1215887"/>
      </p:ext>
    </p:extLst>
  </p:cSld>
  <p:clrMapOvr>
    <a:masterClrMapping/>
  </p:clrMapOvr>
  <p:hf hdr="0" ftr="0" dt="0"/>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15/10/2024</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436773977"/>
      </p:ext>
    </p:extLst>
  </p:cSld>
  <p:clrMapOvr>
    <a:masterClrMapping/>
  </p:clrMapOvr>
  <p:transition>
    <p:dissolve/>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15/10/2024</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4057143743"/>
      </p:ext>
    </p:extLst>
  </p:cSld>
  <p:clrMapOvr>
    <a:masterClrMapping/>
  </p:clrMapOvr>
  <p:transition>
    <p:dissolve/>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15/10/2024</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942895745"/>
      </p:ext>
    </p:extLst>
  </p:cSld>
  <p:clrMapOvr>
    <a:masterClrMapping/>
  </p:clrMapOvr>
  <p:transition>
    <p:dissolve/>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15/10/2024</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253996675"/>
      </p:ext>
    </p:extLst>
  </p:cSld>
  <p:clrMapOvr>
    <a:masterClrMapping/>
  </p:clrMapOvr>
  <p:transition>
    <p:dissolve/>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15/10/2024</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116243393"/>
      </p:ext>
    </p:extLst>
  </p:cSld>
  <p:clrMapOvr>
    <a:masterClrMapping/>
  </p:clrMapOvr>
  <p:transition>
    <p:dissolve/>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15/10/2024</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494246611"/>
      </p:ext>
    </p:extLst>
  </p:cSld>
  <p:clrMapOvr>
    <a:masterClrMapping/>
  </p:clrMapOvr>
  <p:transition>
    <p:dissolve/>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15/10/2024</a:t>
            </a:fld>
            <a:endParaRPr lang="en-GB"/>
          </a:p>
        </p:txBody>
      </p:sp>
      <p:sp>
        <p:nvSpPr>
          <p:cNvPr id="5" name="Footer Placeholder 4"/>
          <p:cNvSpPr>
            <a:spLocks noGrp="1"/>
          </p:cNvSpPr>
          <p:nvPr>
            <p:ph type="ftr" sz="quarter" idx="11"/>
          </p:nvPr>
        </p:nvSpPr>
        <p:spPr>
          <a:xfrm>
            <a:off x="878887" y="6356351"/>
            <a:ext cx="37973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11442701" y="1"/>
            <a:ext cx="749300"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623392" y="152400"/>
            <a:ext cx="109728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945417710"/>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1.jpe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theme" Target="../theme/theme4.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slideLayout" Target="../slideLayouts/slideLayout47.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5" Type="http://schemas.openxmlformats.org/officeDocument/2006/relationships/image" Target="../media/image3.emf"/><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C2E0CE-4010-4D19-A805-059E3FE39F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A3EE43-27F0-41CE-86A9-8C765F61507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6DD289-C8EB-4A35-97F1-65D86595F3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1EB576-7AA4-47EC-AF8B-4F62EF473663}" type="datetimeFigureOut">
              <a:rPr lang="en-GB" smtClean="0"/>
              <a:t>15/10/2024</a:t>
            </a:fld>
            <a:endParaRPr lang="en-GB"/>
          </a:p>
        </p:txBody>
      </p:sp>
      <p:sp>
        <p:nvSpPr>
          <p:cNvPr id="5" name="Footer Placeholder 4">
            <a:extLst>
              <a:ext uri="{FF2B5EF4-FFF2-40B4-BE49-F238E27FC236}">
                <a16:creationId xmlns:a16="http://schemas.microsoft.com/office/drawing/2014/main" id="{28F696F1-2AD4-4DD5-8D78-CBE9A93A63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094CDD2-509B-4211-AAA7-D4F00A052B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49F772-B7C6-4C16-8340-307070D6813B}" type="slidenum">
              <a:rPr lang="en-GB" smtClean="0"/>
              <a:t>‹#›</a:t>
            </a:fld>
            <a:endParaRPr lang="en-GB"/>
          </a:p>
        </p:txBody>
      </p:sp>
    </p:spTree>
    <p:extLst>
      <p:ext uri="{BB962C8B-B14F-4D97-AF65-F5344CB8AC3E}">
        <p14:creationId xmlns:p14="http://schemas.microsoft.com/office/powerpoint/2010/main" val="36113394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5" cstate="print"/>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22389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EF4753-5157-46D8-BCA7-975CB856742C}" type="datetimeFigureOut">
              <a:rPr lang="en-US" smtClean="0"/>
              <a:t>10/15/2024</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4932DD-6574-4121-899F-3C8D418ADE12}" type="slidenum">
              <a:rPr lang="en-US" smtClean="0"/>
              <a:t>‹#›</a:t>
            </a:fld>
            <a:endParaRPr lang="en-US"/>
          </a:p>
        </p:txBody>
      </p:sp>
    </p:spTree>
    <p:extLst>
      <p:ext uri="{BB962C8B-B14F-4D97-AF65-F5344CB8AC3E}">
        <p14:creationId xmlns:p14="http://schemas.microsoft.com/office/powerpoint/2010/main" val="3221346086"/>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15/10/2024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11184661" y="5913368"/>
            <a:ext cx="864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133391125"/>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hyperlink" Target="https://www.bbc.co.uk/bitesize/guides/zgfrpbk/revision/1" TargetMode="External"/><Relationship Id="rId7" Type="http://schemas.openxmlformats.org/officeDocument/2006/relationships/diagramColors" Target="../diagrams/colors6.xml"/><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7.png"/><Relationship Id="rId4" Type="http://schemas.openxmlformats.org/officeDocument/2006/relationships/image" Target="../media/image5.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8.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BA Business Management</a:t>
            </a:r>
          </a:p>
        </p:txBody>
      </p:sp>
      <p:sp>
        <p:nvSpPr>
          <p:cNvPr id="6147" name="Subtitle 4"/>
          <p:cNvSpPr>
            <a:spLocks noGrp="1"/>
          </p:cNvSpPr>
          <p:nvPr>
            <p:ph type="subTitle" idx="1"/>
          </p:nvPr>
        </p:nvSpPr>
        <p:spPr>
          <a:xfrm>
            <a:off x="2095472" y="1928803"/>
            <a:ext cx="7786742" cy="3357586"/>
          </a:xfrm>
        </p:spPr>
        <p:txBody>
          <a:bodyPr/>
          <a:lstStyle/>
          <a:p>
            <a:pPr eaLnBrk="1" hangingPunct="1"/>
            <a:r>
              <a:rPr lang="en-GB" altLang="en-US" sz="3600" b="1" dirty="0">
                <a:solidFill>
                  <a:schemeClr val="accent2"/>
                </a:solidFill>
              </a:rPr>
              <a:t>Management Economics LCBB5008</a:t>
            </a:r>
          </a:p>
          <a:p>
            <a:pPr eaLnBrk="1" hangingPunct="1"/>
            <a:endParaRPr lang="en-GB" altLang="en-US" dirty="0">
              <a:solidFill>
                <a:schemeClr val="accent2"/>
              </a:solidFill>
            </a:endParaRPr>
          </a:p>
          <a:p>
            <a:pPr eaLnBrk="1" hangingPunct="1"/>
            <a:r>
              <a:rPr lang="en-GB" altLang="en-US" b="1" dirty="0">
                <a:solidFill>
                  <a:schemeClr val="accent2"/>
                </a:solidFill>
              </a:rPr>
              <a:t>Week 6 Lesson 1</a:t>
            </a:r>
          </a:p>
          <a:p>
            <a:pPr eaLnBrk="1" hangingPunct="1"/>
            <a:endParaRPr lang="en-GB" altLang="en-US" dirty="0">
              <a:solidFill>
                <a:schemeClr val="accent2"/>
              </a:solidFill>
            </a:endParaRPr>
          </a:p>
          <a:p>
            <a:pPr eaLnBrk="1" hangingPunct="1"/>
            <a:r>
              <a:rPr lang="en-GB" altLang="en-US" sz="4800" b="1" dirty="0">
                <a:solidFill>
                  <a:schemeClr val="accent2"/>
                </a:solidFill>
              </a:rPr>
              <a:t>Macro Factors &amp; The role of government</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0" fontAlgn="base" hangingPunct="0">
              <a:spcBef>
                <a:spcPct val="0"/>
              </a:spcBef>
              <a:spcAft>
                <a:spcPct val="0"/>
              </a:spcAft>
              <a:buNone/>
            </a:pPr>
            <a:fld id="{B6282CF4-F11D-4118-ADBB-5F84001E3BD5}" type="slidenum">
              <a:rPr lang="en-GB" altLang="en-US" sz="1200">
                <a:solidFill>
                  <a:srgbClr val="898989"/>
                </a:solidFill>
                <a:cs typeface="Arial" panose="020B0604020202020204" pitchFamily="34" charset="0"/>
              </a:rPr>
              <a:pPr eaLnBrk="0" fontAlgn="base" hangingPunct="0">
                <a:spcBef>
                  <a:spcPct val="0"/>
                </a:spcBef>
                <a:spcAft>
                  <a:spcPct val="0"/>
                </a:spcAft>
                <a:buNone/>
              </a:pPr>
              <a:t>1</a:t>
            </a:fld>
            <a:endParaRPr lang="en-GB" altLang="en-US" sz="1200" dirty="0">
              <a:solidFill>
                <a:srgbClr val="898989"/>
              </a:solidFill>
              <a:cs typeface="Arial" panose="020B0604020202020204" pitchFamily="34" charset="0"/>
            </a:endParaRPr>
          </a:p>
        </p:txBody>
      </p:sp>
    </p:spTree>
    <p:extLst>
      <p:ext uri="{BB962C8B-B14F-4D97-AF65-F5344CB8AC3E}">
        <p14:creationId xmlns:p14="http://schemas.microsoft.com/office/powerpoint/2010/main" val="111046772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76199" y="3250130"/>
            <a:ext cx="12115801" cy="503679"/>
          </a:xfrm>
        </p:spPr>
        <p:txBody>
          <a:bodyPr>
            <a:noAutofit/>
          </a:bodyPr>
          <a:lstStyle/>
          <a:p>
            <a:pPr algn="l"/>
            <a:r>
              <a:rPr lang="en-US" sz="4800" b="1" dirty="0">
                <a:solidFill>
                  <a:srgbClr val="002060"/>
                </a:solidFill>
              </a:rPr>
              <a:t>At the end of this session you must understand: </a:t>
            </a:r>
            <a:br>
              <a:rPr lang="en-US" sz="4800" b="1" dirty="0">
                <a:solidFill>
                  <a:srgbClr val="002060"/>
                </a:solidFill>
              </a:rPr>
            </a:br>
            <a:br>
              <a:rPr lang="en-US" sz="4800" b="1" dirty="0">
                <a:solidFill>
                  <a:srgbClr val="002060"/>
                </a:solidFill>
              </a:rPr>
            </a:br>
            <a:r>
              <a:rPr lang="en-US" sz="3600" b="1" dirty="0">
                <a:solidFill>
                  <a:srgbClr val="002060"/>
                </a:solidFill>
              </a:rPr>
              <a:t>1. what macroeconomics studies</a:t>
            </a:r>
            <a:br>
              <a:rPr lang="en-US" sz="3600" b="1" dirty="0">
                <a:solidFill>
                  <a:srgbClr val="002060"/>
                </a:solidFill>
              </a:rPr>
            </a:br>
            <a:r>
              <a:rPr lang="en-US" sz="3600" b="1" dirty="0">
                <a:solidFill>
                  <a:srgbClr val="002060"/>
                </a:solidFill>
              </a:rPr>
              <a:t>2. the role of government in light of markets</a:t>
            </a:r>
            <a:br>
              <a:rPr lang="en-US" sz="3600" b="1" dirty="0">
                <a:solidFill>
                  <a:srgbClr val="002060"/>
                </a:solidFill>
              </a:rPr>
            </a:br>
            <a:r>
              <a:rPr lang="en-US" sz="3600" b="1" dirty="0">
                <a:solidFill>
                  <a:srgbClr val="002060"/>
                </a:solidFill>
              </a:rPr>
              <a:t>2. Macro-economic factors affecting business and how to navigate </a:t>
            </a:r>
            <a:endParaRPr lang="en-GB" sz="4800" b="1" dirty="0">
              <a:solidFill>
                <a:srgbClr val="002060"/>
              </a:solidFill>
            </a:endParaRP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Tree>
    <p:extLst>
      <p:ext uri="{BB962C8B-B14F-4D97-AF65-F5344CB8AC3E}">
        <p14:creationId xmlns:p14="http://schemas.microsoft.com/office/powerpoint/2010/main" val="4349951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73559" y="0"/>
            <a:ext cx="8208912" cy="1569660"/>
          </a:xfrm>
          <a:prstGeom prst="rect">
            <a:avLst/>
          </a:prstGeom>
          <a:noFill/>
        </p:spPr>
        <p:txBody>
          <a:bodyPr wrap="square" rtlCol="0">
            <a:spAutoFit/>
          </a:bodyPr>
          <a:lstStyle/>
          <a:p>
            <a:pPr algn="ctr">
              <a:defRPr/>
            </a:pPr>
            <a:r>
              <a:rPr lang="en-GB" sz="3600" b="1" dirty="0">
                <a:solidFill>
                  <a:srgbClr val="C00000"/>
                </a:solidFill>
                <a:latin typeface="Calibri"/>
              </a:rPr>
              <a:t>The basic economic problem – Scarcity</a:t>
            </a:r>
          </a:p>
          <a:p>
            <a:pPr algn="ctr">
              <a:defRPr/>
            </a:pPr>
            <a:endParaRPr lang="en-GB" sz="3000" b="1" dirty="0">
              <a:solidFill>
                <a:srgbClr val="FF0000"/>
              </a:solidFill>
              <a:latin typeface="Calibri"/>
            </a:endParaRPr>
          </a:p>
          <a:p>
            <a:pPr algn="ctr">
              <a:defRPr/>
            </a:pPr>
            <a:endParaRPr lang="en-GB" sz="3000" b="1" dirty="0">
              <a:solidFill>
                <a:srgbClr val="FF0000"/>
              </a:solidFill>
              <a:latin typeface="Calibri"/>
            </a:endParaRPr>
          </a:p>
        </p:txBody>
      </p:sp>
      <p:sp>
        <p:nvSpPr>
          <p:cNvPr id="8" name="Title 7">
            <a:extLst>
              <a:ext uri="{FF2B5EF4-FFF2-40B4-BE49-F238E27FC236}">
                <a16:creationId xmlns:a16="http://schemas.microsoft.com/office/drawing/2014/main" id="{0DF78430-48C5-48CB-AF01-9EA70EA74753}"/>
              </a:ext>
            </a:extLst>
          </p:cNvPr>
          <p:cNvSpPr>
            <a:spLocks noGrp="1"/>
          </p:cNvSpPr>
          <p:nvPr>
            <p:ph type="title"/>
          </p:nvPr>
        </p:nvSpPr>
        <p:spPr>
          <a:xfrm>
            <a:off x="1524000" y="4831993"/>
            <a:ext cx="9396536" cy="1143000"/>
          </a:xfrm>
        </p:spPr>
        <p:txBody>
          <a:bodyPr>
            <a:normAutofit fontScale="90000"/>
          </a:bodyPr>
          <a:lstStyle/>
          <a:p>
            <a:pPr algn="l"/>
            <a:r>
              <a:rPr lang="en-GB" sz="3100" b="1" dirty="0">
                <a:solidFill>
                  <a:srgbClr val="002060"/>
                </a:solidFill>
              </a:rPr>
              <a:t>- Limited raw materials</a:t>
            </a:r>
            <a:br>
              <a:rPr lang="en-GB" sz="3100" b="1" dirty="0">
                <a:solidFill>
                  <a:srgbClr val="002060"/>
                </a:solidFill>
              </a:rPr>
            </a:br>
            <a:r>
              <a:rPr lang="en-GB" sz="3100" b="1" dirty="0">
                <a:solidFill>
                  <a:srgbClr val="002060"/>
                </a:solidFill>
              </a:rPr>
              <a:t>- Limited labour hours</a:t>
            </a:r>
            <a:br>
              <a:rPr lang="en-GB" sz="3100" b="1" dirty="0">
                <a:solidFill>
                  <a:srgbClr val="002060"/>
                </a:solidFill>
              </a:rPr>
            </a:br>
            <a:r>
              <a:rPr lang="en-GB" sz="3100" b="1" dirty="0">
                <a:solidFill>
                  <a:srgbClr val="002060"/>
                </a:solidFill>
              </a:rPr>
              <a:t>- Limited machine hours/ machine capacity</a:t>
            </a:r>
            <a:br>
              <a:rPr lang="en-GB" sz="3100" b="1" dirty="0">
                <a:solidFill>
                  <a:srgbClr val="002060"/>
                </a:solidFill>
              </a:rPr>
            </a:br>
            <a:r>
              <a:rPr lang="en-GB" sz="3100" b="1" dirty="0">
                <a:solidFill>
                  <a:srgbClr val="002060"/>
                </a:solidFill>
              </a:rPr>
              <a:t>- Limited sales demand</a:t>
            </a:r>
            <a:br>
              <a:rPr lang="en-GB" sz="3100" b="1" dirty="0">
                <a:solidFill>
                  <a:srgbClr val="002060"/>
                </a:solidFill>
              </a:rPr>
            </a:br>
            <a:r>
              <a:rPr lang="en-GB" sz="3100" b="1" dirty="0">
                <a:solidFill>
                  <a:srgbClr val="002060"/>
                </a:solidFill>
              </a:rPr>
              <a:t>- Limited financial resources</a:t>
            </a:r>
            <a:br>
              <a:rPr lang="en-GB" sz="3100" b="1" dirty="0">
                <a:solidFill>
                  <a:srgbClr val="C00000"/>
                </a:solidFill>
              </a:rPr>
            </a:br>
            <a:br>
              <a:rPr lang="en-GB" sz="3100" b="1" dirty="0">
                <a:solidFill>
                  <a:srgbClr val="C00000"/>
                </a:solidFill>
              </a:rPr>
            </a:br>
            <a:br>
              <a:rPr lang="en-GB" sz="3100" b="1" dirty="0">
                <a:solidFill>
                  <a:srgbClr val="C00000"/>
                </a:solidFill>
              </a:rPr>
            </a:br>
            <a:endParaRPr lang="en-GB" b="1" dirty="0">
              <a:solidFill>
                <a:srgbClr val="C00000"/>
              </a:solidFill>
            </a:endParaRPr>
          </a:p>
        </p:txBody>
      </p:sp>
      <p:graphicFrame>
        <p:nvGraphicFramePr>
          <p:cNvPr id="10" name="Diagram 9">
            <a:extLst>
              <a:ext uri="{FF2B5EF4-FFF2-40B4-BE49-F238E27FC236}">
                <a16:creationId xmlns:a16="http://schemas.microsoft.com/office/drawing/2014/main" id="{89F89649-C2D1-4525-9916-77B5925777AF}"/>
              </a:ext>
            </a:extLst>
          </p:cNvPr>
          <p:cNvGraphicFramePr/>
          <p:nvPr/>
        </p:nvGraphicFramePr>
        <p:xfrm>
          <a:off x="2143066" y="548680"/>
          <a:ext cx="8052167" cy="1477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6662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80">
                                          <p:stCondLst>
                                            <p:cond delay="0"/>
                                          </p:stCondLst>
                                        </p:cTn>
                                        <p:tgtEl>
                                          <p:spTgt spid="8"/>
                                        </p:tgtEl>
                                      </p:cBhvr>
                                    </p:animEffect>
                                    <p:anim calcmode="lin" valueType="num">
                                      <p:cBhvr>
                                        <p:cTn id="8"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13" dur="26">
                                          <p:stCondLst>
                                            <p:cond delay="650"/>
                                          </p:stCondLst>
                                        </p:cTn>
                                        <p:tgtEl>
                                          <p:spTgt spid="8"/>
                                        </p:tgtEl>
                                      </p:cBhvr>
                                      <p:to x="100000" y="60000"/>
                                    </p:animScale>
                                    <p:animScale>
                                      <p:cBhvr>
                                        <p:cTn id="14" dur="166" decel="50000">
                                          <p:stCondLst>
                                            <p:cond delay="676"/>
                                          </p:stCondLst>
                                        </p:cTn>
                                        <p:tgtEl>
                                          <p:spTgt spid="8"/>
                                        </p:tgtEl>
                                      </p:cBhvr>
                                      <p:to x="100000" y="100000"/>
                                    </p:animScale>
                                    <p:animScale>
                                      <p:cBhvr>
                                        <p:cTn id="15" dur="26">
                                          <p:stCondLst>
                                            <p:cond delay="1312"/>
                                          </p:stCondLst>
                                        </p:cTn>
                                        <p:tgtEl>
                                          <p:spTgt spid="8"/>
                                        </p:tgtEl>
                                      </p:cBhvr>
                                      <p:to x="100000" y="80000"/>
                                    </p:animScale>
                                    <p:animScale>
                                      <p:cBhvr>
                                        <p:cTn id="16" dur="166" decel="50000">
                                          <p:stCondLst>
                                            <p:cond delay="1338"/>
                                          </p:stCondLst>
                                        </p:cTn>
                                        <p:tgtEl>
                                          <p:spTgt spid="8"/>
                                        </p:tgtEl>
                                      </p:cBhvr>
                                      <p:to x="100000" y="100000"/>
                                    </p:animScale>
                                    <p:animScale>
                                      <p:cBhvr>
                                        <p:cTn id="17" dur="26">
                                          <p:stCondLst>
                                            <p:cond delay="1642"/>
                                          </p:stCondLst>
                                        </p:cTn>
                                        <p:tgtEl>
                                          <p:spTgt spid="8"/>
                                        </p:tgtEl>
                                      </p:cBhvr>
                                      <p:to x="100000" y="90000"/>
                                    </p:animScale>
                                    <p:animScale>
                                      <p:cBhvr>
                                        <p:cTn id="18" dur="166" decel="50000">
                                          <p:stCondLst>
                                            <p:cond delay="1668"/>
                                          </p:stCondLst>
                                        </p:cTn>
                                        <p:tgtEl>
                                          <p:spTgt spid="8"/>
                                        </p:tgtEl>
                                      </p:cBhvr>
                                      <p:to x="100000" y="100000"/>
                                    </p:animScale>
                                    <p:animScale>
                                      <p:cBhvr>
                                        <p:cTn id="19" dur="26">
                                          <p:stCondLst>
                                            <p:cond delay="1808"/>
                                          </p:stCondLst>
                                        </p:cTn>
                                        <p:tgtEl>
                                          <p:spTgt spid="8"/>
                                        </p:tgtEl>
                                      </p:cBhvr>
                                      <p:to x="100000" y="95000"/>
                                    </p:animScale>
                                    <p:animScale>
                                      <p:cBhvr>
                                        <p:cTn id="20"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2996952"/>
            <a:ext cx="8229600" cy="1143000"/>
          </a:xfrm>
        </p:spPr>
        <p:txBody>
          <a:bodyPr>
            <a:normAutofit fontScale="90000"/>
          </a:bodyPr>
          <a:lstStyle/>
          <a:p>
            <a:br>
              <a:rPr lang="en-GB" sz="3600" b="1" dirty="0"/>
            </a:br>
            <a:br>
              <a:rPr lang="en-US" sz="3600" dirty="0"/>
            </a:br>
            <a:endParaRPr lang="en-US" sz="3300" b="1" dirty="0"/>
          </a:p>
        </p:txBody>
      </p:sp>
      <p:sp>
        <p:nvSpPr>
          <p:cNvPr id="3" name="TextBox 2"/>
          <p:cNvSpPr txBox="1"/>
          <p:nvPr/>
        </p:nvSpPr>
        <p:spPr>
          <a:xfrm>
            <a:off x="1524000" y="188641"/>
            <a:ext cx="9144000" cy="5632311"/>
          </a:xfrm>
          <a:prstGeom prst="rect">
            <a:avLst/>
          </a:prstGeom>
          <a:noFill/>
        </p:spPr>
        <p:txBody>
          <a:bodyPr wrap="square" rtlCol="0">
            <a:spAutoFit/>
          </a:bodyPr>
          <a:lstStyle/>
          <a:p>
            <a:pPr algn="ctr">
              <a:defRPr/>
            </a:pPr>
            <a:r>
              <a:rPr lang="en-GB" sz="3000" b="1" dirty="0">
                <a:solidFill>
                  <a:prstClr val="black"/>
                </a:solidFill>
                <a:latin typeface="Calibri"/>
              </a:rPr>
              <a:t>A rational firm is expected to seek profit maximisation.</a:t>
            </a:r>
          </a:p>
          <a:p>
            <a:pPr algn="ctr">
              <a:defRPr/>
            </a:pPr>
            <a:endParaRPr lang="en-GB" sz="3000" b="1" dirty="0">
              <a:solidFill>
                <a:prstClr val="black"/>
              </a:solidFill>
              <a:latin typeface="Calibri"/>
            </a:endParaRPr>
          </a:p>
          <a:p>
            <a:pPr algn="ctr">
              <a:defRPr/>
            </a:pPr>
            <a:r>
              <a:rPr lang="en-GB" sz="3000" b="1" dirty="0">
                <a:solidFill>
                  <a:prstClr val="black"/>
                </a:solidFill>
                <a:latin typeface="Calibri"/>
              </a:rPr>
              <a:t>For a firm to maximise profits, </a:t>
            </a:r>
            <a:r>
              <a:rPr lang="en-GB" sz="3600" b="1" dirty="0">
                <a:solidFill>
                  <a:srgbClr val="C00000"/>
                </a:solidFill>
                <a:latin typeface="Calibri"/>
              </a:rPr>
              <a:t>contribution per unit of the scarce resource should be maximised. </a:t>
            </a:r>
          </a:p>
          <a:p>
            <a:pPr algn="ctr">
              <a:defRPr/>
            </a:pPr>
            <a:endParaRPr lang="en-GB" sz="3600" b="1" dirty="0">
              <a:solidFill>
                <a:srgbClr val="C00000"/>
              </a:solidFill>
              <a:latin typeface="Calibri"/>
            </a:endParaRPr>
          </a:p>
          <a:p>
            <a:pPr algn="ctr">
              <a:defRPr/>
            </a:pPr>
            <a:r>
              <a:rPr lang="en-GB" sz="3600" b="1" dirty="0">
                <a:solidFill>
                  <a:srgbClr val="002060"/>
                </a:solidFill>
                <a:latin typeface="Calibri"/>
              </a:rPr>
              <a:t>The optimum production plan should therefore prioritise production of</a:t>
            </a:r>
            <a:r>
              <a:rPr lang="en-GB" sz="3600" b="1" dirty="0">
                <a:solidFill>
                  <a:srgbClr val="C00000"/>
                </a:solidFill>
                <a:latin typeface="Calibri"/>
              </a:rPr>
              <a:t> goods that maximise contribution per unit of the scarce resource. </a:t>
            </a:r>
          </a:p>
          <a:p>
            <a:pPr algn="ctr">
              <a:defRPr/>
            </a:pPr>
            <a:endParaRPr lang="en-GB" sz="3000" dirty="0">
              <a:solidFill>
                <a:prstClr val="black"/>
              </a:solidFill>
              <a:latin typeface="Calibri"/>
            </a:endParaRPr>
          </a:p>
          <a:p>
            <a:pPr algn="ctr">
              <a:defRPr/>
            </a:pPr>
            <a:endParaRPr lang="en-GB" dirty="0">
              <a:solidFill>
                <a:prstClr val="black"/>
              </a:solidFill>
              <a:latin typeface="Calibri"/>
            </a:endParaRPr>
          </a:p>
        </p:txBody>
      </p:sp>
    </p:spTree>
    <p:extLst>
      <p:ext uri="{BB962C8B-B14F-4D97-AF65-F5344CB8AC3E}">
        <p14:creationId xmlns:p14="http://schemas.microsoft.com/office/powerpoint/2010/main" val="4429599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332516-D680-E664-9B84-0808EABB7B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1E6506-30C9-EBAA-B099-DC9DA45A7A0F}"/>
              </a:ext>
            </a:extLst>
          </p:cNvPr>
          <p:cNvSpPr>
            <a:spLocks noGrp="1"/>
          </p:cNvSpPr>
          <p:nvPr>
            <p:ph type="ctrTitle"/>
          </p:nvPr>
        </p:nvSpPr>
        <p:spPr>
          <a:xfrm>
            <a:off x="152400" y="6858000"/>
            <a:ext cx="12115801" cy="503679"/>
          </a:xfrm>
        </p:spPr>
        <p:txBody>
          <a:bodyPr>
            <a:noAutofit/>
          </a:bodyPr>
          <a:lstStyle/>
          <a:p>
            <a:pPr algn="l"/>
            <a:r>
              <a:rPr lang="en-US" sz="4000" b="1" dirty="0">
                <a:solidFill>
                  <a:srgbClr val="C00000"/>
                </a:solidFill>
              </a:rPr>
              <a:t>Microeconomics</a:t>
            </a:r>
            <a:r>
              <a:rPr lang="en-US" sz="4000" b="1" dirty="0">
                <a:solidFill>
                  <a:srgbClr val="002060"/>
                </a:solidFill>
              </a:rPr>
              <a:t> is the study of how households and firms make decisions and how these decisionmakers interact in the marketplace. A central principle of microeconomics is that households and firms optimize—they do the best they can for themselves given their objectives and the constraints they face. In microeconomic models, households choose their purchases to maximize their level of satisfaction, which economists call utility, and firms make production decisions to maximize their profits.</a:t>
            </a:r>
            <a:br>
              <a:rPr lang="en-US" sz="4000" b="1" dirty="0">
                <a:solidFill>
                  <a:srgbClr val="002060"/>
                </a:solidFill>
              </a:rPr>
            </a:br>
            <a:br>
              <a:rPr lang="en-US" sz="4000" b="1" dirty="0">
                <a:solidFill>
                  <a:srgbClr val="002060"/>
                </a:solidFill>
              </a:rPr>
            </a:br>
            <a:r>
              <a:rPr lang="en-US" sz="2800" b="1" dirty="0">
                <a:solidFill>
                  <a:srgbClr val="002060"/>
                </a:solidFill>
              </a:rPr>
              <a:t>N. Gregory Mankiw, Macroeconomics 5</a:t>
            </a:r>
            <a:r>
              <a:rPr lang="en-US" sz="2800" b="1" baseline="30000" dirty="0">
                <a:solidFill>
                  <a:srgbClr val="002060"/>
                </a:solidFill>
              </a:rPr>
              <a:t>th</a:t>
            </a:r>
            <a:r>
              <a:rPr lang="en-US" sz="2800" b="1" dirty="0">
                <a:solidFill>
                  <a:srgbClr val="002060"/>
                </a:solidFill>
              </a:rPr>
              <a:t> Edition</a:t>
            </a:r>
            <a:br>
              <a:rPr lang="en-US" sz="4000" b="1" dirty="0">
                <a:solidFill>
                  <a:srgbClr val="002060"/>
                </a:solidFill>
              </a:rPr>
            </a:br>
            <a:br>
              <a:rPr lang="en-US" sz="4000" b="1" dirty="0">
                <a:solidFill>
                  <a:srgbClr val="002060"/>
                </a:solidFill>
              </a:rPr>
            </a:br>
            <a:endParaRPr lang="en-GB" sz="4000" b="1" dirty="0">
              <a:solidFill>
                <a:srgbClr val="002060"/>
              </a:solidFill>
            </a:endParaRPr>
          </a:p>
        </p:txBody>
      </p:sp>
      <p:pic>
        <p:nvPicPr>
          <p:cNvPr id="9" name="Picture 8">
            <a:extLst>
              <a:ext uri="{FF2B5EF4-FFF2-40B4-BE49-F238E27FC236}">
                <a16:creationId xmlns:a16="http://schemas.microsoft.com/office/drawing/2014/main" id="{4836455E-D60D-9CCE-5014-62B9EBDF7A49}"/>
              </a:ext>
            </a:extLst>
          </p:cNvPr>
          <p:cNvPicPr>
            <a:picLocks noChangeAspect="1"/>
          </p:cNvPicPr>
          <p:nvPr/>
        </p:nvPicPr>
        <p:blipFill>
          <a:blip r:embed="rId2"/>
          <a:stretch>
            <a:fillRect/>
          </a:stretch>
        </p:blipFill>
        <p:spPr>
          <a:xfrm>
            <a:off x="0" y="6198521"/>
            <a:ext cx="12192000" cy="680127"/>
          </a:xfrm>
          <a:prstGeom prst="rect">
            <a:avLst/>
          </a:prstGeom>
        </p:spPr>
      </p:pic>
    </p:spTree>
    <p:extLst>
      <p:ext uri="{BB962C8B-B14F-4D97-AF65-F5344CB8AC3E}">
        <p14:creationId xmlns:p14="http://schemas.microsoft.com/office/powerpoint/2010/main" val="348938350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D851CF-A5FE-CA97-7904-6FAFD0A471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A09073-C809-E7BB-B09F-14834046B7E4}"/>
              </a:ext>
            </a:extLst>
          </p:cNvPr>
          <p:cNvSpPr>
            <a:spLocks noGrp="1"/>
          </p:cNvSpPr>
          <p:nvPr>
            <p:ph type="ctrTitle"/>
          </p:nvPr>
        </p:nvSpPr>
        <p:spPr>
          <a:xfrm>
            <a:off x="76199" y="5694842"/>
            <a:ext cx="12115801" cy="503679"/>
          </a:xfrm>
        </p:spPr>
        <p:txBody>
          <a:bodyPr>
            <a:noAutofit/>
          </a:bodyPr>
          <a:lstStyle/>
          <a:p>
            <a:pPr algn="l"/>
            <a:r>
              <a:rPr lang="en-US" sz="4000" b="1" dirty="0">
                <a:solidFill>
                  <a:srgbClr val="C00000"/>
                </a:solidFill>
              </a:rPr>
              <a:t>The big question - What Macroeconomists Study: </a:t>
            </a:r>
            <a:r>
              <a:rPr lang="en-US" sz="3200" b="1" i="1" dirty="0">
                <a:solidFill>
                  <a:srgbClr val="002060"/>
                </a:solidFill>
              </a:rPr>
              <a:t>“Why have some countries experienced rapid growth in incomes over the past century while others stay mired in poverty? Why do some countries have high rates of inflation while others maintain stable prices? Why do all countries experience recessions and depressions—recurrent periods of falling incomes and rising unemployment—and how can government policy reduce the frequency and severity of these episodes? Macroeconomics, the study of the economy as a whole, attempts to answer these and many related questions. </a:t>
            </a:r>
            <a:br>
              <a:rPr lang="en-US" sz="3200" b="1" i="1" dirty="0">
                <a:solidFill>
                  <a:srgbClr val="002060"/>
                </a:solidFill>
              </a:rPr>
            </a:br>
            <a:r>
              <a:rPr lang="en-US" sz="3200" b="1" i="1" dirty="0">
                <a:solidFill>
                  <a:srgbClr val="002060"/>
                </a:solidFill>
              </a:rPr>
              <a:t>To appreciate the importance of macroeconomics, you need only read the newspaper or listen to the news. Every day you can see headlines such as </a:t>
            </a:r>
            <a:r>
              <a:rPr lang="en-US" sz="2800" b="1" i="1" dirty="0">
                <a:solidFill>
                  <a:srgbClr val="002060"/>
                </a:solidFill>
              </a:rPr>
              <a:t>INCOME GROWTH SLOWS, FED MOVES TO COMBAT INFLATION, or STOCKS FALL AMID RECESSION FEARS.</a:t>
            </a:r>
            <a:r>
              <a:rPr lang="en-US" sz="3200" b="1" i="1" dirty="0">
                <a:solidFill>
                  <a:srgbClr val="002060"/>
                </a:solidFill>
              </a:rPr>
              <a:t>“ </a:t>
            </a:r>
            <a:br>
              <a:rPr lang="en-US" sz="3200" b="1" dirty="0">
                <a:solidFill>
                  <a:srgbClr val="002060"/>
                </a:solidFill>
              </a:rPr>
            </a:br>
            <a:r>
              <a:rPr lang="en-US" sz="3200" b="1" dirty="0">
                <a:solidFill>
                  <a:srgbClr val="002060"/>
                </a:solidFill>
              </a:rPr>
              <a:t>N. Gregory Mankiw, Macroeconomics 5</a:t>
            </a:r>
            <a:r>
              <a:rPr lang="en-US" sz="3200" b="1" baseline="30000" dirty="0">
                <a:solidFill>
                  <a:srgbClr val="002060"/>
                </a:solidFill>
              </a:rPr>
              <a:t>th</a:t>
            </a:r>
            <a:r>
              <a:rPr lang="en-US" sz="3200" b="1" dirty="0">
                <a:solidFill>
                  <a:srgbClr val="002060"/>
                </a:solidFill>
              </a:rPr>
              <a:t> Edition</a:t>
            </a:r>
            <a:endParaRPr lang="en-GB" sz="3200" b="1" dirty="0">
              <a:solidFill>
                <a:srgbClr val="002060"/>
              </a:solidFill>
            </a:endParaRPr>
          </a:p>
        </p:txBody>
      </p:sp>
      <p:pic>
        <p:nvPicPr>
          <p:cNvPr id="9" name="Picture 8">
            <a:extLst>
              <a:ext uri="{FF2B5EF4-FFF2-40B4-BE49-F238E27FC236}">
                <a16:creationId xmlns:a16="http://schemas.microsoft.com/office/drawing/2014/main" id="{2CF13614-CF45-CA4C-2523-5DE6FF645C9F}"/>
              </a:ext>
            </a:extLst>
          </p:cNvPr>
          <p:cNvPicPr>
            <a:picLocks noChangeAspect="1"/>
          </p:cNvPicPr>
          <p:nvPr/>
        </p:nvPicPr>
        <p:blipFill>
          <a:blip r:embed="rId2"/>
          <a:stretch>
            <a:fillRect/>
          </a:stretch>
        </p:blipFill>
        <p:spPr>
          <a:xfrm>
            <a:off x="0" y="6198521"/>
            <a:ext cx="12192000" cy="680127"/>
          </a:xfrm>
          <a:prstGeom prst="rect">
            <a:avLst/>
          </a:prstGeom>
        </p:spPr>
      </p:pic>
    </p:spTree>
    <p:extLst>
      <p:ext uri="{BB962C8B-B14F-4D97-AF65-F5344CB8AC3E}">
        <p14:creationId xmlns:p14="http://schemas.microsoft.com/office/powerpoint/2010/main" val="34349970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4482" name="Rectangle 2">
            <a:extLst>
              <a:ext uri="{FF2B5EF4-FFF2-40B4-BE49-F238E27FC236}">
                <a16:creationId xmlns:a16="http://schemas.microsoft.com/office/drawing/2014/main" id="{37F0D17F-07DE-4701-A3A3-0A972430E00A}"/>
              </a:ext>
            </a:extLst>
          </p:cNvPr>
          <p:cNvSpPr>
            <a:spLocks noGrp="1"/>
          </p:cNvSpPr>
          <p:nvPr>
            <p:ph type="title"/>
          </p:nvPr>
        </p:nvSpPr>
        <p:spPr/>
        <p:txBody>
          <a:bodyPr/>
          <a:lstStyle/>
          <a:p>
            <a:r>
              <a:rPr lang="en-GB" altLang="en-US"/>
              <a:t>The </a:t>
            </a:r>
            <a:r>
              <a:rPr lang="en-GB" altLang="en-US" noProof="1"/>
              <a:t>business cycle</a:t>
            </a:r>
          </a:p>
        </p:txBody>
      </p:sp>
      <p:sp>
        <p:nvSpPr>
          <p:cNvPr id="349187" name="Rectangle 3">
            <a:extLst>
              <a:ext uri="{FF2B5EF4-FFF2-40B4-BE49-F238E27FC236}">
                <a16:creationId xmlns:a16="http://schemas.microsoft.com/office/drawing/2014/main" id="{B69C81E6-56CD-4F44-9419-69252B5D6220}"/>
              </a:ext>
            </a:extLst>
          </p:cNvPr>
          <p:cNvSpPr>
            <a:spLocks noGrp="1"/>
          </p:cNvSpPr>
          <p:nvPr>
            <p:ph idx="1"/>
          </p:nvPr>
        </p:nvSpPr>
        <p:spPr/>
        <p:txBody>
          <a:bodyPr>
            <a:normAutofit fontScale="92500" lnSpcReduction="10000"/>
          </a:bodyPr>
          <a:lstStyle/>
          <a:p>
            <a:pPr>
              <a:lnSpc>
                <a:spcPct val="100000"/>
              </a:lnSpc>
              <a:spcBef>
                <a:spcPct val="60000"/>
              </a:spcBef>
            </a:pPr>
            <a:r>
              <a:rPr lang="en-GB" altLang="en-US" noProof="1"/>
              <a:t>Distinction between actual and potential growth</a:t>
            </a:r>
          </a:p>
          <a:p>
            <a:pPr lvl="1">
              <a:lnSpc>
                <a:spcPct val="100000"/>
              </a:lnSpc>
              <a:spcBef>
                <a:spcPct val="60000"/>
              </a:spcBef>
            </a:pPr>
            <a:r>
              <a:rPr lang="en-GB" altLang="en-US" noProof="1"/>
              <a:t>actual growth</a:t>
            </a:r>
            <a:endParaRPr lang="en-GB" altLang="en-US" dirty="0"/>
          </a:p>
          <a:p>
            <a:pPr lvl="2">
              <a:lnSpc>
                <a:spcPct val="100000"/>
              </a:lnSpc>
              <a:spcBef>
                <a:spcPct val="20000"/>
              </a:spcBef>
            </a:pPr>
            <a:r>
              <a:rPr lang="en-GB" altLang="en-US" noProof="1"/>
              <a:t>the % increase in actual output</a:t>
            </a:r>
          </a:p>
          <a:p>
            <a:pPr lvl="1">
              <a:lnSpc>
                <a:spcPct val="100000"/>
              </a:lnSpc>
              <a:spcBef>
                <a:spcPct val="60000"/>
              </a:spcBef>
            </a:pPr>
            <a:r>
              <a:rPr lang="en-GB" altLang="en-US" noProof="1"/>
              <a:t>potential economic growth</a:t>
            </a:r>
            <a:endParaRPr lang="en-GB" altLang="en-US" dirty="0"/>
          </a:p>
          <a:p>
            <a:pPr lvl="2">
              <a:lnSpc>
                <a:spcPct val="100000"/>
              </a:lnSpc>
              <a:spcBef>
                <a:spcPct val="20000"/>
              </a:spcBef>
            </a:pPr>
            <a:r>
              <a:rPr lang="en-GB" altLang="en-US" noProof="1"/>
              <a:t>the % increase in the economy’s capacity</a:t>
            </a:r>
          </a:p>
          <a:p>
            <a:pPr>
              <a:lnSpc>
                <a:spcPct val="100000"/>
              </a:lnSpc>
              <a:spcBef>
                <a:spcPct val="60000"/>
              </a:spcBef>
            </a:pPr>
            <a:r>
              <a:rPr lang="en-GB" altLang="en-US" noProof="1"/>
              <a:t>Factors affecting potential output and potential growth</a:t>
            </a:r>
          </a:p>
          <a:p>
            <a:pPr>
              <a:lnSpc>
                <a:spcPct val="100000"/>
              </a:lnSpc>
              <a:spcBef>
                <a:spcPct val="60000"/>
              </a:spcBef>
            </a:pPr>
            <a:r>
              <a:rPr lang="en-GB" altLang="en-US" noProof="1"/>
              <a:t>Economic growth </a:t>
            </a:r>
            <a:r>
              <a:rPr lang="en-GB" altLang="en-US" dirty="0"/>
              <a:t>and</a:t>
            </a:r>
            <a:r>
              <a:rPr lang="en-GB" altLang="en-US" noProof="1"/>
              <a:t> the production possibility curve</a:t>
            </a:r>
          </a:p>
        </p:txBody>
      </p:sp>
    </p:spTree>
  </p:cSld>
  <p:clrMapOvr>
    <a:masterClrMapping/>
  </p:clrMapOvr>
  <p:transition spd="slow">
    <p:pull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49187">
                                            <p:txEl>
                                              <p:pRg st="0" end="0"/>
                                            </p:txEl>
                                          </p:spTgt>
                                        </p:tgtEl>
                                        <p:attrNameLst>
                                          <p:attrName>style.visibility</p:attrName>
                                        </p:attrNameLst>
                                      </p:cBhvr>
                                      <p:to>
                                        <p:strVal val="visible"/>
                                      </p:to>
                                    </p:set>
                                    <p:anim calcmode="lin" valueType="num">
                                      <p:cBhvr additive="base">
                                        <p:cTn id="7" dur="500"/>
                                        <p:tgtEl>
                                          <p:spTgt spid="349187">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49187">
                                            <p:txEl>
                                              <p:pRg st="0" end="0"/>
                                            </p:txEl>
                                          </p:spTgt>
                                        </p:tgtEl>
                                      </p:cBhvr>
                                    </p:animEffect>
                                  </p:childTnLst>
                                </p:cTn>
                              </p:par>
                            </p:childTnLst>
                          </p:cTn>
                        </p:par>
                      </p:childTnLst>
                    </p:cTn>
                  </p:par>
                  <p:par>
                    <p:cTn id="9" fill="hold" nodeType="clickPar">
                      <p:stCondLst>
                        <p:cond delay="indefinite"/>
                      </p:stCondLst>
                      <p:childTnLst>
                        <p:par>
                          <p:cTn id="10" fill="hold" nodeType="withGroup">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349187">
                                            <p:txEl>
                                              <p:pRg st="1" end="1"/>
                                            </p:txEl>
                                          </p:spTgt>
                                        </p:tgtEl>
                                        <p:attrNameLst>
                                          <p:attrName>style.visibility</p:attrName>
                                        </p:attrNameLst>
                                      </p:cBhvr>
                                      <p:to>
                                        <p:strVal val="visible"/>
                                      </p:to>
                                    </p:set>
                                    <p:anim calcmode="lin" valueType="num">
                                      <p:cBhvr additive="base">
                                        <p:cTn id="13" dur="500"/>
                                        <p:tgtEl>
                                          <p:spTgt spid="349187">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49187">
                                            <p:txEl>
                                              <p:pRg st="1" end="1"/>
                                            </p:txEl>
                                          </p:spTgt>
                                        </p:tgtEl>
                                      </p:cBhvr>
                                    </p:animEffect>
                                  </p:childTnLst>
                                </p:cTn>
                              </p:par>
                              <p:par>
                                <p:cTn id="15" presetID="12" presetClass="entr" presetSubtype="4" fill="hold" grpId="0" nodeType="withEffect">
                                  <p:stCondLst>
                                    <p:cond delay="0"/>
                                  </p:stCondLst>
                                  <p:childTnLst>
                                    <p:set>
                                      <p:cBhvr>
                                        <p:cTn id="16" dur="1" fill="hold">
                                          <p:stCondLst>
                                            <p:cond delay="0"/>
                                          </p:stCondLst>
                                        </p:cTn>
                                        <p:tgtEl>
                                          <p:spTgt spid="349187">
                                            <p:txEl>
                                              <p:pRg st="2" end="2"/>
                                            </p:txEl>
                                          </p:spTgt>
                                        </p:tgtEl>
                                        <p:attrNameLst>
                                          <p:attrName>style.visibility</p:attrName>
                                        </p:attrNameLst>
                                      </p:cBhvr>
                                      <p:to>
                                        <p:strVal val="visible"/>
                                      </p:to>
                                    </p:set>
                                    <p:anim calcmode="lin" valueType="num">
                                      <p:cBhvr additive="base">
                                        <p:cTn id="17" dur="500"/>
                                        <p:tgtEl>
                                          <p:spTgt spid="349187">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349187">
                                            <p:txEl>
                                              <p:pRg st="2" end="2"/>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2" presetClass="entr" presetSubtype="4" fill="hold" grpId="0" nodeType="clickEffect">
                                  <p:stCondLst>
                                    <p:cond delay="0"/>
                                  </p:stCondLst>
                                  <p:childTnLst>
                                    <p:set>
                                      <p:cBhvr>
                                        <p:cTn id="22" dur="1" fill="hold">
                                          <p:stCondLst>
                                            <p:cond delay="0"/>
                                          </p:stCondLst>
                                        </p:cTn>
                                        <p:tgtEl>
                                          <p:spTgt spid="349187">
                                            <p:txEl>
                                              <p:pRg st="3" end="3"/>
                                            </p:txEl>
                                          </p:spTgt>
                                        </p:tgtEl>
                                        <p:attrNameLst>
                                          <p:attrName>style.visibility</p:attrName>
                                        </p:attrNameLst>
                                      </p:cBhvr>
                                      <p:to>
                                        <p:strVal val="visible"/>
                                      </p:to>
                                    </p:set>
                                    <p:anim calcmode="lin" valueType="num">
                                      <p:cBhvr additive="base">
                                        <p:cTn id="23" dur="500"/>
                                        <p:tgtEl>
                                          <p:spTgt spid="349187">
                                            <p:txEl>
                                              <p:pRg st="3" end="3"/>
                                            </p:txEl>
                                          </p:spTgt>
                                        </p:tgtEl>
                                        <p:attrNameLst>
                                          <p:attrName>ppt_y</p:attrName>
                                        </p:attrNameLst>
                                      </p:cBhvr>
                                      <p:tavLst>
                                        <p:tav tm="0">
                                          <p:val>
                                            <p:strVal val="#ppt_y+#ppt_h*1.125000"/>
                                          </p:val>
                                        </p:tav>
                                        <p:tav tm="100000">
                                          <p:val>
                                            <p:strVal val="#ppt_y"/>
                                          </p:val>
                                        </p:tav>
                                      </p:tavLst>
                                    </p:anim>
                                    <p:animEffect transition="in" filter="wipe(up)">
                                      <p:cBhvr>
                                        <p:cTn id="24" dur="500"/>
                                        <p:tgtEl>
                                          <p:spTgt spid="349187">
                                            <p:txEl>
                                              <p:pRg st="3" end="3"/>
                                            </p:txEl>
                                          </p:spTgt>
                                        </p:tgtEl>
                                      </p:cBhvr>
                                    </p:animEffect>
                                  </p:childTnLst>
                                </p:cTn>
                              </p:par>
                              <p:par>
                                <p:cTn id="25" presetID="12" presetClass="entr" presetSubtype="4" fill="hold" grpId="0" nodeType="withEffect">
                                  <p:stCondLst>
                                    <p:cond delay="0"/>
                                  </p:stCondLst>
                                  <p:childTnLst>
                                    <p:set>
                                      <p:cBhvr>
                                        <p:cTn id="26" dur="1" fill="hold">
                                          <p:stCondLst>
                                            <p:cond delay="0"/>
                                          </p:stCondLst>
                                        </p:cTn>
                                        <p:tgtEl>
                                          <p:spTgt spid="349187">
                                            <p:txEl>
                                              <p:pRg st="4" end="4"/>
                                            </p:txEl>
                                          </p:spTgt>
                                        </p:tgtEl>
                                        <p:attrNameLst>
                                          <p:attrName>style.visibility</p:attrName>
                                        </p:attrNameLst>
                                      </p:cBhvr>
                                      <p:to>
                                        <p:strVal val="visible"/>
                                      </p:to>
                                    </p:set>
                                    <p:anim calcmode="lin" valueType="num">
                                      <p:cBhvr additive="base">
                                        <p:cTn id="27" dur="500"/>
                                        <p:tgtEl>
                                          <p:spTgt spid="349187">
                                            <p:txEl>
                                              <p:pRg st="4" end="4"/>
                                            </p:txEl>
                                          </p:spTgt>
                                        </p:tgtEl>
                                        <p:attrNameLst>
                                          <p:attrName>ppt_y</p:attrName>
                                        </p:attrNameLst>
                                      </p:cBhvr>
                                      <p:tavLst>
                                        <p:tav tm="0">
                                          <p:val>
                                            <p:strVal val="#ppt_y+#ppt_h*1.125000"/>
                                          </p:val>
                                        </p:tav>
                                        <p:tav tm="100000">
                                          <p:val>
                                            <p:strVal val="#ppt_y"/>
                                          </p:val>
                                        </p:tav>
                                      </p:tavLst>
                                    </p:anim>
                                    <p:animEffect transition="in" filter="wipe(up)">
                                      <p:cBhvr>
                                        <p:cTn id="28" dur="500"/>
                                        <p:tgtEl>
                                          <p:spTgt spid="349187">
                                            <p:txEl>
                                              <p:pRg st="4" end="4"/>
                                            </p:txEl>
                                          </p:spTgt>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12" presetClass="entr" presetSubtype="4" fill="hold" grpId="0" nodeType="clickEffect">
                                  <p:stCondLst>
                                    <p:cond delay="0"/>
                                  </p:stCondLst>
                                  <p:childTnLst>
                                    <p:set>
                                      <p:cBhvr>
                                        <p:cTn id="32" dur="1" fill="hold">
                                          <p:stCondLst>
                                            <p:cond delay="0"/>
                                          </p:stCondLst>
                                        </p:cTn>
                                        <p:tgtEl>
                                          <p:spTgt spid="349187">
                                            <p:txEl>
                                              <p:pRg st="5" end="5"/>
                                            </p:txEl>
                                          </p:spTgt>
                                        </p:tgtEl>
                                        <p:attrNameLst>
                                          <p:attrName>style.visibility</p:attrName>
                                        </p:attrNameLst>
                                      </p:cBhvr>
                                      <p:to>
                                        <p:strVal val="visible"/>
                                      </p:to>
                                    </p:set>
                                    <p:anim calcmode="lin" valueType="num">
                                      <p:cBhvr additive="base">
                                        <p:cTn id="33" dur="500"/>
                                        <p:tgtEl>
                                          <p:spTgt spid="349187">
                                            <p:txEl>
                                              <p:pRg st="5" end="5"/>
                                            </p:txEl>
                                          </p:spTgt>
                                        </p:tgtEl>
                                        <p:attrNameLst>
                                          <p:attrName>ppt_y</p:attrName>
                                        </p:attrNameLst>
                                      </p:cBhvr>
                                      <p:tavLst>
                                        <p:tav tm="0">
                                          <p:val>
                                            <p:strVal val="#ppt_y+#ppt_h*1.125000"/>
                                          </p:val>
                                        </p:tav>
                                        <p:tav tm="100000">
                                          <p:val>
                                            <p:strVal val="#ppt_y"/>
                                          </p:val>
                                        </p:tav>
                                      </p:tavLst>
                                    </p:anim>
                                    <p:animEffect transition="in" filter="wipe(up)">
                                      <p:cBhvr>
                                        <p:cTn id="34" dur="500"/>
                                        <p:tgtEl>
                                          <p:spTgt spid="349187">
                                            <p:txEl>
                                              <p:pRg st="5" end="5"/>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2" presetClass="entr" presetSubtype="4" fill="hold" grpId="0" nodeType="clickEffect">
                                  <p:stCondLst>
                                    <p:cond delay="0"/>
                                  </p:stCondLst>
                                  <p:childTnLst>
                                    <p:set>
                                      <p:cBhvr>
                                        <p:cTn id="38" dur="1" fill="hold">
                                          <p:stCondLst>
                                            <p:cond delay="0"/>
                                          </p:stCondLst>
                                        </p:cTn>
                                        <p:tgtEl>
                                          <p:spTgt spid="349187">
                                            <p:txEl>
                                              <p:pRg st="6" end="6"/>
                                            </p:txEl>
                                          </p:spTgt>
                                        </p:tgtEl>
                                        <p:attrNameLst>
                                          <p:attrName>style.visibility</p:attrName>
                                        </p:attrNameLst>
                                      </p:cBhvr>
                                      <p:to>
                                        <p:strVal val="visible"/>
                                      </p:to>
                                    </p:set>
                                    <p:anim calcmode="lin" valueType="num">
                                      <p:cBhvr additive="base">
                                        <p:cTn id="39" dur="500"/>
                                        <p:tgtEl>
                                          <p:spTgt spid="349187">
                                            <p:txEl>
                                              <p:pRg st="6" end="6"/>
                                            </p:txEl>
                                          </p:spTgt>
                                        </p:tgtEl>
                                        <p:attrNameLst>
                                          <p:attrName>ppt_y</p:attrName>
                                        </p:attrNameLst>
                                      </p:cBhvr>
                                      <p:tavLst>
                                        <p:tav tm="0">
                                          <p:val>
                                            <p:strVal val="#ppt_y+#ppt_h*1.125000"/>
                                          </p:val>
                                        </p:tav>
                                        <p:tav tm="100000">
                                          <p:val>
                                            <p:strVal val="#ppt_y"/>
                                          </p:val>
                                        </p:tav>
                                      </p:tavLst>
                                    </p:anim>
                                    <p:animEffect transition="in" filter="wipe(up)">
                                      <p:cBhvr>
                                        <p:cTn id="40" dur="500"/>
                                        <p:tgtEl>
                                          <p:spTgt spid="34918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9187" grpId="0" build="p" bldLvl="2"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7362" name="Rectangle 2">
            <a:extLst>
              <a:ext uri="{FF2B5EF4-FFF2-40B4-BE49-F238E27FC236}">
                <a16:creationId xmlns:a16="http://schemas.microsoft.com/office/drawing/2014/main" id="{C390E6B0-5C4D-4409-98A1-A9470FA9A4BC}"/>
              </a:ext>
            </a:extLst>
          </p:cNvPr>
          <p:cNvSpPr>
            <a:spLocks noChangeArrowheads="1"/>
          </p:cNvSpPr>
          <p:nvPr/>
        </p:nvSpPr>
        <p:spPr bwMode="auto">
          <a:xfrm>
            <a:off x="3181350" y="5543550"/>
            <a:ext cx="1428750" cy="342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solidFill>
                <a:prstClr val="black"/>
              </a:solidFill>
              <a:latin typeface="Myriad Pro"/>
            </a:endParaRPr>
          </a:p>
        </p:txBody>
      </p:sp>
      <p:sp>
        <p:nvSpPr>
          <p:cNvPr id="527363" name="Rectangle 3">
            <a:extLst>
              <a:ext uri="{FF2B5EF4-FFF2-40B4-BE49-F238E27FC236}">
                <a16:creationId xmlns:a16="http://schemas.microsoft.com/office/drawing/2014/main" id="{10EA4C06-3AF5-480D-A4AE-438C694F6CB4}"/>
              </a:ext>
            </a:extLst>
          </p:cNvPr>
          <p:cNvSpPr>
            <a:spLocks noChangeArrowheads="1"/>
          </p:cNvSpPr>
          <p:nvPr/>
        </p:nvSpPr>
        <p:spPr bwMode="auto">
          <a:xfrm>
            <a:off x="5010150" y="5543550"/>
            <a:ext cx="2171700" cy="342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solidFill>
                <a:prstClr val="black"/>
              </a:solidFill>
              <a:latin typeface="Myriad Pro"/>
            </a:endParaRPr>
          </a:p>
        </p:txBody>
      </p:sp>
      <p:sp>
        <p:nvSpPr>
          <p:cNvPr id="527364" name="Rectangle 4">
            <a:extLst>
              <a:ext uri="{FF2B5EF4-FFF2-40B4-BE49-F238E27FC236}">
                <a16:creationId xmlns:a16="http://schemas.microsoft.com/office/drawing/2014/main" id="{1D03EB92-2457-4264-B64E-F60EE099D2D6}"/>
              </a:ext>
            </a:extLst>
          </p:cNvPr>
          <p:cNvSpPr>
            <a:spLocks noChangeArrowheads="1"/>
          </p:cNvSpPr>
          <p:nvPr/>
        </p:nvSpPr>
        <p:spPr bwMode="auto">
          <a:xfrm>
            <a:off x="3467100" y="1314450"/>
            <a:ext cx="5257800" cy="40005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solidFill>
                <a:prstClr val="black"/>
              </a:solidFill>
              <a:latin typeface="Myriad Pro"/>
            </a:endParaRPr>
          </a:p>
        </p:txBody>
      </p:sp>
      <p:sp>
        <p:nvSpPr>
          <p:cNvPr id="527365" name="Line 5">
            <a:extLst>
              <a:ext uri="{FF2B5EF4-FFF2-40B4-BE49-F238E27FC236}">
                <a16:creationId xmlns:a16="http://schemas.microsoft.com/office/drawing/2014/main" id="{ED21B2BE-39A8-424B-A756-D1F44791EC30}"/>
              </a:ext>
            </a:extLst>
          </p:cNvPr>
          <p:cNvSpPr>
            <a:spLocks noChangeShapeType="1"/>
          </p:cNvSpPr>
          <p:nvPr/>
        </p:nvSpPr>
        <p:spPr bwMode="auto">
          <a:xfrm>
            <a:off x="3467100" y="1314450"/>
            <a:ext cx="0" cy="4000500"/>
          </a:xfrm>
          <a:prstGeom prst="line">
            <a:avLst/>
          </a:prstGeom>
          <a:noFill/>
          <a:ln w="25400">
            <a:solidFill>
              <a:schemeClr val="tx1"/>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solidFill>
                <a:prstClr val="black"/>
              </a:solidFill>
              <a:latin typeface="Myriad Pro"/>
            </a:endParaRPr>
          </a:p>
        </p:txBody>
      </p:sp>
      <p:sp>
        <p:nvSpPr>
          <p:cNvPr id="527366" name="Line 6">
            <a:extLst>
              <a:ext uri="{FF2B5EF4-FFF2-40B4-BE49-F238E27FC236}">
                <a16:creationId xmlns:a16="http://schemas.microsoft.com/office/drawing/2014/main" id="{2B161E8A-2A52-4191-B8BF-32A4B9CA0FC8}"/>
              </a:ext>
            </a:extLst>
          </p:cNvPr>
          <p:cNvSpPr>
            <a:spLocks noChangeShapeType="1"/>
          </p:cNvSpPr>
          <p:nvPr/>
        </p:nvSpPr>
        <p:spPr bwMode="auto">
          <a:xfrm>
            <a:off x="3467100" y="5314950"/>
            <a:ext cx="5257800" cy="0"/>
          </a:xfrm>
          <a:prstGeom prst="line">
            <a:avLst/>
          </a:prstGeom>
          <a:noFill/>
          <a:ln w="254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solidFill>
                <a:prstClr val="black"/>
              </a:solidFill>
              <a:latin typeface="Myriad Pro"/>
            </a:endParaRPr>
          </a:p>
        </p:txBody>
      </p:sp>
      <p:sp>
        <p:nvSpPr>
          <p:cNvPr id="527367" name="Arc 7">
            <a:extLst>
              <a:ext uri="{FF2B5EF4-FFF2-40B4-BE49-F238E27FC236}">
                <a16:creationId xmlns:a16="http://schemas.microsoft.com/office/drawing/2014/main" id="{953E461F-835E-4AB6-8691-5EFBB2BEF6E3}"/>
              </a:ext>
            </a:extLst>
          </p:cNvPr>
          <p:cNvSpPr>
            <a:spLocks/>
          </p:cNvSpPr>
          <p:nvPr/>
        </p:nvSpPr>
        <p:spPr bwMode="auto">
          <a:xfrm>
            <a:off x="2805113" y="2437211"/>
            <a:ext cx="4386263" cy="3563540"/>
          </a:xfrm>
          <a:custGeom>
            <a:avLst/>
            <a:gdLst>
              <a:gd name="G0" fmla="+- 0 0 0"/>
              <a:gd name="G1" fmla="+- 21357 0 0"/>
              <a:gd name="G2" fmla="+- 21600 0 0"/>
              <a:gd name="T0" fmla="*/ 3234 w 21166"/>
              <a:gd name="T1" fmla="*/ 0 h 21357"/>
              <a:gd name="T2" fmla="*/ 21166 w 21166"/>
              <a:gd name="T3" fmla="*/ 17047 h 21357"/>
              <a:gd name="T4" fmla="*/ 0 w 21166"/>
              <a:gd name="T5" fmla="*/ 21357 h 21357"/>
            </a:gdLst>
            <a:ahLst/>
            <a:cxnLst>
              <a:cxn ang="0">
                <a:pos x="T0" y="T1"/>
              </a:cxn>
              <a:cxn ang="0">
                <a:pos x="T2" y="T3"/>
              </a:cxn>
              <a:cxn ang="0">
                <a:pos x="T4" y="T5"/>
              </a:cxn>
            </a:cxnLst>
            <a:rect l="0" t="0" r="r" b="b"/>
            <a:pathLst>
              <a:path w="21166" h="21357" fill="none" extrusionOk="0">
                <a:moveTo>
                  <a:pt x="3233" y="0"/>
                </a:moveTo>
                <a:cubicBezTo>
                  <a:pt x="12195" y="1357"/>
                  <a:pt x="19357" y="8165"/>
                  <a:pt x="21165" y="17047"/>
                </a:cubicBezTo>
              </a:path>
              <a:path w="21166" h="21357" stroke="0" extrusionOk="0">
                <a:moveTo>
                  <a:pt x="3233" y="0"/>
                </a:moveTo>
                <a:cubicBezTo>
                  <a:pt x="12195" y="1357"/>
                  <a:pt x="19357" y="8165"/>
                  <a:pt x="21165" y="17047"/>
                </a:cubicBezTo>
                <a:lnTo>
                  <a:pt x="0" y="21357"/>
                </a:lnTo>
                <a:close/>
              </a:path>
            </a:pathLst>
          </a:custGeom>
          <a:noFill/>
          <a:ln w="50800" cap="rnd">
            <a:solidFill>
              <a:schemeClr val="tx2"/>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solidFill>
                <a:prstClr val="black"/>
              </a:solidFill>
              <a:latin typeface="Myriad Pro"/>
            </a:endParaRPr>
          </a:p>
        </p:txBody>
      </p:sp>
      <p:sp>
        <p:nvSpPr>
          <p:cNvPr id="527368" name="Rectangle 8">
            <a:extLst>
              <a:ext uri="{FF2B5EF4-FFF2-40B4-BE49-F238E27FC236}">
                <a16:creationId xmlns:a16="http://schemas.microsoft.com/office/drawing/2014/main" id="{06B3B8D0-B0EE-4461-AB0B-E234AA7815C7}"/>
              </a:ext>
            </a:extLst>
          </p:cNvPr>
          <p:cNvSpPr>
            <a:spLocks noChangeArrowheads="1"/>
          </p:cNvSpPr>
          <p:nvPr/>
        </p:nvSpPr>
        <p:spPr bwMode="auto">
          <a:xfrm rot="16200000">
            <a:off x="2643097" y="2903807"/>
            <a:ext cx="921726" cy="3467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9056" tIns="34529" rIns="69056" bIns="34529">
            <a:spAutoFit/>
          </a:bodyPr>
          <a:lstStyle>
            <a:lvl1pPr defTabSz="762000">
              <a:defRPr sz="2400">
                <a:solidFill>
                  <a:schemeClr val="tx1"/>
                </a:solidFill>
                <a:latin typeface="Times New Roman" panose="02020603050405020304" pitchFamily="18" charset="0"/>
              </a:defRPr>
            </a:lvl1pPr>
            <a:lvl2pPr marL="571500" defTabSz="762000">
              <a:defRPr sz="2400">
                <a:solidFill>
                  <a:schemeClr val="tx1"/>
                </a:solidFill>
                <a:latin typeface="Times New Roman" panose="02020603050405020304" pitchFamily="18" charset="0"/>
              </a:defRPr>
            </a:lvl2pPr>
            <a:lvl3pPr marL="1143000" defTabSz="762000">
              <a:defRPr sz="2400">
                <a:solidFill>
                  <a:schemeClr val="tx1"/>
                </a:solidFill>
                <a:latin typeface="Times New Roman" panose="02020603050405020304" pitchFamily="18" charset="0"/>
              </a:defRPr>
            </a:lvl3pPr>
            <a:lvl4pPr marL="1714500" defTabSz="762000">
              <a:defRPr sz="2400">
                <a:solidFill>
                  <a:schemeClr val="tx1"/>
                </a:solidFill>
                <a:latin typeface="Times New Roman" panose="02020603050405020304" pitchFamily="18" charset="0"/>
              </a:defRPr>
            </a:lvl4pPr>
            <a:lvl5pPr marL="2286000" defTabSz="76200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800">
                <a:solidFill>
                  <a:prstClr val="black"/>
                </a:solidFill>
                <a:latin typeface="Arial" panose="020B0604020202020204" pitchFamily="34" charset="0"/>
              </a:rPr>
              <a:t>Good X</a:t>
            </a:r>
          </a:p>
        </p:txBody>
      </p:sp>
      <p:sp>
        <p:nvSpPr>
          <p:cNvPr id="527369" name="Rectangle 9">
            <a:extLst>
              <a:ext uri="{FF2B5EF4-FFF2-40B4-BE49-F238E27FC236}">
                <a16:creationId xmlns:a16="http://schemas.microsoft.com/office/drawing/2014/main" id="{2E37C4AB-2C1E-4025-9455-5FA4469CB642}"/>
              </a:ext>
            </a:extLst>
          </p:cNvPr>
          <p:cNvSpPr>
            <a:spLocks noChangeArrowheads="1"/>
          </p:cNvSpPr>
          <p:nvPr/>
        </p:nvSpPr>
        <p:spPr bwMode="auto">
          <a:xfrm>
            <a:off x="5699524" y="5542361"/>
            <a:ext cx="917559" cy="3467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9056" tIns="34529" rIns="69056" bIns="34529">
            <a:spAutoFit/>
          </a:bodyPr>
          <a:lstStyle>
            <a:lvl1pPr defTabSz="762000">
              <a:defRPr sz="2400">
                <a:solidFill>
                  <a:schemeClr val="tx1"/>
                </a:solidFill>
                <a:latin typeface="Times New Roman" panose="02020603050405020304" pitchFamily="18" charset="0"/>
              </a:defRPr>
            </a:lvl1pPr>
            <a:lvl2pPr marL="571500" defTabSz="762000">
              <a:defRPr sz="2400">
                <a:solidFill>
                  <a:schemeClr val="tx1"/>
                </a:solidFill>
                <a:latin typeface="Times New Roman" panose="02020603050405020304" pitchFamily="18" charset="0"/>
              </a:defRPr>
            </a:lvl2pPr>
            <a:lvl3pPr marL="1143000" defTabSz="762000">
              <a:defRPr sz="2400">
                <a:solidFill>
                  <a:schemeClr val="tx1"/>
                </a:solidFill>
                <a:latin typeface="Times New Roman" panose="02020603050405020304" pitchFamily="18" charset="0"/>
              </a:defRPr>
            </a:lvl3pPr>
            <a:lvl4pPr marL="1714500" defTabSz="762000">
              <a:defRPr sz="2400">
                <a:solidFill>
                  <a:schemeClr val="tx1"/>
                </a:solidFill>
                <a:latin typeface="Times New Roman" panose="02020603050405020304" pitchFamily="18" charset="0"/>
              </a:defRPr>
            </a:lvl4pPr>
            <a:lvl5pPr marL="2286000" defTabSz="76200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800">
                <a:solidFill>
                  <a:prstClr val="black"/>
                </a:solidFill>
                <a:latin typeface="Arial" panose="020B0604020202020204" pitchFamily="34" charset="0"/>
              </a:rPr>
              <a:t>Good Y</a:t>
            </a:r>
          </a:p>
        </p:txBody>
      </p:sp>
      <p:sp>
        <p:nvSpPr>
          <p:cNvPr id="527370" name="Rectangle 10">
            <a:extLst>
              <a:ext uri="{FF2B5EF4-FFF2-40B4-BE49-F238E27FC236}">
                <a16:creationId xmlns:a16="http://schemas.microsoft.com/office/drawing/2014/main" id="{59D3B37A-2ED0-42B8-A56A-C9CCA4680362}"/>
              </a:ext>
            </a:extLst>
          </p:cNvPr>
          <p:cNvSpPr>
            <a:spLocks noChangeArrowheads="1"/>
          </p:cNvSpPr>
          <p:nvPr/>
        </p:nvSpPr>
        <p:spPr bwMode="auto">
          <a:xfrm>
            <a:off x="3195639" y="5343527"/>
            <a:ext cx="318997" cy="3467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9056" tIns="34529" rIns="69056" bIns="34529">
            <a:spAutoFit/>
          </a:bodyPr>
          <a:lstStyle>
            <a:lvl1pPr defTabSz="762000">
              <a:defRPr sz="2400">
                <a:solidFill>
                  <a:schemeClr val="tx1"/>
                </a:solidFill>
                <a:latin typeface="Times New Roman" panose="02020603050405020304" pitchFamily="18" charset="0"/>
              </a:defRPr>
            </a:lvl1pPr>
            <a:lvl2pPr marL="571500" defTabSz="762000">
              <a:defRPr sz="2400">
                <a:solidFill>
                  <a:schemeClr val="tx1"/>
                </a:solidFill>
                <a:latin typeface="Times New Roman" panose="02020603050405020304" pitchFamily="18" charset="0"/>
              </a:defRPr>
            </a:lvl2pPr>
            <a:lvl3pPr marL="1143000" defTabSz="762000">
              <a:defRPr sz="2400">
                <a:solidFill>
                  <a:schemeClr val="tx1"/>
                </a:solidFill>
                <a:latin typeface="Times New Roman" panose="02020603050405020304" pitchFamily="18" charset="0"/>
              </a:defRPr>
            </a:lvl3pPr>
            <a:lvl4pPr marL="1714500" defTabSz="762000">
              <a:defRPr sz="2400">
                <a:solidFill>
                  <a:schemeClr val="tx1"/>
                </a:solidFill>
                <a:latin typeface="Times New Roman" panose="02020603050405020304" pitchFamily="18" charset="0"/>
              </a:defRPr>
            </a:lvl4pPr>
            <a:lvl5pPr marL="2286000" defTabSz="76200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800">
                <a:solidFill>
                  <a:prstClr val="black"/>
                </a:solidFill>
                <a:latin typeface="Arial" panose="020B0604020202020204" pitchFamily="34" charset="0"/>
              </a:rPr>
              <a:t>O</a:t>
            </a:r>
          </a:p>
        </p:txBody>
      </p:sp>
      <p:grpSp>
        <p:nvGrpSpPr>
          <p:cNvPr id="527371" name="Group 11">
            <a:extLst>
              <a:ext uri="{FF2B5EF4-FFF2-40B4-BE49-F238E27FC236}">
                <a16:creationId xmlns:a16="http://schemas.microsoft.com/office/drawing/2014/main" id="{DF6BC458-C5BE-4DF5-99F8-BA603B394A5E}"/>
              </a:ext>
            </a:extLst>
          </p:cNvPr>
          <p:cNvGrpSpPr>
            <a:grpSpLocks/>
          </p:cNvGrpSpPr>
          <p:nvPr/>
        </p:nvGrpSpPr>
        <p:grpSpPr bwMode="auto">
          <a:xfrm>
            <a:off x="4817272" y="3902870"/>
            <a:ext cx="381001" cy="346472"/>
            <a:chOff x="1806" y="2558"/>
            <a:chExt cx="320" cy="291"/>
          </a:xfrm>
        </p:grpSpPr>
        <p:sp>
          <p:nvSpPr>
            <p:cNvPr id="527372" name="Oval 12">
              <a:extLst>
                <a:ext uri="{FF2B5EF4-FFF2-40B4-BE49-F238E27FC236}">
                  <a16:creationId xmlns:a16="http://schemas.microsoft.com/office/drawing/2014/main" id="{FD23C9C7-EA55-4446-A710-F80FE5ED01D2}"/>
                </a:ext>
              </a:extLst>
            </p:cNvPr>
            <p:cNvSpPr>
              <a:spLocks noChangeArrowheads="1"/>
            </p:cNvSpPr>
            <p:nvPr/>
          </p:nvSpPr>
          <p:spPr bwMode="auto">
            <a:xfrm>
              <a:off x="1806" y="2671"/>
              <a:ext cx="70" cy="70"/>
            </a:xfrm>
            <a:prstGeom prst="ellipse">
              <a:avLst/>
            </a:prstGeom>
            <a:solidFill>
              <a:srgbClr val="00FF00"/>
            </a:solidFill>
            <a:ln w="25400">
              <a:solidFill>
                <a:srgbClr val="00204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solidFill>
                  <a:prstClr val="black"/>
                </a:solidFill>
                <a:latin typeface="Myriad Pro"/>
              </a:endParaRPr>
            </a:p>
          </p:txBody>
        </p:sp>
        <p:sp>
          <p:nvSpPr>
            <p:cNvPr id="527373" name="Rectangle 13">
              <a:extLst>
                <a:ext uri="{FF2B5EF4-FFF2-40B4-BE49-F238E27FC236}">
                  <a16:creationId xmlns:a16="http://schemas.microsoft.com/office/drawing/2014/main" id="{900739E8-AA84-414C-BE7B-D00BDCF4BA73}"/>
                </a:ext>
              </a:extLst>
            </p:cNvPr>
            <p:cNvSpPr>
              <a:spLocks noChangeArrowheads="1"/>
            </p:cNvSpPr>
            <p:nvPr/>
          </p:nvSpPr>
          <p:spPr bwMode="auto">
            <a:xfrm>
              <a:off x="1901" y="2558"/>
              <a:ext cx="225"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9056" tIns="34529" rIns="69056" bIns="34529">
              <a:spAutoFit/>
            </a:bodyPr>
            <a:lstStyle>
              <a:lvl1pPr defTabSz="762000">
                <a:defRPr sz="2400">
                  <a:solidFill>
                    <a:schemeClr val="tx1"/>
                  </a:solidFill>
                  <a:latin typeface="Times New Roman" panose="02020603050405020304" pitchFamily="18" charset="0"/>
                </a:defRPr>
              </a:lvl1pPr>
              <a:lvl2pPr marL="571500" defTabSz="762000">
                <a:defRPr sz="2400">
                  <a:solidFill>
                    <a:schemeClr val="tx1"/>
                  </a:solidFill>
                  <a:latin typeface="Times New Roman" panose="02020603050405020304" pitchFamily="18" charset="0"/>
                </a:defRPr>
              </a:lvl2pPr>
              <a:lvl3pPr marL="1143000" defTabSz="762000">
                <a:defRPr sz="2400">
                  <a:solidFill>
                    <a:schemeClr val="tx1"/>
                  </a:solidFill>
                  <a:latin typeface="Times New Roman" panose="02020603050405020304" pitchFamily="18" charset="0"/>
                </a:defRPr>
              </a:lvl3pPr>
              <a:lvl4pPr marL="1714500" defTabSz="762000">
                <a:defRPr sz="2400">
                  <a:solidFill>
                    <a:schemeClr val="tx1"/>
                  </a:solidFill>
                  <a:latin typeface="Times New Roman" panose="02020603050405020304" pitchFamily="18" charset="0"/>
                </a:defRPr>
              </a:lvl4pPr>
              <a:lvl5pPr marL="2286000" defTabSz="76200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800">
                  <a:solidFill>
                    <a:srgbClr val="800080"/>
                  </a:solidFill>
                  <a:latin typeface="Arial" panose="020B0604020202020204" pitchFamily="34" charset="0"/>
                </a:rPr>
                <a:t>a</a:t>
              </a:r>
            </a:p>
          </p:txBody>
        </p:sp>
      </p:grpSp>
      <p:grpSp>
        <p:nvGrpSpPr>
          <p:cNvPr id="527374" name="Group 14">
            <a:extLst>
              <a:ext uri="{FF2B5EF4-FFF2-40B4-BE49-F238E27FC236}">
                <a16:creationId xmlns:a16="http://schemas.microsoft.com/office/drawing/2014/main" id="{3AE41CF2-7D67-4F02-8F47-F0B109003345}"/>
              </a:ext>
            </a:extLst>
          </p:cNvPr>
          <p:cNvGrpSpPr>
            <a:grpSpLocks/>
          </p:cNvGrpSpPr>
          <p:nvPr/>
        </p:nvGrpSpPr>
        <p:grpSpPr bwMode="auto">
          <a:xfrm>
            <a:off x="4922043" y="3558781"/>
            <a:ext cx="620316" cy="406003"/>
            <a:chOff x="1894" y="2269"/>
            <a:chExt cx="521" cy="341"/>
          </a:xfrm>
        </p:grpSpPr>
        <p:sp>
          <p:nvSpPr>
            <p:cNvPr id="527375" name="Oval 15">
              <a:extLst>
                <a:ext uri="{FF2B5EF4-FFF2-40B4-BE49-F238E27FC236}">
                  <a16:creationId xmlns:a16="http://schemas.microsoft.com/office/drawing/2014/main" id="{E868E652-488E-47A2-9FD0-F346942BE3BC}"/>
                </a:ext>
              </a:extLst>
            </p:cNvPr>
            <p:cNvSpPr>
              <a:spLocks noChangeArrowheads="1"/>
            </p:cNvSpPr>
            <p:nvPr/>
          </p:nvSpPr>
          <p:spPr bwMode="auto">
            <a:xfrm>
              <a:off x="2138" y="2295"/>
              <a:ext cx="70" cy="70"/>
            </a:xfrm>
            <a:prstGeom prst="ellipse">
              <a:avLst/>
            </a:prstGeom>
            <a:solidFill>
              <a:srgbClr val="FF00FF"/>
            </a:solidFill>
            <a:ln w="25400">
              <a:solidFill>
                <a:srgbClr val="00204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solidFill>
                  <a:prstClr val="black"/>
                </a:solidFill>
                <a:latin typeface="Myriad Pro"/>
              </a:endParaRPr>
            </a:p>
          </p:txBody>
        </p:sp>
        <p:sp>
          <p:nvSpPr>
            <p:cNvPr id="527376" name="Rectangle 16">
              <a:extLst>
                <a:ext uri="{FF2B5EF4-FFF2-40B4-BE49-F238E27FC236}">
                  <a16:creationId xmlns:a16="http://schemas.microsoft.com/office/drawing/2014/main" id="{0C3A78F9-9C9A-48F0-9BEB-B21C5DE6E98F}"/>
                </a:ext>
              </a:extLst>
            </p:cNvPr>
            <p:cNvSpPr>
              <a:spLocks noChangeArrowheads="1"/>
            </p:cNvSpPr>
            <p:nvPr/>
          </p:nvSpPr>
          <p:spPr bwMode="auto">
            <a:xfrm>
              <a:off x="2190" y="2269"/>
              <a:ext cx="225"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9056" tIns="34529" rIns="69056" bIns="34529">
              <a:spAutoFit/>
            </a:bodyPr>
            <a:lstStyle>
              <a:lvl1pPr defTabSz="762000">
                <a:defRPr sz="2400">
                  <a:solidFill>
                    <a:schemeClr val="tx1"/>
                  </a:solidFill>
                  <a:latin typeface="Times New Roman" panose="02020603050405020304" pitchFamily="18" charset="0"/>
                </a:defRPr>
              </a:lvl1pPr>
              <a:lvl2pPr marL="571500" defTabSz="762000">
                <a:defRPr sz="2400">
                  <a:solidFill>
                    <a:schemeClr val="tx1"/>
                  </a:solidFill>
                  <a:latin typeface="Times New Roman" panose="02020603050405020304" pitchFamily="18" charset="0"/>
                </a:defRPr>
              </a:lvl2pPr>
              <a:lvl3pPr marL="1143000" defTabSz="762000">
                <a:defRPr sz="2400">
                  <a:solidFill>
                    <a:schemeClr val="tx1"/>
                  </a:solidFill>
                  <a:latin typeface="Times New Roman" panose="02020603050405020304" pitchFamily="18" charset="0"/>
                </a:defRPr>
              </a:lvl3pPr>
              <a:lvl4pPr marL="1714500" defTabSz="762000">
                <a:defRPr sz="2400">
                  <a:solidFill>
                    <a:schemeClr val="tx1"/>
                  </a:solidFill>
                  <a:latin typeface="Times New Roman" panose="02020603050405020304" pitchFamily="18" charset="0"/>
                </a:defRPr>
              </a:lvl4pPr>
              <a:lvl5pPr marL="2286000" defTabSz="76200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800">
                  <a:solidFill>
                    <a:srgbClr val="00B0F0"/>
                  </a:solidFill>
                  <a:latin typeface="Arial" panose="020B0604020202020204" pitchFamily="34" charset="0"/>
                </a:rPr>
                <a:t>b</a:t>
              </a:r>
              <a:endParaRPr lang="en-GB" altLang="en-US" sz="1800">
                <a:solidFill>
                  <a:srgbClr val="FF00FF"/>
                </a:solidFill>
                <a:latin typeface="Arial" panose="020B0604020202020204" pitchFamily="34" charset="0"/>
              </a:endParaRPr>
            </a:p>
          </p:txBody>
        </p:sp>
        <p:sp>
          <p:nvSpPr>
            <p:cNvPr id="527377" name="Line 17">
              <a:extLst>
                <a:ext uri="{FF2B5EF4-FFF2-40B4-BE49-F238E27FC236}">
                  <a16:creationId xmlns:a16="http://schemas.microsoft.com/office/drawing/2014/main" id="{E775065F-DEC2-4207-941D-B9CEE63AAB3A}"/>
                </a:ext>
              </a:extLst>
            </p:cNvPr>
            <p:cNvSpPr>
              <a:spLocks noChangeShapeType="1"/>
            </p:cNvSpPr>
            <p:nvPr/>
          </p:nvSpPr>
          <p:spPr bwMode="auto">
            <a:xfrm flipV="1">
              <a:off x="1894" y="2374"/>
              <a:ext cx="236" cy="236"/>
            </a:xfrm>
            <a:prstGeom prst="line">
              <a:avLst/>
            </a:prstGeom>
            <a:noFill/>
            <a:ln w="28575">
              <a:solidFill>
                <a:schemeClr val="accent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solidFill>
                  <a:prstClr val="black"/>
                </a:solidFill>
                <a:latin typeface="Myriad Pro"/>
              </a:endParaRPr>
            </a:p>
          </p:txBody>
        </p:sp>
      </p:grpSp>
      <p:grpSp>
        <p:nvGrpSpPr>
          <p:cNvPr id="527378" name="Group 18">
            <a:extLst>
              <a:ext uri="{FF2B5EF4-FFF2-40B4-BE49-F238E27FC236}">
                <a16:creationId xmlns:a16="http://schemas.microsoft.com/office/drawing/2014/main" id="{858A1E9B-8081-42B4-97A0-9C835E700FD0}"/>
              </a:ext>
            </a:extLst>
          </p:cNvPr>
          <p:cNvGrpSpPr>
            <a:grpSpLocks/>
          </p:cNvGrpSpPr>
          <p:nvPr/>
        </p:nvGrpSpPr>
        <p:grpSpPr bwMode="auto">
          <a:xfrm>
            <a:off x="5330428" y="3009902"/>
            <a:ext cx="670322" cy="546497"/>
            <a:chOff x="2237" y="1808"/>
            <a:chExt cx="563" cy="459"/>
          </a:xfrm>
        </p:grpSpPr>
        <p:sp>
          <p:nvSpPr>
            <p:cNvPr id="527379" name="Oval 19">
              <a:extLst>
                <a:ext uri="{FF2B5EF4-FFF2-40B4-BE49-F238E27FC236}">
                  <a16:creationId xmlns:a16="http://schemas.microsoft.com/office/drawing/2014/main" id="{49E2CFA7-0435-4FBD-A3A2-C0011D239C34}"/>
                </a:ext>
              </a:extLst>
            </p:cNvPr>
            <p:cNvSpPr>
              <a:spLocks noChangeArrowheads="1"/>
            </p:cNvSpPr>
            <p:nvPr/>
          </p:nvSpPr>
          <p:spPr bwMode="auto">
            <a:xfrm>
              <a:off x="2469" y="1953"/>
              <a:ext cx="70" cy="70"/>
            </a:xfrm>
            <a:prstGeom prst="ellipse">
              <a:avLst/>
            </a:prstGeom>
            <a:solidFill>
              <a:srgbClr val="FFFF00"/>
            </a:solidFill>
            <a:ln w="25400">
              <a:solidFill>
                <a:srgbClr val="00204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solidFill>
                  <a:prstClr val="black"/>
                </a:solidFill>
                <a:latin typeface="Myriad Pro"/>
              </a:endParaRPr>
            </a:p>
          </p:txBody>
        </p:sp>
        <p:sp>
          <p:nvSpPr>
            <p:cNvPr id="527380" name="Rectangle 20">
              <a:extLst>
                <a:ext uri="{FF2B5EF4-FFF2-40B4-BE49-F238E27FC236}">
                  <a16:creationId xmlns:a16="http://schemas.microsoft.com/office/drawing/2014/main" id="{D38955C3-80FC-4070-95FE-02124AEBC98A}"/>
                </a:ext>
              </a:extLst>
            </p:cNvPr>
            <p:cNvSpPr>
              <a:spLocks noChangeArrowheads="1"/>
            </p:cNvSpPr>
            <p:nvPr/>
          </p:nvSpPr>
          <p:spPr bwMode="auto">
            <a:xfrm>
              <a:off x="2586" y="1808"/>
              <a:ext cx="214"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9056" tIns="34529" rIns="69056" bIns="34529">
              <a:spAutoFit/>
            </a:bodyPr>
            <a:lstStyle>
              <a:lvl1pPr defTabSz="762000">
                <a:defRPr sz="2400">
                  <a:solidFill>
                    <a:schemeClr val="tx1"/>
                  </a:solidFill>
                  <a:latin typeface="Times New Roman" panose="02020603050405020304" pitchFamily="18" charset="0"/>
                </a:defRPr>
              </a:lvl1pPr>
              <a:lvl2pPr marL="571500" defTabSz="762000">
                <a:defRPr sz="2400">
                  <a:solidFill>
                    <a:schemeClr val="tx1"/>
                  </a:solidFill>
                  <a:latin typeface="Times New Roman" panose="02020603050405020304" pitchFamily="18" charset="0"/>
                </a:defRPr>
              </a:lvl2pPr>
              <a:lvl3pPr marL="1143000" defTabSz="762000">
                <a:defRPr sz="2400">
                  <a:solidFill>
                    <a:schemeClr val="tx1"/>
                  </a:solidFill>
                  <a:latin typeface="Times New Roman" panose="02020603050405020304" pitchFamily="18" charset="0"/>
                </a:defRPr>
              </a:lvl3pPr>
              <a:lvl4pPr marL="1714500" defTabSz="762000">
                <a:defRPr sz="2400">
                  <a:solidFill>
                    <a:schemeClr val="tx1"/>
                  </a:solidFill>
                  <a:latin typeface="Times New Roman" panose="02020603050405020304" pitchFamily="18" charset="0"/>
                </a:defRPr>
              </a:lvl4pPr>
              <a:lvl5pPr marL="2286000" defTabSz="76200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800">
                  <a:solidFill>
                    <a:srgbClr val="0000FF"/>
                  </a:solidFill>
                  <a:latin typeface="Arial" panose="020B0604020202020204" pitchFamily="34" charset="0"/>
                </a:rPr>
                <a:t>c</a:t>
              </a:r>
            </a:p>
          </p:txBody>
        </p:sp>
        <p:sp>
          <p:nvSpPr>
            <p:cNvPr id="527381" name="Line 21">
              <a:extLst>
                <a:ext uri="{FF2B5EF4-FFF2-40B4-BE49-F238E27FC236}">
                  <a16:creationId xmlns:a16="http://schemas.microsoft.com/office/drawing/2014/main" id="{EFFCDC3A-DF16-43D4-8C87-229FFE1576DF}"/>
                </a:ext>
              </a:extLst>
            </p:cNvPr>
            <p:cNvSpPr>
              <a:spLocks noChangeShapeType="1"/>
            </p:cNvSpPr>
            <p:nvPr/>
          </p:nvSpPr>
          <p:spPr bwMode="auto">
            <a:xfrm flipV="1">
              <a:off x="2237" y="2031"/>
              <a:ext cx="236" cy="236"/>
            </a:xfrm>
            <a:prstGeom prst="line">
              <a:avLst/>
            </a:prstGeom>
            <a:noFill/>
            <a:ln w="28575">
              <a:solidFill>
                <a:schemeClr val="hlink"/>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solidFill>
                  <a:prstClr val="black"/>
                </a:solidFill>
                <a:latin typeface="Myriad Pro"/>
              </a:endParaRPr>
            </a:p>
          </p:txBody>
        </p:sp>
      </p:grpSp>
      <p:grpSp>
        <p:nvGrpSpPr>
          <p:cNvPr id="527382" name="Group 22">
            <a:extLst>
              <a:ext uri="{FF2B5EF4-FFF2-40B4-BE49-F238E27FC236}">
                <a16:creationId xmlns:a16="http://schemas.microsoft.com/office/drawing/2014/main" id="{4ADB8A63-D38C-473C-A863-F172296C7937}"/>
              </a:ext>
            </a:extLst>
          </p:cNvPr>
          <p:cNvGrpSpPr>
            <a:grpSpLocks/>
          </p:cNvGrpSpPr>
          <p:nvPr/>
        </p:nvGrpSpPr>
        <p:grpSpPr bwMode="auto">
          <a:xfrm>
            <a:off x="6993731" y="1760936"/>
            <a:ext cx="1423988" cy="673894"/>
            <a:chOff x="3634" y="739"/>
            <a:chExt cx="1277" cy="667"/>
          </a:xfrm>
          <a:solidFill>
            <a:srgbClr val="EFEBFB"/>
          </a:solidFill>
        </p:grpSpPr>
        <p:sp>
          <p:nvSpPr>
            <p:cNvPr id="527383" name="AutoShape 23" descr="Parchment">
              <a:extLst>
                <a:ext uri="{FF2B5EF4-FFF2-40B4-BE49-F238E27FC236}">
                  <a16:creationId xmlns:a16="http://schemas.microsoft.com/office/drawing/2014/main" id="{BF15A953-3048-4FC1-BD44-77FDB38D1248}"/>
                </a:ext>
              </a:extLst>
            </p:cNvPr>
            <p:cNvSpPr>
              <a:spLocks noChangeArrowheads="1"/>
            </p:cNvSpPr>
            <p:nvPr/>
          </p:nvSpPr>
          <p:spPr bwMode="auto">
            <a:xfrm>
              <a:off x="3634" y="739"/>
              <a:ext cx="1277" cy="667"/>
            </a:xfrm>
            <a:prstGeom prst="roundRect">
              <a:avLst>
                <a:gd name="adj" fmla="val 12495"/>
              </a:avLst>
            </a:prstGeom>
            <a:grpFill/>
            <a:ln w="28575">
              <a:solidFill>
                <a:schemeClr val="hlink"/>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solidFill>
                  <a:prstClr val="black"/>
                </a:solidFill>
                <a:latin typeface="Myriad Pro"/>
              </a:endParaRPr>
            </a:p>
          </p:txBody>
        </p:sp>
        <p:sp>
          <p:nvSpPr>
            <p:cNvPr id="527384" name="Rectangle 24">
              <a:extLst>
                <a:ext uri="{FF2B5EF4-FFF2-40B4-BE49-F238E27FC236}">
                  <a16:creationId xmlns:a16="http://schemas.microsoft.com/office/drawing/2014/main" id="{54C0FAAD-649A-4F47-A7F1-4BE82BB387FF}"/>
                </a:ext>
              </a:extLst>
            </p:cNvPr>
            <p:cNvSpPr>
              <a:spLocks noChangeArrowheads="1"/>
            </p:cNvSpPr>
            <p:nvPr/>
          </p:nvSpPr>
          <p:spPr bwMode="auto">
            <a:xfrm>
              <a:off x="3669" y="786"/>
              <a:ext cx="1209" cy="572"/>
            </a:xfrm>
            <a:prstGeom prst="rect">
              <a:avLst/>
            </a:prstGeom>
            <a:no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9056" tIns="34529" rIns="69056" bIns="34529">
              <a:spAutoFit/>
            </a:bodyPr>
            <a:lstStyle>
              <a:lvl1pPr defTabSz="762000">
                <a:defRPr sz="2400">
                  <a:solidFill>
                    <a:schemeClr val="tx1"/>
                  </a:solidFill>
                  <a:latin typeface="Times New Roman" panose="02020603050405020304" pitchFamily="18" charset="0"/>
                </a:defRPr>
              </a:lvl1pPr>
              <a:lvl2pPr marL="571500" defTabSz="762000">
                <a:defRPr sz="2400">
                  <a:solidFill>
                    <a:schemeClr val="tx1"/>
                  </a:solidFill>
                  <a:latin typeface="Times New Roman" panose="02020603050405020304" pitchFamily="18" charset="0"/>
                </a:defRPr>
              </a:lvl2pPr>
              <a:lvl3pPr marL="1143000" defTabSz="762000">
                <a:defRPr sz="2400">
                  <a:solidFill>
                    <a:schemeClr val="tx1"/>
                  </a:solidFill>
                  <a:latin typeface="Times New Roman" panose="02020603050405020304" pitchFamily="18" charset="0"/>
                </a:defRPr>
              </a:lvl3pPr>
              <a:lvl4pPr marL="1714500" defTabSz="762000">
                <a:defRPr sz="2400">
                  <a:solidFill>
                    <a:schemeClr val="tx1"/>
                  </a:solidFill>
                  <a:latin typeface="Times New Roman" panose="02020603050405020304" pitchFamily="18" charset="0"/>
                </a:defRPr>
              </a:lvl4pPr>
              <a:lvl5pPr marL="2286000" defTabSz="76200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650" dirty="0">
                  <a:solidFill>
                    <a:srgbClr val="0000FF"/>
                  </a:solidFill>
                  <a:latin typeface="Arial" panose="020B0604020202020204" pitchFamily="34" charset="0"/>
                </a:rPr>
                <a:t>Growth in</a:t>
              </a:r>
            </a:p>
            <a:p>
              <a:pPr algn="ctr"/>
              <a:r>
                <a:rPr lang="en-GB" altLang="en-US" sz="1650" dirty="0">
                  <a:solidFill>
                    <a:srgbClr val="0000FF"/>
                  </a:solidFill>
                  <a:latin typeface="Arial" panose="020B0604020202020204" pitchFamily="34" charset="0"/>
                </a:rPr>
                <a:t>actual output</a:t>
              </a:r>
              <a:endParaRPr lang="en-GB" altLang="en-US" sz="1650" dirty="0">
                <a:solidFill>
                  <a:srgbClr val="FFFF00"/>
                </a:solidFill>
                <a:latin typeface="Arial" panose="020B0604020202020204" pitchFamily="34" charset="0"/>
              </a:endParaRPr>
            </a:p>
          </p:txBody>
        </p:sp>
      </p:grpSp>
      <p:sp>
        <p:nvSpPr>
          <p:cNvPr id="527385" name="Rectangle 25">
            <a:extLst>
              <a:ext uri="{FF2B5EF4-FFF2-40B4-BE49-F238E27FC236}">
                <a16:creationId xmlns:a16="http://schemas.microsoft.com/office/drawing/2014/main" id="{5547EF20-BF20-424D-BEB6-AECCCAE4AE50}"/>
              </a:ext>
            </a:extLst>
          </p:cNvPr>
          <p:cNvSpPr>
            <a:spLocks noChangeArrowheads="1"/>
          </p:cNvSpPr>
          <p:nvPr/>
        </p:nvSpPr>
        <p:spPr bwMode="auto">
          <a:xfrm>
            <a:off x="1524001" y="883445"/>
            <a:ext cx="9098769" cy="392898"/>
          </a:xfrm>
          <a:prstGeom prst="rect">
            <a:avLst/>
          </a:prstGeom>
          <a:noFill/>
          <a:ln>
            <a:noFill/>
          </a:ln>
          <a:effectLst>
            <a:outerShdw dist="12700"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square" lIns="69056" tIns="34529" rIns="69056" bIns="34529">
            <a:spAutoFit/>
          </a:bodyPr>
          <a:lstStyle>
            <a:lvl1pPr defTabSz="762000">
              <a:defRPr sz="2400">
                <a:solidFill>
                  <a:schemeClr val="tx1"/>
                </a:solidFill>
                <a:latin typeface="Times New Roman" panose="02020603050405020304" pitchFamily="18" charset="0"/>
              </a:defRPr>
            </a:lvl1pPr>
            <a:lvl2pPr marL="571500" defTabSz="762000">
              <a:defRPr sz="2400">
                <a:solidFill>
                  <a:schemeClr val="tx1"/>
                </a:solidFill>
                <a:latin typeface="Times New Roman" panose="02020603050405020304" pitchFamily="18" charset="0"/>
              </a:defRPr>
            </a:lvl2pPr>
            <a:lvl3pPr marL="1143000" defTabSz="762000">
              <a:defRPr sz="2400">
                <a:solidFill>
                  <a:schemeClr val="tx1"/>
                </a:solidFill>
                <a:latin typeface="Times New Roman" panose="02020603050405020304" pitchFamily="18" charset="0"/>
              </a:defRPr>
            </a:lvl3pPr>
            <a:lvl4pPr marL="1714500" defTabSz="762000">
              <a:defRPr sz="2400">
                <a:solidFill>
                  <a:schemeClr val="tx1"/>
                </a:solidFill>
                <a:latin typeface="Times New Roman" panose="02020603050405020304" pitchFamily="18" charset="0"/>
              </a:defRPr>
            </a:lvl4pPr>
            <a:lvl5pPr marL="2286000" defTabSz="76200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2100" b="1">
                <a:solidFill>
                  <a:srgbClr val="185251"/>
                </a:solidFill>
                <a:latin typeface="Arial" panose="020B0604020202020204" pitchFamily="34" charset="0"/>
              </a:rPr>
              <a:t>Growth and the production possibility curve</a:t>
            </a:r>
          </a:p>
        </p:txBody>
      </p:sp>
    </p:spTree>
  </p:cSld>
  <p:clrMapOvr>
    <a:masterClrMapping/>
  </p:clrMapOvr>
  <p:transition spd="slow">
    <p:pull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527371"/>
                                        </p:tgtEl>
                                        <p:attrNameLst>
                                          <p:attrName>style.visibility</p:attrName>
                                        </p:attrNameLst>
                                      </p:cBhvr>
                                      <p:to>
                                        <p:strVal val="visible"/>
                                      </p:to>
                                    </p:set>
                                    <p:animEffect transition="in" filter="dissolve">
                                      <p:cBhvr>
                                        <p:cTn id="7" dur="500"/>
                                        <p:tgtEl>
                                          <p:spTgt spid="52737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7" presetClass="entr" presetSubtype="10" fill="hold" nodeType="clickEffect">
                                  <p:stCondLst>
                                    <p:cond delay="0"/>
                                  </p:stCondLst>
                                  <p:childTnLst>
                                    <p:set>
                                      <p:cBhvr>
                                        <p:cTn id="11" dur="1" fill="hold">
                                          <p:stCondLst>
                                            <p:cond delay="0"/>
                                          </p:stCondLst>
                                        </p:cTn>
                                        <p:tgtEl>
                                          <p:spTgt spid="527382"/>
                                        </p:tgtEl>
                                        <p:attrNameLst>
                                          <p:attrName>style.visibility</p:attrName>
                                        </p:attrNameLst>
                                      </p:cBhvr>
                                      <p:to>
                                        <p:strVal val="visible"/>
                                      </p:to>
                                    </p:set>
                                    <p:anim calcmode="lin" valueType="num">
                                      <p:cBhvr>
                                        <p:cTn id="12" dur="500" fill="hold"/>
                                        <p:tgtEl>
                                          <p:spTgt spid="527382"/>
                                        </p:tgtEl>
                                        <p:attrNameLst>
                                          <p:attrName>ppt_w</p:attrName>
                                        </p:attrNameLst>
                                      </p:cBhvr>
                                      <p:tavLst>
                                        <p:tav tm="0">
                                          <p:val>
                                            <p:fltVal val="0"/>
                                          </p:val>
                                        </p:tav>
                                        <p:tav tm="100000">
                                          <p:val>
                                            <p:strVal val="#ppt_w"/>
                                          </p:val>
                                        </p:tav>
                                      </p:tavLst>
                                    </p:anim>
                                    <p:anim calcmode="lin" valueType="num">
                                      <p:cBhvr>
                                        <p:cTn id="13" dur="500" fill="hold"/>
                                        <p:tgtEl>
                                          <p:spTgt spid="527382"/>
                                        </p:tgtEl>
                                        <p:attrNameLst>
                                          <p:attrName>ppt_h</p:attrName>
                                        </p:attrNameLst>
                                      </p:cBhvr>
                                      <p:tavLst>
                                        <p:tav tm="0">
                                          <p:val>
                                            <p:strVal val="#ppt_h"/>
                                          </p:val>
                                        </p:tav>
                                        <p:tav tm="100000">
                                          <p:val>
                                            <p:strVal val="#ppt_h"/>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22" presetClass="entr" presetSubtype="4" fill="hold" nodeType="clickEffect">
                                  <p:stCondLst>
                                    <p:cond delay="0"/>
                                  </p:stCondLst>
                                  <p:childTnLst>
                                    <p:set>
                                      <p:cBhvr>
                                        <p:cTn id="17" dur="1" fill="hold">
                                          <p:stCondLst>
                                            <p:cond delay="0"/>
                                          </p:stCondLst>
                                        </p:cTn>
                                        <p:tgtEl>
                                          <p:spTgt spid="527374"/>
                                        </p:tgtEl>
                                        <p:attrNameLst>
                                          <p:attrName>style.visibility</p:attrName>
                                        </p:attrNameLst>
                                      </p:cBhvr>
                                      <p:to>
                                        <p:strVal val="visible"/>
                                      </p:to>
                                    </p:set>
                                    <p:animEffect transition="in" filter="wipe(down)">
                                      <p:cBhvr>
                                        <p:cTn id="18" dur="500"/>
                                        <p:tgtEl>
                                          <p:spTgt spid="527374"/>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22" presetClass="entr" presetSubtype="4" fill="hold" nodeType="clickEffect">
                                  <p:stCondLst>
                                    <p:cond delay="0"/>
                                  </p:stCondLst>
                                  <p:childTnLst>
                                    <p:set>
                                      <p:cBhvr>
                                        <p:cTn id="22" dur="1" fill="hold">
                                          <p:stCondLst>
                                            <p:cond delay="0"/>
                                          </p:stCondLst>
                                        </p:cTn>
                                        <p:tgtEl>
                                          <p:spTgt spid="527378"/>
                                        </p:tgtEl>
                                        <p:attrNameLst>
                                          <p:attrName>style.visibility</p:attrName>
                                        </p:attrNameLst>
                                      </p:cBhvr>
                                      <p:to>
                                        <p:strVal val="visible"/>
                                      </p:to>
                                    </p:set>
                                    <p:animEffect transition="in" filter="wipe(down)">
                                      <p:cBhvr>
                                        <p:cTn id="23" dur="500"/>
                                        <p:tgtEl>
                                          <p:spTgt spid="5273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9410" name="Rectangle 2">
            <a:extLst>
              <a:ext uri="{FF2B5EF4-FFF2-40B4-BE49-F238E27FC236}">
                <a16:creationId xmlns:a16="http://schemas.microsoft.com/office/drawing/2014/main" id="{38A040E7-5CF2-441B-AD3D-BA36F82C2AF7}"/>
              </a:ext>
            </a:extLst>
          </p:cNvPr>
          <p:cNvSpPr>
            <a:spLocks noChangeArrowheads="1"/>
          </p:cNvSpPr>
          <p:nvPr/>
        </p:nvSpPr>
        <p:spPr bwMode="auto">
          <a:xfrm>
            <a:off x="3181350" y="5543550"/>
            <a:ext cx="1428750" cy="342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solidFill>
                <a:prstClr val="black"/>
              </a:solidFill>
              <a:latin typeface="Myriad Pro"/>
            </a:endParaRPr>
          </a:p>
        </p:txBody>
      </p:sp>
      <p:sp>
        <p:nvSpPr>
          <p:cNvPr id="529411" name="Rectangle 3">
            <a:extLst>
              <a:ext uri="{FF2B5EF4-FFF2-40B4-BE49-F238E27FC236}">
                <a16:creationId xmlns:a16="http://schemas.microsoft.com/office/drawing/2014/main" id="{BC74DC12-4962-4700-A7E9-E2A940382196}"/>
              </a:ext>
            </a:extLst>
          </p:cNvPr>
          <p:cNvSpPr>
            <a:spLocks noChangeArrowheads="1"/>
          </p:cNvSpPr>
          <p:nvPr/>
        </p:nvSpPr>
        <p:spPr bwMode="auto">
          <a:xfrm>
            <a:off x="3467100" y="1314450"/>
            <a:ext cx="5257800" cy="40005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solidFill>
                <a:prstClr val="black"/>
              </a:solidFill>
              <a:latin typeface="Myriad Pro"/>
            </a:endParaRPr>
          </a:p>
        </p:txBody>
      </p:sp>
      <p:sp>
        <p:nvSpPr>
          <p:cNvPr id="529412" name="Line 4">
            <a:extLst>
              <a:ext uri="{FF2B5EF4-FFF2-40B4-BE49-F238E27FC236}">
                <a16:creationId xmlns:a16="http://schemas.microsoft.com/office/drawing/2014/main" id="{4777A848-BE7B-48BE-8FDA-D82051693147}"/>
              </a:ext>
            </a:extLst>
          </p:cNvPr>
          <p:cNvSpPr>
            <a:spLocks noChangeShapeType="1"/>
          </p:cNvSpPr>
          <p:nvPr/>
        </p:nvSpPr>
        <p:spPr bwMode="auto">
          <a:xfrm>
            <a:off x="3467100" y="1314450"/>
            <a:ext cx="0" cy="4000500"/>
          </a:xfrm>
          <a:prstGeom prst="line">
            <a:avLst/>
          </a:prstGeom>
          <a:noFill/>
          <a:ln w="25400">
            <a:solidFill>
              <a:schemeClr val="tx1"/>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solidFill>
                <a:prstClr val="black"/>
              </a:solidFill>
              <a:latin typeface="Myriad Pro"/>
            </a:endParaRPr>
          </a:p>
        </p:txBody>
      </p:sp>
      <p:sp>
        <p:nvSpPr>
          <p:cNvPr id="529413" name="Line 5">
            <a:extLst>
              <a:ext uri="{FF2B5EF4-FFF2-40B4-BE49-F238E27FC236}">
                <a16:creationId xmlns:a16="http://schemas.microsoft.com/office/drawing/2014/main" id="{2B12CF43-231B-4D70-9F7D-11F01039F833}"/>
              </a:ext>
            </a:extLst>
          </p:cNvPr>
          <p:cNvSpPr>
            <a:spLocks noChangeShapeType="1"/>
          </p:cNvSpPr>
          <p:nvPr/>
        </p:nvSpPr>
        <p:spPr bwMode="auto">
          <a:xfrm>
            <a:off x="3467100" y="5314950"/>
            <a:ext cx="5257800" cy="0"/>
          </a:xfrm>
          <a:prstGeom prst="line">
            <a:avLst/>
          </a:prstGeom>
          <a:noFill/>
          <a:ln w="254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solidFill>
                <a:prstClr val="black"/>
              </a:solidFill>
              <a:latin typeface="Myriad Pro"/>
            </a:endParaRPr>
          </a:p>
        </p:txBody>
      </p:sp>
      <p:sp>
        <p:nvSpPr>
          <p:cNvPr id="529414" name="Arc 6">
            <a:extLst>
              <a:ext uri="{FF2B5EF4-FFF2-40B4-BE49-F238E27FC236}">
                <a16:creationId xmlns:a16="http://schemas.microsoft.com/office/drawing/2014/main" id="{8D40C217-1FFF-4E43-8E32-D0756DA78811}"/>
              </a:ext>
            </a:extLst>
          </p:cNvPr>
          <p:cNvSpPr>
            <a:spLocks/>
          </p:cNvSpPr>
          <p:nvPr/>
        </p:nvSpPr>
        <p:spPr bwMode="auto">
          <a:xfrm>
            <a:off x="2805113" y="2437211"/>
            <a:ext cx="4386263" cy="3563540"/>
          </a:xfrm>
          <a:custGeom>
            <a:avLst/>
            <a:gdLst>
              <a:gd name="G0" fmla="+- 0 0 0"/>
              <a:gd name="G1" fmla="+- 21357 0 0"/>
              <a:gd name="G2" fmla="+- 21600 0 0"/>
              <a:gd name="T0" fmla="*/ 3234 w 21166"/>
              <a:gd name="T1" fmla="*/ 0 h 21357"/>
              <a:gd name="T2" fmla="*/ 21166 w 21166"/>
              <a:gd name="T3" fmla="*/ 17047 h 21357"/>
              <a:gd name="T4" fmla="*/ 0 w 21166"/>
              <a:gd name="T5" fmla="*/ 21357 h 21357"/>
            </a:gdLst>
            <a:ahLst/>
            <a:cxnLst>
              <a:cxn ang="0">
                <a:pos x="T0" y="T1"/>
              </a:cxn>
              <a:cxn ang="0">
                <a:pos x="T2" y="T3"/>
              </a:cxn>
              <a:cxn ang="0">
                <a:pos x="T4" y="T5"/>
              </a:cxn>
            </a:cxnLst>
            <a:rect l="0" t="0" r="r" b="b"/>
            <a:pathLst>
              <a:path w="21166" h="21357" fill="none" extrusionOk="0">
                <a:moveTo>
                  <a:pt x="3233" y="0"/>
                </a:moveTo>
                <a:cubicBezTo>
                  <a:pt x="12195" y="1357"/>
                  <a:pt x="19357" y="8165"/>
                  <a:pt x="21165" y="17047"/>
                </a:cubicBezTo>
              </a:path>
              <a:path w="21166" h="21357" stroke="0" extrusionOk="0">
                <a:moveTo>
                  <a:pt x="3233" y="0"/>
                </a:moveTo>
                <a:cubicBezTo>
                  <a:pt x="12195" y="1357"/>
                  <a:pt x="19357" y="8165"/>
                  <a:pt x="21165" y="17047"/>
                </a:cubicBezTo>
                <a:lnTo>
                  <a:pt x="0" y="21357"/>
                </a:lnTo>
                <a:close/>
              </a:path>
            </a:pathLst>
          </a:custGeom>
          <a:noFill/>
          <a:ln w="50800" cap="rnd">
            <a:solidFill>
              <a:schemeClr val="tx2"/>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solidFill>
                <a:prstClr val="black"/>
              </a:solidFill>
              <a:latin typeface="Myriad Pro"/>
            </a:endParaRPr>
          </a:p>
        </p:txBody>
      </p:sp>
      <p:grpSp>
        <p:nvGrpSpPr>
          <p:cNvPr id="529415" name="Group 7">
            <a:extLst>
              <a:ext uri="{FF2B5EF4-FFF2-40B4-BE49-F238E27FC236}">
                <a16:creationId xmlns:a16="http://schemas.microsoft.com/office/drawing/2014/main" id="{8A0EE7E1-3777-4079-969A-6A256D45E7C0}"/>
              </a:ext>
            </a:extLst>
          </p:cNvPr>
          <p:cNvGrpSpPr>
            <a:grpSpLocks/>
          </p:cNvGrpSpPr>
          <p:nvPr/>
        </p:nvGrpSpPr>
        <p:grpSpPr bwMode="auto">
          <a:xfrm>
            <a:off x="4321970" y="2178845"/>
            <a:ext cx="3228975" cy="2742010"/>
            <a:chOff x="1390" y="1110"/>
            <a:chExt cx="2712" cy="2303"/>
          </a:xfrm>
        </p:grpSpPr>
        <p:sp>
          <p:nvSpPr>
            <p:cNvPr id="529416" name="Line 8">
              <a:extLst>
                <a:ext uri="{FF2B5EF4-FFF2-40B4-BE49-F238E27FC236}">
                  <a16:creationId xmlns:a16="http://schemas.microsoft.com/office/drawing/2014/main" id="{9ED6E1C3-7119-469A-9214-87B7B4673159}"/>
                </a:ext>
              </a:extLst>
            </p:cNvPr>
            <p:cNvSpPr>
              <a:spLocks noChangeShapeType="1"/>
            </p:cNvSpPr>
            <p:nvPr/>
          </p:nvSpPr>
          <p:spPr bwMode="auto">
            <a:xfrm flipV="1">
              <a:off x="1390" y="1110"/>
              <a:ext cx="119" cy="289"/>
            </a:xfrm>
            <a:prstGeom prst="line">
              <a:avLst/>
            </a:prstGeom>
            <a:noFill/>
            <a:ln w="28575">
              <a:solidFill>
                <a:schemeClr val="accent2"/>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solidFill>
                  <a:prstClr val="black"/>
                </a:solidFill>
                <a:latin typeface="Myriad Pro"/>
              </a:endParaRPr>
            </a:p>
          </p:txBody>
        </p:sp>
        <p:sp>
          <p:nvSpPr>
            <p:cNvPr id="529417" name="Line 9">
              <a:extLst>
                <a:ext uri="{FF2B5EF4-FFF2-40B4-BE49-F238E27FC236}">
                  <a16:creationId xmlns:a16="http://schemas.microsoft.com/office/drawing/2014/main" id="{D98F1FB6-D8C2-460F-AB5F-4E5481E3F9D3}"/>
                </a:ext>
              </a:extLst>
            </p:cNvPr>
            <p:cNvSpPr>
              <a:spLocks noChangeShapeType="1"/>
            </p:cNvSpPr>
            <p:nvPr/>
          </p:nvSpPr>
          <p:spPr bwMode="auto">
            <a:xfrm flipV="1">
              <a:off x="2483" y="1635"/>
              <a:ext cx="204" cy="267"/>
            </a:xfrm>
            <a:prstGeom prst="line">
              <a:avLst/>
            </a:prstGeom>
            <a:noFill/>
            <a:ln w="28575">
              <a:solidFill>
                <a:schemeClr val="accent2"/>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solidFill>
                  <a:prstClr val="black"/>
                </a:solidFill>
                <a:latin typeface="Myriad Pro"/>
              </a:endParaRPr>
            </a:p>
          </p:txBody>
        </p:sp>
        <p:sp>
          <p:nvSpPr>
            <p:cNvPr id="529418" name="Line 10">
              <a:extLst>
                <a:ext uri="{FF2B5EF4-FFF2-40B4-BE49-F238E27FC236}">
                  <a16:creationId xmlns:a16="http://schemas.microsoft.com/office/drawing/2014/main" id="{7536D4D8-6418-412E-BCE4-F607B0F2B7BD}"/>
                </a:ext>
              </a:extLst>
            </p:cNvPr>
            <p:cNvSpPr>
              <a:spLocks noChangeShapeType="1"/>
            </p:cNvSpPr>
            <p:nvPr/>
          </p:nvSpPr>
          <p:spPr bwMode="auto">
            <a:xfrm flipV="1">
              <a:off x="3275" y="2374"/>
              <a:ext cx="269" cy="224"/>
            </a:xfrm>
            <a:prstGeom prst="line">
              <a:avLst/>
            </a:prstGeom>
            <a:noFill/>
            <a:ln w="28575">
              <a:solidFill>
                <a:schemeClr val="accent2"/>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solidFill>
                  <a:prstClr val="black"/>
                </a:solidFill>
                <a:latin typeface="Myriad Pro"/>
              </a:endParaRPr>
            </a:p>
          </p:txBody>
        </p:sp>
        <p:sp>
          <p:nvSpPr>
            <p:cNvPr id="529419" name="Line 11">
              <a:extLst>
                <a:ext uri="{FF2B5EF4-FFF2-40B4-BE49-F238E27FC236}">
                  <a16:creationId xmlns:a16="http://schemas.microsoft.com/office/drawing/2014/main" id="{EE866760-5AD7-429D-94EC-E3DB77A6A6B0}"/>
                </a:ext>
              </a:extLst>
            </p:cNvPr>
            <p:cNvSpPr>
              <a:spLocks noChangeShapeType="1"/>
            </p:cNvSpPr>
            <p:nvPr/>
          </p:nvSpPr>
          <p:spPr bwMode="auto">
            <a:xfrm flipV="1">
              <a:off x="3779" y="3339"/>
              <a:ext cx="323" cy="74"/>
            </a:xfrm>
            <a:prstGeom prst="line">
              <a:avLst/>
            </a:prstGeom>
            <a:noFill/>
            <a:ln w="28575">
              <a:solidFill>
                <a:schemeClr val="accent2"/>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solidFill>
                  <a:prstClr val="black"/>
                </a:solidFill>
                <a:latin typeface="Myriad Pro"/>
              </a:endParaRPr>
            </a:p>
          </p:txBody>
        </p:sp>
      </p:grpSp>
      <p:sp>
        <p:nvSpPr>
          <p:cNvPr id="529420" name="Rectangle 12">
            <a:extLst>
              <a:ext uri="{FF2B5EF4-FFF2-40B4-BE49-F238E27FC236}">
                <a16:creationId xmlns:a16="http://schemas.microsoft.com/office/drawing/2014/main" id="{86AD629B-4C78-47F6-A433-A8C3D6E7E3F3}"/>
              </a:ext>
            </a:extLst>
          </p:cNvPr>
          <p:cNvSpPr>
            <a:spLocks noChangeArrowheads="1"/>
          </p:cNvSpPr>
          <p:nvPr/>
        </p:nvSpPr>
        <p:spPr bwMode="auto">
          <a:xfrm>
            <a:off x="3195639" y="5343527"/>
            <a:ext cx="318997" cy="3467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9056" tIns="34529" rIns="69056" bIns="34529">
            <a:spAutoFit/>
          </a:bodyPr>
          <a:lstStyle>
            <a:lvl1pPr defTabSz="762000">
              <a:defRPr sz="2400">
                <a:solidFill>
                  <a:schemeClr val="tx1"/>
                </a:solidFill>
                <a:latin typeface="Times New Roman" panose="02020603050405020304" pitchFamily="18" charset="0"/>
              </a:defRPr>
            </a:lvl1pPr>
            <a:lvl2pPr marL="571500" defTabSz="762000">
              <a:defRPr sz="2400">
                <a:solidFill>
                  <a:schemeClr val="tx1"/>
                </a:solidFill>
                <a:latin typeface="Times New Roman" panose="02020603050405020304" pitchFamily="18" charset="0"/>
              </a:defRPr>
            </a:lvl2pPr>
            <a:lvl3pPr marL="1143000" defTabSz="762000">
              <a:defRPr sz="2400">
                <a:solidFill>
                  <a:schemeClr val="tx1"/>
                </a:solidFill>
                <a:latin typeface="Times New Roman" panose="02020603050405020304" pitchFamily="18" charset="0"/>
              </a:defRPr>
            </a:lvl3pPr>
            <a:lvl4pPr marL="1714500" defTabSz="762000">
              <a:defRPr sz="2400">
                <a:solidFill>
                  <a:schemeClr val="tx1"/>
                </a:solidFill>
                <a:latin typeface="Times New Roman" panose="02020603050405020304" pitchFamily="18" charset="0"/>
              </a:defRPr>
            </a:lvl4pPr>
            <a:lvl5pPr marL="2286000" defTabSz="76200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800">
                <a:solidFill>
                  <a:prstClr val="black"/>
                </a:solidFill>
                <a:latin typeface="Arial" panose="020B0604020202020204" pitchFamily="34" charset="0"/>
              </a:rPr>
              <a:t>O</a:t>
            </a:r>
          </a:p>
        </p:txBody>
      </p:sp>
      <p:grpSp>
        <p:nvGrpSpPr>
          <p:cNvPr id="529421" name="Group 13">
            <a:extLst>
              <a:ext uri="{FF2B5EF4-FFF2-40B4-BE49-F238E27FC236}">
                <a16:creationId xmlns:a16="http://schemas.microsoft.com/office/drawing/2014/main" id="{A2541D70-AF07-4CA8-9E1C-B5718771B8EE}"/>
              </a:ext>
            </a:extLst>
          </p:cNvPr>
          <p:cNvGrpSpPr>
            <a:grpSpLocks/>
          </p:cNvGrpSpPr>
          <p:nvPr/>
        </p:nvGrpSpPr>
        <p:grpSpPr bwMode="auto">
          <a:xfrm>
            <a:off x="6933827" y="1821518"/>
            <a:ext cx="1637038" cy="673894"/>
            <a:chOff x="3553" y="786"/>
            <a:chExt cx="1403" cy="667"/>
          </a:xfrm>
          <a:solidFill>
            <a:srgbClr val="EFEBFB"/>
          </a:solidFill>
        </p:grpSpPr>
        <p:sp>
          <p:nvSpPr>
            <p:cNvPr id="529422" name="AutoShape 14" descr="Parchment">
              <a:extLst>
                <a:ext uri="{FF2B5EF4-FFF2-40B4-BE49-F238E27FC236}">
                  <a16:creationId xmlns:a16="http://schemas.microsoft.com/office/drawing/2014/main" id="{01CB171D-24CD-44CA-825C-2B451446CE50}"/>
                </a:ext>
              </a:extLst>
            </p:cNvPr>
            <p:cNvSpPr>
              <a:spLocks noChangeArrowheads="1"/>
            </p:cNvSpPr>
            <p:nvPr/>
          </p:nvSpPr>
          <p:spPr bwMode="auto">
            <a:xfrm>
              <a:off x="3553" y="786"/>
              <a:ext cx="1387" cy="667"/>
            </a:xfrm>
            <a:prstGeom prst="roundRect">
              <a:avLst>
                <a:gd name="adj" fmla="val 12495"/>
              </a:avLst>
            </a:prstGeom>
            <a:grpFill/>
            <a:ln w="28575">
              <a:solidFill>
                <a:schemeClr val="accent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solidFill>
                  <a:prstClr val="black"/>
                </a:solidFill>
                <a:latin typeface="Myriad Pro"/>
              </a:endParaRPr>
            </a:p>
          </p:txBody>
        </p:sp>
        <p:sp>
          <p:nvSpPr>
            <p:cNvPr id="529423" name="Rectangle 15">
              <a:extLst>
                <a:ext uri="{FF2B5EF4-FFF2-40B4-BE49-F238E27FC236}">
                  <a16:creationId xmlns:a16="http://schemas.microsoft.com/office/drawing/2014/main" id="{17EFD820-20AD-45B7-94EB-85DEC3D62865}"/>
                </a:ext>
              </a:extLst>
            </p:cNvPr>
            <p:cNvSpPr>
              <a:spLocks noChangeArrowheads="1"/>
            </p:cNvSpPr>
            <p:nvPr/>
          </p:nvSpPr>
          <p:spPr bwMode="auto">
            <a:xfrm>
              <a:off x="3600" y="812"/>
              <a:ext cx="1356" cy="572"/>
            </a:xfrm>
            <a:prstGeom prst="rect">
              <a:avLst/>
            </a:prstGeom>
            <a:no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9056" tIns="34529" rIns="69056" bIns="34529">
              <a:spAutoFit/>
            </a:bodyPr>
            <a:lstStyle>
              <a:lvl1pPr defTabSz="762000">
                <a:defRPr sz="2400">
                  <a:solidFill>
                    <a:schemeClr val="tx1"/>
                  </a:solidFill>
                  <a:latin typeface="Times New Roman" panose="02020603050405020304" pitchFamily="18" charset="0"/>
                </a:defRPr>
              </a:lvl1pPr>
              <a:lvl2pPr marL="571500" defTabSz="762000">
                <a:defRPr sz="2400">
                  <a:solidFill>
                    <a:schemeClr val="tx1"/>
                  </a:solidFill>
                  <a:latin typeface="Times New Roman" panose="02020603050405020304" pitchFamily="18" charset="0"/>
                </a:defRPr>
              </a:lvl2pPr>
              <a:lvl3pPr marL="1143000" defTabSz="762000">
                <a:defRPr sz="2400">
                  <a:solidFill>
                    <a:schemeClr val="tx1"/>
                  </a:solidFill>
                  <a:latin typeface="Times New Roman" panose="02020603050405020304" pitchFamily="18" charset="0"/>
                </a:defRPr>
              </a:lvl3pPr>
              <a:lvl4pPr marL="1714500" defTabSz="762000">
                <a:defRPr sz="2400">
                  <a:solidFill>
                    <a:schemeClr val="tx1"/>
                  </a:solidFill>
                  <a:latin typeface="Times New Roman" panose="02020603050405020304" pitchFamily="18" charset="0"/>
                </a:defRPr>
              </a:lvl4pPr>
              <a:lvl5pPr marL="2286000" defTabSz="76200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650" dirty="0">
                  <a:solidFill>
                    <a:srgbClr val="0000FF"/>
                  </a:solidFill>
                  <a:latin typeface="Arial" panose="020B0604020202020204" pitchFamily="34" charset="0"/>
                </a:rPr>
                <a:t>Growth in</a:t>
              </a:r>
            </a:p>
            <a:p>
              <a:pPr algn="ctr"/>
              <a:r>
                <a:rPr lang="en-GB" altLang="en-US" sz="1650" dirty="0">
                  <a:solidFill>
                    <a:srgbClr val="0000FF"/>
                  </a:solidFill>
                  <a:latin typeface="Arial" panose="020B0604020202020204" pitchFamily="34" charset="0"/>
                </a:rPr>
                <a:t>potential output</a:t>
              </a:r>
            </a:p>
          </p:txBody>
        </p:sp>
      </p:grpSp>
      <p:sp>
        <p:nvSpPr>
          <p:cNvPr id="529424" name="Rectangle 16">
            <a:extLst>
              <a:ext uri="{FF2B5EF4-FFF2-40B4-BE49-F238E27FC236}">
                <a16:creationId xmlns:a16="http://schemas.microsoft.com/office/drawing/2014/main" id="{383CD9AE-F46F-4BB3-AE43-724637753699}"/>
              </a:ext>
            </a:extLst>
          </p:cNvPr>
          <p:cNvSpPr>
            <a:spLocks noChangeArrowheads="1"/>
          </p:cNvSpPr>
          <p:nvPr/>
        </p:nvSpPr>
        <p:spPr bwMode="auto">
          <a:xfrm rot="16200000">
            <a:off x="2643097" y="2903807"/>
            <a:ext cx="921726" cy="3467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9056" tIns="34529" rIns="69056" bIns="34529">
            <a:spAutoFit/>
          </a:bodyPr>
          <a:lstStyle>
            <a:lvl1pPr defTabSz="762000">
              <a:defRPr sz="2400">
                <a:solidFill>
                  <a:schemeClr val="tx1"/>
                </a:solidFill>
                <a:latin typeface="Times New Roman" panose="02020603050405020304" pitchFamily="18" charset="0"/>
              </a:defRPr>
            </a:lvl1pPr>
            <a:lvl2pPr marL="571500" defTabSz="762000">
              <a:defRPr sz="2400">
                <a:solidFill>
                  <a:schemeClr val="tx1"/>
                </a:solidFill>
                <a:latin typeface="Times New Roman" panose="02020603050405020304" pitchFamily="18" charset="0"/>
              </a:defRPr>
            </a:lvl2pPr>
            <a:lvl3pPr marL="1143000" defTabSz="762000">
              <a:defRPr sz="2400">
                <a:solidFill>
                  <a:schemeClr val="tx1"/>
                </a:solidFill>
                <a:latin typeface="Times New Roman" panose="02020603050405020304" pitchFamily="18" charset="0"/>
              </a:defRPr>
            </a:lvl3pPr>
            <a:lvl4pPr marL="1714500" defTabSz="762000">
              <a:defRPr sz="2400">
                <a:solidFill>
                  <a:schemeClr val="tx1"/>
                </a:solidFill>
                <a:latin typeface="Times New Roman" panose="02020603050405020304" pitchFamily="18" charset="0"/>
              </a:defRPr>
            </a:lvl4pPr>
            <a:lvl5pPr marL="2286000" defTabSz="76200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800">
                <a:solidFill>
                  <a:prstClr val="black"/>
                </a:solidFill>
                <a:latin typeface="Arial" panose="020B0604020202020204" pitchFamily="34" charset="0"/>
              </a:rPr>
              <a:t>Good X</a:t>
            </a:r>
          </a:p>
        </p:txBody>
      </p:sp>
      <p:sp>
        <p:nvSpPr>
          <p:cNvPr id="529425" name="Rectangle 17">
            <a:extLst>
              <a:ext uri="{FF2B5EF4-FFF2-40B4-BE49-F238E27FC236}">
                <a16:creationId xmlns:a16="http://schemas.microsoft.com/office/drawing/2014/main" id="{D9835311-BE16-4C62-9866-9C1D58DD2A11}"/>
              </a:ext>
            </a:extLst>
          </p:cNvPr>
          <p:cNvSpPr>
            <a:spLocks noChangeArrowheads="1"/>
          </p:cNvSpPr>
          <p:nvPr/>
        </p:nvSpPr>
        <p:spPr bwMode="auto">
          <a:xfrm>
            <a:off x="5699524" y="5542361"/>
            <a:ext cx="917559" cy="3467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9056" tIns="34529" rIns="69056" bIns="34529">
            <a:spAutoFit/>
          </a:bodyPr>
          <a:lstStyle>
            <a:lvl1pPr defTabSz="762000">
              <a:defRPr sz="2400">
                <a:solidFill>
                  <a:schemeClr val="tx1"/>
                </a:solidFill>
                <a:latin typeface="Times New Roman" panose="02020603050405020304" pitchFamily="18" charset="0"/>
              </a:defRPr>
            </a:lvl1pPr>
            <a:lvl2pPr marL="571500" defTabSz="762000">
              <a:defRPr sz="2400">
                <a:solidFill>
                  <a:schemeClr val="tx1"/>
                </a:solidFill>
                <a:latin typeface="Times New Roman" panose="02020603050405020304" pitchFamily="18" charset="0"/>
              </a:defRPr>
            </a:lvl2pPr>
            <a:lvl3pPr marL="1143000" defTabSz="762000">
              <a:defRPr sz="2400">
                <a:solidFill>
                  <a:schemeClr val="tx1"/>
                </a:solidFill>
                <a:latin typeface="Times New Roman" panose="02020603050405020304" pitchFamily="18" charset="0"/>
              </a:defRPr>
            </a:lvl3pPr>
            <a:lvl4pPr marL="1714500" defTabSz="762000">
              <a:defRPr sz="2400">
                <a:solidFill>
                  <a:schemeClr val="tx1"/>
                </a:solidFill>
                <a:latin typeface="Times New Roman" panose="02020603050405020304" pitchFamily="18" charset="0"/>
              </a:defRPr>
            </a:lvl4pPr>
            <a:lvl5pPr marL="2286000" defTabSz="76200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800">
                <a:solidFill>
                  <a:prstClr val="black"/>
                </a:solidFill>
                <a:latin typeface="Arial" panose="020B0604020202020204" pitchFamily="34" charset="0"/>
              </a:rPr>
              <a:t>Good Y</a:t>
            </a:r>
          </a:p>
        </p:txBody>
      </p:sp>
      <p:sp>
        <p:nvSpPr>
          <p:cNvPr id="529426" name="Oval 18">
            <a:extLst>
              <a:ext uri="{FF2B5EF4-FFF2-40B4-BE49-F238E27FC236}">
                <a16:creationId xmlns:a16="http://schemas.microsoft.com/office/drawing/2014/main" id="{1E941AF1-63F0-49C8-B485-0D4D392B2A97}"/>
              </a:ext>
            </a:extLst>
          </p:cNvPr>
          <p:cNvSpPr>
            <a:spLocks noChangeArrowheads="1"/>
          </p:cNvSpPr>
          <p:nvPr/>
        </p:nvSpPr>
        <p:spPr bwMode="auto">
          <a:xfrm>
            <a:off x="5212557" y="3589736"/>
            <a:ext cx="83344" cy="83344"/>
          </a:xfrm>
          <a:prstGeom prst="ellipse">
            <a:avLst/>
          </a:prstGeom>
          <a:solidFill>
            <a:srgbClr val="FF00FF"/>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solidFill>
                <a:prstClr val="black"/>
              </a:solidFill>
              <a:latin typeface="Myriad Pro"/>
            </a:endParaRPr>
          </a:p>
        </p:txBody>
      </p:sp>
      <p:sp>
        <p:nvSpPr>
          <p:cNvPr id="529427" name="Rectangle 19">
            <a:extLst>
              <a:ext uri="{FF2B5EF4-FFF2-40B4-BE49-F238E27FC236}">
                <a16:creationId xmlns:a16="http://schemas.microsoft.com/office/drawing/2014/main" id="{CB2B610F-AE3D-4065-A031-FD374B4F53EE}"/>
              </a:ext>
            </a:extLst>
          </p:cNvPr>
          <p:cNvSpPr>
            <a:spLocks noChangeArrowheads="1"/>
          </p:cNvSpPr>
          <p:nvPr/>
        </p:nvSpPr>
        <p:spPr bwMode="auto">
          <a:xfrm>
            <a:off x="5274471" y="3558780"/>
            <a:ext cx="254877" cy="3467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9056" tIns="34529" rIns="69056" bIns="34529">
            <a:spAutoFit/>
          </a:bodyPr>
          <a:lstStyle>
            <a:lvl1pPr defTabSz="762000">
              <a:defRPr sz="2400">
                <a:solidFill>
                  <a:schemeClr val="tx1"/>
                </a:solidFill>
                <a:latin typeface="Times New Roman" panose="02020603050405020304" pitchFamily="18" charset="0"/>
              </a:defRPr>
            </a:lvl1pPr>
            <a:lvl2pPr marL="571500" defTabSz="762000">
              <a:defRPr sz="2400">
                <a:solidFill>
                  <a:schemeClr val="tx1"/>
                </a:solidFill>
                <a:latin typeface="Times New Roman" panose="02020603050405020304" pitchFamily="18" charset="0"/>
              </a:defRPr>
            </a:lvl2pPr>
            <a:lvl3pPr marL="1143000" defTabSz="762000">
              <a:defRPr sz="2400">
                <a:solidFill>
                  <a:schemeClr val="tx1"/>
                </a:solidFill>
                <a:latin typeface="Times New Roman" panose="02020603050405020304" pitchFamily="18" charset="0"/>
              </a:defRPr>
            </a:lvl3pPr>
            <a:lvl4pPr marL="1714500" defTabSz="762000">
              <a:defRPr sz="2400">
                <a:solidFill>
                  <a:schemeClr val="tx1"/>
                </a:solidFill>
                <a:latin typeface="Times New Roman" panose="02020603050405020304" pitchFamily="18" charset="0"/>
              </a:defRPr>
            </a:lvl4pPr>
            <a:lvl5pPr marL="2286000" defTabSz="76200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800">
                <a:solidFill>
                  <a:srgbClr val="00B0F0"/>
                </a:solidFill>
                <a:latin typeface="Arial" panose="020B0604020202020204" pitchFamily="34" charset="0"/>
              </a:rPr>
              <a:t>x</a:t>
            </a:r>
            <a:endParaRPr lang="en-GB" altLang="en-US" sz="1800">
              <a:solidFill>
                <a:srgbClr val="FFFF00"/>
              </a:solidFill>
              <a:latin typeface="Arial" panose="020B0604020202020204" pitchFamily="34" charset="0"/>
            </a:endParaRPr>
          </a:p>
        </p:txBody>
      </p:sp>
      <p:sp>
        <p:nvSpPr>
          <p:cNvPr id="529428" name="Rectangle 20">
            <a:extLst>
              <a:ext uri="{FF2B5EF4-FFF2-40B4-BE49-F238E27FC236}">
                <a16:creationId xmlns:a16="http://schemas.microsoft.com/office/drawing/2014/main" id="{850908FF-ABD8-4A26-B7CF-907874ACF81A}"/>
              </a:ext>
            </a:extLst>
          </p:cNvPr>
          <p:cNvSpPr>
            <a:spLocks noChangeArrowheads="1"/>
          </p:cNvSpPr>
          <p:nvPr/>
        </p:nvSpPr>
        <p:spPr bwMode="auto">
          <a:xfrm>
            <a:off x="7213998" y="5011343"/>
            <a:ext cx="203581" cy="3467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9056" tIns="34529" rIns="69056" bIns="34529">
            <a:spAutoFit/>
          </a:bodyPr>
          <a:lstStyle>
            <a:lvl1pPr defTabSz="762000">
              <a:defRPr sz="2400">
                <a:solidFill>
                  <a:schemeClr val="tx1"/>
                </a:solidFill>
                <a:latin typeface="Times New Roman" panose="02020603050405020304" pitchFamily="18" charset="0"/>
              </a:defRPr>
            </a:lvl1pPr>
            <a:lvl2pPr marL="571500" defTabSz="762000">
              <a:defRPr sz="2400">
                <a:solidFill>
                  <a:schemeClr val="tx1"/>
                </a:solidFill>
                <a:latin typeface="Times New Roman" panose="02020603050405020304" pitchFamily="18" charset="0"/>
              </a:defRPr>
            </a:lvl2pPr>
            <a:lvl3pPr marL="1143000" defTabSz="762000">
              <a:defRPr sz="2400">
                <a:solidFill>
                  <a:schemeClr val="tx1"/>
                </a:solidFill>
                <a:latin typeface="Times New Roman" panose="02020603050405020304" pitchFamily="18" charset="0"/>
              </a:defRPr>
            </a:lvl3pPr>
            <a:lvl4pPr marL="1714500" defTabSz="762000">
              <a:defRPr sz="2400">
                <a:solidFill>
                  <a:schemeClr val="tx1"/>
                </a:solidFill>
                <a:latin typeface="Times New Roman" panose="02020603050405020304" pitchFamily="18" charset="0"/>
              </a:defRPr>
            </a:lvl4pPr>
            <a:lvl5pPr marL="2286000" defTabSz="76200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800" b="1">
                <a:solidFill>
                  <a:srgbClr val="1F497D"/>
                </a:solidFill>
                <a:latin typeface="Arial" panose="020B0604020202020204" pitchFamily="34" charset="0"/>
              </a:rPr>
              <a:t>I</a:t>
            </a:r>
          </a:p>
        </p:txBody>
      </p:sp>
      <p:grpSp>
        <p:nvGrpSpPr>
          <p:cNvPr id="529429" name="Group 21">
            <a:extLst>
              <a:ext uri="{FF2B5EF4-FFF2-40B4-BE49-F238E27FC236}">
                <a16:creationId xmlns:a16="http://schemas.microsoft.com/office/drawing/2014/main" id="{3601A304-C3BD-4D3B-A8F8-AF4C9A5CF7AD}"/>
              </a:ext>
            </a:extLst>
          </p:cNvPr>
          <p:cNvGrpSpPr>
            <a:grpSpLocks/>
          </p:cNvGrpSpPr>
          <p:nvPr/>
        </p:nvGrpSpPr>
        <p:grpSpPr bwMode="auto">
          <a:xfrm>
            <a:off x="3067050" y="1888333"/>
            <a:ext cx="5001816" cy="4112419"/>
            <a:chOff x="336" y="866"/>
            <a:chExt cx="4201" cy="3454"/>
          </a:xfrm>
        </p:grpSpPr>
        <p:sp>
          <p:nvSpPr>
            <p:cNvPr id="529430" name="Arc 22">
              <a:extLst>
                <a:ext uri="{FF2B5EF4-FFF2-40B4-BE49-F238E27FC236}">
                  <a16:creationId xmlns:a16="http://schemas.microsoft.com/office/drawing/2014/main" id="{62AA8081-CC66-4523-8E53-24A04F5A13F0}"/>
                </a:ext>
              </a:extLst>
            </p:cNvPr>
            <p:cNvSpPr>
              <a:spLocks/>
            </p:cNvSpPr>
            <p:nvPr/>
          </p:nvSpPr>
          <p:spPr bwMode="auto">
            <a:xfrm>
              <a:off x="336" y="866"/>
              <a:ext cx="3999" cy="3454"/>
            </a:xfrm>
            <a:custGeom>
              <a:avLst/>
              <a:gdLst>
                <a:gd name="G0" fmla="+- 0 0 0"/>
                <a:gd name="G1" fmla="+- 21518 0 0"/>
                <a:gd name="G2" fmla="+- 21600 0 0"/>
                <a:gd name="T0" fmla="*/ 1878 w 21279"/>
                <a:gd name="T1" fmla="*/ 0 h 21518"/>
                <a:gd name="T2" fmla="*/ 21279 w 21279"/>
                <a:gd name="T3" fmla="*/ 17810 h 21518"/>
                <a:gd name="T4" fmla="*/ 0 w 21279"/>
                <a:gd name="T5" fmla="*/ 21518 h 21518"/>
              </a:gdLst>
              <a:ahLst/>
              <a:cxnLst>
                <a:cxn ang="0">
                  <a:pos x="T0" y="T1"/>
                </a:cxn>
                <a:cxn ang="0">
                  <a:pos x="T2" y="T3"/>
                </a:cxn>
                <a:cxn ang="0">
                  <a:pos x="T4" y="T5"/>
                </a:cxn>
              </a:cxnLst>
              <a:rect l="0" t="0" r="r" b="b"/>
              <a:pathLst>
                <a:path w="21279" h="21518" fill="none" extrusionOk="0">
                  <a:moveTo>
                    <a:pt x="1878" y="-1"/>
                  </a:moveTo>
                  <a:cubicBezTo>
                    <a:pt x="11635" y="851"/>
                    <a:pt x="19597" y="8161"/>
                    <a:pt x="21279" y="17809"/>
                  </a:cubicBezTo>
                </a:path>
                <a:path w="21279" h="21518" stroke="0" extrusionOk="0">
                  <a:moveTo>
                    <a:pt x="1878" y="-1"/>
                  </a:moveTo>
                  <a:cubicBezTo>
                    <a:pt x="11635" y="851"/>
                    <a:pt x="19597" y="8161"/>
                    <a:pt x="21279" y="17809"/>
                  </a:cubicBezTo>
                  <a:lnTo>
                    <a:pt x="0" y="21518"/>
                  </a:lnTo>
                  <a:close/>
                </a:path>
              </a:pathLst>
            </a:custGeom>
            <a:noFill/>
            <a:ln w="50800" cap="rnd">
              <a:solidFill>
                <a:schemeClr val="accent2"/>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solidFill>
                  <a:prstClr val="black"/>
                </a:solidFill>
                <a:latin typeface="Myriad Pro"/>
              </a:endParaRPr>
            </a:p>
          </p:txBody>
        </p:sp>
        <p:sp>
          <p:nvSpPr>
            <p:cNvPr id="529431" name="Rectangle 23">
              <a:extLst>
                <a:ext uri="{FF2B5EF4-FFF2-40B4-BE49-F238E27FC236}">
                  <a16:creationId xmlns:a16="http://schemas.microsoft.com/office/drawing/2014/main" id="{8A322DDE-3F39-4187-A59C-EA177116BEFC}"/>
                </a:ext>
              </a:extLst>
            </p:cNvPr>
            <p:cNvSpPr>
              <a:spLocks noChangeArrowheads="1"/>
            </p:cNvSpPr>
            <p:nvPr/>
          </p:nvSpPr>
          <p:spPr bwMode="auto">
            <a:xfrm>
              <a:off x="4312" y="3446"/>
              <a:ext cx="225"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9056" tIns="34529" rIns="69056" bIns="34529">
              <a:spAutoFit/>
            </a:bodyPr>
            <a:lstStyle>
              <a:lvl1pPr defTabSz="762000">
                <a:defRPr sz="2400">
                  <a:solidFill>
                    <a:schemeClr val="tx1"/>
                  </a:solidFill>
                  <a:latin typeface="Times New Roman" panose="02020603050405020304" pitchFamily="18" charset="0"/>
                </a:defRPr>
              </a:lvl1pPr>
              <a:lvl2pPr marL="571500" defTabSz="762000">
                <a:defRPr sz="2400">
                  <a:solidFill>
                    <a:schemeClr val="tx1"/>
                  </a:solidFill>
                  <a:latin typeface="Times New Roman" panose="02020603050405020304" pitchFamily="18" charset="0"/>
                </a:defRPr>
              </a:lvl2pPr>
              <a:lvl3pPr marL="1143000" defTabSz="762000">
                <a:defRPr sz="2400">
                  <a:solidFill>
                    <a:schemeClr val="tx1"/>
                  </a:solidFill>
                  <a:latin typeface="Times New Roman" panose="02020603050405020304" pitchFamily="18" charset="0"/>
                </a:defRPr>
              </a:lvl3pPr>
              <a:lvl4pPr marL="1714500" defTabSz="762000">
                <a:defRPr sz="2400">
                  <a:solidFill>
                    <a:schemeClr val="tx1"/>
                  </a:solidFill>
                  <a:latin typeface="Times New Roman" panose="02020603050405020304" pitchFamily="18" charset="0"/>
                </a:defRPr>
              </a:lvl4pPr>
              <a:lvl5pPr marL="2286000" defTabSz="76200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800" b="1">
                  <a:solidFill>
                    <a:srgbClr val="FFFF00"/>
                  </a:solidFill>
                  <a:latin typeface="Arial" panose="020B0604020202020204" pitchFamily="34" charset="0"/>
                </a:rPr>
                <a:t>II</a:t>
              </a:r>
            </a:p>
          </p:txBody>
        </p:sp>
      </p:grpSp>
      <p:sp>
        <p:nvSpPr>
          <p:cNvPr id="25" name="Rectangle 25">
            <a:extLst>
              <a:ext uri="{FF2B5EF4-FFF2-40B4-BE49-F238E27FC236}">
                <a16:creationId xmlns:a16="http://schemas.microsoft.com/office/drawing/2014/main" id="{8D404292-1FB1-42F1-8ED9-873C60E25E3A}"/>
              </a:ext>
            </a:extLst>
          </p:cNvPr>
          <p:cNvSpPr>
            <a:spLocks noChangeArrowheads="1"/>
          </p:cNvSpPr>
          <p:nvPr/>
        </p:nvSpPr>
        <p:spPr bwMode="auto">
          <a:xfrm>
            <a:off x="1524001" y="883445"/>
            <a:ext cx="9098769" cy="392898"/>
          </a:xfrm>
          <a:prstGeom prst="rect">
            <a:avLst/>
          </a:prstGeom>
          <a:noFill/>
          <a:ln>
            <a:noFill/>
          </a:ln>
          <a:effectLst>
            <a:outerShdw dist="12700"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square" lIns="69056" tIns="34529" rIns="69056" bIns="34529">
            <a:spAutoFit/>
          </a:bodyPr>
          <a:lstStyle>
            <a:lvl1pPr defTabSz="762000">
              <a:defRPr sz="2400">
                <a:solidFill>
                  <a:schemeClr val="tx1"/>
                </a:solidFill>
                <a:latin typeface="Times New Roman" panose="02020603050405020304" pitchFamily="18" charset="0"/>
              </a:defRPr>
            </a:lvl1pPr>
            <a:lvl2pPr marL="571500" defTabSz="762000">
              <a:defRPr sz="2400">
                <a:solidFill>
                  <a:schemeClr val="tx1"/>
                </a:solidFill>
                <a:latin typeface="Times New Roman" panose="02020603050405020304" pitchFamily="18" charset="0"/>
              </a:defRPr>
            </a:lvl2pPr>
            <a:lvl3pPr marL="1143000" defTabSz="762000">
              <a:defRPr sz="2400">
                <a:solidFill>
                  <a:schemeClr val="tx1"/>
                </a:solidFill>
                <a:latin typeface="Times New Roman" panose="02020603050405020304" pitchFamily="18" charset="0"/>
              </a:defRPr>
            </a:lvl3pPr>
            <a:lvl4pPr marL="1714500" defTabSz="762000">
              <a:defRPr sz="2400">
                <a:solidFill>
                  <a:schemeClr val="tx1"/>
                </a:solidFill>
                <a:latin typeface="Times New Roman" panose="02020603050405020304" pitchFamily="18" charset="0"/>
              </a:defRPr>
            </a:lvl4pPr>
            <a:lvl5pPr marL="2286000" defTabSz="76200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2100" b="1">
                <a:solidFill>
                  <a:srgbClr val="185251"/>
                </a:solidFill>
                <a:latin typeface="Arial" panose="020B0604020202020204" pitchFamily="34" charset="0"/>
              </a:rPr>
              <a:t>Growth and the production possibility curve</a:t>
            </a:r>
          </a:p>
        </p:txBody>
      </p:sp>
    </p:spTree>
  </p:cSld>
  <p:clrMapOvr>
    <a:masterClrMapping/>
  </p:clrMapOvr>
  <p:transition spd="slow">
    <p:pull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0" fill="hold" nodeType="clickEffect">
                                  <p:stCondLst>
                                    <p:cond delay="0"/>
                                  </p:stCondLst>
                                  <p:childTnLst>
                                    <p:set>
                                      <p:cBhvr>
                                        <p:cTn id="6" dur="1" fill="hold">
                                          <p:stCondLst>
                                            <p:cond delay="0"/>
                                          </p:stCondLst>
                                        </p:cTn>
                                        <p:tgtEl>
                                          <p:spTgt spid="529421"/>
                                        </p:tgtEl>
                                        <p:attrNameLst>
                                          <p:attrName>style.visibility</p:attrName>
                                        </p:attrNameLst>
                                      </p:cBhvr>
                                      <p:to>
                                        <p:strVal val="visible"/>
                                      </p:to>
                                    </p:set>
                                    <p:anim calcmode="lin" valueType="num">
                                      <p:cBhvr>
                                        <p:cTn id="7" dur="500" fill="hold"/>
                                        <p:tgtEl>
                                          <p:spTgt spid="529421"/>
                                        </p:tgtEl>
                                        <p:attrNameLst>
                                          <p:attrName>ppt_w</p:attrName>
                                        </p:attrNameLst>
                                      </p:cBhvr>
                                      <p:tavLst>
                                        <p:tav tm="0">
                                          <p:val>
                                            <p:fltVal val="0"/>
                                          </p:val>
                                        </p:tav>
                                        <p:tav tm="100000">
                                          <p:val>
                                            <p:strVal val="#ppt_w"/>
                                          </p:val>
                                        </p:tav>
                                      </p:tavLst>
                                    </p:anim>
                                    <p:anim calcmode="lin" valueType="num">
                                      <p:cBhvr>
                                        <p:cTn id="8" dur="500" fill="hold"/>
                                        <p:tgtEl>
                                          <p:spTgt spid="529421"/>
                                        </p:tgtEl>
                                        <p:attrNameLst>
                                          <p:attrName>ppt_h</p:attrName>
                                        </p:attrNameLst>
                                      </p:cBhvr>
                                      <p:tavLst>
                                        <p:tav tm="0">
                                          <p:val>
                                            <p:strVal val="#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7" presetClass="entr" presetSubtype="4" fill="hold" nodeType="clickEffect">
                                  <p:stCondLst>
                                    <p:cond delay="0"/>
                                  </p:stCondLst>
                                  <p:childTnLst>
                                    <p:set>
                                      <p:cBhvr>
                                        <p:cTn id="12" dur="1" fill="hold">
                                          <p:stCondLst>
                                            <p:cond delay="0"/>
                                          </p:stCondLst>
                                        </p:cTn>
                                        <p:tgtEl>
                                          <p:spTgt spid="529415"/>
                                        </p:tgtEl>
                                        <p:attrNameLst>
                                          <p:attrName>style.visibility</p:attrName>
                                        </p:attrNameLst>
                                      </p:cBhvr>
                                      <p:to>
                                        <p:strVal val="visible"/>
                                      </p:to>
                                    </p:set>
                                    <p:anim calcmode="lin" valueType="num">
                                      <p:cBhvr>
                                        <p:cTn id="13" dur="500" fill="hold"/>
                                        <p:tgtEl>
                                          <p:spTgt spid="529415"/>
                                        </p:tgtEl>
                                        <p:attrNameLst>
                                          <p:attrName>ppt_x</p:attrName>
                                        </p:attrNameLst>
                                      </p:cBhvr>
                                      <p:tavLst>
                                        <p:tav tm="0">
                                          <p:val>
                                            <p:strVal val="#ppt_x"/>
                                          </p:val>
                                        </p:tav>
                                        <p:tav tm="100000">
                                          <p:val>
                                            <p:strVal val="#ppt_x"/>
                                          </p:val>
                                        </p:tav>
                                      </p:tavLst>
                                    </p:anim>
                                    <p:anim calcmode="lin" valueType="num">
                                      <p:cBhvr>
                                        <p:cTn id="14" dur="500" fill="hold"/>
                                        <p:tgtEl>
                                          <p:spTgt spid="529415"/>
                                        </p:tgtEl>
                                        <p:attrNameLst>
                                          <p:attrName>ppt_y</p:attrName>
                                        </p:attrNameLst>
                                      </p:cBhvr>
                                      <p:tavLst>
                                        <p:tav tm="0">
                                          <p:val>
                                            <p:strVal val="#ppt_y+#ppt_h/2"/>
                                          </p:val>
                                        </p:tav>
                                        <p:tav tm="100000">
                                          <p:val>
                                            <p:strVal val="#ppt_y"/>
                                          </p:val>
                                        </p:tav>
                                      </p:tavLst>
                                    </p:anim>
                                    <p:anim calcmode="lin" valueType="num">
                                      <p:cBhvr>
                                        <p:cTn id="15" dur="500" fill="hold"/>
                                        <p:tgtEl>
                                          <p:spTgt spid="529415"/>
                                        </p:tgtEl>
                                        <p:attrNameLst>
                                          <p:attrName>ppt_w</p:attrName>
                                        </p:attrNameLst>
                                      </p:cBhvr>
                                      <p:tavLst>
                                        <p:tav tm="0">
                                          <p:val>
                                            <p:strVal val="#ppt_w"/>
                                          </p:val>
                                        </p:tav>
                                        <p:tav tm="100000">
                                          <p:val>
                                            <p:strVal val="#ppt_w"/>
                                          </p:val>
                                        </p:tav>
                                      </p:tavLst>
                                    </p:anim>
                                    <p:anim calcmode="lin" valueType="num">
                                      <p:cBhvr>
                                        <p:cTn id="16" dur="500" fill="hold"/>
                                        <p:tgtEl>
                                          <p:spTgt spid="529415"/>
                                        </p:tgtEl>
                                        <p:attrNameLst>
                                          <p:attrName>ppt_h</p:attrName>
                                        </p:attrNameLst>
                                      </p:cBhvr>
                                      <p:tavLst>
                                        <p:tav tm="0">
                                          <p:val>
                                            <p:fltVal val="0"/>
                                          </p:val>
                                        </p:tav>
                                        <p:tav tm="100000">
                                          <p:val>
                                            <p:strVal val="#ppt_h"/>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9" presetClass="entr" presetSubtype="0" fill="hold" nodeType="clickEffect">
                                  <p:stCondLst>
                                    <p:cond delay="0"/>
                                  </p:stCondLst>
                                  <p:childTnLst>
                                    <p:set>
                                      <p:cBhvr>
                                        <p:cTn id="20" dur="1" fill="hold">
                                          <p:stCondLst>
                                            <p:cond delay="0"/>
                                          </p:stCondLst>
                                        </p:cTn>
                                        <p:tgtEl>
                                          <p:spTgt spid="529429"/>
                                        </p:tgtEl>
                                        <p:attrNameLst>
                                          <p:attrName>style.visibility</p:attrName>
                                        </p:attrNameLst>
                                      </p:cBhvr>
                                      <p:to>
                                        <p:strVal val="visible"/>
                                      </p:to>
                                    </p:set>
                                    <p:animEffect transition="in" filter="dissolve">
                                      <p:cBhvr>
                                        <p:cTn id="21" dur="500"/>
                                        <p:tgtEl>
                                          <p:spTgt spid="5294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1458" name="Rectangle 2">
            <a:extLst>
              <a:ext uri="{FF2B5EF4-FFF2-40B4-BE49-F238E27FC236}">
                <a16:creationId xmlns:a16="http://schemas.microsoft.com/office/drawing/2014/main" id="{81C2756F-A695-4440-B369-36529147FEC1}"/>
              </a:ext>
            </a:extLst>
          </p:cNvPr>
          <p:cNvSpPr>
            <a:spLocks noChangeArrowheads="1"/>
          </p:cNvSpPr>
          <p:nvPr/>
        </p:nvSpPr>
        <p:spPr bwMode="auto">
          <a:xfrm>
            <a:off x="3181350" y="5543550"/>
            <a:ext cx="1428750" cy="342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solidFill>
                <a:prstClr val="black"/>
              </a:solidFill>
              <a:latin typeface="Myriad Pro"/>
            </a:endParaRPr>
          </a:p>
        </p:txBody>
      </p:sp>
      <p:sp>
        <p:nvSpPr>
          <p:cNvPr id="531459" name="Rectangle 3">
            <a:extLst>
              <a:ext uri="{FF2B5EF4-FFF2-40B4-BE49-F238E27FC236}">
                <a16:creationId xmlns:a16="http://schemas.microsoft.com/office/drawing/2014/main" id="{80620C91-8131-43C7-9986-978A55D532E1}"/>
              </a:ext>
            </a:extLst>
          </p:cNvPr>
          <p:cNvSpPr>
            <a:spLocks noChangeArrowheads="1"/>
          </p:cNvSpPr>
          <p:nvPr/>
        </p:nvSpPr>
        <p:spPr bwMode="auto">
          <a:xfrm>
            <a:off x="3467100" y="1314450"/>
            <a:ext cx="5257800" cy="40005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solidFill>
                <a:prstClr val="black"/>
              </a:solidFill>
              <a:latin typeface="Myriad Pro"/>
            </a:endParaRPr>
          </a:p>
        </p:txBody>
      </p:sp>
      <p:sp>
        <p:nvSpPr>
          <p:cNvPr id="531460" name="Line 4">
            <a:extLst>
              <a:ext uri="{FF2B5EF4-FFF2-40B4-BE49-F238E27FC236}">
                <a16:creationId xmlns:a16="http://schemas.microsoft.com/office/drawing/2014/main" id="{C7D6FA48-F955-4640-9C8D-6F78515B74EA}"/>
              </a:ext>
            </a:extLst>
          </p:cNvPr>
          <p:cNvSpPr>
            <a:spLocks noChangeShapeType="1"/>
          </p:cNvSpPr>
          <p:nvPr/>
        </p:nvSpPr>
        <p:spPr bwMode="auto">
          <a:xfrm>
            <a:off x="3467100" y="1314450"/>
            <a:ext cx="0" cy="4000500"/>
          </a:xfrm>
          <a:prstGeom prst="line">
            <a:avLst/>
          </a:prstGeom>
          <a:noFill/>
          <a:ln w="25400">
            <a:solidFill>
              <a:schemeClr val="tx1"/>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solidFill>
                <a:prstClr val="black"/>
              </a:solidFill>
              <a:latin typeface="Myriad Pro"/>
            </a:endParaRPr>
          </a:p>
        </p:txBody>
      </p:sp>
      <p:sp>
        <p:nvSpPr>
          <p:cNvPr id="531461" name="Line 5">
            <a:extLst>
              <a:ext uri="{FF2B5EF4-FFF2-40B4-BE49-F238E27FC236}">
                <a16:creationId xmlns:a16="http://schemas.microsoft.com/office/drawing/2014/main" id="{62C2F282-0CD2-44D4-8844-863924226919}"/>
              </a:ext>
            </a:extLst>
          </p:cNvPr>
          <p:cNvSpPr>
            <a:spLocks noChangeShapeType="1"/>
          </p:cNvSpPr>
          <p:nvPr/>
        </p:nvSpPr>
        <p:spPr bwMode="auto">
          <a:xfrm>
            <a:off x="3467100" y="5314950"/>
            <a:ext cx="5257800" cy="0"/>
          </a:xfrm>
          <a:prstGeom prst="line">
            <a:avLst/>
          </a:prstGeom>
          <a:noFill/>
          <a:ln w="254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solidFill>
                <a:prstClr val="black"/>
              </a:solidFill>
              <a:latin typeface="Myriad Pro"/>
            </a:endParaRPr>
          </a:p>
        </p:txBody>
      </p:sp>
      <p:sp>
        <p:nvSpPr>
          <p:cNvPr id="531462" name="Arc 6">
            <a:extLst>
              <a:ext uri="{FF2B5EF4-FFF2-40B4-BE49-F238E27FC236}">
                <a16:creationId xmlns:a16="http://schemas.microsoft.com/office/drawing/2014/main" id="{7077D02F-8F5C-4D30-98C1-FBFD6556B2CA}"/>
              </a:ext>
            </a:extLst>
          </p:cNvPr>
          <p:cNvSpPr>
            <a:spLocks/>
          </p:cNvSpPr>
          <p:nvPr/>
        </p:nvSpPr>
        <p:spPr bwMode="auto">
          <a:xfrm>
            <a:off x="2805113" y="2437211"/>
            <a:ext cx="4386263" cy="3563540"/>
          </a:xfrm>
          <a:custGeom>
            <a:avLst/>
            <a:gdLst>
              <a:gd name="G0" fmla="+- 0 0 0"/>
              <a:gd name="G1" fmla="+- 21357 0 0"/>
              <a:gd name="G2" fmla="+- 21600 0 0"/>
              <a:gd name="T0" fmla="*/ 3234 w 21166"/>
              <a:gd name="T1" fmla="*/ 0 h 21357"/>
              <a:gd name="T2" fmla="*/ 21166 w 21166"/>
              <a:gd name="T3" fmla="*/ 17047 h 21357"/>
              <a:gd name="T4" fmla="*/ 0 w 21166"/>
              <a:gd name="T5" fmla="*/ 21357 h 21357"/>
            </a:gdLst>
            <a:ahLst/>
            <a:cxnLst>
              <a:cxn ang="0">
                <a:pos x="T0" y="T1"/>
              </a:cxn>
              <a:cxn ang="0">
                <a:pos x="T2" y="T3"/>
              </a:cxn>
              <a:cxn ang="0">
                <a:pos x="T4" y="T5"/>
              </a:cxn>
            </a:cxnLst>
            <a:rect l="0" t="0" r="r" b="b"/>
            <a:pathLst>
              <a:path w="21166" h="21357" fill="none" extrusionOk="0">
                <a:moveTo>
                  <a:pt x="3233" y="0"/>
                </a:moveTo>
                <a:cubicBezTo>
                  <a:pt x="12195" y="1357"/>
                  <a:pt x="19357" y="8165"/>
                  <a:pt x="21165" y="17047"/>
                </a:cubicBezTo>
              </a:path>
              <a:path w="21166" h="21357" stroke="0" extrusionOk="0">
                <a:moveTo>
                  <a:pt x="3233" y="0"/>
                </a:moveTo>
                <a:cubicBezTo>
                  <a:pt x="12195" y="1357"/>
                  <a:pt x="19357" y="8165"/>
                  <a:pt x="21165" y="17047"/>
                </a:cubicBezTo>
                <a:lnTo>
                  <a:pt x="0" y="21357"/>
                </a:lnTo>
                <a:close/>
              </a:path>
            </a:pathLst>
          </a:custGeom>
          <a:noFill/>
          <a:ln w="50800" cap="rnd">
            <a:solidFill>
              <a:schemeClr val="tx2"/>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solidFill>
                <a:prstClr val="black"/>
              </a:solidFill>
              <a:latin typeface="Myriad Pro"/>
            </a:endParaRPr>
          </a:p>
        </p:txBody>
      </p:sp>
      <p:sp>
        <p:nvSpPr>
          <p:cNvPr id="531463" name="Rectangle 7">
            <a:extLst>
              <a:ext uri="{FF2B5EF4-FFF2-40B4-BE49-F238E27FC236}">
                <a16:creationId xmlns:a16="http://schemas.microsoft.com/office/drawing/2014/main" id="{BC6B06FE-AE01-4CF7-9BC5-6A2FCEB38533}"/>
              </a:ext>
            </a:extLst>
          </p:cNvPr>
          <p:cNvSpPr>
            <a:spLocks noChangeArrowheads="1"/>
          </p:cNvSpPr>
          <p:nvPr/>
        </p:nvSpPr>
        <p:spPr bwMode="auto">
          <a:xfrm>
            <a:off x="3195639" y="5343527"/>
            <a:ext cx="318997" cy="3467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9056" tIns="34529" rIns="69056" bIns="34529">
            <a:spAutoFit/>
          </a:bodyPr>
          <a:lstStyle>
            <a:lvl1pPr defTabSz="762000">
              <a:defRPr sz="2400">
                <a:solidFill>
                  <a:schemeClr val="tx1"/>
                </a:solidFill>
                <a:latin typeface="Times New Roman" panose="02020603050405020304" pitchFamily="18" charset="0"/>
              </a:defRPr>
            </a:lvl1pPr>
            <a:lvl2pPr marL="571500" defTabSz="762000">
              <a:defRPr sz="2400">
                <a:solidFill>
                  <a:schemeClr val="tx1"/>
                </a:solidFill>
                <a:latin typeface="Times New Roman" panose="02020603050405020304" pitchFamily="18" charset="0"/>
              </a:defRPr>
            </a:lvl2pPr>
            <a:lvl3pPr marL="1143000" defTabSz="762000">
              <a:defRPr sz="2400">
                <a:solidFill>
                  <a:schemeClr val="tx1"/>
                </a:solidFill>
                <a:latin typeface="Times New Roman" panose="02020603050405020304" pitchFamily="18" charset="0"/>
              </a:defRPr>
            </a:lvl3pPr>
            <a:lvl4pPr marL="1714500" defTabSz="762000">
              <a:defRPr sz="2400">
                <a:solidFill>
                  <a:schemeClr val="tx1"/>
                </a:solidFill>
                <a:latin typeface="Times New Roman" panose="02020603050405020304" pitchFamily="18" charset="0"/>
              </a:defRPr>
            </a:lvl4pPr>
            <a:lvl5pPr marL="2286000" defTabSz="76200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800">
                <a:solidFill>
                  <a:prstClr val="black"/>
                </a:solidFill>
                <a:latin typeface="Arial" panose="020B0604020202020204" pitchFamily="34" charset="0"/>
              </a:rPr>
              <a:t>O</a:t>
            </a:r>
          </a:p>
        </p:txBody>
      </p:sp>
      <p:grpSp>
        <p:nvGrpSpPr>
          <p:cNvPr id="531464" name="Group 8">
            <a:extLst>
              <a:ext uri="{FF2B5EF4-FFF2-40B4-BE49-F238E27FC236}">
                <a16:creationId xmlns:a16="http://schemas.microsoft.com/office/drawing/2014/main" id="{9308260D-777D-4397-8C76-A7D806B948B4}"/>
              </a:ext>
            </a:extLst>
          </p:cNvPr>
          <p:cNvGrpSpPr>
            <a:grpSpLocks/>
          </p:cNvGrpSpPr>
          <p:nvPr/>
        </p:nvGrpSpPr>
        <p:grpSpPr bwMode="auto">
          <a:xfrm>
            <a:off x="6891340" y="1784750"/>
            <a:ext cx="1665685" cy="963215"/>
            <a:chOff x="3548" y="739"/>
            <a:chExt cx="1449" cy="860"/>
          </a:xfrm>
          <a:solidFill>
            <a:srgbClr val="EFEBFB"/>
          </a:solidFill>
        </p:grpSpPr>
        <p:sp>
          <p:nvSpPr>
            <p:cNvPr id="531465" name="AutoShape 9" descr="Parchment">
              <a:extLst>
                <a:ext uri="{FF2B5EF4-FFF2-40B4-BE49-F238E27FC236}">
                  <a16:creationId xmlns:a16="http://schemas.microsoft.com/office/drawing/2014/main" id="{819235F3-673F-4B7F-926F-18FE9BA62134}"/>
                </a:ext>
              </a:extLst>
            </p:cNvPr>
            <p:cNvSpPr>
              <a:spLocks noChangeArrowheads="1"/>
            </p:cNvSpPr>
            <p:nvPr/>
          </p:nvSpPr>
          <p:spPr bwMode="auto">
            <a:xfrm>
              <a:off x="3548" y="739"/>
              <a:ext cx="1449" cy="860"/>
            </a:xfrm>
            <a:prstGeom prst="roundRect">
              <a:avLst>
                <a:gd name="adj" fmla="val 12495"/>
              </a:avLst>
            </a:prstGeom>
            <a:grpFill/>
            <a:ln w="28575">
              <a:solidFill>
                <a:schemeClr val="hlink"/>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solidFill>
                  <a:prstClr val="black"/>
                </a:solidFill>
                <a:latin typeface="Myriad Pro"/>
              </a:endParaRPr>
            </a:p>
          </p:txBody>
        </p:sp>
        <p:sp>
          <p:nvSpPr>
            <p:cNvPr id="531466" name="Rectangle 10">
              <a:extLst>
                <a:ext uri="{FF2B5EF4-FFF2-40B4-BE49-F238E27FC236}">
                  <a16:creationId xmlns:a16="http://schemas.microsoft.com/office/drawing/2014/main" id="{5EE9892F-E06E-436B-80A7-9815DF493A83}"/>
                </a:ext>
              </a:extLst>
            </p:cNvPr>
            <p:cNvSpPr>
              <a:spLocks noChangeArrowheads="1"/>
            </p:cNvSpPr>
            <p:nvPr/>
          </p:nvSpPr>
          <p:spPr bwMode="auto">
            <a:xfrm>
              <a:off x="3584" y="786"/>
              <a:ext cx="1376" cy="742"/>
            </a:xfrm>
            <a:prstGeom prst="rect">
              <a:avLst/>
            </a:prstGeom>
            <a:grp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9056" tIns="34529" rIns="69056" bIns="34529">
              <a:spAutoFit/>
            </a:bodyPr>
            <a:lstStyle>
              <a:lvl1pPr defTabSz="762000">
                <a:defRPr sz="2400">
                  <a:solidFill>
                    <a:schemeClr val="tx1"/>
                  </a:solidFill>
                  <a:latin typeface="Times New Roman" panose="02020603050405020304" pitchFamily="18" charset="0"/>
                </a:defRPr>
              </a:lvl1pPr>
              <a:lvl2pPr marL="571500" defTabSz="762000">
                <a:defRPr sz="2400">
                  <a:solidFill>
                    <a:schemeClr val="tx1"/>
                  </a:solidFill>
                  <a:latin typeface="Times New Roman" panose="02020603050405020304" pitchFamily="18" charset="0"/>
                </a:defRPr>
              </a:lvl2pPr>
              <a:lvl3pPr marL="1143000" defTabSz="762000">
                <a:defRPr sz="2400">
                  <a:solidFill>
                    <a:schemeClr val="tx1"/>
                  </a:solidFill>
                  <a:latin typeface="Times New Roman" panose="02020603050405020304" pitchFamily="18" charset="0"/>
                </a:defRPr>
              </a:lvl3pPr>
              <a:lvl4pPr marL="1714500" defTabSz="762000">
                <a:defRPr sz="2400">
                  <a:solidFill>
                    <a:schemeClr val="tx1"/>
                  </a:solidFill>
                  <a:latin typeface="Times New Roman" panose="02020603050405020304" pitchFamily="18" charset="0"/>
                </a:defRPr>
              </a:lvl4pPr>
              <a:lvl5pPr marL="2286000" defTabSz="76200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650" dirty="0">
                  <a:solidFill>
                    <a:srgbClr val="006600"/>
                  </a:solidFill>
                  <a:latin typeface="Arial" panose="020B0604020202020204" pitchFamily="34" charset="0"/>
                </a:rPr>
                <a:t>Growth in</a:t>
              </a:r>
            </a:p>
            <a:p>
              <a:pPr algn="ctr"/>
              <a:r>
                <a:rPr lang="en-GB" altLang="en-US" sz="1650" dirty="0">
                  <a:solidFill>
                    <a:srgbClr val="006600"/>
                  </a:solidFill>
                  <a:latin typeface="Arial" panose="020B0604020202020204" pitchFamily="34" charset="0"/>
                </a:rPr>
                <a:t>actual and</a:t>
              </a:r>
            </a:p>
            <a:p>
              <a:pPr algn="ctr"/>
              <a:r>
                <a:rPr lang="en-GB" altLang="en-US" sz="1650" dirty="0">
                  <a:solidFill>
                    <a:srgbClr val="006600"/>
                  </a:solidFill>
                  <a:latin typeface="Arial" panose="020B0604020202020204" pitchFamily="34" charset="0"/>
                </a:rPr>
                <a:t>potential output</a:t>
              </a:r>
            </a:p>
          </p:txBody>
        </p:sp>
      </p:grpSp>
      <p:sp>
        <p:nvSpPr>
          <p:cNvPr id="531467" name="Rectangle 11">
            <a:extLst>
              <a:ext uri="{FF2B5EF4-FFF2-40B4-BE49-F238E27FC236}">
                <a16:creationId xmlns:a16="http://schemas.microsoft.com/office/drawing/2014/main" id="{9C1574F1-5FBE-414B-9163-4B4340134694}"/>
              </a:ext>
            </a:extLst>
          </p:cNvPr>
          <p:cNvSpPr>
            <a:spLocks noChangeArrowheads="1"/>
          </p:cNvSpPr>
          <p:nvPr/>
        </p:nvSpPr>
        <p:spPr bwMode="auto">
          <a:xfrm rot="16200000">
            <a:off x="2643097" y="2903807"/>
            <a:ext cx="921726" cy="3467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9056" tIns="34529" rIns="69056" bIns="34529">
            <a:spAutoFit/>
          </a:bodyPr>
          <a:lstStyle>
            <a:lvl1pPr defTabSz="762000">
              <a:defRPr sz="2400">
                <a:solidFill>
                  <a:schemeClr val="tx1"/>
                </a:solidFill>
                <a:latin typeface="Times New Roman" panose="02020603050405020304" pitchFamily="18" charset="0"/>
              </a:defRPr>
            </a:lvl1pPr>
            <a:lvl2pPr marL="571500" defTabSz="762000">
              <a:defRPr sz="2400">
                <a:solidFill>
                  <a:schemeClr val="tx1"/>
                </a:solidFill>
                <a:latin typeface="Times New Roman" panose="02020603050405020304" pitchFamily="18" charset="0"/>
              </a:defRPr>
            </a:lvl2pPr>
            <a:lvl3pPr marL="1143000" defTabSz="762000">
              <a:defRPr sz="2400">
                <a:solidFill>
                  <a:schemeClr val="tx1"/>
                </a:solidFill>
                <a:latin typeface="Times New Roman" panose="02020603050405020304" pitchFamily="18" charset="0"/>
              </a:defRPr>
            </a:lvl3pPr>
            <a:lvl4pPr marL="1714500" defTabSz="762000">
              <a:defRPr sz="2400">
                <a:solidFill>
                  <a:schemeClr val="tx1"/>
                </a:solidFill>
                <a:latin typeface="Times New Roman" panose="02020603050405020304" pitchFamily="18" charset="0"/>
              </a:defRPr>
            </a:lvl4pPr>
            <a:lvl5pPr marL="2286000" defTabSz="76200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800">
                <a:solidFill>
                  <a:prstClr val="black"/>
                </a:solidFill>
                <a:latin typeface="Arial" panose="020B0604020202020204" pitchFamily="34" charset="0"/>
              </a:rPr>
              <a:t>Good X</a:t>
            </a:r>
          </a:p>
        </p:txBody>
      </p:sp>
      <p:sp>
        <p:nvSpPr>
          <p:cNvPr id="531468" name="Rectangle 12">
            <a:extLst>
              <a:ext uri="{FF2B5EF4-FFF2-40B4-BE49-F238E27FC236}">
                <a16:creationId xmlns:a16="http://schemas.microsoft.com/office/drawing/2014/main" id="{05C04ACA-34EA-4E5F-8F04-49EABC31AC76}"/>
              </a:ext>
            </a:extLst>
          </p:cNvPr>
          <p:cNvSpPr>
            <a:spLocks noChangeArrowheads="1"/>
          </p:cNvSpPr>
          <p:nvPr/>
        </p:nvSpPr>
        <p:spPr bwMode="auto">
          <a:xfrm>
            <a:off x="5699524" y="5542361"/>
            <a:ext cx="917559" cy="3467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9056" tIns="34529" rIns="69056" bIns="34529">
            <a:spAutoFit/>
          </a:bodyPr>
          <a:lstStyle>
            <a:lvl1pPr defTabSz="762000">
              <a:defRPr sz="2400">
                <a:solidFill>
                  <a:schemeClr val="tx1"/>
                </a:solidFill>
                <a:latin typeface="Times New Roman" panose="02020603050405020304" pitchFamily="18" charset="0"/>
              </a:defRPr>
            </a:lvl1pPr>
            <a:lvl2pPr marL="571500" defTabSz="762000">
              <a:defRPr sz="2400">
                <a:solidFill>
                  <a:schemeClr val="tx1"/>
                </a:solidFill>
                <a:latin typeface="Times New Roman" panose="02020603050405020304" pitchFamily="18" charset="0"/>
              </a:defRPr>
            </a:lvl2pPr>
            <a:lvl3pPr marL="1143000" defTabSz="762000">
              <a:defRPr sz="2400">
                <a:solidFill>
                  <a:schemeClr val="tx1"/>
                </a:solidFill>
                <a:latin typeface="Times New Roman" panose="02020603050405020304" pitchFamily="18" charset="0"/>
              </a:defRPr>
            </a:lvl3pPr>
            <a:lvl4pPr marL="1714500" defTabSz="762000">
              <a:defRPr sz="2400">
                <a:solidFill>
                  <a:schemeClr val="tx1"/>
                </a:solidFill>
                <a:latin typeface="Times New Roman" panose="02020603050405020304" pitchFamily="18" charset="0"/>
              </a:defRPr>
            </a:lvl4pPr>
            <a:lvl5pPr marL="2286000" defTabSz="76200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800">
                <a:solidFill>
                  <a:prstClr val="black"/>
                </a:solidFill>
                <a:latin typeface="Arial" panose="020B0604020202020204" pitchFamily="34" charset="0"/>
              </a:rPr>
              <a:t>Good Y</a:t>
            </a:r>
          </a:p>
        </p:txBody>
      </p:sp>
      <p:sp>
        <p:nvSpPr>
          <p:cNvPr id="531469" name="Oval 13">
            <a:extLst>
              <a:ext uri="{FF2B5EF4-FFF2-40B4-BE49-F238E27FC236}">
                <a16:creationId xmlns:a16="http://schemas.microsoft.com/office/drawing/2014/main" id="{25CA8D5C-94B6-4572-9462-669D86C4712A}"/>
              </a:ext>
            </a:extLst>
          </p:cNvPr>
          <p:cNvSpPr>
            <a:spLocks noChangeArrowheads="1"/>
          </p:cNvSpPr>
          <p:nvPr/>
        </p:nvSpPr>
        <p:spPr bwMode="auto">
          <a:xfrm>
            <a:off x="5212557" y="3589736"/>
            <a:ext cx="83344" cy="83344"/>
          </a:xfrm>
          <a:prstGeom prst="ellipse">
            <a:avLst/>
          </a:prstGeom>
          <a:solidFill>
            <a:srgbClr val="FF00FF"/>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solidFill>
                <a:prstClr val="black"/>
              </a:solidFill>
              <a:latin typeface="Myriad Pro"/>
            </a:endParaRPr>
          </a:p>
        </p:txBody>
      </p:sp>
      <p:sp>
        <p:nvSpPr>
          <p:cNvPr id="531470" name="Rectangle 14">
            <a:extLst>
              <a:ext uri="{FF2B5EF4-FFF2-40B4-BE49-F238E27FC236}">
                <a16:creationId xmlns:a16="http://schemas.microsoft.com/office/drawing/2014/main" id="{E30B5B1B-BD56-4589-8E71-0DD7E15E9B37}"/>
              </a:ext>
            </a:extLst>
          </p:cNvPr>
          <p:cNvSpPr>
            <a:spLocks noChangeArrowheads="1"/>
          </p:cNvSpPr>
          <p:nvPr/>
        </p:nvSpPr>
        <p:spPr bwMode="auto">
          <a:xfrm>
            <a:off x="5274471" y="3558780"/>
            <a:ext cx="254877" cy="3467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9056" tIns="34529" rIns="69056" bIns="34529">
            <a:spAutoFit/>
          </a:bodyPr>
          <a:lstStyle>
            <a:lvl1pPr defTabSz="762000">
              <a:defRPr sz="2400">
                <a:solidFill>
                  <a:schemeClr val="tx1"/>
                </a:solidFill>
                <a:latin typeface="Times New Roman" panose="02020603050405020304" pitchFamily="18" charset="0"/>
              </a:defRPr>
            </a:lvl1pPr>
            <a:lvl2pPr marL="571500" defTabSz="762000">
              <a:defRPr sz="2400">
                <a:solidFill>
                  <a:schemeClr val="tx1"/>
                </a:solidFill>
                <a:latin typeface="Times New Roman" panose="02020603050405020304" pitchFamily="18" charset="0"/>
              </a:defRPr>
            </a:lvl2pPr>
            <a:lvl3pPr marL="1143000" defTabSz="762000">
              <a:defRPr sz="2400">
                <a:solidFill>
                  <a:schemeClr val="tx1"/>
                </a:solidFill>
                <a:latin typeface="Times New Roman" panose="02020603050405020304" pitchFamily="18" charset="0"/>
              </a:defRPr>
            </a:lvl3pPr>
            <a:lvl4pPr marL="1714500" defTabSz="762000">
              <a:defRPr sz="2400">
                <a:solidFill>
                  <a:schemeClr val="tx1"/>
                </a:solidFill>
                <a:latin typeface="Times New Roman" panose="02020603050405020304" pitchFamily="18" charset="0"/>
              </a:defRPr>
            </a:lvl4pPr>
            <a:lvl5pPr marL="2286000" defTabSz="76200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800">
                <a:solidFill>
                  <a:srgbClr val="00B0F0"/>
                </a:solidFill>
                <a:latin typeface="Arial" panose="020B0604020202020204" pitchFamily="34" charset="0"/>
              </a:rPr>
              <a:t>x</a:t>
            </a:r>
            <a:endParaRPr lang="en-GB" altLang="en-US" sz="1800">
              <a:solidFill>
                <a:srgbClr val="FF00FF"/>
              </a:solidFill>
              <a:latin typeface="Arial" panose="020B0604020202020204" pitchFamily="34" charset="0"/>
            </a:endParaRPr>
          </a:p>
        </p:txBody>
      </p:sp>
      <p:sp>
        <p:nvSpPr>
          <p:cNvPr id="531471" name="Rectangle 15">
            <a:extLst>
              <a:ext uri="{FF2B5EF4-FFF2-40B4-BE49-F238E27FC236}">
                <a16:creationId xmlns:a16="http://schemas.microsoft.com/office/drawing/2014/main" id="{EFA358E3-8CEE-4AB6-A370-1BF9132D0433}"/>
              </a:ext>
            </a:extLst>
          </p:cNvPr>
          <p:cNvSpPr>
            <a:spLocks noChangeArrowheads="1"/>
          </p:cNvSpPr>
          <p:nvPr/>
        </p:nvSpPr>
        <p:spPr bwMode="auto">
          <a:xfrm>
            <a:off x="7213998" y="5011343"/>
            <a:ext cx="203581" cy="3467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9056" tIns="34529" rIns="69056" bIns="34529">
            <a:spAutoFit/>
          </a:bodyPr>
          <a:lstStyle>
            <a:lvl1pPr defTabSz="762000">
              <a:defRPr sz="2400">
                <a:solidFill>
                  <a:schemeClr val="tx1"/>
                </a:solidFill>
                <a:latin typeface="Times New Roman" panose="02020603050405020304" pitchFamily="18" charset="0"/>
              </a:defRPr>
            </a:lvl1pPr>
            <a:lvl2pPr marL="571500" defTabSz="762000">
              <a:defRPr sz="2400">
                <a:solidFill>
                  <a:schemeClr val="tx1"/>
                </a:solidFill>
                <a:latin typeface="Times New Roman" panose="02020603050405020304" pitchFamily="18" charset="0"/>
              </a:defRPr>
            </a:lvl2pPr>
            <a:lvl3pPr marL="1143000" defTabSz="762000">
              <a:defRPr sz="2400">
                <a:solidFill>
                  <a:schemeClr val="tx1"/>
                </a:solidFill>
                <a:latin typeface="Times New Roman" panose="02020603050405020304" pitchFamily="18" charset="0"/>
              </a:defRPr>
            </a:lvl3pPr>
            <a:lvl4pPr marL="1714500" defTabSz="762000">
              <a:defRPr sz="2400">
                <a:solidFill>
                  <a:schemeClr val="tx1"/>
                </a:solidFill>
                <a:latin typeface="Times New Roman" panose="02020603050405020304" pitchFamily="18" charset="0"/>
              </a:defRPr>
            </a:lvl4pPr>
            <a:lvl5pPr marL="2286000" defTabSz="76200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800" b="1">
                <a:solidFill>
                  <a:srgbClr val="1F497D"/>
                </a:solidFill>
                <a:latin typeface="Arial" panose="020B0604020202020204" pitchFamily="34" charset="0"/>
              </a:rPr>
              <a:t>I</a:t>
            </a:r>
          </a:p>
        </p:txBody>
      </p:sp>
      <p:grpSp>
        <p:nvGrpSpPr>
          <p:cNvPr id="531472" name="Group 16">
            <a:extLst>
              <a:ext uri="{FF2B5EF4-FFF2-40B4-BE49-F238E27FC236}">
                <a16:creationId xmlns:a16="http://schemas.microsoft.com/office/drawing/2014/main" id="{6079BEED-650C-47F0-99B4-DCA9723C6372}"/>
              </a:ext>
            </a:extLst>
          </p:cNvPr>
          <p:cNvGrpSpPr>
            <a:grpSpLocks/>
          </p:cNvGrpSpPr>
          <p:nvPr/>
        </p:nvGrpSpPr>
        <p:grpSpPr bwMode="auto">
          <a:xfrm>
            <a:off x="3067050" y="1888333"/>
            <a:ext cx="5001816" cy="4112419"/>
            <a:chOff x="336" y="866"/>
            <a:chExt cx="4201" cy="3454"/>
          </a:xfrm>
        </p:grpSpPr>
        <p:sp>
          <p:nvSpPr>
            <p:cNvPr id="531473" name="Arc 17">
              <a:extLst>
                <a:ext uri="{FF2B5EF4-FFF2-40B4-BE49-F238E27FC236}">
                  <a16:creationId xmlns:a16="http://schemas.microsoft.com/office/drawing/2014/main" id="{A32DCC92-68AE-44F0-A82E-4FC91AD1C005}"/>
                </a:ext>
              </a:extLst>
            </p:cNvPr>
            <p:cNvSpPr>
              <a:spLocks/>
            </p:cNvSpPr>
            <p:nvPr/>
          </p:nvSpPr>
          <p:spPr bwMode="auto">
            <a:xfrm>
              <a:off x="336" y="866"/>
              <a:ext cx="3999" cy="3454"/>
            </a:xfrm>
            <a:custGeom>
              <a:avLst/>
              <a:gdLst>
                <a:gd name="G0" fmla="+- 0 0 0"/>
                <a:gd name="G1" fmla="+- 21518 0 0"/>
                <a:gd name="G2" fmla="+- 21600 0 0"/>
                <a:gd name="T0" fmla="*/ 1878 w 21279"/>
                <a:gd name="T1" fmla="*/ 0 h 21518"/>
                <a:gd name="T2" fmla="*/ 21279 w 21279"/>
                <a:gd name="T3" fmla="*/ 17810 h 21518"/>
                <a:gd name="T4" fmla="*/ 0 w 21279"/>
                <a:gd name="T5" fmla="*/ 21518 h 21518"/>
              </a:gdLst>
              <a:ahLst/>
              <a:cxnLst>
                <a:cxn ang="0">
                  <a:pos x="T0" y="T1"/>
                </a:cxn>
                <a:cxn ang="0">
                  <a:pos x="T2" y="T3"/>
                </a:cxn>
                <a:cxn ang="0">
                  <a:pos x="T4" y="T5"/>
                </a:cxn>
              </a:cxnLst>
              <a:rect l="0" t="0" r="r" b="b"/>
              <a:pathLst>
                <a:path w="21279" h="21518" fill="none" extrusionOk="0">
                  <a:moveTo>
                    <a:pt x="1878" y="-1"/>
                  </a:moveTo>
                  <a:cubicBezTo>
                    <a:pt x="11635" y="851"/>
                    <a:pt x="19597" y="8161"/>
                    <a:pt x="21279" y="17809"/>
                  </a:cubicBezTo>
                </a:path>
                <a:path w="21279" h="21518" stroke="0" extrusionOk="0">
                  <a:moveTo>
                    <a:pt x="1878" y="-1"/>
                  </a:moveTo>
                  <a:cubicBezTo>
                    <a:pt x="11635" y="851"/>
                    <a:pt x="19597" y="8161"/>
                    <a:pt x="21279" y="17809"/>
                  </a:cubicBezTo>
                  <a:lnTo>
                    <a:pt x="0" y="21518"/>
                  </a:lnTo>
                  <a:close/>
                </a:path>
              </a:pathLst>
            </a:custGeom>
            <a:noFill/>
            <a:ln w="50800" cap="rnd">
              <a:solidFill>
                <a:schemeClr val="accent2"/>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solidFill>
                  <a:prstClr val="black"/>
                </a:solidFill>
                <a:latin typeface="Myriad Pro"/>
              </a:endParaRPr>
            </a:p>
          </p:txBody>
        </p:sp>
        <p:sp>
          <p:nvSpPr>
            <p:cNvPr id="531474" name="Rectangle 18">
              <a:extLst>
                <a:ext uri="{FF2B5EF4-FFF2-40B4-BE49-F238E27FC236}">
                  <a16:creationId xmlns:a16="http://schemas.microsoft.com/office/drawing/2014/main" id="{A29B71D1-DB58-45F7-9739-2807ACB00B18}"/>
                </a:ext>
              </a:extLst>
            </p:cNvPr>
            <p:cNvSpPr>
              <a:spLocks noChangeArrowheads="1"/>
            </p:cNvSpPr>
            <p:nvPr/>
          </p:nvSpPr>
          <p:spPr bwMode="auto">
            <a:xfrm>
              <a:off x="4312" y="3446"/>
              <a:ext cx="225"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9056" tIns="34529" rIns="69056" bIns="34529">
              <a:spAutoFit/>
            </a:bodyPr>
            <a:lstStyle>
              <a:lvl1pPr defTabSz="762000">
                <a:defRPr sz="2400">
                  <a:solidFill>
                    <a:schemeClr val="tx1"/>
                  </a:solidFill>
                  <a:latin typeface="Times New Roman" panose="02020603050405020304" pitchFamily="18" charset="0"/>
                </a:defRPr>
              </a:lvl1pPr>
              <a:lvl2pPr marL="571500" defTabSz="762000">
                <a:defRPr sz="2400">
                  <a:solidFill>
                    <a:schemeClr val="tx1"/>
                  </a:solidFill>
                  <a:latin typeface="Times New Roman" panose="02020603050405020304" pitchFamily="18" charset="0"/>
                </a:defRPr>
              </a:lvl2pPr>
              <a:lvl3pPr marL="1143000" defTabSz="762000">
                <a:defRPr sz="2400">
                  <a:solidFill>
                    <a:schemeClr val="tx1"/>
                  </a:solidFill>
                  <a:latin typeface="Times New Roman" panose="02020603050405020304" pitchFamily="18" charset="0"/>
                </a:defRPr>
              </a:lvl3pPr>
              <a:lvl4pPr marL="1714500" defTabSz="762000">
                <a:defRPr sz="2400">
                  <a:solidFill>
                    <a:schemeClr val="tx1"/>
                  </a:solidFill>
                  <a:latin typeface="Times New Roman" panose="02020603050405020304" pitchFamily="18" charset="0"/>
                </a:defRPr>
              </a:lvl4pPr>
              <a:lvl5pPr marL="2286000" defTabSz="76200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800" b="1">
                  <a:solidFill>
                    <a:srgbClr val="FFFF00"/>
                  </a:solidFill>
                  <a:latin typeface="Arial" panose="020B0604020202020204" pitchFamily="34" charset="0"/>
                </a:rPr>
                <a:t>II</a:t>
              </a:r>
            </a:p>
          </p:txBody>
        </p:sp>
        <p:sp>
          <p:nvSpPr>
            <p:cNvPr id="531475" name="Line 19">
              <a:extLst>
                <a:ext uri="{FF2B5EF4-FFF2-40B4-BE49-F238E27FC236}">
                  <a16:creationId xmlns:a16="http://schemas.microsoft.com/office/drawing/2014/main" id="{DCC81B32-F3D0-40A2-9AD9-0E5356B00C8D}"/>
                </a:ext>
              </a:extLst>
            </p:cNvPr>
            <p:cNvSpPr>
              <a:spLocks noChangeShapeType="1"/>
            </p:cNvSpPr>
            <p:nvPr/>
          </p:nvSpPr>
          <p:spPr bwMode="auto">
            <a:xfrm flipV="1">
              <a:off x="3275" y="2374"/>
              <a:ext cx="269" cy="224"/>
            </a:xfrm>
            <a:prstGeom prst="line">
              <a:avLst/>
            </a:prstGeom>
            <a:noFill/>
            <a:ln w="28575">
              <a:solidFill>
                <a:schemeClr val="accent2"/>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solidFill>
                  <a:prstClr val="black"/>
                </a:solidFill>
                <a:latin typeface="Myriad Pro"/>
              </a:endParaRPr>
            </a:p>
          </p:txBody>
        </p:sp>
      </p:grpSp>
      <p:grpSp>
        <p:nvGrpSpPr>
          <p:cNvPr id="531476" name="Group 20">
            <a:extLst>
              <a:ext uri="{FF2B5EF4-FFF2-40B4-BE49-F238E27FC236}">
                <a16:creationId xmlns:a16="http://schemas.microsoft.com/office/drawing/2014/main" id="{61817CFC-E08A-4C24-A874-56778D864D5C}"/>
              </a:ext>
            </a:extLst>
          </p:cNvPr>
          <p:cNvGrpSpPr>
            <a:grpSpLocks/>
          </p:cNvGrpSpPr>
          <p:nvPr/>
        </p:nvGrpSpPr>
        <p:grpSpPr bwMode="auto">
          <a:xfrm>
            <a:off x="5292331" y="2614615"/>
            <a:ext cx="516731" cy="916781"/>
            <a:chOff x="2205" y="1476"/>
            <a:chExt cx="434" cy="770"/>
          </a:xfrm>
        </p:grpSpPr>
        <p:sp>
          <p:nvSpPr>
            <p:cNvPr id="531477" name="Oval 21">
              <a:extLst>
                <a:ext uri="{FF2B5EF4-FFF2-40B4-BE49-F238E27FC236}">
                  <a16:creationId xmlns:a16="http://schemas.microsoft.com/office/drawing/2014/main" id="{9FEB5C51-55D5-4370-8066-A96E09C8C0FB}"/>
                </a:ext>
              </a:extLst>
            </p:cNvPr>
            <p:cNvSpPr>
              <a:spLocks noChangeArrowheads="1"/>
            </p:cNvSpPr>
            <p:nvPr/>
          </p:nvSpPr>
          <p:spPr bwMode="auto">
            <a:xfrm>
              <a:off x="2363" y="1524"/>
              <a:ext cx="70" cy="70"/>
            </a:xfrm>
            <a:prstGeom prst="ellipse">
              <a:avLst/>
            </a:prstGeom>
            <a:solidFill>
              <a:srgbClr val="00FF00"/>
            </a:solidFill>
            <a:ln w="25400">
              <a:solidFill>
                <a:srgbClr val="00204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solidFill>
                  <a:prstClr val="black"/>
                </a:solidFill>
                <a:latin typeface="Myriad Pro"/>
              </a:endParaRPr>
            </a:p>
          </p:txBody>
        </p:sp>
        <p:sp>
          <p:nvSpPr>
            <p:cNvPr id="531478" name="Rectangle 22">
              <a:extLst>
                <a:ext uri="{FF2B5EF4-FFF2-40B4-BE49-F238E27FC236}">
                  <a16:creationId xmlns:a16="http://schemas.microsoft.com/office/drawing/2014/main" id="{3C73CFBB-2038-43D8-8137-16E94D7E9AF4}"/>
                </a:ext>
              </a:extLst>
            </p:cNvPr>
            <p:cNvSpPr>
              <a:spLocks noChangeArrowheads="1"/>
            </p:cNvSpPr>
            <p:nvPr/>
          </p:nvSpPr>
          <p:spPr bwMode="auto">
            <a:xfrm>
              <a:off x="2425" y="1476"/>
              <a:ext cx="214"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9056" tIns="34529" rIns="69056" bIns="34529">
              <a:spAutoFit/>
            </a:bodyPr>
            <a:lstStyle>
              <a:lvl1pPr defTabSz="762000">
                <a:defRPr sz="2400">
                  <a:solidFill>
                    <a:schemeClr val="tx1"/>
                  </a:solidFill>
                  <a:latin typeface="Times New Roman" panose="02020603050405020304" pitchFamily="18" charset="0"/>
                </a:defRPr>
              </a:lvl1pPr>
              <a:lvl2pPr marL="571500" defTabSz="762000">
                <a:defRPr sz="2400">
                  <a:solidFill>
                    <a:schemeClr val="tx1"/>
                  </a:solidFill>
                  <a:latin typeface="Times New Roman" panose="02020603050405020304" pitchFamily="18" charset="0"/>
                </a:defRPr>
              </a:lvl2pPr>
              <a:lvl3pPr marL="1143000" defTabSz="762000">
                <a:defRPr sz="2400">
                  <a:solidFill>
                    <a:schemeClr val="tx1"/>
                  </a:solidFill>
                  <a:latin typeface="Times New Roman" panose="02020603050405020304" pitchFamily="18" charset="0"/>
                </a:defRPr>
              </a:lvl3pPr>
              <a:lvl4pPr marL="1714500" defTabSz="762000">
                <a:defRPr sz="2400">
                  <a:solidFill>
                    <a:schemeClr val="tx1"/>
                  </a:solidFill>
                  <a:latin typeface="Times New Roman" panose="02020603050405020304" pitchFamily="18" charset="0"/>
                </a:defRPr>
              </a:lvl4pPr>
              <a:lvl5pPr marL="2286000" defTabSz="76200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800">
                  <a:solidFill>
                    <a:srgbClr val="800080"/>
                  </a:solidFill>
                  <a:latin typeface="Arial" panose="020B0604020202020204" pitchFamily="34" charset="0"/>
                </a:rPr>
                <a:t>y</a:t>
              </a:r>
            </a:p>
          </p:txBody>
        </p:sp>
        <p:sp>
          <p:nvSpPr>
            <p:cNvPr id="531479" name="Line 23">
              <a:extLst>
                <a:ext uri="{FF2B5EF4-FFF2-40B4-BE49-F238E27FC236}">
                  <a16:creationId xmlns:a16="http://schemas.microsoft.com/office/drawing/2014/main" id="{2194F4EA-F30A-42C0-8FD2-3BF30CCA1834}"/>
                </a:ext>
              </a:extLst>
            </p:cNvPr>
            <p:cNvSpPr>
              <a:spLocks noChangeShapeType="1"/>
            </p:cNvSpPr>
            <p:nvPr/>
          </p:nvSpPr>
          <p:spPr bwMode="auto">
            <a:xfrm flipV="1">
              <a:off x="2205" y="1657"/>
              <a:ext cx="182" cy="589"/>
            </a:xfrm>
            <a:prstGeom prst="line">
              <a:avLst/>
            </a:prstGeom>
            <a:noFill/>
            <a:ln w="28575">
              <a:solidFill>
                <a:schemeClr val="folHlink"/>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solidFill>
                  <a:prstClr val="black"/>
                </a:solidFill>
                <a:latin typeface="Myriad Pro"/>
              </a:endParaRPr>
            </a:p>
          </p:txBody>
        </p:sp>
      </p:grpSp>
      <p:sp>
        <p:nvSpPr>
          <p:cNvPr id="25" name="Rectangle 25">
            <a:extLst>
              <a:ext uri="{FF2B5EF4-FFF2-40B4-BE49-F238E27FC236}">
                <a16:creationId xmlns:a16="http://schemas.microsoft.com/office/drawing/2014/main" id="{BEC56FB1-FE80-46BD-8587-A3077544B86B}"/>
              </a:ext>
            </a:extLst>
          </p:cNvPr>
          <p:cNvSpPr>
            <a:spLocks noChangeArrowheads="1"/>
          </p:cNvSpPr>
          <p:nvPr/>
        </p:nvSpPr>
        <p:spPr bwMode="auto">
          <a:xfrm>
            <a:off x="1524001" y="883445"/>
            <a:ext cx="9098769" cy="392898"/>
          </a:xfrm>
          <a:prstGeom prst="rect">
            <a:avLst/>
          </a:prstGeom>
          <a:noFill/>
          <a:ln>
            <a:noFill/>
          </a:ln>
          <a:effectLst>
            <a:outerShdw dist="12700"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square" lIns="69056" tIns="34529" rIns="69056" bIns="34529">
            <a:spAutoFit/>
          </a:bodyPr>
          <a:lstStyle>
            <a:lvl1pPr defTabSz="762000">
              <a:defRPr sz="2400">
                <a:solidFill>
                  <a:schemeClr val="tx1"/>
                </a:solidFill>
                <a:latin typeface="Times New Roman" panose="02020603050405020304" pitchFamily="18" charset="0"/>
              </a:defRPr>
            </a:lvl1pPr>
            <a:lvl2pPr marL="571500" defTabSz="762000">
              <a:defRPr sz="2400">
                <a:solidFill>
                  <a:schemeClr val="tx1"/>
                </a:solidFill>
                <a:latin typeface="Times New Roman" panose="02020603050405020304" pitchFamily="18" charset="0"/>
              </a:defRPr>
            </a:lvl2pPr>
            <a:lvl3pPr marL="1143000" defTabSz="762000">
              <a:defRPr sz="2400">
                <a:solidFill>
                  <a:schemeClr val="tx1"/>
                </a:solidFill>
                <a:latin typeface="Times New Roman" panose="02020603050405020304" pitchFamily="18" charset="0"/>
              </a:defRPr>
            </a:lvl3pPr>
            <a:lvl4pPr marL="1714500" defTabSz="762000">
              <a:defRPr sz="2400">
                <a:solidFill>
                  <a:schemeClr val="tx1"/>
                </a:solidFill>
                <a:latin typeface="Times New Roman" panose="02020603050405020304" pitchFamily="18" charset="0"/>
              </a:defRPr>
            </a:lvl4pPr>
            <a:lvl5pPr marL="2286000" defTabSz="76200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2100" b="1" dirty="0">
                <a:solidFill>
                  <a:srgbClr val="185251"/>
                </a:solidFill>
                <a:latin typeface="Arial" panose="020B0604020202020204" pitchFamily="34" charset="0"/>
              </a:rPr>
              <a:t>Growth and the production possibility curve</a:t>
            </a:r>
          </a:p>
        </p:txBody>
      </p:sp>
    </p:spTree>
  </p:cSld>
  <p:clrMapOvr>
    <a:masterClrMapping/>
  </p:clrMapOvr>
  <p:transition spd="slow">
    <p:pull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0" fill="hold" nodeType="clickEffect">
                                  <p:stCondLst>
                                    <p:cond delay="0"/>
                                  </p:stCondLst>
                                  <p:childTnLst>
                                    <p:set>
                                      <p:cBhvr>
                                        <p:cTn id="6" dur="1" fill="hold">
                                          <p:stCondLst>
                                            <p:cond delay="0"/>
                                          </p:stCondLst>
                                        </p:cTn>
                                        <p:tgtEl>
                                          <p:spTgt spid="531464"/>
                                        </p:tgtEl>
                                        <p:attrNameLst>
                                          <p:attrName>style.visibility</p:attrName>
                                        </p:attrNameLst>
                                      </p:cBhvr>
                                      <p:to>
                                        <p:strVal val="visible"/>
                                      </p:to>
                                    </p:set>
                                    <p:anim calcmode="lin" valueType="num">
                                      <p:cBhvr>
                                        <p:cTn id="7" dur="500" fill="hold"/>
                                        <p:tgtEl>
                                          <p:spTgt spid="531464"/>
                                        </p:tgtEl>
                                        <p:attrNameLst>
                                          <p:attrName>ppt_w</p:attrName>
                                        </p:attrNameLst>
                                      </p:cBhvr>
                                      <p:tavLst>
                                        <p:tav tm="0">
                                          <p:val>
                                            <p:fltVal val="0"/>
                                          </p:val>
                                        </p:tav>
                                        <p:tav tm="100000">
                                          <p:val>
                                            <p:strVal val="#ppt_w"/>
                                          </p:val>
                                        </p:tav>
                                      </p:tavLst>
                                    </p:anim>
                                    <p:anim calcmode="lin" valueType="num">
                                      <p:cBhvr>
                                        <p:cTn id="8" dur="500" fill="hold"/>
                                        <p:tgtEl>
                                          <p:spTgt spid="531464"/>
                                        </p:tgtEl>
                                        <p:attrNameLst>
                                          <p:attrName>ppt_h</p:attrName>
                                        </p:attrNameLst>
                                      </p:cBhvr>
                                      <p:tavLst>
                                        <p:tav tm="0">
                                          <p:val>
                                            <p:strVal val="#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2" presetClass="entr" presetSubtype="1" fill="hold" nodeType="clickEffect">
                                  <p:stCondLst>
                                    <p:cond delay="0"/>
                                  </p:stCondLst>
                                  <p:childTnLst>
                                    <p:set>
                                      <p:cBhvr>
                                        <p:cTn id="12" dur="1" fill="hold">
                                          <p:stCondLst>
                                            <p:cond delay="0"/>
                                          </p:stCondLst>
                                        </p:cTn>
                                        <p:tgtEl>
                                          <p:spTgt spid="531472"/>
                                        </p:tgtEl>
                                        <p:attrNameLst>
                                          <p:attrName>style.visibility</p:attrName>
                                        </p:attrNameLst>
                                      </p:cBhvr>
                                      <p:to>
                                        <p:strVal val="visible"/>
                                      </p:to>
                                    </p:set>
                                    <p:animEffect transition="in" filter="wipe(up)">
                                      <p:cBhvr>
                                        <p:cTn id="13" dur="500"/>
                                        <p:tgtEl>
                                          <p:spTgt spid="531472"/>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22" presetClass="entr" presetSubtype="4" fill="hold" nodeType="clickEffect">
                                  <p:stCondLst>
                                    <p:cond delay="0"/>
                                  </p:stCondLst>
                                  <p:childTnLst>
                                    <p:set>
                                      <p:cBhvr>
                                        <p:cTn id="17" dur="1" fill="hold">
                                          <p:stCondLst>
                                            <p:cond delay="0"/>
                                          </p:stCondLst>
                                        </p:cTn>
                                        <p:tgtEl>
                                          <p:spTgt spid="531476"/>
                                        </p:tgtEl>
                                        <p:attrNameLst>
                                          <p:attrName>style.visibility</p:attrName>
                                        </p:attrNameLst>
                                      </p:cBhvr>
                                      <p:to>
                                        <p:strVal val="visible"/>
                                      </p:to>
                                    </p:set>
                                    <p:animEffect transition="in" filter="wipe(down)">
                                      <p:cBhvr>
                                        <p:cTn id="18" dur="500"/>
                                        <p:tgtEl>
                                          <p:spTgt spid="5314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E3C853-38EE-F20E-FE84-D8595AC1FC6F}"/>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59647482-45B9-C788-7FAA-23C5F2C6646B}"/>
              </a:ext>
            </a:extLst>
          </p:cNvPr>
          <p:cNvPicPr>
            <a:picLocks noChangeAspect="1"/>
          </p:cNvPicPr>
          <p:nvPr/>
        </p:nvPicPr>
        <p:blipFill>
          <a:blip r:embed="rId2"/>
          <a:stretch>
            <a:fillRect/>
          </a:stretch>
        </p:blipFill>
        <p:spPr>
          <a:xfrm>
            <a:off x="0" y="6198521"/>
            <a:ext cx="12192000" cy="680127"/>
          </a:xfrm>
          <a:prstGeom prst="rect">
            <a:avLst/>
          </a:prstGeom>
        </p:spPr>
      </p:pic>
      <p:pic>
        <p:nvPicPr>
          <p:cNvPr id="6" name="Picture 5">
            <a:extLst>
              <a:ext uri="{FF2B5EF4-FFF2-40B4-BE49-F238E27FC236}">
                <a16:creationId xmlns:a16="http://schemas.microsoft.com/office/drawing/2014/main" id="{B395D64B-37F7-0032-E113-6C93839B1F13}"/>
              </a:ext>
            </a:extLst>
          </p:cNvPr>
          <p:cNvPicPr>
            <a:picLocks noChangeAspect="1"/>
          </p:cNvPicPr>
          <p:nvPr/>
        </p:nvPicPr>
        <p:blipFill>
          <a:blip r:embed="rId3"/>
          <a:stretch>
            <a:fillRect/>
          </a:stretch>
        </p:blipFill>
        <p:spPr>
          <a:xfrm>
            <a:off x="-1" y="487680"/>
            <a:ext cx="12192000" cy="5710841"/>
          </a:xfrm>
          <a:prstGeom prst="rect">
            <a:avLst/>
          </a:prstGeom>
        </p:spPr>
      </p:pic>
      <p:sp>
        <p:nvSpPr>
          <p:cNvPr id="8" name="TextBox 7">
            <a:extLst>
              <a:ext uri="{FF2B5EF4-FFF2-40B4-BE49-F238E27FC236}">
                <a16:creationId xmlns:a16="http://schemas.microsoft.com/office/drawing/2014/main" id="{3B1520F0-D657-F2FB-CF4C-54049F71404B}"/>
              </a:ext>
            </a:extLst>
          </p:cNvPr>
          <p:cNvSpPr txBox="1"/>
          <p:nvPr/>
        </p:nvSpPr>
        <p:spPr>
          <a:xfrm>
            <a:off x="-2" y="0"/>
            <a:ext cx="6096000" cy="584775"/>
          </a:xfrm>
          <a:prstGeom prst="rect">
            <a:avLst/>
          </a:prstGeom>
          <a:noFill/>
        </p:spPr>
        <p:txBody>
          <a:bodyPr wrap="square">
            <a:spAutoFit/>
          </a:bodyPr>
          <a:lstStyle/>
          <a:p>
            <a:r>
              <a:rPr lang="en-US" sz="3200" b="1" dirty="0">
                <a:solidFill>
                  <a:srgbClr val="C00000"/>
                </a:solidFill>
              </a:rPr>
              <a:t>The circular flow of income</a:t>
            </a:r>
            <a:endParaRPr lang="en-GB" sz="3200" dirty="0">
              <a:solidFill>
                <a:srgbClr val="C00000"/>
              </a:solidFill>
            </a:endParaRPr>
          </a:p>
        </p:txBody>
      </p:sp>
    </p:spTree>
    <p:extLst>
      <p:ext uri="{BB962C8B-B14F-4D97-AF65-F5344CB8AC3E}">
        <p14:creationId xmlns:p14="http://schemas.microsoft.com/office/powerpoint/2010/main" val="179332606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7" name="Title 1">
            <a:extLst>
              <a:ext uri="{FF2B5EF4-FFF2-40B4-BE49-F238E27FC236}">
                <a16:creationId xmlns:a16="http://schemas.microsoft.com/office/drawing/2014/main" id="{148C72B4-B6A6-4605-B8E0-5B1BD8AAE773}"/>
              </a:ext>
            </a:extLst>
          </p:cNvPr>
          <p:cNvSpPr txBox="1">
            <a:spLocks/>
          </p:cNvSpPr>
          <p:nvPr/>
        </p:nvSpPr>
        <p:spPr>
          <a:xfrm>
            <a:off x="0" y="0"/>
            <a:ext cx="12192000" cy="74009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4000" b="1" dirty="0">
                <a:solidFill>
                  <a:srgbClr val="002060"/>
                </a:solidFill>
              </a:rPr>
              <a:t>Market Structures, resource allocation &amp; market failure</a:t>
            </a:r>
            <a:endParaRPr lang="en-GB" sz="4000" b="1" dirty="0">
              <a:solidFill>
                <a:srgbClr val="002060"/>
              </a:solidFill>
            </a:endParaRPr>
          </a:p>
        </p:txBody>
      </p:sp>
      <p:graphicFrame>
        <p:nvGraphicFramePr>
          <p:cNvPr id="6" name="Diagram 5">
            <a:extLst>
              <a:ext uri="{FF2B5EF4-FFF2-40B4-BE49-F238E27FC236}">
                <a16:creationId xmlns:a16="http://schemas.microsoft.com/office/drawing/2014/main" id="{8E00FABD-E66F-4A52-BF8B-61E04E1AA3C1}"/>
              </a:ext>
            </a:extLst>
          </p:cNvPr>
          <p:cNvGraphicFramePr/>
          <p:nvPr>
            <p:extLst>
              <p:ext uri="{D42A27DB-BD31-4B8C-83A1-F6EECF244321}">
                <p14:modId xmlns:p14="http://schemas.microsoft.com/office/powerpoint/2010/main" val="3691912093"/>
              </p:ext>
            </p:extLst>
          </p:nvPr>
        </p:nvGraphicFramePr>
        <p:xfrm>
          <a:off x="96253" y="596766"/>
          <a:ext cx="12021953" cy="55415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6615585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7" name="Title 1">
            <a:extLst>
              <a:ext uri="{FF2B5EF4-FFF2-40B4-BE49-F238E27FC236}">
                <a16:creationId xmlns:a16="http://schemas.microsoft.com/office/drawing/2014/main" id="{148C72B4-B6A6-4605-B8E0-5B1BD8AAE773}"/>
              </a:ext>
            </a:extLst>
          </p:cNvPr>
          <p:cNvSpPr txBox="1">
            <a:spLocks/>
          </p:cNvSpPr>
          <p:nvPr/>
        </p:nvSpPr>
        <p:spPr>
          <a:xfrm>
            <a:off x="0" y="452058"/>
            <a:ext cx="8572501" cy="288039"/>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4800" b="1" dirty="0">
                <a:solidFill>
                  <a:srgbClr val="002060"/>
                </a:solidFill>
              </a:rPr>
              <a:t>Role of government </a:t>
            </a:r>
            <a:r>
              <a:rPr lang="en-US" sz="3200" b="1" dirty="0">
                <a:solidFill>
                  <a:srgbClr val="002060"/>
                </a:solidFill>
              </a:rPr>
              <a:t>- intervention</a:t>
            </a:r>
            <a:endParaRPr lang="en-GB" sz="4800" b="1" dirty="0">
              <a:solidFill>
                <a:srgbClr val="002060"/>
              </a:solidFill>
            </a:endParaRPr>
          </a:p>
        </p:txBody>
      </p:sp>
      <p:graphicFrame>
        <p:nvGraphicFramePr>
          <p:cNvPr id="6" name="Diagram 5">
            <a:extLst>
              <a:ext uri="{FF2B5EF4-FFF2-40B4-BE49-F238E27FC236}">
                <a16:creationId xmlns:a16="http://schemas.microsoft.com/office/drawing/2014/main" id="{8E00FABD-E66F-4A52-BF8B-61E04E1AA3C1}"/>
              </a:ext>
            </a:extLst>
          </p:cNvPr>
          <p:cNvGraphicFramePr/>
          <p:nvPr>
            <p:extLst>
              <p:ext uri="{D42A27DB-BD31-4B8C-83A1-F6EECF244321}">
                <p14:modId xmlns:p14="http://schemas.microsoft.com/office/powerpoint/2010/main" val="1033597023"/>
              </p:ext>
            </p:extLst>
          </p:nvPr>
        </p:nvGraphicFramePr>
        <p:xfrm>
          <a:off x="96253" y="740097"/>
          <a:ext cx="12021953" cy="53982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08617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B2B16A-DCAD-185A-FCA8-FC242886786A}"/>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2BCD2835-8050-7BB4-7CBD-E2A9202A5323}"/>
              </a:ext>
            </a:extLst>
          </p:cNvPr>
          <p:cNvPicPr>
            <a:picLocks noChangeAspect="1"/>
          </p:cNvPicPr>
          <p:nvPr/>
        </p:nvPicPr>
        <p:blipFill>
          <a:blip r:embed="rId2"/>
          <a:stretch>
            <a:fillRect/>
          </a:stretch>
        </p:blipFill>
        <p:spPr>
          <a:xfrm>
            <a:off x="0" y="6198521"/>
            <a:ext cx="12192000" cy="680127"/>
          </a:xfrm>
          <a:prstGeom prst="rect">
            <a:avLst/>
          </a:prstGeom>
        </p:spPr>
      </p:pic>
      <p:sp>
        <p:nvSpPr>
          <p:cNvPr id="7" name="Title 1">
            <a:extLst>
              <a:ext uri="{FF2B5EF4-FFF2-40B4-BE49-F238E27FC236}">
                <a16:creationId xmlns:a16="http://schemas.microsoft.com/office/drawing/2014/main" id="{A2614F26-B713-EA04-BE33-6F3E3E12DE2C}"/>
              </a:ext>
            </a:extLst>
          </p:cNvPr>
          <p:cNvSpPr txBox="1">
            <a:spLocks/>
          </p:cNvSpPr>
          <p:nvPr/>
        </p:nvSpPr>
        <p:spPr>
          <a:xfrm>
            <a:off x="0" y="452058"/>
            <a:ext cx="8572501" cy="288039"/>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sz="4000" b="1" dirty="0">
                <a:solidFill>
                  <a:srgbClr val="002060"/>
                </a:solidFill>
              </a:rPr>
              <a:t>Market Failures</a:t>
            </a:r>
            <a:endParaRPr lang="en-GB" sz="7200" b="1" dirty="0">
              <a:solidFill>
                <a:srgbClr val="002060"/>
              </a:solidFill>
            </a:endParaRPr>
          </a:p>
        </p:txBody>
      </p:sp>
      <p:graphicFrame>
        <p:nvGraphicFramePr>
          <p:cNvPr id="6" name="Diagram 5">
            <a:extLst>
              <a:ext uri="{FF2B5EF4-FFF2-40B4-BE49-F238E27FC236}">
                <a16:creationId xmlns:a16="http://schemas.microsoft.com/office/drawing/2014/main" id="{9C0DB997-D60F-E161-4D0D-DDBED8CAABAA}"/>
              </a:ext>
            </a:extLst>
          </p:cNvPr>
          <p:cNvGraphicFramePr/>
          <p:nvPr>
            <p:extLst>
              <p:ext uri="{D42A27DB-BD31-4B8C-83A1-F6EECF244321}">
                <p14:modId xmlns:p14="http://schemas.microsoft.com/office/powerpoint/2010/main" val="4204042738"/>
              </p:ext>
            </p:extLst>
          </p:nvPr>
        </p:nvGraphicFramePr>
        <p:xfrm>
          <a:off x="-231274" y="938279"/>
          <a:ext cx="12654547" cy="48124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860661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DE7E8A-EFA9-FBD9-1D21-15E8E8533120}"/>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1D6E33F7-339F-AF41-8E0E-79C5BCC2A385}"/>
              </a:ext>
            </a:extLst>
          </p:cNvPr>
          <p:cNvPicPr>
            <a:picLocks noChangeAspect="1"/>
          </p:cNvPicPr>
          <p:nvPr/>
        </p:nvPicPr>
        <p:blipFill>
          <a:blip r:embed="rId2"/>
          <a:stretch>
            <a:fillRect/>
          </a:stretch>
        </p:blipFill>
        <p:spPr>
          <a:xfrm>
            <a:off x="0" y="6209274"/>
            <a:ext cx="12192000" cy="680127"/>
          </a:xfrm>
          <a:prstGeom prst="rect">
            <a:avLst/>
          </a:prstGeom>
        </p:spPr>
      </p:pic>
      <p:sp>
        <p:nvSpPr>
          <p:cNvPr id="8" name="TextBox 7">
            <a:extLst>
              <a:ext uri="{FF2B5EF4-FFF2-40B4-BE49-F238E27FC236}">
                <a16:creationId xmlns:a16="http://schemas.microsoft.com/office/drawing/2014/main" id="{BB8B2950-4952-00E8-C327-9DD74CF654B0}"/>
              </a:ext>
            </a:extLst>
          </p:cNvPr>
          <p:cNvSpPr txBox="1"/>
          <p:nvPr/>
        </p:nvSpPr>
        <p:spPr>
          <a:xfrm>
            <a:off x="-2" y="0"/>
            <a:ext cx="6096000" cy="584775"/>
          </a:xfrm>
          <a:prstGeom prst="rect">
            <a:avLst/>
          </a:prstGeom>
          <a:noFill/>
        </p:spPr>
        <p:txBody>
          <a:bodyPr wrap="square">
            <a:spAutoFit/>
          </a:bodyPr>
          <a:lstStyle/>
          <a:p>
            <a:r>
              <a:rPr lang="en-US" sz="3200" b="1" dirty="0">
                <a:solidFill>
                  <a:srgbClr val="C00000"/>
                </a:solidFill>
              </a:rPr>
              <a:t>Externalities</a:t>
            </a:r>
            <a:endParaRPr lang="en-GB" sz="3200" dirty="0">
              <a:solidFill>
                <a:srgbClr val="C00000"/>
              </a:solidFill>
            </a:endParaRPr>
          </a:p>
        </p:txBody>
      </p:sp>
      <p:sp>
        <p:nvSpPr>
          <p:cNvPr id="2" name="Content Placeholder 2">
            <a:extLst>
              <a:ext uri="{FF2B5EF4-FFF2-40B4-BE49-F238E27FC236}">
                <a16:creationId xmlns:a16="http://schemas.microsoft.com/office/drawing/2014/main" id="{BA95C208-CB95-F865-1D1C-A4F84681A39B}"/>
              </a:ext>
            </a:extLst>
          </p:cNvPr>
          <p:cNvSpPr>
            <a:spLocks noGrp="1"/>
          </p:cNvSpPr>
          <p:nvPr>
            <p:ph type="subTitle" idx="1"/>
          </p:nvPr>
        </p:nvSpPr>
        <p:spPr>
          <a:xfrm>
            <a:off x="-77851" y="1037052"/>
            <a:ext cx="10296906" cy="3352117"/>
          </a:xfrm>
        </p:spPr>
        <p:txBody>
          <a:bodyPr/>
          <a:lstStyle/>
          <a:p>
            <a:pPr>
              <a:lnSpc>
                <a:spcPct val="110000"/>
              </a:lnSpc>
              <a:spcBef>
                <a:spcPts val="600"/>
              </a:spcBef>
            </a:pPr>
            <a:r>
              <a:rPr lang="en-US" altLang="en-US" sz="2400" b="1" dirty="0">
                <a:solidFill>
                  <a:schemeClr val="accent1"/>
                </a:solidFill>
              </a:rPr>
              <a:t>Externalities</a:t>
            </a:r>
            <a:r>
              <a:rPr lang="en-US" altLang="en-US" sz="2400" dirty="0"/>
              <a:t> are the effects of a decision on a third party that are not taken </a:t>
            </a:r>
            <a:r>
              <a:rPr lang="en-US" altLang="en-US" sz="2400" dirty="0" err="1"/>
              <a:t>intoaccount</a:t>
            </a:r>
            <a:r>
              <a:rPr lang="en-US" altLang="en-US" sz="2400" dirty="0"/>
              <a:t> by the decision-maker</a:t>
            </a:r>
          </a:p>
        </p:txBody>
      </p:sp>
      <p:sp>
        <p:nvSpPr>
          <p:cNvPr id="3" name="Content Placeholder 2">
            <a:extLst>
              <a:ext uri="{FF2B5EF4-FFF2-40B4-BE49-F238E27FC236}">
                <a16:creationId xmlns:a16="http://schemas.microsoft.com/office/drawing/2014/main" id="{4E5B32A5-4C8F-6ED5-C478-DC4E6156EF38}"/>
              </a:ext>
            </a:extLst>
          </p:cNvPr>
          <p:cNvSpPr txBox="1">
            <a:spLocks/>
          </p:cNvSpPr>
          <p:nvPr/>
        </p:nvSpPr>
        <p:spPr bwMode="auto">
          <a:xfrm>
            <a:off x="0" y="2148840"/>
            <a:ext cx="9877425"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257300" indent="-3429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ts val="600"/>
              </a:spcBef>
              <a:buFont typeface="Arial" panose="020B0604020202020204" pitchFamily="34" charset="0"/>
              <a:buChar char="•"/>
            </a:pPr>
            <a:r>
              <a:rPr lang="en-US" altLang="en-US" sz="2400" b="1" dirty="0">
                <a:solidFill>
                  <a:schemeClr val="accent1"/>
                </a:solidFill>
              </a:rPr>
              <a:t>Negative externalities </a:t>
            </a:r>
            <a:r>
              <a:rPr lang="en-US" altLang="en-US" sz="2400" dirty="0"/>
              <a:t>occur when the effects are detrimental to others</a:t>
            </a:r>
          </a:p>
          <a:p>
            <a:pPr lvl="2" eaLnBrk="1" hangingPunct="1">
              <a:spcBef>
                <a:spcPts val="600"/>
              </a:spcBef>
              <a:buFont typeface="Arial" panose="020B0604020202020204" pitchFamily="34" charset="0"/>
              <a:buChar char="•"/>
            </a:pPr>
            <a:r>
              <a:rPr lang="en-US" altLang="en-US" sz="2400" dirty="0">
                <a:solidFill>
                  <a:srgbClr val="000000"/>
                </a:solidFill>
                <a:cs typeface="Arial" panose="020B0604020202020204" pitchFamily="34" charset="0"/>
              </a:rPr>
              <a:t>Ex. Second-hand smoke and carbon monoxide emissions</a:t>
            </a:r>
          </a:p>
        </p:txBody>
      </p:sp>
      <p:sp>
        <p:nvSpPr>
          <p:cNvPr id="4" name="Content Placeholder 2">
            <a:extLst>
              <a:ext uri="{FF2B5EF4-FFF2-40B4-BE49-F238E27FC236}">
                <a16:creationId xmlns:a16="http://schemas.microsoft.com/office/drawing/2014/main" id="{33103669-35BA-B35F-96B3-C04A35E4B6F7}"/>
              </a:ext>
            </a:extLst>
          </p:cNvPr>
          <p:cNvSpPr txBox="1">
            <a:spLocks/>
          </p:cNvSpPr>
          <p:nvPr/>
        </p:nvSpPr>
        <p:spPr bwMode="auto">
          <a:xfrm>
            <a:off x="189039" y="4175028"/>
            <a:ext cx="9763125"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257300" indent="-3429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ts val="600"/>
              </a:spcBef>
              <a:buFont typeface="Arial" panose="020B0604020202020204" pitchFamily="34" charset="0"/>
              <a:buChar char="•"/>
            </a:pPr>
            <a:r>
              <a:rPr lang="en-US" altLang="en-US" sz="2400" b="1" dirty="0">
                <a:solidFill>
                  <a:schemeClr val="accent1"/>
                </a:solidFill>
              </a:rPr>
              <a:t>Positive externalities </a:t>
            </a:r>
            <a:r>
              <a:rPr lang="en-US" altLang="en-US" sz="2400" dirty="0"/>
              <a:t>occur when the effects are beneficial to others</a:t>
            </a:r>
          </a:p>
          <a:p>
            <a:pPr lvl="2" eaLnBrk="1" hangingPunct="1">
              <a:spcBef>
                <a:spcPts val="600"/>
              </a:spcBef>
              <a:buFont typeface="Arial" panose="020B0604020202020204" pitchFamily="34" charset="0"/>
              <a:buChar char="•"/>
            </a:pPr>
            <a:r>
              <a:rPr lang="en-US" altLang="en-US" sz="2400" dirty="0">
                <a:solidFill>
                  <a:srgbClr val="000000"/>
                </a:solidFill>
              </a:rPr>
              <a:t>Ex. Education</a:t>
            </a:r>
          </a:p>
        </p:txBody>
      </p:sp>
    </p:spTree>
    <p:extLst>
      <p:ext uri="{BB962C8B-B14F-4D97-AF65-F5344CB8AC3E}">
        <p14:creationId xmlns:p14="http://schemas.microsoft.com/office/powerpoint/2010/main" val="84423174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9F62B7-D759-DA4F-D58F-B60F85202599}"/>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557F31B1-0AC2-0BA7-C7EB-AB8C666251F9}"/>
              </a:ext>
            </a:extLst>
          </p:cNvPr>
          <p:cNvPicPr>
            <a:picLocks noChangeAspect="1"/>
          </p:cNvPicPr>
          <p:nvPr/>
        </p:nvPicPr>
        <p:blipFill>
          <a:blip r:embed="rId2"/>
          <a:stretch>
            <a:fillRect/>
          </a:stretch>
        </p:blipFill>
        <p:spPr>
          <a:xfrm>
            <a:off x="0" y="6198521"/>
            <a:ext cx="12192000" cy="680127"/>
          </a:xfrm>
          <a:prstGeom prst="rect">
            <a:avLst/>
          </a:prstGeom>
        </p:spPr>
      </p:pic>
      <p:sp>
        <p:nvSpPr>
          <p:cNvPr id="7" name="Title 1">
            <a:extLst>
              <a:ext uri="{FF2B5EF4-FFF2-40B4-BE49-F238E27FC236}">
                <a16:creationId xmlns:a16="http://schemas.microsoft.com/office/drawing/2014/main" id="{85941B2F-DD0B-8092-5A1A-3AD0ED30AF6C}"/>
              </a:ext>
            </a:extLst>
          </p:cNvPr>
          <p:cNvSpPr txBox="1">
            <a:spLocks/>
          </p:cNvSpPr>
          <p:nvPr/>
        </p:nvSpPr>
        <p:spPr>
          <a:xfrm>
            <a:off x="0" y="452058"/>
            <a:ext cx="8572501" cy="288039"/>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sz="4000" b="1" dirty="0">
                <a:solidFill>
                  <a:srgbClr val="002060"/>
                </a:solidFill>
              </a:rPr>
              <a:t>Market Failures</a:t>
            </a:r>
            <a:endParaRPr lang="en-GB" sz="7200" b="1" dirty="0">
              <a:solidFill>
                <a:srgbClr val="002060"/>
              </a:solidFill>
            </a:endParaRPr>
          </a:p>
        </p:txBody>
      </p:sp>
      <p:graphicFrame>
        <p:nvGraphicFramePr>
          <p:cNvPr id="6" name="Diagram 5">
            <a:extLst>
              <a:ext uri="{FF2B5EF4-FFF2-40B4-BE49-F238E27FC236}">
                <a16:creationId xmlns:a16="http://schemas.microsoft.com/office/drawing/2014/main" id="{EDA2442A-9D4D-8414-4E1E-9CD273AE7CA5}"/>
              </a:ext>
            </a:extLst>
          </p:cNvPr>
          <p:cNvGraphicFramePr/>
          <p:nvPr>
            <p:extLst>
              <p:ext uri="{D42A27DB-BD31-4B8C-83A1-F6EECF244321}">
                <p14:modId xmlns:p14="http://schemas.microsoft.com/office/powerpoint/2010/main" val="1917899075"/>
              </p:ext>
            </p:extLst>
          </p:nvPr>
        </p:nvGraphicFramePr>
        <p:xfrm>
          <a:off x="96253" y="740097"/>
          <a:ext cx="12021953" cy="53982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814847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17" name="Title 1">
            <a:extLst>
              <a:ext uri="{FF2B5EF4-FFF2-40B4-BE49-F238E27FC236}">
                <a16:creationId xmlns:a16="http://schemas.microsoft.com/office/drawing/2014/main" id="{78B4B58E-2533-4C47-8C14-92850D2CAD5E}"/>
              </a:ext>
            </a:extLst>
          </p:cNvPr>
          <p:cNvSpPr txBox="1">
            <a:spLocks/>
          </p:cNvSpPr>
          <p:nvPr/>
        </p:nvSpPr>
        <p:spPr>
          <a:xfrm>
            <a:off x="1638299" y="1581150"/>
            <a:ext cx="9124951" cy="226924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endParaRPr lang="en-US" sz="4000" b="1" dirty="0">
              <a:solidFill>
                <a:srgbClr val="002060"/>
              </a:solidFill>
            </a:endParaRPr>
          </a:p>
          <a:p>
            <a:pPr algn="l"/>
            <a:endParaRPr lang="en-US" sz="4000" b="1" dirty="0">
              <a:solidFill>
                <a:srgbClr val="002060"/>
              </a:solidFill>
            </a:endParaRPr>
          </a:p>
          <a:p>
            <a:pPr algn="l"/>
            <a:endParaRPr lang="en-GB" sz="4000" b="1" dirty="0">
              <a:solidFill>
                <a:srgbClr val="002060"/>
              </a:solidFill>
            </a:endParaRPr>
          </a:p>
        </p:txBody>
      </p:sp>
      <p:sp>
        <p:nvSpPr>
          <p:cNvPr id="7" name="Title 1">
            <a:extLst>
              <a:ext uri="{FF2B5EF4-FFF2-40B4-BE49-F238E27FC236}">
                <a16:creationId xmlns:a16="http://schemas.microsoft.com/office/drawing/2014/main" id="{BD0CFBE0-1A0B-4D8C-B11B-2411F148F951}"/>
              </a:ext>
            </a:extLst>
          </p:cNvPr>
          <p:cNvSpPr txBox="1">
            <a:spLocks/>
          </p:cNvSpPr>
          <p:nvPr/>
        </p:nvSpPr>
        <p:spPr>
          <a:xfrm>
            <a:off x="-66676" y="320002"/>
            <a:ext cx="978217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rPr>
              <a:t>	</a:t>
            </a:r>
            <a:br>
              <a:rPr lang="en-US" sz="3600" b="1" dirty="0">
                <a:solidFill>
                  <a:srgbClr val="002060"/>
                </a:solidFill>
              </a:rPr>
            </a:br>
            <a:endParaRPr lang="en-GB" sz="3600" b="1" dirty="0">
              <a:solidFill>
                <a:srgbClr val="002060"/>
              </a:solidFill>
            </a:endParaRPr>
          </a:p>
        </p:txBody>
      </p:sp>
      <p:sp>
        <p:nvSpPr>
          <p:cNvPr id="8" name="Title 1">
            <a:extLst>
              <a:ext uri="{FF2B5EF4-FFF2-40B4-BE49-F238E27FC236}">
                <a16:creationId xmlns:a16="http://schemas.microsoft.com/office/drawing/2014/main" id="{6493E332-FC98-4D44-BA2B-D4FBADEFD80B}"/>
              </a:ext>
            </a:extLst>
          </p:cNvPr>
          <p:cNvSpPr txBox="1">
            <a:spLocks/>
          </p:cNvSpPr>
          <p:nvPr/>
        </p:nvSpPr>
        <p:spPr>
          <a:xfrm>
            <a:off x="1452880" y="5620046"/>
            <a:ext cx="978217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sz="3600" b="1" dirty="0">
                <a:solidFill>
                  <a:srgbClr val="002060"/>
                </a:solidFill>
              </a:rPr>
              <a:t>Methods of Dealing with Externalities</a:t>
            </a:r>
            <a:r>
              <a:rPr lang="en-US" sz="3600" b="1" dirty="0">
                <a:solidFill>
                  <a:srgbClr val="002060"/>
                </a:solidFill>
              </a:rPr>
              <a:t> …</a:t>
            </a:r>
          </a:p>
          <a:p>
            <a:pPr algn="l"/>
            <a:endParaRPr lang="en-US" sz="3000" b="1" i="1" dirty="0">
              <a:solidFill>
                <a:srgbClr val="002060"/>
              </a:solidFill>
            </a:endParaRPr>
          </a:p>
          <a:p>
            <a:pPr algn="l"/>
            <a:r>
              <a:rPr lang="en-US" altLang="en-US" sz="3000" b="1" dirty="0">
                <a:solidFill>
                  <a:srgbClr val="002060"/>
                </a:solidFill>
              </a:rPr>
              <a:t>Direct regulation </a:t>
            </a:r>
            <a:r>
              <a:rPr lang="en-US" altLang="en-US" sz="3000" dirty="0">
                <a:solidFill>
                  <a:srgbClr val="002060"/>
                </a:solidFill>
              </a:rPr>
              <a:t>is when the government directly limits the amount of a good people are allowed to use  </a:t>
            </a:r>
          </a:p>
          <a:p>
            <a:pPr algn="l" eaLnBrk="1" hangingPunct="1">
              <a:spcBef>
                <a:spcPts val="600"/>
              </a:spcBef>
              <a:buFont typeface="Arial" panose="020B0604020202020204" pitchFamily="34" charset="0"/>
              <a:buChar char="•"/>
            </a:pPr>
            <a:r>
              <a:rPr lang="en-US" altLang="en-US" sz="3000" dirty="0">
                <a:solidFill>
                  <a:srgbClr val="002060"/>
                </a:solidFill>
              </a:rPr>
              <a:t>Incentive policies</a:t>
            </a:r>
          </a:p>
          <a:p>
            <a:pPr lvl="2" eaLnBrk="1" hangingPunct="1">
              <a:spcBef>
                <a:spcPts val="600"/>
              </a:spcBef>
              <a:buFont typeface="Arial" panose="020B0604020202020204" pitchFamily="34" charset="0"/>
              <a:buChar char="•"/>
            </a:pPr>
            <a:r>
              <a:rPr lang="en-US" altLang="en-US" sz="3000" b="1" dirty="0">
                <a:solidFill>
                  <a:srgbClr val="002060"/>
                </a:solidFill>
              </a:rPr>
              <a:t>Tax incentives </a:t>
            </a:r>
            <a:r>
              <a:rPr lang="en-US" altLang="en-US" sz="3000" dirty="0">
                <a:solidFill>
                  <a:srgbClr val="002060"/>
                </a:solidFill>
              </a:rPr>
              <a:t>are programs using a tax to create incentives for individuals to structure their activities in a way that is consistent with the desired ends</a:t>
            </a:r>
          </a:p>
          <a:p>
            <a:pPr lvl="2" eaLnBrk="1" hangingPunct="1">
              <a:spcBef>
                <a:spcPts val="600"/>
              </a:spcBef>
              <a:buFont typeface="Arial" panose="020B0604020202020204" pitchFamily="34" charset="0"/>
              <a:buChar char="•"/>
            </a:pPr>
            <a:r>
              <a:rPr lang="en-US" altLang="en-US" sz="3000" b="1" dirty="0">
                <a:solidFill>
                  <a:srgbClr val="002060"/>
                </a:solidFill>
              </a:rPr>
              <a:t>Market incentives </a:t>
            </a:r>
            <a:r>
              <a:rPr lang="en-US" altLang="en-US" sz="3000" dirty="0">
                <a:solidFill>
                  <a:srgbClr val="002060"/>
                </a:solidFill>
              </a:rPr>
              <a:t>are plans requiring market participants to certify that they have reduced total consumption by a certain amount</a:t>
            </a:r>
          </a:p>
          <a:p>
            <a:pPr lvl="2" eaLnBrk="1" hangingPunct="1">
              <a:spcBef>
                <a:spcPts val="600"/>
              </a:spcBef>
              <a:buFont typeface="Arial" panose="020B0604020202020204" pitchFamily="34" charset="0"/>
              <a:buChar char="•"/>
            </a:pPr>
            <a:r>
              <a:rPr lang="en-US" altLang="en-US" sz="3000" dirty="0">
                <a:solidFill>
                  <a:srgbClr val="002060"/>
                </a:solidFill>
              </a:rPr>
              <a:t> </a:t>
            </a:r>
            <a:r>
              <a:rPr lang="en-US" altLang="en-US" sz="3000" b="1" dirty="0">
                <a:solidFill>
                  <a:srgbClr val="002060"/>
                </a:solidFill>
              </a:rPr>
              <a:t>Voluntary solutions</a:t>
            </a:r>
          </a:p>
          <a:p>
            <a:pPr algn="l"/>
            <a:endParaRPr lang="en-GB" sz="3000" b="1" i="1" dirty="0">
              <a:solidFill>
                <a:srgbClr val="002060"/>
              </a:solidFill>
            </a:endParaRPr>
          </a:p>
        </p:txBody>
      </p:sp>
    </p:spTree>
    <p:extLst>
      <p:ext uri="{BB962C8B-B14F-4D97-AF65-F5344CB8AC3E}">
        <p14:creationId xmlns:p14="http://schemas.microsoft.com/office/powerpoint/2010/main" val="13705168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957BD3-57F6-323A-B620-A3170EBE5F7A}"/>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4B8C6F0B-873D-7CAE-D1E9-4A383D2032FF}"/>
              </a:ext>
            </a:extLst>
          </p:cNvPr>
          <p:cNvPicPr>
            <a:picLocks noChangeAspect="1"/>
          </p:cNvPicPr>
          <p:nvPr/>
        </p:nvPicPr>
        <p:blipFill>
          <a:blip r:embed="rId2"/>
          <a:stretch>
            <a:fillRect/>
          </a:stretch>
        </p:blipFill>
        <p:spPr>
          <a:xfrm>
            <a:off x="0" y="6198521"/>
            <a:ext cx="12192000" cy="680127"/>
          </a:xfrm>
          <a:prstGeom prst="rect">
            <a:avLst/>
          </a:prstGeom>
        </p:spPr>
      </p:pic>
      <p:sp>
        <p:nvSpPr>
          <p:cNvPr id="17" name="Title 1">
            <a:extLst>
              <a:ext uri="{FF2B5EF4-FFF2-40B4-BE49-F238E27FC236}">
                <a16:creationId xmlns:a16="http://schemas.microsoft.com/office/drawing/2014/main" id="{FB26C503-27FA-09A9-59F7-911E64D97ABC}"/>
              </a:ext>
            </a:extLst>
          </p:cNvPr>
          <p:cNvSpPr txBox="1">
            <a:spLocks/>
          </p:cNvSpPr>
          <p:nvPr/>
        </p:nvSpPr>
        <p:spPr>
          <a:xfrm>
            <a:off x="1638299" y="1581150"/>
            <a:ext cx="9124951" cy="226924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endParaRPr lang="en-US" sz="4000" b="1" dirty="0">
              <a:solidFill>
                <a:srgbClr val="002060"/>
              </a:solidFill>
            </a:endParaRPr>
          </a:p>
          <a:p>
            <a:pPr algn="l"/>
            <a:endParaRPr lang="en-US" sz="4000" b="1" dirty="0">
              <a:solidFill>
                <a:srgbClr val="002060"/>
              </a:solidFill>
            </a:endParaRPr>
          </a:p>
          <a:p>
            <a:pPr algn="l"/>
            <a:endParaRPr lang="en-GB" sz="4000" b="1" dirty="0">
              <a:solidFill>
                <a:srgbClr val="002060"/>
              </a:solidFill>
            </a:endParaRPr>
          </a:p>
        </p:txBody>
      </p:sp>
      <p:sp>
        <p:nvSpPr>
          <p:cNvPr id="7" name="Title 1">
            <a:extLst>
              <a:ext uri="{FF2B5EF4-FFF2-40B4-BE49-F238E27FC236}">
                <a16:creationId xmlns:a16="http://schemas.microsoft.com/office/drawing/2014/main" id="{40FC837F-8456-CD96-F172-D8FA31FF3360}"/>
              </a:ext>
            </a:extLst>
          </p:cNvPr>
          <p:cNvSpPr txBox="1">
            <a:spLocks/>
          </p:cNvSpPr>
          <p:nvPr/>
        </p:nvSpPr>
        <p:spPr>
          <a:xfrm>
            <a:off x="-66676" y="320002"/>
            <a:ext cx="978217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rPr>
              <a:t>	</a:t>
            </a:r>
            <a:br>
              <a:rPr lang="en-US" sz="3600" b="1" dirty="0">
                <a:solidFill>
                  <a:srgbClr val="002060"/>
                </a:solidFill>
              </a:rPr>
            </a:br>
            <a:endParaRPr lang="en-GB" sz="3600" b="1" dirty="0">
              <a:solidFill>
                <a:srgbClr val="002060"/>
              </a:solidFill>
            </a:endParaRPr>
          </a:p>
        </p:txBody>
      </p:sp>
      <p:sp>
        <p:nvSpPr>
          <p:cNvPr id="8" name="Title 1">
            <a:extLst>
              <a:ext uri="{FF2B5EF4-FFF2-40B4-BE49-F238E27FC236}">
                <a16:creationId xmlns:a16="http://schemas.microsoft.com/office/drawing/2014/main" id="{8B50E49B-29E3-6D45-0F34-7C23BE6F575A}"/>
              </a:ext>
            </a:extLst>
          </p:cNvPr>
          <p:cNvSpPr txBox="1">
            <a:spLocks/>
          </p:cNvSpPr>
          <p:nvPr/>
        </p:nvSpPr>
        <p:spPr>
          <a:xfrm>
            <a:off x="335280" y="4344328"/>
            <a:ext cx="11856720"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sz="4400" b="1" dirty="0">
                <a:solidFill>
                  <a:srgbClr val="002060"/>
                </a:solidFill>
              </a:rPr>
              <a:t>Market Incentive Policies</a:t>
            </a:r>
          </a:p>
          <a:p>
            <a:pPr marL="457200" indent="-457200" algn="l">
              <a:buFontTx/>
              <a:buChar char="-"/>
            </a:pPr>
            <a:r>
              <a:rPr lang="en-US" altLang="en-US" sz="3200" dirty="0">
                <a:solidFill>
                  <a:srgbClr val="002060"/>
                </a:solidFill>
              </a:rPr>
              <a:t>Market incentive plan similar to direct regulation in that the amount of the good consumed is reduced</a:t>
            </a:r>
          </a:p>
          <a:p>
            <a:pPr marL="457200" indent="-457200" algn="l">
              <a:buFontTx/>
              <a:buChar char="-"/>
            </a:pPr>
            <a:endParaRPr lang="en-US" altLang="en-US" sz="3200" dirty="0">
              <a:solidFill>
                <a:srgbClr val="002060"/>
              </a:solidFill>
            </a:endParaRPr>
          </a:p>
          <a:p>
            <a:pPr marL="457200" indent="-457200" algn="l">
              <a:buFontTx/>
              <a:buChar char="-"/>
            </a:pPr>
            <a:r>
              <a:rPr lang="en-US" altLang="en-US" sz="3200" dirty="0">
                <a:solidFill>
                  <a:srgbClr val="002060"/>
                </a:solidFill>
              </a:rPr>
              <a:t>A market incentive plan differs from direct regulation because individuals who reduce consumption by more than the required amount receive marketable certificates that can be sold to others</a:t>
            </a:r>
          </a:p>
          <a:p>
            <a:pPr marL="457200" indent="-457200" algn="l">
              <a:buFontTx/>
              <a:buChar char="-"/>
            </a:pPr>
            <a:endParaRPr lang="en-US" altLang="en-US" sz="3200" dirty="0">
              <a:solidFill>
                <a:srgbClr val="002060"/>
              </a:solidFill>
            </a:endParaRPr>
          </a:p>
          <a:p>
            <a:pPr algn="l"/>
            <a:r>
              <a:rPr lang="en-US" altLang="en-US" sz="3200" dirty="0">
                <a:solidFill>
                  <a:srgbClr val="002060"/>
                </a:solidFill>
              </a:rPr>
              <a:t>- Incentive policies are more efficient than direct regulatory policies</a:t>
            </a:r>
          </a:p>
          <a:p>
            <a:pPr algn="l"/>
            <a:endParaRPr lang="en-GB" sz="3000" b="1" i="1" dirty="0">
              <a:solidFill>
                <a:srgbClr val="002060"/>
              </a:solidFill>
            </a:endParaRPr>
          </a:p>
        </p:txBody>
      </p:sp>
    </p:spTree>
    <p:extLst>
      <p:ext uri="{BB962C8B-B14F-4D97-AF65-F5344CB8AC3E}">
        <p14:creationId xmlns:p14="http://schemas.microsoft.com/office/powerpoint/2010/main" val="375999440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32FBD5-85D8-F5A2-7695-1F4C0A8A2032}"/>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857083B9-C545-DDDC-5BD1-3666315ED022}"/>
              </a:ext>
            </a:extLst>
          </p:cNvPr>
          <p:cNvPicPr>
            <a:picLocks noChangeAspect="1"/>
          </p:cNvPicPr>
          <p:nvPr/>
        </p:nvPicPr>
        <p:blipFill>
          <a:blip r:embed="rId2"/>
          <a:stretch>
            <a:fillRect/>
          </a:stretch>
        </p:blipFill>
        <p:spPr>
          <a:xfrm>
            <a:off x="0" y="6198521"/>
            <a:ext cx="12192000" cy="680127"/>
          </a:xfrm>
          <a:prstGeom prst="rect">
            <a:avLst/>
          </a:prstGeom>
        </p:spPr>
      </p:pic>
      <p:sp>
        <p:nvSpPr>
          <p:cNvPr id="17" name="Title 1">
            <a:extLst>
              <a:ext uri="{FF2B5EF4-FFF2-40B4-BE49-F238E27FC236}">
                <a16:creationId xmlns:a16="http://schemas.microsoft.com/office/drawing/2014/main" id="{2F0EC642-23D5-59D0-70CF-43B604343F20}"/>
              </a:ext>
            </a:extLst>
          </p:cNvPr>
          <p:cNvSpPr txBox="1">
            <a:spLocks/>
          </p:cNvSpPr>
          <p:nvPr/>
        </p:nvSpPr>
        <p:spPr>
          <a:xfrm>
            <a:off x="1638299" y="1581150"/>
            <a:ext cx="9124951" cy="226924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endParaRPr lang="en-US" sz="4000" b="1" dirty="0">
              <a:solidFill>
                <a:srgbClr val="002060"/>
              </a:solidFill>
            </a:endParaRPr>
          </a:p>
          <a:p>
            <a:pPr algn="l"/>
            <a:endParaRPr lang="en-US" sz="4000" b="1" dirty="0">
              <a:solidFill>
                <a:srgbClr val="002060"/>
              </a:solidFill>
            </a:endParaRPr>
          </a:p>
          <a:p>
            <a:pPr algn="l"/>
            <a:endParaRPr lang="en-GB" sz="4000" b="1" dirty="0">
              <a:solidFill>
                <a:srgbClr val="002060"/>
              </a:solidFill>
            </a:endParaRPr>
          </a:p>
        </p:txBody>
      </p:sp>
      <p:sp>
        <p:nvSpPr>
          <p:cNvPr id="7" name="Title 1">
            <a:extLst>
              <a:ext uri="{FF2B5EF4-FFF2-40B4-BE49-F238E27FC236}">
                <a16:creationId xmlns:a16="http://schemas.microsoft.com/office/drawing/2014/main" id="{1FA179B4-5F32-44E8-0A0E-B0C327494CB2}"/>
              </a:ext>
            </a:extLst>
          </p:cNvPr>
          <p:cNvSpPr txBox="1">
            <a:spLocks/>
          </p:cNvSpPr>
          <p:nvPr/>
        </p:nvSpPr>
        <p:spPr>
          <a:xfrm>
            <a:off x="-66676" y="320002"/>
            <a:ext cx="978217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rPr>
              <a:t>	</a:t>
            </a:r>
            <a:br>
              <a:rPr lang="en-US" sz="3600" b="1" dirty="0">
                <a:solidFill>
                  <a:srgbClr val="002060"/>
                </a:solidFill>
              </a:rPr>
            </a:br>
            <a:endParaRPr lang="en-GB" sz="3600" b="1" dirty="0">
              <a:solidFill>
                <a:srgbClr val="002060"/>
              </a:solidFill>
            </a:endParaRPr>
          </a:p>
        </p:txBody>
      </p:sp>
      <p:sp>
        <p:nvSpPr>
          <p:cNvPr id="8" name="Title 1">
            <a:extLst>
              <a:ext uri="{FF2B5EF4-FFF2-40B4-BE49-F238E27FC236}">
                <a16:creationId xmlns:a16="http://schemas.microsoft.com/office/drawing/2014/main" id="{AF81156D-4567-250D-D37E-6330F798C66E}"/>
              </a:ext>
            </a:extLst>
          </p:cNvPr>
          <p:cNvSpPr txBox="1">
            <a:spLocks/>
          </p:cNvSpPr>
          <p:nvPr/>
        </p:nvSpPr>
        <p:spPr>
          <a:xfrm>
            <a:off x="335280" y="4344328"/>
            <a:ext cx="11856720"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sz="4000" b="1" dirty="0">
                <a:solidFill>
                  <a:srgbClr val="002060"/>
                </a:solidFill>
              </a:rPr>
              <a:t>Public Goods are</a:t>
            </a:r>
            <a:r>
              <a:rPr lang="en-US" altLang="en-US" sz="3200" b="1" dirty="0">
                <a:solidFill>
                  <a:srgbClr val="002060"/>
                </a:solidFill>
              </a:rPr>
              <a:t> </a:t>
            </a:r>
            <a:r>
              <a:rPr lang="en-US" altLang="en-US" sz="4000" b="1" dirty="0">
                <a:solidFill>
                  <a:srgbClr val="002060"/>
                </a:solidFill>
              </a:rPr>
              <a:t>nonexclusive and nonrival</a:t>
            </a:r>
          </a:p>
          <a:p>
            <a:pPr marL="1257300" lvl="2" indent="-342900" algn="l">
              <a:spcBef>
                <a:spcPts val="1200"/>
              </a:spcBef>
              <a:buFont typeface="Arial" panose="020B0604020202020204" pitchFamily="34" charset="0"/>
              <a:buChar char="•"/>
            </a:pPr>
            <a:r>
              <a:rPr lang="en-US" altLang="en-US" sz="3200" dirty="0">
                <a:solidFill>
                  <a:srgbClr val="002060"/>
                </a:solidFill>
                <a:latin typeface="+mj-lt"/>
                <a:ea typeface="+mj-ea"/>
                <a:cs typeface="+mj-cs"/>
              </a:rPr>
              <a:t>Nonexclusive: no one can be excluded from its benefits</a:t>
            </a:r>
          </a:p>
          <a:p>
            <a:pPr marL="1257300" lvl="2" indent="-342900" algn="l">
              <a:spcBef>
                <a:spcPts val="600"/>
              </a:spcBef>
              <a:buFont typeface="Arial" panose="020B0604020202020204" pitchFamily="34" charset="0"/>
              <a:buChar char="•"/>
            </a:pPr>
            <a:r>
              <a:rPr lang="en-US" altLang="en-US" sz="3200" dirty="0">
                <a:solidFill>
                  <a:srgbClr val="002060"/>
                </a:solidFill>
                <a:latin typeface="+mj-lt"/>
                <a:ea typeface="+mj-ea"/>
                <a:cs typeface="+mj-cs"/>
              </a:rPr>
              <a:t>Nonrival: consumption by one does not preclude consumption by others</a:t>
            </a:r>
          </a:p>
          <a:p>
            <a:pPr marL="457200" indent="-457200" algn="l">
              <a:buFont typeface="Arial" panose="020B0604020202020204" pitchFamily="34" charset="0"/>
              <a:buChar char="•"/>
            </a:pPr>
            <a:r>
              <a:rPr lang="en-US" altLang="en-US" sz="3200" dirty="0">
                <a:solidFill>
                  <a:srgbClr val="002060"/>
                </a:solidFill>
              </a:rPr>
              <a:t>Many goods provided by the government have public good aspects to them</a:t>
            </a:r>
          </a:p>
          <a:p>
            <a:pPr marL="457200" indent="-457200" algn="l">
              <a:buFont typeface="Arial" panose="020B0604020202020204" pitchFamily="34" charset="0"/>
              <a:buChar char="•"/>
            </a:pPr>
            <a:r>
              <a:rPr lang="en-US" altLang="en-US" sz="3200" dirty="0">
                <a:solidFill>
                  <a:srgbClr val="002060"/>
                </a:solidFill>
              </a:rPr>
              <a:t>There are no pure public goods; national defense is the closest example</a:t>
            </a:r>
          </a:p>
          <a:p>
            <a:pPr algn="l"/>
            <a:endParaRPr lang="en-GB" sz="3000" b="1" i="1" dirty="0">
              <a:solidFill>
                <a:srgbClr val="002060"/>
              </a:solidFill>
            </a:endParaRPr>
          </a:p>
        </p:txBody>
      </p:sp>
    </p:spTree>
    <p:extLst>
      <p:ext uri="{BB962C8B-B14F-4D97-AF65-F5344CB8AC3E}">
        <p14:creationId xmlns:p14="http://schemas.microsoft.com/office/powerpoint/2010/main" val="339805706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88A007-A411-9561-437D-966022E426F8}"/>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B65B0D81-2D8D-F336-B938-3548E20E9A14}"/>
              </a:ext>
            </a:extLst>
          </p:cNvPr>
          <p:cNvPicPr>
            <a:picLocks noChangeAspect="1"/>
          </p:cNvPicPr>
          <p:nvPr/>
        </p:nvPicPr>
        <p:blipFill>
          <a:blip r:embed="rId2"/>
          <a:stretch>
            <a:fillRect/>
          </a:stretch>
        </p:blipFill>
        <p:spPr>
          <a:xfrm>
            <a:off x="0" y="6198521"/>
            <a:ext cx="12192000" cy="680127"/>
          </a:xfrm>
          <a:prstGeom prst="rect">
            <a:avLst/>
          </a:prstGeom>
        </p:spPr>
      </p:pic>
      <p:sp>
        <p:nvSpPr>
          <p:cNvPr id="17" name="Title 1">
            <a:extLst>
              <a:ext uri="{FF2B5EF4-FFF2-40B4-BE49-F238E27FC236}">
                <a16:creationId xmlns:a16="http://schemas.microsoft.com/office/drawing/2014/main" id="{D35BA2D4-9132-E511-03AB-8B5D41C5B81F}"/>
              </a:ext>
            </a:extLst>
          </p:cNvPr>
          <p:cNvSpPr txBox="1">
            <a:spLocks/>
          </p:cNvSpPr>
          <p:nvPr/>
        </p:nvSpPr>
        <p:spPr>
          <a:xfrm>
            <a:off x="1638299" y="1581150"/>
            <a:ext cx="9124951" cy="226924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endParaRPr lang="en-US" sz="4000" b="1" dirty="0">
              <a:solidFill>
                <a:srgbClr val="002060"/>
              </a:solidFill>
            </a:endParaRPr>
          </a:p>
          <a:p>
            <a:pPr algn="l"/>
            <a:endParaRPr lang="en-US" sz="4000" b="1" dirty="0">
              <a:solidFill>
                <a:srgbClr val="002060"/>
              </a:solidFill>
            </a:endParaRPr>
          </a:p>
          <a:p>
            <a:pPr algn="l"/>
            <a:endParaRPr lang="en-GB" sz="4000" b="1" dirty="0">
              <a:solidFill>
                <a:srgbClr val="002060"/>
              </a:solidFill>
            </a:endParaRPr>
          </a:p>
        </p:txBody>
      </p:sp>
      <p:sp>
        <p:nvSpPr>
          <p:cNvPr id="7" name="Title 1">
            <a:extLst>
              <a:ext uri="{FF2B5EF4-FFF2-40B4-BE49-F238E27FC236}">
                <a16:creationId xmlns:a16="http://schemas.microsoft.com/office/drawing/2014/main" id="{9B6D9C51-43E8-B990-CDF2-B5C536E5E0D9}"/>
              </a:ext>
            </a:extLst>
          </p:cNvPr>
          <p:cNvSpPr txBox="1">
            <a:spLocks/>
          </p:cNvSpPr>
          <p:nvPr/>
        </p:nvSpPr>
        <p:spPr>
          <a:xfrm>
            <a:off x="-66676" y="320002"/>
            <a:ext cx="978217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rPr>
              <a:t>	</a:t>
            </a:r>
            <a:br>
              <a:rPr lang="en-US" sz="3600" b="1" dirty="0">
                <a:solidFill>
                  <a:srgbClr val="002060"/>
                </a:solidFill>
              </a:rPr>
            </a:br>
            <a:endParaRPr lang="en-GB" sz="3600" b="1" dirty="0">
              <a:solidFill>
                <a:srgbClr val="002060"/>
              </a:solidFill>
            </a:endParaRPr>
          </a:p>
        </p:txBody>
      </p:sp>
      <p:sp>
        <p:nvSpPr>
          <p:cNvPr id="8" name="Title 1">
            <a:extLst>
              <a:ext uri="{FF2B5EF4-FFF2-40B4-BE49-F238E27FC236}">
                <a16:creationId xmlns:a16="http://schemas.microsoft.com/office/drawing/2014/main" id="{072D2705-528D-72F3-A937-ACDD5477A1D7}"/>
              </a:ext>
            </a:extLst>
          </p:cNvPr>
          <p:cNvSpPr txBox="1">
            <a:spLocks/>
          </p:cNvSpPr>
          <p:nvPr/>
        </p:nvSpPr>
        <p:spPr>
          <a:xfrm>
            <a:off x="96520" y="5663851"/>
            <a:ext cx="11856720"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sz="3000" b="1" dirty="0">
                <a:solidFill>
                  <a:srgbClr val="002060"/>
                </a:solidFill>
              </a:rPr>
              <a:t>Public Goods are nonexclusive and nonrival</a:t>
            </a:r>
          </a:p>
          <a:p>
            <a:pPr marL="1257300" lvl="2" indent="-342900" algn="l">
              <a:spcBef>
                <a:spcPts val="1200"/>
              </a:spcBef>
              <a:buFont typeface="Arial" panose="020B0604020202020204" pitchFamily="34" charset="0"/>
              <a:buChar char="•"/>
            </a:pPr>
            <a:r>
              <a:rPr lang="en-US" altLang="en-US" sz="3000" dirty="0">
                <a:solidFill>
                  <a:srgbClr val="002060"/>
                </a:solidFill>
                <a:latin typeface="+mj-lt"/>
                <a:ea typeface="+mj-ea"/>
                <a:cs typeface="+mj-cs"/>
              </a:rPr>
              <a:t>Nonexclusive: no one can be excluded from its benefits</a:t>
            </a:r>
          </a:p>
          <a:p>
            <a:pPr marL="1257300" lvl="2" indent="-342900" algn="l">
              <a:spcBef>
                <a:spcPts val="600"/>
              </a:spcBef>
              <a:buFont typeface="Arial" panose="020B0604020202020204" pitchFamily="34" charset="0"/>
              <a:buChar char="•"/>
            </a:pPr>
            <a:r>
              <a:rPr lang="en-US" altLang="en-US" sz="3000" dirty="0">
                <a:solidFill>
                  <a:srgbClr val="002060"/>
                </a:solidFill>
                <a:latin typeface="+mj-lt"/>
                <a:ea typeface="+mj-ea"/>
                <a:cs typeface="+mj-cs"/>
              </a:rPr>
              <a:t>Nonrival: consumption by one does not preclude consumption by others</a:t>
            </a:r>
          </a:p>
          <a:p>
            <a:pPr marL="457200" indent="-457200" algn="l">
              <a:buFont typeface="Arial" panose="020B0604020202020204" pitchFamily="34" charset="0"/>
              <a:buChar char="•"/>
            </a:pPr>
            <a:r>
              <a:rPr lang="en-US" altLang="en-US" sz="3000" dirty="0">
                <a:solidFill>
                  <a:srgbClr val="002060"/>
                </a:solidFill>
              </a:rPr>
              <a:t>Many goods provided by the government have public good aspects to them</a:t>
            </a:r>
          </a:p>
          <a:p>
            <a:pPr marL="457200" indent="-457200" algn="l">
              <a:buFont typeface="Arial" panose="020B0604020202020204" pitchFamily="34" charset="0"/>
              <a:buChar char="•"/>
            </a:pPr>
            <a:r>
              <a:rPr lang="en-US" altLang="en-US" sz="3000" dirty="0">
                <a:solidFill>
                  <a:srgbClr val="002060"/>
                </a:solidFill>
              </a:rPr>
              <a:t>There are no pure public goods; national defense is the closest example</a:t>
            </a:r>
          </a:p>
          <a:p>
            <a:pPr algn="l"/>
            <a:r>
              <a:rPr lang="en-US" altLang="en-US" sz="3000" dirty="0">
                <a:solidFill>
                  <a:srgbClr val="002060"/>
                </a:solidFill>
              </a:rPr>
              <a:t>Private goods are only supplied to the individual who bought it. Once a pure public good is supplied to one individual, it is simultaneously supplied to all</a:t>
            </a:r>
          </a:p>
          <a:p>
            <a:pPr algn="l"/>
            <a:r>
              <a:rPr lang="en-US" altLang="en-US" sz="3000" dirty="0">
                <a:solidFill>
                  <a:srgbClr val="002060"/>
                </a:solidFill>
              </a:rPr>
              <a:t>In the case of a public good, the social benefit of a public good (its demand curve) is the sum of the individual benefits (value on the vertical axis)</a:t>
            </a:r>
          </a:p>
          <a:p>
            <a:pPr algn="l"/>
            <a:endParaRPr lang="en-US" altLang="en-US" sz="3000" dirty="0"/>
          </a:p>
          <a:p>
            <a:pPr algn="l"/>
            <a:endParaRPr lang="en-US" altLang="en-US" sz="3000" dirty="0">
              <a:solidFill>
                <a:srgbClr val="002060"/>
              </a:solidFill>
            </a:endParaRPr>
          </a:p>
          <a:p>
            <a:pPr algn="l"/>
            <a:endParaRPr lang="en-GB" sz="3000" b="1" i="1" dirty="0">
              <a:solidFill>
                <a:srgbClr val="002060"/>
              </a:solidFill>
            </a:endParaRPr>
          </a:p>
        </p:txBody>
      </p:sp>
    </p:spTree>
    <p:extLst>
      <p:ext uri="{BB962C8B-B14F-4D97-AF65-F5344CB8AC3E}">
        <p14:creationId xmlns:p14="http://schemas.microsoft.com/office/powerpoint/2010/main" val="414250220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A7564C-79EE-48FC-C7CF-020844552CF3}"/>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FA36E682-8AF7-4CE5-8173-067686D4D48A}"/>
              </a:ext>
            </a:extLst>
          </p:cNvPr>
          <p:cNvPicPr>
            <a:picLocks noChangeAspect="1"/>
          </p:cNvPicPr>
          <p:nvPr/>
        </p:nvPicPr>
        <p:blipFill>
          <a:blip r:embed="rId2"/>
          <a:stretch>
            <a:fillRect/>
          </a:stretch>
        </p:blipFill>
        <p:spPr>
          <a:xfrm>
            <a:off x="0" y="6198521"/>
            <a:ext cx="12192000" cy="680127"/>
          </a:xfrm>
          <a:prstGeom prst="rect">
            <a:avLst/>
          </a:prstGeom>
        </p:spPr>
      </p:pic>
      <p:sp>
        <p:nvSpPr>
          <p:cNvPr id="17" name="Title 1">
            <a:extLst>
              <a:ext uri="{FF2B5EF4-FFF2-40B4-BE49-F238E27FC236}">
                <a16:creationId xmlns:a16="http://schemas.microsoft.com/office/drawing/2014/main" id="{E4A40A47-11A1-65BF-22D4-5B3AA18529E7}"/>
              </a:ext>
            </a:extLst>
          </p:cNvPr>
          <p:cNvSpPr txBox="1">
            <a:spLocks/>
          </p:cNvSpPr>
          <p:nvPr/>
        </p:nvSpPr>
        <p:spPr>
          <a:xfrm>
            <a:off x="1638299" y="1581150"/>
            <a:ext cx="9124951" cy="226924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endParaRPr lang="en-US" sz="4000" b="1" dirty="0">
              <a:solidFill>
                <a:srgbClr val="002060"/>
              </a:solidFill>
            </a:endParaRPr>
          </a:p>
          <a:p>
            <a:pPr algn="l"/>
            <a:endParaRPr lang="en-US" sz="4000" b="1" dirty="0">
              <a:solidFill>
                <a:srgbClr val="002060"/>
              </a:solidFill>
            </a:endParaRPr>
          </a:p>
          <a:p>
            <a:pPr algn="l"/>
            <a:endParaRPr lang="en-GB" sz="4000" b="1" dirty="0">
              <a:solidFill>
                <a:srgbClr val="002060"/>
              </a:solidFill>
            </a:endParaRPr>
          </a:p>
        </p:txBody>
      </p:sp>
      <p:sp>
        <p:nvSpPr>
          <p:cNvPr id="7" name="Title 1">
            <a:extLst>
              <a:ext uri="{FF2B5EF4-FFF2-40B4-BE49-F238E27FC236}">
                <a16:creationId xmlns:a16="http://schemas.microsoft.com/office/drawing/2014/main" id="{907D6060-BDFB-86EB-C97A-44FB6CA87787}"/>
              </a:ext>
            </a:extLst>
          </p:cNvPr>
          <p:cNvSpPr txBox="1">
            <a:spLocks/>
          </p:cNvSpPr>
          <p:nvPr/>
        </p:nvSpPr>
        <p:spPr>
          <a:xfrm>
            <a:off x="-66676" y="320002"/>
            <a:ext cx="978217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rPr>
              <a:t>	</a:t>
            </a:r>
            <a:br>
              <a:rPr lang="en-US" sz="3600" b="1" dirty="0">
                <a:solidFill>
                  <a:srgbClr val="002060"/>
                </a:solidFill>
              </a:rPr>
            </a:br>
            <a:endParaRPr lang="en-GB" sz="3600" b="1" dirty="0">
              <a:solidFill>
                <a:srgbClr val="002060"/>
              </a:solidFill>
            </a:endParaRPr>
          </a:p>
        </p:txBody>
      </p:sp>
      <p:sp>
        <p:nvSpPr>
          <p:cNvPr id="8" name="Title 1">
            <a:extLst>
              <a:ext uri="{FF2B5EF4-FFF2-40B4-BE49-F238E27FC236}">
                <a16:creationId xmlns:a16="http://schemas.microsoft.com/office/drawing/2014/main" id="{DE7C1A6E-880F-65DC-772B-C3C633C632B3}"/>
              </a:ext>
            </a:extLst>
          </p:cNvPr>
          <p:cNvSpPr txBox="1">
            <a:spLocks/>
          </p:cNvSpPr>
          <p:nvPr/>
        </p:nvSpPr>
        <p:spPr>
          <a:xfrm>
            <a:off x="335280" y="4186216"/>
            <a:ext cx="11856720"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sz="3000" b="1" dirty="0">
                <a:solidFill>
                  <a:srgbClr val="002060"/>
                </a:solidFill>
              </a:rPr>
              <a:t>Government Failures and Market Failures</a:t>
            </a:r>
          </a:p>
          <a:p>
            <a:pPr algn="l"/>
            <a:endParaRPr lang="en-US" altLang="en-US" sz="3000" b="1" dirty="0">
              <a:solidFill>
                <a:srgbClr val="002060"/>
              </a:solidFill>
            </a:endParaRPr>
          </a:p>
          <a:p>
            <a:pPr algn="l"/>
            <a:r>
              <a:rPr lang="en-US" altLang="en-US" sz="3000" dirty="0">
                <a:solidFill>
                  <a:srgbClr val="002060"/>
                </a:solidFill>
              </a:rPr>
              <a:t>All real-world markets in some way fail</a:t>
            </a:r>
          </a:p>
          <a:p>
            <a:pPr algn="l"/>
            <a:endParaRPr lang="en-US" altLang="en-US" sz="3000" dirty="0">
              <a:solidFill>
                <a:srgbClr val="002060"/>
              </a:solidFill>
            </a:endParaRPr>
          </a:p>
          <a:p>
            <a:pPr algn="l"/>
            <a:r>
              <a:rPr lang="en-US" altLang="en-US" sz="3000" dirty="0">
                <a:solidFill>
                  <a:srgbClr val="002060"/>
                </a:solidFill>
              </a:rPr>
              <a:t>- Market failures should not automatically call for government intervention because governments fail, too</a:t>
            </a:r>
          </a:p>
          <a:p>
            <a:pPr algn="l"/>
            <a:endParaRPr lang="en-US" altLang="en-US" sz="3000" dirty="0">
              <a:solidFill>
                <a:srgbClr val="002060"/>
              </a:solidFill>
            </a:endParaRPr>
          </a:p>
          <a:p>
            <a:pPr algn="l"/>
            <a:r>
              <a:rPr lang="en-US" altLang="en-US" sz="3000" dirty="0">
                <a:solidFill>
                  <a:srgbClr val="002060"/>
                </a:solidFill>
              </a:rPr>
              <a:t>- Government failure occurs when the government intervention in the market to improve the market failure actually makes the situation worse</a:t>
            </a:r>
          </a:p>
          <a:p>
            <a:pPr algn="l"/>
            <a:endParaRPr lang="en-GB" sz="3000" b="1" i="1" dirty="0">
              <a:solidFill>
                <a:srgbClr val="002060"/>
              </a:solidFill>
            </a:endParaRPr>
          </a:p>
        </p:txBody>
      </p:sp>
    </p:spTree>
    <p:extLst>
      <p:ext uri="{BB962C8B-B14F-4D97-AF65-F5344CB8AC3E}">
        <p14:creationId xmlns:p14="http://schemas.microsoft.com/office/powerpoint/2010/main" val="391783241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1C01D7-9B73-B5AF-329B-D026823ED7D8}"/>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DB8C023A-6785-AA83-3AC8-E0E8BD5BCC68}"/>
              </a:ext>
            </a:extLst>
          </p:cNvPr>
          <p:cNvPicPr>
            <a:picLocks noChangeAspect="1"/>
          </p:cNvPicPr>
          <p:nvPr/>
        </p:nvPicPr>
        <p:blipFill>
          <a:blip r:embed="rId2"/>
          <a:stretch>
            <a:fillRect/>
          </a:stretch>
        </p:blipFill>
        <p:spPr>
          <a:xfrm>
            <a:off x="0" y="6198521"/>
            <a:ext cx="12192000" cy="680127"/>
          </a:xfrm>
          <a:prstGeom prst="rect">
            <a:avLst/>
          </a:prstGeom>
        </p:spPr>
      </p:pic>
      <p:sp>
        <p:nvSpPr>
          <p:cNvPr id="17" name="Title 1">
            <a:extLst>
              <a:ext uri="{FF2B5EF4-FFF2-40B4-BE49-F238E27FC236}">
                <a16:creationId xmlns:a16="http://schemas.microsoft.com/office/drawing/2014/main" id="{028BEAD7-C0B4-94C7-1E15-EB35E15BE895}"/>
              </a:ext>
            </a:extLst>
          </p:cNvPr>
          <p:cNvSpPr txBox="1">
            <a:spLocks/>
          </p:cNvSpPr>
          <p:nvPr/>
        </p:nvSpPr>
        <p:spPr>
          <a:xfrm>
            <a:off x="1638299" y="1581150"/>
            <a:ext cx="9124951" cy="226924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endParaRPr lang="en-US" sz="4000" b="1" dirty="0">
              <a:solidFill>
                <a:srgbClr val="002060"/>
              </a:solidFill>
            </a:endParaRPr>
          </a:p>
          <a:p>
            <a:pPr algn="l"/>
            <a:endParaRPr lang="en-US" sz="4000" b="1" dirty="0">
              <a:solidFill>
                <a:srgbClr val="002060"/>
              </a:solidFill>
            </a:endParaRPr>
          </a:p>
          <a:p>
            <a:pPr algn="l"/>
            <a:endParaRPr lang="en-GB" sz="4000" b="1" dirty="0">
              <a:solidFill>
                <a:srgbClr val="002060"/>
              </a:solidFill>
            </a:endParaRPr>
          </a:p>
        </p:txBody>
      </p:sp>
      <p:sp>
        <p:nvSpPr>
          <p:cNvPr id="7" name="Title 1">
            <a:extLst>
              <a:ext uri="{FF2B5EF4-FFF2-40B4-BE49-F238E27FC236}">
                <a16:creationId xmlns:a16="http://schemas.microsoft.com/office/drawing/2014/main" id="{AFE535A0-0756-2CEE-61B4-57E003659B07}"/>
              </a:ext>
            </a:extLst>
          </p:cNvPr>
          <p:cNvSpPr txBox="1">
            <a:spLocks/>
          </p:cNvSpPr>
          <p:nvPr/>
        </p:nvSpPr>
        <p:spPr>
          <a:xfrm>
            <a:off x="-66676" y="320002"/>
            <a:ext cx="978217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rPr>
              <a:t>	</a:t>
            </a:r>
            <a:br>
              <a:rPr lang="en-US" sz="3600" b="1" dirty="0">
                <a:solidFill>
                  <a:srgbClr val="002060"/>
                </a:solidFill>
              </a:rPr>
            </a:br>
            <a:endParaRPr lang="en-GB" sz="3600" b="1" dirty="0">
              <a:solidFill>
                <a:srgbClr val="002060"/>
              </a:solidFill>
            </a:endParaRPr>
          </a:p>
        </p:txBody>
      </p:sp>
      <p:sp>
        <p:nvSpPr>
          <p:cNvPr id="8" name="Title 1">
            <a:extLst>
              <a:ext uri="{FF2B5EF4-FFF2-40B4-BE49-F238E27FC236}">
                <a16:creationId xmlns:a16="http://schemas.microsoft.com/office/drawing/2014/main" id="{B8E54E5D-1A2F-6211-8898-B6EE7ABB0003}"/>
              </a:ext>
            </a:extLst>
          </p:cNvPr>
          <p:cNvSpPr txBox="1">
            <a:spLocks/>
          </p:cNvSpPr>
          <p:nvPr/>
        </p:nvSpPr>
        <p:spPr>
          <a:xfrm>
            <a:off x="96520" y="5691251"/>
            <a:ext cx="11856720"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sz="4000" b="1" dirty="0">
                <a:solidFill>
                  <a:srgbClr val="002060"/>
                </a:solidFill>
              </a:rPr>
              <a:t>Reasons for Government Failures</a:t>
            </a:r>
          </a:p>
          <a:p>
            <a:pPr algn="l"/>
            <a:endParaRPr lang="en-US" altLang="en-US" sz="3000" dirty="0">
              <a:solidFill>
                <a:srgbClr val="002060"/>
              </a:solidFill>
            </a:endParaRPr>
          </a:p>
          <a:p>
            <a:pPr marL="457200" indent="-457200" algn="l">
              <a:buFontTx/>
              <a:buChar char="-"/>
            </a:pPr>
            <a:r>
              <a:rPr lang="en-US" altLang="en-US" sz="3000" dirty="0">
                <a:solidFill>
                  <a:srgbClr val="002060"/>
                </a:solidFill>
              </a:rPr>
              <a:t>Government doesn’t have an incentive to correct the problem</a:t>
            </a:r>
          </a:p>
          <a:p>
            <a:pPr marL="457200" indent="-457200" algn="l">
              <a:buFontTx/>
              <a:buChar char="-"/>
            </a:pPr>
            <a:endParaRPr lang="en-US" altLang="en-US" sz="3000" dirty="0">
              <a:solidFill>
                <a:srgbClr val="002060"/>
              </a:solidFill>
            </a:endParaRPr>
          </a:p>
          <a:p>
            <a:pPr marL="457200" indent="-457200" algn="l">
              <a:buFontTx/>
              <a:buChar char="-"/>
            </a:pPr>
            <a:r>
              <a:rPr lang="en-US" altLang="en-US" sz="3000" dirty="0">
                <a:solidFill>
                  <a:srgbClr val="002060"/>
                </a:solidFill>
              </a:rPr>
              <a:t>Government doesn’t have enough information to deal with the problem</a:t>
            </a:r>
          </a:p>
          <a:p>
            <a:pPr marL="457200" indent="-457200" algn="l">
              <a:buFontTx/>
              <a:buChar char="-"/>
            </a:pPr>
            <a:endParaRPr lang="en-US" altLang="en-US" sz="3000" dirty="0">
              <a:solidFill>
                <a:srgbClr val="002060"/>
              </a:solidFill>
            </a:endParaRPr>
          </a:p>
          <a:p>
            <a:pPr marL="457200" indent="-457200" algn="l">
              <a:buFontTx/>
              <a:buChar char="-"/>
            </a:pPr>
            <a:r>
              <a:rPr lang="en-US" altLang="en-US" sz="3000" dirty="0">
                <a:solidFill>
                  <a:srgbClr val="002060"/>
                </a:solidFill>
              </a:rPr>
              <a:t>The bureaucratic nature of government intervention does not allow fine-tuning</a:t>
            </a:r>
          </a:p>
          <a:p>
            <a:pPr marL="457200" indent="-457200" algn="l">
              <a:buFontTx/>
              <a:buChar char="-"/>
            </a:pPr>
            <a:endParaRPr lang="en-US" altLang="en-US" sz="3000" dirty="0">
              <a:solidFill>
                <a:srgbClr val="002060"/>
              </a:solidFill>
            </a:endParaRPr>
          </a:p>
          <a:p>
            <a:pPr marL="457200" indent="-457200" algn="l">
              <a:buFontTx/>
              <a:buChar char="-"/>
            </a:pPr>
            <a:r>
              <a:rPr lang="en-US" altLang="en-US" sz="3000" dirty="0">
                <a:solidFill>
                  <a:srgbClr val="002060"/>
                </a:solidFill>
              </a:rPr>
              <a:t>Intervention in markets is almost always more complicated than it initially seems</a:t>
            </a:r>
          </a:p>
          <a:p>
            <a:pPr marL="457200" indent="-457200" algn="l">
              <a:buFontTx/>
              <a:buChar char="-"/>
            </a:pPr>
            <a:endParaRPr lang="en-US" altLang="en-US" sz="3000" dirty="0">
              <a:solidFill>
                <a:srgbClr val="002060"/>
              </a:solidFill>
            </a:endParaRPr>
          </a:p>
          <a:p>
            <a:pPr algn="l"/>
            <a:r>
              <a:rPr lang="en-US" sz="3000" i="1" dirty="0">
                <a:solidFill>
                  <a:srgbClr val="002060"/>
                </a:solidFill>
              </a:rPr>
              <a:t>- </a:t>
            </a:r>
            <a:r>
              <a:rPr lang="en-US" altLang="en-US" sz="3000" dirty="0">
                <a:solidFill>
                  <a:srgbClr val="002060"/>
                </a:solidFill>
              </a:rPr>
              <a:t>Government intervention leads to more government intervention</a:t>
            </a:r>
          </a:p>
          <a:p>
            <a:pPr algn="l"/>
            <a:endParaRPr lang="en-GB" sz="3000" i="1" dirty="0">
              <a:solidFill>
                <a:srgbClr val="002060"/>
              </a:solidFill>
            </a:endParaRPr>
          </a:p>
        </p:txBody>
      </p:sp>
    </p:spTree>
    <p:extLst>
      <p:ext uri="{BB962C8B-B14F-4D97-AF65-F5344CB8AC3E}">
        <p14:creationId xmlns:p14="http://schemas.microsoft.com/office/powerpoint/2010/main" val="157288392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95895E-4C7E-80BF-B43E-E2F2D87A93C9}"/>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7503E267-6CCA-3AA6-F0C2-D529E5577520}"/>
              </a:ext>
            </a:extLst>
          </p:cNvPr>
          <p:cNvPicPr>
            <a:picLocks noChangeAspect="1"/>
          </p:cNvPicPr>
          <p:nvPr/>
        </p:nvPicPr>
        <p:blipFill>
          <a:blip r:embed="rId2"/>
          <a:stretch>
            <a:fillRect/>
          </a:stretch>
        </p:blipFill>
        <p:spPr>
          <a:xfrm>
            <a:off x="0" y="6198521"/>
            <a:ext cx="12192000" cy="680127"/>
          </a:xfrm>
          <a:prstGeom prst="rect">
            <a:avLst/>
          </a:prstGeom>
        </p:spPr>
      </p:pic>
      <p:sp>
        <p:nvSpPr>
          <p:cNvPr id="17" name="Title 1">
            <a:extLst>
              <a:ext uri="{FF2B5EF4-FFF2-40B4-BE49-F238E27FC236}">
                <a16:creationId xmlns:a16="http://schemas.microsoft.com/office/drawing/2014/main" id="{0220C294-8C2C-3E37-95A0-BDE5E1125C7D}"/>
              </a:ext>
            </a:extLst>
          </p:cNvPr>
          <p:cNvSpPr txBox="1">
            <a:spLocks/>
          </p:cNvSpPr>
          <p:nvPr/>
        </p:nvSpPr>
        <p:spPr>
          <a:xfrm>
            <a:off x="1638299" y="1581150"/>
            <a:ext cx="9124951" cy="226924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endParaRPr lang="en-US" sz="4000" b="1" dirty="0">
              <a:solidFill>
                <a:srgbClr val="002060"/>
              </a:solidFill>
            </a:endParaRPr>
          </a:p>
          <a:p>
            <a:pPr algn="l"/>
            <a:endParaRPr lang="en-US" sz="4000" b="1" dirty="0">
              <a:solidFill>
                <a:srgbClr val="002060"/>
              </a:solidFill>
            </a:endParaRPr>
          </a:p>
          <a:p>
            <a:pPr algn="l"/>
            <a:endParaRPr lang="en-GB" sz="4000" b="1" dirty="0">
              <a:solidFill>
                <a:srgbClr val="002060"/>
              </a:solidFill>
            </a:endParaRPr>
          </a:p>
        </p:txBody>
      </p:sp>
      <p:sp>
        <p:nvSpPr>
          <p:cNvPr id="7" name="Title 1">
            <a:extLst>
              <a:ext uri="{FF2B5EF4-FFF2-40B4-BE49-F238E27FC236}">
                <a16:creationId xmlns:a16="http://schemas.microsoft.com/office/drawing/2014/main" id="{3768BDFE-CECB-D609-DDEF-C6326383A2F1}"/>
              </a:ext>
            </a:extLst>
          </p:cNvPr>
          <p:cNvSpPr txBox="1">
            <a:spLocks/>
          </p:cNvSpPr>
          <p:nvPr/>
        </p:nvSpPr>
        <p:spPr>
          <a:xfrm>
            <a:off x="-66676" y="320002"/>
            <a:ext cx="978217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rPr>
              <a:t>	</a:t>
            </a:r>
            <a:br>
              <a:rPr lang="en-US" sz="3600" b="1" dirty="0">
                <a:solidFill>
                  <a:srgbClr val="002060"/>
                </a:solidFill>
              </a:rPr>
            </a:br>
            <a:endParaRPr lang="en-GB" sz="3600" b="1" dirty="0">
              <a:solidFill>
                <a:srgbClr val="002060"/>
              </a:solidFill>
            </a:endParaRPr>
          </a:p>
        </p:txBody>
      </p:sp>
      <p:sp>
        <p:nvSpPr>
          <p:cNvPr id="8" name="Title 1">
            <a:extLst>
              <a:ext uri="{FF2B5EF4-FFF2-40B4-BE49-F238E27FC236}">
                <a16:creationId xmlns:a16="http://schemas.microsoft.com/office/drawing/2014/main" id="{571C882E-423C-656E-5DB6-FF349F3289EF}"/>
              </a:ext>
            </a:extLst>
          </p:cNvPr>
          <p:cNvSpPr txBox="1">
            <a:spLocks/>
          </p:cNvSpPr>
          <p:nvPr/>
        </p:nvSpPr>
        <p:spPr>
          <a:xfrm>
            <a:off x="1854200" y="4344328"/>
            <a:ext cx="11856720"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sz="3000" b="1" dirty="0">
                <a:solidFill>
                  <a:srgbClr val="002060"/>
                </a:solidFill>
              </a:rPr>
              <a:t>Government intervention</a:t>
            </a:r>
          </a:p>
          <a:p>
            <a:pPr algn="l"/>
            <a:endParaRPr lang="en-US" altLang="en-US" sz="3000" b="1" dirty="0">
              <a:solidFill>
                <a:srgbClr val="002060"/>
              </a:solidFill>
            </a:endParaRPr>
          </a:p>
          <a:p>
            <a:pPr algn="l"/>
            <a:r>
              <a:rPr lang="en-US" sz="3000" dirty="0">
                <a:solidFill>
                  <a:srgbClr val="002060"/>
                </a:solidFill>
              </a:rPr>
              <a:t>Correct negative externalities</a:t>
            </a:r>
          </a:p>
          <a:p>
            <a:pPr lvl="1" algn="l" eaLnBrk="1" hangingPunct="1">
              <a:buClr>
                <a:srgbClr val="3399FF"/>
              </a:buClr>
              <a:buSzPct val="125000"/>
              <a:buFont typeface="Arial" charset="0"/>
              <a:buChar char="•"/>
            </a:pPr>
            <a:r>
              <a:rPr lang="en-US" sz="3000" dirty="0">
                <a:solidFill>
                  <a:srgbClr val="002060"/>
                </a:solidFill>
              </a:rPr>
              <a:t>Direct controls</a:t>
            </a:r>
          </a:p>
          <a:p>
            <a:pPr lvl="1" algn="l" eaLnBrk="1" hangingPunct="1">
              <a:buClr>
                <a:srgbClr val="3399FF"/>
              </a:buClr>
              <a:buSzPct val="125000"/>
              <a:buFont typeface="Arial" charset="0"/>
              <a:buChar char="•"/>
            </a:pPr>
            <a:r>
              <a:rPr lang="en-US" sz="3000" dirty="0">
                <a:solidFill>
                  <a:srgbClr val="002060"/>
                </a:solidFill>
              </a:rPr>
              <a:t>Specific taxes</a:t>
            </a:r>
          </a:p>
          <a:p>
            <a:pPr lvl="1" algn="l" eaLnBrk="1" hangingPunct="1">
              <a:buClr>
                <a:srgbClr val="3399FF"/>
              </a:buClr>
              <a:buSzPct val="125000"/>
            </a:pPr>
            <a:endParaRPr lang="en-US" sz="3000" dirty="0">
              <a:solidFill>
                <a:srgbClr val="002060"/>
              </a:solidFill>
            </a:endParaRPr>
          </a:p>
          <a:p>
            <a:pPr lvl="1" algn="l" eaLnBrk="1" hangingPunct="1">
              <a:buClr>
                <a:srgbClr val="3399FF"/>
              </a:buClr>
              <a:buSzPct val="125000"/>
            </a:pPr>
            <a:r>
              <a:rPr lang="en-US" sz="3000" dirty="0">
                <a:solidFill>
                  <a:srgbClr val="002060"/>
                </a:solidFill>
              </a:rPr>
              <a:t>Correct positive externalities</a:t>
            </a:r>
          </a:p>
          <a:p>
            <a:pPr lvl="1" algn="l" eaLnBrk="1" hangingPunct="1">
              <a:buClr>
                <a:srgbClr val="3399FF"/>
              </a:buClr>
              <a:buSzPct val="125000"/>
              <a:buFont typeface="Arial" charset="0"/>
              <a:buChar char="•"/>
            </a:pPr>
            <a:r>
              <a:rPr lang="en-US" sz="3000" dirty="0">
                <a:solidFill>
                  <a:srgbClr val="002060"/>
                </a:solidFill>
              </a:rPr>
              <a:t>Subsidies </a:t>
            </a:r>
          </a:p>
          <a:p>
            <a:pPr lvl="1" algn="l" eaLnBrk="1" hangingPunct="1">
              <a:buClr>
                <a:srgbClr val="3399FF"/>
              </a:buClr>
              <a:buSzPct val="125000"/>
              <a:buFont typeface="Arial" charset="0"/>
              <a:buChar char="•"/>
            </a:pPr>
            <a:r>
              <a:rPr lang="en-US" sz="3000" dirty="0">
                <a:solidFill>
                  <a:srgbClr val="002060"/>
                </a:solidFill>
              </a:rPr>
              <a:t>Government provision</a:t>
            </a:r>
          </a:p>
          <a:p>
            <a:pPr algn="l"/>
            <a:endParaRPr lang="en-GB" sz="3000" i="1" dirty="0">
              <a:solidFill>
                <a:srgbClr val="002060"/>
              </a:solidFill>
            </a:endParaRPr>
          </a:p>
        </p:txBody>
      </p:sp>
    </p:spTree>
    <p:extLst>
      <p:ext uri="{BB962C8B-B14F-4D97-AF65-F5344CB8AC3E}">
        <p14:creationId xmlns:p14="http://schemas.microsoft.com/office/powerpoint/2010/main" val="259900942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7" name="Title 1">
            <a:extLst>
              <a:ext uri="{FF2B5EF4-FFF2-40B4-BE49-F238E27FC236}">
                <a16:creationId xmlns:a16="http://schemas.microsoft.com/office/drawing/2014/main" id="{148C72B4-B6A6-4605-B8E0-5B1BD8AAE773}"/>
              </a:ext>
            </a:extLst>
          </p:cNvPr>
          <p:cNvSpPr txBox="1">
            <a:spLocks/>
          </p:cNvSpPr>
          <p:nvPr/>
        </p:nvSpPr>
        <p:spPr>
          <a:xfrm>
            <a:off x="0" y="596766"/>
            <a:ext cx="10424160" cy="8452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4000" b="1" dirty="0">
                <a:solidFill>
                  <a:srgbClr val="002060"/>
                </a:solidFill>
              </a:rPr>
              <a:t>Macro-environment – PESTEL and more… </a:t>
            </a:r>
            <a:r>
              <a:rPr lang="en-US" sz="2800" b="1" dirty="0">
                <a:solidFill>
                  <a:srgbClr val="002060"/>
                </a:solidFill>
                <a:hlinkClick r:id="rId3"/>
              </a:rPr>
              <a:t>(click here)</a:t>
            </a:r>
            <a:endParaRPr lang="en-GB" sz="4800" b="1" dirty="0">
              <a:solidFill>
                <a:srgbClr val="002060"/>
              </a:solidFill>
            </a:endParaRPr>
          </a:p>
        </p:txBody>
      </p:sp>
      <p:graphicFrame>
        <p:nvGraphicFramePr>
          <p:cNvPr id="6" name="Diagram 5">
            <a:extLst>
              <a:ext uri="{FF2B5EF4-FFF2-40B4-BE49-F238E27FC236}">
                <a16:creationId xmlns:a16="http://schemas.microsoft.com/office/drawing/2014/main" id="{8E00FABD-E66F-4A52-BF8B-61E04E1AA3C1}"/>
              </a:ext>
            </a:extLst>
          </p:cNvPr>
          <p:cNvGraphicFramePr/>
          <p:nvPr>
            <p:extLst>
              <p:ext uri="{D42A27DB-BD31-4B8C-83A1-F6EECF244321}">
                <p14:modId xmlns:p14="http://schemas.microsoft.com/office/powerpoint/2010/main" val="291896920"/>
              </p:ext>
            </p:extLst>
          </p:nvPr>
        </p:nvGraphicFramePr>
        <p:xfrm>
          <a:off x="96253" y="596766"/>
          <a:ext cx="12021953" cy="55415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1832333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80">
                                          <p:stCondLst>
                                            <p:cond delay="0"/>
                                          </p:stCondLst>
                                        </p:cTn>
                                        <p:tgtEl>
                                          <p:spTgt spid="6"/>
                                        </p:tgtEl>
                                      </p:cBhvr>
                                    </p:animEffect>
                                    <p:anim calcmode="lin" valueType="num">
                                      <p:cBhvr>
                                        <p:cTn id="8"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13" dur="26">
                                          <p:stCondLst>
                                            <p:cond delay="650"/>
                                          </p:stCondLst>
                                        </p:cTn>
                                        <p:tgtEl>
                                          <p:spTgt spid="6"/>
                                        </p:tgtEl>
                                      </p:cBhvr>
                                      <p:to x="100000" y="60000"/>
                                    </p:animScale>
                                    <p:animScale>
                                      <p:cBhvr>
                                        <p:cTn id="14" dur="166" decel="50000">
                                          <p:stCondLst>
                                            <p:cond delay="676"/>
                                          </p:stCondLst>
                                        </p:cTn>
                                        <p:tgtEl>
                                          <p:spTgt spid="6"/>
                                        </p:tgtEl>
                                      </p:cBhvr>
                                      <p:to x="100000" y="100000"/>
                                    </p:animScale>
                                    <p:animScale>
                                      <p:cBhvr>
                                        <p:cTn id="15" dur="26">
                                          <p:stCondLst>
                                            <p:cond delay="1312"/>
                                          </p:stCondLst>
                                        </p:cTn>
                                        <p:tgtEl>
                                          <p:spTgt spid="6"/>
                                        </p:tgtEl>
                                      </p:cBhvr>
                                      <p:to x="100000" y="80000"/>
                                    </p:animScale>
                                    <p:animScale>
                                      <p:cBhvr>
                                        <p:cTn id="16" dur="166" decel="50000">
                                          <p:stCondLst>
                                            <p:cond delay="1338"/>
                                          </p:stCondLst>
                                        </p:cTn>
                                        <p:tgtEl>
                                          <p:spTgt spid="6"/>
                                        </p:tgtEl>
                                      </p:cBhvr>
                                      <p:to x="100000" y="100000"/>
                                    </p:animScale>
                                    <p:animScale>
                                      <p:cBhvr>
                                        <p:cTn id="17" dur="26">
                                          <p:stCondLst>
                                            <p:cond delay="1642"/>
                                          </p:stCondLst>
                                        </p:cTn>
                                        <p:tgtEl>
                                          <p:spTgt spid="6"/>
                                        </p:tgtEl>
                                      </p:cBhvr>
                                      <p:to x="100000" y="90000"/>
                                    </p:animScale>
                                    <p:animScale>
                                      <p:cBhvr>
                                        <p:cTn id="18" dur="166" decel="50000">
                                          <p:stCondLst>
                                            <p:cond delay="1668"/>
                                          </p:stCondLst>
                                        </p:cTn>
                                        <p:tgtEl>
                                          <p:spTgt spid="6"/>
                                        </p:tgtEl>
                                      </p:cBhvr>
                                      <p:to x="100000" y="100000"/>
                                    </p:animScale>
                                    <p:animScale>
                                      <p:cBhvr>
                                        <p:cTn id="19" dur="26">
                                          <p:stCondLst>
                                            <p:cond delay="1808"/>
                                          </p:stCondLst>
                                        </p:cTn>
                                        <p:tgtEl>
                                          <p:spTgt spid="6"/>
                                        </p:tgtEl>
                                      </p:cBhvr>
                                      <p:to x="100000" y="95000"/>
                                    </p:animScale>
                                    <p:animScale>
                                      <p:cBhvr>
                                        <p:cTn id="20" dur="166" decel="50000">
                                          <p:stCondLst>
                                            <p:cond delay="1834"/>
                                          </p:stCondLst>
                                        </p:cTn>
                                        <p:tgtEl>
                                          <p:spTgt spid="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4"/>
          <a:stretch>
            <a:fillRect/>
          </a:stretch>
        </p:blipFill>
        <p:spPr>
          <a:xfrm>
            <a:off x="1524000" y="5506142"/>
            <a:ext cx="9144000" cy="510095"/>
          </a:xfrm>
          <a:prstGeom prst="rect">
            <a:avLst/>
          </a:prstGeom>
        </p:spPr>
      </p:pic>
      <p:pic>
        <p:nvPicPr>
          <p:cNvPr id="4" name="Video 3" title="Children drawing on paper">
            <a:hlinkClick r:id="" action="ppaction://media"/>
            <a:extLst>
              <a:ext uri="{FF2B5EF4-FFF2-40B4-BE49-F238E27FC236}">
                <a16:creationId xmlns:a16="http://schemas.microsoft.com/office/drawing/2014/main" id="{64881C1B-5B76-6333-A830-4B3E4E087F2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24000" y="857252"/>
            <a:ext cx="9144000" cy="5158985"/>
          </a:xfrm>
          <a:prstGeom prst="rect">
            <a:avLst/>
          </a:prstGeom>
        </p:spPr>
      </p:pic>
      <p:sp>
        <p:nvSpPr>
          <p:cNvPr id="3" name="Rectangle 2">
            <a:extLst>
              <a:ext uri="{FF2B5EF4-FFF2-40B4-BE49-F238E27FC236}">
                <a16:creationId xmlns:a16="http://schemas.microsoft.com/office/drawing/2014/main" id="{0E31E75F-7610-1185-20AD-EBD5E9E41AD2}"/>
              </a:ext>
            </a:extLst>
          </p:cNvPr>
          <p:cNvSpPr/>
          <p:nvPr/>
        </p:nvSpPr>
        <p:spPr>
          <a:xfrm>
            <a:off x="2042160" y="3135631"/>
            <a:ext cx="8045632" cy="857250"/>
          </a:xfrm>
          <a:prstGeom prst="rect">
            <a:avLst/>
          </a:prstGeom>
          <a:noFill/>
          <a:ln>
            <a:noFill/>
          </a:ln>
        </p:spPr>
        <p:style>
          <a:lnRef idx="0">
            <a:scrgbClr r="0" g="0" b="0"/>
          </a:lnRef>
          <a:fillRef idx="0">
            <a:scrgbClr r="0" g="0" b="0"/>
          </a:fillRef>
          <a:effectRef idx="0">
            <a:scrgbClr r="0" g="0" b="0"/>
          </a:effectRef>
          <a:fontRef idx="minor">
            <a:schemeClr val="accent3"/>
          </a:fontRef>
        </p:style>
        <p:txBody>
          <a:bodyPr rtlCol="0" anchor="ctr"/>
          <a:lstStyle/>
          <a:p>
            <a:pPr defTabSz="685800"/>
            <a:r>
              <a:rPr lang="en-US" sz="3600" b="1" dirty="0">
                <a:solidFill>
                  <a:srgbClr val="FFFF00"/>
                </a:solidFill>
                <a:latin typeface="Calibri" panose="020F0502020204030204"/>
              </a:rPr>
              <a:t>Next: </a:t>
            </a:r>
            <a:r>
              <a:rPr lang="en-US" sz="3600" b="1" dirty="0">
                <a:solidFill>
                  <a:srgbClr val="FFFF00"/>
                </a:solidFill>
                <a:latin typeface="Arial" panose="020B0604020202020204" pitchFamily="34" charset="0"/>
                <a:ea typeface="Arial MT"/>
                <a:cs typeface="Arial MT"/>
              </a:rPr>
              <a:t>The government objectives</a:t>
            </a:r>
            <a:endParaRPr lang="en-US" sz="6000" b="1" dirty="0">
              <a:solidFill>
                <a:srgbClr val="002060"/>
              </a:solidFill>
              <a:latin typeface="Calibri" panose="020F0502020204030204"/>
            </a:endParaRPr>
          </a:p>
          <a:p>
            <a:pPr algn="ctr" defTabSz="685800"/>
            <a:endParaRPr lang="en-GB" sz="3600" dirty="0">
              <a:solidFill>
                <a:srgbClr val="FFFF00"/>
              </a:solidFill>
              <a:latin typeface="Calibri" panose="020F0502020204030204"/>
            </a:endParaRPr>
          </a:p>
        </p:txBody>
      </p:sp>
    </p:spTree>
    <p:extLst>
      <p:ext uri="{BB962C8B-B14F-4D97-AF65-F5344CB8AC3E}">
        <p14:creationId xmlns:p14="http://schemas.microsoft.com/office/powerpoint/2010/main" val="32581563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4"/>
          <a:stretch>
            <a:fillRect/>
          </a:stretch>
        </p:blipFill>
        <p:spPr>
          <a:xfrm>
            <a:off x="1524000" y="5506142"/>
            <a:ext cx="9144000" cy="510095"/>
          </a:xfrm>
          <a:prstGeom prst="rect">
            <a:avLst/>
          </a:prstGeom>
        </p:spPr>
      </p:pic>
      <p:pic>
        <p:nvPicPr>
          <p:cNvPr id="6" name="Video 5" title="Pouring coffee into glass cup">
            <a:hlinkClick r:id="" action="ppaction://media"/>
            <a:extLst>
              <a:ext uri="{FF2B5EF4-FFF2-40B4-BE49-F238E27FC236}">
                <a16:creationId xmlns:a16="http://schemas.microsoft.com/office/drawing/2014/main" id="{7F464BAA-F383-0737-9CA9-8AFCD6B6048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24002" y="857252"/>
            <a:ext cx="9143999" cy="5143499"/>
          </a:xfrm>
          <a:prstGeom prst="rect">
            <a:avLst/>
          </a:prstGeom>
        </p:spPr>
      </p:pic>
      <p:sp>
        <p:nvSpPr>
          <p:cNvPr id="3" name="Rectangle 2">
            <a:extLst>
              <a:ext uri="{FF2B5EF4-FFF2-40B4-BE49-F238E27FC236}">
                <a16:creationId xmlns:a16="http://schemas.microsoft.com/office/drawing/2014/main" id="{77CABF00-C640-18F7-2D84-2CF1DFA8F93B}"/>
              </a:ext>
            </a:extLst>
          </p:cNvPr>
          <p:cNvSpPr/>
          <p:nvPr/>
        </p:nvSpPr>
        <p:spPr>
          <a:xfrm>
            <a:off x="6553199" y="857251"/>
            <a:ext cx="4114800" cy="996043"/>
          </a:xfrm>
          <a:prstGeom prst="rect">
            <a:avLst/>
          </a:prstGeom>
          <a:noFill/>
          <a:ln>
            <a:noFill/>
          </a:ln>
        </p:spPr>
        <p:style>
          <a:lnRef idx="0">
            <a:scrgbClr r="0" g="0" b="0"/>
          </a:lnRef>
          <a:fillRef idx="0">
            <a:scrgbClr r="0" g="0" b="0"/>
          </a:fillRef>
          <a:effectRef idx="0">
            <a:scrgbClr r="0" g="0" b="0"/>
          </a:effectRef>
          <a:fontRef idx="minor">
            <a:schemeClr val="accent2"/>
          </a:fontRef>
        </p:style>
        <p:txBody>
          <a:bodyPr rtlCol="0" anchor="ctr"/>
          <a:lstStyle/>
          <a:p>
            <a:pPr algn="ctr" defTabSz="685800"/>
            <a:r>
              <a:rPr lang="en-US" sz="6600" b="1" dirty="0">
                <a:solidFill>
                  <a:srgbClr val="002060"/>
                </a:solidFill>
                <a:latin typeface="Calibri" panose="020F0502020204030204"/>
              </a:rPr>
              <a:t>Break time</a:t>
            </a:r>
            <a:endParaRPr lang="en-GB" sz="6600" dirty="0">
              <a:solidFill>
                <a:srgbClr val="ED7D31"/>
              </a:solidFill>
              <a:latin typeface="Calibri" panose="020F0502020204030204"/>
            </a:endParaRPr>
          </a:p>
        </p:txBody>
      </p:sp>
    </p:spTree>
    <p:extLst>
      <p:ext uri="{BB962C8B-B14F-4D97-AF65-F5344CB8AC3E}">
        <p14:creationId xmlns:p14="http://schemas.microsoft.com/office/powerpoint/2010/main" val="12958392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11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2370</TotalTime>
  <Words>1332</Words>
  <Application>Microsoft Office PowerPoint</Application>
  <PresentationFormat>Widescreen</PresentationFormat>
  <Paragraphs>187</Paragraphs>
  <Slides>26</Slides>
  <Notes>4</Notes>
  <HiddenSlides>0</HiddenSlides>
  <MMClips>2</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26</vt:i4>
      </vt:variant>
    </vt:vector>
  </HeadingPairs>
  <TitlesOfParts>
    <vt:vector size="36" baseType="lpstr">
      <vt:lpstr>Aptos</vt:lpstr>
      <vt:lpstr>Arial</vt:lpstr>
      <vt:lpstr>Calibri</vt:lpstr>
      <vt:lpstr>Calibri Light</vt:lpstr>
      <vt:lpstr>Myriad Pro</vt:lpstr>
      <vt:lpstr>Times New Roman</vt:lpstr>
      <vt:lpstr>Office Theme</vt:lpstr>
      <vt:lpstr>20140311PresentationUWTSDTemplate</vt:lpstr>
      <vt:lpstr>1_Office Theme</vt:lpstr>
      <vt:lpstr>1_20140311PresentationUWTSDTemplate</vt:lpstr>
      <vt:lpstr>BA Business Management</vt:lpstr>
      <vt:lpstr>At the end of this session you must understand:   1. what macroeconomics studies 2. the role of government in light of markets 2. Macro-economic factors affecting business and how to navigate </vt:lpstr>
      <vt:lpstr>- Limited raw materials - Limited labour hours - Limited machine hours/ machine capacity - Limited sales demand - Limited financial resources   </vt:lpstr>
      <vt:lpstr>  </vt:lpstr>
      <vt:lpstr>Microeconomics is the study of how households and firms make decisions and how these decisionmakers interact in the marketplace. A central principle of microeconomics is that households and firms optimize—they do the best they can for themselves given their objectives and the constraints they face. In microeconomic models, households choose their purchases to maximize their level of satisfaction, which economists call utility, and firms make production decisions to maximize their profits.  N. Gregory Mankiw, Macroeconomics 5th Edition  </vt:lpstr>
      <vt:lpstr>The big question - What Macroeconomists Study: “Why have some countries experienced rapid growth in incomes over the past century while others stay mired in poverty? Why do some countries have high rates of inflation while others maintain stable prices? Why do all countries experience recessions and depressions—recurrent periods of falling incomes and rising unemployment—and how can government policy reduce the frequency and severity of these episodes? Macroeconomics, the study of the economy as a whole, attempts to answer these and many related questions.  To appreciate the importance of macroeconomics, you need only read the newspaper or listen to the news. Every day you can see headlines such as INCOME GROWTH SLOWS, FED MOVES TO COMBAT INFLATION, or STOCKS FALL AMID RECESSION FEARS.“  N. Gregory Mankiw, Macroeconomics 5th Edition</vt:lpstr>
      <vt:lpstr>The business cycle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dc:title>
  <dc:creator>Muno</dc:creator>
  <cp:lastModifiedBy>Clara Garatono</cp:lastModifiedBy>
  <cp:revision>61</cp:revision>
  <dcterms:created xsi:type="dcterms:W3CDTF">2022-01-21T02:44:46Z</dcterms:created>
  <dcterms:modified xsi:type="dcterms:W3CDTF">2024-10-15T20:44:01Z</dcterms:modified>
</cp:coreProperties>
</file>