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75" r:id="rId6"/>
    <p:sldId id="276" r:id="rId7"/>
    <p:sldId id="260" r:id="rId8"/>
    <p:sldId id="261" r:id="rId9"/>
    <p:sldId id="262" r:id="rId10"/>
    <p:sldId id="263" r:id="rId11"/>
    <p:sldId id="264" r:id="rId12"/>
    <p:sldId id="277" r:id="rId13"/>
    <p:sldId id="265" r:id="rId14"/>
    <p:sldId id="278" r:id="rId15"/>
    <p:sldId id="266" r:id="rId16"/>
    <p:sldId id="267" r:id="rId17"/>
    <p:sldId id="268" r:id="rId18"/>
    <p:sldId id="269" r:id="rId19"/>
    <p:sldId id="270" r:id="rId20"/>
    <p:sldId id="271" r:id="rId21"/>
    <p:sldId id="279" r:id="rId22"/>
    <p:sldId id="272" r:id="rId23"/>
    <p:sldId id="27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1F7B3A-EF9A-4BB5-8A57-5110940EDFA8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B3F41-D8FE-489E-B3DD-87F4F23C7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23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http://www.mirror.co.uk/news/uk-news/captain-bogus-620623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0B1C43-D6CA-4CFC-8B25-A6B25423A815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http://www.mirror.co.uk/news/uk-news/captain-bogus-620623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0B1C43-D6CA-4CFC-8B25-A6B25423A815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http://www.mirror.co.uk/news/uk-news/captain-bogus-620623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0B1C43-D6CA-4CFC-8B25-A6B25423A815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 smtClean="0"/>
              <a:t>http://www.findingdulcinea.com/news/Americas/2009/May/Gotcha--Student-s-Wikipedia-Hoax-Fools-Mainstream-Media.html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0B1C43-D6CA-4CFC-8B25-A6B25423A815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 smtClean="0"/>
              <a:t>http://www.findingdulcinea.com/news/Americas/2009/May/Gotcha--Student-s-Wikipedia-Hoax-Fools-Mainstream-Media.html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0B1C43-D6CA-4CFC-8B25-A6B25423A815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0BBBFE8-C10A-41BE-90A7-2D54EC970D94}" type="datetimeFigureOut">
              <a:rPr lang="en-GB" smtClean="0"/>
              <a:t>21/10/2016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E090EBCB-DC31-4571-9740-EA4C16AD4DB5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rror.co.uk/news/uk-news/captain-bogus-62062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andrepublic.com/News/846533/Vernon-Kay-denies-death-claim-following-Wikipedia-vandalism/" TargetMode="External"/><Relationship Id="rId2" Type="http://schemas.openxmlformats.org/officeDocument/2006/relationships/hyperlink" Target="http://voices.washingtonpost.com/capitol-briefing/2009/01/kennedy_the_latest_victim_of_w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dingdulcinea.com/new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findingdulcinea.com/2010/03/why-did-you-write-this.html" TargetMode="External"/><Relationship Id="rId2" Type="http://schemas.openxmlformats.org/officeDocument/2006/relationships/hyperlink" Target="http://blog.findingdulcinea.com/2010/03/who-publishes-this-web-site-who-wrote-this-articl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log.findingdulcinea.com/2010/03/when-did-you-write-this-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dingdulcinea.com/news/Americas/2009/May/Gotcha--Student-s-Wikipedia-Hoax-Fools-Mainstream-Media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uardian.co.uk/technology/2009/aug/12/wikipedia-deletionist-inclusionis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ytimes.com/2009/06/29/technology/internet/29wiki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5949280"/>
            <a:ext cx="6400800" cy="553616"/>
          </a:xfrm>
        </p:spPr>
        <p:txBody>
          <a:bodyPr>
            <a:normAutofit/>
          </a:bodyPr>
          <a:lstStyle/>
          <a:p>
            <a:pPr algn="r"/>
            <a:r>
              <a:rPr lang="en-GB" sz="2800" b="1" i="1" u="sng" dirty="0" smtClean="0"/>
              <a:t>David Anthony Williams BSc.(hons), MSc.</a:t>
            </a:r>
            <a:endParaRPr lang="en-GB" sz="2800" b="1" i="1" u="sng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1993129"/>
          </a:xfrm>
        </p:spPr>
        <p:txBody>
          <a:bodyPr/>
          <a:lstStyle/>
          <a:p>
            <a:r>
              <a:rPr lang="en-GB" sz="5400" b="1" dirty="0" smtClean="0"/>
              <a:t>Academic Writing – Valid Sources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48279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/>
              <a:t>Use Valid Sources</a:t>
            </a:r>
            <a:endParaRPr lang="en-GB" sz="3600" b="1" dirty="0"/>
          </a:p>
        </p:txBody>
      </p:sp>
      <p:sp>
        <p:nvSpPr>
          <p:cNvPr id="14338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875"/>
            <a:ext cx="9144000" cy="48958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 smtClean="0"/>
              <a:t>Wiki is an EXCELLENT resource however in addition to Wikipedia you must use academic and professional sources of information</a:t>
            </a:r>
            <a:r>
              <a:rPr lang="en-GB" altLang="en-US" sz="2800" dirty="0" smtClean="0"/>
              <a:t>.</a:t>
            </a:r>
          </a:p>
          <a:p>
            <a:pPr eaLnBrk="1" hangingPunct="1"/>
            <a:r>
              <a:rPr lang="en-GB" altLang="en-US" sz="2800" dirty="0" smtClean="0"/>
              <a:t>That is to say that Wikipedia may provide a good vehicle to start your research from but you should NEVER cite its contents as a reference.</a:t>
            </a:r>
          </a:p>
          <a:p>
            <a:pPr eaLnBrk="1" hangingPunct="1"/>
            <a:r>
              <a:rPr lang="en-GB" altLang="en-US" sz="2800" dirty="0" smtClean="0"/>
              <a:t>The references that are cited by Wikipedia may themselves be valid sources.</a:t>
            </a:r>
            <a:endParaRPr lang="en-GB" altLang="en-US" sz="2800" dirty="0" smtClean="0"/>
          </a:p>
          <a:p>
            <a:pPr eaLnBrk="1" hangingPunct="1"/>
            <a:r>
              <a:rPr lang="en-GB" altLang="en-US" sz="2800" dirty="0" smtClean="0"/>
              <a:t>For </a:t>
            </a:r>
            <a:r>
              <a:rPr lang="en-GB" altLang="en-US" sz="2800" dirty="0" smtClean="0"/>
              <a:t>examples, </a:t>
            </a:r>
            <a:r>
              <a:rPr lang="en-GB" altLang="en-US" sz="2800" dirty="0" smtClean="0"/>
              <a:t>see next </a:t>
            </a:r>
            <a:r>
              <a:rPr lang="en-GB" altLang="en-US" sz="2800" dirty="0" smtClean="0"/>
              <a:t>slides.</a:t>
            </a: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28582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 descr="Wiki.jpg"/>
          <p:cNvPicPr>
            <a:picLocks noChangeAspect="1"/>
          </p:cNvPicPr>
          <p:nvPr/>
        </p:nvPicPr>
        <p:blipFill>
          <a:blip r:embed="rId2" cstate="print"/>
          <a:srcRect t="3156" r="1963" b="8896"/>
          <a:stretch>
            <a:fillRect/>
          </a:stretch>
        </p:blipFill>
        <p:spPr bwMode="auto">
          <a:xfrm>
            <a:off x="107504" y="116632"/>
            <a:ext cx="8964488" cy="568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28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9512" y="0"/>
            <a:ext cx="8712968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 smtClean="0"/>
              <a:t>Wikipedia served Alan </a:t>
            </a:r>
            <a:r>
              <a:rPr lang="en-GB" sz="2600" dirty="0" err="1" smtClean="0"/>
              <a:t>Mcilwraith</a:t>
            </a:r>
            <a:r>
              <a:rPr lang="en-GB" sz="2600" dirty="0" smtClean="0"/>
              <a:t> with the ability to set up a fake life and possibly get girls and swindle charities.</a:t>
            </a:r>
          </a:p>
          <a:p>
            <a:endParaRPr lang="en-GB" sz="2600" dirty="0" smtClean="0"/>
          </a:p>
          <a:p>
            <a:r>
              <a:rPr lang="en-GB" sz="2600" dirty="0" smtClean="0"/>
              <a:t>An entry on on a Wikipedia mirror site describing the biography of a British army officer, Captain Sir Alan </a:t>
            </a:r>
            <a:r>
              <a:rPr lang="en-GB" sz="2600" dirty="0" err="1" smtClean="0"/>
              <a:t>Mcilwraith</a:t>
            </a:r>
            <a:r>
              <a:rPr lang="en-GB" sz="2600" dirty="0" smtClean="0"/>
              <a:t>, saying that he “is best known for risking his own life to protect that of his men for his action he was awarded DSO.” </a:t>
            </a:r>
          </a:p>
          <a:p>
            <a:endParaRPr lang="en-GB" sz="2600" dirty="0" smtClean="0"/>
          </a:p>
          <a:p>
            <a:pPr algn="just"/>
            <a:r>
              <a:rPr lang="en-GB" sz="2600" dirty="0" smtClean="0"/>
              <a:t>The poorly written entry even features a photo of </a:t>
            </a:r>
            <a:r>
              <a:rPr lang="en-GB" sz="2600" dirty="0" err="1" smtClean="0"/>
              <a:t>Mcilwraith</a:t>
            </a:r>
            <a:r>
              <a:rPr lang="en-GB" sz="2600" dirty="0" smtClean="0"/>
              <a:t> in full uniform.  In reality, </a:t>
            </a:r>
            <a:r>
              <a:rPr lang="en-GB" sz="2600" dirty="0" err="1" smtClean="0"/>
              <a:t>Mcilwraith</a:t>
            </a:r>
            <a:r>
              <a:rPr lang="en-GB" sz="2600" dirty="0" smtClean="0"/>
              <a:t> was a Dell customer service representative.</a:t>
            </a:r>
          </a:p>
          <a:p>
            <a:endParaRPr lang="en-GB" sz="2600" dirty="0" smtClean="0"/>
          </a:p>
          <a:p>
            <a:r>
              <a:rPr lang="en-GB" sz="2600" dirty="0" smtClean="0"/>
              <a:t>Task: Take a few minutes to read the report on-</a:t>
            </a:r>
          </a:p>
          <a:p>
            <a:pPr algn="r"/>
            <a:r>
              <a:rPr lang="en-GB" sz="2600" dirty="0" smtClean="0">
                <a:hlinkClick r:id="rId3"/>
              </a:rPr>
              <a:t>Captain Bogus Daily Mirror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83457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" t="10692" r="4223" b="6623"/>
          <a:stretch/>
        </p:blipFill>
        <p:spPr bwMode="auto">
          <a:xfrm>
            <a:off x="0" y="0"/>
            <a:ext cx="9119286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14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0" t="12709" r="3030" b="8823"/>
          <a:stretch/>
        </p:blipFill>
        <p:spPr bwMode="auto">
          <a:xfrm>
            <a:off x="0" y="4736"/>
            <a:ext cx="9144001" cy="685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93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/>
          <a:srcRect l="13355" t="26852" r="22883" b="47320"/>
          <a:stretch>
            <a:fillRect/>
          </a:stretch>
        </p:blipFill>
        <p:spPr bwMode="auto">
          <a:xfrm>
            <a:off x="179512" y="260648"/>
            <a:ext cx="8826123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51520" y="4077072"/>
            <a:ext cx="864096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Plato was an ancient Hawaiian weather man and surfer, writer of </a:t>
            </a:r>
            <a:r>
              <a:rPr lang="en-GB" sz="2800" dirty="0" err="1" smtClean="0"/>
              <a:t>cosmo</a:t>
            </a:r>
            <a:r>
              <a:rPr lang="en-GB" sz="2800" dirty="0" smtClean="0"/>
              <a:t> girls and founder of the </a:t>
            </a:r>
            <a:r>
              <a:rPr lang="en-GB" sz="2800" dirty="0" err="1" smtClean="0"/>
              <a:t>punahou</a:t>
            </a:r>
            <a:r>
              <a:rPr lang="en-GB" sz="2800" dirty="0" smtClean="0"/>
              <a:t> in Ancient Florida? According to his Wikipedia entry discovered by a teacher and submitted to </a:t>
            </a:r>
            <a:r>
              <a:rPr lang="en-GB" sz="2800" dirty="0" err="1" smtClean="0"/>
              <a:t>Flickr</a:t>
            </a:r>
            <a:r>
              <a:rPr lang="en-GB" sz="2800" dirty="0" smtClean="0"/>
              <a:t>, he was.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2371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/>
              <a:t>Celebrity Death Hoaxes on Wikipedia</a:t>
            </a:r>
            <a:endParaRPr lang="en-GB" sz="36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b="1" u="sng" dirty="0" smtClean="0">
                <a:hlinkClick r:id="rId2"/>
              </a:rPr>
              <a:t>Ted Kennedy’s death</a:t>
            </a:r>
            <a:r>
              <a:rPr lang="en-GB" sz="2400" dirty="0" smtClean="0"/>
              <a:t>: A Wikipedia blunder falsely reported the “death” of Sen. Edward Kennedy during the post-inaugural luncheon for Barack Obama in January 2009. </a:t>
            </a:r>
          </a:p>
          <a:p>
            <a:pPr algn="just"/>
            <a:r>
              <a:rPr lang="en-GB" sz="2400" b="1" dirty="0" smtClean="0">
                <a:hlinkClick r:id="rId3"/>
              </a:rPr>
              <a:t>Vernon Kay</a:t>
            </a:r>
            <a:r>
              <a:rPr lang="en-GB" sz="2400" dirty="0" smtClean="0"/>
              <a:t>: British TV presenter Vernon Kay was reported dead on Wikipedia, saying that “he’d drowned in a tragic yachting accident and Greece,”</a:t>
            </a:r>
          </a:p>
          <a:p>
            <a:pPr algn="just"/>
            <a:r>
              <a:rPr lang="en-GB" sz="2400" b="1" dirty="0" err="1" smtClean="0"/>
              <a:t>Miley</a:t>
            </a:r>
            <a:r>
              <a:rPr lang="en-GB" sz="2400" b="1" dirty="0" smtClean="0"/>
              <a:t> Cyrus’ death</a:t>
            </a:r>
            <a:r>
              <a:rPr lang="en-GB" sz="2400" dirty="0" smtClean="0"/>
              <a:t>: Social media site </a:t>
            </a:r>
            <a:r>
              <a:rPr lang="en-GB" sz="2400" dirty="0" err="1" smtClean="0"/>
              <a:t>Digg</a:t>
            </a:r>
            <a:r>
              <a:rPr lang="en-GB" sz="2400" dirty="0" smtClean="0"/>
              <a:t> and Wikipedia falsely reported her death in September 2008. The sites claimed that </a:t>
            </a:r>
            <a:r>
              <a:rPr lang="en-GB" sz="2400" dirty="0" err="1" smtClean="0"/>
              <a:t>Miley</a:t>
            </a:r>
            <a:r>
              <a:rPr lang="en-GB" sz="2400" dirty="0" smtClean="0"/>
              <a:t> Cyrus was killed in a car crash on her way to the </a:t>
            </a:r>
            <a:r>
              <a:rPr lang="en-GB" sz="2400" i="1" dirty="0" smtClean="0"/>
              <a:t>Hannah Montana</a:t>
            </a:r>
            <a:r>
              <a:rPr lang="en-GB" sz="2400" dirty="0" smtClean="0"/>
              <a:t> set, but it never happened</a:t>
            </a:r>
            <a:r>
              <a:rPr lang="en-GB" dirty="0" smtClean="0"/>
              <a:t>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97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Ten Reasons Why Academics Should Not Reference Wiki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3000" dirty="0" smtClean="0"/>
          </a:p>
          <a:p>
            <a:pPr marL="0" indent="0">
              <a:buNone/>
            </a:pPr>
            <a:r>
              <a:rPr lang="en-GB" sz="3000" dirty="0" smtClean="0"/>
              <a:t>The following content was obtained from-</a:t>
            </a:r>
          </a:p>
          <a:p>
            <a:pPr marL="0" indent="0">
              <a:buNone/>
            </a:pPr>
            <a:endParaRPr lang="en-GB" sz="3000" dirty="0" smtClean="0"/>
          </a:p>
          <a:p>
            <a:pPr marL="0" indent="0" algn="ctr">
              <a:buNone/>
            </a:pPr>
            <a:r>
              <a:rPr lang="en-GB" sz="3900" dirty="0" smtClean="0">
                <a:hlinkClick r:id="rId2"/>
              </a:rPr>
              <a:t>http://www.findingdulcinea.com</a:t>
            </a:r>
            <a:endParaRPr lang="en-GB" sz="3900" dirty="0" smtClean="0"/>
          </a:p>
          <a:p>
            <a:pPr marL="0" indent="0" algn="just">
              <a:buNone/>
            </a:pPr>
            <a:endParaRPr lang="en-GB" sz="3000" dirty="0" smtClean="0"/>
          </a:p>
          <a:p>
            <a:pPr marL="0" indent="0" algn="just">
              <a:buNone/>
            </a:pPr>
            <a:r>
              <a:rPr lang="en-GB" sz="3000" dirty="0" smtClean="0"/>
              <a:t>The page contains some good pointers on the uses and risks of utilising </a:t>
            </a:r>
            <a:r>
              <a:rPr lang="en-GB" sz="3000" dirty="0" smtClean="0"/>
              <a:t>sources </a:t>
            </a:r>
            <a:r>
              <a:rPr lang="en-GB" sz="3000" dirty="0" smtClean="0"/>
              <a:t>such as </a:t>
            </a:r>
            <a:r>
              <a:rPr lang="en-GB" sz="3000" dirty="0" smtClean="0"/>
              <a:t>Wikipedia </a:t>
            </a:r>
            <a:r>
              <a:rPr lang="en-GB" sz="3000" dirty="0" smtClean="0"/>
              <a:t>as a secondary source for academic writing</a:t>
            </a:r>
          </a:p>
          <a:p>
            <a:pPr algn="just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12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Reason 10:  Never rely on </a:t>
            </a:r>
            <a:r>
              <a:rPr lang="en-GB" b="1" i="1" dirty="0" smtClean="0"/>
              <a:t>any</a:t>
            </a:r>
            <a:r>
              <a:rPr lang="en-GB" b="1" dirty="0" smtClean="0"/>
              <a:t> </a:t>
            </a:r>
            <a:r>
              <a:rPr lang="en-GB" b="1" u="sng" dirty="0" smtClean="0"/>
              <a:t>one</a:t>
            </a:r>
            <a:r>
              <a:rPr lang="en-GB" b="1" dirty="0" smtClean="0"/>
              <a:t> source for important information.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493096"/>
          </a:xfrm>
        </p:spPr>
        <p:txBody>
          <a:bodyPr>
            <a:noAutofit/>
          </a:bodyPr>
          <a:lstStyle/>
          <a:p>
            <a:pPr marL="358775" indent="-249238" algn="just"/>
            <a:r>
              <a:rPr lang="en-GB" sz="3200" dirty="0" smtClean="0"/>
              <a:t>Everyone makes mistakes. All scholarly journals and newspapers contain “corrections” sections in which they acknowledge errors in their prior work.</a:t>
            </a:r>
          </a:p>
          <a:p>
            <a:pPr marL="80963" indent="28575" algn="just">
              <a:buNone/>
            </a:pPr>
            <a:r>
              <a:rPr lang="en-GB" sz="3200" dirty="0" smtClean="0"/>
              <a:t>Take </a:t>
            </a:r>
            <a:r>
              <a:rPr lang="en-GB" sz="3200" dirty="0" smtClean="0"/>
              <a:t>a sceptical approach to everything you read!!! </a:t>
            </a:r>
            <a:endParaRPr lang="en-GB" sz="3200" dirty="0" smtClean="0"/>
          </a:p>
          <a:p>
            <a:pPr marL="80963" indent="28575" algn="just">
              <a:buNone/>
            </a:pPr>
            <a:r>
              <a:rPr lang="en-GB" sz="3200" dirty="0" smtClean="0"/>
              <a:t>Always </a:t>
            </a:r>
            <a:r>
              <a:rPr lang="en-GB" sz="3200" dirty="0" smtClean="0"/>
              <a:t>verify important information by confirming it with multiple sources.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2222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Reason 9: Don’t rely on something if you don’t know who wrote it.</a:t>
            </a:r>
            <a:endParaRPr lang="en-GB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1481328"/>
            <a:ext cx="8229600" cy="5116024"/>
          </a:xfrm>
        </p:spPr>
        <p:txBody>
          <a:bodyPr>
            <a:noAutofit/>
          </a:bodyPr>
          <a:lstStyle/>
          <a:p>
            <a:pPr marL="80963" indent="28575" algn="just">
              <a:buNone/>
            </a:pPr>
            <a:endParaRPr lang="en-GB" sz="3200" dirty="0" smtClean="0"/>
          </a:p>
          <a:p>
            <a:pPr marL="80963" indent="28575" algn="just">
              <a:buNone/>
            </a:pPr>
            <a:r>
              <a:rPr lang="en-GB" sz="3200" dirty="0" smtClean="0"/>
              <a:t>Very </a:t>
            </a:r>
            <a:r>
              <a:rPr lang="en-GB" sz="3200" dirty="0" smtClean="0"/>
              <a:t>few Wikipedia </a:t>
            </a:r>
            <a:r>
              <a:rPr lang="en-GB" sz="3200" dirty="0" smtClean="0"/>
              <a:t>contributors –</a:t>
            </a:r>
          </a:p>
          <a:p>
            <a:pPr marL="80963" indent="28575" algn="just">
              <a:buNone/>
            </a:pPr>
            <a:endParaRPr lang="en-GB" sz="3200" dirty="0" smtClean="0"/>
          </a:p>
          <a:p>
            <a:pPr marL="80963" indent="28575" algn="just"/>
            <a:r>
              <a:rPr lang="en-GB" sz="3200" dirty="0"/>
              <a:t>U</a:t>
            </a:r>
            <a:r>
              <a:rPr lang="en-GB" sz="3200" dirty="0" smtClean="0"/>
              <a:t>se </a:t>
            </a:r>
            <a:r>
              <a:rPr lang="en-GB" sz="3200" dirty="0" smtClean="0"/>
              <a:t>their real name </a:t>
            </a:r>
          </a:p>
          <a:p>
            <a:pPr marL="80963" indent="28575" algn="just"/>
            <a:r>
              <a:rPr lang="en-GB" sz="3200" dirty="0"/>
              <a:t>P</a:t>
            </a:r>
            <a:r>
              <a:rPr lang="en-GB" sz="3200" dirty="0" smtClean="0"/>
              <a:t>rovide </a:t>
            </a:r>
            <a:r>
              <a:rPr lang="en-GB" sz="3200" dirty="0" smtClean="0"/>
              <a:t>any information about who they are. </a:t>
            </a:r>
          </a:p>
          <a:p>
            <a:pPr marL="80963" indent="28575" algn="just"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46498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Reason 9: Don’t rely on something if you don’t know who wrote it.</a:t>
            </a:r>
            <a:endParaRPr lang="en-GB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1481328"/>
            <a:ext cx="8229600" cy="5116024"/>
          </a:xfrm>
        </p:spPr>
        <p:txBody>
          <a:bodyPr>
            <a:noAutofit/>
          </a:bodyPr>
          <a:lstStyle/>
          <a:p>
            <a:pPr marL="80963" indent="28575" algn="just">
              <a:buNone/>
            </a:pPr>
            <a:r>
              <a:rPr lang="en-GB" sz="3200" dirty="0" smtClean="0"/>
              <a:t>In </a:t>
            </a:r>
            <a:r>
              <a:rPr lang="en-GB" sz="3200" dirty="0" smtClean="0"/>
              <a:t>order to properly evaluate information on the Internet you must ask -</a:t>
            </a:r>
          </a:p>
          <a:p>
            <a:pPr marL="336995" lvl="1" indent="28575" algn="just">
              <a:buNone/>
            </a:pPr>
            <a:r>
              <a:rPr lang="en-GB" sz="3200" dirty="0" smtClean="0"/>
              <a:t>“</a:t>
            </a:r>
            <a:r>
              <a:rPr lang="en-GB" sz="3200" u="sng" dirty="0" smtClean="0">
                <a:hlinkClick r:id="rId2"/>
              </a:rPr>
              <a:t>Who wrote this?</a:t>
            </a:r>
            <a:r>
              <a:rPr lang="en-GB" sz="3200" dirty="0" smtClean="0"/>
              <a:t>” </a:t>
            </a:r>
          </a:p>
          <a:p>
            <a:pPr marL="336995" lvl="1" indent="28575" algn="just">
              <a:buNone/>
            </a:pPr>
            <a:r>
              <a:rPr lang="en-GB" sz="3200" dirty="0" smtClean="0"/>
              <a:t>“</a:t>
            </a:r>
            <a:r>
              <a:rPr lang="en-GB" sz="3200" dirty="0" smtClean="0">
                <a:hlinkClick r:id="rId3"/>
              </a:rPr>
              <a:t>Why did they write it?</a:t>
            </a:r>
            <a:r>
              <a:rPr lang="en-GB" sz="3200" dirty="0" smtClean="0"/>
              <a:t>” </a:t>
            </a:r>
          </a:p>
          <a:p>
            <a:pPr marL="336995" lvl="1" indent="28575" algn="just">
              <a:buNone/>
            </a:pPr>
            <a:r>
              <a:rPr lang="en-GB" sz="3200" dirty="0" smtClean="0"/>
              <a:t>“</a:t>
            </a:r>
            <a:r>
              <a:rPr lang="en-GB" sz="3200" dirty="0" smtClean="0">
                <a:hlinkClick r:id="rId4"/>
              </a:rPr>
              <a:t>When Did They Write This?</a:t>
            </a:r>
            <a:r>
              <a:rPr lang="en-GB" sz="3200" dirty="0" smtClean="0"/>
              <a:t>” </a:t>
            </a:r>
            <a:endParaRPr lang="en-GB" sz="2400" dirty="0" smtClean="0"/>
          </a:p>
          <a:p>
            <a:pPr marL="80963" indent="28575" algn="just">
              <a:buNone/>
            </a:pPr>
            <a:r>
              <a:rPr lang="en-GB" sz="2800" dirty="0" smtClean="0"/>
              <a:t>On </a:t>
            </a:r>
            <a:r>
              <a:rPr lang="en-GB" sz="2800" dirty="0" smtClean="0"/>
              <a:t>sites with anonymous authors you can’t find this information</a:t>
            </a:r>
            <a:r>
              <a:rPr lang="en-GB" sz="2800" dirty="0" smtClean="0"/>
              <a:t>.</a:t>
            </a:r>
          </a:p>
          <a:p>
            <a:pPr marL="80963" indent="28575" algn="just">
              <a:buNone/>
            </a:pPr>
            <a:endParaRPr lang="en-GB" sz="2800" dirty="0" smtClean="0"/>
          </a:p>
          <a:p>
            <a:pPr marL="80963" indent="28575" algn="r">
              <a:buNone/>
            </a:pPr>
            <a:r>
              <a:rPr lang="en-GB" sz="2800" dirty="0" smtClean="0"/>
              <a:t>TASK:  Examine </a:t>
            </a:r>
            <a:r>
              <a:rPr lang="en-GB" sz="2800" dirty="0" smtClean="0"/>
              <a:t>the guides </a:t>
            </a:r>
            <a:r>
              <a:rPr lang="en-GB" sz="2800" dirty="0" smtClean="0"/>
              <a:t>at the </a:t>
            </a:r>
            <a:r>
              <a:rPr lang="en-GB" sz="2800" dirty="0" smtClean="0"/>
              <a:t>above links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1620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Reason 8:  The contributor with an agenda often prevails</a:t>
            </a:r>
            <a:r>
              <a:rPr lang="en-GB" b="0" dirty="0" smtClean="0"/>
              <a:t>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336995" lvl="1" indent="28575" algn="just">
              <a:buNone/>
            </a:pPr>
            <a:r>
              <a:rPr lang="en-GB" sz="2400" dirty="0" smtClean="0"/>
              <a:t>The intellectual sparring at the heart of Wikipedia's group editing process results in a consensus that removes unreliable contributions and edits.</a:t>
            </a:r>
          </a:p>
          <a:p>
            <a:pPr marL="336995" lvl="1" indent="28575" algn="just">
              <a:buNone/>
            </a:pPr>
            <a:endParaRPr lang="en-GB" sz="2400" dirty="0" smtClean="0"/>
          </a:p>
          <a:p>
            <a:pPr marL="336995" lvl="1" indent="28575" algn="just">
              <a:buNone/>
            </a:pPr>
            <a:r>
              <a:rPr lang="en-GB" sz="2400" dirty="0" smtClean="0"/>
              <a:t>But often the contributor who “wins” is not the one with the soundest information, but rather the one with the strongest agenda.</a:t>
            </a:r>
          </a:p>
          <a:p>
            <a:pPr marL="336995" lvl="1" indent="28575" algn="just">
              <a:buNone/>
            </a:pPr>
            <a:endParaRPr lang="en-GB" sz="2400" dirty="0" smtClean="0"/>
          </a:p>
          <a:p>
            <a:pPr marL="336995" lvl="1" indent="28575" algn="just">
              <a:buNone/>
            </a:pPr>
            <a:endParaRPr lang="en-GB" sz="2400" dirty="0"/>
          </a:p>
          <a:p>
            <a:pPr marL="336995" lvl="1" indent="28575" algn="just"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08641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Reason 8:  The contributor with an agenda often prevails.</a:t>
            </a:r>
            <a:endParaRPr lang="en-GB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336995" lvl="1" indent="28575" algn="just">
              <a:buNone/>
            </a:pPr>
            <a:r>
              <a:rPr lang="en-GB" sz="3600" dirty="0"/>
              <a:t>Examine and discuss the following </a:t>
            </a:r>
            <a:r>
              <a:rPr lang="en-GB" sz="3600" dirty="0" smtClean="0"/>
              <a:t>article amongst  yourselves-</a:t>
            </a:r>
            <a:endParaRPr lang="en-GB" sz="3600" dirty="0"/>
          </a:p>
          <a:p>
            <a:pPr marL="336995" lvl="1" indent="28575" algn="just">
              <a:buNone/>
            </a:pPr>
            <a:endParaRPr lang="en-GB" sz="3600" dirty="0" smtClean="0"/>
          </a:p>
          <a:p>
            <a:pPr marL="336995" lvl="1" indent="28575" algn="just">
              <a:buNone/>
            </a:pPr>
            <a:r>
              <a:rPr lang="en-GB" sz="3600" dirty="0"/>
              <a:t> </a:t>
            </a:r>
            <a:r>
              <a:rPr lang="en-GB" sz="3600" u="sng" dirty="0">
                <a:hlinkClick r:id="rId3"/>
              </a:rPr>
              <a:t>a fake quotation on the Wikipedia article</a:t>
            </a:r>
            <a:endParaRPr lang="en-GB" sz="3600" u="sng" dirty="0"/>
          </a:p>
          <a:p>
            <a:pPr marL="336995" lvl="1" indent="28575" algn="just">
              <a:buNone/>
            </a:pPr>
            <a:endParaRPr lang="en-GB" sz="2400" dirty="0" smtClean="0"/>
          </a:p>
          <a:p>
            <a:pPr marL="336995" lvl="1" indent="28575" algn="just">
              <a:buNone/>
            </a:pPr>
            <a:endParaRPr lang="en-GB" sz="2400" dirty="0"/>
          </a:p>
          <a:p>
            <a:pPr marL="336995" lvl="1" indent="28575" algn="just"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871920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/>
              <a:t>Reason 7:  Individuals with agendas sometimes have significant editing authority.</a:t>
            </a:r>
            <a:endParaRPr lang="en-GB" sz="28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79512" y="1600200"/>
            <a:ext cx="8640960" cy="4114800"/>
          </a:xfrm>
        </p:spPr>
        <p:txBody>
          <a:bodyPr>
            <a:noAutofit/>
          </a:bodyPr>
          <a:lstStyle/>
          <a:p>
            <a:pPr marL="85725" indent="23813">
              <a:buNone/>
            </a:pPr>
            <a:r>
              <a:rPr lang="en-GB" sz="2400" dirty="0" smtClean="0"/>
              <a:t>Administrators on Wikipedia have the power to delete or disallow comments or articles they disagree with and support the viewpoints they approve. </a:t>
            </a:r>
          </a:p>
          <a:p>
            <a:pPr marL="85725" indent="23813">
              <a:buNone/>
            </a:pPr>
            <a:r>
              <a:rPr lang="en-GB" sz="2400" dirty="0" smtClean="0"/>
              <a:t>For example, beginning in 2003, U.K. scientist William </a:t>
            </a:r>
            <a:r>
              <a:rPr lang="en-GB" sz="2400" dirty="0" err="1" smtClean="0"/>
              <a:t>Connolley</a:t>
            </a:r>
            <a:r>
              <a:rPr lang="en-GB" sz="2400" dirty="0" smtClean="0"/>
              <a:t> became a Web site administrator and subsequently wrote or rewrote more than 5,000 Wikipedia articles supporting the concept of climate change and global warming. </a:t>
            </a:r>
          </a:p>
          <a:p>
            <a:pPr marL="85725" indent="23813">
              <a:buNone/>
            </a:pPr>
            <a:r>
              <a:rPr lang="en-GB" sz="2400" dirty="0" smtClean="0"/>
              <a:t>More </a:t>
            </a:r>
            <a:r>
              <a:rPr lang="en-GB" sz="2400" dirty="0" smtClean="0"/>
              <a:t>importantly, he used his authority to ban more than 2,000 contributors with opposing viewpoints from making further contributions.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3383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/>
              <a:t>Reason 6: Sometimes “vandals” create malicious entries that go uncorrected for months.</a:t>
            </a:r>
            <a:endParaRPr lang="en-GB" sz="28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5069160"/>
          </a:xfrm>
        </p:spPr>
        <p:txBody>
          <a:bodyPr>
            <a:noAutofit/>
          </a:bodyPr>
          <a:lstStyle/>
          <a:p>
            <a:pPr marL="173038" indent="-63500">
              <a:buNone/>
            </a:pPr>
            <a:r>
              <a:rPr lang="en-GB" sz="3200" dirty="0" smtClean="0"/>
              <a:t>Due to the fact that Wikipedia can be edited by anyone with an Internet connection, users can falsify entries. </a:t>
            </a:r>
          </a:p>
          <a:p>
            <a:pPr marL="173038" indent="-63500">
              <a:buNone/>
            </a:pPr>
            <a:r>
              <a:rPr lang="en-GB" sz="3200" dirty="0" smtClean="0"/>
              <a:t>Though </a:t>
            </a:r>
            <a:r>
              <a:rPr lang="en-GB" sz="3200" dirty="0" smtClean="0"/>
              <a:t>in many instances reviewers quickly delete this “vandalism,” occasionally false information can remain on Wikipedia for extended periods of time.</a:t>
            </a:r>
          </a:p>
          <a:p>
            <a:pPr marL="173038" indent="-63500">
              <a:buNone/>
            </a:pPr>
            <a:endParaRPr lang="en-GB" sz="3200" dirty="0" smtClean="0"/>
          </a:p>
          <a:p>
            <a:pPr marL="173038" indent="-63500">
              <a:buNone/>
            </a:pPr>
            <a:r>
              <a:rPr lang="en-GB" sz="3200" dirty="0" smtClean="0"/>
              <a:t>See previous examples.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283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Reason 5: There is little diversity among editors.</a:t>
            </a:r>
            <a:endParaRPr lang="en-GB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173038" indent="-63500">
              <a:buNone/>
            </a:pPr>
            <a:r>
              <a:rPr lang="en-GB" sz="2800" dirty="0" smtClean="0"/>
              <a:t>According to a 2009 survey by the Wikimedia Foundation, 87 percent of Wikipedia editors are male, with an average age of 26.8 years. </a:t>
            </a:r>
            <a:r>
              <a:rPr lang="en-GB" sz="2800" dirty="0" smtClean="0"/>
              <a:t>  According </a:t>
            </a:r>
            <a:r>
              <a:rPr lang="en-GB" sz="2800" dirty="0" smtClean="0"/>
              <a:t>to executive director Sue Gardner, they hail mostly from Europe and North America, and many of them are in graduate school</a:t>
            </a:r>
            <a:r>
              <a:rPr lang="en-GB" sz="2800" dirty="0" smtClean="0"/>
              <a:t>.</a:t>
            </a:r>
          </a:p>
          <a:p>
            <a:pPr marL="173038" indent="-63500">
              <a:buNone/>
            </a:pPr>
            <a:r>
              <a:rPr lang="en-GB" sz="2800" dirty="0" smtClean="0"/>
              <a:t>As </a:t>
            </a:r>
            <a:r>
              <a:rPr lang="en-GB" sz="2800" dirty="0" smtClean="0"/>
              <a:t>a result the site falls far short of its ideals of providing “the sum of all human knowledge” without the broad perspectives that a more diversified pool of </a:t>
            </a:r>
            <a:r>
              <a:rPr lang="en-GB" sz="2800" dirty="0" smtClean="0"/>
              <a:t>editors </a:t>
            </a:r>
            <a:r>
              <a:rPr lang="en-GB" sz="2800" dirty="0" smtClean="0"/>
              <a:t>would bring.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6611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Reason 4: The number of active Wikipedia editors has flat lined.</a:t>
            </a:r>
            <a:endParaRPr lang="en-GB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85725" indent="23813">
              <a:buNone/>
            </a:pPr>
            <a:r>
              <a:rPr lang="en-GB" sz="3200" dirty="0" smtClean="0"/>
              <a:t>The </a:t>
            </a:r>
            <a:r>
              <a:rPr lang="en-GB" sz="3200" dirty="0" smtClean="0"/>
              <a:t>number of active Wikipedia editors (those who make at least five edits a month) has stopped growing. </a:t>
            </a:r>
          </a:p>
          <a:p>
            <a:pPr marL="85725" indent="23813">
              <a:buNone/>
            </a:pPr>
            <a:endParaRPr lang="en-GB" sz="3200" dirty="0" smtClean="0"/>
          </a:p>
          <a:p>
            <a:pPr marL="85725" indent="23813">
              <a:buNone/>
            </a:pPr>
            <a:r>
              <a:rPr lang="en-GB" sz="3200" dirty="0" smtClean="0"/>
              <a:t>It remains to be seen whether the current number of active editors can maintain and continue updating Wikipedia.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460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Reason 3: It has become harder for casual participants to contribute.</a:t>
            </a:r>
            <a:endParaRPr lang="en-GB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173038" indent="-63500">
              <a:buNone/>
            </a:pPr>
            <a:r>
              <a:rPr lang="en-GB" sz="3200" dirty="0" smtClean="0"/>
              <a:t>According to the Palo Alto Research </a:t>
            </a:r>
            <a:r>
              <a:rPr lang="en-GB" sz="3200" dirty="0" err="1" smtClean="0"/>
              <a:t>Center</a:t>
            </a:r>
            <a:r>
              <a:rPr lang="en-GB" sz="3200" dirty="0" smtClean="0"/>
              <a:t>, the </a:t>
            </a:r>
            <a:r>
              <a:rPr lang="en-GB" sz="3200" dirty="0" smtClean="0">
                <a:hlinkClick r:id="rId2"/>
              </a:rPr>
              <a:t>contributions of casual and new contributors are being reversed</a:t>
            </a:r>
            <a:r>
              <a:rPr lang="en-GB" sz="3200" dirty="0" smtClean="0"/>
              <a:t> at a greater rate than several years ago. </a:t>
            </a:r>
          </a:p>
          <a:p>
            <a:pPr marL="173038" indent="-63500">
              <a:buNone/>
            </a:pPr>
            <a:r>
              <a:rPr lang="en-GB" sz="3200" dirty="0" smtClean="0"/>
              <a:t>The </a:t>
            </a:r>
            <a:r>
              <a:rPr lang="en-GB" sz="3200" dirty="0" smtClean="0"/>
              <a:t>result is that a steady group of high-level editors has more control over Wikipedia than ever.</a:t>
            </a:r>
          </a:p>
          <a:p>
            <a:pPr marL="173038" indent="-63500">
              <a:buNone/>
            </a:pPr>
            <a:r>
              <a:rPr lang="en-GB" sz="3200" dirty="0" smtClean="0"/>
              <a:t>This </a:t>
            </a:r>
            <a:r>
              <a:rPr lang="en-GB" sz="3200" dirty="0" smtClean="0"/>
              <a:t>could result in bias in the material</a:t>
            </a:r>
            <a:r>
              <a:rPr lang="en-GB" sz="1800" dirty="0" smtClean="0"/>
              <a:t>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6501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/>
              <a:t>Reason 2: Accurate contributors can be silenced.</a:t>
            </a:r>
            <a:endParaRPr lang="en-GB" sz="36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err="1" smtClean="0"/>
              <a:t>Deletionists</a:t>
            </a:r>
            <a:r>
              <a:rPr lang="en-GB" sz="2800" dirty="0" smtClean="0"/>
              <a:t> on Wikipedia often rely on the argument that a contribution comes from an “unreliable source,” with the editor deciding what is reliable. 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When the Taliban kidnapped New York Times reporter David Rohde in Afghanistan, the paper </a:t>
            </a:r>
            <a:r>
              <a:rPr lang="en-GB" sz="2800" dirty="0" smtClean="0">
                <a:hlinkClick r:id="rId2"/>
              </a:rPr>
              <a:t>convinced 40 media organizations plus Wikipedia not to report on it</a:t>
            </a:r>
            <a:r>
              <a:rPr lang="en-GB" sz="2800" dirty="0" smtClean="0"/>
              <a:t> out of concerns that it </a:t>
            </a:r>
            <a:r>
              <a:rPr lang="en-GB" sz="2800" dirty="0" smtClean="0"/>
              <a:t>would </a:t>
            </a:r>
            <a:r>
              <a:rPr lang="en-GB" sz="2800" dirty="0" smtClean="0"/>
              <a:t>compromise Rohde's safety.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4133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Reason 1: It says so on Wikipedia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7924800" cy="466226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3200" dirty="0" smtClean="0"/>
              <a:t>Wikipedia </a:t>
            </a:r>
            <a:r>
              <a:rPr lang="en-GB" sz="3200" dirty="0" smtClean="0"/>
              <a:t>says, </a:t>
            </a:r>
            <a:endParaRPr lang="en-GB" sz="3200" dirty="0" smtClean="0"/>
          </a:p>
          <a:p>
            <a:pPr algn="ctr">
              <a:buNone/>
            </a:pPr>
            <a:r>
              <a:rPr lang="en-GB" sz="3200" dirty="0" smtClean="0"/>
              <a:t>“</a:t>
            </a:r>
            <a:r>
              <a:rPr lang="en-GB" sz="3200" dirty="0" smtClean="0"/>
              <a:t>We do not expect you to trust us.” </a:t>
            </a:r>
            <a:endParaRPr lang="en-GB" sz="3200" dirty="0" smtClean="0"/>
          </a:p>
          <a:p>
            <a:pPr algn="ctr">
              <a:buNone/>
            </a:pPr>
            <a:r>
              <a:rPr lang="en-GB" sz="3200" dirty="0" smtClean="0"/>
              <a:t>It </a:t>
            </a:r>
            <a:r>
              <a:rPr lang="en-GB" sz="3200" dirty="0" smtClean="0"/>
              <a:t>adds that it is </a:t>
            </a:r>
            <a:endParaRPr lang="en-GB" sz="3200" dirty="0" smtClean="0"/>
          </a:p>
          <a:p>
            <a:pPr algn="ctr">
              <a:buNone/>
            </a:pPr>
            <a:r>
              <a:rPr lang="en-GB" sz="3200" dirty="0" smtClean="0"/>
              <a:t>“</a:t>
            </a:r>
            <a:r>
              <a:rPr lang="en-GB" sz="3200" dirty="0" smtClean="0"/>
              <a:t>not a primary source” </a:t>
            </a:r>
            <a:endParaRPr lang="en-GB" sz="3200" dirty="0" smtClean="0"/>
          </a:p>
          <a:p>
            <a:pPr algn="ctr">
              <a:buNone/>
            </a:pPr>
            <a:r>
              <a:rPr lang="en-GB" sz="3200" dirty="0" smtClean="0"/>
              <a:t>and </a:t>
            </a:r>
            <a:r>
              <a:rPr lang="en-GB" sz="3200" dirty="0" smtClean="0"/>
              <a:t>that </a:t>
            </a:r>
            <a:endParaRPr lang="en-GB" sz="3200" dirty="0" smtClean="0"/>
          </a:p>
          <a:p>
            <a:pPr algn="ctr">
              <a:buNone/>
            </a:pPr>
            <a:r>
              <a:rPr lang="en-GB" sz="3200" dirty="0" smtClean="0"/>
              <a:t>“</a:t>
            </a:r>
            <a:r>
              <a:rPr lang="en-GB" sz="3200" dirty="0" smtClean="0"/>
              <a:t>because some articles may contain </a:t>
            </a:r>
            <a:r>
              <a:rPr lang="en-GB" sz="3200" dirty="0" smtClean="0"/>
              <a:t>errors, you </a:t>
            </a:r>
            <a:r>
              <a:rPr lang="en-GB" sz="3200" dirty="0" smtClean="0"/>
              <a:t>should </a:t>
            </a:r>
            <a:r>
              <a:rPr lang="en-GB" sz="3200" dirty="0" smtClean="0"/>
              <a:t>not </a:t>
            </a:r>
            <a:r>
              <a:rPr lang="en-GB" sz="3200" dirty="0" smtClean="0"/>
              <a:t>use Wikipedia to make critical decisions</a:t>
            </a:r>
            <a:r>
              <a:rPr lang="en-GB" sz="3200" dirty="0" smtClean="0"/>
              <a:t>.”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6021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Reason 1: It says so on Wikipedia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3600" dirty="0" smtClean="0"/>
              <a:t>Wikipedia </a:t>
            </a:r>
            <a:r>
              <a:rPr lang="en-GB" sz="3600" dirty="0" smtClean="0"/>
              <a:t>notes in “About” section, </a:t>
            </a:r>
          </a:p>
          <a:p>
            <a:pPr algn="ctr">
              <a:buNone/>
            </a:pPr>
            <a:endParaRPr lang="en-GB" sz="3600" dirty="0" smtClean="0"/>
          </a:p>
          <a:p>
            <a:pPr algn="ctr">
              <a:buNone/>
            </a:pPr>
            <a:r>
              <a:rPr lang="en-GB" sz="3600" dirty="0" smtClean="0"/>
              <a:t>	“Users should be aware that not all articles are of encyclopaedic quality from the start: they may contain false or debatable information.”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4510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2781300"/>
            <a:ext cx="1774825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31049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58</TotalTime>
  <Words>830</Words>
  <Application>Microsoft Office PowerPoint</Application>
  <PresentationFormat>On-screen Show (4:3)</PresentationFormat>
  <Paragraphs>99</Paragraphs>
  <Slides>23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Horizon</vt:lpstr>
      <vt:lpstr>Academic Writing – Valid Sources</vt:lpstr>
      <vt:lpstr>Use Valid 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Celebrity Death Hoaxes on Wikipedia</vt:lpstr>
      <vt:lpstr>Ten Reasons Why Academics Should Not Reference Wiki</vt:lpstr>
      <vt:lpstr>Reason 10:  Never rely on any one source for important information.</vt:lpstr>
      <vt:lpstr>Reason 9: Don’t rely on something if you don’t know who wrote it.</vt:lpstr>
      <vt:lpstr>Reason 9: Don’t rely on something if you don’t know who wrote it.</vt:lpstr>
      <vt:lpstr>Reason 8:  The contributor with an agenda often prevails.</vt:lpstr>
      <vt:lpstr>Reason 8:  The contributor with an agenda often prevails.</vt:lpstr>
      <vt:lpstr>Reason 7:  Individuals with agendas sometimes have significant editing authority.</vt:lpstr>
      <vt:lpstr>Reason 6: Sometimes “vandals” create malicious entries that go uncorrected for months.</vt:lpstr>
      <vt:lpstr>Reason 5: There is little diversity among editors.</vt:lpstr>
      <vt:lpstr>Reason 4: The number of active Wikipedia editors has flat lined.</vt:lpstr>
      <vt:lpstr>Reason 3: It has become harder for casual participants to contribute.</vt:lpstr>
      <vt:lpstr>Reason 2: Accurate contributors can be silenced.</vt:lpstr>
      <vt:lpstr>Reason 1: It says so on Wikipedia.</vt:lpstr>
      <vt:lpstr>Reason 1: It says so on Wikipedia.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 – Valid Sources</dc:title>
  <dc:creator>Dave Williams</dc:creator>
  <cp:lastModifiedBy>Dave Williams</cp:lastModifiedBy>
  <cp:revision>4</cp:revision>
  <dcterms:created xsi:type="dcterms:W3CDTF">2016-10-21T14:04:53Z</dcterms:created>
  <dcterms:modified xsi:type="dcterms:W3CDTF">2016-10-21T15:02:56Z</dcterms:modified>
</cp:coreProperties>
</file>