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9" d="100"/>
          <a:sy n="49" d="100"/>
        </p:scale>
        <p:origin x="1422" y="48"/>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6DB3A4-5B02-4D64-BD27-C538D63D589C}" type="datetimeFigureOut">
              <a:rPr lang="en-GB" smtClean="0"/>
              <a:pPr/>
              <a:t>02/05/2018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62671C-52B8-407B-AA87-6C7C3DA24BEC}" type="slidenum">
              <a:rPr lang="en-GB" smtClean="0"/>
              <a:pPr/>
              <a:t>‹#›</a:t>
            </a:fld>
            <a:endParaRPr lang="en-GB"/>
          </a:p>
        </p:txBody>
      </p:sp>
    </p:spTree>
    <p:extLst>
      <p:ext uri="{BB962C8B-B14F-4D97-AF65-F5344CB8AC3E}">
        <p14:creationId xmlns:p14="http://schemas.microsoft.com/office/powerpoint/2010/main" val="3037479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2671C-52B8-407B-AA87-6C7C3DA24BEC}" type="slidenum">
              <a:rPr lang="en-GB" smtClean="0"/>
              <a:pPr/>
              <a:t>1</a:t>
            </a:fld>
            <a:endParaRPr lang="en-GB"/>
          </a:p>
        </p:txBody>
      </p:sp>
    </p:spTree>
    <p:extLst>
      <p:ext uri="{BB962C8B-B14F-4D97-AF65-F5344CB8AC3E}">
        <p14:creationId xmlns:p14="http://schemas.microsoft.com/office/powerpoint/2010/main" val="3811898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6"/>
            <a:ext cx="10881360" cy="2058035"/>
          </a:xfrm>
        </p:spPr>
        <p:txBody>
          <a:bodyPr/>
          <a:lstStyle/>
          <a:p>
            <a:r>
              <a:rPr lang="en-US"/>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1"/>
            <a:ext cx="10881360" cy="1906905"/>
          </a:xfrm>
        </p:spPr>
        <p:txBody>
          <a:bodyPr anchor="t"/>
          <a:lstStyle>
            <a:lvl1pPr algn="l">
              <a:defRPr sz="5600" b="1" cap="all"/>
            </a:lvl1pPr>
          </a:lstStyle>
          <a:p>
            <a:r>
              <a:rPr lang="en-US"/>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067800" y="3135948"/>
            <a:ext cx="7958773"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3"/>
            <a:ext cx="11521440" cy="16002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503036" y="2149158"/>
            <a:ext cx="5658485"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503036"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382270"/>
            <a:ext cx="4211638" cy="1626870"/>
          </a:xfrm>
        </p:spPr>
        <p:txBody>
          <a:bodyPr anchor="b"/>
          <a:lstStyle>
            <a:lvl1pPr algn="l">
              <a:defRPr sz="2800" b="1"/>
            </a:lvl1pPr>
          </a:lstStyle>
          <a:p>
            <a:r>
              <a:rPr lang="en-US"/>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40081" y="2009141"/>
            <a:ext cx="4211638" cy="656748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59" y="537845"/>
            <a:ext cx="4031615" cy="1147032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95668" y="537845"/>
            <a:ext cx="11885930" cy="114703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40080" y="8898891"/>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pPr/>
              <a:t>02/05/2018</a:t>
            </a:fld>
            <a:endParaRPr lang="en-GB"/>
          </a:p>
        </p:txBody>
      </p:sp>
      <p:sp>
        <p:nvSpPr>
          <p:cNvPr id="5" name="Footer Placeholder 4"/>
          <p:cNvSpPr>
            <a:spLocks noGrp="1"/>
          </p:cNvSpPr>
          <p:nvPr>
            <p:ph type="ftr" sz="quarter" idx="3"/>
          </p:nvPr>
        </p:nvSpPr>
        <p:spPr>
          <a:xfrm>
            <a:off x="4373880" y="8898891"/>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1"/>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pPr/>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mailto:1503526@student.uwtsd.ac.uk" TargetMode="Externa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99" y="1533761"/>
            <a:ext cx="12801600" cy="806743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598" y="1539942"/>
            <a:ext cx="12774059" cy="8061258"/>
          </a:xfrm>
          <a:prstGeom prst="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9102800" y="7132123"/>
            <a:ext cx="3591968" cy="237527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9161513" y="1692153"/>
            <a:ext cx="3509637" cy="507750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Rectangle 39"/>
          <p:cNvSpPr/>
          <p:nvPr/>
        </p:nvSpPr>
        <p:spPr>
          <a:xfrm>
            <a:off x="4446606" y="6213332"/>
            <a:ext cx="4472889" cy="333789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Rectangle 38"/>
          <p:cNvSpPr/>
          <p:nvPr/>
        </p:nvSpPr>
        <p:spPr>
          <a:xfrm>
            <a:off x="4482177" y="1624448"/>
            <a:ext cx="4434747" cy="416199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Rectangle 37"/>
          <p:cNvSpPr/>
          <p:nvPr/>
        </p:nvSpPr>
        <p:spPr>
          <a:xfrm>
            <a:off x="106832" y="6137310"/>
            <a:ext cx="4025978" cy="335476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p:cNvSpPr txBox="1"/>
          <p:nvPr/>
        </p:nvSpPr>
        <p:spPr>
          <a:xfrm>
            <a:off x="159316" y="6191872"/>
            <a:ext cx="4050725" cy="3108543"/>
          </a:xfrm>
          <a:prstGeom prst="rect">
            <a:avLst/>
          </a:prstGeom>
          <a:noFill/>
        </p:spPr>
        <p:txBody>
          <a:bodyPr wrap="square" rtlCol="0">
            <a:spAutoFit/>
          </a:bodyPr>
          <a:lstStyle/>
          <a:p>
            <a:r>
              <a:rPr lang="en-GB" sz="2000" b="1" dirty="0"/>
              <a:t>Aim/Scope </a:t>
            </a:r>
          </a:p>
          <a:p>
            <a:pPr marL="285750" lvl="0" indent="-285750">
              <a:buFont typeface="Arial" panose="020B0604020202020204" pitchFamily="34" charset="0"/>
              <a:buChar char="•"/>
            </a:pPr>
            <a:r>
              <a:rPr lang="en-GB" sz="1600" dirty="0"/>
              <a:t>To design a database which can be used to store information done from the a daily registration.</a:t>
            </a:r>
          </a:p>
          <a:p>
            <a:pPr marL="285750" lvl="0" indent="-285750">
              <a:buFont typeface="Arial" panose="020B0604020202020204" pitchFamily="34" charset="0"/>
              <a:buChar char="•"/>
            </a:pPr>
            <a:r>
              <a:rPr lang="en-GB" sz="1600" dirty="0"/>
              <a:t>A card can be used to enter users detail of time to a database.</a:t>
            </a:r>
          </a:p>
          <a:p>
            <a:pPr marL="285750" lvl="0" indent="-285750">
              <a:buFont typeface="Arial" panose="020B0604020202020204" pitchFamily="34" charset="0"/>
              <a:buChar char="•"/>
            </a:pPr>
            <a:r>
              <a:rPr lang="en-GB" sz="1600" dirty="0"/>
              <a:t>User information of being login will auto fills to database upon card reading.</a:t>
            </a:r>
          </a:p>
          <a:p>
            <a:pPr marL="285750" lvl="0" indent="-285750">
              <a:buFont typeface="Arial" panose="020B0604020202020204" pitchFamily="34" charset="0"/>
              <a:buChar char="•"/>
            </a:pPr>
            <a:r>
              <a:rPr lang="en-GB" sz="1600" dirty="0"/>
              <a:t>To replace the one paper/ spreadsheet system </a:t>
            </a:r>
          </a:p>
          <a:p>
            <a:pPr marL="285750" lvl="0" indent="-285750">
              <a:buFont typeface="Arial" panose="020B0604020202020204" pitchFamily="34" charset="0"/>
              <a:buChar char="•"/>
            </a:pPr>
            <a:r>
              <a:rPr lang="en-GB" sz="1600" dirty="0"/>
              <a:t>To be able to update product a set of  reports from  the database.</a:t>
            </a:r>
            <a:endParaRPr lang="en-GB" dirty="0"/>
          </a:p>
        </p:txBody>
      </p:sp>
      <p:sp>
        <p:nvSpPr>
          <p:cNvPr id="37" name="Rectangle 36"/>
          <p:cNvSpPr/>
          <p:nvPr/>
        </p:nvSpPr>
        <p:spPr>
          <a:xfrm>
            <a:off x="174055" y="1616633"/>
            <a:ext cx="3990699" cy="4093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0" y="0"/>
            <a:ext cx="12801600" cy="150856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2348462" y="154562"/>
            <a:ext cx="7572428" cy="1514452"/>
          </a:xfrm>
        </p:spPr>
        <p:txBody>
          <a:bodyPr>
            <a:normAutofit/>
          </a:bodyPr>
          <a:lstStyle/>
          <a:p>
            <a:r>
              <a:rPr lang="en-GB" sz="4400" dirty="0"/>
              <a:t>RFID Attendance System</a:t>
            </a:r>
            <a:br>
              <a:rPr lang="en-GB" sz="4400" dirty="0"/>
            </a:br>
            <a:r>
              <a:rPr lang="en-GB" sz="2400" dirty="0"/>
              <a:t>Todd Renton (</a:t>
            </a:r>
            <a:r>
              <a:rPr lang="en-GB" sz="2000" dirty="0">
                <a:hlinkClick r:id="rId3"/>
              </a:rPr>
              <a:t>1503526@student.uwtsd.ac.uk</a:t>
            </a:r>
            <a:r>
              <a:rPr lang="en-GB" sz="2000" dirty="0"/>
              <a:t>)</a:t>
            </a:r>
            <a:br>
              <a:rPr lang="en-GB" sz="2000" dirty="0"/>
            </a:br>
            <a:endParaRPr lang="en-GB" sz="2000" dirty="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243" y="238788"/>
            <a:ext cx="2787238" cy="1030991"/>
          </a:xfrm>
          <a:prstGeom prst="rect">
            <a:avLst/>
          </a:prstGeom>
        </p:spPr>
      </p:pic>
      <p:cxnSp>
        <p:nvCxnSpPr>
          <p:cNvPr id="8" name="Straight Connector 7"/>
          <p:cNvCxnSpPr/>
          <p:nvPr/>
        </p:nvCxnSpPr>
        <p:spPr>
          <a:xfrm>
            <a:off x="2862297" y="-25193"/>
            <a:ext cx="0" cy="1558954"/>
          </a:xfrm>
          <a:prstGeom prst="line">
            <a:avLst/>
          </a:prstGeom>
        </p:spPr>
        <p:style>
          <a:lnRef idx="3">
            <a:schemeClr val="dk1"/>
          </a:lnRef>
          <a:fillRef idx="0">
            <a:schemeClr val="dk1"/>
          </a:fillRef>
          <a:effectRef idx="2">
            <a:schemeClr val="dk1"/>
          </a:effectRef>
          <a:fontRef idx="minor">
            <a:schemeClr val="tx1"/>
          </a:fontRef>
        </p:style>
      </p:cxnSp>
      <p:cxnSp>
        <p:nvCxnSpPr>
          <p:cNvPr id="12" name="Straight Connector 11"/>
          <p:cNvCxnSpPr>
            <a:cxnSpLocks/>
          </p:cNvCxnSpPr>
          <p:nvPr/>
        </p:nvCxnSpPr>
        <p:spPr>
          <a:xfrm>
            <a:off x="4332280" y="1508568"/>
            <a:ext cx="6528" cy="8092632"/>
          </a:xfrm>
          <a:prstGeom prst="line">
            <a:avLst/>
          </a:prstGeom>
        </p:spPr>
        <p:style>
          <a:lnRef idx="3">
            <a:schemeClr val="dk1"/>
          </a:lnRef>
          <a:fillRef idx="0">
            <a:schemeClr val="dk1"/>
          </a:fillRef>
          <a:effectRef idx="2">
            <a:schemeClr val="dk1"/>
          </a:effectRef>
          <a:fontRef idx="minor">
            <a:schemeClr val="tx1"/>
          </a:fontRef>
        </p:style>
      </p:cxnSp>
      <p:cxnSp>
        <p:nvCxnSpPr>
          <p:cNvPr id="14" name="Straight Connector 13"/>
          <p:cNvCxnSpPr>
            <a:cxnSpLocks/>
          </p:cNvCxnSpPr>
          <p:nvPr/>
        </p:nvCxnSpPr>
        <p:spPr>
          <a:xfrm>
            <a:off x="8993088" y="1558954"/>
            <a:ext cx="71358" cy="8067439"/>
          </a:xfrm>
          <a:prstGeom prst="line">
            <a:avLst/>
          </a:prstGeom>
        </p:spPr>
        <p:style>
          <a:lnRef idx="3">
            <a:schemeClr val="dk1"/>
          </a:lnRef>
          <a:fillRef idx="0">
            <a:schemeClr val="dk1"/>
          </a:fillRef>
          <a:effectRef idx="2">
            <a:schemeClr val="dk1"/>
          </a:effectRef>
          <a:fontRef idx="minor">
            <a:schemeClr val="tx1"/>
          </a:fontRef>
        </p:style>
      </p:cxnSp>
      <p:cxnSp>
        <p:nvCxnSpPr>
          <p:cNvPr id="18" name="Straight Connector 17"/>
          <p:cNvCxnSpPr/>
          <p:nvPr/>
        </p:nvCxnSpPr>
        <p:spPr>
          <a:xfrm flipV="1">
            <a:off x="26241" y="5921621"/>
            <a:ext cx="4286325" cy="4213"/>
          </a:xfrm>
          <a:prstGeom prst="line">
            <a:avLst/>
          </a:prstGeom>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266661" y="1654459"/>
            <a:ext cx="3955430" cy="4093428"/>
          </a:xfrm>
          <a:prstGeom prst="rect">
            <a:avLst/>
          </a:prstGeom>
          <a:noFill/>
        </p:spPr>
        <p:txBody>
          <a:bodyPr wrap="square" rtlCol="0">
            <a:spAutoFit/>
          </a:bodyPr>
          <a:lstStyle/>
          <a:p>
            <a:r>
              <a:rPr lang="en-GB" sz="2000" b="1" dirty="0"/>
              <a:t>Abstract </a:t>
            </a:r>
            <a:endParaRPr lang="en-GB" sz="2400" b="1" dirty="0"/>
          </a:p>
          <a:p>
            <a:r>
              <a:rPr lang="en-GB" sz="1600" dirty="0"/>
              <a:t>This project is set around using a database system to act as a registration system which run off users using cards as  a form to confirm their attendance. This project will look into how different type of registration system and how they could make work with a card system. Other feature will be to look into different types of database and how they can work with card system. After the Research above then the system will be design. And start to be create step by step by the development method which has been chosen. Results will be displayed of the reports based of the student information stored in the attendance database.</a:t>
            </a:r>
          </a:p>
        </p:txBody>
      </p:sp>
      <p:sp>
        <p:nvSpPr>
          <p:cNvPr id="29" name="TextBox 28"/>
          <p:cNvSpPr txBox="1"/>
          <p:nvPr/>
        </p:nvSpPr>
        <p:spPr>
          <a:xfrm>
            <a:off x="4591178" y="6246130"/>
            <a:ext cx="4487688" cy="400110"/>
          </a:xfrm>
          <a:prstGeom prst="rect">
            <a:avLst/>
          </a:prstGeom>
          <a:noFill/>
        </p:spPr>
        <p:txBody>
          <a:bodyPr wrap="square" rtlCol="0">
            <a:spAutoFit/>
          </a:bodyPr>
          <a:lstStyle/>
          <a:p>
            <a:r>
              <a:rPr lang="en-GB" sz="2000" b="1" dirty="0"/>
              <a:t>RFID scanner</a:t>
            </a:r>
          </a:p>
        </p:txBody>
      </p:sp>
      <p:sp>
        <p:nvSpPr>
          <p:cNvPr id="32" name="TextBox 31"/>
          <p:cNvSpPr txBox="1"/>
          <p:nvPr/>
        </p:nvSpPr>
        <p:spPr>
          <a:xfrm>
            <a:off x="9179119" y="1722722"/>
            <a:ext cx="3634357" cy="5078313"/>
          </a:xfrm>
          <a:prstGeom prst="rect">
            <a:avLst/>
          </a:prstGeom>
          <a:noFill/>
        </p:spPr>
        <p:txBody>
          <a:bodyPr wrap="square" rtlCol="0">
            <a:spAutoFit/>
          </a:bodyPr>
          <a:lstStyle/>
          <a:p>
            <a:r>
              <a:rPr lang="en-GB" sz="2000" b="1" dirty="0"/>
              <a:t>Results </a:t>
            </a:r>
          </a:p>
          <a:p>
            <a:r>
              <a:rPr lang="en-GB" sz="1600" dirty="0"/>
              <a:t>Result could be display in the form of a reports. These are example reports made by the system. </a:t>
            </a:r>
          </a:p>
          <a:p>
            <a:pPr marL="285750" lvl="0" indent="-285750">
              <a:buFont typeface="Arial" panose="020B0604020202020204" pitchFamily="34" charset="0"/>
              <a:buChar char="•"/>
            </a:pPr>
            <a:r>
              <a:rPr lang="en-GB" sz="1600" dirty="0"/>
              <a:t>Report list of students </a:t>
            </a:r>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r>
              <a:rPr lang="en-GB" sz="1600" dirty="0"/>
              <a:t>Report list of student that are late to classes </a:t>
            </a:r>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endParaRPr lang="en-GB" sz="1600" dirty="0"/>
          </a:p>
          <a:p>
            <a:pPr lvl="0"/>
            <a:endParaRPr lang="en-GB" sz="1600" dirty="0"/>
          </a:p>
          <a:p>
            <a:pPr marL="285750" lvl="0" indent="-285750">
              <a:buFont typeface="Arial" panose="020B0604020202020204" pitchFamily="34" charset="0"/>
              <a:buChar char="•"/>
            </a:pPr>
            <a:r>
              <a:rPr lang="en-GB" sz="1600" dirty="0"/>
              <a:t>Report list class</a:t>
            </a:r>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endParaRPr lang="en-GB" sz="1600" dirty="0"/>
          </a:p>
        </p:txBody>
      </p:sp>
      <p:cxnSp>
        <p:nvCxnSpPr>
          <p:cNvPr id="49" name="Straight Connector 48"/>
          <p:cNvCxnSpPr/>
          <p:nvPr/>
        </p:nvCxnSpPr>
        <p:spPr>
          <a:xfrm flipV="1">
            <a:off x="9044408" y="6937933"/>
            <a:ext cx="3784390" cy="13652"/>
          </a:xfrm>
          <a:prstGeom prst="line">
            <a:avLst/>
          </a:prstGeom>
        </p:spPr>
        <p:style>
          <a:lnRef idx="3">
            <a:schemeClr val="dk1"/>
          </a:lnRef>
          <a:fillRef idx="0">
            <a:schemeClr val="dk1"/>
          </a:fillRef>
          <a:effectRef idx="2">
            <a:schemeClr val="dk1"/>
          </a:effectRef>
          <a:fontRef idx="minor">
            <a:schemeClr val="tx1"/>
          </a:fontRef>
        </p:style>
      </p:cxnSp>
      <p:pic>
        <p:nvPicPr>
          <p:cNvPr id="34" name="Picture 33" descr="schoollogo.jpg"/>
          <p:cNvPicPr>
            <a:picLocks noChangeAspect="1"/>
          </p:cNvPicPr>
          <p:nvPr/>
        </p:nvPicPr>
        <p:blipFill>
          <a:blip r:embed="rId5"/>
          <a:stretch>
            <a:fillRect/>
          </a:stretch>
        </p:blipFill>
        <p:spPr>
          <a:xfrm>
            <a:off x="9809061" y="142601"/>
            <a:ext cx="2927381" cy="1280220"/>
          </a:xfrm>
          <a:prstGeom prst="rect">
            <a:avLst/>
          </a:prstGeom>
        </p:spPr>
      </p:pic>
      <p:cxnSp>
        <p:nvCxnSpPr>
          <p:cNvPr id="30" name="Straight Connector 29"/>
          <p:cNvCxnSpPr>
            <a:cxnSpLocks/>
          </p:cNvCxnSpPr>
          <p:nvPr/>
        </p:nvCxnSpPr>
        <p:spPr>
          <a:xfrm flipV="1">
            <a:off x="4383161" y="6032669"/>
            <a:ext cx="4629634" cy="21461"/>
          </a:xfrm>
          <a:prstGeom prst="line">
            <a:avLst/>
          </a:prstGeom>
        </p:spPr>
        <p:style>
          <a:lnRef idx="3">
            <a:schemeClr val="dk1"/>
          </a:lnRef>
          <a:fillRef idx="0">
            <a:schemeClr val="dk1"/>
          </a:fillRef>
          <a:effectRef idx="2">
            <a:schemeClr val="dk1"/>
          </a:effectRef>
          <a:fontRef idx="minor">
            <a:schemeClr val="tx1"/>
          </a:fontRef>
        </p:style>
      </p:cxnSp>
      <p:pic>
        <p:nvPicPr>
          <p:cNvPr id="44" name="Picture 2" descr="ACR 122u Card reader image [2]&#10;">
            <a:extLst>
              <a:ext uri="{FF2B5EF4-FFF2-40B4-BE49-F238E27FC236}">
                <a16:creationId xmlns:a16="http://schemas.microsoft.com/office/drawing/2014/main" id="{5E7602CA-BD84-483E-80C9-EAB68B10BE9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99510" y="3011721"/>
            <a:ext cx="1540634" cy="1540634"/>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44">
            <a:extLst>
              <a:ext uri="{FF2B5EF4-FFF2-40B4-BE49-F238E27FC236}">
                <a16:creationId xmlns:a16="http://schemas.microsoft.com/office/drawing/2014/main" id="{4DAB78B5-5F75-481A-A143-39BA73C7B9B5}"/>
              </a:ext>
            </a:extLst>
          </p:cNvPr>
          <p:cNvPicPr/>
          <p:nvPr/>
        </p:nvPicPr>
        <p:blipFill rotWithShape="1">
          <a:blip r:embed="rId7" cstate="print">
            <a:extLst>
              <a:ext uri="{28A0092B-C50C-407E-A947-70E740481C1C}">
                <a14:useLocalDpi xmlns:a14="http://schemas.microsoft.com/office/drawing/2010/main" val="0"/>
              </a:ext>
            </a:extLst>
          </a:blip>
          <a:srcRect l="14624" t="20098" r="25382" b="31818"/>
          <a:stretch/>
        </p:blipFill>
        <p:spPr bwMode="auto">
          <a:xfrm>
            <a:off x="9306247" y="3033346"/>
            <a:ext cx="3321298" cy="1142046"/>
          </a:xfrm>
          <a:prstGeom prst="rect">
            <a:avLst/>
          </a:prstGeom>
          <a:ln>
            <a:noFill/>
          </a:ln>
          <a:extLst>
            <a:ext uri="{53640926-AAD7-44D8-BBD7-CCE9431645EC}">
              <a14:shadowObscured xmlns:a14="http://schemas.microsoft.com/office/drawing/2010/main"/>
            </a:ext>
          </a:extLst>
        </p:spPr>
      </p:pic>
      <p:pic>
        <p:nvPicPr>
          <p:cNvPr id="46" name="Picture 45">
            <a:extLst>
              <a:ext uri="{FF2B5EF4-FFF2-40B4-BE49-F238E27FC236}">
                <a16:creationId xmlns:a16="http://schemas.microsoft.com/office/drawing/2014/main" id="{AA523A82-D06A-4EA2-98B3-022FB801E6D4}"/>
              </a:ext>
            </a:extLst>
          </p:cNvPr>
          <p:cNvPicPr/>
          <p:nvPr/>
        </p:nvPicPr>
        <p:blipFill rotWithShape="1">
          <a:blip r:embed="rId8"/>
          <a:srcRect l="4819" t="24967" r="1784" b="10147"/>
          <a:stretch/>
        </p:blipFill>
        <p:spPr bwMode="auto">
          <a:xfrm>
            <a:off x="9252307" y="5747889"/>
            <a:ext cx="3418843" cy="1021771"/>
          </a:xfrm>
          <a:prstGeom prst="rect">
            <a:avLst/>
          </a:prstGeom>
          <a:ln>
            <a:noFill/>
          </a:ln>
          <a:extLst>
            <a:ext uri="{53640926-AAD7-44D8-BBD7-CCE9431645EC}">
              <a14:shadowObscured xmlns:a14="http://schemas.microsoft.com/office/drawing/2010/main"/>
            </a:ext>
          </a:extLst>
        </p:spPr>
      </p:pic>
      <p:pic>
        <p:nvPicPr>
          <p:cNvPr id="48" name="Picture 47">
            <a:extLst>
              <a:ext uri="{FF2B5EF4-FFF2-40B4-BE49-F238E27FC236}">
                <a16:creationId xmlns:a16="http://schemas.microsoft.com/office/drawing/2014/main" id="{67FEF9E5-ADE2-4F32-A357-A8001269F842}"/>
              </a:ext>
            </a:extLst>
          </p:cNvPr>
          <p:cNvPicPr/>
          <p:nvPr/>
        </p:nvPicPr>
        <p:blipFill rotWithShape="1">
          <a:blip r:embed="rId9" cstate="print">
            <a:extLst>
              <a:ext uri="{28A0092B-C50C-407E-A947-70E740481C1C}">
                <a14:useLocalDpi xmlns:a14="http://schemas.microsoft.com/office/drawing/2010/main" val="0"/>
              </a:ext>
            </a:extLst>
          </a:blip>
          <a:srcRect l="14625" t="25714" r="14247" b="37931"/>
          <a:stretch/>
        </p:blipFill>
        <p:spPr bwMode="auto">
          <a:xfrm>
            <a:off x="9240217" y="4765916"/>
            <a:ext cx="3333949" cy="734283"/>
          </a:xfrm>
          <a:prstGeom prst="rect">
            <a:avLst/>
          </a:prstGeom>
          <a:ln>
            <a:noFill/>
          </a:ln>
          <a:extLst>
            <a:ext uri="{53640926-AAD7-44D8-BBD7-CCE9431645EC}">
              <a14:shadowObscured xmlns:a14="http://schemas.microsoft.com/office/drawing/2010/main"/>
            </a:ext>
          </a:extLst>
        </p:spPr>
      </p:pic>
      <p:cxnSp>
        <p:nvCxnSpPr>
          <p:cNvPr id="50" name="Straight Connector 49">
            <a:extLst>
              <a:ext uri="{FF2B5EF4-FFF2-40B4-BE49-F238E27FC236}">
                <a16:creationId xmlns:a16="http://schemas.microsoft.com/office/drawing/2014/main" id="{20A948CA-F25C-485F-938B-96C5CCF54975}"/>
              </a:ext>
            </a:extLst>
          </p:cNvPr>
          <p:cNvCxnSpPr/>
          <p:nvPr/>
        </p:nvCxnSpPr>
        <p:spPr>
          <a:xfrm>
            <a:off x="9569152" y="0"/>
            <a:ext cx="0" cy="1558954"/>
          </a:xfrm>
          <a:prstGeom prst="line">
            <a:avLst/>
          </a:prstGeom>
        </p:spPr>
        <p:style>
          <a:lnRef idx="3">
            <a:schemeClr val="dk1"/>
          </a:lnRef>
          <a:fillRef idx="0">
            <a:schemeClr val="dk1"/>
          </a:fillRef>
          <a:effectRef idx="2">
            <a:schemeClr val="dk1"/>
          </a:effectRef>
          <a:fontRef idx="minor">
            <a:schemeClr val="tx1"/>
          </a:fontRef>
        </p:style>
      </p:cxnSp>
      <p:sp>
        <p:nvSpPr>
          <p:cNvPr id="36" name="TextBox 35">
            <a:extLst>
              <a:ext uri="{FF2B5EF4-FFF2-40B4-BE49-F238E27FC236}">
                <a16:creationId xmlns:a16="http://schemas.microsoft.com/office/drawing/2014/main" id="{2F7E03B7-729B-4521-BD44-1903AF927213}"/>
              </a:ext>
            </a:extLst>
          </p:cNvPr>
          <p:cNvSpPr txBox="1"/>
          <p:nvPr/>
        </p:nvSpPr>
        <p:spPr>
          <a:xfrm>
            <a:off x="4541079" y="1764014"/>
            <a:ext cx="4487688" cy="3847207"/>
          </a:xfrm>
          <a:prstGeom prst="rect">
            <a:avLst/>
          </a:prstGeom>
          <a:noFill/>
        </p:spPr>
        <p:txBody>
          <a:bodyPr wrap="square" rtlCol="0">
            <a:spAutoFit/>
          </a:bodyPr>
          <a:lstStyle/>
          <a:p>
            <a:r>
              <a:rPr lang="en-GB" sz="2000" b="1" dirty="0"/>
              <a:t>Background Research</a:t>
            </a:r>
            <a:endParaRPr lang="en-GB" sz="1600" b="1" dirty="0"/>
          </a:p>
          <a:p>
            <a:endParaRPr lang="en-GB" sz="1600" b="1" dirty="0"/>
          </a:p>
          <a:p>
            <a:r>
              <a:rPr lang="en-GB" sz="1600" b="1" dirty="0"/>
              <a:t>Registration system </a:t>
            </a:r>
          </a:p>
          <a:p>
            <a:pPr marL="285750" indent="-285750">
              <a:buFont typeface="Arial" panose="020B0604020202020204" pitchFamily="34" charset="0"/>
              <a:buChar char="•"/>
            </a:pPr>
            <a:r>
              <a:rPr lang="en-GB" sz="1600" dirty="0"/>
              <a:t>History of use of registration system</a:t>
            </a:r>
          </a:p>
          <a:p>
            <a:pPr marL="285750" indent="-285750">
              <a:buFont typeface="Arial" panose="020B0604020202020204" pitchFamily="34" charset="0"/>
              <a:buChar char="•"/>
            </a:pPr>
            <a:r>
              <a:rPr lang="en-GB" sz="1600" dirty="0"/>
              <a:t>Types of  registration system</a:t>
            </a:r>
          </a:p>
          <a:p>
            <a:pPr marL="285750" indent="-285750">
              <a:buFont typeface="Arial" panose="020B0604020202020204" pitchFamily="34" charset="0"/>
              <a:buChar char="•"/>
            </a:pPr>
            <a:endParaRPr lang="en-GB" sz="1600" b="1" dirty="0"/>
          </a:p>
          <a:p>
            <a:r>
              <a:rPr lang="en-GB" sz="1600" b="1" dirty="0"/>
              <a:t>RFID </a:t>
            </a:r>
          </a:p>
          <a:p>
            <a:pPr marL="285750" indent="-285750">
              <a:buFont typeface="Arial" panose="020B0604020202020204" pitchFamily="34" charset="0"/>
              <a:buChar char="•"/>
            </a:pPr>
            <a:r>
              <a:rPr lang="en-GB" sz="1600" dirty="0"/>
              <a:t>Different RFID technology </a:t>
            </a:r>
          </a:p>
          <a:p>
            <a:pPr marL="285750" indent="-285750">
              <a:buFont typeface="Arial" panose="020B0604020202020204" pitchFamily="34" charset="0"/>
              <a:buChar char="•"/>
            </a:pPr>
            <a:r>
              <a:rPr lang="en-GB" sz="1600" dirty="0"/>
              <a:t>What an Passive tag</a:t>
            </a:r>
          </a:p>
          <a:p>
            <a:pPr marL="285750" indent="-285750">
              <a:buFont typeface="Arial" panose="020B0604020202020204" pitchFamily="34" charset="0"/>
              <a:buChar char="•"/>
            </a:pPr>
            <a:r>
              <a:rPr lang="en-GB" sz="1600" dirty="0"/>
              <a:t>What an Active tag</a:t>
            </a:r>
          </a:p>
          <a:p>
            <a:pPr marL="285750" indent="-285750">
              <a:buFont typeface="Arial" panose="020B0604020202020204" pitchFamily="34" charset="0"/>
              <a:buChar char="•"/>
            </a:pPr>
            <a:r>
              <a:rPr lang="en-GB" sz="1600" dirty="0"/>
              <a:t>Card scanner </a:t>
            </a:r>
          </a:p>
          <a:p>
            <a:endParaRPr lang="en-GB" sz="1600" dirty="0"/>
          </a:p>
          <a:p>
            <a:r>
              <a:rPr lang="en-GB" sz="1600" b="1" dirty="0"/>
              <a:t>Database</a:t>
            </a:r>
          </a:p>
          <a:p>
            <a:pPr marL="285750" indent="-285750">
              <a:buFont typeface="Arial" panose="020B0604020202020204" pitchFamily="34" charset="0"/>
              <a:buChar char="•"/>
            </a:pPr>
            <a:r>
              <a:rPr lang="en-GB" sz="1600" dirty="0"/>
              <a:t>Information of different database system </a:t>
            </a:r>
          </a:p>
          <a:p>
            <a:pPr marL="285750" indent="-285750">
              <a:buFont typeface="Arial" panose="020B0604020202020204" pitchFamily="34" charset="0"/>
              <a:buChar char="•"/>
            </a:pPr>
            <a:r>
              <a:rPr lang="en-GB" sz="1600" dirty="0"/>
              <a:t>Transaction type database</a:t>
            </a:r>
          </a:p>
        </p:txBody>
      </p:sp>
      <p:sp>
        <p:nvSpPr>
          <p:cNvPr id="42" name="TextBox 41">
            <a:extLst>
              <a:ext uri="{FF2B5EF4-FFF2-40B4-BE49-F238E27FC236}">
                <a16:creationId xmlns:a16="http://schemas.microsoft.com/office/drawing/2014/main" id="{0AC29F8B-562A-475B-B34B-B4DBE92A1CC8}"/>
              </a:ext>
            </a:extLst>
          </p:cNvPr>
          <p:cNvSpPr txBox="1"/>
          <p:nvPr/>
        </p:nvSpPr>
        <p:spPr>
          <a:xfrm>
            <a:off x="9120495" y="7151232"/>
            <a:ext cx="3693217" cy="2123658"/>
          </a:xfrm>
          <a:prstGeom prst="rect">
            <a:avLst/>
          </a:prstGeom>
          <a:noFill/>
        </p:spPr>
        <p:txBody>
          <a:bodyPr wrap="square" rtlCol="0">
            <a:spAutoFit/>
          </a:bodyPr>
          <a:lstStyle/>
          <a:p>
            <a:r>
              <a:rPr lang="en-GB" sz="2000" b="1" dirty="0"/>
              <a:t>Conclusion/ outcome</a:t>
            </a:r>
          </a:p>
          <a:p>
            <a:r>
              <a:rPr lang="en-GB" sz="1600" dirty="0"/>
              <a:t>An analysis of the newer system. A check of the database performance for the task and the result that are produced. A check of how the design Aim has be meet. What was missing and why some feature might not be include in the current system and improvement to </a:t>
            </a:r>
            <a:r>
              <a:rPr lang="en-GB" sz="1600"/>
              <a:t>the system.</a:t>
            </a:r>
            <a:endParaRPr lang="en-GB" sz="2400" dirty="0"/>
          </a:p>
        </p:txBody>
      </p:sp>
      <p:sp>
        <p:nvSpPr>
          <p:cNvPr id="13" name="TextBox 12">
            <a:extLst>
              <a:ext uri="{FF2B5EF4-FFF2-40B4-BE49-F238E27FC236}">
                <a16:creationId xmlns:a16="http://schemas.microsoft.com/office/drawing/2014/main" id="{C7D8518F-2E13-422C-8458-2E5F6E8E35DA}"/>
              </a:ext>
            </a:extLst>
          </p:cNvPr>
          <p:cNvSpPr txBox="1"/>
          <p:nvPr/>
        </p:nvSpPr>
        <p:spPr>
          <a:xfrm>
            <a:off x="4691501" y="6706630"/>
            <a:ext cx="3824808" cy="2800767"/>
          </a:xfrm>
          <a:prstGeom prst="rect">
            <a:avLst/>
          </a:prstGeom>
          <a:noFill/>
        </p:spPr>
        <p:txBody>
          <a:bodyPr wrap="square" rtlCol="0">
            <a:spAutoFit/>
          </a:bodyPr>
          <a:lstStyle/>
          <a:p>
            <a:pPr marL="285750" indent="-285750">
              <a:buFont typeface="Arial" panose="020B0604020202020204" pitchFamily="34" charset="0"/>
              <a:buChar char="•"/>
            </a:pPr>
            <a:r>
              <a:rPr lang="en-GB" sz="1600" dirty="0"/>
              <a:t>Using a ACR 122U card Reader</a:t>
            </a:r>
          </a:p>
          <a:p>
            <a:endParaRPr lang="en-GB" sz="1600" dirty="0"/>
          </a:p>
          <a:p>
            <a:pPr marL="285750" indent="-285750">
              <a:buFont typeface="Arial" panose="020B0604020202020204" pitchFamily="34" charset="0"/>
              <a:buChar char="•"/>
            </a:pPr>
            <a:r>
              <a:rPr lang="en-GB" sz="1600" dirty="0"/>
              <a:t>Drives of for the scanner installed by plugging in the card reader or install from a disk</a:t>
            </a:r>
          </a:p>
          <a:p>
            <a:endParaRPr lang="en-GB" sz="1600" dirty="0"/>
          </a:p>
          <a:p>
            <a:pPr marL="285750" indent="-285750">
              <a:buFont typeface="Arial" panose="020B0604020202020204" pitchFamily="34" charset="0"/>
              <a:buChar char="•"/>
            </a:pPr>
            <a:r>
              <a:rPr lang="en-GB" sz="1600" dirty="0"/>
              <a:t>Using C#  created a Card                   reader program</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This program is link to an access database when save record is pressed</a:t>
            </a:r>
          </a:p>
        </p:txBody>
      </p:sp>
      <p:pic>
        <p:nvPicPr>
          <p:cNvPr id="17" name="Picture 16">
            <a:extLst>
              <a:ext uri="{FF2B5EF4-FFF2-40B4-BE49-F238E27FC236}">
                <a16:creationId xmlns:a16="http://schemas.microsoft.com/office/drawing/2014/main" id="{BEA084D7-7205-4476-8DCF-B07A6ACD6951}"/>
              </a:ext>
            </a:extLst>
          </p:cNvPr>
          <p:cNvPicPr>
            <a:picLocks noChangeAspect="1"/>
          </p:cNvPicPr>
          <p:nvPr/>
        </p:nvPicPr>
        <p:blipFill rotWithShape="1">
          <a:blip r:embed="rId10"/>
          <a:srcRect l="3313" t="15167" r="74188" b="51295"/>
          <a:stretch/>
        </p:blipFill>
        <p:spPr>
          <a:xfrm>
            <a:off x="7299704" y="7817203"/>
            <a:ext cx="1440440" cy="1207191"/>
          </a:xfrm>
          <a:prstGeom prst="rect">
            <a:avLst/>
          </a:prstGeom>
        </p:spPr>
      </p:pic>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419</TotalTime>
  <Words>372</Words>
  <Application>Microsoft Office PowerPoint</Application>
  <PresentationFormat>A3 Paper (297x420 mm)</PresentationFormat>
  <Paragraphs>50</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RFID Attendance System Todd Renton (1503526@student.uwtsd.ac.uk) </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user</cp:lastModifiedBy>
  <cp:revision>51</cp:revision>
  <dcterms:created xsi:type="dcterms:W3CDTF">2014-10-01T08:15:24Z</dcterms:created>
  <dcterms:modified xsi:type="dcterms:W3CDTF">2018-05-02T11:23:09Z</dcterms:modified>
</cp:coreProperties>
</file>