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73" r:id="rId3"/>
    <p:sldId id="257" r:id="rId4"/>
    <p:sldId id="269" r:id="rId5"/>
    <p:sldId id="268" r:id="rId6"/>
    <p:sldId id="270" r:id="rId7"/>
    <p:sldId id="272"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9DCD"/>
    <a:srgbClr val="B745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26781" autoAdjust="0"/>
  </p:normalViewPr>
  <p:slideViewPr>
    <p:cSldViewPr snapToGrid="0">
      <p:cViewPr varScale="1">
        <p:scale>
          <a:sx n="17" d="100"/>
          <a:sy n="17" d="100"/>
        </p:scale>
        <p:origin x="2564"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DD886-3370-4C2E-87F7-3FBB2E380243}" type="datetimeFigureOut">
              <a:rPr lang="en-GB" smtClean="0"/>
              <a:t>25/05/2023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E284C1-E945-4DA6-8D44-6DFF03F17B96}" type="slidenum">
              <a:rPr lang="en-GB" smtClean="0"/>
              <a:t>‹#›</a:t>
            </a:fld>
            <a:endParaRPr lang="en-GB"/>
          </a:p>
        </p:txBody>
      </p:sp>
    </p:spTree>
    <p:extLst>
      <p:ext uri="{BB962C8B-B14F-4D97-AF65-F5344CB8AC3E}">
        <p14:creationId xmlns:p14="http://schemas.microsoft.com/office/powerpoint/2010/main" val="308957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E284C1-E945-4DA6-8D44-6DFF03F17B96}" type="slidenum">
              <a:rPr lang="en-GB" smtClean="0"/>
              <a:t>1</a:t>
            </a:fld>
            <a:endParaRPr lang="en-GB"/>
          </a:p>
        </p:txBody>
      </p:sp>
    </p:spTree>
    <p:extLst>
      <p:ext uri="{BB962C8B-B14F-4D97-AF65-F5344CB8AC3E}">
        <p14:creationId xmlns:p14="http://schemas.microsoft.com/office/powerpoint/2010/main" val="266171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latin typeface="Calibri" panose="020F0502020204030204" pitchFamily="34" charset="0"/>
                <a:ea typeface="Calibri" panose="020F0502020204030204" pitchFamily="34" charset="0"/>
                <a:cs typeface="Times New Roman" panose="02020603050405020304" pitchFamily="18" charset="0"/>
              </a:rPr>
              <a:t>According to their website, </a:t>
            </a:r>
            <a:r>
              <a:rPr lang="en-US" b="0" i="0" dirty="0">
                <a:solidFill>
                  <a:srgbClr val="646464"/>
                </a:solidFill>
                <a:effectLst/>
                <a:latin typeface="Caslon540Std"/>
              </a:rPr>
              <a:t>The Ritz-Carlton revolutionized hospitality in the United States by bringing elements of luxury to a hotel setting for the first time. Today, that legacy of thoughtful innovation lives on as they create extraordinary moments for their guests. </a:t>
            </a:r>
            <a:r>
              <a:rPr lang="en-GB" sz="1200" dirty="0">
                <a:effectLst/>
                <a:latin typeface="Calibri" panose="020F0502020204030204" pitchFamily="34" charset="0"/>
                <a:ea typeface="Calibri" panose="020F0502020204030204" pitchFamily="34" charset="0"/>
                <a:cs typeface="Times New Roman" panose="02020603050405020304" pitchFamily="18" charset="0"/>
              </a:rPr>
              <a:t>The first Ritz Carlton hotel opened in 1927 in America. </a:t>
            </a:r>
            <a:r>
              <a:rPr lang="en-US" sz="1200" b="0" i="0" dirty="0">
                <a:solidFill>
                  <a:srgbClr val="1C1C1C"/>
                </a:solidFill>
                <a:effectLst/>
                <a:latin typeface="Caslon540Std"/>
                <a:ea typeface="Calibri" panose="020F0502020204030204" pitchFamily="34" charset="0"/>
                <a:cs typeface="Times New Roman" panose="02020603050405020304" pitchFamily="18" charset="0"/>
              </a:rPr>
              <a:t>T</a:t>
            </a:r>
            <a:r>
              <a:rPr lang="en-US" b="0" i="0" dirty="0">
                <a:solidFill>
                  <a:srgbClr val="1C1C1C"/>
                </a:solidFill>
                <a:effectLst/>
                <a:latin typeface="Caslon540Std"/>
              </a:rPr>
              <a:t>he hotel helped Americans first experience the meaning of luxury and style in travel and dining, and then came to define it. The Ritz-Carlton Hotel Company sets itself apart as a global leader in luxury and service-oriented hospitality in the world’s most desirable destinations as part of Marriott International, with more than 100 hotels and resorts — and more on the way.</a:t>
            </a:r>
            <a:endParaRPr lang="en-GB" dirty="0"/>
          </a:p>
        </p:txBody>
      </p:sp>
      <p:sp>
        <p:nvSpPr>
          <p:cNvPr id="4" name="Slide Number Placeholder 3"/>
          <p:cNvSpPr>
            <a:spLocks noGrp="1"/>
          </p:cNvSpPr>
          <p:nvPr>
            <p:ph type="sldNum" sz="quarter" idx="5"/>
          </p:nvPr>
        </p:nvSpPr>
        <p:spPr/>
        <p:txBody>
          <a:bodyPr/>
          <a:lstStyle/>
          <a:p>
            <a:fld id="{ABE284C1-E945-4DA6-8D44-6DFF03F17B96}" type="slidenum">
              <a:rPr lang="en-GB" smtClean="0"/>
              <a:t>3</a:t>
            </a:fld>
            <a:endParaRPr lang="en-GB"/>
          </a:p>
        </p:txBody>
      </p:sp>
    </p:spTree>
    <p:extLst>
      <p:ext uri="{BB962C8B-B14F-4D97-AF65-F5344CB8AC3E}">
        <p14:creationId xmlns:p14="http://schemas.microsoft.com/office/powerpoint/2010/main" val="3367202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consumers looking at a glance are those that are more fortunate when it comes to wealth. Words like “Famous guests and Churchill the prime minister” used on website. The website is attracting those that like to go out to sea on a cruise or on a Yacht.  The images used attracts a couple looking for a break rather than a family break with children running around. M</a:t>
            </a:r>
            <a:r>
              <a:rPr lang="en-US" b="0" i="0" dirty="0">
                <a:solidFill>
                  <a:srgbClr val="1F3B34"/>
                </a:solidFill>
                <a:effectLst/>
                <a:latin typeface="Brandon Grotesque"/>
              </a:rPr>
              <a:t>ost people associate the hotel chain as one of the classiest and fanciest hospitality options out there</a:t>
            </a:r>
            <a:endParaRPr lang="en-GB" dirty="0"/>
          </a:p>
        </p:txBody>
      </p:sp>
      <p:sp>
        <p:nvSpPr>
          <p:cNvPr id="4" name="Slide Number Placeholder 3"/>
          <p:cNvSpPr>
            <a:spLocks noGrp="1"/>
          </p:cNvSpPr>
          <p:nvPr>
            <p:ph type="sldNum" sz="quarter" idx="5"/>
          </p:nvPr>
        </p:nvSpPr>
        <p:spPr/>
        <p:txBody>
          <a:bodyPr/>
          <a:lstStyle/>
          <a:p>
            <a:fld id="{ABE284C1-E945-4DA6-8D44-6DFF03F17B96}" type="slidenum">
              <a:rPr lang="en-GB" smtClean="0"/>
              <a:t>4</a:t>
            </a:fld>
            <a:endParaRPr lang="en-GB"/>
          </a:p>
        </p:txBody>
      </p:sp>
    </p:spTree>
    <p:extLst>
      <p:ext uri="{BB962C8B-B14F-4D97-AF65-F5344CB8AC3E}">
        <p14:creationId xmlns:p14="http://schemas.microsoft.com/office/powerpoint/2010/main" val="2143143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US" sz="4000" b="0" i="0" dirty="0">
                <a:solidFill>
                  <a:srgbClr val="3A3A3A"/>
                </a:solidFill>
                <a:effectLst/>
                <a:latin typeface="Source Sans Pro" panose="020B0503030403020204" pitchFamily="34" charset="0"/>
              </a:rPr>
              <a:t>The </a:t>
            </a:r>
            <a:r>
              <a:rPr lang="en-US" sz="4000" dirty="0"/>
              <a:t>Ritz</a:t>
            </a:r>
            <a:r>
              <a:rPr lang="en-US" sz="4000" b="0" i="0" dirty="0">
                <a:solidFill>
                  <a:srgbClr val="3A3A3A"/>
                </a:solidFill>
                <a:effectLst/>
                <a:latin typeface="Source Sans Pro" panose="020B0503030403020204" pitchFamily="34" charset="0"/>
              </a:rPr>
              <a:t>-</a:t>
            </a:r>
            <a:r>
              <a:rPr lang="en-US" sz="4000" dirty="0"/>
              <a:t>Carlton Hotel</a:t>
            </a:r>
            <a:r>
              <a:rPr lang="en-US" sz="4000" b="0" i="0" dirty="0">
                <a:solidFill>
                  <a:srgbClr val="3A3A3A"/>
                </a:solidFill>
                <a:effectLst/>
                <a:latin typeface="Source Sans Pro" panose="020B0503030403020204" pitchFamily="34" charset="0"/>
              </a:rPr>
              <a:t> Company. With ceaseless attention to every luxurious detail, the company has set the bar for creating memorable customer experiences in world-class settings. </a:t>
            </a:r>
          </a:p>
          <a:p>
            <a:pPr algn="l">
              <a:lnSpc>
                <a:spcPct val="100000"/>
              </a:lnSpc>
            </a:pPr>
            <a:r>
              <a:rPr lang="en-US" sz="2800" b="0" i="0" dirty="0">
                <a:solidFill>
                  <a:srgbClr val="1C1C1C"/>
                </a:solidFill>
                <a:effectLst/>
                <a:latin typeface="Caslon540Std"/>
              </a:rPr>
              <a:t>They set the golden standard: private baths in each guest room, formal uniforms for the staff, fresh flowers, à la carte menus, a focus on innovative dining, intimate lobbies and more. The hotel was committed to customer service on an unprecedented level. </a:t>
            </a:r>
          </a:p>
          <a:p>
            <a:endParaRPr lang="en-GB" dirty="0"/>
          </a:p>
        </p:txBody>
      </p:sp>
      <p:sp>
        <p:nvSpPr>
          <p:cNvPr id="4" name="Slide Number Placeholder 3"/>
          <p:cNvSpPr>
            <a:spLocks noGrp="1"/>
          </p:cNvSpPr>
          <p:nvPr>
            <p:ph type="sldNum" sz="quarter" idx="5"/>
          </p:nvPr>
        </p:nvSpPr>
        <p:spPr/>
        <p:txBody>
          <a:bodyPr/>
          <a:lstStyle/>
          <a:p>
            <a:fld id="{ABE284C1-E945-4DA6-8D44-6DFF03F17B96}" type="slidenum">
              <a:rPr lang="en-GB" smtClean="0"/>
              <a:t>5</a:t>
            </a:fld>
            <a:endParaRPr lang="en-GB"/>
          </a:p>
        </p:txBody>
      </p:sp>
    </p:spTree>
    <p:extLst>
      <p:ext uri="{BB962C8B-B14F-4D97-AF65-F5344CB8AC3E}">
        <p14:creationId xmlns:p14="http://schemas.microsoft.com/office/powerpoint/2010/main" val="236259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r>
              <a:rPr lang="en-US" sz="1200" b="1" i="0" dirty="0">
                <a:solidFill>
                  <a:schemeClr val="bg1"/>
                </a:solidFill>
                <a:effectLst/>
                <a:latin typeface="Arial" panose="020B0604020202020204" pitchFamily="34" charset="0"/>
                <a:cs typeface="Arial" panose="020B0604020202020204" pitchFamily="34" charset="0"/>
              </a:rPr>
              <a:t>Motto - </a:t>
            </a:r>
            <a:r>
              <a:rPr lang="en-US" sz="1200" b="0" i="0" dirty="0">
                <a:solidFill>
                  <a:schemeClr val="bg1"/>
                </a:solidFill>
                <a:effectLst/>
                <a:latin typeface="Arial" panose="020B0604020202020204" pitchFamily="34" charset="0"/>
                <a:cs typeface="Arial" panose="020B0604020202020204" pitchFamily="34" charset="0"/>
              </a:rPr>
              <a:t>“We are ladies and gentlemen serving ladies and gentlemen” </a:t>
            </a:r>
          </a:p>
          <a:p>
            <a:pPr marL="285750" indent="-285750" algn="l">
              <a:buFont typeface="Arial" panose="020B0604020202020204" pitchFamily="34" charset="0"/>
              <a:buChar char="•"/>
            </a:pPr>
            <a:r>
              <a:rPr lang="en-US" sz="1200" b="1" dirty="0">
                <a:solidFill>
                  <a:schemeClr val="bg1"/>
                </a:solidFill>
                <a:latin typeface="Arial" panose="020B0604020202020204" pitchFamily="34" charset="0"/>
                <a:cs typeface="Arial" panose="020B0604020202020204" pitchFamily="34" charset="0"/>
              </a:rPr>
              <a:t>Credo</a:t>
            </a:r>
            <a:endParaRPr lang="en-AS" sz="1200" b="1" dirty="0">
              <a:solidFill>
                <a:schemeClr val="bg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b="1" i="0" dirty="0">
                <a:solidFill>
                  <a:srgbClr val="1F3B34"/>
                </a:solidFill>
                <a:effectLst/>
                <a:latin typeface="Brandon Grotesque"/>
              </a:rPr>
              <a:t>Twelve Service Values</a:t>
            </a:r>
            <a:endParaRPr lang="en-US" sz="1200" b="0" i="0" kern="1200" dirty="0">
              <a:solidFill>
                <a:schemeClr val="bg1"/>
              </a:solidFill>
              <a:effectLst/>
              <a:latin typeface="Arial" panose="020B0604020202020204" pitchFamily="34" charset="0"/>
              <a:ea typeface="+mn-ea"/>
              <a:cs typeface="Arial" panose="020B0604020202020204" pitchFamily="34" charset="0"/>
            </a:endParaRPr>
          </a:p>
          <a:p>
            <a:pPr marL="285750" indent="-285750" algn="l">
              <a:buFont typeface="Arial" panose="020B0604020202020204" pitchFamily="34" charset="0"/>
              <a:buChar char="•"/>
            </a:pPr>
            <a:r>
              <a:rPr lang="en-US" b="1" i="0" dirty="0">
                <a:solidFill>
                  <a:srgbClr val="1F3B34"/>
                </a:solidFill>
                <a:effectLst/>
                <a:latin typeface="Brandon Grotesque"/>
              </a:rPr>
              <a:t>Three Steps of Service </a:t>
            </a:r>
            <a:endParaRPr lang="en-AS" b="1" i="0" dirty="0">
              <a:solidFill>
                <a:srgbClr val="1F3B34"/>
              </a:solidFill>
              <a:effectLst/>
              <a:latin typeface="Brandon Grotesque"/>
            </a:endParaRPr>
          </a:p>
          <a:p>
            <a:pPr marL="285750" indent="-285750" algn="l">
              <a:buFont typeface="Arial" panose="020B0604020202020204" pitchFamily="34" charset="0"/>
              <a:buChar char="•"/>
            </a:pPr>
            <a:r>
              <a:rPr lang="en-US" b="1" i="0" dirty="0">
                <a:solidFill>
                  <a:srgbClr val="1F3B34"/>
                </a:solidFill>
                <a:effectLst/>
                <a:latin typeface="Brandon Grotesque"/>
              </a:rPr>
              <a:t>Service Values</a:t>
            </a:r>
            <a:endParaRPr lang="en-AS" b="1" i="0" dirty="0">
              <a:solidFill>
                <a:srgbClr val="1F3B34"/>
              </a:solidFill>
              <a:effectLst/>
              <a:latin typeface="Brandon Grotesque"/>
            </a:endParaRPr>
          </a:p>
          <a:p>
            <a:pPr marL="285750" indent="-285750" algn="l">
              <a:buFont typeface="Arial" panose="020B0604020202020204" pitchFamily="34" charset="0"/>
              <a:buChar char="•"/>
            </a:pPr>
            <a:r>
              <a:rPr lang="en-US" b="1" i="0" dirty="0">
                <a:solidFill>
                  <a:srgbClr val="1F3B34"/>
                </a:solidFill>
                <a:effectLst/>
                <a:latin typeface="Brandon Grotesque"/>
              </a:rPr>
              <a:t>Employees: An unmatched asset</a:t>
            </a:r>
            <a:endParaRPr lang="en-AS" b="1" i="0" dirty="0">
              <a:solidFill>
                <a:srgbClr val="1F3B34"/>
              </a:solidFill>
              <a:effectLst/>
              <a:latin typeface="Brandon Grotesque"/>
            </a:endParaRPr>
          </a:p>
          <a:p>
            <a:pPr marL="285750" indent="-285750" algn="l">
              <a:buFont typeface="Arial" panose="020B0604020202020204" pitchFamily="34" charset="0"/>
              <a:buChar char="•"/>
            </a:pPr>
            <a:r>
              <a:rPr lang="en-US" b="1" i="0" dirty="0">
                <a:solidFill>
                  <a:srgbClr val="1F3B34"/>
                </a:solidFill>
                <a:effectLst/>
                <a:latin typeface="Brandon Grotesque"/>
              </a:rPr>
              <a:t>Training - </a:t>
            </a:r>
            <a:r>
              <a:rPr lang="en-US" b="0" i="0" dirty="0">
                <a:solidFill>
                  <a:srgbClr val="1F3B34"/>
                </a:solidFill>
                <a:effectLst/>
                <a:latin typeface="Brandon Grotesque"/>
              </a:rPr>
              <a:t>The Ritz-Carlton invests a lot in staff coaching. Recognizing that team members have different learning styles, the Ritz offers orientation in different formats, such as one-on-one coaching, online training, classroom training, or weeklong seminars.</a:t>
            </a:r>
          </a:p>
          <a:p>
            <a:pPr marL="285750" indent="-285750" algn="l">
              <a:buFont typeface="Arial" panose="020B0604020202020204" pitchFamily="34" charset="0"/>
              <a:buChar char="•"/>
            </a:pPr>
            <a:r>
              <a:rPr lang="en-US" b="1" i="0" dirty="0">
                <a:solidFill>
                  <a:srgbClr val="1F3B34"/>
                </a:solidFill>
                <a:effectLst/>
                <a:latin typeface="Brandon Grotesque"/>
              </a:rPr>
              <a:t>Employee engagement: a 21-day strategy</a:t>
            </a:r>
            <a:endParaRPr lang="en-AS" b="1" i="0" dirty="0">
              <a:solidFill>
                <a:srgbClr val="1F3B34"/>
              </a:solidFill>
              <a:effectLst/>
              <a:latin typeface="Brandon Grotesque"/>
            </a:endParaRPr>
          </a:p>
          <a:p>
            <a:pPr marL="285750" indent="-285750" algn="l">
              <a:buFont typeface="Arial" panose="020B0604020202020204" pitchFamily="34" charset="0"/>
              <a:buChar char="•"/>
            </a:pPr>
            <a:r>
              <a:rPr lang="en-US" b="1" i="0" dirty="0">
                <a:solidFill>
                  <a:srgbClr val="1F3B34"/>
                </a:solidFill>
                <a:effectLst/>
                <a:latin typeface="Brandon Grotesque"/>
              </a:rPr>
              <a:t>A rock-solid system - </a:t>
            </a:r>
            <a:r>
              <a:rPr lang="en-US" b="0" i="0" dirty="0">
                <a:solidFill>
                  <a:srgbClr val="1F3B34"/>
                </a:solidFill>
                <a:effectLst/>
                <a:latin typeface="Brandon Grotesque"/>
              </a:rPr>
              <a:t>With 91 properties around the world, in a wide variety of locations, the Ritz-Carlton has a particularly strong need to ensure their best practices are spread companywide.</a:t>
            </a:r>
            <a:br>
              <a:rPr lang="en-US" b="0" i="0" dirty="0">
                <a:solidFill>
                  <a:srgbClr val="1F3B34"/>
                </a:solidFill>
                <a:effectLst/>
                <a:latin typeface="Brandon Grotesque"/>
              </a:rPr>
            </a:br>
            <a:endParaRPr lang="en-US" b="0" i="0" dirty="0">
              <a:solidFill>
                <a:srgbClr val="1F3B34"/>
              </a:solidFill>
              <a:effectLst/>
              <a:latin typeface="Brandon Grotesque"/>
            </a:endParaRPr>
          </a:p>
          <a:p>
            <a:pPr marL="285750" indent="-285750" algn="l">
              <a:buFont typeface="Arial" panose="020B0604020202020204" pitchFamily="34" charset="0"/>
              <a:buChar char="•"/>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BE284C1-E945-4DA6-8D44-6DFF03F17B96}" type="slidenum">
              <a:rPr lang="en-GB" smtClean="0"/>
              <a:t>6</a:t>
            </a:fld>
            <a:endParaRPr lang="en-GB"/>
          </a:p>
        </p:txBody>
      </p:sp>
    </p:spTree>
    <p:extLst>
      <p:ext uri="{BB962C8B-B14F-4D97-AF65-F5344CB8AC3E}">
        <p14:creationId xmlns:p14="http://schemas.microsoft.com/office/powerpoint/2010/main" val="3991968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conclusion, The Ritz Carlton is a very well known brand and is rated very high amongst celebrities especially for it’s services available and the service provided. Many guest and clients return as a result showing that not only the facilities bring customers back, but the way the guests are treated and appreciated is important. </a:t>
            </a:r>
            <a:endParaRPr lang="en-GB" dirty="0"/>
          </a:p>
        </p:txBody>
      </p:sp>
      <p:sp>
        <p:nvSpPr>
          <p:cNvPr id="4" name="Slide Number Placeholder 3"/>
          <p:cNvSpPr>
            <a:spLocks noGrp="1"/>
          </p:cNvSpPr>
          <p:nvPr>
            <p:ph type="sldNum" sz="quarter" idx="5"/>
          </p:nvPr>
        </p:nvSpPr>
        <p:spPr/>
        <p:txBody>
          <a:bodyPr/>
          <a:lstStyle/>
          <a:p>
            <a:fld id="{ABE284C1-E945-4DA6-8D44-6DFF03F17B96}" type="slidenum">
              <a:rPr lang="en-GB" smtClean="0"/>
              <a:t>7</a:t>
            </a:fld>
            <a:endParaRPr lang="en-GB"/>
          </a:p>
        </p:txBody>
      </p:sp>
    </p:spTree>
    <p:extLst>
      <p:ext uri="{BB962C8B-B14F-4D97-AF65-F5344CB8AC3E}">
        <p14:creationId xmlns:p14="http://schemas.microsoft.com/office/powerpoint/2010/main" val="1000623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DE8C3-EC51-A439-3ACA-49C315D439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7975F7-9D78-DBF6-62AB-B5556CE29B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BA355F-02E0-0E2A-12EC-0D3533592CDF}"/>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5" name="Footer Placeholder 4">
            <a:extLst>
              <a:ext uri="{FF2B5EF4-FFF2-40B4-BE49-F238E27FC236}">
                <a16:creationId xmlns:a16="http://schemas.microsoft.com/office/drawing/2014/main" id="{A20B17EB-B658-D486-D8FC-FCC2AF223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6359D6-C124-6CC5-1F25-2739221926C7}"/>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142672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333CD-F2A9-5526-E5D7-C1EE5B7883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9471ED-1C37-1C96-4DC4-F602FD4919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5E5198-85E9-A1D4-9DAD-7EA6D804105C}"/>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5" name="Footer Placeholder 4">
            <a:extLst>
              <a:ext uri="{FF2B5EF4-FFF2-40B4-BE49-F238E27FC236}">
                <a16:creationId xmlns:a16="http://schemas.microsoft.com/office/drawing/2014/main" id="{206304DD-6DE0-218B-E115-60E28B38B1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EFE2E5-B368-C325-4ED6-0E65B5774FA0}"/>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4164706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F12F0-A14D-449A-F070-369E1628E3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5524B3-4360-72FE-3A5E-62293D59D9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D73C1B-D9D9-695B-4714-2A51E4976D09}"/>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5" name="Footer Placeholder 4">
            <a:extLst>
              <a:ext uri="{FF2B5EF4-FFF2-40B4-BE49-F238E27FC236}">
                <a16:creationId xmlns:a16="http://schemas.microsoft.com/office/drawing/2014/main" id="{FF3FD471-4027-0FED-C9E0-0E7657DEED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CD2DEA-119B-8890-6F22-02D7D235554F}"/>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513738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EABE0-9D44-B575-D057-73FAC46F01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F33B97-16F6-98C5-87A3-E1C2037FD5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48BD5A-41DC-2932-A9B0-B6F82E09D5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2D6B5F-C609-3E44-4442-E45E3DF34BF6}"/>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6" name="Footer Placeholder 5">
            <a:extLst>
              <a:ext uri="{FF2B5EF4-FFF2-40B4-BE49-F238E27FC236}">
                <a16:creationId xmlns:a16="http://schemas.microsoft.com/office/drawing/2014/main" id="{FF1C481D-04D2-6C8F-2303-E524F92AA2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B41098-DA2E-FBDB-14DA-7C7187EF3D7C}"/>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1943574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CD1BB-B792-0125-B2CF-5F468849D5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6F4771-926B-DBAB-AFDB-0F11EA66B2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A7A884-0578-CBCC-BE81-D8A55CDF6D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0C8DD-FC3C-1630-8D0F-EFB60C0F56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2FBE00-4A89-0C48-EFBE-CED08734E7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70D642-7008-3ED5-B4E2-B8ACBC1085D7}"/>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8" name="Footer Placeholder 7">
            <a:extLst>
              <a:ext uri="{FF2B5EF4-FFF2-40B4-BE49-F238E27FC236}">
                <a16:creationId xmlns:a16="http://schemas.microsoft.com/office/drawing/2014/main" id="{01CB7AEF-B75F-1E14-BE23-5141EB1306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A3F04B-42EC-5CDC-54C5-5876AF25993D}"/>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3626677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CB0A2-A880-3FC9-F96D-1307848132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CFD290-F9C4-C21E-7641-ED23CE9D2C84}"/>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4" name="Footer Placeholder 3">
            <a:extLst>
              <a:ext uri="{FF2B5EF4-FFF2-40B4-BE49-F238E27FC236}">
                <a16:creationId xmlns:a16="http://schemas.microsoft.com/office/drawing/2014/main" id="{5A3206EC-2254-D987-D743-4A0887A7FD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4C9E56-3D1A-B75D-212B-07301A02AB77}"/>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2666540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C09EC-EA4C-39F7-4902-EBDC3F781FB3}"/>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3" name="Footer Placeholder 2">
            <a:extLst>
              <a:ext uri="{FF2B5EF4-FFF2-40B4-BE49-F238E27FC236}">
                <a16:creationId xmlns:a16="http://schemas.microsoft.com/office/drawing/2014/main" id="{AD5EC520-58D5-6E73-F965-D156AF1054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604727-8280-24BB-0047-728EC1FD1048}"/>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3485710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ABB5F-1377-7883-FDDC-F477DF677F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84425F-4588-AB81-1F2E-201692CD21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0D4EE1-4D54-77FB-F467-3A30CEF2B7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795F0-D3C0-1E62-E7F3-9F213B8D3694}"/>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6" name="Footer Placeholder 5">
            <a:extLst>
              <a:ext uri="{FF2B5EF4-FFF2-40B4-BE49-F238E27FC236}">
                <a16:creationId xmlns:a16="http://schemas.microsoft.com/office/drawing/2014/main" id="{FF2EC203-EAF5-75F0-0C0A-550990A61D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65BF64-8C52-F6D8-BCA4-3069F6674E50}"/>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4165595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6D9ED-2926-B425-4780-3FA089A8E3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B552C1-A3C6-ACBA-9FFD-01685D0D53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ADF910-D1EF-06BF-260F-DF97699F11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E94CD8-1E39-BA5E-712E-FD05CBC53B7F}"/>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6" name="Footer Placeholder 5">
            <a:extLst>
              <a:ext uri="{FF2B5EF4-FFF2-40B4-BE49-F238E27FC236}">
                <a16:creationId xmlns:a16="http://schemas.microsoft.com/office/drawing/2014/main" id="{D5507B05-34C2-99F9-9124-CF2252D1E7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250602-7511-70BA-C86C-64803DFE10D7}"/>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653000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F7EE-CD3F-E905-6BCA-037BCBD6FA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FBA6BA-A1B2-E1CE-0D49-07599C78AA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A71FCE-A6D3-850E-E51F-5FAD5B6DD427}"/>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5" name="Footer Placeholder 4">
            <a:extLst>
              <a:ext uri="{FF2B5EF4-FFF2-40B4-BE49-F238E27FC236}">
                <a16:creationId xmlns:a16="http://schemas.microsoft.com/office/drawing/2014/main" id="{6719A5EB-59BE-00D8-247B-64238090D3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8281A1-60B6-D758-CF51-C742E339D88B}"/>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2195023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AEB657-8DC0-2437-34D4-30E04B651B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7988A7-AD89-CB58-EDD4-D2EDB7306F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D046F8-F616-B00F-9423-72B259926704}"/>
              </a:ext>
            </a:extLst>
          </p:cNvPr>
          <p:cNvSpPr>
            <a:spLocks noGrp="1"/>
          </p:cNvSpPr>
          <p:nvPr>
            <p:ph type="dt" sz="half" idx="10"/>
          </p:nvPr>
        </p:nvSpPr>
        <p:spPr/>
        <p:txBody>
          <a:bodyPr/>
          <a:lstStyle/>
          <a:p>
            <a:fld id="{0ECEF076-4857-40F9-A934-EB4F67DF02C8}" type="datetimeFigureOut">
              <a:rPr lang="en-GB" smtClean="0"/>
              <a:t>25/05/2023</a:t>
            </a:fld>
            <a:endParaRPr lang="en-GB"/>
          </a:p>
        </p:txBody>
      </p:sp>
      <p:sp>
        <p:nvSpPr>
          <p:cNvPr id="5" name="Footer Placeholder 4">
            <a:extLst>
              <a:ext uri="{FF2B5EF4-FFF2-40B4-BE49-F238E27FC236}">
                <a16:creationId xmlns:a16="http://schemas.microsoft.com/office/drawing/2014/main" id="{6C8D838E-EAB7-FCF1-9389-FEAF5DE939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CA6A1-8C3F-4177-74DA-E40A7895E627}"/>
              </a:ext>
            </a:extLst>
          </p:cNvPr>
          <p:cNvSpPr>
            <a:spLocks noGrp="1"/>
          </p:cNvSpPr>
          <p:nvPr>
            <p:ph type="sldNum" sz="quarter" idx="12"/>
          </p:nvPr>
        </p:nvSpPr>
        <p:spPr/>
        <p:txBody>
          <a:bodyPr/>
          <a:lstStyle/>
          <a:p>
            <a:fld id="{AAF989DC-A6E7-4A68-87AF-C795E38BF607}" type="slidenum">
              <a:rPr lang="en-GB" smtClean="0"/>
              <a:t>‹#›</a:t>
            </a:fld>
            <a:endParaRPr lang="en-GB"/>
          </a:p>
        </p:txBody>
      </p:sp>
    </p:spTree>
    <p:extLst>
      <p:ext uri="{BB962C8B-B14F-4D97-AF65-F5344CB8AC3E}">
        <p14:creationId xmlns:p14="http://schemas.microsoft.com/office/powerpoint/2010/main" val="208555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817959-DECC-4F87-D16F-6045DBA3C3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FBDA12-31E1-0A15-900F-FF55157F15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722CC8-2548-2BBD-D871-02A9622830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CEF076-4857-40F9-A934-EB4F67DF02C8}" type="datetimeFigureOut">
              <a:rPr lang="en-GB" smtClean="0"/>
              <a:t>25/05/2023</a:t>
            </a:fld>
            <a:endParaRPr lang="en-GB"/>
          </a:p>
        </p:txBody>
      </p:sp>
      <p:sp>
        <p:nvSpPr>
          <p:cNvPr id="5" name="Footer Placeholder 4">
            <a:extLst>
              <a:ext uri="{FF2B5EF4-FFF2-40B4-BE49-F238E27FC236}">
                <a16:creationId xmlns:a16="http://schemas.microsoft.com/office/drawing/2014/main" id="{C75C4217-528C-D25C-3A6A-3E02100658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ADEA03-9118-F166-4591-C2C8F5A046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F989DC-A6E7-4A68-87AF-C795E38BF607}" type="slidenum">
              <a:rPr lang="en-GB" smtClean="0"/>
              <a:t>‹#›</a:t>
            </a:fld>
            <a:endParaRPr lang="en-GB"/>
          </a:p>
        </p:txBody>
      </p:sp>
    </p:spTree>
    <p:extLst>
      <p:ext uri="{BB962C8B-B14F-4D97-AF65-F5344CB8AC3E}">
        <p14:creationId xmlns:p14="http://schemas.microsoft.com/office/powerpoint/2010/main" val="3405285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4018/978-1-7998-8497-2.ch006" TargetMode="External"/><Relationship Id="rId2" Type="http://schemas.openxmlformats.org/officeDocument/2006/relationships/hyperlink" Target="https://crm.org/articles/ritz-carlton-gold-standards" TargetMode="External"/><Relationship Id="rId1" Type="http://schemas.openxmlformats.org/officeDocument/2006/relationships/slideLayout" Target="../slideLayouts/slideLayout2.xml"/><Relationship Id="rId4" Type="http://schemas.openxmlformats.org/officeDocument/2006/relationships/hyperlink" Target="https://www.ritzcarlton.com/en/about-the-ritz-carlton/our-lega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orking At The Ritz-Carlton Hotel: Employee Reviews And Culture - Zippia">
            <a:extLst>
              <a:ext uri="{FF2B5EF4-FFF2-40B4-BE49-F238E27FC236}">
                <a16:creationId xmlns:a16="http://schemas.microsoft.com/office/drawing/2014/main" id="{F9D7F6F5-1383-E1A8-A2D4-FC52273C3BE2}"/>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C8263DA-CE5F-5FF8-9713-F82D4D602FD5}"/>
              </a:ext>
            </a:extLst>
          </p:cNvPr>
          <p:cNvSpPr>
            <a:spLocks noGrp="1"/>
          </p:cNvSpPr>
          <p:nvPr>
            <p:ph type="ctrTitle"/>
          </p:nvPr>
        </p:nvSpPr>
        <p:spPr>
          <a:xfrm>
            <a:off x="841249" y="941832"/>
            <a:ext cx="10506456" cy="2057400"/>
          </a:xfrm>
        </p:spPr>
        <p:txBody>
          <a:bodyPr vert="horz" lIns="91440" tIns="45720" rIns="91440" bIns="45720" rtlCol="0" anchor="b">
            <a:normAutofit/>
          </a:bodyPr>
          <a:lstStyle/>
          <a:p>
            <a:pPr algn="l"/>
            <a:r>
              <a:rPr lang="en-US" sz="5000" dirty="0"/>
              <a:t>The Ritz Carlton</a:t>
            </a:r>
          </a:p>
        </p:txBody>
      </p:sp>
      <p:sp>
        <p:nvSpPr>
          <p:cNvPr id="1033" name="Rectangle 10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5" name="Rectangle 10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0DB0E298-36DF-04CA-2381-0E04F251E653}"/>
              </a:ext>
            </a:extLst>
          </p:cNvPr>
          <p:cNvSpPr>
            <a:spLocks noGrp="1"/>
          </p:cNvSpPr>
          <p:nvPr>
            <p:ph type="subTitle" idx="1"/>
          </p:nvPr>
        </p:nvSpPr>
        <p:spPr>
          <a:xfrm>
            <a:off x="5146158" y="3868713"/>
            <a:ext cx="6201546" cy="2059266"/>
          </a:xfrm>
        </p:spPr>
        <p:txBody>
          <a:bodyPr vert="horz" lIns="91440" tIns="45720" rIns="91440" bIns="45720" rtlCol="0">
            <a:normAutofit/>
          </a:bodyPr>
          <a:lstStyle/>
          <a:p>
            <a:pPr algn="r"/>
            <a:r>
              <a:rPr lang="en-US" sz="2000" dirty="0"/>
              <a:t>The role and importance hospitality and guest services within the hotel industry</a:t>
            </a:r>
          </a:p>
          <a:p>
            <a:pPr algn="r"/>
            <a:r>
              <a:rPr lang="en-US" sz="2000" dirty="0"/>
              <a:t>Lecturer: Charlotte Joyner</a:t>
            </a:r>
          </a:p>
          <a:p>
            <a:pPr algn="r"/>
            <a:r>
              <a:rPr lang="en-US" sz="2000" dirty="0"/>
              <a:t>Student name: Syeda Begum</a:t>
            </a:r>
          </a:p>
          <a:p>
            <a:pPr algn="r"/>
            <a:r>
              <a:rPr lang="en-US" sz="2000" dirty="0"/>
              <a:t>Student ID: 2227588</a:t>
            </a:r>
          </a:p>
        </p:txBody>
      </p:sp>
    </p:spTree>
    <p:extLst>
      <p:ext uri="{BB962C8B-B14F-4D97-AF65-F5344CB8AC3E}">
        <p14:creationId xmlns:p14="http://schemas.microsoft.com/office/powerpoint/2010/main" val="42357917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E9A62BF4-E847-2176-5B8D-DE5DD7BC620E}"/>
              </a:ext>
            </a:extLst>
          </p:cNvPr>
          <p:cNvGraphicFramePr>
            <a:graphicFrameLocks noGrp="1"/>
          </p:cNvGraphicFramePr>
          <p:nvPr>
            <p:extLst>
              <p:ext uri="{D42A27DB-BD31-4B8C-83A1-F6EECF244321}">
                <p14:modId xmlns:p14="http://schemas.microsoft.com/office/powerpoint/2010/main" val="2177745993"/>
              </p:ext>
            </p:extLst>
          </p:nvPr>
        </p:nvGraphicFramePr>
        <p:xfrm>
          <a:off x="463463" y="438411"/>
          <a:ext cx="11210795" cy="5937338"/>
        </p:xfrm>
        <a:graphic>
          <a:graphicData uri="http://schemas.openxmlformats.org/drawingml/2006/table">
            <a:tbl>
              <a:tblPr firstRow="1" bandRow="1">
                <a:tableStyleId>{073A0DAA-6AF3-43AB-8588-CEC1D06C72B9}</a:tableStyleId>
              </a:tblPr>
              <a:tblGrid>
                <a:gridCol w="11210795">
                  <a:extLst>
                    <a:ext uri="{9D8B030D-6E8A-4147-A177-3AD203B41FA5}">
                      <a16:colId xmlns:a16="http://schemas.microsoft.com/office/drawing/2014/main" val="3268679255"/>
                    </a:ext>
                  </a:extLst>
                </a:gridCol>
              </a:tblGrid>
              <a:tr h="117441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dirty="0"/>
                        <a:t>Content Table</a:t>
                      </a:r>
                      <a:endParaRPr lang="en-GB" sz="4000" dirty="0"/>
                    </a:p>
                  </a:txBody>
                  <a:tcPr anchor="ctr"/>
                </a:tc>
                <a:extLst>
                  <a:ext uri="{0D108BD9-81ED-4DB2-BD59-A6C34878D82A}">
                    <a16:rowId xmlns:a16="http://schemas.microsoft.com/office/drawing/2014/main" val="1655088636"/>
                  </a:ext>
                </a:extLst>
              </a:tr>
              <a:tr h="68041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dirty="0"/>
                        <a:t>Introduction</a:t>
                      </a:r>
                      <a:endParaRPr lang="en-GB" sz="2800" dirty="0"/>
                    </a:p>
                  </a:txBody>
                  <a:tcPr anchor="ctr"/>
                </a:tc>
                <a:extLst>
                  <a:ext uri="{0D108BD9-81ED-4DB2-BD59-A6C34878D82A}">
                    <a16:rowId xmlns:a16="http://schemas.microsoft.com/office/drawing/2014/main" val="1839966712"/>
                  </a:ext>
                </a:extLst>
              </a:tr>
              <a:tr h="68041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dirty="0"/>
                        <a:t>About The Ritz Carlton</a:t>
                      </a:r>
                      <a:endParaRPr lang="en-GB" sz="2800" dirty="0"/>
                    </a:p>
                  </a:txBody>
                  <a:tcPr anchor="ctr"/>
                </a:tc>
                <a:extLst>
                  <a:ext uri="{0D108BD9-81ED-4DB2-BD59-A6C34878D82A}">
                    <a16:rowId xmlns:a16="http://schemas.microsoft.com/office/drawing/2014/main" val="1607777525"/>
                  </a:ext>
                </a:extLst>
              </a:tr>
              <a:tr h="68041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dirty="0"/>
                        <a:t>Main Consumers</a:t>
                      </a:r>
                      <a:endParaRPr lang="en-GB" sz="2800" dirty="0"/>
                    </a:p>
                  </a:txBody>
                  <a:tcPr anchor="ctr"/>
                </a:tc>
                <a:extLst>
                  <a:ext uri="{0D108BD9-81ED-4DB2-BD59-A6C34878D82A}">
                    <a16:rowId xmlns:a16="http://schemas.microsoft.com/office/drawing/2014/main" val="2413467822"/>
                  </a:ext>
                </a:extLst>
              </a:tr>
              <a:tr h="680417">
                <a:tc>
                  <a:txBody>
                    <a:bodyPr/>
                    <a:lstStyle/>
                    <a:p>
                      <a:pPr algn="ctr"/>
                      <a:r>
                        <a:rPr lang="en-US" sz="2800" dirty="0"/>
                        <a:t>Guest services and facilities</a:t>
                      </a:r>
                      <a:endParaRPr lang="en-GB" sz="2800" dirty="0"/>
                    </a:p>
                  </a:txBody>
                  <a:tcPr anchor="ctr"/>
                </a:tc>
                <a:extLst>
                  <a:ext uri="{0D108BD9-81ED-4DB2-BD59-A6C34878D82A}">
                    <a16:rowId xmlns:a16="http://schemas.microsoft.com/office/drawing/2014/main" val="1785644879"/>
                  </a:ext>
                </a:extLst>
              </a:tr>
              <a:tr h="680417">
                <a:tc>
                  <a:txBody>
                    <a:bodyPr/>
                    <a:lstStyle/>
                    <a:p>
                      <a:pPr algn="ctr"/>
                      <a:r>
                        <a:rPr lang="en-US" sz="2800" dirty="0"/>
                        <a:t>Importance of hospitality</a:t>
                      </a:r>
                      <a:endParaRPr lang="en-GB" sz="2800" dirty="0"/>
                    </a:p>
                  </a:txBody>
                  <a:tcPr anchor="ctr"/>
                </a:tc>
                <a:extLst>
                  <a:ext uri="{0D108BD9-81ED-4DB2-BD59-A6C34878D82A}">
                    <a16:rowId xmlns:a16="http://schemas.microsoft.com/office/drawing/2014/main" val="3021582814"/>
                  </a:ext>
                </a:extLst>
              </a:tr>
              <a:tr h="680417">
                <a:tc>
                  <a:txBody>
                    <a:bodyPr/>
                    <a:lstStyle/>
                    <a:p>
                      <a:pPr algn="ctr"/>
                      <a:r>
                        <a:rPr lang="en-US" sz="2800" dirty="0"/>
                        <a:t>Summary</a:t>
                      </a:r>
                      <a:endParaRPr lang="en-GB" sz="2800" dirty="0"/>
                    </a:p>
                  </a:txBody>
                  <a:tcPr anchor="ctr"/>
                </a:tc>
                <a:extLst>
                  <a:ext uri="{0D108BD9-81ED-4DB2-BD59-A6C34878D82A}">
                    <a16:rowId xmlns:a16="http://schemas.microsoft.com/office/drawing/2014/main" val="1649747043"/>
                  </a:ext>
                </a:extLst>
              </a:tr>
              <a:tr h="680417">
                <a:tc>
                  <a:txBody>
                    <a:bodyPr/>
                    <a:lstStyle/>
                    <a:p>
                      <a:pPr algn="ctr"/>
                      <a:r>
                        <a:rPr lang="en-US" sz="2800"/>
                        <a:t>References</a:t>
                      </a:r>
                      <a:endParaRPr lang="en-GB" sz="2800" dirty="0"/>
                    </a:p>
                  </a:txBody>
                  <a:tcPr anchor="ctr"/>
                </a:tc>
                <a:extLst>
                  <a:ext uri="{0D108BD9-81ED-4DB2-BD59-A6C34878D82A}">
                    <a16:rowId xmlns:a16="http://schemas.microsoft.com/office/drawing/2014/main" val="2581338488"/>
                  </a:ext>
                </a:extLst>
              </a:tr>
            </a:tbl>
          </a:graphicData>
        </a:graphic>
      </p:graphicFrame>
    </p:spTree>
    <p:extLst>
      <p:ext uri="{BB962C8B-B14F-4D97-AF65-F5344CB8AC3E}">
        <p14:creationId xmlns:p14="http://schemas.microsoft.com/office/powerpoint/2010/main" val="3156584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058F2BE6-9510-8BCE-5FB2-FCA9541EC1E9}"/>
              </a:ext>
            </a:extLst>
          </p:cNvPr>
          <p:cNvPicPr>
            <a:picLocks noChangeAspect="1"/>
          </p:cNvPicPr>
          <p:nvPr/>
        </p:nvPicPr>
        <p:blipFill>
          <a:blip r:embed="rId3"/>
          <a:stretch>
            <a:fillRect/>
          </a:stretch>
        </p:blipFill>
        <p:spPr>
          <a:xfrm>
            <a:off x="313151" y="340398"/>
            <a:ext cx="11620531" cy="5948916"/>
          </a:xfrm>
          <a:prstGeom prst="rect">
            <a:avLst/>
          </a:prstGeom>
        </p:spPr>
      </p:pic>
      <p:sp>
        <p:nvSpPr>
          <p:cNvPr id="2" name="Title 1">
            <a:extLst>
              <a:ext uri="{FF2B5EF4-FFF2-40B4-BE49-F238E27FC236}">
                <a16:creationId xmlns:a16="http://schemas.microsoft.com/office/drawing/2014/main" id="{D3FD2CA0-A950-1D51-C8A9-F4F201C72613}"/>
              </a:ext>
            </a:extLst>
          </p:cNvPr>
          <p:cNvSpPr>
            <a:spLocks noGrp="1"/>
          </p:cNvSpPr>
          <p:nvPr>
            <p:ph type="title"/>
          </p:nvPr>
        </p:nvSpPr>
        <p:spPr>
          <a:xfrm>
            <a:off x="651354" y="365125"/>
            <a:ext cx="11022904" cy="1325563"/>
          </a:xfrm>
        </p:spPr>
        <p:txBody>
          <a:bodyPr>
            <a:normAutofit/>
          </a:bodyPr>
          <a:lstStyle/>
          <a:p>
            <a:pPr algn="ctr"/>
            <a:r>
              <a:rPr lang="en-GB" dirty="0"/>
              <a:t>The Ritz Carlton…</a:t>
            </a:r>
          </a:p>
        </p:txBody>
      </p:sp>
      <p:sp>
        <p:nvSpPr>
          <p:cNvPr id="3" name="Content Placeholder 2">
            <a:extLst>
              <a:ext uri="{FF2B5EF4-FFF2-40B4-BE49-F238E27FC236}">
                <a16:creationId xmlns:a16="http://schemas.microsoft.com/office/drawing/2014/main" id="{2558829D-CC6D-15C6-B87E-359A46CEBB09}"/>
              </a:ext>
            </a:extLst>
          </p:cNvPr>
          <p:cNvSpPr>
            <a:spLocks noGrp="1"/>
          </p:cNvSpPr>
          <p:nvPr>
            <p:ph idx="1"/>
          </p:nvPr>
        </p:nvSpPr>
        <p:spPr>
          <a:xfrm>
            <a:off x="489999" y="2174973"/>
            <a:ext cx="7161882" cy="3600026"/>
          </a:xfrm>
        </p:spPr>
        <p:txBody>
          <a:bodyPr>
            <a:normAutofit/>
          </a:bodyPr>
          <a:lstStyle/>
          <a:p>
            <a:r>
              <a:rPr lang="en-GB" sz="2000" b="0" i="0" dirty="0">
                <a:latin typeface="Calibri" panose="020F0502020204030204" pitchFamily="34" charset="0"/>
                <a:ea typeface="Calibri" panose="020F0502020204030204" pitchFamily="34" charset="0"/>
                <a:cs typeface="Times New Roman" panose="02020603050405020304" pitchFamily="18" charset="0"/>
              </a:rPr>
              <a:t>Revolutionized hospitality</a:t>
            </a:r>
          </a:p>
          <a:p>
            <a:r>
              <a:rPr lang="en-GB" sz="2000" b="0" i="0" dirty="0">
                <a:latin typeface="Calibri" panose="020F0502020204030204" pitchFamily="34" charset="0"/>
                <a:ea typeface="Calibri" panose="020F0502020204030204" pitchFamily="34" charset="0"/>
                <a:cs typeface="Times New Roman" panose="02020603050405020304" pitchFamily="18" charset="0"/>
              </a:rPr>
              <a:t>Opened in America, Boston 1927</a:t>
            </a:r>
          </a:p>
          <a:p>
            <a:r>
              <a:rPr lang="en-GB" sz="2000" dirty="0">
                <a:latin typeface="Calibri" panose="020F0502020204030204" pitchFamily="34" charset="0"/>
                <a:ea typeface="Calibri" panose="020F0502020204030204" pitchFamily="34" charset="0"/>
                <a:cs typeface="Times New Roman" panose="02020603050405020304" pitchFamily="18" charset="0"/>
              </a:rPr>
              <a:t>The meaning of luxury and style in travel and dining</a:t>
            </a:r>
          </a:p>
          <a:p>
            <a:r>
              <a:rPr lang="en-GB" sz="2000" dirty="0">
                <a:latin typeface="Calibri" panose="020F0502020204030204" pitchFamily="34" charset="0"/>
                <a:ea typeface="Calibri" panose="020F0502020204030204" pitchFamily="34" charset="0"/>
                <a:cs typeface="Times New Roman" panose="02020603050405020304" pitchFamily="18" charset="0"/>
              </a:rPr>
              <a:t>Golden standard</a:t>
            </a:r>
          </a:p>
          <a:p>
            <a:r>
              <a:rPr lang="en-GB" sz="2000" dirty="0">
                <a:latin typeface="Calibri" panose="020F0502020204030204" pitchFamily="34" charset="0"/>
                <a:ea typeface="Calibri" panose="020F0502020204030204" pitchFamily="34" charset="0"/>
                <a:cs typeface="Times New Roman" panose="02020603050405020304" pitchFamily="18" charset="0"/>
              </a:rPr>
              <a:t>Unprecedented level of customer service</a:t>
            </a:r>
          </a:p>
          <a:p>
            <a:endParaRPr lang="en-GB" sz="2000" b="0" i="0" dirty="0">
              <a:latin typeface="Calibri" panose="020F0502020204030204" pitchFamily="34" charset="0"/>
              <a:ea typeface="Calibri" panose="020F0502020204030204" pitchFamily="34" charset="0"/>
              <a:cs typeface="Times New Roman" panose="02020603050405020304" pitchFamily="18" charset="0"/>
            </a:endParaRPr>
          </a:p>
          <a:p>
            <a:endParaRPr lang="en-GB" sz="2000" b="0" i="0" dirty="0">
              <a:latin typeface="Calibri" panose="020F0502020204030204" pitchFamily="34" charset="0"/>
              <a:ea typeface="Calibri" panose="020F0502020204030204" pitchFamily="34" charset="0"/>
              <a:cs typeface="Times New Roman" panose="02020603050405020304" pitchFamily="18" charset="0"/>
            </a:endParaRPr>
          </a:p>
          <a:p>
            <a:endParaRPr lang="en-GB" sz="2000" b="0" i="0" dirty="0">
              <a:latin typeface="Calibri" panose="020F0502020204030204" pitchFamily="34" charset="0"/>
              <a:ea typeface="Calibri" panose="020F0502020204030204" pitchFamily="34" charset="0"/>
              <a:cs typeface="Times New Roman" panose="02020603050405020304" pitchFamily="18" charset="0"/>
            </a:endParaRPr>
          </a:p>
          <a:p>
            <a:endParaRPr lang="en-GB" sz="2000" b="0" i="0" dirty="0">
              <a:effectLst/>
            </a:endParaRPr>
          </a:p>
          <a:p>
            <a:endParaRPr lang="en-GB" sz="2000" dirty="0"/>
          </a:p>
        </p:txBody>
      </p:sp>
      <p:sp>
        <p:nvSpPr>
          <p:cNvPr id="4" name="TextBox 3">
            <a:extLst>
              <a:ext uri="{FF2B5EF4-FFF2-40B4-BE49-F238E27FC236}">
                <a16:creationId xmlns:a16="http://schemas.microsoft.com/office/drawing/2014/main" id="{66E07CCB-54E0-A003-32BD-99F3AF7F53F7}"/>
              </a:ext>
            </a:extLst>
          </p:cNvPr>
          <p:cNvSpPr txBox="1"/>
          <p:nvPr/>
        </p:nvSpPr>
        <p:spPr>
          <a:xfrm>
            <a:off x="8313740" y="6102087"/>
            <a:ext cx="3782860" cy="369332"/>
          </a:xfrm>
          <a:prstGeom prst="rect">
            <a:avLst/>
          </a:prstGeom>
          <a:noFill/>
        </p:spPr>
        <p:txBody>
          <a:bodyPr wrap="square" rtlCol="0">
            <a:spAutoFit/>
          </a:bodyPr>
          <a:lstStyle/>
          <a:p>
            <a:r>
              <a:rPr lang="en-GB" b="0" i="0" dirty="0">
                <a:solidFill>
                  <a:srgbClr val="FFFFFF"/>
                </a:solidFill>
                <a:effectLst/>
                <a:latin typeface="Swiss-721"/>
              </a:rPr>
              <a:t>The Ritz-Carlton Hotel Company, 2023</a:t>
            </a:r>
            <a:endParaRPr lang="en-GB" dirty="0"/>
          </a:p>
        </p:txBody>
      </p:sp>
    </p:spTree>
    <p:extLst>
      <p:ext uri="{BB962C8B-B14F-4D97-AF65-F5344CB8AC3E}">
        <p14:creationId xmlns:p14="http://schemas.microsoft.com/office/powerpoint/2010/main" val="412400058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D35190CA-D8C6-C3D5-B60B-4AF0205A98BC}"/>
              </a:ext>
            </a:extLst>
          </p:cNvPr>
          <p:cNvSpPr/>
          <p:nvPr/>
        </p:nvSpPr>
        <p:spPr>
          <a:xfrm>
            <a:off x="681652" y="2317930"/>
            <a:ext cx="1842767" cy="1312598"/>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Cruise ships</a:t>
            </a:r>
            <a:endParaRPr lang="en-GB" sz="2200" dirty="0"/>
          </a:p>
        </p:txBody>
      </p:sp>
      <p:sp>
        <p:nvSpPr>
          <p:cNvPr id="11" name="Rectangle: Rounded Corners 10">
            <a:extLst>
              <a:ext uri="{FF2B5EF4-FFF2-40B4-BE49-F238E27FC236}">
                <a16:creationId xmlns:a16="http://schemas.microsoft.com/office/drawing/2014/main" id="{4B11CC04-218C-86D0-10DA-FAFBE9540BAA}"/>
              </a:ext>
            </a:extLst>
          </p:cNvPr>
          <p:cNvSpPr/>
          <p:nvPr/>
        </p:nvSpPr>
        <p:spPr>
          <a:xfrm>
            <a:off x="4659803" y="2120897"/>
            <a:ext cx="2868388" cy="2813207"/>
          </a:xfrm>
          <a:prstGeom prst="roundRect">
            <a:avLst/>
          </a:prstGeom>
          <a:solidFill>
            <a:schemeClr val="accent1">
              <a:lumMod val="20000"/>
              <a:lumOff val="8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Main Consumers</a:t>
            </a:r>
            <a:endParaRPr lang="en-GB" sz="4000" dirty="0"/>
          </a:p>
        </p:txBody>
      </p:sp>
      <p:sp>
        <p:nvSpPr>
          <p:cNvPr id="40" name="TextBox 39">
            <a:extLst>
              <a:ext uri="{FF2B5EF4-FFF2-40B4-BE49-F238E27FC236}">
                <a16:creationId xmlns:a16="http://schemas.microsoft.com/office/drawing/2014/main" id="{76A48459-893B-60F2-722E-48D08E59ABDC}"/>
              </a:ext>
            </a:extLst>
          </p:cNvPr>
          <p:cNvSpPr txBox="1"/>
          <p:nvPr/>
        </p:nvSpPr>
        <p:spPr>
          <a:xfrm>
            <a:off x="7022459" y="4991656"/>
            <a:ext cx="1821382" cy="707886"/>
          </a:xfrm>
          <a:prstGeom prst="rect">
            <a:avLst/>
          </a:prstGeom>
          <a:noFill/>
        </p:spPr>
        <p:txBody>
          <a:bodyPr wrap="square" rtlCol="0">
            <a:spAutoFit/>
          </a:bodyPr>
          <a:lstStyle/>
          <a:p>
            <a:r>
              <a:rPr lang="en-US" sz="2000" dirty="0"/>
              <a:t>Yacht collection</a:t>
            </a:r>
          </a:p>
          <a:p>
            <a:endParaRPr lang="en-GB" sz="2000" dirty="0"/>
          </a:p>
        </p:txBody>
      </p:sp>
      <p:sp>
        <p:nvSpPr>
          <p:cNvPr id="13" name="Oval 12">
            <a:extLst>
              <a:ext uri="{FF2B5EF4-FFF2-40B4-BE49-F238E27FC236}">
                <a16:creationId xmlns:a16="http://schemas.microsoft.com/office/drawing/2014/main" id="{F97A5CC0-CC90-714F-B628-3C9826F54354}"/>
              </a:ext>
            </a:extLst>
          </p:cNvPr>
          <p:cNvSpPr/>
          <p:nvPr/>
        </p:nvSpPr>
        <p:spPr>
          <a:xfrm>
            <a:off x="2718107" y="553746"/>
            <a:ext cx="1972546" cy="1312598"/>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Famous Guests</a:t>
            </a:r>
            <a:endParaRPr lang="en-GB" sz="2200" dirty="0"/>
          </a:p>
        </p:txBody>
      </p:sp>
      <p:sp>
        <p:nvSpPr>
          <p:cNvPr id="15" name="Oval 14">
            <a:extLst>
              <a:ext uri="{FF2B5EF4-FFF2-40B4-BE49-F238E27FC236}">
                <a16:creationId xmlns:a16="http://schemas.microsoft.com/office/drawing/2014/main" id="{91AC18BB-F4CE-243F-A9AB-8214EE30F1A9}"/>
              </a:ext>
            </a:extLst>
          </p:cNvPr>
          <p:cNvSpPr/>
          <p:nvPr/>
        </p:nvSpPr>
        <p:spPr>
          <a:xfrm>
            <a:off x="7001072" y="553746"/>
            <a:ext cx="1842767" cy="1312598"/>
          </a:xfrm>
          <a:prstGeom prst="ellipse">
            <a:avLst/>
          </a:prstGeom>
          <a:solidFill>
            <a:srgbClr val="B745C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Churchill – Prime Minister</a:t>
            </a:r>
            <a:endParaRPr lang="en-GB" sz="2200" dirty="0"/>
          </a:p>
        </p:txBody>
      </p:sp>
      <p:sp>
        <p:nvSpPr>
          <p:cNvPr id="16" name="Oval 15">
            <a:extLst>
              <a:ext uri="{FF2B5EF4-FFF2-40B4-BE49-F238E27FC236}">
                <a16:creationId xmlns:a16="http://schemas.microsoft.com/office/drawing/2014/main" id="{3498AE07-5558-130E-6BAF-E5453A89B508}"/>
              </a:ext>
            </a:extLst>
          </p:cNvPr>
          <p:cNvSpPr/>
          <p:nvPr/>
        </p:nvSpPr>
        <p:spPr>
          <a:xfrm>
            <a:off x="9450706" y="1766784"/>
            <a:ext cx="2129425" cy="1527560"/>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Couples</a:t>
            </a:r>
            <a:endParaRPr lang="en-GB" sz="2200" dirty="0"/>
          </a:p>
        </p:txBody>
      </p:sp>
      <p:sp>
        <p:nvSpPr>
          <p:cNvPr id="17" name="Oval 16">
            <a:extLst>
              <a:ext uri="{FF2B5EF4-FFF2-40B4-BE49-F238E27FC236}">
                <a16:creationId xmlns:a16="http://schemas.microsoft.com/office/drawing/2014/main" id="{FC17FDD1-9F12-28C0-6B5B-68DFA9A26BA7}"/>
              </a:ext>
            </a:extLst>
          </p:cNvPr>
          <p:cNvSpPr/>
          <p:nvPr/>
        </p:nvSpPr>
        <p:spPr>
          <a:xfrm>
            <a:off x="8599576" y="4452456"/>
            <a:ext cx="1842767" cy="1312598"/>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a:t>Long Breaks</a:t>
            </a:r>
            <a:endParaRPr lang="en-GB" sz="2200" dirty="0"/>
          </a:p>
        </p:txBody>
      </p:sp>
      <p:sp>
        <p:nvSpPr>
          <p:cNvPr id="19" name="Oval 18">
            <a:extLst>
              <a:ext uri="{FF2B5EF4-FFF2-40B4-BE49-F238E27FC236}">
                <a16:creationId xmlns:a16="http://schemas.microsoft.com/office/drawing/2014/main" id="{455387B3-3069-0825-34F3-E937905F1807}"/>
              </a:ext>
            </a:extLst>
          </p:cNvPr>
          <p:cNvSpPr/>
          <p:nvPr/>
        </p:nvSpPr>
        <p:spPr>
          <a:xfrm>
            <a:off x="2309568" y="4934104"/>
            <a:ext cx="1972546" cy="1312598"/>
          </a:xfrm>
          <a:prstGeom prst="ellipse">
            <a:avLst/>
          </a:prstGeom>
          <a:solidFill>
            <a:srgbClr val="ED9DC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5-star resorts</a:t>
            </a:r>
            <a:endParaRPr lang="en-GB" sz="2200" dirty="0"/>
          </a:p>
        </p:txBody>
      </p:sp>
      <p:sp>
        <p:nvSpPr>
          <p:cNvPr id="21" name="Oval 20">
            <a:extLst>
              <a:ext uri="{FF2B5EF4-FFF2-40B4-BE49-F238E27FC236}">
                <a16:creationId xmlns:a16="http://schemas.microsoft.com/office/drawing/2014/main" id="{E1F72055-41C9-9182-38E2-202EF211F439}"/>
              </a:ext>
            </a:extLst>
          </p:cNvPr>
          <p:cNvSpPr/>
          <p:nvPr/>
        </p:nvSpPr>
        <p:spPr>
          <a:xfrm>
            <a:off x="5392847" y="5345599"/>
            <a:ext cx="1842767" cy="1312598"/>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Luxury hotels</a:t>
            </a:r>
            <a:endParaRPr lang="en-GB" sz="2200" dirty="0"/>
          </a:p>
        </p:txBody>
      </p:sp>
    </p:spTree>
    <p:extLst>
      <p:ext uri="{BB962C8B-B14F-4D97-AF65-F5344CB8AC3E}">
        <p14:creationId xmlns:p14="http://schemas.microsoft.com/office/powerpoint/2010/main" val="1862836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ounded Rectangle 13">
            <a:extLst>
              <a:ext uri="{FF2B5EF4-FFF2-40B4-BE49-F238E27FC236}">
                <a16:creationId xmlns:a16="http://schemas.microsoft.com/office/drawing/2014/main" id="{C3B49222-9C5B-B8FC-7A17-AF114CC2EBD7}"/>
              </a:ext>
              <a:ext uri="{C183D7F6-B498-43B3-948B-1728B52AA6E4}">
                <adec:decorative xmlns:adec="http://schemas.microsoft.com/office/drawing/2017/decorative" val="1"/>
              </a:ext>
            </a:extLst>
          </p:cNvPr>
          <p:cNvSpPr/>
          <p:nvPr/>
        </p:nvSpPr>
        <p:spPr bwMode="auto">
          <a:xfrm>
            <a:off x="847566" y="1472054"/>
            <a:ext cx="10496867" cy="1015965"/>
          </a:xfrm>
          <a:prstGeom prst="roundRect">
            <a:avLst>
              <a:gd name="adj" fmla="val 3166"/>
            </a:avLst>
          </a:prstGeom>
          <a:solidFill>
            <a:srgbClr val="FFFFFF"/>
          </a:solidFill>
          <a:ln w="28575" cap="flat" cmpd="sng" algn="ctr">
            <a:solidFill>
              <a:srgbClr val="BEBEBE"/>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lnSpc>
                <a:spcPct val="100000"/>
              </a:lnSpc>
            </a:pPr>
            <a:r>
              <a:rPr lang="en-US" sz="1400" b="0" i="0" dirty="0">
                <a:solidFill>
                  <a:srgbClr val="1C1C1C"/>
                </a:solidFill>
                <a:effectLst/>
                <a:latin typeface="Arial" panose="020B0604020202020204" pitchFamily="34" charset="0"/>
                <a:cs typeface="Arial" panose="020B0604020202020204" pitchFamily="34" charset="0"/>
              </a:rPr>
              <a:t>They set the golden standard: private baths in each guest room, formal uniforms for the staff, fresh flowers, à la carte menus, a focus on innovative dining, intimate lobbies and more. The hotel was committed to customer service on an unprecedented level. </a:t>
            </a:r>
          </a:p>
          <a:p>
            <a:pPr algn="ctr">
              <a:lnSpc>
                <a:spcPct val="100000"/>
              </a:lnSpc>
            </a:pPr>
            <a:r>
              <a:rPr lang="en-US" sz="1400" b="0" i="0" dirty="0">
                <a:solidFill>
                  <a:srgbClr val="1C1C1C"/>
                </a:solidFill>
                <a:effectLst/>
                <a:latin typeface="Arial" panose="020B0604020202020204" pitchFamily="34" charset="0"/>
                <a:cs typeface="Arial" panose="020B0604020202020204" pitchFamily="34" charset="0"/>
              </a:rPr>
              <a:t>This attention to detail and dedication to service became the brand’s signature, and remain at the core of every crisp fold, exceptional meal and curated guest experience at a modern Ritz-Carlton hotel or resort.</a:t>
            </a:r>
          </a:p>
        </p:txBody>
      </p:sp>
      <p:sp>
        <p:nvSpPr>
          <p:cNvPr id="6" name="Rounded Rectangle 13">
            <a:extLst>
              <a:ext uri="{FF2B5EF4-FFF2-40B4-BE49-F238E27FC236}">
                <a16:creationId xmlns:a16="http://schemas.microsoft.com/office/drawing/2014/main" id="{4DEB9109-4889-30BB-363F-B7027A0BA630}"/>
              </a:ext>
              <a:ext uri="{C183D7F6-B498-43B3-948B-1728B52AA6E4}">
                <adec:decorative xmlns:adec="http://schemas.microsoft.com/office/drawing/2017/decorative" val="1"/>
              </a:ext>
            </a:extLst>
          </p:cNvPr>
          <p:cNvSpPr/>
          <p:nvPr/>
        </p:nvSpPr>
        <p:spPr bwMode="auto">
          <a:xfrm>
            <a:off x="2970386" y="3717215"/>
            <a:ext cx="5937394" cy="732772"/>
          </a:xfrm>
          <a:prstGeom prst="roundRect">
            <a:avLst>
              <a:gd name="adj" fmla="val 3166"/>
            </a:avLst>
          </a:prstGeom>
          <a:solidFill>
            <a:srgbClr val="FFFFFF"/>
          </a:solidFill>
          <a:ln w="28575" cap="flat" cmpd="sng" algn="ctr">
            <a:solidFill>
              <a:srgbClr val="BEBEBE"/>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r>
              <a:rPr lang="en-GB" sz="1600" dirty="0"/>
              <a:t>The influence of social media and online reviews on hotel reputation and customer acquisition is substantial (Bowie et al., 2017). </a:t>
            </a:r>
          </a:p>
          <a:p>
            <a:pPr marL="0" marR="0" indent="0" defTabSz="914400" rtl="0" eaLnBrk="0" fontAlgn="base" latinLnBrk="0" hangingPunct="0">
              <a:lnSpc>
                <a:spcPct val="100000"/>
              </a:lnSpc>
              <a:spcBef>
                <a:spcPct val="0"/>
              </a:spcBef>
              <a:spcAft>
                <a:spcPct val="0"/>
              </a:spcAft>
              <a:buClrTx/>
              <a:buSzTx/>
              <a:buFontTx/>
              <a:buNone/>
              <a:tabLst/>
            </a:pPr>
            <a:endParaRPr kumimoji="0" lang="en-US" i="0" strike="noStrike" cap="none" normalizeH="0" baseline="0" dirty="0">
              <a:ln>
                <a:noFill/>
              </a:ln>
              <a:effectLst/>
              <a:latin typeface="Times"/>
            </a:endParaRPr>
          </a:p>
        </p:txBody>
      </p:sp>
      <p:sp>
        <p:nvSpPr>
          <p:cNvPr id="10" name="Rounded Rectangle 13">
            <a:extLst>
              <a:ext uri="{FF2B5EF4-FFF2-40B4-BE49-F238E27FC236}">
                <a16:creationId xmlns:a16="http://schemas.microsoft.com/office/drawing/2014/main" id="{F691A053-B6DA-96C1-6C01-B56F95CA1C2F}"/>
              </a:ext>
              <a:ext uri="{C183D7F6-B498-43B3-948B-1728B52AA6E4}">
                <adec:decorative xmlns:adec="http://schemas.microsoft.com/office/drawing/2017/decorative" val="1"/>
              </a:ext>
            </a:extLst>
          </p:cNvPr>
          <p:cNvSpPr/>
          <p:nvPr/>
        </p:nvSpPr>
        <p:spPr bwMode="auto">
          <a:xfrm>
            <a:off x="588768" y="4783399"/>
            <a:ext cx="11014461" cy="827628"/>
          </a:xfrm>
          <a:prstGeom prst="roundRect">
            <a:avLst>
              <a:gd name="adj" fmla="val 3166"/>
            </a:avLst>
          </a:prstGeom>
          <a:solidFill>
            <a:srgbClr val="FFFFFF"/>
          </a:solidFill>
          <a:ln w="28575" cap="flat" cmpd="sng" algn="ctr">
            <a:solidFill>
              <a:srgbClr val="BEBEBE"/>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r>
              <a:rPr lang="en-GB" sz="1600" dirty="0"/>
              <a:t>Advancements in technology, such as mobile apps and online booking platforms, have altered the manner in which hotel guests' book and experience their stays (Ryan, 2012).</a:t>
            </a:r>
          </a:p>
          <a:p>
            <a:pPr algn="ctr"/>
            <a:r>
              <a:rPr lang="en-GB" sz="1600" dirty="0"/>
              <a:t>The rise of automation and artificial intelligence may have an effect on staffing levels and operational effectiveness.</a:t>
            </a:r>
          </a:p>
          <a:p>
            <a:pPr marL="0" marR="0" indent="0" algn="ctr" defTabSz="914400" rtl="0" eaLnBrk="0" fontAlgn="base" latinLnBrk="0" hangingPunct="0">
              <a:lnSpc>
                <a:spcPct val="100000"/>
              </a:lnSpc>
              <a:spcBef>
                <a:spcPct val="0"/>
              </a:spcBef>
              <a:spcAft>
                <a:spcPct val="0"/>
              </a:spcAft>
              <a:buClrTx/>
              <a:buSzTx/>
              <a:buFontTx/>
              <a:buNone/>
              <a:tabLst/>
            </a:pPr>
            <a:endParaRPr kumimoji="0" lang="en-US" b="1" i="0" u="sng" strike="noStrike" cap="none" normalizeH="0" baseline="0" dirty="0">
              <a:ln>
                <a:noFill/>
              </a:ln>
              <a:effectLst/>
            </a:endParaRPr>
          </a:p>
        </p:txBody>
      </p:sp>
      <p:sp>
        <p:nvSpPr>
          <p:cNvPr id="12" name="Rounded Rectangle 13">
            <a:extLst>
              <a:ext uri="{FF2B5EF4-FFF2-40B4-BE49-F238E27FC236}">
                <a16:creationId xmlns:a16="http://schemas.microsoft.com/office/drawing/2014/main" id="{4C058751-3EF4-348E-27BC-C30185E2A46B}"/>
              </a:ext>
              <a:ext uri="{C183D7F6-B498-43B3-948B-1728B52AA6E4}">
                <adec:decorative xmlns:adec="http://schemas.microsoft.com/office/drawing/2017/decorative" val="1"/>
              </a:ext>
            </a:extLst>
          </p:cNvPr>
          <p:cNvSpPr/>
          <p:nvPr/>
        </p:nvSpPr>
        <p:spPr bwMode="auto">
          <a:xfrm>
            <a:off x="329972" y="5965741"/>
            <a:ext cx="11532056" cy="732772"/>
          </a:xfrm>
          <a:prstGeom prst="roundRect">
            <a:avLst>
              <a:gd name="adj" fmla="val 3166"/>
            </a:avLst>
          </a:prstGeom>
          <a:solidFill>
            <a:srgbClr val="FFFFFF"/>
          </a:solidFill>
          <a:ln w="28575" cap="flat" cmpd="sng" algn="ctr">
            <a:solidFill>
              <a:srgbClr val="BEBEBE"/>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r>
              <a:rPr lang="en-GB" sz="1600" dirty="0"/>
              <a:t>The hotel industry has placed an increasing emphasis on climate change and environmental sustainability (Bowie et al., 2017).</a:t>
            </a:r>
          </a:p>
          <a:p>
            <a:pPr algn="ctr"/>
            <a:r>
              <a:rPr lang="en-GB" sz="1600" dirty="0"/>
              <a:t>There is pressure on hotels to adopt more eco-friendly practises and reduce their carbon footprint.</a:t>
            </a:r>
          </a:p>
          <a:p>
            <a:pPr marL="0" marR="0" indent="0" defTabSz="914400" rtl="0" eaLnBrk="0" fontAlgn="base" latinLnBrk="0" hangingPunct="0">
              <a:lnSpc>
                <a:spcPct val="100000"/>
              </a:lnSpc>
              <a:spcBef>
                <a:spcPct val="0"/>
              </a:spcBef>
              <a:spcAft>
                <a:spcPct val="0"/>
              </a:spcAft>
              <a:buClrTx/>
              <a:buSzTx/>
              <a:buFontTx/>
              <a:buNone/>
              <a:tabLst/>
            </a:pPr>
            <a:endParaRPr kumimoji="0" lang="en-US" i="0" strike="noStrike" cap="none" normalizeH="0" baseline="0" dirty="0">
              <a:ln>
                <a:noFill/>
              </a:ln>
              <a:effectLst/>
              <a:latin typeface="Times"/>
            </a:endParaRPr>
          </a:p>
        </p:txBody>
      </p:sp>
      <p:sp>
        <p:nvSpPr>
          <p:cNvPr id="2" name="TextBox 1">
            <a:extLst>
              <a:ext uri="{FF2B5EF4-FFF2-40B4-BE49-F238E27FC236}">
                <a16:creationId xmlns:a16="http://schemas.microsoft.com/office/drawing/2014/main" id="{DC08BCA2-6278-5F75-3C68-4CB095CE3E58}"/>
              </a:ext>
            </a:extLst>
          </p:cNvPr>
          <p:cNvSpPr txBox="1"/>
          <p:nvPr/>
        </p:nvSpPr>
        <p:spPr>
          <a:xfrm>
            <a:off x="1903956" y="438411"/>
            <a:ext cx="8793271" cy="769441"/>
          </a:xfrm>
          <a:prstGeom prst="rect">
            <a:avLst/>
          </a:prstGeom>
          <a:noFill/>
        </p:spPr>
        <p:txBody>
          <a:bodyPr wrap="square" rtlCol="0">
            <a:spAutoFit/>
          </a:bodyPr>
          <a:lstStyle/>
          <a:p>
            <a:pPr algn="ctr"/>
            <a:r>
              <a:rPr lang="en-US" sz="4400" dirty="0">
                <a:solidFill>
                  <a:schemeClr val="bg1"/>
                </a:solidFill>
              </a:rPr>
              <a:t>Guest Services and Facilities</a:t>
            </a:r>
          </a:p>
        </p:txBody>
      </p:sp>
      <p:sp>
        <p:nvSpPr>
          <p:cNvPr id="8" name="TextBox 7">
            <a:extLst>
              <a:ext uri="{FF2B5EF4-FFF2-40B4-BE49-F238E27FC236}">
                <a16:creationId xmlns:a16="http://schemas.microsoft.com/office/drawing/2014/main" id="{42EF15FE-87F8-C1FB-8672-3346E6F57519}"/>
              </a:ext>
            </a:extLst>
          </p:cNvPr>
          <p:cNvSpPr txBox="1"/>
          <p:nvPr/>
        </p:nvSpPr>
        <p:spPr>
          <a:xfrm>
            <a:off x="932121" y="2841007"/>
            <a:ext cx="10412312" cy="523220"/>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algn="ctr">
              <a:lnSpc>
                <a:spcPct val="100000"/>
              </a:lnSpc>
            </a:pPr>
            <a:r>
              <a:rPr lang="en-US" sz="1400" b="0" i="0" dirty="0">
                <a:solidFill>
                  <a:srgbClr val="3A3A3A"/>
                </a:solidFill>
                <a:effectLst/>
                <a:latin typeface="Arial" panose="020B0604020202020204" pitchFamily="34" charset="0"/>
                <a:cs typeface="Arial" panose="020B0604020202020204" pitchFamily="34" charset="0"/>
              </a:rPr>
              <a:t>With ceaseless attention to every luxurious detail, the company has set the bar for creating memorable customer experiences in world-class settings.   </a:t>
            </a:r>
            <a:r>
              <a:rPr lang="en-US" sz="1400" dirty="0" err="1">
                <a:solidFill>
                  <a:srgbClr val="333333"/>
                </a:solidFill>
                <a:latin typeface="Arial" panose="020B0604020202020204" pitchFamily="34" charset="0"/>
                <a:cs typeface="Arial" panose="020B0604020202020204" pitchFamily="34" charset="0"/>
              </a:rPr>
              <a:t>Michelli</a:t>
            </a:r>
            <a:r>
              <a:rPr lang="en-US" sz="1400" dirty="0">
                <a:solidFill>
                  <a:srgbClr val="333333"/>
                </a:solidFill>
                <a:latin typeface="Arial" panose="020B0604020202020204" pitchFamily="34" charset="0"/>
                <a:cs typeface="Arial" panose="020B0604020202020204" pitchFamily="34" charset="0"/>
              </a:rPr>
              <a:t>, J.A. (2008)</a:t>
            </a:r>
            <a:endParaRPr lang="en-US" sz="1400" dirty="0">
              <a:solidFill>
                <a:srgbClr val="1C1C1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8250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3D9B9F7-7A73-1EF1-0BD1-824E574AF792}"/>
              </a:ext>
            </a:extLst>
          </p:cNvPr>
          <p:cNvSpPr txBox="1"/>
          <p:nvPr/>
        </p:nvSpPr>
        <p:spPr>
          <a:xfrm>
            <a:off x="2211572" y="362128"/>
            <a:ext cx="8176437" cy="830997"/>
          </a:xfrm>
          <a:prstGeom prst="rect">
            <a:avLst/>
          </a:prstGeom>
          <a:noFill/>
        </p:spPr>
        <p:txBody>
          <a:bodyPr wrap="square" rtlCol="0">
            <a:spAutoFit/>
          </a:bodyPr>
          <a:lstStyle/>
          <a:p>
            <a:pPr algn="ctr"/>
            <a:r>
              <a:rPr lang="en-US" sz="2400" b="1" u="sng" dirty="0">
                <a:solidFill>
                  <a:schemeClr val="bg1"/>
                </a:solidFill>
              </a:rPr>
              <a:t>Importance of role and function of guest service and hospitality</a:t>
            </a:r>
            <a:endParaRPr lang="en-GB" sz="2400" b="1" u="sng" dirty="0">
              <a:solidFill>
                <a:schemeClr val="bg1"/>
              </a:solidFill>
            </a:endParaRPr>
          </a:p>
        </p:txBody>
      </p:sp>
      <p:sp>
        <p:nvSpPr>
          <p:cNvPr id="3" name="TextBox 2">
            <a:extLst>
              <a:ext uri="{FF2B5EF4-FFF2-40B4-BE49-F238E27FC236}">
                <a16:creationId xmlns:a16="http://schemas.microsoft.com/office/drawing/2014/main" id="{B4FE6B94-EDBD-E0FF-4431-6A6DAC690DEA}"/>
              </a:ext>
            </a:extLst>
          </p:cNvPr>
          <p:cNvSpPr txBox="1"/>
          <p:nvPr/>
        </p:nvSpPr>
        <p:spPr>
          <a:xfrm>
            <a:off x="1013637" y="1424762"/>
            <a:ext cx="10164726" cy="5016758"/>
          </a:xfrm>
          <a:prstGeom prst="rect">
            <a:avLst/>
          </a:prstGeom>
          <a:noFill/>
        </p:spPr>
        <p:txBody>
          <a:bodyPr wrap="square">
            <a:spAutoFit/>
          </a:bodyPr>
          <a:lstStyle/>
          <a:p>
            <a:pPr algn="l"/>
            <a:r>
              <a:rPr lang="en-US" sz="1600" b="1" i="0" dirty="0">
                <a:solidFill>
                  <a:schemeClr val="bg1"/>
                </a:solidFill>
                <a:effectLst/>
                <a:latin typeface="Arial" panose="020B0604020202020204" pitchFamily="34" charset="0"/>
                <a:cs typeface="Arial" panose="020B0604020202020204" pitchFamily="34" charset="0"/>
              </a:rPr>
              <a:t>How expectations are met: </a:t>
            </a:r>
          </a:p>
          <a:p>
            <a:pPr algn="l"/>
            <a:endParaRPr lang="en-US" sz="1600" b="1" i="0" dirty="0">
              <a:solidFill>
                <a:schemeClr val="bg1"/>
              </a:solidFill>
              <a:effectLst/>
              <a:latin typeface="Arial" panose="020B0604020202020204" pitchFamily="34" charset="0"/>
              <a:cs typeface="Arial" panose="020B0604020202020204" pitchFamily="34" charset="0"/>
            </a:endParaRPr>
          </a:p>
          <a:p>
            <a:pPr algn="l"/>
            <a:r>
              <a:rPr lang="en-US" sz="1600" b="1" dirty="0">
                <a:solidFill>
                  <a:schemeClr val="bg1"/>
                </a:solidFill>
                <a:latin typeface="Arial" panose="020B0604020202020204" pitchFamily="34" charset="0"/>
                <a:cs typeface="Arial" panose="020B0604020202020204" pitchFamily="34" charset="0"/>
              </a:rPr>
              <a:t>Gold Standards</a:t>
            </a:r>
            <a:endParaRPr lang="en-US" sz="1600" b="1" i="0" dirty="0">
              <a:solidFill>
                <a:schemeClr val="bg1"/>
              </a:solidFill>
              <a:effectLst/>
              <a:latin typeface="Arial" panose="020B0604020202020204" pitchFamily="34" charset="0"/>
              <a:cs typeface="Arial" panose="020B0604020202020204" pitchFamily="34" charset="0"/>
            </a:endParaRPr>
          </a:p>
          <a:p>
            <a:pPr algn="l"/>
            <a:endParaRPr lang="en-US" sz="1600" b="1" i="0" dirty="0">
              <a:solidFill>
                <a:schemeClr val="bg1"/>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600" i="0" dirty="0">
                <a:solidFill>
                  <a:schemeClr val="bg1"/>
                </a:solidFill>
                <a:effectLst/>
                <a:latin typeface="Arial" panose="020B0604020202020204" pitchFamily="34" charset="0"/>
                <a:cs typeface="Arial" panose="020B0604020202020204" pitchFamily="34" charset="0"/>
              </a:rPr>
              <a:t>Motto - “We are ladies and gentlemen serving ladies and gentlemen” </a:t>
            </a:r>
          </a:p>
          <a:p>
            <a:pPr marL="285750" indent="-285750" algn="l">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Credo -</a:t>
            </a:r>
            <a:r>
              <a:rPr lang="en-US" sz="1600" i="0" dirty="0">
                <a:solidFill>
                  <a:schemeClr val="bg1"/>
                </a:solidFill>
                <a:effectLst/>
                <a:latin typeface="Arial" panose="020B0604020202020204" pitchFamily="34" charset="0"/>
                <a:cs typeface="Arial" panose="020B0604020202020204" pitchFamily="34" charset="0"/>
              </a:rPr>
              <a:t> “provide the finest personal service and facilities for [its] guests who will always enjoy a warm, relaxed, yet refined ambiance.”</a:t>
            </a:r>
          </a:p>
          <a:p>
            <a:pPr marL="285750" indent="-285750" algn="l">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Twelve Service Values - </a:t>
            </a:r>
            <a:r>
              <a:rPr lang="en-US" sz="1600" i="0" dirty="0">
                <a:solidFill>
                  <a:schemeClr val="bg1"/>
                </a:solidFill>
                <a:effectLst/>
                <a:latin typeface="Arial" panose="020B0604020202020204" pitchFamily="34" charset="0"/>
                <a:cs typeface="Arial" panose="020B0604020202020204" pitchFamily="34" charset="0"/>
              </a:rPr>
              <a:t>“I continuously seek opportunities to innovate and improve The Ritz-Carlton experience,” </a:t>
            </a:r>
          </a:p>
          <a:p>
            <a:pPr marL="285750" indent="-28575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 </a:t>
            </a:r>
            <a:r>
              <a:rPr lang="en-US" sz="1600" i="0" dirty="0">
                <a:solidFill>
                  <a:schemeClr val="bg1"/>
                </a:solidFill>
                <a:effectLst/>
                <a:latin typeface="Arial" panose="020B0604020202020204" pitchFamily="34" charset="0"/>
                <a:cs typeface="Arial" panose="020B0604020202020204" pitchFamily="34" charset="0"/>
              </a:rPr>
              <a:t>Three Steps of Service</a:t>
            </a:r>
          </a:p>
          <a:p>
            <a:pPr marL="285750" indent="-28575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Service Values</a:t>
            </a:r>
          </a:p>
          <a:p>
            <a:pPr marL="285750" indent="-285750">
              <a:buFont typeface="Arial" panose="020B0604020202020204" pitchFamily="34" charset="0"/>
              <a:buChar char="•"/>
            </a:pPr>
            <a:r>
              <a:rPr lang="en-US" sz="1600" i="0" dirty="0">
                <a:solidFill>
                  <a:schemeClr val="bg1"/>
                </a:solidFill>
                <a:effectLst/>
                <a:latin typeface="Arial" panose="020B0604020202020204" pitchFamily="34" charset="0"/>
                <a:cs typeface="Arial" panose="020B0604020202020204" pitchFamily="34" charset="0"/>
              </a:rPr>
              <a:t>Employees: An unmatched asset</a:t>
            </a:r>
          </a:p>
          <a:p>
            <a:pPr marL="285750" indent="-28575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Training</a:t>
            </a:r>
            <a:endParaRPr lang="en-US" sz="1600" i="0" dirty="0">
              <a:solidFill>
                <a:schemeClr val="bg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i="0" dirty="0">
                <a:solidFill>
                  <a:schemeClr val="bg1"/>
                </a:solidFill>
                <a:effectLst/>
                <a:latin typeface="Arial" panose="020B0604020202020204" pitchFamily="34" charset="0"/>
                <a:cs typeface="Arial" panose="020B0604020202020204" pitchFamily="34" charset="0"/>
              </a:rPr>
              <a:t>Employee engagement: a 21-day strategy</a:t>
            </a:r>
          </a:p>
          <a:p>
            <a:pPr marL="285750" indent="-285750" algn="l">
              <a:buFont typeface="Arial" panose="020B0604020202020204" pitchFamily="34" charset="0"/>
              <a:buChar char="•"/>
            </a:pPr>
            <a:r>
              <a:rPr lang="en-US" sz="1600" i="0" dirty="0">
                <a:solidFill>
                  <a:schemeClr val="bg1"/>
                </a:solidFill>
                <a:effectLst/>
                <a:latin typeface="Arial" panose="020B0604020202020204" pitchFamily="34" charset="0"/>
                <a:cs typeface="Arial" panose="020B0604020202020204" pitchFamily="34" charset="0"/>
              </a:rPr>
              <a:t>A rock-solid system</a:t>
            </a:r>
          </a:p>
          <a:p>
            <a:endParaRPr lang="en-US" sz="1600" b="0" i="0" dirty="0">
              <a:solidFill>
                <a:schemeClr val="bg1"/>
              </a:solidFill>
              <a:effectLst/>
              <a:latin typeface="Arial" panose="020B0604020202020204" pitchFamily="34" charset="0"/>
              <a:cs typeface="Arial" panose="020B0604020202020204" pitchFamily="34" charset="0"/>
            </a:endParaRPr>
          </a:p>
          <a:p>
            <a:r>
              <a:rPr lang="en-US" sz="1600" dirty="0">
                <a:solidFill>
                  <a:schemeClr val="bg1"/>
                </a:solidFill>
                <a:latin typeface="Arial" panose="020B0604020202020204" pitchFamily="34" charset="0"/>
                <a:cs typeface="Arial" panose="020B0604020202020204" pitchFamily="34" charset="0"/>
              </a:rPr>
              <a:t>“T</a:t>
            </a:r>
            <a:r>
              <a:rPr lang="en-US" sz="1600" b="0" i="0" dirty="0">
                <a:solidFill>
                  <a:schemeClr val="bg1"/>
                </a:solidFill>
                <a:effectLst/>
                <a:latin typeface="Arial" panose="020B0604020202020204" pitchFamily="34" charset="0"/>
                <a:cs typeface="Arial" panose="020B0604020202020204" pitchFamily="34" charset="0"/>
              </a:rPr>
              <a:t>he Portman Ritz-Carlton Hotel has been able to attract, develop, and retain high-quality talent to deliver excellent customer service and ensure profitable growth.” (Young, A 2008)</a:t>
            </a:r>
            <a:endParaRPr lang="en-US" sz="1600"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600" b="1" i="0" dirty="0">
              <a:solidFill>
                <a:schemeClr val="bg1"/>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sz="1600" b="0" i="0"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0045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45B7F-4E87-ADDF-6865-2F00C29CE571}"/>
              </a:ext>
            </a:extLst>
          </p:cNvPr>
          <p:cNvSpPr>
            <a:spLocks noGrp="1"/>
          </p:cNvSpPr>
          <p:nvPr>
            <p:ph type="title"/>
          </p:nvPr>
        </p:nvSpPr>
        <p:spPr>
          <a:xfrm>
            <a:off x="2540738" y="1196106"/>
            <a:ext cx="7110523" cy="3684237"/>
          </a:xfrm>
        </p:spPr>
        <p:txBody>
          <a:bodyP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In conclusion, The Ritz Carlton is a very well known brand and is rated very high amongst celebrities especially for it’s services available and the service provided. Many guest and clients return as a result showing that not only the facilities bring customers back, but the way the guests are treated and appreciated is important. </a:t>
            </a:r>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2112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FF73C0B-27DB-5E3A-6C69-584CE28C3CC1}"/>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References</a:t>
            </a:r>
          </a:p>
        </p:txBody>
      </p:sp>
      <p:sp>
        <p:nvSpPr>
          <p:cNvPr id="11" name="Content Placeholder 2">
            <a:extLst>
              <a:ext uri="{FF2B5EF4-FFF2-40B4-BE49-F238E27FC236}">
                <a16:creationId xmlns:a16="http://schemas.microsoft.com/office/drawing/2014/main" id="{E26E1070-DCEC-4261-B79C-0E1514814A26}"/>
              </a:ext>
            </a:extLst>
          </p:cNvPr>
          <p:cNvSpPr>
            <a:spLocks noGrp="1"/>
          </p:cNvSpPr>
          <p:nvPr>
            <p:ph idx="1"/>
          </p:nvPr>
        </p:nvSpPr>
        <p:spPr>
          <a:xfrm>
            <a:off x="1367624" y="2378076"/>
            <a:ext cx="9708995" cy="3679533"/>
          </a:xfrm>
        </p:spPr>
        <p:txBody>
          <a:bodyPr anchor="ctr">
            <a:normAutofit/>
          </a:bodyPr>
          <a:lstStyle/>
          <a:p>
            <a:r>
              <a:rPr lang="en-GB" sz="1000" b="0" i="0" dirty="0">
                <a:effectLst/>
                <a:latin typeface="Arial" panose="020B0604020202020204" pitchFamily="34" charset="0"/>
                <a:cs typeface="Arial" panose="020B0604020202020204" pitchFamily="34" charset="0"/>
              </a:rPr>
              <a:t>  Bow</a:t>
            </a:r>
            <a:r>
              <a:rPr lang="en-GB" sz="1000" i="0" dirty="0">
                <a:effectLst/>
                <a:latin typeface="Arial" panose="020B0604020202020204" pitchFamily="34" charset="0"/>
                <a:cs typeface="Arial" panose="020B0604020202020204" pitchFamily="34" charset="0"/>
              </a:rPr>
              <a:t>ie, D., Buttle, F., Brookes, M., &amp; </a:t>
            </a:r>
            <a:r>
              <a:rPr lang="en-GB" sz="1000" i="0" dirty="0" err="1">
                <a:effectLst/>
                <a:latin typeface="Arial" panose="020B0604020202020204" pitchFamily="34" charset="0"/>
                <a:cs typeface="Arial" panose="020B0604020202020204" pitchFamily="34" charset="0"/>
              </a:rPr>
              <a:t>Mariussen</a:t>
            </a:r>
            <a:r>
              <a:rPr lang="en-GB" sz="1000" i="0" dirty="0">
                <a:effectLst/>
                <a:latin typeface="Arial" panose="020B0604020202020204" pitchFamily="34" charset="0"/>
                <a:cs typeface="Arial" panose="020B0604020202020204" pitchFamily="34" charset="0"/>
              </a:rPr>
              <a:t>, A. (2017). Hospitality Marketing. 3rd ed. Routledge, London.</a:t>
            </a:r>
            <a:endParaRPr lang="en-US" sz="1000" i="0" dirty="0">
              <a:effectLst/>
              <a:latin typeface="Arial" panose="020B0604020202020204" pitchFamily="34" charset="0"/>
              <a:cs typeface="Arial" panose="020B0604020202020204" pitchFamily="34" charset="0"/>
            </a:endParaRPr>
          </a:p>
          <a:p>
            <a:r>
              <a:rPr lang="en-US" sz="1000" i="0" dirty="0">
                <a:effectLst/>
                <a:latin typeface="Arial" panose="020B0604020202020204" pitchFamily="34" charset="0"/>
                <a:cs typeface="Arial" panose="020B0604020202020204" pitchFamily="34" charset="0"/>
              </a:rPr>
              <a:t>  ‘Developing customer‐centric employees at Ritz‐Carlton Hotels: Reducing staff turnover with a customer service development scheme’ (2003) Development and learning in organizations, 17(1), pp. 27–31. Available at: https://doi.org/10.1108/14777280310795720.</a:t>
            </a:r>
          </a:p>
          <a:p>
            <a:r>
              <a:rPr lang="en-US" sz="1000" i="0" dirty="0">
                <a:effectLst/>
                <a:latin typeface="Arial" panose="020B0604020202020204" pitchFamily="34" charset="0"/>
                <a:cs typeface="Arial" panose="020B0604020202020204" pitchFamily="34" charset="0"/>
              </a:rPr>
              <a:t>  Huang, Z. and Chen, C.W.K. (2021) ‘A Study On The Impact Of The Ritz-Carlton Hotel Culture On The Work Engagement Of The New Generation Employees’, Turkish journal of computer and mathematics education, 12(11), pp. 4032–4040.</a:t>
            </a:r>
            <a:endParaRPr lang="en-GB" sz="1000" i="0" dirty="0">
              <a:effectLst/>
              <a:latin typeface="Arial" panose="020B0604020202020204" pitchFamily="34" charset="0"/>
              <a:cs typeface="Arial" panose="020B0604020202020204" pitchFamily="34" charset="0"/>
            </a:endParaRPr>
          </a:p>
          <a:p>
            <a:r>
              <a:rPr lang="en-US" sz="1000" dirty="0">
                <a:solidFill>
                  <a:srgbClr val="333333"/>
                </a:solidFill>
                <a:latin typeface="Arial" panose="020B0604020202020204" pitchFamily="34" charset="0"/>
                <a:cs typeface="Arial" panose="020B0604020202020204" pitchFamily="34" charset="0"/>
              </a:rPr>
              <a:t> </a:t>
            </a:r>
            <a:r>
              <a:rPr lang="en-US" sz="1000" dirty="0" err="1">
                <a:solidFill>
                  <a:srgbClr val="333333"/>
                </a:solidFill>
                <a:latin typeface="Arial" panose="020B0604020202020204" pitchFamily="34" charset="0"/>
                <a:cs typeface="Arial" panose="020B0604020202020204" pitchFamily="34" charset="0"/>
              </a:rPr>
              <a:t>Michelli</a:t>
            </a:r>
            <a:r>
              <a:rPr lang="en-US" sz="1000" dirty="0">
                <a:solidFill>
                  <a:srgbClr val="333333"/>
                </a:solidFill>
                <a:latin typeface="Arial" panose="020B0604020202020204" pitchFamily="34" charset="0"/>
                <a:cs typeface="Arial" panose="020B0604020202020204" pitchFamily="34" charset="0"/>
              </a:rPr>
              <a:t>, J.A. (2008) The new gold standard : 5 leadership principles for creating a legendary customer experience courtesy of the Ritz-Carlton Hotel Company. 1st edition. New York: McGraw-Hill.</a:t>
            </a:r>
            <a:endParaRPr lang="en-GB" sz="1000" i="0" dirty="0">
              <a:effectLst/>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  Morin, C. </a:t>
            </a:r>
            <a:r>
              <a:rPr lang="en-GB" sz="1000" b="0" i="0" dirty="0">
                <a:solidFill>
                  <a:srgbClr val="284B44"/>
                </a:solidFill>
                <a:effectLst/>
                <a:latin typeface="Arial" panose="020B0604020202020204" pitchFamily="34" charset="0"/>
                <a:cs typeface="Arial" panose="020B0604020202020204" pitchFamily="34" charset="0"/>
              </a:rPr>
              <a:t>CRM.ORG</a:t>
            </a:r>
            <a:r>
              <a:rPr lang="en-GB" sz="1000" b="0" i="0" dirty="0">
                <a:solidFill>
                  <a:srgbClr val="333333"/>
                </a:solidFill>
                <a:effectLst/>
                <a:latin typeface="Arial" panose="020B0604020202020204" pitchFamily="34" charset="0"/>
                <a:cs typeface="Arial" panose="020B0604020202020204" pitchFamily="34" charset="0"/>
              </a:rPr>
              <a:t>, 2023 Retrieved from </a:t>
            </a:r>
            <a:r>
              <a:rPr lang="en-GB" sz="1000" b="0" i="0" dirty="0">
                <a:solidFill>
                  <a:srgbClr val="333333"/>
                </a:solidFill>
                <a:effectLst/>
                <a:latin typeface="Arial" panose="020B0604020202020204" pitchFamily="34" charset="0"/>
                <a:cs typeface="Arial" panose="020B0604020202020204" pitchFamily="34" charset="0"/>
                <a:hlinkClick r:id="rId2"/>
              </a:rPr>
              <a:t>https://crm.org/articles/ritz-carlton-gold-standards</a:t>
            </a:r>
            <a:endParaRPr lang="en-GB" sz="1000" i="0" dirty="0">
              <a:effectLst/>
              <a:latin typeface="Arial" panose="020B0604020202020204" pitchFamily="34" charset="0"/>
              <a:cs typeface="Arial" panose="020B0604020202020204" pitchFamily="34" charset="0"/>
            </a:endParaRPr>
          </a:p>
          <a:p>
            <a:r>
              <a:rPr lang="en-GB" sz="1000" i="0" dirty="0">
                <a:effectLst/>
                <a:latin typeface="Arial" panose="020B0604020202020204" pitchFamily="34" charset="0"/>
                <a:cs typeface="Arial" panose="020B0604020202020204" pitchFamily="34" charset="0"/>
              </a:rPr>
              <a:t>‌  Ryan, D. (2012). Understanding Digital Marketing: Marketing Strategies for Engaging The Digital Generation. Kogan Page, London.</a:t>
            </a:r>
            <a:endParaRPr lang="en-US" sz="1000" dirty="0">
              <a:solidFill>
                <a:srgbClr val="333333"/>
              </a:solidFill>
              <a:latin typeface="Arial" panose="020B0604020202020204" pitchFamily="34" charset="0"/>
              <a:cs typeface="Arial" panose="020B0604020202020204" pitchFamily="34" charset="0"/>
            </a:endParaRPr>
          </a:p>
          <a:p>
            <a:r>
              <a:rPr lang="en-US" sz="1000" b="0" i="0" dirty="0">
                <a:solidFill>
                  <a:srgbClr val="333333"/>
                </a:solidFill>
                <a:effectLst/>
                <a:latin typeface="Arial" panose="020B0604020202020204" pitchFamily="34" charset="0"/>
                <a:cs typeface="Arial" panose="020B0604020202020204" pitchFamily="34" charset="0"/>
              </a:rPr>
              <a:t>  Saini, Aarti, and Rohan Bhalla. "Artificial Intelligence and Automation: Transforming the Hospitality Industry or Threat to Human Touch." </a:t>
            </a:r>
            <a:r>
              <a:rPr lang="en-US" sz="1000" b="0" i="1" dirty="0">
                <a:solidFill>
                  <a:srgbClr val="333333"/>
                </a:solidFill>
                <a:effectLst/>
                <a:latin typeface="Arial" panose="020B0604020202020204" pitchFamily="34" charset="0"/>
                <a:cs typeface="Arial" panose="020B0604020202020204" pitchFamily="34" charset="0"/>
              </a:rPr>
              <a:t>Handbook of Research on Innovative Management Using AI in Industry 5.0,</a:t>
            </a:r>
            <a:r>
              <a:rPr lang="en-US" sz="1000" b="0" i="0" dirty="0">
                <a:solidFill>
                  <a:srgbClr val="333333"/>
                </a:solidFill>
                <a:effectLst/>
                <a:latin typeface="Arial" panose="020B0604020202020204" pitchFamily="34" charset="0"/>
                <a:cs typeface="Arial" panose="020B0604020202020204" pitchFamily="34" charset="0"/>
              </a:rPr>
              <a:t> edited by Vikas Garg and Richa Goel, IGI Global, 2022, pp. 88-97. </a:t>
            </a:r>
            <a:r>
              <a:rPr lang="en-US" sz="1000" b="0" i="0" dirty="0">
                <a:solidFill>
                  <a:srgbClr val="333333"/>
                </a:solidFill>
                <a:effectLst/>
                <a:latin typeface="Arial" panose="020B0604020202020204" pitchFamily="34" charset="0"/>
                <a:cs typeface="Arial" panose="020B0604020202020204" pitchFamily="34" charset="0"/>
                <a:hlinkClick r:id="rId3"/>
              </a:rPr>
              <a:t>https://doi.org/10.4018/978-1-7998-8497-2.ch006</a:t>
            </a:r>
            <a:r>
              <a:rPr lang="en-GB" sz="1000" dirty="0">
                <a:solidFill>
                  <a:srgbClr val="333333"/>
                </a:solidFill>
                <a:latin typeface="Arial" panose="020B0604020202020204" pitchFamily="34" charset="0"/>
                <a:cs typeface="Arial" panose="020B0604020202020204" pitchFamily="34" charset="0"/>
              </a:rPr>
              <a:t> </a:t>
            </a:r>
          </a:p>
          <a:p>
            <a:r>
              <a:rPr lang="en-US" sz="1000" dirty="0">
                <a:solidFill>
                  <a:srgbClr val="333333"/>
                </a:solidFill>
                <a:latin typeface="Arial" panose="020B0604020202020204" pitchFamily="34" charset="0"/>
                <a:cs typeface="Arial" panose="020B0604020202020204" pitchFamily="34" charset="0"/>
              </a:rPr>
              <a:t> ‘The </a:t>
            </a:r>
            <a:r>
              <a:rPr lang="en-US" sz="1000" dirty="0" err="1">
                <a:solidFill>
                  <a:srgbClr val="333333"/>
                </a:solidFill>
                <a:latin typeface="Arial" panose="020B0604020202020204" pitchFamily="34" charset="0"/>
                <a:cs typeface="Arial" panose="020B0604020202020204" pitchFamily="34" charset="0"/>
              </a:rPr>
              <a:t>ritz-carlton</a:t>
            </a:r>
            <a:r>
              <a:rPr lang="en-US" sz="1000" dirty="0">
                <a:solidFill>
                  <a:srgbClr val="333333"/>
                </a:solidFill>
                <a:latin typeface="Arial" panose="020B0604020202020204" pitchFamily="34" charset="0"/>
                <a:cs typeface="Arial" panose="020B0604020202020204" pitchFamily="34" charset="0"/>
              </a:rPr>
              <a:t> hotel company’ (2013) Business </a:t>
            </a:r>
            <a:r>
              <a:rPr lang="en-US" sz="1000" dirty="0" err="1">
                <a:solidFill>
                  <a:srgbClr val="333333"/>
                </a:solidFill>
                <a:latin typeface="Arial" panose="020B0604020202020204" pitchFamily="34" charset="0"/>
                <a:cs typeface="Arial" panose="020B0604020202020204" pitchFamily="34" charset="0"/>
              </a:rPr>
              <a:t>traveller</a:t>
            </a:r>
            <a:r>
              <a:rPr lang="en-US" sz="1000" dirty="0">
                <a:solidFill>
                  <a:srgbClr val="333333"/>
                </a:solidFill>
                <a:latin typeface="Arial" panose="020B0604020202020204" pitchFamily="34" charset="0"/>
                <a:cs typeface="Arial" panose="020B0604020202020204" pitchFamily="34" charset="0"/>
              </a:rPr>
              <a:t> (Asia - Pacific Edition), p. 18–.</a:t>
            </a:r>
            <a:endParaRPr lang="en-GB" sz="1000" dirty="0">
              <a:solidFill>
                <a:srgbClr val="333333"/>
              </a:solidFill>
              <a:latin typeface="Arial" panose="020B0604020202020204" pitchFamily="34" charset="0"/>
              <a:cs typeface="Arial" panose="020B0604020202020204" pitchFamily="34" charset="0"/>
            </a:endParaRPr>
          </a:p>
          <a:p>
            <a:r>
              <a:rPr lang="en-GB" sz="1000" b="0" i="0" dirty="0">
                <a:effectLst/>
                <a:latin typeface="Arial" panose="020B0604020202020204" pitchFamily="34" charset="0"/>
                <a:cs typeface="Arial" panose="020B0604020202020204" pitchFamily="34" charset="0"/>
              </a:rPr>
              <a:t>  The Ritz-Carlton Hotel Company, 2023. </a:t>
            </a:r>
            <a:r>
              <a:rPr lang="en-GB" sz="1000" dirty="0">
                <a:solidFill>
                  <a:srgbClr val="333333"/>
                </a:solidFill>
                <a:latin typeface="Arial" panose="020B0604020202020204" pitchFamily="34" charset="0"/>
                <a:cs typeface="Arial" panose="020B0604020202020204" pitchFamily="34" charset="0"/>
              </a:rPr>
              <a:t>Retrieved from </a:t>
            </a:r>
            <a:r>
              <a:rPr lang="en-GB" sz="1000" dirty="0">
                <a:solidFill>
                  <a:srgbClr val="333333"/>
                </a:solidFill>
                <a:latin typeface="Arial" panose="020B0604020202020204" pitchFamily="34" charset="0"/>
                <a:cs typeface="Arial" panose="020B0604020202020204" pitchFamily="34" charset="0"/>
                <a:hlinkClick r:id="rId4"/>
              </a:rPr>
              <a:t>https://www.ritzcarlton.com/en/about-the-ritz-carlton/our-legacy/</a:t>
            </a:r>
            <a:r>
              <a:rPr lang="en-GB" sz="1000" dirty="0">
                <a:solidFill>
                  <a:srgbClr val="333333"/>
                </a:solidFill>
                <a:latin typeface="Arial" panose="020B0604020202020204" pitchFamily="34" charset="0"/>
                <a:cs typeface="Arial" panose="020B0604020202020204" pitchFamily="34" charset="0"/>
              </a:rPr>
              <a:t> </a:t>
            </a:r>
            <a:endParaRPr lang="en-US" sz="1000" dirty="0">
              <a:solidFill>
                <a:srgbClr val="333333"/>
              </a:solidFill>
              <a:latin typeface="Arial" panose="020B0604020202020204" pitchFamily="34" charset="0"/>
              <a:cs typeface="Arial" panose="020B0604020202020204" pitchFamily="34" charset="0"/>
            </a:endParaRPr>
          </a:p>
          <a:p>
            <a:r>
              <a:rPr lang="en-US" sz="1000" dirty="0">
                <a:solidFill>
                  <a:srgbClr val="333333"/>
                </a:solidFill>
                <a:latin typeface="Arial" panose="020B0604020202020204" pitchFamily="34" charset="0"/>
                <a:cs typeface="Arial" panose="020B0604020202020204" pitchFamily="34" charset="0"/>
              </a:rPr>
              <a:t>Yeung, A. (2006) ‘Setting people up for success: How the Portman Ritz-Carlton hotel gets the best from its people’, Human resource management, 45(2), pp. 267–275. Available at: https://doi.org/10.1002/hrm.20108.</a:t>
            </a:r>
            <a:endParaRPr lang="en-GB" sz="1300" dirty="0"/>
          </a:p>
        </p:txBody>
      </p:sp>
    </p:spTree>
    <p:extLst>
      <p:ext uri="{BB962C8B-B14F-4D97-AF65-F5344CB8AC3E}">
        <p14:creationId xmlns:p14="http://schemas.microsoft.com/office/powerpoint/2010/main" val="23595474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6660</TotalTime>
  <Words>1367</Words>
  <Application>Microsoft Office PowerPoint</Application>
  <PresentationFormat>Widescreen</PresentationFormat>
  <Paragraphs>92</Paragraphs>
  <Slides>8</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Arial</vt:lpstr>
      <vt:lpstr>Brandon Grotesque</vt:lpstr>
      <vt:lpstr>Calibri</vt:lpstr>
      <vt:lpstr>Calibri Light</vt:lpstr>
      <vt:lpstr>Caslon540Std</vt:lpstr>
      <vt:lpstr>Source Sans Pro</vt:lpstr>
      <vt:lpstr>Swiss-721</vt:lpstr>
      <vt:lpstr>Times</vt:lpstr>
      <vt:lpstr>Office Theme</vt:lpstr>
      <vt:lpstr>The Ritz Carlton</vt:lpstr>
      <vt:lpstr>PowerPoint Presentation</vt:lpstr>
      <vt:lpstr>The Ritz Carlton…</vt:lpstr>
      <vt:lpstr>PowerPoint Presentation</vt:lpstr>
      <vt:lpstr>PowerPoint Presentation</vt:lpstr>
      <vt:lpstr>PowerPoint Presentation</vt:lpstr>
      <vt:lpstr>In conclusion, The Ritz Carlton is a very well known brand and is rated very high amongst celebrities especially for it’s services available and the service provided. Many guest and clients return as a result showing that not only the facilities bring customers back, but the way the guests are treated and appreciated is important.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BMIH4005</dc:title>
  <dc:creator>Syeda Begum</dc:creator>
  <cp:lastModifiedBy>Ehsana Begum</cp:lastModifiedBy>
  <cp:revision>19</cp:revision>
  <dcterms:created xsi:type="dcterms:W3CDTF">2023-03-07T01:28:40Z</dcterms:created>
  <dcterms:modified xsi:type="dcterms:W3CDTF">2023-05-25T20:55:19Z</dcterms:modified>
</cp:coreProperties>
</file>