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75" r:id="rId2"/>
    <p:sldId id="256" r:id="rId3"/>
    <p:sldId id="317" r:id="rId4"/>
    <p:sldId id="305" r:id="rId5"/>
    <p:sldId id="306" r:id="rId6"/>
    <p:sldId id="257" r:id="rId7"/>
    <p:sldId id="268" r:id="rId8"/>
    <p:sldId id="311" r:id="rId9"/>
    <p:sldId id="307" r:id="rId10"/>
    <p:sldId id="309" r:id="rId11"/>
    <p:sldId id="308" r:id="rId12"/>
    <p:sldId id="259" r:id="rId13"/>
    <p:sldId id="260" r:id="rId14"/>
    <p:sldId id="272" r:id="rId15"/>
    <p:sldId id="273" r:id="rId16"/>
    <p:sldId id="277" r:id="rId17"/>
    <p:sldId id="269"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4D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947"/>
    <p:restoredTop sz="94704"/>
  </p:normalViewPr>
  <p:slideViewPr>
    <p:cSldViewPr snapToGrid="0" snapToObjects="1">
      <p:cViewPr varScale="1">
        <p:scale>
          <a:sx n="72" d="100"/>
          <a:sy n="72" d="100"/>
        </p:scale>
        <p:origin x="200" y="5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CD9A499-E30E-024D-94A6-D9EBA1A1AD36}" type="datetimeFigureOut">
              <a:rPr lang="en-US" smtClean="0"/>
              <a:t>11/21/22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D69D04-34D2-114C-8BFB-B9B6E16DE663}" type="slidenum">
              <a:rPr lang="en-US" smtClean="0"/>
              <a:t>‹#›</a:t>
            </a:fld>
            <a:endParaRPr lang="en-US"/>
          </a:p>
        </p:txBody>
      </p:sp>
    </p:spTree>
    <p:extLst>
      <p:ext uri="{BB962C8B-B14F-4D97-AF65-F5344CB8AC3E}">
        <p14:creationId xmlns:p14="http://schemas.microsoft.com/office/powerpoint/2010/main" val="323041266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Kandinsky ‘Concentric Circles’ 1913</a:t>
            </a:r>
          </a:p>
          <a:p>
            <a:r>
              <a:rPr lang="en-US" dirty="0"/>
              <a:t>The notion of creating an ‘inner resonance’ seems to be a mode</a:t>
            </a:r>
            <a:r>
              <a:rPr lang="en-US" baseline="0" dirty="0"/>
              <a:t> of reflection process.</a:t>
            </a:r>
            <a:endParaRPr lang="en-US" dirty="0"/>
          </a:p>
        </p:txBody>
      </p:sp>
      <p:sp>
        <p:nvSpPr>
          <p:cNvPr id="4" name="Slide Number Placeholder 3"/>
          <p:cNvSpPr>
            <a:spLocks noGrp="1"/>
          </p:cNvSpPr>
          <p:nvPr>
            <p:ph type="sldNum" sz="quarter" idx="10"/>
          </p:nvPr>
        </p:nvSpPr>
        <p:spPr/>
        <p:txBody>
          <a:bodyPr/>
          <a:lstStyle/>
          <a:p>
            <a:fld id="{DDD69D04-34D2-114C-8BFB-B9B6E16DE663}" type="slidenum">
              <a:rPr lang="en-US" smtClean="0"/>
              <a:t>1</a:t>
            </a:fld>
            <a:endParaRPr lang="en-US"/>
          </a:p>
        </p:txBody>
      </p:sp>
    </p:spTree>
    <p:extLst>
      <p:ext uri="{BB962C8B-B14F-4D97-AF65-F5344CB8AC3E}">
        <p14:creationId xmlns:p14="http://schemas.microsoft.com/office/powerpoint/2010/main" val="3989347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D69D04-34D2-114C-8BFB-B9B6E16DE663}" type="slidenum">
              <a:rPr lang="en-US" smtClean="0"/>
              <a:t>5</a:t>
            </a:fld>
            <a:endParaRPr lang="en-US"/>
          </a:p>
        </p:txBody>
      </p:sp>
    </p:spTree>
    <p:extLst>
      <p:ext uri="{BB962C8B-B14F-4D97-AF65-F5344CB8AC3E}">
        <p14:creationId xmlns:p14="http://schemas.microsoft.com/office/powerpoint/2010/main" val="2907329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Comedian get instant feedback which might end up as part of a subsequent show.</a:t>
            </a:r>
          </a:p>
        </p:txBody>
      </p:sp>
      <p:sp>
        <p:nvSpPr>
          <p:cNvPr id="4" name="Slide Number Placeholder 3"/>
          <p:cNvSpPr>
            <a:spLocks noGrp="1"/>
          </p:cNvSpPr>
          <p:nvPr>
            <p:ph type="sldNum" sz="quarter" idx="10"/>
          </p:nvPr>
        </p:nvSpPr>
        <p:spPr/>
        <p:txBody>
          <a:bodyPr/>
          <a:lstStyle/>
          <a:p>
            <a:fld id="{DDD69D04-34D2-114C-8BFB-B9B6E16DE663}" type="slidenum">
              <a:rPr lang="en-US" smtClean="0"/>
              <a:t>7</a:t>
            </a:fld>
            <a:endParaRPr lang="en-US"/>
          </a:p>
        </p:txBody>
      </p:sp>
    </p:spTree>
    <p:extLst>
      <p:ext uri="{BB962C8B-B14F-4D97-AF65-F5344CB8AC3E}">
        <p14:creationId xmlns:p14="http://schemas.microsoft.com/office/powerpoint/2010/main" val="2357211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www.skillshub.com</a:t>
            </a:r>
            <a:r>
              <a:rPr lang="en-US" dirty="0"/>
              <a:t>/what-are-</a:t>
            </a:r>
            <a:r>
              <a:rPr lang="en-US" dirty="0" err="1"/>
              <a:t>kolbs</a:t>
            </a:r>
            <a:r>
              <a:rPr lang="en-US" dirty="0"/>
              <a:t>-learning-styles/</a:t>
            </a:r>
          </a:p>
        </p:txBody>
      </p:sp>
      <p:sp>
        <p:nvSpPr>
          <p:cNvPr id="4" name="Slide Number Placeholder 3"/>
          <p:cNvSpPr>
            <a:spLocks noGrp="1"/>
          </p:cNvSpPr>
          <p:nvPr>
            <p:ph type="sldNum" sz="quarter" idx="5"/>
          </p:nvPr>
        </p:nvSpPr>
        <p:spPr/>
        <p:txBody>
          <a:bodyPr/>
          <a:lstStyle/>
          <a:p>
            <a:fld id="{DDD69D04-34D2-114C-8BFB-B9B6E16DE663}" type="slidenum">
              <a:rPr lang="en-US" smtClean="0"/>
              <a:t>8</a:t>
            </a:fld>
            <a:endParaRPr lang="en-US"/>
          </a:p>
        </p:txBody>
      </p:sp>
    </p:spTree>
    <p:extLst>
      <p:ext uri="{BB962C8B-B14F-4D97-AF65-F5344CB8AC3E}">
        <p14:creationId xmlns:p14="http://schemas.microsoft.com/office/powerpoint/2010/main" val="668955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www.ed.ac.uk</a:t>
            </a:r>
            <a:r>
              <a:rPr lang="en-US" dirty="0"/>
              <a:t>/reflection/reflectors-toolkit/reflecting-on-experience/</a:t>
            </a:r>
            <a:r>
              <a:rPr lang="en-US" dirty="0" err="1"/>
              <a:t>gibbs</a:t>
            </a:r>
            <a:r>
              <a:rPr lang="en-US" dirty="0"/>
              <a:t>-reflective-cycle#:~:text=One%20of%20the%20most%20famous,analysis%2C%20conclusion%20and%20action%20plan. </a:t>
            </a:r>
          </a:p>
        </p:txBody>
      </p:sp>
      <p:sp>
        <p:nvSpPr>
          <p:cNvPr id="4" name="Slide Number Placeholder 3"/>
          <p:cNvSpPr>
            <a:spLocks noGrp="1"/>
          </p:cNvSpPr>
          <p:nvPr>
            <p:ph type="sldNum" sz="quarter" idx="5"/>
          </p:nvPr>
        </p:nvSpPr>
        <p:spPr/>
        <p:txBody>
          <a:bodyPr/>
          <a:lstStyle/>
          <a:p>
            <a:fld id="{DDD69D04-34D2-114C-8BFB-B9B6E16DE663}" type="slidenum">
              <a:rPr lang="en-US" smtClean="0"/>
              <a:t>9</a:t>
            </a:fld>
            <a:endParaRPr lang="en-US"/>
          </a:p>
        </p:txBody>
      </p:sp>
    </p:spTree>
    <p:extLst>
      <p:ext uri="{BB962C8B-B14F-4D97-AF65-F5344CB8AC3E}">
        <p14:creationId xmlns:p14="http://schemas.microsoft.com/office/powerpoint/2010/main" val="2065854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Kandinsky ‘Circles in a Circle’ 1923</a:t>
            </a:r>
          </a:p>
          <a:p>
            <a:r>
              <a:rPr lang="en-US" dirty="0"/>
              <a:t>‘To let the eye stray over the palette, splashed with many </a:t>
            </a:r>
            <a:r>
              <a:rPr lang="en-US" dirty="0" err="1"/>
              <a:t>colours</a:t>
            </a:r>
            <a:r>
              <a:rPr lang="en-US" dirty="0"/>
              <a:t>, produces a dual result. In the first place one receives </a:t>
            </a:r>
            <a:r>
              <a:rPr lang="en-US" i="1" dirty="0"/>
              <a:t>a purely physical impression</a:t>
            </a:r>
            <a:r>
              <a:rPr lang="en-US" dirty="0"/>
              <a:t>, one of pleasure and contentment at the varied and beautiful </a:t>
            </a:r>
            <a:r>
              <a:rPr lang="en-US" dirty="0" err="1"/>
              <a:t>colours</a:t>
            </a:r>
            <a:r>
              <a:rPr lang="en-US" dirty="0"/>
              <a:t>. The eye is either warmed or else soothed and cooled. But these physical sensations can only be of short duration. They are merely superficial and leave no lasting impression, for the soul is unaffected. But although the effect of the </a:t>
            </a:r>
            <a:r>
              <a:rPr lang="en-US" dirty="0" err="1"/>
              <a:t>colour</a:t>
            </a:r>
            <a:r>
              <a:rPr lang="en-US" dirty="0"/>
              <a:t> is forgotten when the eye is turned away, the superficial impression of varied </a:t>
            </a:r>
            <a:r>
              <a:rPr lang="en-US" dirty="0" err="1"/>
              <a:t>colour</a:t>
            </a:r>
            <a:r>
              <a:rPr lang="en-US" dirty="0"/>
              <a:t> may be the starting point of a whole chain of related sequences.’  (Kandinsky, 1977:23)</a:t>
            </a:r>
          </a:p>
          <a:p>
            <a:endParaRPr lang="en-US" dirty="0"/>
          </a:p>
          <a:p>
            <a:endParaRPr lang="en-US" dirty="0"/>
          </a:p>
        </p:txBody>
      </p:sp>
      <p:sp>
        <p:nvSpPr>
          <p:cNvPr id="4" name="Slide Number Placeholder 3"/>
          <p:cNvSpPr>
            <a:spLocks noGrp="1"/>
          </p:cNvSpPr>
          <p:nvPr>
            <p:ph type="sldNum" sz="quarter" idx="10"/>
          </p:nvPr>
        </p:nvSpPr>
        <p:spPr/>
        <p:txBody>
          <a:bodyPr/>
          <a:lstStyle/>
          <a:p>
            <a:fld id="{DDD69D04-34D2-114C-8BFB-B9B6E16DE663}" type="slidenum">
              <a:rPr lang="en-US" smtClean="0"/>
              <a:t>15</a:t>
            </a:fld>
            <a:endParaRPr lang="en-US"/>
          </a:p>
        </p:txBody>
      </p:sp>
    </p:spTree>
    <p:extLst>
      <p:ext uri="{BB962C8B-B14F-4D97-AF65-F5344CB8AC3E}">
        <p14:creationId xmlns:p14="http://schemas.microsoft.com/office/powerpoint/2010/main" val="448388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Kandinsky ‘Concentric Circles’ 1913</a:t>
            </a:r>
          </a:p>
          <a:p>
            <a:r>
              <a:rPr lang="en-US" dirty="0"/>
              <a:t>The notion of creating an ‘inner resonance’ seems to be a mode</a:t>
            </a:r>
            <a:r>
              <a:rPr lang="en-US" baseline="0" dirty="0"/>
              <a:t> of reflection process.</a:t>
            </a:r>
            <a:endParaRPr lang="en-US" dirty="0"/>
          </a:p>
        </p:txBody>
      </p:sp>
      <p:sp>
        <p:nvSpPr>
          <p:cNvPr id="4" name="Slide Number Placeholder 3"/>
          <p:cNvSpPr>
            <a:spLocks noGrp="1"/>
          </p:cNvSpPr>
          <p:nvPr>
            <p:ph type="sldNum" sz="quarter" idx="10"/>
          </p:nvPr>
        </p:nvSpPr>
        <p:spPr/>
        <p:txBody>
          <a:bodyPr/>
          <a:lstStyle/>
          <a:p>
            <a:fld id="{DDD69D04-34D2-114C-8BFB-B9B6E16DE663}" type="slidenum">
              <a:rPr lang="en-US" smtClean="0"/>
              <a:t>16</a:t>
            </a:fld>
            <a:endParaRPr lang="en-US"/>
          </a:p>
        </p:txBody>
      </p:sp>
    </p:spTree>
    <p:extLst>
      <p:ext uri="{BB962C8B-B14F-4D97-AF65-F5344CB8AC3E}">
        <p14:creationId xmlns:p14="http://schemas.microsoft.com/office/powerpoint/2010/main" val="3989347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D45E3AF-C52C-7D41-8BFA-A03245A1FAF2}"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3527776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D45E3AF-C52C-7D41-8BFA-A03245A1FAF2}"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3434041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D45E3AF-C52C-7D41-8BFA-A03245A1FAF2}"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4113136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D45E3AF-C52C-7D41-8BFA-A03245A1FAF2}" type="datetimeFigureOut">
              <a:rPr lang="en-US" smtClean="0"/>
              <a:t>11/21/22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3520165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45E3AF-C52C-7D41-8BFA-A03245A1FAF2}" type="datetimeFigureOut">
              <a:rPr lang="en-US" smtClean="0"/>
              <a:t>11/21/22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2334121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D45E3AF-C52C-7D41-8BFA-A03245A1FAF2}" type="datetimeFigureOut">
              <a:rPr lang="en-US" smtClean="0"/>
              <a:t>11/21/22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2603089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45E3AF-C52C-7D41-8BFA-A03245A1FAF2}" type="datetimeFigureOut">
              <a:rPr lang="en-US" smtClean="0"/>
              <a:t>11/21/22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272904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D45E3AF-C52C-7D41-8BFA-A03245A1FAF2}" type="datetimeFigureOut">
              <a:rPr lang="en-US" smtClean="0"/>
              <a:t>11/21/22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293133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D45E3AF-C52C-7D41-8BFA-A03245A1FAF2}" type="datetimeFigureOut">
              <a:rPr lang="en-US" smtClean="0"/>
              <a:t>11/21/22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424231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D45E3AF-C52C-7D41-8BFA-A03245A1FAF2}"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1692660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D45E3AF-C52C-7D41-8BFA-A03245A1FAF2}"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3565954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4DF">
            <a:alpha val="72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45E3AF-C52C-7D41-8BFA-A03245A1FAF2}" type="datetimeFigureOut">
              <a:rPr lang="en-US" smtClean="0"/>
              <a:t>11/21/22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61A521-48F3-B34A-B0AA-ADD5F994994E}" type="slidenum">
              <a:rPr lang="en-US" smtClean="0"/>
              <a:t>‹#›</a:t>
            </a:fld>
            <a:endParaRPr lang="en-US"/>
          </a:p>
        </p:txBody>
      </p:sp>
    </p:spTree>
    <p:extLst>
      <p:ext uri="{BB962C8B-B14F-4D97-AF65-F5344CB8AC3E}">
        <p14:creationId xmlns:p14="http://schemas.microsoft.com/office/powerpoint/2010/main" val="20975774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descr="downloa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1940" y="0"/>
            <a:ext cx="8566976" cy="6860407"/>
          </a:xfrm>
          <a:prstGeom prst="rect">
            <a:avLst/>
          </a:prstGeom>
        </p:spPr>
      </p:pic>
    </p:spTree>
    <p:extLst>
      <p:ext uri="{BB962C8B-B14F-4D97-AF65-F5344CB8AC3E}">
        <p14:creationId xmlns:p14="http://schemas.microsoft.com/office/powerpoint/2010/main" val="3356850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US" dirty="0"/>
            </a:br>
            <a:r>
              <a:rPr lang="en-US" dirty="0"/>
              <a:t>Reflection into/onto creativity</a:t>
            </a:r>
            <a:br>
              <a:rPr lang="en-US" dirty="0"/>
            </a:br>
            <a:endParaRPr lang="en-US" dirty="0"/>
          </a:p>
        </p:txBody>
      </p:sp>
      <p:sp>
        <p:nvSpPr>
          <p:cNvPr id="3" name="Subtitle 2"/>
          <p:cNvSpPr>
            <a:spLocks noGrp="1"/>
          </p:cNvSpPr>
          <p:nvPr>
            <p:ph type="subTitle" idx="1"/>
          </p:nvPr>
        </p:nvSpPr>
        <p:spPr/>
        <p:txBody>
          <a:bodyPr>
            <a:normAutofit/>
          </a:bodyPr>
          <a:lstStyle/>
          <a:p>
            <a:r>
              <a:rPr lang="en-GB" b="1"/>
              <a:t>Reflective Practice</a:t>
            </a:r>
            <a:endParaRPr lang="en-US" b="1" dirty="0"/>
          </a:p>
        </p:txBody>
      </p:sp>
    </p:spTree>
    <p:extLst>
      <p:ext uri="{BB962C8B-B14F-4D97-AF65-F5344CB8AC3E}">
        <p14:creationId xmlns:p14="http://schemas.microsoft.com/office/powerpoint/2010/main" val="3499292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62A5D-9062-D94C-A372-703C51F0C694}"/>
              </a:ext>
            </a:extLst>
          </p:cNvPr>
          <p:cNvSpPr>
            <a:spLocks noGrp="1"/>
          </p:cNvSpPr>
          <p:nvPr>
            <p:ph type="title"/>
          </p:nvPr>
        </p:nvSpPr>
        <p:spPr/>
        <p:txBody>
          <a:bodyPr/>
          <a:lstStyle/>
          <a:p>
            <a:r>
              <a:rPr lang="en-GB" b="1" dirty="0"/>
              <a:t>Reflective Practice</a:t>
            </a:r>
            <a:endParaRPr lang="en-US" dirty="0"/>
          </a:p>
        </p:txBody>
      </p:sp>
      <p:sp>
        <p:nvSpPr>
          <p:cNvPr id="3" name="Content Placeholder 2">
            <a:extLst>
              <a:ext uri="{FF2B5EF4-FFF2-40B4-BE49-F238E27FC236}">
                <a16:creationId xmlns:a16="http://schemas.microsoft.com/office/drawing/2014/main" id="{68F8794F-F7F5-D642-B466-A8746476472D}"/>
              </a:ext>
            </a:extLst>
          </p:cNvPr>
          <p:cNvSpPr>
            <a:spLocks noGrp="1"/>
          </p:cNvSpPr>
          <p:nvPr>
            <p:ph idx="1"/>
          </p:nvPr>
        </p:nvSpPr>
        <p:spPr/>
        <p:txBody>
          <a:bodyPr/>
          <a:lstStyle/>
          <a:p>
            <a:endParaRPr lang="en-GB" b="1" dirty="0"/>
          </a:p>
          <a:p>
            <a:endParaRPr lang="en-GB" b="1" dirty="0"/>
          </a:p>
          <a:p>
            <a:r>
              <a:rPr lang="en-GB" b="1" dirty="0"/>
              <a:t>…a method of assessing our own thoughts and actions for the purpose of personal learning and continuing development.</a:t>
            </a:r>
            <a:endParaRPr lang="en-US" b="1" dirty="0"/>
          </a:p>
          <a:p>
            <a:endParaRPr lang="en-US" dirty="0"/>
          </a:p>
        </p:txBody>
      </p:sp>
    </p:spTree>
    <p:extLst>
      <p:ext uri="{BB962C8B-B14F-4D97-AF65-F5344CB8AC3E}">
        <p14:creationId xmlns:p14="http://schemas.microsoft.com/office/powerpoint/2010/main" val="988612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Reflection</a:t>
            </a:r>
          </a:p>
        </p:txBody>
      </p:sp>
      <p:sp>
        <p:nvSpPr>
          <p:cNvPr id="3" name="Content Placeholder 2"/>
          <p:cNvSpPr>
            <a:spLocks noGrp="1"/>
          </p:cNvSpPr>
          <p:nvPr>
            <p:ph idx="1"/>
          </p:nvPr>
        </p:nvSpPr>
        <p:spPr/>
        <p:txBody>
          <a:bodyPr/>
          <a:lstStyle/>
          <a:p>
            <a:r>
              <a:rPr lang="en-US" dirty="0"/>
              <a:t>Reflection for academic reasons:</a:t>
            </a:r>
          </a:p>
          <a:p>
            <a:endParaRPr lang="en-US" dirty="0"/>
          </a:p>
          <a:p>
            <a:r>
              <a:rPr lang="en-US" dirty="0"/>
              <a:t>‘An element of the structure is likely to be a </a:t>
            </a:r>
            <a:r>
              <a:rPr lang="en-US" b="1" dirty="0"/>
              <a:t>description</a:t>
            </a:r>
            <a:r>
              <a:rPr lang="en-US" dirty="0"/>
              <a:t> of an incident’</a:t>
            </a:r>
          </a:p>
          <a:p>
            <a:endParaRPr lang="en-US" dirty="0"/>
          </a:p>
          <a:p>
            <a:r>
              <a:rPr lang="en-US" dirty="0"/>
              <a:t>‘..evidence of learning or change of </a:t>
            </a:r>
            <a:r>
              <a:rPr lang="en-US" dirty="0" err="1"/>
              <a:t>behaviour</a:t>
            </a:r>
            <a:r>
              <a:rPr lang="en-US" dirty="0"/>
              <a:t> may be expected to result from the process of reflection.’ </a:t>
            </a:r>
            <a:r>
              <a:rPr lang="en-US" sz="2000" dirty="0"/>
              <a:t>(Moon, 2004: 83)</a:t>
            </a:r>
          </a:p>
          <a:p>
            <a:endParaRPr lang="en-US" dirty="0"/>
          </a:p>
          <a:p>
            <a:endParaRPr lang="en-US" dirty="0"/>
          </a:p>
          <a:p>
            <a:endParaRPr lang="en-US" dirty="0"/>
          </a:p>
        </p:txBody>
      </p:sp>
    </p:spTree>
    <p:extLst>
      <p:ext uri="{BB962C8B-B14F-4D97-AF65-F5344CB8AC3E}">
        <p14:creationId xmlns:p14="http://schemas.microsoft.com/office/powerpoint/2010/main" val="4091070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Reflection</a:t>
            </a:r>
          </a:p>
        </p:txBody>
      </p:sp>
      <p:sp>
        <p:nvSpPr>
          <p:cNvPr id="3" name="Content Placeholder 2"/>
          <p:cNvSpPr>
            <a:spLocks noGrp="1"/>
          </p:cNvSpPr>
          <p:nvPr>
            <p:ph idx="1"/>
          </p:nvPr>
        </p:nvSpPr>
        <p:spPr/>
        <p:txBody>
          <a:bodyPr/>
          <a:lstStyle/>
          <a:p>
            <a:r>
              <a:rPr lang="en-US" dirty="0"/>
              <a:t>‘..reflection or reflective learning occurs:</a:t>
            </a:r>
          </a:p>
          <a:p>
            <a:r>
              <a:rPr lang="en-US" dirty="0"/>
              <a:t>When the learning is relatively ill-structured or is challenging to a learner;</a:t>
            </a:r>
          </a:p>
          <a:p>
            <a:endParaRPr lang="en-US" dirty="0"/>
          </a:p>
          <a:p>
            <a:r>
              <a:rPr lang="en-US" dirty="0"/>
              <a:t>When the learner is intent on meaningful learning/wants to understand the material for herself.’ </a:t>
            </a:r>
            <a:r>
              <a:rPr lang="en-US" sz="2000" dirty="0"/>
              <a:t>(Moon, 2004: 87)</a:t>
            </a:r>
          </a:p>
        </p:txBody>
      </p:sp>
    </p:spTree>
    <p:extLst>
      <p:ext uri="{BB962C8B-B14F-4D97-AF65-F5344CB8AC3E}">
        <p14:creationId xmlns:p14="http://schemas.microsoft.com/office/powerpoint/2010/main" val="1596747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Can we think better? Reflexive thinking and practice.</a:t>
            </a:r>
          </a:p>
        </p:txBody>
      </p:sp>
      <p:sp>
        <p:nvSpPr>
          <p:cNvPr id="3" name="Content Placeholder 2"/>
          <p:cNvSpPr>
            <a:spLocks noGrp="1"/>
          </p:cNvSpPr>
          <p:nvPr>
            <p:ph idx="1"/>
          </p:nvPr>
        </p:nvSpPr>
        <p:spPr/>
        <p:txBody>
          <a:bodyPr>
            <a:normAutofit/>
          </a:bodyPr>
          <a:lstStyle/>
          <a:p>
            <a:r>
              <a:rPr lang="en-US" dirty="0"/>
              <a:t>Donald </a:t>
            </a:r>
            <a:r>
              <a:rPr lang="en-US" dirty="0" err="1"/>
              <a:t>Schön</a:t>
            </a:r>
            <a:endParaRPr lang="en-US" dirty="0"/>
          </a:p>
          <a:p>
            <a:r>
              <a:rPr lang="en-US" sz="2000" dirty="0"/>
              <a:t>The Reflective Practitioner: How Professionals Think in Action (1984)</a:t>
            </a:r>
          </a:p>
          <a:p>
            <a:endParaRPr lang="en-US" dirty="0"/>
          </a:p>
          <a:p>
            <a:r>
              <a:rPr lang="en-US" dirty="0"/>
              <a:t>Proposes a difference between reflecting ‘in action’ (‘on the hoof’ or as you’re doing something) and ‘on action’ with the benefit of hindsight, and prior knowledge and experience. </a:t>
            </a:r>
          </a:p>
          <a:p>
            <a:endParaRPr lang="en-US" dirty="0"/>
          </a:p>
        </p:txBody>
      </p:sp>
    </p:spTree>
    <p:extLst>
      <p:ext uri="{BB962C8B-B14F-4D97-AF65-F5344CB8AC3E}">
        <p14:creationId xmlns:p14="http://schemas.microsoft.com/office/powerpoint/2010/main" val="83712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Can we think better? Reflexive thinking and practice.</a:t>
            </a:r>
          </a:p>
        </p:txBody>
      </p:sp>
      <p:sp>
        <p:nvSpPr>
          <p:cNvPr id="3" name="Content Placeholder 2"/>
          <p:cNvSpPr>
            <a:spLocks noGrp="1"/>
          </p:cNvSpPr>
          <p:nvPr>
            <p:ph idx="1"/>
          </p:nvPr>
        </p:nvSpPr>
        <p:spPr/>
        <p:txBody>
          <a:bodyPr>
            <a:normAutofit lnSpcReduction="10000"/>
          </a:bodyPr>
          <a:lstStyle/>
          <a:p>
            <a:r>
              <a:rPr lang="en-US" dirty="0"/>
              <a:t>Donald </a:t>
            </a:r>
            <a:r>
              <a:rPr lang="en-US" dirty="0" err="1"/>
              <a:t>Schon</a:t>
            </a:r>
            <a:endParaRPr lang="en-US" dirty="0"/>
          </a:p>
          <a:p>
            <a:endParaRPr lang="en-US" dirty="0"/>
          </a:p>
          <a:p>
            <a:r>
              <a:rPr lang="en-US" dirty="0"/>
              <a:t>Reflect on </a:t>
            </a:r>
            <a:r>
              <a:rPr lang="en-US" dirty="0" err="1"/>
              <a:t>behaviours</a:t>
            </a:r>
            <a:r>
              <a:rPr lang="en-US" dirty="0"/>
              <a:t> </a:t>
            </a:r>
            <a:r>
              <a:rPr lang="mr-IN" dirty="0"/>
              <a:t>–</a:t>
            </a:r>
            <a:r>
              <a:rPr lang="en-US" dirty="0"/>
              <a:t> in action</a:t>
            </a:r>
          </a:p>
          <a:p>
            <a:endParaRPr lang="en-US" dirty="0"/>
          </a:p>
          <a:p>
            <a:r>
              <a:rPr lang="en-US" dirty="0" err="1"/>
              <a:t>Analyse</a:t>
            </a:r>
            <a:r>
              <a:rPr lang="en-US" dirty="0"/>
              <a:t> and evaluate </a:t>
            </a:r>
            <a:r>
              <a:rPr lang="mr-IN" dirty="0"/>
              <a:t>–</a:t>
            </a:r>
            <a:r>
              <a:rPr lang="en-US" dirty="0"/>
              <a:t> on action</a:t>
            </a:r>
          </a:p>
          <a:p>
            <a:endParaRPr lang="en-US" dirty="0"/>
          </a:p>
          <a:p>
            <a:r>
              <a:rPr lang="en-US" dirty="0"/>
              <a:t>Can you give any examples from your </a:t>
            </a:r>
            <a:r>
              <a:rPr lang="en-US" dirty="0" err="1"/>
              <a:t>programme</a:t>
            </a:r>
            <a:r>
              <a:rPr lang="en-US"/>
              <a:t> perspective?</a:t>
            </a:r>
            <a:endParaRPr lang="en-US" dirty="0"/>
          </a:p>
        </p:txBody>
      </p:sp>
    </p:spTree>
    <p:extLst>
      <p:ext uri="{BB962C8B-B14F-4D97-AF65-F5344CB8AC3E}">
        <p14:creationId xmlns:p14="http://schemas.microsoft.com/office/powerpoint/2010/main" val="3512482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A2B90-B304-DF48-82A5-895CD0EE2D45}"/>
              </a:ext>
            </a:extLst>
          </p:cNvPr>
          <p:cNvSpPr>
            <a:spLocks noGrp="1"/>
          </p:cNvSpPr>
          <p:nvPr>
            <p:ph type="title"/>
          </p:nvPr>
        </p:nvSpPr>
        <p:spPr/>
        <p:txBody>
          <a:bodyPr/>
          <a:lstStyle/>
          <a:p>
            <a:r>
              <a:rPr lang="en-US" dirty="0"/>
              <a:t>Kolb’s Experiential Learning Cycle</a:t>
            </a:r>
          </a:p>
        </p:txBody>
      </p:sp>
      <p:pic>
        <p:nvPicPr>
          <p:cNvPr id="5" name="Content Placeholder 4" descr="Diagram&#10;&#10;Description automatically generated">
            <a:extLst>
              <a:ext uri="{FF2B5EF4-FFF2-40B4-BE49-F238E27FC236}">
                <a16:creationId xmlns:a16="http://schemas.microsoft.com/office/drawing/2014/main" id="{D4129F85-43E7-9440-973A-B19EA39C8654}"/>
              </a:ext>
            </a:extLst>
          </p:cNvPr>
          <p:cNvPicPr>
            <a:picLocks noGrp="1" noChangeAspect="1"/>
          </p:cNvPicPr>
          <p:nvPr>
            <p:ph idx="1"/>
          </p:nvPr>
        </p:nvPicPr>
        <p:blipFill>
          <a:blip r:embed="rId3"/>
          <a:stretch>
            <a:fillRect/>
          </a:stretch>
        </p:blipFill>
        <p:spPr>
          <a:xfrm>
            <a:off x="1857779" y="1600200"/>
            <a:ext cx="5428441" cy="4525963"/>
          </a:xfrm>
        </p:spPr>
      </p:pic>
    </p:spTree>
    <p:extLst>
      <p:ext uri="{BB962C8B-B14F-4D97-AF65-F5344CB8AC3E}">
        <p14:creationId xmlns:p14="http://schemas.microsoft.com/office/powerpoint/2010/main" val="1221635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2F99C-46AC-8643-8DE9-0B3A12BBCBA7}"/>
              </a:ext>
            </a:extLst>
          </p:cNvPr>
          <p:cNvSpPr>
            <a:spLocks noGrp="1"/>
          </p:cNvSpPr>
          <p:nvPr>
            <p:ph type="title"/>
          </p:nvPr>
        </p:nvSpPr>
        <p:spPr/>
        <p:txBody>
          <a:bodyPr/>
          <a:lstStyle/>
          <a:p>
            <a:r>
              <a:rPr lang="en-GB" dirty="0"/>
              <a:t>Gibbs' Reflective Cycle</a:t>
            </a:r>
            <a:endParaRPr lang="en-US" dirty="0"/>
          </a:p>
        </p:txBody>
      </p:sp>
      <p:sp>
        <p:nvSpPr>
          <p:cNvPr id="3" name="Content Placeholder 2">
            <a:extLst>
              <a:ext uri="{FF2B5EF4-FFF2-40B4-BE49-F238E27FC236}">
                <a16:creationId xmlns:a16="http://schemas.microsoft.com/office/drawing/2014/main" id="{CB79E528-62EF-0345-A435-9EE9F8C14E84}"/>
              </a:ext>
            </a:extLst>
          </p:cNvPr>
          <p:cNvSpPr>
            <a:spLocks noGrp="1"/>
          </p:cNvSpPr>
          <p:nvPr>
            <p:ph idx="1"/>
          </p:nvPr>
        </p:nvSpPr>
        <p:spPr/>
        <p:txBody>
          <a:bodyPr>
            <a:normAutofit lnSpcReduction="10000"/>
          </a:bodyPr>
          <a:lstStyle/>
          <a:p>
            <a:r>
              <a:rPr lang="en-GB" dirty="0"/>
              <a:t>Gibbs' Reflective Cycle was developed by Graham Gibbs in 1988 to give structure to learning from experiences.  </a:t>
            </a:r>
          </a:p>
          <a:p>
            <a:r>
              <a:rPr lang="en-GB" dirty="0"/>
              <a:t>It offers a framework for examining experiences, and given its cyclic nature lends itself particularly well to repeated experiences (such as arts practice), allowing you to learn and plan from things that either went well or didn’t go well. </a:t>
            </a:r>
            <a:endParaRPr lang="en-US" dirty="0"/>
          </a:p>
        </p:txBody>
      </p:sp>
    </p:spTree>
    <p:extLst>
      <p:ext uri="{BB962C8B-B14F-4D97-AF65-F5344CB8AC3E}">
        <p14:creationId xmlns:p14="http://schemas.microsoft.com/office/powerpoint/2010/main" val="3595831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A44C1-FCC8-724A-954C-FAA94C502AA4}"/>
              </a:ext>
            </a:extLst>
          </p:cNvPr>
          <p:cNvSpPr>
            <a:spLocks noGrp="1"/>
          </p:cNvSpPr>
          <p:nvPr>
            <p:ph type="title"/>
          </p:nvPr>
        </p:nvSpPr>
        <p:spPr/>
        <p:txBody>
          <a:bodyPr/>
          <a:lstStyle/>
          <a:p>
            <a:endParaRPr lang="en-US"/>
          </a:p>
        </p:txBody>
      </p:sp>
      <p:pic>
        <p:nvPicPr>
          <p:cNvPr id="5" name="Content Placeholder 4" descr="Diagram&#10;&#10;Description automatically generated">
            <a:extLst>
              <a:ext uri="{FF2B5EF4-FFF2-40B4-BE49-F238E27FC236}">
                <a16:creationId xmlns:a16="http://schemas.microsoft.com/office/drawing/2014/main" id="{2F89B8E7-ED82-CF4E-AD48-1D933C103189}"/>
              </a:ext>
            </a:extLst>
          </p:cNvPr>
          <p:cNvPicPr>
            <a:picLocks noGrp="1" noChangeAspect="1"/>
          </p:cNvPicPr>
          <p:nvPr>
            <p:ph idx="1"/>
          </p:nvPr>
        </p:nvPicPr>
        <p:blipFill>
          <a:blip r:embed="rId2"/>
          <a:stretch>
            <a:fillRect/>
          </a:stretch>
        </p:blipFill>
        <p:spPr>
          <a:xfrm>
            <a:off x="1697831" y="554831"/>
            <a:ext cx="5748337" cy="5748337"/>
          </a:xfrm>
        </p:spPr>
      </p:pic>
    </p:spTree>
    <p:extLst>
      <p:ext uri="{BB962C8B-B14F-4D97-AF65-F5344CB8AC3E}">
        <p14:creationId xmlns:p14="http://schemas.microsoft.com/office/powerpoint/2010/main" val="34139694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580F9-2872-0741-A259-32E118EC813E}"/>
              </a:ext>
            </a:extLst>
          </p:cNvPr>
          <p:cNvSpPr>
            <a:spLocks noGrp="1"/>
          </p:cNvSpPr>
          <p:nvPr>
            <p:ph type="title"/>
          </p:nvPr>
        </p:nvSpPr>
        <p:spPr/>
        <p:txBody>
          <a:bodyPr/>
          <a:lstStyle/>
          <a:p>
            <a:r>
              <a:rPr lang="en-GB" dirty="0"/>
              <a:t>Gibbs' Reflective Cycle</a:t>
            </a:r>
            <a:endParaRPr lang="en-US" dirty="0"/>
          </a:p>
        </p:txBody>
      </p:sp>
      <p:sp>
        <p:nvSpPr>
          <p:cNvPr id="3" name="Content Placeholder 2">
            <a:extLst>
              <a:ext uri="{FF2B5EF4-FFF2-40B4-BE49-F238E27FC236}">
                <a16:creationId xmlns:a16="http://schemas.microsoft.com/office/drawing/2014/main" id="{648EDD1A-EBE8-584B-AE0A-F67228340243}"/>
              </a:ext>
            </a:extLst>
          </p:cNvPr>
          <p:cNvSpPr>
            <a:spLocks noGrp="1"/>
          </p:cNvSpPr>
          <p:nvPr>
            <p:ph idx="1"/>
          </p:nvPr>
        </p:nvSpPr>
        <p:spPr/>
        <p:txBody>
          <a:bodyPr>
            <a:normAutofit fontScale="85000" lnSpcReduction="20000"/>
          </a:bodyPr>
          <a:lstStyle/>
          <a:p>
            <a:r>
              <a:rPr lang="en-GB" dirty="0"/>
              <a:t>It covers 6 stages:</a:t>
            </a:r>
          </a:p>
          <a:p>
            <a:endParaRPr lang="en-GB" b="1" dirty="0"/>
          </a:p>
          <a:p>
            <a:r>
              <a:rPr lang="en-GB" b="1" dirty="0"/>
              <a:t>Description</a:t>
            </a:r>
            <a:r>
              <a:rPr lang="en-GB" dirty="0"/>
              <a:t> of the experience</a:t>
            </a:r>
          </a:p>
          <a:p>
            <a:r>
              <a:rPr lang="en-GB" b="1" dirty="0"/>
              <a:t>Feelings</a:t>
            </a:r>
            <a:r>
              <a:rPr lang="en-GB" dirty="0"/>
              <a:t> and thoughts about the experience</a:t>
            </a:r>
          </a:p>
          <a:p>
            <a:r>
              <a:rPr lang="en-GB" b="1" dirty="0"/>
              <a:t>Evaluation</a:t>
            </a:r>
            <a:r>
              <a:rPr lang="en-GB" dirty="0"/>
              <a:t> of the experience, both good and bad</a:t>
            </a:r>
          </a:p>
          <a:p>
            <a:r>
              <a:rPr lang="en-GB" b="1" dirty="0"/>
              <a:t>Analysis</a:t>
            </a:r>
            <a:r>
              <a:rPr lang="en-GB" dirty="0"/>
              <a:t> to make sense of the situation</a:t>
            </a:r>
          </a:p>
          <a:p>
            <a:r>
              <a:rPr lang="en-GB" b="1" dirty="0"/>
              <a:t>Conclusion</a:t>
            </a:r>
            <a:r>
              <a:rPr lang="en-GB" dirty="0"/>
              <a:t> about what you learned and what you could have done differently</a:t>
            </a:r>
          </a:p>
          <a:p>
            <a:r>
              <a:rPr lang="en-GB" b="1" dirty="0"/>
              <a:t>Action plan</a:t>
            </a:r>
            <a:r>
              <a:rPr lang="en-GB" dirty="0"/>
              <a:t> for how you would deal with similar situations in the future, or general changes you might find appropriate.</a:t>
            </a:r>
          </a:p>
          <a:p>
            <a:endParaRPr lang="en-US" dirty="0"/>
          </a:p>
        </p:txBody>
      </p:sp>
    </p:spTree>
    <p:extLst>
      <p:ext uri="{BB962C8B-B14F-4D97-AF65-F5344CB8AC3E}">
        <p14:creationId xmlns:p14="http://schemas.microsoft.com/office/powerpoint/2010/main" val="3879336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Goleman</a:t>
            </a:r>
            <a:endParaRPr lang="en-US" dirty="0"/>
          </a:p>
        </p:txBody>
      </p:sp>
      <p:sp>
        <p:nvSpPr>
          <p:cNvPr id="3" name="Content Placeholder 2"/>
          <p:cNvSpPr>
            <a:spLocks noGrp="1"/>
          </p:cNvSpPr>
          <p:nvPr>
            <p:ph idx="1"/>
          </p:nvPr>
        </p:nvSpPr>
        <p:spPr/>
        <p:txBody>
          <a:bodyPr/>
          <a:lstStyle/>
          <a:p>
            <a:r>
              <a:rPr lang="en-US" dirty="0"/>
              <a:t>Being aware of your own feelings and reactions </a:t>
            </a:r>
            <a:r>
              <a:rPr lang="mr-IN" dirty="0"/>
              <a:t>–</a:t>
            </a:r>
            <a:r>
              <a:rPr lang="en-US" dirty="0"/>
              <a:t> a ‘meta’ awareness, knowing that you are thinking about thinking.</a:t>
            </a:r>
          </a:p>
          <a:p>
            <a:endParaRPr lang="en-US" dirty="0"/>
          </a:p>
          <a:p>
            <a:r>
              <a:rPr lang="en-US" dirty="0"/>
              <a:t>‘Emotions that simmer beneath the threshold of awareness can have a powerful impact on how we perceive and react, even though we have no idea they are at work.’ </a:t>
            </a:r>
            <a:r>
              <a:rPr lang="en-US" sz="2000" dirty="0"/>
              <a:t>(pp60) </a:t>
            </a:r>
          </a:p>
        </p:txBody>
      </p:sp>
    </p:spTree>
    <p:extLst>
      <p:ext uri="{BB962C8B-B14F-4D97-AF65-F5344CB8AC3E}">
        <p14:creationId xmlns:p14="http://schemas.microsoft.com/office/powerpoint/2010/main" val="22294814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Goleman</a:t>
            </a:r>
            <a:endParaRPr lang="en-US" dirty="0"/>
          </a:p>
        </p:txBody>
      </p:sp>
      <p:sp>
        <p:nvSpPr>
          <p:cNvPr id="3" name="Content Placeholder 2"/>
          <p:cNvSpPr>
            <a:spLocks noGrp="1"/>
          </p:cNvSpPr>
          <p:nvPr>
            <p:ph idx="1"/>
          </p:nvPr>
        </p:nvSpPr>
        <p:spPr/>
        <p:txBody>
          <a:bodyPr/>
          <a:lstStyle/>
          <a:p>
            <a:endParaRPr lang="en-US" sz="2800" dirty="0"/>
          </a:p>
          <a:p>
            <a:r>
              <a:rPr lang="en-US" sz="2800" dirty="0"/>
              <a:t>(Paraphrase pp8)</a:t>
            </a:r>
          </a:p>
          <a:p>
            <a:r>
              <a:rPr lang="en-US" dirty="0"/>
              <a:t>Our </a:t>
            </a:r>
            <a:r>
              <a:rPr lang="en-US" i="1" dirty="0"/>
              <a:t>natural</a:t>
            </a:r>
            <a:r>
              <a:rPr lang="en-US" dirty="0"/>
              <a:t> responses to anger, fear, happiness, sadness, love, surprise, and disgust are shaped by our ‘life experience and culture’. </a:t>
            </a:r>
            <a:r>
              <a:rPr lang="en-US" sz="2000" dirty="0"/>
              <a:t>(pp8)</a:t>
            </a:r>
          </a:p>
          <a:p>
            <a:endParaRPr lang="en-US" dirty="0"/>
          </a:p>
        </p:txBody>
      </p:sp>
    </p:spTree>
    <p:extLst>
      <p:ext uri="{BB962C8B-B14F-4D97-AF65-F5344CB8AC3E}">
        <p14:creationId xmlns:p14="http://schemas.microsoft.com/office/powerpoint/2010/main" val="2328659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Kandinsky</a:t>
            </a:r>
          </a:p>
        </p:txBody>
      </p:sp>
      <p:sp>
        <p:nvSpPr>
          <p:cNvPr id="3" name="Content Placeholder 2"/>
          <p:cNvSpPr>
            <a:spLocks noGrp="1"/>
          </p:cNvSpPr>
          <p:nvPr>
            <p:ph idx="1"/>
          </p:nvPr>
        </p:nvSpPr>
        <p:spPr/>
        <p:txBody>
          <a:bodyPr>
            <a:normAutofit fontScale="85000" lnSpcReduction="20000"/>
          </a:bodyPr>
          <a:lstStyle/>
          <a:p>
            <a:r>
              <a:rPr lang="en-US" dirty="0"/>
              <a:t>‘To let the eye stray over the palette, splashed with many </a:t>
            </a:r>
            <a:r>
              <a:rPr lang="en-US" dirty="0" err="1"/>
              <a:t>colours</a:t>
            </a:r>
            <a:r>
              <a:rPr lang="en-US" dirty="0"/>
              <a:t>, produces a dual result. In the first place one receives </a:t>
            </a:r>
            <a:r>
              <a:rPr lang="en-US" i="1" dirty="0"/>
              <a:t>a purely physical impression</a:t>
            </a:r>
            <a:r>
              <a:rPr lang="en-US" dirty="0"/>
              <a:t>, one of pleasure and contentment at the varied and beautiful </a:t>
            </a:r>
            <a:r>
              <a:rPr lang="en-US" dirty="0" err="1"/>
              <a:t>colours</a:t>
            </a:r>
            <a:r>
              <a:rPr lang="en-US" dirty="0"/>
              <a:t>. The eye is either warmed or else soothed and cooled. But these physical sensations can only be of short duration. They are merely superficial and leave no lasting impression, for the soul is unaffected. But although the effect of the </a:t>
            </a:r>
            <a:r>
              <a:rPr lang="en-US" dirty="0" err="1"/>
              <a:t>colour</a:t>
            </a:r>
            <a:r>
              <a:rPr lang="en-US" dirty="0"/>
              <a:t> is forgotten when the eye is turned away, the superficial impression of varied </a:t>
            </a:r>
            <a:r>
              <a:rPr lang="en-US" dirty="0" err="1"/>
              <a:t>colour</a:t>
            </a:r>
            <a:r>
              <a:rPr lang="en-US" dirty="0"/>
              <a:t> may be the starting point of a whole chain of related sequences.’  (Kandinsky, 1977:23)</a:t>
            </a:r>
          </a:p>
          <a:p>
            <a:endParaRPr lang="en-US" dirty="0"/>
          </a:p>
        </p:txBody>
      </p:sp>
    </p:spTree>
    <p:extLst>
      <p:ext uri="{BB962C8B-B14F-4D97-AF65-F5344CB8AC3E}">
        <p14:creationId xmlns:p14="http://schemas.microsoft.com/office/powerpoint/2010/main" val="3381521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bmwcm-5.0_fid-880610_fwcm-1.9_ihcm-70.8_iwcm-70.0_lmwcm-5.0_maxdim-1000_mc-ffffff_rmwcm-5.0_si-83887.jpg_tmwcm-5.0.jpg"/>
          <p:cNvPicPr>
            <a:picLocks noGrp="1" noChangeAspect="1"/>
          </p:cNvPicPr>
          <p:nvPr>
            <p:ph idx="1"/>
          </p:nvPr>
        </p:nvPicPr>
        <p:blipFill rotWithShape="1">
          <a:blip r:embed="rId3">
            <a:extLst>
              <a:ext uri="{28A0092B-C50C-407E-A947-70E740481C1C}">
                <a14:useLocalDpi xmlns:a14="http://schemas.microsoft.com/office/drawing/2010/main" val="0"/>
              </a:ext>
            </a:extLst>
          </a:blip>
          <a:srcRect l="-984" r="-884"/>
          <a:stretch/>
        </p:blipFill>
        <p:spPr>
          <a:xfrm>
            <a:off x="947936" y="48475"/>
            <a:ext cx="7011146" cy="6903415"/>
          </a:xfrm>
        </p:spPr>
      </p:pic>
    </p:spTree>
    <p:extLst>
      <p:ext uri="{BB962C8B-B14F-4D97-AF65-F5344CB8AC3E}">
        <p14:creationId xmlns:p14="http://schemas.microsoft.com/office/powerpoint/2010/main" val="3258301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descr="downloa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1940" y="0"/>
            <a:ext cx="8566976" cy="6860407"/>
          </a:xfrm>
          <a:prstGeom prst="rect">
            <a:avLst/>
          </a:prstGeom>
        </p:spPr>
      </p:pic>
    </p:spTree>
    <p:extLst>
      <p:ext uri="{BB962C8B-B14F-4D97-AF65-F5344CB8AC3E}">
        <p14:creationId xmlns:p14="http://schemas.microsoft.com/office/powerpoint/2010/main" val="36496057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a:t>
            </a:r>
          </a:p>
        </p:txBody>
      </p:sp>
      <p:sp>
        <p:nvSpPr>
          <p:cNvPr id="3" name="Content Placeholder 2"/>
          <p:cNvSpPr>
            <a:spLocks noGrp="1"/>
          </p:cNvSpPr>
          <p:nvPr>
            <p:ph idx="1"/>
          </p:nvPr>
        </p:nvSpPr>
        <p:spPr/>
        <p:txBody>
          <a:bodyPr>
            <a:normAutofit fontScale="92500" lnSpcReduction="10000"/>
          </a:bodyPr>
          <a:lstStyle/>
          <a:p>
            <a:r>
              <a:rPr lang="en-GB" sz="2400" dirty="0"/>
              <a:t>Brookfield, S. 1987. </a:t>
            </a:r>
            <a:r>
              <a:rPr lang="en-GB" sz="2400" i="1" dirty="0"/>
              <a:t>Developing Critical Thinkers. </a:t>
            </a:r>
            <a:r>
              <a:rPr lang="en-GB" sz="2400" dirty="0"/>
              <a:t>Open University Press, Milton Keynes.</a:t>
            </a:r>
          </a:p>
          <a:p>
            <a:r>
              <a:rPr lang="en-GB" sz="2400" dirty="0" err="1"/>
              <a:t>Goffman</a:t>
            </a:r>
            <a:r>
              <a:rPr lang="en-GB" sz="2400" dirty="0"/>
              <a:t>, E. 1959. </a:t>
            </a:r>
            <a:r>
              <a:rPr lang="en-GB" sz="2400" i="1" dirty="0"/>
              <a:t>The Presentation of Self in Everyday Life. </a:t>
            </a:r>
            <a:r>
              <a:rPr lang="en-GB" sz="2400" dirty="0"/>
              <a:t>Penguin Books, London.</a:t>
            </a:r>
          </a:p>
          <a:p>
            <a:r>
              <a:rPr lang="en-GB" sz="2400" dirty="0" err="1"/>
              <a:t>Goleman</a:t>
            </a:r>
            <a:r>
              <a:rPr lang="en-GB" sz="2400" dirty="0"/>
              <a:t>, D. 1996. </a:t>
            </a:r>
            <a:r>
              <a:rPr lang="en-GB" sz="2400" i="1" dirty="0"/>
              <a:t>Emotional Intelligence</a:t>
            </a:r>
            <a:r>
              <a:rPr lang="en-GB" sz="2400" dirty="0"/>
              <a:t>. Bantam Books, London. </a:t>
            </a:r>
          </a:p>
          <a:p>
            <a:r>
              <a:rPr lang="en-GB" sz="2400" dirty="0"/>
              <a:t>Kandinsky, W. 1977. </a:t>
            </a:r>
            <a:r>
              <a:rPr lang="en-GB" sz="2400" i="1" dirty="0"/>
              <a:t>Concerning the Spiritual in Art</a:t>
            </a:r>
            <a:r>
              <a:rPr lang="en-GB" sz="2400" dirty="0"/>
              <a:t>. Dover Publications </a:t>
            </a:r>
            <a:r>
              <a:rPr lang="en-GB" sz="2400" dirty="0" err="1"/>
              <a:t>Inc</a:t>
            </a:r>
            <a:r>
              <a:rPr lang="en-GB" sz="2400" dirty="0"/>
              <a:t>, New York.</a:t>
            </a:r>
          </a:p>
          <a:p>
            <a:r>
              <a:rPr lang="en-GB" sz="2400" dirty="0"/>
              <a:t>Moon, J. 2004. </a:t>
            </a:r>
            <a:r>
              <a:rPr lang="en-GB" sz="2400" i="1" dirty="0"/>
              <a:t>A Handbook of Reflective and Experiential Learning: Theory and Practice</a:t>
            </a:r>
            <a:r>
              <a:rPr lang="en-GB" sz="2400" dirty="0"/>
              <a:t>. </a:t>
            </a:r>
            <a:r>
              <a:rPr lang="en-GB" sz="2400" dirty="0" err="1"/>
              <a:t>RoutledgeFalmer</a:t>
            </a:r>
            <a:r>
              <a:rPr lang="en-GB" sz="2400" dirty="0"/>
              <a:t>, London.</a:t>
            </a:r>
          </a:p>
          <a:p>
            <a:r>
              <a:rPr lang="en-US" sz="2400" dirty="0" err="1"/>
              <a:t>Schon</a:t>
            </a:r>
            <a:r>
              <a:rPr lang="en-US" sz="2400" dirty="0"/>
              <a:t>, D. 1984. </a:t>
            </a:r>
            <a:r>
              <a:rPr lang="en-US" sz="2400" i="1" dirty="0"/>
              <a:t>The Reflective Practitioner: How Professionals Think in Action</a:t>
            </a:r>
            <a:r>
              <a:rPr lang="en-US" sz="2400" dirty="0"/>
              <a:t>. London. Basic Books.</a:t>
            </a:r>
          </a:p>
          <a:p>
            <a:r>
              <a:rPr lang="en-GB" sz="2400" dirty="0" err="1"/>
              <a:t>Trencsenyi</a:t>
            </a:r>
            <a:r>
              <a:rPr lang="en-GB" sz="2400" dirty="0"/>
              <a:t>, K. 2015. </a:t>
            </a:r>
            <a:r>
              <a:rPr lang="en-GB" sz="2400" i="1" dirty="0"/>
              <a:t>Dramaturgy in the making</a:t>
            </a:r>
            <a:r>
              <a:rPr lang="en-GB" sz="2400" dirty="0"/>
              <a:t>. Bloomsbury, London.</a:t>
            </a:r>
          </a:p>
          <a:p>
            <a:endParaRPr lang="en-US" sz="2400" dirty="0"/>
          </a:p>
          <a:p>
            <a:endParaRPr lang="en-GB" sz="2400" dirty="0"/>
          </a:p>
          <a:p>
            <a:endParaRPr lang="en-US" dirty="0"/>
          </a:p>
        </p:txBody>
      </p:sp>
    </p:spTree>
    <p:extLst>
      <p:ext uri="{BB962C8B-B14F-4D97-AF65-F5344CB8AC3E}">
        <p14:creationId xmlns:p14="http://schemas.microsoft.com/office/powerpoint/2010/main" val="20317399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914</TotalTime>
  <Words>954</Words>
  <Application>Microsoft Macintosh PowerPoint</Application>
  <PresentationFormat>On-screen Show (4:3)</PresentationFormat>
  <Paragraphs>79</Paragraphs>
  <Slides>17</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PowerPoint Presentation</vt:lpstr>
      <vt:lpstr> Reflection into/onto creativity </vt:lpstr>
      <vt:lpstr>Reflective Practice</vt:lpstr>
      <vt:lpstr>Reflection</vt:lpstr>
      <vt:lpstr>Reflection</vt:lpstr>
      <vt:lpstr>Can we think better? Reflexive thinking and practice.</vt:lpstr>
      <vt:lpstr>Can we think better? Reflexive thinking and practice.</vt:lpstr>
      <vt:lpstr>Kolb’s Experiential Learning Cycle</vt:lpstr>
      <vt:lpstr>Gibbs' Reflective Cycle</vt:lpstr>
      <vt:lpstr>PowerPoint Presentation</vt:lpstr>
      <vt:lpstr>Gibbs' Reflective Cycle</vt:lpstr>
      <vt:lpstr>Goleman</vt:lpstr>
      <vt:lpstr>Goleman</vt:lpstr>
      <vt:lpstr>Kandinsky</vt:lpstr>
      <vt:lpstr>PowerPoint Presentation</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60</cp:revision>
  <dcterms:created xsi:type="dcterms:W3CDTF">2019-10-14T09:57:32Z</dcterms:created>
  <dcterms:modified xsi:type="dcterms:W3CDTF">2022-11-21T13:03:47Z</dcterms:modified>
</cp:coreProperties>
</file>