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handoutMasterIdLst>
    <p:handoutMasterId r:id="rId15"/>
  </p:handoutMasterIdLst>
  <p:sldIdLst>
    <p:sldId id="256" r:id="rId2"/>
    <p:sldId id="271" r:id="rId3"/>
    <p:sldId id="257" r:id="rId4"/>
    <p:sldId id="269" r:id="rId5"/>
    <p:sldId id="260" r:id="rId6"/>
    <p:sldId id="259" r:id="rId7"/>
    <p:sldId id="262" r:id="rId8"/>
    <p:sldId id="270" r:id="rId9"/>
    <p:sldId id="258" r:id="rId10"/>
    <p:sldId id="268" r:id="rId11"/>
    <p:sldId id="265" r:id="rId12"/>
    <p:sldId id="266" r:id="rId13"/>
    <p:sldId id="261" r:id="rId14"/>
  </p:sldIdLst>
  <p:sldSz cx="9144000" cy="6858000" type="screen4x3"/>
  <p:notesSz cx="6669088" cy="97536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7" d="100"/>
          <a:sy n="87" d="100"/>
        </p:scale>
        <p:origin x="1494"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heme" Target="theme/theme1.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777607" y="0"/>
            <a:ext cx="2889938" cy="489374"/>
          </a:xfrm>
          <a:prstGeom prst="rect">
            <a:avLst/>
          </a:prstGeom>
        </p:spPr>
        <p:txBody>
          <a:bodyPr vert="horz" lIns="91440" tIns="45720" rIns="91440" bIns="45720" rtlCol="0"/>
          <a:lstStyle>
            <a:lvl1pPr algn="r">
              <a:defRPr sz="1200"/>
            </a:lvl1pPr>
          </a:lstStyle>
          <a:p>
            <a:fld id="{BCCF56E5-3527-4F4E-BD18-FC9446697D56}" type="datetimeFigureOut">
              <a:rPr lang="en-GB" smtClean="0"/>
              <a:t>26/02/2018</a:t>
            </a:fld>
            <a:endParaRPr lang="en-GB"/>
          </a:p>
        </p:txBody>
      </p:sp>
      <p:sp>
        <p:nvSpPr>
          <p:cNvPr id="4" name="Footer Placeholder 3"/>
          <p:cNvSpPr>
            <a:spLocks noGrp="1"/>
          </p:cNvSpPr>
          <p:nvPr>
            <p:ph type="ftr" sz="quarter" idx="2"/>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777607" y="9264228"/>
            <a:ext cx="2889938" cy="489373"/>
          </a:xfrm>
          <a:prstGeom prst="rect">
            <a:avLst/>
          </a:prstGeom>
        </p:spPr>
        <p:txBody>
          <a:bodyPr vert="horz" lIns="91440" tIns="45720" rIns="91440" bIns="45720" rtlCol="0" anchor="b"/>
          <a:lstStyle>
            <a:lvl1pPr algn="r">
              <a:defRPr sz="1200"/>
            </a:lvl1pPr>
          </a:lstStyle>
          <a:p>
            <a:fld id="{8B44B1C0-6693-429F-8886-22C9200000EC}" type="slidenum">
              <a:rPr lang="en-GB" smtClean="0"/>
              <a:t>‹#›</a:t>
            </a:fld>
            <a:endParaRPr lang="en-GB"/>
          </a:p>
        </p:txBody>
      </p:sp>
    </p:spTree>
    <p:extLst>
      <p:ext uri="{BB962C8B-B14F-4D97-AF65-F5344CB8AC3E}">
        <p14:creationId xmlns:p14="http://schemas.microsoft.com/office/powerpoint/2010/main" val="153431812"/>
      </p:ext>
    </p:extLst>
  </p:cSld>
  <p:clrMap bg1="lt1" tx1="dk1" bg2="lt2" tx2="dk2" accent1="accent1" accent2="accent2" accent3="accent3" accent4="accent4" accent5="accent5" accent6="accent6" hlink="hlink" folHlink="folHlink"/>
</p:handout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AEA366A-E6DD-437D-9DF1-2D8FB4DA1DA0}" type="datetimeFigureOut">
              <a:rPr lang="en-GB" smtClean="0"/>
              <a:pPr/>
              <a:t>26/02/2018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D05D69-DCF4-4585-BEE7-FFB69D4DCAC6}" type="slidenum">
              <a:rPr lang="en-GB" smtClean="0"/>
              <a:pPr/>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EA366A-E6DD-437D-9DF1-2D8FB4DA1DA0}" type="datetimeFigureOut">
              <a:rPr lang="en-GB" smtClean="0"/>
              <a:pPr/>
              <a:t>26/02/2018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D05D69-DCF4-4585-BEE7-FFB69D4DCAC6}"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AEA366A-E6DD-437D-9DF1-2D8FB4DA1DA0}" type="datetimeFigureOut">
              <a:rPr lang="en-GB" smtClean="0"/>
              <a:pPr/>
              <a:t>26/02/2018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D05D69-DCF4-4585-BEE7-FFB69D4DCAC6}"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AEA366A-E6DD-437D-9DF1-2D8FB4DA1DA0}" type="datetimeFigureOut">
              <a:rPr lang="en-GB" smtClean="0"/>
              <a:pPr/>
              <a:t>26/02/2018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D05D69-DCF4-4585-BEE7-FFB69D4DCAC6}"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AEA366A-E6DD-437D-9DF1-2D8FB4DA1DA0}" type="datetimeFigureOut">
              <a:rPr lang="en-GB" smtClean="0"/>
              <a:pPr/>
              <a:t>26/02/2018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B6D05D69-DCF4-4585-BEE7-FFB69D4DCAC6}"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AEA366A-E6DD-437D-9DF1-2D8FB4DA1DA0}" type="datetimeFigureOut">
              <a:rPr lang="en-GB" smtClean="0"/>
              <a:pPr/>
              <a:t>26/02/2018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B6D05D69-DCF4-4585-BEE7-FFB69D4DCAC6}"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AEA366A-E6DD-437D-9DF1-2D8FB4DA1DA0}" type="datetimeFigureOut">
              <a:rPr lang="en-GB" smtClean="0"/>
              <a:pPr/>
              <a:t>26/02/2018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B6D05D69-DCF4-4585-BEE7-FFB69D4DCAC6}"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EA366A-E6DD-437D-9DF1-2D8FB4DA1DA0}" type="datetimeFigureOut">
              <a:rPr lang="en-GB" smtClean="0"/>
              <a:pPr/>
              <a:t>26/02/2018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D05D69-DCF4-4585-BEE7-FFB69D4DCAC6}"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AEA366A-E6DD-437D-9DF1-2D8FB4DA1DA0}" type="datetimeFigureOut">
              <a:rPr lang="en-GB" smtClean="0"/>
              <a:pPr/>
              <a:t>26/02/2018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6D05D69-DCF4-4585-BEE7-FFB69D4DCAC6}" type="slidenum">
              <a:rPr lang="en-GB" smtClean="0"/>
              <a:pPr/>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EA366A-E6DD-437D-9DF1-2D8FB4DA1DA0}" type="datetimeFigureOut">
              <a:rPr lang="en-GB" smtClean="0"/>
              <a:pPr/>
              <a:t>26/02/2018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D05D69-DCF4-4585-BEE7-FFB69D4DCAC6}"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AEA366A-E6DD-437D-9DF1-2D8FB4DA1DA0}" type="datetimeFigureOut">
              <a:rPr lang="en-GB" smtClean="0"/>
              <a:pPr/>
              <a:t>26/02/2018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B6D05D69-DCF4-4585-BEE7-FFB69D4DCAC6}"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AEA366A-E6DD-437D-9DF1-2D8FB4DA1DA0}" type="datetimeFigureOut">
              <a:rPr lang="en-GB" smtClean="0"/>
              <a:pPr/>
              <a:t>26/02/2018</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D05D69-DCF4-4585-BEE7-FFB69D4DCAC6}"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2.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332657"/>
            <a:ext cx="7772400" cy="1800199"/>
          </a:xfrm>
        </p:spPr>
        <p:txBody>
          <a:bodyPr>
            <a:normAutofit fontScale="90000"/>
          </a:bodyPr>
          <a:lstStyle/>
          <a:p>
            <a:r>
              <a:rPr lang="en-GB" dirty="0" smtClean="0"/>
              <a:t/>
            </a:r>
            <a:br>
              <a:rPr lang="en-GB" dirty="0" smtClean="0"/>
            </a:br>
            <a:r>
              <a:rPr lang="en-GB" dirty="0" smtClean="0"/>
              <a:t>Global Marketing Strategy</a:t>
            </a:r>
            <a:br>
              <a:rPr lang="en-GB" dirty="0" smtClean="0"/>
            </a:br>
            <a:r>
              <a:rPr lang="en-GB" dirty="0" smtClean="0"/>
              <a:t>Planning for International Markets</a:t>
            </a:r>
            <a:br>
              <a:rPr lang="en-GB" dirty="0" smtClean="0"/>
            </a:br>
            <a:endParaRPr lang="en-GB" dirty="0"/>
          </a:p>
        </p:txBody>
      </p:sp>
      <p:sp>
        <p:nvSpPr>
          <p:cNvPr id="3" name="Subtitle 2"/>
          <p:cNvSpPr>
            <a:spLocks noGrp="1"/>
          </p:cNvSpPr>
          <p:nvPr>
            <p:ph type="subTitle" idx="1"/>
          </p:nvPr>
        </p:nvSpPr>
        <p:spPr>
          <a:xfrm>
            <a:off x="1371600" y="2420888"/>
            <a:ext cx="6400800" cy="3217912"/>
          </a:xfrm>
        </p:spPr>
        <p:txBody>
          <a:bodyPr/>
          <a:lstStyle/>
          <a:p>
            <a:endParaRPr lang="en-GB" dirty="0"/>
          </a:p>
        </p:txBody>
      </p:sp>
      <p:pic>
        <p:nvPicPr>
          <p:cNvPr id="4" name="Picture 3" descr="Planning process for Intl mkts.png"/>
          <p:cNvPicPr>
            <a:picLocks noChangeAspect="1"/>
          </p:cNvPicPr>
          <p:nvPr/>
        </p:nvPicPr>
        <p:blipFill>
          <a:blip r:embed="rId2" cstate="print"/>
          <a:stretch>
            <a:fillRect/>
          </a:stretch>
        </p:blipFill>
        <p:spPr>
          <a:xfrm>
            <a:off x="323528" y="2348880"/>
            <a:ext cx="8568952" cy="338437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dirty="0" smtClean="0"/>
              <a:t>From the last session….</a:t>
            </a:r>
            <a:endParaRPr lang="en-GB" dirty="0"/>
          </a:p>
        </p:txBody>
      </p:sp>
      <p:sp>
        <p:nvSpPr>
          <p:cNvPr id="3" name="Content Placeholder 2"/>
          <p:cNvSpPr>
            <a:spLocks noGrp="1"/>
          </p:cNvSpPr>
          <p:nvPr>
            <p:ph idx="1"/>
          </p:nvPr>
        </p:nvSpPr>
        <p:spPr/>
        <p:txBody>
          <a:bodyPr>
            <a:normAutofit lnSpcReduction="10000"/>
          </a:bodyPr>
          <a:lstStyle/>
          <a:p>
            <a:pPr>
              <a:buNone/>
            </a:pPr>
            <a:r>
              <a:rPr lang="en-GB" dirty="0" smtClean="0"/>
              <a:t>Discuss the process that Small to Medium sized Enterprise (SME) companies go through when developing their international business, (how do they relate to the theories of International trading? do you think there are other routes?</a:t>
            </a:r>
          </a:p>
          <a:p>
            <a:pPr>
              <a:buNone/>
            </a:pPr>
            <a:r>
              <a:rPr lang="en-GB" dirty="0"/>
              <a:t>Again discuss the process that Large companies go through when developing their international </a:t>
            </a:r>
            <a:r>
              <a:rPr lang="en-GB" dirty="0" smtClean="0"/>
              <a:t>business, how it relates to theory and </a:t>
            </a:r>
            <a:r>
              <a:rPr lang="en-GB" dirty="0"/>
              <a:t>could it be </a:t>
            </a:r>
            <a:r>
              <a:rPr lang="en-GB" smtClean="0"/>
              <a:t>done differently?</a:t>
            </a:r>
            <a:endParaRPr lang="en-GB" dirty="0"/>
          </a:p>
          <a:p>
            <a:pPr>
              <a:buNone/>
            </a:pPr>
            <a:endParaRPr lang="en-GB" dirty="0" smtClean="0"/>
          </a:p>
          <a:p>
            <a:pPr>
              <a:buNone/>
            </a:pPr>
            <a:endParaRPr lang="en-GB" dirty="0"/>
          </a:p>
        </p:txBody>
      </p:sp>
    </p:spTree>
    <p:extLst>
      <p:ext uri="{BB962C8B-B14F-4D97-AF65-F5344CB8AC3E}">
        <p14:creationId xmlns:p14="http://schemas.microsoft.com/office/powerpoint/2010/main" val="2625645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Planning for International Markets</a:t>
            </a:r>
            <a:br>
              <a:rPr lang="en-GB" dirty="0" smtClean="0"/>
            </a:br>
            <a:r>
              <a:rPr lang="en-GB" dirty="0" smtClean="0"/>
              <a:t>- introduction</a:t>
            </a:r>
            <a:br>
              <a:rPr lang="en-GB" dirty="0" smtClean="0"/>
            </a:br>
            <a:endParaRPr lang="en-GB" dirty="0"/>
          </a:p>
        </p:txBody>
      </p:sp>
      <p:sp>
        <p:nvSpPr>
          <p:cNvPr id="3" name="Content Placeholder 2"/>
          <p:cNvSpPr>
            <a:spLocks noGrp="1"/>
          </p:cNvSpPr>
          <p:nvPr>
            <p:ph idx="1"/>
          </p:nvPr>
        </p:nvSpPr>
        <p:spPr/>
        <p:txBody>
          <a:bodyPr>
            <a:normAutofit fontScale="92500" lnSpcReduction="20000"/>
          </a:bodyPr>
          <a:lstStyle/>
          <a:p>
            <a:pPr>
              <a:buNone/>
            </a:pPr>
            <a:r>
              <a:rPr lang="en-GB" dirty="0" smtClean="0"/>
              <a:t>The future is different from the past so planning is about forecasting possible and probable changes and preparing the organisation for them.</a:t>
            </a:r>
          </a:p>
          <a:p>
            <a:r>
              <a:rPr lang="en-GB" dirty="0" smtClean="0"/>
              <a:t>Planning for home markets is difficult, International planning is </a:t>
            </a:r>
            <a:r>
              <a:rPr lang="en-GB" b="1" i="1" dirty="0" smtClean="0"/>
              <a:t>even more </a:t>
            </a:r>
            <a:r>
              <a:rPr lang="en-GB" dirty="0" smtClean="0"/>
              <a:t>difficult.</a:t>
            </a:r>
          </a:p>
          <a:p>
            <a:r>
              <a:rPr lang="en-GB" dirty="0" smtClean="0"/>
              <a:t>Yet planning is immensely beneficial and International planning is even more beneficial</a:t>
            </a:r>
          </a:p>
          <a:p>
            <a:pPr>
              <a:buNone/>
            </a:pPr>
            <a:r>
              <a:rPr lang="en-GB" dirty="0" smtClean="0"/>
              <a:t>Today we are going to look at the following:</a:t>
            </a:r>
          </a:p>
          <a:p>
            <a:pPr>
              <a:buFont typeface="Wingdings" pitchFamily="2" charset="2"/>
              <a:buChar char="Ø"/>
            </a:pPr>
            <a:r>
              <a:rPr lang="en-GB" dirty="0" smtClean="0"/>
              <a:t>The planning process for global markets</a:t>
            </a:r>
          </a:p>
          <a:p>
            <a:pPr>
              <a:buFont typeface="Wingdings" pitchFamily="2" charset="2"/>
              <a:buChar char="Ø"/>
            </a:pPr>
            <a:r>
              <a:rPr lang="en-GB" dirty="0" smtClean="0"/>
              <a:t>How companies organise themselves</a:t>
            </a:r>
          </a:p>
          <a:p>
            <a:pPr>
              <a:buFont typeface="Wingdings" pitchFamily="2" charset="2"/>
              <a:buChar char="Ø"/>
            </a:pPr>
            <a:endParaRPr lang="en-GB" dirty="0" smtClean="0"/>
          </a:p>
          <a:p>
            <a:endParaRPr lang="en-GB"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The linear planning process</a:t>
            </a:r>
            <a:br>
              <a:rPr lang="en-GB" dirty="0" smtClean="0"/>
            </a:br>
            <a:r>
              <a:rPr lang="en-GB" dirty="0" smtClean="0"/>
              <a:t>- a postmodern view? </a:t>
            </a:r>
            <a:endParaRPr lang="en-GB" dirty="0"/>
          </a:p>
        </p:txBody>
      </p:sp>
      <p:pic>
        <p:nvPicPr>
          <p:cNvPr id="4" name="Content Placeholder 3" descr="832.gif"/>
          <p:cNvPicPr>
            <a:picLocks noGrp="1" noChangeAspect="1"/>
          </p:cNvPicPr>
          <p:nvPr>
            <p:ph idx="1"/>
          </p:nvPr>
        </p:nvPicPr>
        <p:blipFill>
          <a:blip r:embed="rId2" cstate="print"/>
          <a:stretch>
            <a:fillRect/>
          </a:stretch>
        </p:blipFill>
        <p:spPr>
          <a:xfrm>
            <a:off x="467544" y="1484784"/>
            <a:ext cx="8280920" cy="4752528"/>
          </a:xfr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Planning for International Markets</a:t>
            </a:r>
            <a:br>
              <a:rPr lang="en-GB" dirty="0" smtClean="0"/>
            </a:br>
            <a:r>
              <a:rPr lang="en-GB" dirty="0" smtClean="0"/>
              <a:t>- benefits of planning</a:t>
            </a:r>
            <a:br>
              <a:rPr lang="en-GB" dirty="0" smtClean="0"/>
            </a:br>
            <a:endParaRPr lang="en-GB" dirty="0"/>
          </a:p>
        </p:txBody>
      </p:sp>
      <p:sp>
        <p:nvSpPr>
          <p:cNvPr id="4" name="Content Placeholder 3"/>
          <p:cNvSpPr>
            <a:spLocks noGrp="1"/>
          </p:cNvSpPr>
          <p:nvPr>
            <p:ph sz="half" idx="1"/>
          </p:nvPr>
        </p:nvSpPr>
        <p:spPr/>
        <p:txBody>
          <a:bodyPr>
            <a:normAutofit fontScale="92500" lnSpcReduction="10000"/>
          </a:bodyPr>
          <a:lstStyle/>
          <a:p>
            <a:r>
              <a:rPr lang="en-GB" dirty="0" smtClean="0"/>
              <a:t>Co-ordinate strategy</a:t>
            </a:r>
          </a:p>
          <a:p>
            <a:r>
              <a:rPr lang="en-GB" dirty="0" smtClean="0"/>
              <a:t>Proactive outlook</a:t>
            </a:r>
          </a:p>
          <a:p>
            <a:r>
              <a:rPr lang="en-GB" dirty="0" smtClean="0"/>
              <a:t>Systematic approach</a:t>
            </a:r>
          </a:p>
          <a:p>
            <a:r>
              <a:rPr lang="en-GB" dirty="0" smtClean="0"/>
              <a:t>State objectives</a:t>
            </a:r>
          </a:p>
          <a:p>
            <a:r>
              <a:rPr lang="en-GB" dirty="0" smtClean="0"/>
              <a:t>Clarify policies</a:t>
            </a:r>
          </a:p>
          <a:p>
            <a:r>
              <a:rPr lang="en-GB" dirty="0" smtClean="0"/>
              <a:t>Focuses thinking</a:t>
            </a:r>
          </a:p>
          <a:p>
            <a:r>
              <a:rPr lang="en-GB" dirty="0" smtClean="0"/>
              <a:t>Help react quickly</a:t>
            </a:r>
          </a:p>
          <a:p>
            <a:r>
              <a:rPr lang="en-GB" dirty="0" smtClean="0"/>
              <a:t>Co-ordinates decisions</a:t>
            </a:r>
          </a:p>
          <a:p>
            <a:r>
              <a:rPr lang="en-GB" dirty="0" smtClean="0"/>
              <a:t>Common performance standards</a:t>
            </a:r>
          </a:p>
          <a:p>
            <a:endParaRPr lang="en-GB" dirty="0" smtClean="0"/>
          </a:p>
          <a:p>
            <a:endParaRPr lang="en-GB" dirty="0" smtClean="0"/>
          </a:p>
          <a:p>
            <a:endParaRPr lang="en-GB" dirty="0" smtClean="0"/>
          </a:p>
          <a:p>
            <a:endParaRPr lang="en-GB" dirty="0" smtClean="0"/>
          </a:p>
          <a:p>
            <a:endParaRPr lang="en-GB" dirty="0"/>
          </a:p>
        </p:txBody>
      </p:sp>
      <p:sp>
        <p:nvSpPr>
          <p:cNvPr id="5" name="Content Placeholder 4"/>
          <p:cNvSpPr>
            <a:spLocks noGrp="1"/>
          </p:cNvSpPr>
          <p:nvPr>
            <p:ph sz="half" idx="2"/>
          </p:nvPr>
        </p:nvSpPr>
        <p:spPr/>
        <p:txBody>
          <a:bodyPr>
            <a:normAutofit fontScale="92500" lnSpcReduction="10000"/>
          </a:bodyPr>
          <a:lstStyle/>
          <a:p>
            <a:r>
              <a:rPr lang="en-GB" dirty="0" smtClean="0"/>
              <a:t>Common quality standards</a:t>
            </a:r>
          </a:p>
          <a:p>
            <a:r>
              <a:rPr lang="en-GB" dirty="0" smtClean="0"/>
              <a:t>Increase ownership of objectives</a:t>
            </a:r>
          </a:p>
          <a:p>
            <a:r>
              <a:rPr lang="en-GB" dirty="0" smtClean="0"/>
              <a:t>Reduces internal conflict</a:t>
            </a:r>
          </a:p>
          <a:p>
            <a:r>
              <a:rPr lang="en-GB" dirty="0" smtClean="0"/>
              <a:t>Standardises information systems</a:t>
            </a:r>
            <a:endParaRPr lang="en-GB" dirty="0"/>
          </a:p>
          <a:p>
            <a:r>
              <a:rPr lang="en-GB" dirty="0" smtClean="0"/>
              <a:t>Integrates strategies with action programmes and control and evaluation</a:t>
            </a:r>
            <a:endParaRPr lang="en-GB"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Planning for International Markets</a:t>
            </a:r>
            <a:br>
              <a:rPr lang="en-GB" dirty="0" smtClean="0"/>
            </a:br>
            <a:r>
              <a:rPr lang="en-GB" dirty="0" smtClean="0"/>
              <a:t>- stages in planning for Intl markets</a:t>
            </a:r>
            <a:br>
              <a:rPr lang="en-GB" dirty="0" smtClean="0"/>
            </a:br>
            <a:endParaRPr lang="en-GB" dirty="0"/>
          </a:p>
        </p:txBody>
      </p:sp>
      <p:sp>
        <p:nvSpPr>
          <p:cNvPr id="3" name="Content Placeholder 2"/>
          <p:cNvSpPr>
            <a:spLocks noGrp="1"/>
          </p:cNvSpPr>
          <p:nvPr>
            <p:ph idx="1"/>
          </p:nvPr>
        </p:nvSpPr>
        <p:spPr/>
        <p:txBody>
          <a:bodyPr>
            <a:normAutofit fontScale="85000" lnSpcReduction="10000"/>
          </a:bodyPr>
          <a:lstStyle/>
          <a:p>
            <a:pPr>
              <a:buNone/>
            </a:pPr>
            <a:r>
              <a:rPr lang="en-GB" dirty="0" smtClean="0"/>
              <a:t>Remember from semester one as most companies grow into competing in International markets then they also grow into planning for International markets:</a:t>
            </a:r>
          </a:p>
          <a:p>
            <a:r>
              <a:rPr lang="en-GB" dirty="0" smtClean="0"/>
              <a:t>The unplanned stage (just trying to find export markets)</a:t>
            </a:r>
          </a:p>
          <a:p>
            <a:r>
              <a:rPr lang="en-GB" dirty="0" smtClean="0"/>
              <a:t>The budgetary stage (begin to systemise the organisations export activities)</a:t>
            </a:r>
          </a:p>
          <a:p>
            <a:r>
              <a:rPr lang="en-GB" dirty="0" smtClean="0"/>
              <a:t>Annual business planning (whole business begins to plan for the foreign markets)</a:t>
            </a:r>
          </a:p>
          <a:p>
            <a:r>
              <a:rPr lang="en-GB" dirty="0" smtClean="0"/>
              <a:t>Strategic planning stage (standardised planning process creating a working document)</a:t>
            </a:r>
          </a:p>
          <a:p>
            <a:endParaRPr lang="en-GB" dirty="0"/>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Planning for International Markets</a:t>
            </a:r>
            <a:br>
              <a:rPr lang="en-GB" dirty="0" smtClean="0"/>
            </a:br>
            <a:r>
              <a:rPr lang="en-GB" dirty="0" smtClean="0"/>
              <a:t>- levels of management</a:t>
            </a:r>
            <a:br>
              <a:rPr lang="en-GB" dirty="0" smtClean="0"/>
            </a:br>
            <a:endParaRPr lang="en-GB" dirty="0"/>
          </a:p>
        </p:txBody>
      </p:sp>
      <p:sp>
        <p:nvSpPr>
          <p:cNvPr id="3" name="Content Placeholder 2"/>
          <p:cNvSpPr>
            <a:spLocks noGrp="1"/>
          </p:cNvSpPr>
          <p:nvPr>
            <p:ph idx="1"/>
          </p:nvPr>
        </p:nvSpPr>
        <p:spPr>
          <a:xfrm>
            <a:off x="457200" y="1484784"/>
            <a:ext cx="8229600" cy="4824536"/>
          </a:xfrm>
        </p:spPr>
        <p:txBody>
          <a:bodyPr>
            <a:normAutofit fontScale="92500" lnSpcReduction="20000"/>
          </a:bodyPr>
          <a:lstStyle/>
          <a:p>
            <a:pPr>
              <a:buNone/>
            </a:pPr>
            <a:r>
              <a:rPr lang="en-GB" dirty="0" smtClean="0"/>
              <a:t>Levels of management for domestic and International markets are:</a:t>
            </a:r>
          </a:p>
          <a:p>
            <a:pPr>
              <a:buFont typeface="Wingdings" pitchFamily="2" charset="2"/>
              <a:buChar char="Ø"/>
            </a:pPr>
            <a:r>
              <a:rPr lang="en-GB" dirty="0" smtClean="0"/>
              <a:t>The strategic level</a:t>
            </a:r>
          </a:p>
          <a:p>
            <a:pPr>
              <a:buFont typeface="Wingdings" pitchFamily="2" charset="2"/>
              <a:buChar char="Ø"/>
            </a:pPr>
            <a:r>
              <a:rPr lang="en-GB" dirty="0" smtClean="0"/>
              <a:t>The management level</a:t>
            </a:r>
          </a:p>
          <a:p>
            <a:pPr>
              <a:buFont typeface="Wingdings" pitchFamily="2" charset="2"/>
              <a:buChar char="Ø"/>
            </a:pPr>
            <a:r>
              <a:rPr lang="en-GB" dirty="0" smtClean="0"/>
              <a:t>The operational level</a:t>
            </a:r>
          </a:p>
          <a:p>
            <a:pPr>
              <a:buFont typeface="Wingdings" pitchFamily="2" charset="2"/>
              <a:buChar char="ü"/>
            </a:pPr>
            <a:r>
              <a:rPr lang="en-GB" dirty="0" smtClean="0"/>
              <a:t>The functions [HRM, production, </a:t>
            </a:r>
            <a:r>
              <a:rPr lang="en-GB" b="1" u="sng" dirty="0" smtClean="0"/>
              <a:t>MARKETING</a:t>
            </a:r>
            <a:r>
              <a:rPr lang="en-GB" dirty="0" smtClean="0"/>
              <a:t>.  etc] of the operations will each have their own plan.</a:t>
            </a:r>
          </a:p>
          <a:p>
            <a:pPr>
              <a:buFont typeface="Wingdings" pitchFamily="2" charset="2"/>
              <a:buChar char="ü"/>
            </a:pPr>
            <a:r>
              <a:rPr lang="en-GB" dirty="0" smtClean="0"/>
              <a:t>The main tasks of management have been identified as </a:t>
            </a:r>
            <a:r>
              <a:rPr lang="en-GB" b="1" i="1" dirty="0" smtClean="0"/>
              <a:t>analysis, planning, implementation and control.</a:t>
            </a:r>
            <a:endParaRPr lang="en-GB" b="1" i="1" dirty="0"/>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Essentials of the marketing </a:t>
            </a:r>
            <a:br>
              <a:rPr lang="en-GB" dirty="0" smtClean="0"/>
            </a:br>
            <a:r>
              <a:rPr lang="en-GB" dirty="0" smtClean="0"/>
              <a:t>process for planning</a:t>
            </a:r>
            <a:endParaRPr lang="en-GB" dirty="0"/>
          </a:p>
        </p:txBody>
      </p:sp>
      <p:pic>
        <p:nvPicPr>
          <p:cNvPr id="4" name="Content Placeholder 3" descr="marketing_process.jpg"/>
          <p:cNvPicPr>
            <a:picLocks noGrp="1" noChangeAspect="1"/>
          </p:cNvPicPr>
          <p:nvPr>
            <p:ph idx="1"/>
          </p:nvPr>
        </p:nvPicPr>
        <p:blipFill>
          <a:blip r:embed="rId2" cstate="print"/>
          <a:stretch>
            <a:fillRect/>
          </a:stretch>
        </p:blipFill>
        <p:spPr>
          <a:xfrm>
            <a:off x="683568" y="1484784"/>
            <a:ext cx="7848872" cy="4968552"/>
          </a:xfr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Planning for International Markets</a:t>
            </a:r>
            <a:br>
              <a:rPr lang="en-GB" dirty="0" smtClean="0"/>
            </a:br>
            <a:r>
              <a:rPr lang="en-GB" dirty="0" smtClean="0"/>
              <a:t>- the planning cycle</a:t>
            </a:r>
            <a:endParaRPr lang="en-GB" dirty="0"/>
          </a:p>
        </p:txBody>
      </p:sp>
      <p:sp>
        <p:nvSpPr>
          <p:cNvPr id="3" name="Content Placeholder 2"/>
          <p:cNvSpPr>
            <a:spLocks noGrp="1"/>
          </p:cNvSpPr>
          <p:nvPr>
            <p:ph idx="1"/>
          </p:nvPr>
        </p:nvSpPr>
        <p:spPr/>
        <p:txBody>
          <a:bodyPr/>
          <a:lstStyle/>
          <a:p>
            <a:pPr marL="514350" indent="-514350">
              <a:buNone/>
            </a:pPr>
            <a:r>
              <a:rPr lang="en-GB" dirty="0" smtClean="0"/>
              <a:t>Any organisation should be able to answer the following questions:</a:t>
            </a:r>
          </a:p>
          <a:p>
            <a:pPr marL="514350" indent="-514350">
              <a:buFont typeface="+mj-lt"/>
              <a:buAutoNum type="arabicPeriod"/>
            </a:pPr>
            <a:r>
              <a:rPr lang="en-GB" dirty="0" smtClean="0"/>
              <a:t>Where are we now? - analysis</a:t>
            </a:r>
          </a:p>
          <a:p>
            <a:pPr marL="514350" indent="-514350">
              <a:buFont typeface="+mj-lt"/>
              <a:buAutoNum type="arabicPeriod"/>
            </a:pPr>
            <a:r>
              <a:rPr lang="en-GB" dirty="0" smtClean="0"/>
              <a:t>Where do we want to be? - planning</a:t>
            </a:r>
          </a:p>
          <a:p>
            <a:pPr marL="514350" indent="-514350">
              <a:buFont typeface="+mj-lt"/>
              <a:buAutoNum type="arabicPeriod"/>
            </a:pPr>
            <a:r>
              <a:rPr lang="en-GB" dirty="0" smtClean="0"/>
              <a:t>How are we going to get there? - planning</a:t>
            </a:r>
          </a:p>
          <a:p>
            <a:pPr marL="514350" indent="-514350">
              <a:buFont typeface="+mj-lt"/>
              <a:buAutoNum type="arabicPeriod"/>
            </a:pPr>
            <a:r>
              <a:rPr lang="en-GB" dirty="0" smtClean="0"/>
              <a:t>Which way is best? - implementation</a:t>
            </a:r>
          </a:p>
          <a:p>
            <a:pPr marL="514350" indent="-514350">
              <a:buFont typeface="+mj-lt"/>
              <a:buAutoNum type="arabicPeriod"/>
            </a:pPr>
            <a:r>
              <a:rPr lang="en-GB" dirty="0" smtClean="0"/>
              <a:t>How can we ensure arrival? - control</a:t>
            </a:r>
            <a:endParaRPr lang="en-GB" dirty="0"/>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p:txBody>
          <a:bodyPr>
            <a:normAutofit fontScale="90000"/>
          </a:bodyPr>
          <a:lstStyle/>
          <a:p>
            <a:r>
              <a:rPr lang="en-GB" dirty="0" smtClean="0">
                <a:latin typeface="+mn-lt"/>
              </a:rPr>
              <a:t>Planning for International Markets</a:t>
            </a:r>
            <a:br>
              <a:rPr lang="en-GB" dirty="0" smtClean="0">
                <a:latin typeface="+mn-lt"/>
              </a:rPr>
            </a:br>
            <a:r>
              <a:rPr lang="en-GB" dirty="0" smtClean="0">
                <a:latin typeface="+mn-lt"/>
              </a:rPr>
              <a:t>- the sections of the</a:t>
            </a:r>
            <a:r>
              <a:rPr lang="en-GB" sz="3200" dirty="0" smtClean="0"/>
              <a:t> </a:t>
            </a:r>
            <a:r>
              <a:rPr lang="en-GB" dirty="0" smtClean="0"/>
              <a:t>plan</a:t>
            </a:r>
          </a:p>
        </p:txBody>
      </p:sp>
      <p:sp>
        <p:nvSpPr>
          <p:cNvPr id="10243" name="Rectangle 3"/>
          <p:cNvSpPr>
            <a:spLocks noGrp="1" noChangeArrowheads="1"/>
          </p:cNvSpPr>
          <p:nvPr>
            <p:ph type="body" idx="1"/>
          </p:nvPr>
        </p:nvSpPr>
        <p:spPr>
          <a:xfrm>
            <a:off x="457200" y="1628800"/>
            <a:ext cx="8229600" cy="4680520"/>
          </a:xfrm>
        </p:spPr>
        <p:txBody>
          <a:bodyPr>
            <a:normAutofit fontScale="92500" lnSpcReduction="10000"/>
          </a:bodyPr>
          <a:lstStyle/>
          <a:p>
            <a:pPr eaLnBrk="1" hangingPunct="1">
              <a:lnSpc>
                <a:spcPct val="80000"/>
              </a:lnSpc>
            </a:pPr>
            <a:r>
              <a:rPr lang="en-GB" dirty="0" smtClean="0"/>
              <a:t>Situation or context analysis [macro, micro &amp; internal] – </a:t>
            </a:r>
            <a:r>
              <a:rPr lang="en-GB" i="1" u="sng" dirty="0" smtClean="0"/>
              <a:t>where are we now?</a:t>
            </a:r>
          </a:p>
          <a:p>
            <a:pPr eaLnBrk="1" hangingPunct="1">
              <a:lnSpc>
                <a:spcPct val="80000"/>
              </a:lnSpc>
            </a:pPr>
            <a:r>
              <a:rPr lang="en-GB" b="1" i="1" dirty="0" smtClean="0"/>
              <a:t>Mission statement and Objectives: </a:t>
            </a:r>
            <a:r>
              <a:rPr lang="en-GB" dirty="0" smtClean="0"/>
              <a:t>org. intentions – </a:t>
            </a:r>
            <a:r>
              <a:rPr lang="en-GB" i="1" u="sng" dirty="0" smtClean="0"/>
              <a:t>where do we want to be?</a:t>
            </a:r>
          </a:p>
          <a:p>
            <a:pPr eaLnBrk="1" hangingPunct="1">
              <a:lnSpc>
                <a:spcPct val="80000"/>
              </a:lnSpc>
            </a:pPr>
            <a:r>
              <a:rPr lang="en-GB" b="1" i="1" dirty="0" smtClean="0"/>
              <a:t>Strategy selection: </a:t>
            </a:r>
            <a:r>
              <a:rPr lang="en-GB" dirty="0" smtClean="0"/>
              <a:t>method chosen to achieve objectives – </a:t>
            </a:r>
            <a:r>
              <a:rPr lang="en-GB" i="1" u="sng" dirty="0" smtClean="0"/>
              <a:t>how might we get there?</a:t>
            </a:r>
          </a:p>
          <a:p>
            <a:pPr eaLnBrk="1" hangingPunct="1">
              <a:lnSpc>
                <a:spcPct val="80000"/>
              </a:lnSpc>
            </a:pPr>
            <a:r>
              <a:rPr lang="en-GB" b="1" i="1" dirty="0" smtClean="0"/>
              <a:t>Tactics and Action: </a:t>
            </a:r>
            <a:r>
              <a:rPr lang="en-GB" dirty="0" smtClean="0"/>
              <a:t>deployment of resources and activities to be undertaken to fit strategy – </a:t>
            </a:r>
            <a:r>
              <a:rPr lang="en-GB" i="1" u="sng" dirty="0" smtClean="0"/>
              <a:t>which way is best?</a:t>
            </a:r>
          </a:p>
          <a:p>
            <a:pPr eaLnBrk="1" hangingPunct="1">
              <a:lnSpc>
                <a:spcPct val="80000"/>
              </a:lnSpc>
            </a:pPr>
            <a:r>
              <a:rPr lang="en-GB" dirty="0" smtClean="0"/>
              <a:t>Control and Evaluation – </a:t>
            </a:r>
            <a:r>
              <a:rPr lang="en-GB" i="1" u="sng" dirty="0" smtClean="0"/>
              <a:t>how can we ensure arrival?</a:t>
            </a:r>
            <a:endParaRPr lang="en-GB" sz="2800" dirty="0" smtClean="0"/>
          </a:p>
          <a:p>
            <a:pPr eaLnBrk="1" hangingPunct="1">
              <a:lnSpc>
                <a:spcPct val="80000"/>
              </a:lnSpc>
              <a:buFontTx/>
              <a:buNone/>
            </a:pPr>
            <a:r>
              <a:rPr lang="en-GB" sz="2800" dirty="0" smtClean="0"/>
              <a:t>* Contingency plans</a:t>
            </a:r>
          </a:p>
        </p:txBody>
      </p:sp>
      <p:pic>
        <p:nvPicPr>
          <p:cNvPr id="4" name="Content Placeholder 3" descr="4959322.png"/>
          <p:cNvPicPr>
            <a:picLocks noChangeAspect="1"/>
          </p:cNvPicPr>
          <p:nvPr/>
        </p:nvPicPr>
        <p:blipFill>
          <a:blip r:embed="rId2" cstate="print"/>
          <a:stretch>
            <a:fillRect/>
          </a:stretch>
        </p:blipFill>
        <p:spPr>
          <a:xfrm>
            <a:off x="467544" y="1412776"/>
            <a:ext cx="8208912" cy="4968552"/>
          </a:xfrm>
          <a:prstGeom prst="rect">
            <a:avLst/>
          </a:prstGeom>
        </p:spPr>
      </p:pic>
    </p:spTree>
  </p:cSld>
  <p:clrMapOvr>
    <a:masterClrMapping/>
  </p:clrMapOv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Planning for International Markets</a:t>
            </a:r>
            <a:br>
              <a:rPr lang="en-GB" dirty="0" smtClean="0"/>
            </a:br>
            <a:r>
              <a:rPr lang="en-GB" dirty="0" smtClean="0"/>
              <a:t>- factors influencing </a:t>
            </a:r>
            <a:r>
              <a:rPr lang="en-GB" dirty="0" err="1" smtClean="0"/>
              <a:t>orgn</a:t>
            </a:r>
            <a:r>
              <a:rPr lang="en-GB" dirty="0" smtClean="0"/>
              <a:t> structure</a:t>
            </a:r>
            <a:br>
              <a:rPr lang="en-GB" dirty="0" smtClean="0"/>
            </a:br>
            <a:endParaRPr lang="en-GB" dirty="0"/>
          </a:p>
        </p:txBody>
      </p:sp>
      <p:sp>
        <p:nvSpPr>
          <p:cNvPr id="3" name="Content Placeholder 2"/>
          <p:cNvSpPr>
            <a:spLocks noGrp="1"/>
          </p:cNvSpPr>
          <p:nvPr>
            <p:ph idx="1"/>
          </p:nvPr>
        </p:nvSpPr>
        <p:spPr/>
        <p:txBody>
          <a:bodyPr>
            <a:normAutofit lnSpcReduction="10000"/>
          </a:bodyPr>
          <a:lstStyle/>
          <a:p>
            <a:r>
              <a:rPr lang="en-GB" dirty="0" smtClean="0"/>
              <a:t>Size of the business</a:t>
            </a:r>
          </a:p>
          <a:p>
            <a:r>
              <a:rPr lang="en-GB" dirty="0" smtClean="0"/>
              <a:t>No. </a:t>
            </a:r>
            <a:r>
              <a:rPr lang="en-GB" dirty="0"/>
              <a:t>o</a:t>
            </a:r>
            <a:r>
              <a:rPr lang="en-GB" dirty="0" smtClean="0"/>
              <a:t>f markets it operates in</a:t>
            </a:r>
          </a:p>
          <a:p>
            <a:r>
              <a:rPr lang="en-GB" dirty="0" smtClean="0"/>
              <a:t>Level &amp; nature of involvement</a:t>
            </a:r>
          </a:p>
          <a:p>
            <a:r>
              <a:rPr lang="en-GB" dirty="0" smtClean="0"/>
              <a:t>Company objectives</a:t>
            </a:r>
          </a:p>
          <a:p>
            <a:r>
              <a:rPr lang="en-GB" dirty="0" smtClean="0"/>
              <a:t>Company international experience</a:t>
            </a:r>
          </a:p>
          <a:p>
            <a:r>
              <a:rPr lang="en-GB" dirty="0" smtClean="0"/>
              <a:t>Nature of the product</a:t>
            </a:r>
          </a:p>
          <a:p>
            <a:r>
              <a:rPr lang="en-GB" dirty="0" smtClean="0"/>
              <a:t>Nature of the marketing task</a:t>
            </a:r>
          </a:p>
          <a:p>
            <a:r>
              <a:rPr lang="en-GB" dirty="0" smtClean="0"/>
              <a:t>Width &amp; diversity of product range</a:t>
            </a:r>
            <a:endParaRPr lang="en-GB"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Planning for International Markets</a:t>
            </a:r>
            <a:br>
              <a:rPr lang="en-GB" dirty="0" smtClean="0"/>
            </a:br>
            <a:r>
              <a:rPr lang="en-GB" dirty="0" smtClean="0"/>
              <a:t>- organisation structure options</a:t>
            </a:r>
            <a:br>
              <a:rPr lang="en-GB" dirty="0" smtClean="0"/>
            </a:br>
            <a:endParaRPr lang="en-GB" dirty="0"/>
          </a:p>
        </p:txBody>
      </p:sp>
      <p:sp>
        <p:nvSpPr>
          <p:cNvPr id="3" name="Content Placeholder 2"/>
          <p:cNvSpPr>
            <a:spLocks noGrp="1"/>
          </p:cNvSpPr>
          <p:nvPr>
            <p:ph idx="1"/>
          </p:nvPr>
        </p:nvSpPr>
        <p:spPr/>
        <p:txBody>
          <a:bodyPr>
            <a:normAutofit fontScale="92500"/>
          </a:bodyPr>
          <a:lstStyle/>
          <a:p>
            <a:pPr>
              <a:buNone/>
            </a:pPr>
            <a:r>
              <a:rPr lang="en-GB" dirty="0" smtClean="0"/>
              <a:t>The basic options are:</a:t>
            </a:r>
          </a:p>
          <a:p>
            <a:r>
              <a:rPr lang="en-GB" dirty="0" smtClean="0"/>
              <a:t>Product structured</a:t>
            </a:r>
          </a:p>
          <a:p>
            <a:r>
              <a:rPr lang="en-GB" dirty="0" smtClean="0"/>
              <a:t>Geographic structured</a:t>
            </a:r>
          </a:p>
          <a:p>
            <a:pPr>
              <a:buNone/>
            </a:pPr>
            <a:r>
              <a:rPr lang="en-GB" dirty="0" smtClean="0"/>
              <a:t>Developments have seen other options like:</a:t>
            </a:r>
          </a:p>
          <a:p>
            <a:pPr>
              <a:buFont typeface="Wingdings" pitchFamily="2" charset="2"/>
              <a:buChar char="Ø"/>
            </a:pPr>
            <a:r>
              <a:rPr lang="en-GB" dirty="0" err="1" smtClean="0"/>
              <a:t>Macropyramid</a:t>
            </a:r>
            <a:r>
              <a:rPr lang="en-GB" dirty="0" smtClean="0"/>
              <a:t>: centrally controlled</a:t>
            </a:r>
          </a:p>
          <a:p>
            <a:pPr>
              <a:buFont typeface="Wingdings" pitchFamily="2" charset="2"/>
              <a:buChar char="Ø"/>
            </a:pPr>
            <a:r>
              <a:rPr lang="en-GB" dirty="0" smtClean="0"/>
              <a:t>Umbrella: decentralised control</a:t>
            </a:r>
          </a:p>
          <a:p>
            <a:pPr>
              <a:buFont typeface="Wingdings" pitchFamily="2" charset="2"/>
              <a:buChar char="Ø"/>
            </a:pPr>
            <a:r>
              <a:rPr lang="en-GB" dirty="0" err="1" smtClean="0"/>
              <a:t>Interconglomerate</a:t>
            </a:r>
            <a:r>
              <a:rPr lang="en-GB" dirty="0" smtClean="0"/>
              <a:t>: subsidiary runs itself</a:t>
            </a:r>
          </a:p>
          <a:p>
            <a:pPr>
              <a:buFont typeface="Wingdings" pitchFamily="2" charset="2"/>
              <a:buChar char="Ø"/>
            </a:pPr>
            <a:r>
              <a:rPr lang="en-GB" dirty="0" smtClean="0"/>
              <a:t>Transnational: </a:t>
            </a:r>
            <a:r>
              <a:rPr lang="en-GB" dirty="0" err="1" smtClean="0"/>
              <a:t>orgn</a:t>
            </a:r>
            <a:r>
              <a:rPr lang="en-GB" dirty="0" smtClean="0"/>
              <a:t> driven by international mgr</a:t>
            </a:r>
            <a:endParaRPr lang="en-GB" dirty="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
            </a:r>
            <a:br>
              <a:rPr lang="en-GB" dirty="0" smtClean="0"/>
            </a:br>
            <a:r>
              <a:rPr lang="en-GB" dirty="0" smtClean="0"/>
              <a:t>Planning for International Markets</a:t>
            </a:r>
            <a:br>
              <a:rPr lang="en-GB" dirty="0" smtClean="0"/>
            </a:br>
            <a:r>
              <a:rPr lang="en-GB" dirty="0" smtClean="0"/>
              <a:t>- student activity</a:t>
            </a:r>
            <a:br>
              <a:rPr lang="en-GB" dirty="0" smtClean="0"/>
            </a:br>
            <a:endParaRPr lang="en-GB" dirty="0"/>
          </a:p>
        </p:txBody>
      </p:sp>
      <p:sp>
        <p:nvSpPr>
          <p:cNvPr id="3" name="Content Placeholder 2"/>
          <p:cNvSpPr>
            <a:spLocks noGrp="1"/>
          </p:cNvSpPr>
          <p:nvPr>
            <p:ph idx="1"/>
          </p:nvPr>
        </p:nvSpPr>
        <p:spPr/>
        <p:txBody>
          <a:bodyPr>
            <a:normAutofit/>
          </a:bodyPr>
          <a:lstStyle/>
          <a:p>
            <a:pPr marL="514350" indent="-514350">
              <a:buFont typeface="+mj-lt"/>
              <a:buAutoNum type="arabicPeriod"/>
            </a:pPr>
            <a:r>
              <a:rPr lang="en-GB" dirty="0" smtClean="0"/>
              <a:t>Identify ten problems faced by organisations in planning for International Markets</a:t>
            </a:r>
          </a:p>
          <a:p>
            <a:pPr marL="514350" indent="-514350">
              <a:buFont typeface="+mj-lt"/>
              <a:buAutoNum type="arabicPeriod"/>
            </a:pPr>
            <a:r>
              <a:rPr lang="en-GB" dirty="0" smtClean="0"/>
              <a:t>Are there any arguments against planning and how could they be overcome?</a:t>
            </a:r>
          </a:p>
          <a:p>
            <a:pPr marL="514350" indent="-514350">
              <a:buFont typeface="+mj-lt"/>
              <a:buAutoNum type="arabicPeriod"/>
            </a:pPr>
            <a:r>
              <a:rPr lang="en-GB" dirty="0" smtClean="0"/>
              <a:t>What is the relationship between strategy and structure?</a:t>
            </a:r>
          </a:p>
          <a:p>
            <a:pPr marL="514350" indent="-514350">
              <a:buFont typeface="+mj-lt"/>
              <a:buAutoNum type="arabicPeriod"/>
            </a:pPr>
            <a:r>
              <a:rPr lang="en-GB" dirty="0" smtClean="0"/>
              <a:t>What is most important, the plan or </a:t>
            </a:r>
            <a:r>
              <a:rPr lang="en-GB" smtClean="0"/>
              <a:t>the planning?</a:t>
            </a:r>
            <a:endParaRPr lang="en-GB" dirty="0" smtClean="0"/>
          </a:p>
          <a:p>
            <a:pPr marL="514350" indent="-514350">
              <a:buFont typeface="+mj-lt"/>
              <a:buAutoNum type="arabicPeriod"/>
            </a:pPr>
            <a:endParaRPr lang="en-GB" dirty="0"/>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117</TotalTime>
  <Words>579</Words>
  <Application>Microsoft Office PowerPoint</Application>
  <PresentationFormat>On-screen Show (4:3)</PresentationFormat>
  <Paragraphs>81</Paragraphs>
  <Slides>13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Wingdings</vt:lpstr>
      <vt:lpstr>Office Theme</vt:lpstr>
      <vt:lpstr> Global Marketing Strategy Planning for International Markets </vt:lpstr>
      <vt:lpstr>From the last session….</vt:lpstr>
      <vt:lpstr> Planning for International Markets - introduction </vt:lpstr>
      <vt:lpstr>The linear planning process - a postmodern view? </vt:lpstr>
      <vt:lpstr> Planning for International Markets - benefits of planning </vt:lpstr>
      <vt:lpstr> Planning for International Markets - stages in planning for Intl markets </vt:lpstr>
      <vt:lpstr> Planning for International Markets - levels of management </vt:lpstr>
      <vt:lpstr>Essentials of the marketing  process for planning</vt:lpstr>
      <vt:lpstr>Planning for International Markets - the planning cycle</vt:lpstr>
      <vt:lpstr>Planning for International Markets - the sections of the plan</vt:lpstr>
      <vt:lpstr> Planning for International Markets - factors influencing orgn structure </vt:lpstr>
      <vt:lpstr> Planning for International Markets - organisation structure options </vt:lpstr>
      <vt:lpstr> Planning for International Markets - student activity </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Global Marketing Strategy</dc:title>
  <dc:creator>Fleming</dc:creator>
  <cp:lastModifiedBy>Will Fleming</cp:lastModifiedBy>
  <cp:revision>20</cp:revision>
  <cp:lastPrinted>2018-02-26T09:33:20Z</cp:lastPrinted>
  <dcterms:created xsi:type="dcterms:W3CDTF">2012-03-18T18:44:14Z</dcterms:created>
  <dcterms:modified xsi:type="dcterms:W3CDTF">2018-02-26T09:33:31Z</dcterms:modified>
</cp:coreProperties>
</file>