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notesMasterIdLst>
    <p:notesMasterId r:id="rId20"/>
  </p:notesMasterIdLst>
  <p:sldIdLst>
    <p:sldId id="256" r:id="rId2"/>
    <p:sldId id="262" r:id="rId3"/>
    <p:sldId id="261" r:id="rId4"/>
    <p:sldId id="276" r:id="rId5"/>
    <p:sldId id="263" r:id="rId6"/>
    <p:sldId id="264" r:id="rId7"/>
    <p:sldId id="265" r:id="rId8"/>
    <p:sldId id="266" r:id="rId9"/>
    <p:sldId id="278" r:id="rId10"/>
    <p:sldId id="267" r:id="rId11"/>
    <p:sldId id="268" r:id="rId12"/>
    <p:sldId id="277" r:id="rId13"/>
    <p:sldId id="270" r:id="rId14"/>
    <p:sldId id="269" r:id="rId15"/>
    <p:sldId id="274" r:id="rId16"/>
    <p:sldId id="271" r:id="rId17"/>
    <p:sldId id="273" r:id="rId18"/>
    <p:sldId id="27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7A3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15"/>
    <p:restoredTop sz="74228"/>
  </p:normalViewPr>
  <p:slideViewPr>
    <p:cSldViewPr snapToGrid="0" snapToObjects="1">
      <p:cViewPr varScale="1">
        <p:scale>
          <a:sx n="81" d="100"/>
          <a:sy n="81" d="100"/>
        </p:scale>
        <p:origin x="1440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793342-5A7C-6D48-887D-92EB644ACC46}" type="datetimeFigureOut">
              <a:rPr lang="en-US" smtClean="0"/>
              <a:t>3/18/21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8AE86A-0E9B-4C4E-BF54-27FE9ED67D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412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4516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8757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2540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1118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4693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3415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9084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6859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8122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4482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6797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1808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9840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4017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0606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6104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8030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AE86A-0E9B-4C4E-BF54-27FE9ED67D89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931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C49F8-1B03-9E4D-A06F-0A903CD1A2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7A22CF-8C63-4D48-92D0-136E50A3FB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90BAC-5343-1D40-A771-2EE61A97D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7F84-6C3D-6F4E-BC6F-3F251F4823C7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77C999-E957-5241-A59B-1FF43AF40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497662-D5E8-2047-9857-78A18D9E6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ABF26-0351-E842-9611-D1CDA646E4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881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2217D-C89D-F547-86CA-B046ACA82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897C6-8753-8342-94FB-2EA1A6CD3E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AE033-8FBC-A14B-B776-9BD13C389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7F84-6C3D-6F4E-BC6F-3F251F4823C7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F080A6-9978-CF4B-83E2-5E83F877C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2E9AFA-6847-CF4C-A8FD-751E9E333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ABF26-0351-E842-9611-D1CDA646E4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995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B3E66-AB39-724F-95D4-2094DBED2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3F11AA-C3FC-6B46-BE4D-10772E2B47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DCEC5-256A-0245-8515-B28F6D343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7F84-6C3D-6F4E-BC6F-3F251F4823C7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46A3B-10AC-FE4A-8C3E-488C0B382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B29976-C768-2747-8C65-CDB8D868F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ABF26-0351-E842-9611-D1CDA646E4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896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5089D-69F8-2148-A9A5-FFE2BEDC1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A52D9-2E41-254B-BEEC-4AEBCE54A2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2B57DA-6726-1340-AFD5-F05FFD1D3E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FB7598-5611-3B4F-8733-E710A5EEB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7F84-6C3D-6F4E-BC6F-3F251F4823C7}" type="datetimeFigureOut">
              <a:rPr lang="en-US" smtClean="0"/>
              <a:t>3/18/21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2B84A7-3686-FD4F-950C-00DB31727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0F26F4-B1A9-C545-BF5A-2C40C9DF7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ABF26-0351-E842-9611-D1CDA646E4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112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68824-11D4-9240-B49C-776D19DBB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5EECF-395A-7A42-81F7-0A9C9E99C6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6E801E-F79E-BB46-95F9-00802A82E0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ADE70E-EC4B-6F48-8B3B-906A169C6A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A7F9E8-B421-2E4A-8587-F6E239D688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A4DCE5-92A1-A642-BD10-B2514F410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7F84-6C3D-6F4E-BC6F-3F251F4823C7}" type="datetimeFigureOut">
              <a:rPr lang="en-US" smtClean="0"/>
              <a:t>3/18/21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6ED446-620B-004C-98FB-A010B71310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FD8E21-6B49-DC4E-86EB-D2F7CF84E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ABF26-0351-E842-9611-D1CDA646E4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516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30B74-D60F-A544-83F5-E63392701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3A1F34-32B3-684D-AE12-99393FBC2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7F84-6C3D-6F4E-BC6F-3F251F4823C7}" type="datetimeFigureOut">
              <a:rPr lang="en-US" smtClean="0"/>
              <a:t>3/18/21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A2743D-3660-9D4A-B9E5-825A134BF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B671B-D7DE-EE4C-865C-13213794E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ABF26-0351-E842-9611-D1CDA646E4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9D0EC5-B18C-F942-BD2E-49FF3B315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7F84-6C3D-6F4E-BC6F-3F251F4823C7}" type="datetimeFigureOut">
              <a:rPr lang="en-US" smtClean="0"/>
              <a:t>3/18/21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D2A51C-B65B-2344-8FCE-D4DA56F35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BFD10D-DAF9-9542-93C2-CE72DCEC7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ABF26-0351-E842-9611-D1CDA646E4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719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F1450-4329-2647-8408-E504896EE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2A2ED-A73B-7B45-A0FC-3089E35E4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A2C8E6-E245-CD48-A38E-4FA4F4D6BC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6D818C-C21C-374D-B950-51A839458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7F84-6C3D-6F4E-BC6F-3F251F4823C7}" type="datetimeFigureOut">
              <a:rPr lang="en-US" smtClean="0"/>
              <a:t>3/18/21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F562FE-5033-9245-9BE5-A942BD7E5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72BC31-0A36-B745-9B10-9D36FA1E4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ABF26-0351-E842-9611-D1CDA646E4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238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D45D0-5B46-9B45-B5A8-1A0E3692F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1BDD2B-2105-CE4C-9CDE-29E9DD461C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DA4EFD-7E73-C945-B793-3BEE4CB2D1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980E30-9D3D-B645-8414-8C33CE886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7F84-6C3D-6F4E-BC6F-3F251F4823C7}" type="datetimeFigureOut">
              <a:rPr lang="en-US" smtClean="0"/>
              <a:t>3/18/21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60978E-AA04-664D-ACDD-649BC1A56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37E54B-8382-254C-8D86-9FB14CF01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ABF26-0351-E842-9611-D1CDA646E4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250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E2DE0-3640-264A-8330-2AFAC266F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554C40-0879-F445-9E3A-CDF27641DD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306C-0B2F-DA42-8D54-372DE1F1C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7F84-6C3D-6F4E-BC6F-3F251F4823C7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5B0C30-CC09-D540-99E9-C2CDD12063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F6B69-3E11-E240-A9F8-9AB124FB5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ABF26-0351-E842-9611-D1CDA646E4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45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2127AB-C524-1549-98BF-8A7C6CE0C5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DD6F72-351E-6742-8B8C-53298D5054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C844D-EA1B-7C4A-A506-AD5D59813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7F84-6C3D-6F4E-BC6F-3F251F4823C7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275E3-5BFC-4E42-93A8-C891460F2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26500-A78F-BC44-831A-A632E48DB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ABF26-0351-E842-9611-D1CDA646E4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088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089DFE-1C1B-E94C-A0BB-8D83C4500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7FB645-1F26-C442-86C2-380218673B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F6AD3C-34B4-B34E-8635-98B067B3B6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F27F84-6C3D-6F4E-BC6F-3F251F4823C7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02234-AC48-134F-9A8B-4A6414A1F1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85ACB2-A6DC-A04C-905A-C96B2C6114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BABF26-0351-E842-9611-D1CDA646E4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201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13" Type="http://schemas.openxmlformats.org/officeDocument/2006/relationships/hyperlink" Target="https://www.ibm.com/cloud/learn/hypervisors" TargetMode="External"/><Relationship Id="rId18" Type="http://schemas.openxmlformats.org/officeDocument/2006/relationships/hyperlink" Target="https://xenproject.org/users/virtualization/" TargetMode="External"/><Relationship Id="rId26" Type="http://schemas.openxmlformats.org/officeDocument/2006/relationships/hyperlink" Target="https://azure.microsoft.com/en-us/overview/what-is-azure/" TargetMode="External"/><Relationship Id="rId3" Type="http://schemas.openxmlformats.org/officeDocument/2006/relationships/image" Target="../media/image3.png"/><Relationship Id="rId21" Type="http://schemas.openxmlformats.org/officeDocument/2006/relationships/hyperlink" Target="https://www.vmware.com/content/dam/digitalmarketing/vmware/en/pdf/vsphere/vmw-vsphere-datasheet.pdf" TargetMode="External"/><Relationship Id="rId7" Type="http://schemas.openxmlformats.org/officeDocument/2006/relationships/hyperlink" Target="https://www.vmware.com/products/vsphere-hypervisor.html" TargetMode="External"/><Relationship Id="rId12" Type="http://schemas.openxmlformats.org/officeDocument/2006/relationships/hyperlink" Target="https://www.vmware.com/topics/glossary/content/hypervisor" TargetMode="External"/><Relationship Id="rId17" Type="http://schemas.openxmlformats.org/officeDocument/2006/relationships/hyperlink" Target="https://www.ibm.com/cloud/learn/vmware" TargetMode="External"/><Relationship Id="rId25" Type="http://schemas.openxmlformats.org/officeDocument/2006/relationships/hyperlink" Target="https://docs.vmware.com/en/VMware-vSphere/7.0/vsphere-esxi-702-installation-setup-guide.pdf" TargetMode="External"/><Relationship Id="rId33" Type="http://schemas.openxmlformats.org/officeDocument/2006/relationships/hyperlink" Target="https://support.citrix.com/article/CTX118531" TargetMode="External"/><Relationship Id="rId2" Type="http://schemas.openxmlformats.org/officeDocument/2006/relationships/notesSlide" Target="../notesSlides/notesSlide18.xml"/><Relationship Id="rId16" Type="http://schemas.openxmlformats.org/officeDocument/2006/relationships/hyperlink" Target="https://doi.org/10.1109/CDAN.2016.7570950" TargetMode="External"/><Relationship Id="rId20" Type="http://schemas.openxmlformats.org/officeDocument/2006/relationships/hyperlink" Target="https://doi.org/10.1109/ICACCCN.2018.8748398" TargetMode="External"/><Relationship Id="rId29" Type="http://schemas.openxmlformats.org/officeDocument/2006/relationships/hyperlink" Target="https://www.vmware.com/products/vspher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cs.citrix.com/en-us/citrix-hypervisor" TargetMode="External"/><Relationship Id="rId11" Type="http://schemas.openxmlformats.org/officeDocument/2006/relationships/hyperlink" Target="https://docs.microsoft.com/en-us/windows-server/virtualization/hyper-v/hyper-v-technology-overview" TargetMode="External"/><Relationship Id="rId24" Type="http://schemas.openxmlformats.org/officeDocument/2006/relationships/hyperlink" Target="https://docs.vmware.com/en/VMware-vSphere/7.0/vsphere-esxi-70-installation-setup-guide.pdf" TargetMode="External"/><Relationship Id="rId32" Type="http://schemas.openxmlformats.org/officeDocument/2006/relationships/hyperlink" Target="https://blogs.vmware.com/vsphere/2020/03/vsphere-7-features.html" TargetMode="External"/><Relationship Id="rId5" Type="http://schemas.openxmlformats.org/officeDocument/2006/relationships/hyperlink" Target="https://docs.microsoft.com/en-us/azure/virtual-machines/generation-2" TargetMode="External"/><Relationship Id="rId15" Type="http://schemas.openxmlformats.org/officeDocument/2006/relationships/hyperlink" Target="https://www.vmware.com/topics/glossary/content/kubernetes" TargetMode="External"/><Relationship Id="rId23" Type="http://schemas.openxmlformats.org/officeDocument/2006/relationships/hyperlink" Target="https://www.vmware.com/content/dam/digitalmarketing/vmware/en/pdf/techpaper/vsphere-5-esxi-operations-guide-white-paper.pdf" TargetMode="External"/><Relationship Id="rId28" Type="http://schemas.openxmlformats.org/officeDocument/2006/relationships/hyperlink" Target="https://azure.microsoft.com/en-us/overview/what-is-paas/" TargetMode="External"/><Relationship Id="rId10" Type="http://schemas.openxmlformats.org/officeDocument/2006/relationships/hyperlink" Target="https://docs.vmware.com/en/VMware-vSphere/7.0/com.vmware.esxi.install.doc/GUID-DEB8086A-306B-4239-BF76-E354679202FC.html" TargetMode="External"/><Relationship Id="rId19" Type="http://schemas.openxmlformats.org/officeDocument/2006/relationships/hyperlink" Target="https://doi.org/10.4172/2165-7866.1000136" TargetMode="External"/><Relationship Id="rId31" Type="http://schemas.openxmlformats.org/officeDocument/2006/relationships/hyperlink" Target="https://newmobilegadget.com/2019/08/25/what-the-matrix-four-wants-to-make-us-take-the-red-pill-once-more/" TargetMode="External"/><Relationship Id="rId4" Type="http://schemas.openxmlformats.org/officeDocument/2006/relationships/hyperlink" Target="https://docs.microsoft.com/en-us/azure/architecture/guide/" TargetMode="External"/><Relationship Id="rId9" Type="http://schemas.openxmlformats.org/officeDocument/2006/relationships/hyperlink" Target="https://www.citrix.com/products/citrix-managed-desktops/" TargetMode="External"/><Relationship Id="rId14" Type="http://schemas.openxmlformats.org/officeDocument/2006/relationships/hyperlink" Target="https://docs.microsoft.com/en-us/virtualization/hyper-v-on-windows/about/" TargetMode="External"/><Relationship Id="rId22" Type="http://schemas.openxmlformats.org/officeDocument/2006/relationships/hyperlink" Target="https://docs.vmware.com/en/VMware-vSphere/index.html" TargetMode="External"/><Relationship Id="rId27" Type="http://schemas.openxmlformats.org/officeDocument/2006/relationships/hyperlink" Target="https://www.vmware.com/products/esxi-and-esx.html" TargetMode="External"/><Relationship Id="rId30" Type="http://schemas.openxmlformats.org/officeDocument/2006/relationships/hyperlink" Target="https://azure.microsoft.com/en-us/topic/kubernetes-vs-docker/" TargetMode="External"/><Relationship Id="rId8" Type="http://schemas.openxmlformats.org/officeDocument/2006/relationships/hyperlink" Target="https://www.vmware.com/topics/glossary/content/container-orchestr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077D6C5-2627-0140-AD6F-92172398170C}"/>
              </a:ext>
            </a:extLst>
          </p:cNvPr>
          <p:cNvSpPr/>
          <p:nvPr/>
        </p:nvSpPr>
        <p:spPr>
          <a:xfrm>
            <a:off x="800100" y="1200150"/>
            <a:ext cx="2471738" cy="34575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indoor, floor, ceiling, long&#10;&#10;Description automatically generated">
            <a:extLst>
              <a:ext uri="{FF2B5EF4-FFF2-40B4-BE49-F238E27FC236}">
                <a16:creationId xmlns:a16="http://schemas.microsoft.com/office/drawing/2014/main" id="{611E1FC2-8F86-2941-8E61-A1562C8A612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70250" y="0"/>
            <a:ext cx="7921750" cy="6858000"/>
          </a:xfrm>
          <a:prstGeom prst="rect">
            <a:avLst/>
          </a:prstGeom>
          <a:noFill/>
          <a:ln>
            <a:noFill/>
          </a:ln>
          <a:effectLst>
            <a:softEdge rad="0"/>
          </a:effec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16CC102-2506-8B44-AB95-A81C606387DE}"/>
              </a:ext>
            </a:extLst>
          </p:cNvPr>
          <p:cNvSpPr/>
          <p:nvPr/>
        </p:nvSpPr>
        <p:spPr>
          <a:xfrm>
            <a:off x="3112956" y="0"/>
            <a:ext cx="244384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nip Diagonal Corner of Rectangle 11">
            <a:extLst>
              <a:ext uri="{FF2B5EF4-FFF2-40B4-BE49-F238E27FC236}">
                <a16:creationId xmlns:a16="http://schemas.microsoft.com/office/drawing/2014/main" id="{DF0B54C3-8AAD-854A-BC8E-47E2F76DC2AE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0DD5BC-3765-AE42-A4FC-001AC4C3BAF8}"/>
              </a:ext>
            </a:extLst>
          </p:cNvPr>
          <p:cNvSpPr txBox="1"/>
          <p:nvPr/>
        </p:nvSpPr>
        <p:spPr>
          <a:xfrm>
            <a:off x="1038139" y="2572625"/>
            <a:ext cx="87108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ileron Heavy" pitchFamily="2" charset="77"/>
              </a:rPr>
              <a:t>Data Centre Virtualization</a:t>
            </a:r>
          </a:p>
          <a:p>
            <a:pPr algn="ctr"/>
            <a:r>
              <a:rPr lang="en-US" sz="4000" dirty="0">
                <a:latin typeface="Aileron Heavy" pitchFamily="2" charset="77"/>
              </a:rPr>
              <a:t>ACUA6001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303C0FB-B686-A64A-B823-8BF890CBF298}"/>
              </a:ext>
            </a:extLst>
          </p:cNvPr>
          <p:cNvSpPr txBox="1"/>
          <p:nvPr/>
        </p:nvSpPr>
        <p:spPr>
          <a:xfrm>
            <a:off x="2989804" y="5619091"/>
            <a:ext cx="56149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ileron Bold" pitchFamily="2" charset="77"/>
              </a:rPr>
              <a:t>Student : Michele </a:t>
            </a:r>
            <a:r>
              <a:rPr lang="en-US" sz="2000" b="1" dirty="0" err="1">
                <a:latin typeface="Aileron Bold" pitchFamily="2" charset="77"/>
              </a:rPr>
              <a:t>Chiarello</a:t>
            </a:r>
            <a:endParaRPr lang="en-US" sz="2000" b="1" dirty="0">
              <a:latin typeface="Aileron Bold" pitchFamily="2" charset="77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ACC7D96-A275-C945-AAF8-8842DDCC9507}"/>
              </a:ext>
            </a:extLst>
          </p:cNvPr>
          <p:cNvSpPr txBox="1"/>
          <p:nvPr/>
        </p:nvSpPr>
        <p:spPr>
          <a:xfrm>
            <a:off x="3509882" y="5266088"/>
            <a:ext cx="37673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latin typeface="Aileron Bold" pitchFamily="2" charset="77"/>
              </a:rPr>
              <a:t>Module tutor : Koushik </a:t>
            </a:r>
            <a:r>
              <a:rPr lang="en-US" sz="2000" b="1" dirty="0" err="1">
                <a:latin typeface="Aileron Bold" pitchFamily="2" charset="77"/>
              </a:rPr>
              <a:t>Modak</a:t>
            </a:r>
            <a:endParaRPr lang="en-US" sz="2000" b="1" dirty="0">
              <a:latin typeface="Aileron Bold" pitchFamily="2" charset="77"/>
            </a:endParaRPr>
          </a:p>
        </p:txBody>
      </p:sp>
      <p:pic>
        <p:nvPicPr>
          <p:cNvPr id="6" name="Picture 5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357F89FC-860E-6D4E-9EE2-27F3804EB2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4116" y="-84111"/>
            <a:ext cx="3170778" cy="889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079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DE7E550-B5FE-C644-9879-2D3CBA1AC478}"/>
              </a:ext>
            </a:extLst>
          </p:cNvPr>
          <p:cNvSpPr txBox="1"/>
          <p:nvPr/>
        </p:nvSpPr>
        <p:spPr>
          <a:xfrm>
            <a:off x="537184" y="626857"/>
            <a:ext cx="81270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~$ </a:t>
            </a:r>
            <a:r>
              <a:rPr lang="en-US" sz="3600" dirty="0" err="1">
                <a:latin typeface="Aileron Heavy" pitchFamily="2" charset="77"/>
              </a:rPr>
              <a:t>whoami</a:t>
            </a:r>
            <a:endParaRPr lang="en-US" sz="3600" dirty="0">
              <a:latin typeface="Aileron Heavy" pitchFamily="2" charset="77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072DE67-4CF5-AB43-9A93-C028D8F3D42A}"/>
              </a:ext>
            </a:extLst>
          </p:cNvPr>
          <p:cNvSpPr txBox="1"/>
          <p:nvPr/>
        </p:nvSpPr>
        <p:spPr>
          <a:xfrm>
            <a:off x="3179484" y="1273188"/>
            <a:ext cx="7833707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ileron" pitchFamily="2" charset="77"/>
              </a:rPr>
              <a:t> </a:t>
            </a:r>
            <a:r>
              <a:rPr lang="en-US" sz="3600" dirty="0">
                <a:latin typeface="Aileron Heavy" pitchFamily="2" charset="77"/>
              </a:rPr>
              <a:t>~$</a:t>
            </a:r>
            <a:r>
              <a:rPr lang="en-US" sz="3200" dirty="0">
                <a:latin typeface="Aileron Heavy" pitchFamily="2" charset="77"/>
              </a:rPr>
              <a:t> </a:t>
            </a:r>
            <a:r>
              <a:rPr lang="en-US" sz="3200" dirty="0">
                <a:latin typeface="Aileron" pitchFamily="2" charset="77"/>
              </a:rPr>
              <a:t>Michele </a:t>
            </a:r>
            <a:r>
              <a:rPr lang="en-US" sz="3200" dirty="0" err="1">
                <a:latin typeface="Aileron" pitchFamily="2" charset="77"/>
              </a:rPr>
              <a:t>Chiarello</a:t>
            </a:r>
            <a:endParaRPr lang="en-US" sz="3200" dirty="0">
              <a:latin typeface="Aileron" pitchFamily="2" charset="77"/>
            </a:endParaRPr>
          </a:p>
          <a:p>
            <a:endParaRPr lang="en-US" sz="3000" dirty="0">
              <a:latin typeface="Aileron" pitchFamily="2" charset="77"/>
            </a:endParaRPr>
          </a:p>
          <a:p>
            <a:endParaRPr lang="en-US" sz="4000" dirty="0">
              <a:latin typeface="Aileron" pitchFamily="2" charset="77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ileron Bold" pitchFamily="2" charset="77"/>
              </a:rPr>
              <a:t>Second Term Cloud Computing student at UWTSD</a:t>
            </a:r>
          </a:p>
          <a:p>
            <a:endParaRPr lang="en-US" sz="2000" b="1" dirty="0">
              <a:latin typeface="Aileron Bold" pitchFamily="2" charset="77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ileron Bold" pitchFamily="2" charset="77"/>
              </a:rPr>
              <a:t>SW Development and Cyber Security enthusiast</a:t>
            </a:r>
            <a:endParaRPr lang="en-US" sz="3200" b="1" dirty="0">
              <a:latin typeface="Aileron Bold" pitchFamily="2" charset="77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000" b="1" dirty="0">
              <a:latin typeface="Aileron Bold" pitchFamily="2" charset="77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ileron Bold" pitchFamily="2" charset="77"/>
              </a:rPr>
              <a:t>IT Service Desk Technician at UWTSD</a:t>
            </a:r>
          </a:p>
        </p:txBody>
      </p:sp>
      <p:pic>
        <p:nvPicPr>
          <p:cNvPr id="5" name="Picture 4" descr="A person taking a selfie&#10;&#10;Description automatically generated">
            <a:extLst>
              <a:ext uri="{FF2B5EF4-FFF2-40B4-BE49-F238E27FC236}">
                <a16:creationId xmlns:a16="http://schemas.microsoft.com/office/drawing/2014/main" id="{8A2E5252-BA5C-3343-90E6-AC987DD9DD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334" y="2402691"/>
            <a:ext cx="2540000" cy="2540000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449523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020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Virtualization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4B6CD9-58D2-5647-BC59-9DFFFF33EDEF}"/>
              </a:ext>
            </a:extLst>
          </p:cNvPr>
          <p:cNvSpPr txBox="1"/>
          <p:nvPr/>
        </p:nvSpPr>
        <p:spPr>
          <a:xfrm>
            <a:off x="463987" y="1661403"/>
            <a:ext cx="9797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latin typeface="Aileron" pitchFamily="2" charset="77"/>
              </a:rPr>
              <a:t>Virtualization is a technology that allows companies and organisations to run their services on the Cloud, without the need to worry about the underlying infrastructure. </a:t>
            </a:r>
            <a:endParaRPr lang="en-US" dirty="0">
              <a:latin typeface="Aileron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451739-733C-694C-AD9E-649FBA898B4A}"/>
              </a:ext>
            </a:extLst>
          </p:cNvPr>
          <p:cNvSpPr txBox="1"/>
          <p:nvPr/>
        </p:nvSpPr>
        <p:spPr>
          <a:xfrm>
            <a:off x="2786824" y="6112416"/>
            <a:ext cx="51730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Aileron" pitchFamily="2" charset="77"/>
              </a:rPr>
              <a:t>Figure 1. Virtualization concept representation. Source: Author</a:t>
            </a:r>
          </a:p>
        </p:txBody>
      </p:sp>
      <p:pic>
        <p:nvPicPr>
          <p:cNvPr id="13" name="Picture 1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B92B383-6D4C-4C4B-8262-D135468388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2720" y="3607486"/>
            <a:ext cx="5681220" cy="248929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51DCEE9-78A2-DD45-AE8C-A9FA4F0F38BC}"/>
              </a:ext>
            </a:extLst>
          </p:cNvPr>
          <p:cNvSpPr txBox="1"/>
          <p:nvPr/>
        </p:nvSpPr>
        <p:spPr>
          <a:xfrm>
            <a:off x="463987" y="2538981"/>
            <a:ext cx="9797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latin typeface="Aileron" pitchFamily="2" charset="77"/>
              </a:rPr>
              <a:t>It can be achieved thanks to the use of a specialised software that takes the name of Hypervisor.</a:t>
            </a:r>
            <a:endParaRPr lang="en-US" dirty="0">
              <a:latin typeface="Aileron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83228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Why virtualization?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D17600D-2069-2042-B4A9-A9110AF43F8E}"/>
              </a:ext>
            </a:extLst>
          </p:cNvPr>
          <p:cNvSpPr/>
          <p:nvPr/>
        </p:nvSpPr>
        <p:spPr>
          <a:xfrm>
            <a:off x="3931787" y="2145513"/>
            <a:ext cx="5571814" cy="1323439"/>
          </a:xfrm>
          <a:prstGeom prst="roundRect">
            <a:avLst/>
          </a:prstGeom>
          <a:solidFill>
            <a:schemeClr val="accent6">
              <a:lumMod val="20000"/>
              <a:lumOff val="80000"/>
              <a:alpha val="7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4B6CD9-58D2-5647-BC59-9DFFFF33EDEF}"/>
              </a:ext>
            </a:extLst>
          </p:cNvPr>
          <p:cNvSpPr txBox="1"/>
          <p:nvPr/>
        </p:nvSpPr>
        <p:spPr>
          <a:xfrm>
            <a:off x="4027421" y="2176914"/>
            <a:ext cx="54761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dirty="0">
                <a:latin typeface="Aileron" pitchFamily="2" charset="77"/>
              </a:rPr>
              <a:t>Use hardware resources in a more efficient way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dirty="0">
                <a:latin typeface="Aileron" pitchFamily="2" charset="77"/>
              </a:rPr>
              <a:t>Lower maintenance and management costs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dirty="0">
                <a:latin typeface="Aileron" pitchFamily="2" charset="77"/>
              </a:rPr>
              <a:t>Eliminate the underusage problem</a:t>
            </a:r>
            <a:r>
              <a:rPr lang="en-US" baseline="30000" dirty="0">
                <a:latin typeface="Aileron" pitchFamily="2" charset="77"/>
              </a:rPr>
              <a:t>*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dirty="0">
                <a:latin typeface="Aileron" pitchFamily="2" charset="77"/>
              </a:rPr>
              <a:t>Have safer infrastructures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F92C6C3-84A7-2C43-B086-00F43EFF729F}"/>
              </a:ext>
            </a:extLst>
          </p:cNvPr>
          <p:cNvSpPr txBox="1"/>
          <p:nvPr/>
        </p:nvSpPr>
        <p:spPr>
          <a:xfrm>
            <a:off x="316777" y="6190610"/>
            <a:ext cx="1069641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aseline="30000" dirty="0">
                <a:latin typeface="Aileron" pitchFamily="2" charset="77"/>
              </a:rPr>
              <a:t>*</a:t>
            </a:r>
            <a:r>
              <a:rPr lang="en-US" sz="1000" dirty="0">
                <a:latin typeface="Aileron" pitchFamily="2" charset="77"/>
              </a:rPr>
              <a:t>According to IBM Cloud Education[15], on the average an OS uses only the 30% of a server’s CPU.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4627B581-EBCC-A548-9D51-EB88D7ADA9B1}"/>
              </a:ext>
            </a:extLst>
          </p:cNvPr>
          <p:cNvSpPr/>
          <p:nvPr/>
        </p:nvSpPr>
        <p:spPr>
          <a:xfrm>
            <a:off x="3926491" y="4402665"/>
            <a:ext cx="6488331" cy="1165522"/>
          </a:xfrm>
          <a:prstGeom prst="roundRect">
            <a:avLst/>
          </a:prstGeom>
          <a:solidFill>
            <a:schemeClr val="accent6">
              <a:lumMod val="20000"/>
              <a:lumOff val="80000"/>
              <a:alpha val="7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6F07C62-18CE-8B4A-8AF7-7C17271CAC5C}"/>
              </a:ext>
            </a:extLst>
          </p:cNvPr>
          <p:cNvSpPr txBox="1"/>
          <p:nvPr/>
        </p:nvSpPr>
        <p:spPr>
          <a:xfrm>
            <a:off x="4023329" y="4524813"/>
            <a:ext cx="63914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dirty="0">
                <a:latin typeface="Aileron" pitchFamily="2" charset="77"/>
              </a:rPr>
              <a:t>Lower costs while deploying in-cloud apps and services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dirty="0">
                <a:latin typeface="Aileron" pitchFamily="2" charset="77"/>
              </a:rPr>
              <a:t>No need to worry about the underlying infrastructure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dirty="0">
                <a:latin typeface="Aileron" pitchFamily="2" charset="77"/>
              </a:rPr>
              <a:t>Better profits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CFB751-76EE-0A47-B951-4609469AB7FB}"/>
              </a:ext>
            </a:extLst>
          </p:cNvPr>
          <p:cNvSpPr txBox="1"/>
          <p:nvPr/>
        </p:nvSpPr>
        <p:spPr>
          <a:xfrm>
            <a:off x="3877625" y="1692521"/>
            <a:ext cx="3841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US" dirty="0">
                <a:latin typeface="Aileron" pitchFamily="2" charset="77"/>
              </a:rPr>
              <a:t>Virtualization allows Datacenters to:</a:t>
            </a:r>
            <a:endParaRPr lang="en-US" baseline="30000" dirty="0">
              <a:latin typeface="Aileron" pitchFamily="2" charset="77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BB5FCD-CB7E-C44A-8EBA-F7A091E3E2A5}"/>
              </a:ext>
            </a:extLst>
          </p:cNvPr>
          <p:cNvSpPr txBox="1"/>
          <p:nvPr/>
        </p:nvSpPr>
        <p:spPr>
          <a:xfrm>
            <a:off x="3877625" y="4006180"/>
            <a:ext cx="52907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>
                <a:latin typeface="Aileron" pitchFamily="2" charset="77"/>
              </a:rPr>
              <a:t>Companies and organizations can benefit of:</a:t>
            </a:r>
            <a:endParaRPr lang="en-US" baseline="30000" dirty="0">
              <a:latin typeface="Aileron" pitchFamily="2" charset="77"/>
            </a:endParaRPr>
          </a:p>
        </p:txBody>
      </p:sp>
      <p:pic>
        <p:nvPicPr>
          <p:cNvPr id="6" name="Picture 5" descr="Shape&#10;&#10;Description automatically generated with low confidence">
            <a:extLst>
              <a:ext uri="{FF2B5EF4-FFF2-40B4-BE49-F238E27FC236}">
                <a16:creationId xmlns:a16="http://schemas.microsoft.com/office/drawing/2014/main" id="{DD65D4E7-B054-E349-88A2-1D4B7C9435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513" y="1370152"/>
            <a:ext cx="2009952" cy="433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79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Hypervisors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9BEB0E-6E8B-9E42-BBC6-D2742CE57B5C}"/>
              </a:ext>
            </a:extLst>
          </p:cNvPr>
          <p:cNvSpPr txBox="1"/>
          <p:nvPr/>
        </p:nvSpPr>
        <p:spPr>
          <a:xfrm>
            <a:off x="836793" y="1560332"/>
            <a:ext cx="979715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latin typeface="Aileron" pitchFamily="2" charset="77"/>
              </a:rPr>
              <a:t>A Hypervisor is a specialised software that allows allocating hardware resources to the Virtual Machines (VMs) installed on top of it.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r>
              <a:rPr lang="en-GB" dirty="0">
                <a:latin typeface="Aileron" pitchFamily="2" charset="77"/>
              </a:rPr>
              <a:t>There are two different types of Hypervisors, these are: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endParaRPr lang="en-GB" dirty="0">
              <a:latin typeface="Aileron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Type 1 or Bare metal Hypervisor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algn="just"/>
            <a:endParaRPr lang="en-GB" dirty="0">
              <a:latin typeface="Aileron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Type 2 Hypervisor</a:t>
            </a:r>
            <a:endParaRPr lang="en-US" dirty="0">
              <a:latin typeface="Aileron" pitchFamily="2" charset="77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04C312D0-0745-8942-8174-9A30A38F0B2D}"/>
              </a:ext>
            </a:extLst>
          </p:cNvPr>
          <p:cNvCxnSpPr>
            <a:cxnSpLocks/>
          </p:cNvCxnSpPr>
          <p:nvPr/>
        </p:nvCxnSpPr>
        <p:spPr>
          <a:xfrm flipV="1">
            <a:off x="4918874" y="3061737"/>
            <a:ext cx="967647" cy="64490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49A57B2-9E66-5644-B634-E22D8EC4ECCB}"/>
              </a:ext>
            </a:extLst>
          </p:cNvPr>
          <p:cNvCxnSpPr>
            <a:cxnSpLocks/>
          </p:cNvCxnSpPr>
          <p:nvPr/>
        </p:nvCxnSpPr>
        <p:spPr>
          <a:xfrm flipV="1">
            <a:off x="4912079" y="3516537"/>
            <a:ext cx="986641" cy="20005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9CA2344-ECB1-5A44-B521-A691D363043A}"/>
              </a:ext>
            </a:extLst>
          </p:cNvPr>
          <p:cNvCxnSpPr>
            <a:cxnSpLocks/>
          </p:cNvCxnSpPr>
          <p:nvPr/>
        </p:nvCxnSpPr>
        <p:spPr>
          <a:xfrm>
            <a:off x="4912078" y="3716592"/>
            <a:ext cx="974443" cy="24278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646C7D76-2863-7D47-8009-AEAE61C10FB3}"/>
              </a:ext>
            </a:extLst>
          </p:cNvPr>
          <p:cNvSpPr txBox="1"/>
          <p:nvPr/>
        </p:nvSpPr>
        <p:spPr>
          <a:xfrm>
            <a:off x="6037642" y="2856405"/>
            <a:ext cx="1752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>
                <a:latin typeface="Aileron" pitchFamily="2" charset="77"/>
              </a:rPr>
              <a:t>VMWare </a:t>
            </a:r>
            <a:r>
              <a:rPr lang="en-US" dirty="0" err="1">
                <a:latin typeface="Aileron" pitchFamily="2" charset="77"/>
              </a:rPr>
              <a:t>ESXi</a:t>
            </a:r>
            <a:endParaRPr lang="en-US" baseline="30000" dirty="0">
              <a:latin typeface="Aileron" pitchFamily="2" charset="7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65E8A1E-BB67-7845-A053-1D9B199BD775}"/>
              </a:ext>
            </a:extLst>
          </p:cNvPr>
          <p:cNvSpPr txBox="1"/>
          <p:nvPr/>
        </p:nvSpPr>
        <p:spPr>
          <a:xfrm>
            <a:off x="6006087" y="3316482"/>
            <a:ext cx="1887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US" dirty="0">
                <a:latin typeface="Aileron" pitchFamily="2" charset="77"/>
              </a:rPr>
              <a:t>Citrix Hypervisor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F640F51-28B1-8540-8DFC-FED91A12CD04}"/>
              </a:ext>
            </a:extLst>
          </p:cNvPr>
          <p:cNvSpPr txBox="1"/>
          <p:nvPr/>
        </p:nvSpPr>
        <p:spPr>
          <a:xfrm>
            <a:off x="6001202" y="3759319"/>
            <a:ext cx="1802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US" dirty="0">
                <a:latin typeface="Aileron" pitchFamily="2" charset="77"/>
              </a:rPr>
              <a:t>XEN Hypervisor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2117ED96-4D28-7542-BEB7-C0ED57A60CEA}"/>
              </a:ext>
            </a:extLst>
          </p:cNvPr>
          <p:cNvCxnSpPr>
            <a:cxnSpLocks/>
          </p:cNvCxnSpPr>
          <p:nvPr/>
        </p:nvCxnSpPr>
        <p:spPr>
          <a:xfrm flipV="1">
            <a:off x="3488837" y="5270849"/>
            <a:ext cx="944048" cy="33904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30CED4BB-448A-9B46-817F-C80C867FEBEF}"/>
              </a:ext>
            </a:extLst>
          </p:cNvPr>
          <p:cNvCxnSpPr>
            <a:cxnSpLocks/>
          </p:cNvCxnSpPr>
          <p:nvPr/>
        </p:nvCxnSpPr>
        <p:spPr>
          <a:xfrm flipV="1">
            <a:off x="3488837" y="5603140"/>
            <a:ext cx="944048" cy="67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58CFAA8F-4BFB-8C47-A51E-D3DC34B030FF}"/>
              </a:ext>
            </a:extLst>
          </p:cNvPr>
          <p:cNvCxnSpPr>
            <a:cxnSpLocks/>
          </p:cNvCxnSpPr>
          <p:nvPr/>
        </p:nvCxnSpPr>
        <p:spPr>
          <a:xfrm>
            <a:off x="3488836" y="5609891"/>
            <a:ext cx="944049" cy="33904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F5F2EC91-937D-8C4A-BA7C-0C8F956FD598}"/>
              </a:ext>
            </a:extLst>
          </p:cNvPr>
          <p:cNvSpPr txBox="1"/>
          <p:nvPr/>
        </p:nvSpPr>
        <p:spPr>
          <a:xfrm>
            <a:off x="4639448" y="5023377"/>
            <a:ext cx="1962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US" dirty="0">
                <a:latin typeface="Aileron" pitchFamily="2" charset="77"/>
              </a:rPr>
              <a:t>Oracle VirtualBox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6035060-68AC-E84B-84AC-3846EA3FCBF9}"/>
              </a:ext>
            </a:extLst>
          </p:cNvPr>
          <p:cNvSpPr txBox="1"/>
          <p:nvPr/>
        </p:nvSpPr>
        <p:spPr>
          <a:xfrm>
            <a:off x="4634168" y="5418474"/>
            <a:ext cx="2847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US" dirty="0" err="1">
                <a:latin typeface="Aileron" pitchFamily="2" charset="77"/>
              </a:rPr>
              <a:t>WMWare</a:t>
            </a:r>
            <a:r>
              <a:rPr lang="en-US" dirty="0">
                <a:latin typeface="Aileron" pitchFamily="2" charset="77"/>
              </a:rPr>
              <a:t> Workstation Pro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60CCB10-D203-9D47-9B4F-95E97D5E1D1A}"/>
              </a:ext>
            </a:extLst>
          </p:cNvPr>
          <p:cNvSpPr txBox="1"/>
          <p:nvPr/>
        </p:nvSpPr>
        <p:spPr>
          <a:xfrm>
            <a:off x="4634168" y="5849222"/>
            <a:ext cx="848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US" dirty="0">
                <a:latin typeface="Aileron" pitchFamily="2" charset="77"/>
              </a:rPr>
              <a:t>QEMU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650A0DE2-77D2-C14B-A7F5-DB58085E7075}"/>
              </a:ext>
            </a:extLst>
          </p:cNvPr>
          <p:cNvCxnSpPr>
            <a:cxnSpLocks/>
          </p:cNvCxnSpPr>
          <p:nvPr/>
        </p:nvCxnSpPr>
        <p:spPr>
          <a:xfrm>
            <a:off x="4918874" y="3728408"/>
            <a:ext cx="967647" cy="66469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E0141701-6CAF-0642-8ABA-708F2B6C32FE}"/>
              </a:ext>
            </a:extLst>
          </p:cNvPr>
          <p:cNvSpPr txBox="1"/>
          <p:nvPr/>
        </p:nvSpPr>
        <p:spPr>
          <a:xfrm>
            <a:off x="6015630" y="4213854"/>
            <a:ext cx="2040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US" dirty="0">
                <a:latin typeface="Aileron" pitchFamily="2" charset="77"/>
              </a:rPr>
              <a:t>Microsoft Hyper-V</a:t>
            </a:r>
          </a:p>
        </p:txBody>
      </p:sp>
    </p:spTree>
    <p:extLst>
      <p:ext uri="{BB962C8B-B14F-4D97-AF65-F5344CB8AC3E}">
        <p14:creationId xmlns:p14="http://schemas.microsoft.com/office/powerpoint/2010/main" val="1225837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How hypervisors work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F5ACAC-9F40-7346-85A3-F19947CD97E8}"/>
              </a:ext>
            </a:extLst>
          </p:cNvPr>
          <p:cNvSpPr txBox="1"/>
          <p:nvPr/>
        </p:nvSpPr>
        <p:spPr>
          <a:xfrm>
            <a:off x="660934" y="1849096"/>
            <a:ext cx="98772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latin typeface="Aileron" pitchFamily="2" charset="77"/>
              </a:rPr>
              <a:t>When a new OS is installed on the host, the HV allocates a virtual CPU, memory, drive and network resources, pretending that these are the only ones available on the physical hardware.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r>
              <a:rPr lang="en-GB" dirty="0">
                <a:latin typeface="Aileron" pitchFamily="2" charset="77"/>
              </a:rPr>
              <a:t>A Virtual machine is then a prisoner of the Matrix. It is unaware of what it really is.</a:t>
            </a:r>
            <a:endParaRPr lang="en-US" dirty="0">
              <a:latin typeface="Aileron" pitchFamily="2" charset="77"/>
            </a:endParaRPr>
          </a:p>
        </p:txBody>
      </p:sp>
      <p:pic>
        <p:nvPicPr>
          <p:cNvPr id="6" name="Picture 5" descr="A picture containing person&#10;&#10;Description automatically generated">
            <a:extLst>
              <a:ext uri="{FF2B5EF4-FFF2-40B4-BE49-F238E27FC236}">
                <a16:creationId xmlns:a16="http://schemas.microsoft.com/office/drawing/2014/main" id="{B3D59269-F93F-0645-A294-F269AAA341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1609" y="3680444"/>
            <a:ext cx="5855891" cy="243617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88E8BA8-8AD3-D043-971E-B2F3F4C42EE7}"/>
              </a:ext>
            </a:extLst>
          </p:cNvPr>
          <p:cNvSpPr txBox="1"/>
          <p:nvPr/>
        </p:nvSpPr>
        <p:spPr>
          <a:xfrm>
            <a:off x="3013050" y="6163026"/>
            <a:ext cx="51730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ctr"/>
            <a:r>
              <a:rPr lang="en-US" sz="1000" dirty="0">
                <a:latin typeface="Aileron" pitchFamily="2" charset="77"/>
              </a:rPr>
              <a:t>Figure 2. The Matrix (1999) – White Room. Adapted from: [29]</a:t>
            </a:r>
          </a:p>
        </p:txBody>
      </p:sp>
    </p:spTree>
    <p:extLst>
      <p:ext uri="{BB962C8B-B14F-4D97-AF65-F5344CB8AC3E}">
        <p14:creationId xmlns:p14="http://schemas.microsoft.com/office/powerpoint/2010/main" val="1734451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VMWare </a:t>
            </a:r>
            <a:r>
              <a:rPr lang="en-US" sz="3600" dirty="0" err="1">
                <a:latin typeface="Aileron Heavy" pitchFamily="2" charset="77"/>
              </a:rPr>
              <a:t>ESXi</a:t>
            </a:r>
            <a:endParaRPr lang="en-US" sz="3600" dirty="0">
              <a:latin typeface="Aileron Heavy" pitchFamily="2" charset="77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1B169F16-99C4-2D4A-A4F9-FA9850510650}"/>
              </a:ext>
            </a:extLst>
          </p:cNvPr>
          <p:cNvSpPr/>
          <p:nvPr/>
        </p:nvSpPr>
        <p:spPr>
          <a:xfrm>
            <a:off x="669326" y="4457009"/>
            <a:ext cx="9860457" cy="858912"/>
          </a:xfrm>
          <a:prstGeom prst="roundRect">
            <a:avLst/>
          </a:prstGeom>
          <a:solidFill>
            <a:schemeClr val="accent1">
              <a:lumMod val="20000"/>
              <a:lumOff val="80000"/>
              <a:alpha val="7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4584EC-5ADF-234B-AEE3-8DC40B3CAEE2}"/>
              </a:ext>
            </a:extLst>
          </p:cNvPr>
          <p:cNvSpPr txBox="1"/>
          <p:nvPr/>
        </p:nvSpPr>
        <p:spPr>
          <a:xfrm>
            <a:off x="669326" y="1794519"/>
            <a:ext cx="9860457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 err="1">
                <a:latin typeface="Aileron Bold" pitchFamily="2" charset="77"/>
              </a:rPr>
              <a:t>ESXi</a:t>
            </a:r>
            <a:r>
              <a:rPr lang="en-GB" dirty="0">
                <a:latin typeface="Aileron" pitchFamily="2" charset="77"/>
              </a:rPr>
              <a:t> is a Type 1 hypervisor from VMWare.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r>
              <a:rPr lang="en-GB" dirty="0">
                <a:latin typeface="Aileron" pitchFamily="2" charset="77"/>
              </a:rPr>
              <a:t>It has a small footprint (around 150MB) and delivers great performances.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r>
              <a:rPr lang="en-GB" dirty="0">
                <a:latin typeface="Aileron" pitchFamily="2" charset="77"/>
              </a:rPr>
              <a:t>It supports virtual machines with up to 128 virtual CPUs and 6 TB of RAM [25].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r>
              <a:rPr lang="en-GB" dirty="0">
                <a:latin typeface="Aileron" pitchFamily="2" charset="77"/>
              </a:rPr>
              <a:t>It is built on a proprietary kernel and is manageable with the help of different tools, depending on the user’s environment: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endParaRPr lang="en-GB" dirty="0">
              <a:latin typeface="Aileron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vSphere CLI for Linux based systems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baseline="30000" dirty="0">
                <a:latin typeface="Aileron" pitchFamily="2" charset="77"/>
              </a:rPr>
              <a:t>*</a:t>
            </a:r>
            <a:r>
              <a:rPr lang="en-GB" dirty="0">
                <a:latin typeface="Aileron" pitchFamily="2" charset="77"/>
              </a:rPr>
              <a:t>vSphere Power CLI for Windows systems (also Linux/macOS by using some tricks)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algn="just"/>
            <a:r>
              <a:rPr lang="en-GB" sz="1100" dirty="0"/>
              <a:t>*</a:t>
            </a:r>
            <a:r>
              <a:rPr lang="en-GB" sz="1050" dirty="0"/>
              <a:t>According to [21], Power CLI “blends the vSphere platform with Windows and .NET, which means that users can utilise it by itself o withing many different third-party tools”.</a:t>
            </a:r>
          </a:p>
          <a:p>
            <a:pPr algn="just"/>
            <a:endParaRPr lang="en-GB" dirty="0">
              <a:latin typeface="Aileron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538919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Microsoft Hyper-V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9FF9F5-2364-4D4B-BAE2-663FF1531CE9}"/>
              </a:ext>
            </a:extLst>
          </p:cNvPr>
          <p:cNvSpPr txBox="1"/>
          <p:nvPr/>
        </p:nvSpPr>
        <p:spPr>
          <a:xfrm>
            <a:off x="669327" y="1609147"/>
            <a:ext cx="98604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>
                <a:latin typeface="Aileron Bold" pitchFamily="2" charset="77"/>
              </a:rPr>
              <a:t>Hyper-V</a:t>
            </a:r>
            <a:r>
              <a:rPr lang="en-GB" dirty="0">
                <a:latin typeface="Aileron" pitchFamily="2" charset="77"/>
              </a:rPr>
              <a:t> is a Type 1 hypervisor from Microsoft.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r>
              <a:rPr lang="en-GB" dirty="0">
                <a:latin typeface="Aileron" pitchFamily="2" charset="77"/>
              </a:rPr>
              <a:t>Although its installation is done on top of a Windows OS, it acts as a whole with it. Therefore, it is considered a Type 1.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r>
              <a:rPr lang="en-GB" dirty="0">
                <a:latin typeface="Aileron" pitchFamily="2" charset="77"/>
              </a:rPr>
              <a:t>It is supported by </a:t>
            </a:r>
            <a:r>
              <a:rPr lang="en-GB" b="1" dirty="0">
                <a:latin typeface="Aileron Bold" pitchFamily="2" charset="77"/>
              </a:rPr>
              <a:t>Windows 10 Pro</a:t>
            </a:r>
            <a:r>
              <a:rPr lang="en-GB" dirty="0">
                <a:latin typeface="Aileron" pitchFamily="2" charset="77"/>
              </a:rPr>
              <a:t>, </a:t>
            </a:r>
            <a:r>
              <a:rPr lang="en-GB" b="1" dirty="0">
                <a:latin typeface="Aileron Bold" pitchFamily="2" charset="77"/>
              </a:rPr>
              <a:t>Enterprise</a:t>
            </a:r>
            <a:r>
              <a:rPr lang="en-GB" dirty="0">
                <a:latin typeface="Aileron" pitchFamily="2" charset="77"/>
              </a:rPr>
              <a:t>, </a:t>
            </a:r>
            <a:r>
              <a:rPr lang="en-GB" b="1" dirty="0">
                <a:latin typeface="Aileron Bold" pitchFamily="2" charset="77"/>
              </a:rPr>
              <a:t>Education</a:t>
            </a:r>
            <a:r>
              <a:rPr lang="en-GB" dirty="0">
                <a:latin typeface="Aileron" pitchFamily="2" charset="77"/>
              </a:rPr>
              <a:t> and </a:t>
            </a:r>
            <a:r>
              <a:rPr lang="en-GB" b="1" dirty="0">
                <a:latin typeface="Aileron Bold" pitchFamily="2" charset="77"/>
              </a:rPr>
              <a:t>Server</a:t>
            </a:r>
            <a:r>
              <a:rPr lang="en-GB" dirty="0">
                <a:latin typeface="Aileron" pitchFamily="2" charset="77"/>
              </a:rPr>
              <a:t> and according to [11], delivers these functionalities depending on which OS version is installed onto.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E67FDD9-A3F2-874D-97C6-59E29DADB662}"/>
              </a:ext>
            </a:extLst>
          </p:cNvPr>
          <p:cNvSpPr/>
          <p:nvPr/>
        </p:nvSpPr>
        <p:spPr>
          <a:xfrm>
            <a:off x="5918625" y="4506961"/>
            <a:ext cx="4199767" cy="717913"/>
          </a:xfrm>
          <a:prstGeom prst="roundRect">
            <a:avLst/>
          </a:prstGeom>
          <a:solidFill>
            <a:schemeClr val="accent1">
              <a:lumMod val="20000"/>
              <a:lumOff val="80000"/>
              <a:alpha val="7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33F320-7459-174B-AE55-2E9BA9543FBA}"/>
              </a:ext>
            </a:extLst>
          </p:cNvPr>
          <p:cNvSpPr txBox="1"/>
          <p:nvPr/>
        </p:nvSpPr>
        <p:spPr>
          <a:xfrm>
            <a:off x="6189590" y="4001967"/>
            <a:ext cx="35670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GB" dirty="0">
                <a:latin typeface="Aileron" pitchFamily="2" charset="77"/>
              </a:rPr>
              <a:t>Windows 10 only functionalities: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Quick creation and VM gallery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Default network (NAT Switch)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ED236C88-A8E1-AB4F-BDDB-F8CCB7D538E9}"/>
              </a:ext>
            </a:extLst>
          </p:cNvPr>
          <p:cNvSpPr/>
          <p:nvPr/>
        </p:nvSpPr>
        <p:spPr>
          <a:xfrm>
            <a:off x="669327" y="4546082"/>
            <a:ext cx="4346222" cy="145960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7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376B22-7E42-FE4F-9084-6F959167380C}"/>
              </a:ext>
            </a:extLst>
          </p:cNvPr>
          <p:cNvSpPr txBox="1"/>
          <p:nvPr/>
        </p:nvSpPr>
        <p:spPr>
          <a:xfrm>
            <a:off x="1006075" y="3995190"/>
            <a:ext cx="391966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GB" dirty="0">
                <a:latin typeface="Aileron" pitchFamily="2" charset="77"/>
              </a:rPr>
              <a:t>Windows Server only functionalities: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Live migration from Host to Host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Hyper-V replica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Virtual Fibre Channel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SR-IOV networking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Shared .VHDX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38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Citrix Hypervisor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9FF9F5-2364-4D4B-BAE2-663FF1531CE9}"/>
              </a:ext>
            </a:extLst>
          </p:cNvPr>
          <p:cNvSpPr txBox="1"/>
          <p:nvPr/>
        </p:nvSpPr>
        <p:spPr>
          <a:xfrm>
            <a:off x="1258731" y="1756275"/>
            <a:ext cx="9860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latin typeface="Aileron" pitchFamily="2" charset="77"/>
              </a:rPr>
              <a:t>Citrix Hypervisor is a Type 1 hypervisor from Citrix. Its main characteristics are: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E67FDD9-A3F2-874D-97C6-59E29DADB662}"/>
              </a:ext>
            </a:extLst>
          </p:cNvPr>
          <p:cNvSpPr/>
          <p:nvPr/>
        </p:nvSpPr>
        <p:spPr>
          <a:xfrm>
            <a:off x="1919111" y="2553427"/>
            <a:ext cx="6983607" cy="3091019"/>
          </a:xfrm>
          <a:prstGeom prst="roundRect">
            <a:avLst/>
          </a:prstGeom>
          <a:solidFill>
            <a:schemeClr val="accent1">
              <a:lumMod val="20000"/>
              <a:lumOff val="80000"/>
              <a:alpha val="7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E43EF7-23D1-0240-BF73-DF43E399611F}"/>
              </a:ext>
            </a:extLst>
          </p:cNvPr>
          <p:cNvSpPr txBox="1"/>
          <p:nvPr/>
        </p:nvSpPr>
        <p:spPr>
          <a:xfrm>
            <a:off x="2296394" y="2644299"/>
            <a:ext cx="660632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Based on the XEN Project Hypervisor [3]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Optimized to run Windows and Linux virtual servers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Supports x86 platforms only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Mainly used for Desktop as a Service (</a:t>
            </a:r>
            <a:r>
              <a:rPr lang="en-GB" dirty="0" err="1">
                <a:latin typeface="Aileron" pitchFamily="2" charset="77"/>
              </a:rPr>
              <a:t>DaaS</a:t>
            </a:r>
            <a:r>
              <a:rPr lang="en-GB" dirty="0">
                <a:latin typeface="Aileron" pitchFamily="2" charset="77"/>
              </a:rPr>
              <a:t>) environments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A53F73-B35F-8842-BCE4-07B5051120B0}"/>
              </a:ext>
            </a:extLst>
          </p:cNvPr>
          <p:cNvSpPr txBox="1"/>
          <p:nvPr/>
        </p:nvSpPr>
        <p:spPr>
          <a:xfrm>
            <a:off x="1152734" y="6149756"/>
            <a:ext cx="98604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*According to the company[3], “Citrix Hypervisor is a high-performance hypervisor optimized for virtual app and desktop workloads”.</a:t>
            </a:r>
            <a:endParaRPr lang="en-GB" sz="1200" dirty="0">
              <a:latin typeface="Aileron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278870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Management Platforms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E30DBD-3F29-C846-A959-9DB1E0163FBE}"/>
              </a:ext>
            </a:extLst>
          </p:cNvPr>
          <p:cNvSpPr txBox="1"/>
          <p:nvPr/>
        </p:nvSpPr>
        <p:spPr>
          <a:xfrm>
            <a:off x="669327" y="1556220"/>
            <a:ext cx="986045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latin typeface="Aileron" pitchFamily="2" charset="77"/>
              </a:rPr>
              <a:t>To improve productivity and simplify the management of the infrastructure, DCs make use of management platforms such as: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r>
              <a:rPr lang="en-GB" dirty="0">
                <a:latin typeface="Aileron" pitchFamily="2" charset="77"/>
              </a:rPr>
              <a:t>Management platforms are useful to keep hosts and VMs under control, to act promptly in case of hardware failure and to simplify maintenance operations by Service providers.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r>
              <a:rPr lang="en-GB" dirty="0">
                <a:latin typeface="Aileron" pitchFamily="2" charset="77"/>
              </a:rPr>
              <a:t>vSphere is widely deployed in DCs while Microsoft Azure is a proprietary software only used in Microsoft’s managed DCs.</a:t>
            </a:r>
          </a:p>
        </p:txBody>
      </p:sp>
      <p:pic>
        <p:nvPicPr>
          <p:cNvPr id="6" name="Picture 5" descr="Qr code&#10;&#10;Description automatically generated">
            <a:extLst>
              <a:ext uri="{FF2B5EF4-FFF2-40B4-BE49-F238E27FC236}">
                <a16:creationId xmlns:a16="http://schemas.microsoft.com/office/drawing/2014/main" id="{1451E687-050A-3645-A6AF-664085B4A0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01949" y="2682457"/>
            <a:ext cx="1282700" cy="1079500"/>
          </a:xfrm>
          <a:prstGeom prst="rect">
            <a:avLst/>
          </a:prstGeom>
        </p:spPr>
      </p:pic>
      <p:pic>
        <p:nvPicPr>
          <p:cNvPr id="12" name="Picture 11" descr="Logo&#10;&#10;Description automatically generated">
            <a:extLst>
              <a:ext uri="{FF2B5EF4-FFF2-40B4-BE49-F238E27FC236}">
                <a16:creationId xmlns:a16="http://schemas.microsoft.com/office/drawing/2014/main" id="{09AF7E9D-C709-E245-AAE6-FC75B5150F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77537" y="2921031"/>
            <a:ext cx="2834217" cy="50739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354AAAA-EE32-3149-B99B-04CC9022791A}"/>
              </a:ext>
            </a:extLst>
          </p:cNvPr>
          <p:cNvSpPr txBox="1"/>
          <p:nvPr/>
        </p:nvSpPr>
        <p:spPr>
          <a:xfrm>
            <a:off x="2682224" y="6198447"/>
            <a:ext cx="583466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r>
              <a:rPr lang="en-US" sz="1000" dirty="0">
                <a:latin typeface="Aileron" pitchFamily="2" charset="77"/>
              </a:rPr>
              <a:t>Figure 3. VMWare vSphere logo. Source: [30]  |  Figure 4. Microsoft Azure logo. Source: [24]</a:t>
            </a:r>
          </a:p>
        </p:txBody>
      </p:sp>
    </p:spTree>
    <p:extLst>
      <p:ext uri="{BB962C8B-B14F-4D97-AF65-F5344CB8AC3E}">
        <p14:creationId xmlns:p14="http://schemas.microsoft.com/office/powerpoint/2010/main" val="3395871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vSphere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CEDAF9-410C-3C42-BBF0-3B7707B1036B}"/>
              </a:ext>
            </a:extLst>
          </p:cNvPr>
          <p:cNvSpPr txBox="1"/>
          <p:nvPr/>
        </p:nvSpPr>
        <p:spPr>
          <a:xfrm>
            <a:off x="313008" y="2213526"/>
            <a:ext cx="467095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>
                <a:latin typeface="Aileron Bold" pitchFamily="2" charset="77"/>
              </a:rPr>
              <a:t>vSphere</a:t>
            </a:r>
            <a:r>
              <a:rPr lang="en-GB" dirty="0">
                <a:latin typeface="Aileron" pitchFamily="2" charset="77"/>
              </a:rPr>
              <a:t> is a virtualisation platform that include to a series of products (</a:t>
            </a:r>
            <a:r>
              <a:rPr lang="en-GB" dirty="0" err="1">
                <a:latin typeface="Aileron" pitchFamily="2" charset="77"/>
              </a:rPr>
              <a:t>ESXi</a:t>
            </a:r>
            <a:r>
              <a:rPr lang="en-GB" dirty="0">
                <a:latin typeface="Aileron" pitchFamily="2" charset="77"/>
              </a:rPr>
              <a:t>, vCenter, VMFS).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endParaRPr lang="en-GB" dirty="0">
              <a:latin typeface="Aileron" pitchFamily="2" charset="77"/>
            </a:endParaRPr>
          </a:p>
          <a:p>
            <a:pPr algn="just"/>
            <a:r>
              <a:rPr lang="en-GB" dirty="0">
                <a:latin typeface="Aileron" pitchFamily="2" charset="77"/>
              </a:rPr>
              <a:t>According to [20], it transforms data centres into aggregated infrastructures that include CPU, storage and networking resources. Infrastructure manageable as a unified environment.  </a:t>
            </a:r>
          </a:p>
        </p:txBody>
      </p:sp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F8E5C62-9812-D74B-BA3C-B6496A7793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2314" y="1849096"/>
            <a:ext cx="5131328" cy="389896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EA660A7-E450-3F46-8E26-E991013495F3}"/>
              </a:ext>
            </a:extLst>
          </p:cNvPr>
          <p:cNvSpPr txBox="1"/>
          <p:nvPr/>
        </p:nvSpPr>
        <p:spPr>
          <a:xfrm>
            <a:off x="5808268" y="5794466"/>
            <a:ext cx="397941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r>
              <a:rPr lang="en-US" sz="1000" dirty="0">
                <a:latin typeface="Aileron" pitchFamily="2" charset="77"/>
              </a:rPr>
              <a:t>Figure 5. vSphere environment representation. Source: [24]</a:t>
            </a:r>
          </a:p>
        </p:txBody>
      </p:sp>
    </p:spTree>
    <p:extLst>
      <p:ext uri="{BB962C8B-B14F-4D97-AF65-F5344CB8AC3E}">
        <p14:creationId xmlns:p14="http://schemas.microsoft.com/office/powerpoint/2010/main" val="874853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vSphere 7.0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CEDAF9-410C-3C42-BBF0-3B7707B1036B}"/>
              </a:ext>
            </a:extLst>
          </p:cNvPr>
          <p:cNvSpPr txBox="1"/>
          <p:nvPr/>
        </p:nvSpPr>
        <p:spPr>
          <a:xfrm>
            <a:off x="750978" y="1571395"/>
            <a:ext cx="9697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ileron Bold" pitchFamily="2" charset="77"/>
              </a:rPr>
              <a:t>vSphere 7.0</a:t>
            </a:r>
            <a:r>
              <a:rPr lang="en-GB" dirty="0">
                <a:latin typeface="Aileron" pitchFamily="2" charset="77"/>
              </a:rPr>
              <a:t>  introduces substantial changes to its environment, improving different aspects and bringing new features.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A660A7-E450-3F46-8E26-E991013495F3}"/>
              </a:ext>
            </a:extLst>
          </p:cNvPr>
          <p:cNvSpPr txBox="1"/>
          <p:nvPr/>
        </p:nvSpPr>
        <p:spPr>
          <a:xfrm>
            <a:off x="992888" y="6056147"/>
            <a:ext cx="309866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r>
              <a:rPr lang="en-US" sz="1000" dirty="0">
                <a:latin typeface="Aileron" pitchFamily="2" charset="77"/>
              </a:rPr>
              <a:t>Figure 6. vSphere 7 features. Source: [30]</a:t>
            </a:r>
          </a:p>
        </p:txBody>
      </p:sp>
      <p:pic>
        <p:nvPicPr>
          <p:cNvPr id="11" name="Picture 10" descr="Diagram&#10;&#10;Description automatically generated">
            <a:extLst>
              <a:ext uri="{FF2B5EF4-FFF2-40B4-BE49-F238E27FC236}">
                <a16:creationId xmlns:a16="http://schemas.microsoft.com/office/drawing/2014/main" id="{B4A16BF9-BD71-FA4C-8627-B7D56B886D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360" y="2489169"/>
            <a:ext cx="3226340" cy="35037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9927A65-41A1-E44A-B8F9-7D6025B1DDC1}"/>
              </a:ext>
            </a:extLst>
          </p:cNvPr>
          <p:cNvSpPr txBox="1"/>
          <p:nvPr/>
        </p:nvSpPr>
        <p:spPr>
          <a:xfrm>
            <a:off x="4827104" y="2844711"/>
            <a:ext cx="56715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Native Kubernetes implementation.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Easy VMs and containers management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Improved lifecycle operations with templates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Improved scalability</a:t>
            </a:r>
          </a:p>
        </p:txBody>
      </p:sp>
    </p:spTree>
    <p:extLst>
      <p:ext uri="{BB962C8B-B14F-4D97-AF65-F5344CB8AC3E}">
        <p14:creationId xmlns:p14="http://schemas.microsoft.com/office/powerpoint/2010/main" val="830163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Kubernetes &amp; Docker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DC91A63-B309-B94D-A790-2BD28BA55D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2927" y="1756275"/>
            <a:ext cx="5838900" cy="427547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5A17AC8-A2AE-1148-BF63-90D5E38FD27D}"/>
              </a:ext>
            </a:extLst>
          </p:cNvPr>
          <p:cNvSpPr txBox="1"/>
          <p:nvPr/>
        </p:nvSpPr>
        <p:spPr>
          <a:xfrm>
            <a:off x="6467764" y="6069261"/>
            <a:ext cx="322344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r>
              <a:rPr lang="en-US" sz="1000" dirty="0">
                <a:latin typeface="Aileron" pitchFamily="2" charset="77"/>
              </a:rPr>
              <a:t>Figure 6. VMs VS Containers. Source: Author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55551D-4201-D346-A662-C51FD8253F99}"/>
              </a:ext>
            </a:extLst>
          </p:cNvPr>
          <p:cNvSpPr txBox="1"/>
          <p:nvPr/>
        </p:nvSpPr>
        <p:spPr>
          <a:xfrm>
            <a:off x="185921" y="1770355"/>
            <a:ext cx="482900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Docker is a technology that has similitudes with Virtualization concept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In Docker, “VMs” are called </a:t>
            </a:r>
            <a:r>
              <a:rPr lang="en-GB" b="1" dirty="0">
                <a:latin typeface="Aileron Bold" pitchFamily="2" charset="77"/>
              </a:rPr>
              <a:t>containers </a:t>
            </a:r>
            <a:r>
              <a:rPr lang="en-GB" dirty="0">
                <a:latin typeface="Aileron" pitchFamily="2" charset="77"/>
              </a:rPr>
              <a:t>and share their kernel with the underlying OS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Unlike virtualization, deploying a container is super fast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Docker supports only containers based on their underlying OS</a:t>
            </a:r>
          </a:p>
        </p:txBody>
      </p:sp>
    </p:spTree>
    <p:extLst>
      <p:ext uri="{BB962C8B-B14F-4D97-AF65-F5344CB8AC3E}">
        <p14:creationId xmlns:p14="http://schemas.microsoft.com/office/powerpoint/2010/main" val="1665535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Azure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51B8A0-BCA0-6D44-994A-5A62D48C6922}"/>
              </a:ext>
            </a:extLst>
          </p:cNvPr>
          <p:cNvSpPr txBox="1"/>
          <p:nvPr/>
        </p:nvSpPr>
        <p:spPr>
          <a:xfrm>
            <a:off x="493983" y="1756275"/>
            <a:ext cx="102111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Azure is a cloud platform designed to deliver services such as virtualisation, AD etc. It is a PaaS.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It is available as a PaaS, on a pay-as-you-go basis.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It can be used to deploy Web Services and Apps using Microsoft’s infrastructure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51C0B9-11CC-5E40-B017-8FCADA7419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4248" y="3428422"/>
            <a:ext cx="8450613" cy="25857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7E1A352-1078-564E-9281-48244AA99356}"/>
              </a:ext>
            </a:extLst>
          </p:cNvPr>
          <p:cNvSpPr txBox="1"/>
          <p:nvPr/>
        </p:nvSpPr>
        <p:spPr>
          <a:xfrm>
            <a:off x="3987831" y="5814386"/>
            <a:ext cx="322344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r>
              <a:rPr lang="en-US" sz="1000" dirty="0">
                <a:latin typeface="Aileron" pitchFamily="2" charset="77"/>
              </a:rPr>
              <a:t>Figure 7. Azure services. Source: Author</a:t>
            </a:r>
          </a:p>
        </p:txBody>
      </p:sp>
    </p:spTree>
    <p:extLst>
      <p:ext uri="{BB962C8B-B14F-4D97-AF65-F5344CB8AC3E}">
        <p14:creationId xmlns:p14="http://schemas.microsoft.com/office/powerpoint/2010/main" val="396515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Aileron Heavy" pitchFamily="2" charset="77"/>
              </a:rPr>
              <a:t>XenCenter</a:t>
            </a:r>
            <a:endParaRPr lang="en-US" sz="3600" dirty="0">
              <a:latin typeface="Aileron Heavy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541EDF-C5E4-4348-ACCC-083897617553}"/>
              </a:ext>
            </a:extLst>
          </p:cNvPr>
          <p:cNvSpPr txBox="1"/>
          <p:nvPr/>
        </p:nvSpPr>
        <p:spPr>
          <a:xfrm>
            <a:off x="0" y="2362968"/>
            <a:ext cx="575568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err="1">
                <a:latin typeface="Aileron" pitchFamily="2" charset="77"/>
              </a:rPr>
              <a:t>XenCenter</a:t>
            </a:r>
            <a:r>
              <a:rPr lang="en-GB" dirty="0">
                <a:latin typeface="Aileron" pitchFamily="2" charset="77"/>
              </a:rPr>
              <a:t> is a application that allows to manage multiple Citrix Hypervisor servers, resources and the virtual infrastructure associated</a:t>
            </a:r>
          </a:p>
          <a:p>
            <a:pPr algn="just"/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It is available only on Windows but can be installed on Linux and macOS using alternative open-source software such as </a:t>
            </a:r>
            <a:r>
              <a:rPr lang="en-GB" dirty="0" err="1">
                <a:latin typeface="Aileron" pitchFamily="2" charset="77"/>
              </a:rPr>
              <a:t>OpenXenManager</a:t>
            </a:r>
            <a:endParaRPr lang="en-GB" dirty="0">
              <a:latin typeface="Aileron" pitchFamily="2" charset="77"/>
            </a:endParaRP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37CA18C-E634-2448-84C7-632D7E8DA2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5196" y="1756275"/>
            <a:ext cx="5064948" cy="379871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6344B9C-E218-544E-A93D-36789B1A8523}"/>
              </a:ext>
            </a:extLst>
          </p:cNvPr>
          <p:cNvSpPr txBox="1"/>
          <p:nvPr/>
        </p:nvSpPr>
        <p:spPr>
          <a:xfrm>
            <a:off x="6775947" y="5554986"/>
            <a:ext cx="322344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r>
              <a:rPr lang="en-US" sz="1000" dirty="0">
                <a:latin typeface="Aileron" pitchFamily="2" charset="77"/>
              </a:rPr>
              <a:t>Figure 8. </a:t>
            </a:r>
            <a:r>
              <a:rPr lang="en-US" sz="1000" dirty="0" err="1">
                <a:latin typeface="Aileron" pitchFamily="2" charset="77"/>
              </a:rPr>
              <a:t>XenCenter</a:t>
            </a:r>
            <a:r>
              <a:rPr lang="en-US" sz="1000" dirty="0">
                <a:latin typeface="Aileron" pitchFamily="2" charset="77"/>
              </a:rPr>
              <a:t> application. Source: [31]</a:t>
            </a:r>
          </a:p>
        </p:txBody>
      </p:sp>
    </p:spTree>
    <p:extLst>
      <p:ext uri="{BB962C8B-B14F-4D97-AF65-F5344CB8AC3E}">
        <p14:creationId xmlns:p14="http://schemas.microsoft.com/office/powerpoint/2010/main" val="1428526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Conclusions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419016-47B4-1347-8C0D-61E83FC6AAD9}"/>
              </a:ext>
            </a:extLst>
          </p:cNvPr>
          <p:cNvSpPr txBox="1"/>
          <p:nvPr/>
        </p:nvSpPr>
        <p:spPr>
          <a:xfrm>
            <a:off x="395378" y="1849096"/>
            <a:ext cx="104083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Virtualization is a technology that allow </a:t>
            </a:r>
            <a:r>
              <a:rPr lang="en-GB" dirty="0" err="1">
                <a:latin typeface="Aileron" pitchFamily="2" charset="77"/>
              </a:rPr>
              <a:t>Datacenters</a:t>
            </a:r>
            <a:r>
              <a:rPr lang="en-GB" dirty="0">
                <a:latin typeface="Aileron" pitchFamily="2" charset="77"/>
              </a:rPr>
              <a:t> maximizing the use of hardware resources, eliminating the underusage problem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Though that there are many different valid option out there, the most important are developed by VMWare, Microsoft and Citrix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ileron" pitchFamily="2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ileron" pitchFamily="2" charset="77"/>
              </a:rPr>
              <a:t>Different technologies such as VMWare </a:t>
            </a:r>
            <a:r>
              <a:rPr lang="en-GB" dirty="0" err="1">
                <a:latin typeface="Aileron" pitchFamily="2" charset="77"/>
              </a:rPr>
              <a:t>ESXi</a:t>
            </a:r>
            <a:r>
              <a:rPr lang="en-GB" dirty="0">
                <a:latin typeface="Aileron" pitchFamily="2" charset="77"/>
              </a:rPr>
              <a:t> and Docker aim to solve different problems, therefore their use or cooperation allow to obtain different results</a:t>
            </a:r>
          </a:p>
        </p:txBody>
      </p:sp>
    </p:spTree>
    <p:extLst>
      <p:ext uri="{BB962C8B-B14F-4D97-AF65-F5344CB8AC3E}">
        <p14:creationId xmlns:p14="http://schemas.microsoft.com/office/powerpoint/2010/main" val="3395223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7062" cy="68591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Thank you!</a:t>
            </a: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B94BFA98-6385-8645-9559-02AE136319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6668" y="1464945"/>
            <a:ext cx="6645776" cy="465010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EB218F5-8038-C04A-9CC1-88CE10501F1C}"/>
              </a:ext>
            </a:extLst>
          </p:cNvPr>
          <p:cNvSpPr txBox="1"/>
          <p:nvPr/>
        </p:nvSpPr>
        <p:spPr>
          <a:xfrm>
            <a:off x="3987833" y="6161460"/>
            <a:ext cx="322344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r>
              <a:rPr lang="en-US" sz="1000" dirty="0">
                <a:latin typeface="Aileron" pitchFamily="2" charset="77"/>
              </a:rPr>
              <a:t>Figure 9. Greeting message. Source: Author</a:t>
            </a:r>
          </a:p>
        </p:txBody>
      </p:sp>
    </p:spTree>
    <p:extLst>
      <p:ext uri="{BB962C8B-B14F-4D97-AF65-F5344CB8AC3E}">
        <p14:creationId xmlns:p14="http://schemas.microsoft.com/office/powerpoint/2010/main" val="157052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chemeClr val="bg1"/>
            </a:gs>
            <a:gs pos="83000">
              <a:schemeClr val="bg1"/>
            </a:gs>
            <a:gs pos="100000">
              <a:schemeClr val="bg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5AB3E71-04C0-F94D-B8DA-60570F481DEF}"/>
              </a:ext>
            </a:extLst>
          </p:cNvPr>
          <p:cNvSpPr/>
          <p:nvPr/>
        </p:nvSpPr>
        <p:spPr>
          <a:xfrm>
            <a:off x="11301412" y="6115050"/>
            <a:ext cx="728663" cy="7429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5DB84C85-13EE-0D48-8581-308FAA9CC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</a:blip>
          <a:stretch>
            <a:fillRect/>
          </a:stretch>
        </p:blipFill>
        <p:spPr>
          <a:xfrm>
            <a:off x="1334938" y="-1155"/>
            <a:ext cx="10855234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3815634-0A5F-9D43-ACA9-35C339CB8DA3}"/>
              </a:ext>
            </a:extLst>
          </p:cNvPr>
          <p:cNvSpPr/>
          <p:nvPr/>
        </p:nvSpPr>
        <p:spPr>
          <a:xfrm>
            <a:off x="0" y="0"/>
            <a:ext cx="7086599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Snip Diagonal Corner of Rectangle 8">
            <a:extLst>
              <a:ext uri="{FF2B5EF4-FFF2-40B4-BE49-F238E27FC236}">
                <a16:creationId xmlns:a16="http://schemas.microsoft.com/office/drawing/2014/main" id="{0B2A781E-42D2-564F-B88E-E1B62CCB0691}"/>
              </a:ext>
            </a:extLst>
          </p:cNvPr>
          <p:cNvSpPr/>
          <p:nvPr/>
        </p:nvSpPr>
        <p:spPr>
          <a:xfrm>
            <a:off x="1178809" y="339041"/>
            <a:ext cx="10020303" cy="6179917"/>
          </a:xfrm>
          <a:prstGeom prst="snip2DiagRect">
            <a:avLst/>
          </a:prstGeom>
          <a:solidFill>
            <a:schemeClr val="bg1">
              <a:alpha val="86000"/>
            </a:schemeClr>
          </a:solidFill>
          <a:ln w="0"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6C77DA-4B98-A846-9424-C66857033D62}"/>
              </a:ext>
            </a:extLst>
          </p:cNvPr>
          <p:cNvSpPr txBox="1"/>
          <p:nvPr/>
        </p:nvSpPr>
        <p:spPr>
          <a:xfrm>
            <a:off x="185921" y="770903"/>
            <a:ext cx="10827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ileron Heavy" pitchFamily="2" charset="77"/>
              </a:rPr>
              <a:t>References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4452C1E-5252-F545-9E9D-0922690F976C}"/>
              </a:ext>
            </a:extLst>
          </p:cNvPr>
          <p:cNvSpPr txBox="1"/>
          <p:nvPr/>
        </p:nvSpPr>
        <p:spPr>
          <a:xfrm>
            <a:off x="185921" y="1532971"/>
            <a:ext cx="10827270" cy="52168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ileron" pitchFamily="2" charset="77"/>
              </a:rPr>
              <a:t>[1] Microsoft, ‘Azure Application Architecture Guide - Azure Architecture </a:t>
            </a:r>
            <a:r>
              <a:rPr lang="en-GB" sz="900" dirty="0" err="1">
                <a:latin typeface="Aileron" pitchFamily="2" charset="77"/>
              </a:rPr>
              <a:t>Center</a:t>
            </a:r>
            <a:r>
              <a:rPr lang="en-GB" sz="900" dirty="0">
                <a:latin typeface="Aileron" pitchFamily="2" charset="77"/>
              </a:rPr>
              <a:t>’. </a:t>
            </a:r>
            <a:r>
              <a:rPr lang="en-GB" sz="900" dirty="0">
                <a:latin typeface="Aileron" pitchFamily="2" charset="77"/>
                <a:hlinkClick r:id="rId4"/>
              </a:rPr>
              <a:t>https://docs.microsoft.com/en-us/azure/architecture/guide/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[2] </a:t>
            </a:r>
            <a:r>
              <a:rPr lang="en-GB" sz="900" dirty="0" err="1">
                <a:latin typeface="Aileron" pitchFamily="2" charset="77"/>
              </a:rPr>
              <a:t>ju</a:t>
            </a:r>
            <a:r>
              <a:rPr lang="en-GB" sz="900" dirty="0">
                <a:latin typeface="Aileron" pitchFamily="2" charset="77"/>
              </a:rPr>
              <a:t>-shim, ‘Azure support for generation 2 VMs - Azure Virtual Machines’. </a:t>
            </a:r>
            <a:r>
              <a:rPr lang="en-GB" sz="900" dirty="0">
                <a:latin typeface="Aileron" pitchFamily="2" charset="77"/>
                <a:hlinkClick r:id="rId5"/>
              </a:rPr>
              <a:t>https://docs.microsoft.com/en-us/azure/virtual-machines/generation-2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[3] Citrix Systems, Inc, ‘Citrix Hypervisor 8.2’. </a:t>
            </a:r>
            <a:r>
              <a:rPr lang="en-GB" sz="900" dirty="0">
                <a:latin typeface="Aileron" pitchFamily="2" charset="77"/>
                <a:hlinkClick r:id="rId6"/>
              </a:rPr>
              <a:t>https://docs.citrix.com/en-us/citrix-hypervisor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[4] VMware, Inc, ‘Consolidate Applications With Less Hardware With vSphere Hypervisor’, </a:t>
            </a:r>
            <a:r>
              <a:rPr lang="en-GB" sz="900" i="1" dirty="0">
                <a:latin typeface="Aileron Bold" pitchFamily="2" charset="77"/>
              </a:rPr>
              <a:t>VMware</a:t>
            </a:r>
            <a:r>
              <a:rPr lang="en-GB" sz="900" dirty="0">
                <a:latin typeface="Aileron" pitchFamily="2" charset="77"/>
              </a:rPr>
              <a:t>. </a:t>
            </a:r>
            <a:r>
              <a:rPr lang="en-GB" sz="900" dirty="0">
                <a:latin typeface="Aileron" pitchFamily="2" charset="77"/>
                <a:hlinkClick r:id="rId7"/>
              </a:rPr>
              <a:t>https://www.vmware.com/products/vsphere-hypervisor.html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[5] VMware, Inc, ‘Container Orchestration’, </a:t>
            </a:r>
            <a:r>
              <a:rPr lang="en-GB" sz="900" i="1" dirty="0">
                <a:latin typeface="Aileron Bold" pitchFamily="2" charset="77"/>
              </a:rPr>
              <a:t>VMware</a:t>
            </a:r>
            <a:r>
              <a:rPr lang="en-GB" sz="900" dirty="0">
                <a:latin typeface="Aileron" pitchFamily="2" charset="77"/>
              </a:rPr>
              <a:t>. </a:t>
            </a:r>
            <a:r>
              <a:rPr lang="en-GB" sz="900" dirty="0">
                <a:latin typeface="Aileron" pitchFamily="2" charset="77"/>
                <a:hlinkClick r:id="rId8"/>
              </a:rPr>
              <a:t>https://www.vmware.com/topics/glossary/content/container-orchestration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[6] Citrix Systems, Inc, ‘Deliver Microsoft Windows Apps &amp; Desktops with Citrix Managed Desktops - Citrix’, </a:t>
            </a:r>
            <a:r>
              <a:rPr lang="en-GB" sz="900" i="1" dirty="0" err="1">
                <a:latin typeface="Aileron Bold" pitchFamily="2" charset="77"/>
              </a:rPr>
              <a:t>Citrix.com</a:t>
            </a:r>
            <a:r>
              <a:rPr lang="en-GB" sz="900" dirty="0">
                <a:latin typeface="Aileron" pitchFamily="2" charset="77"/>
              </a:rPr>
              <a:t>. </a:t>
            </a:r>
            <a:r>
              <a:rPr lang="en-GB" sz="900" dirty="0">
                <a:latin typeface="Aileron" pitchFamily="2" charset="77"/>
                <a:hlinkClick r:id="rId9"/>
              </a:rPr>
              <a:t>https://www.citrix.com/products/citrix-managed-desktops/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[7] VMware, Inc, ‘</a:t>
            </a:r>
            <a:r>
              <a:rPr lang="en-GB" sz="900" dirty="0" err="1">
                <a:latin typeface="Aileron" pitchFamily="2" charset="77"/>
              </a:rPr>
              <a:t>ESXi</a:t>
            </a:r>
            <a:r>
              <a:rPr lang="en-GB" sz="900" dirty="0">
                <a:latin typeface="Aileron" pitchFamily="2" charset="77"/>
              </a:rPr>
              <a:t> Hardware Requirements’. </a:t>
            </a:r>
            <a:r>
              <a:rPr lang="en-GB" sz="900" dirty="0">
                <a:latin typeface="Aileron" pitchFamily="2" charset="77"/>
                <a:hlinkClick r:id="rId10"/>
              </a:rPr>
              <a:t>https://docs.vmware.com/en/VMware-vSphere/7.0/com.vmware.esxi.install.doc/GUID-DEB8086A-306B-4239-BF76-E354679202FC.html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[8] Microsoft, ‘Hyper-V Technology Overview’. </a:t>
            </a:r>
            <a:r>
              <a:rPr lang="en-GB" sz="900" dirty="0">
                <a:latin typeface="Aileron" pitchFamily="2" charset="77"/>
                <a:hlinkClick r:id="rId11"/>
              </a:rPr>
              <a:t>https://docs.microsoft.com/en-us/windows-server/virtualization/hyper-v/hyper-v-technology-overview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[9] VMware, Inc, ‘Hypervisor’, </a:t>
            </a:r>
            <a:r>
              <a:rPr lang="en-GB" sz="900" i="1" dirty="0">
                <a:latin typeface="Aileron Bold" pitchFamily="2" charset="77"/>
              </a:rPr>
              <a:t>VMware</a:t>
            </a:r>
            <a:r>
              <a:rPr lang="en-GB" sz="900" dirty="0">
                <a:latin typeface="Aileron" pitchFamily="2" charset="77"/>
              </a:rPr>
              <a:t>. </a:t>
            </a:r>
            <a:r>
              <a:rPr lang="en-GB" sz="900" dirty="0">
                <a:latin typeface="Aileron" pitchFamily="2" charset="77"/>
                <a:hlinkClick r:id="rId12"/>
              </a:rPr>
              <a:t>https://www.vmware.com/topics/glossary/content/hypervisor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[10] IBM Cloud Education, ‘hypervisors’, Jan. 15, 2021. </a:t>
            </a:r>
            <a:r>
              <a:rPr lang="en-GB" sz="900" dirty="0">
                <a:latin typeface="Aileron" pitchFamily="2" charset="77"/>
                <a:hlinkClick r:id="rId13"/>
              </a:rPr>
              <a:t>https://www.ibm.com/cloud/learn/hypervisors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[11] Microsoft, ‘Introduction to Hyper-V on Windows 10’. </a:t>
            </a:r>
            <a:r>
              <a:rPr lang="en-GB" sz="900" dirty="0">
                <a:latin typeface="Aileron" pitchFamily="2" charset="77"/>
                <a:hlinkClick r:id="rId14"/>
              </a:rPr>
              <a:t>https://docs.microsoft.com/en-us/virtualization/hyper-v-on-windows/about/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[12] VMware, Inc, ‘Kubernetes’, </a:t>
            </a:r>
            <a:r>
              <a:rPr lang="en-GB" sz="900" i="1" dirty="0">
                <a:latin typeface="Aileron Bold" pitchFamily="2" charset="77"/>
              </a:rPr>
              <a:t>VMware</a:t>
            </a:r>
            <a:r>
              <a:rPr lang="en-GB" sz="900" dirty="0">
                <a:latin typeface="Aileron" pitchFamily="2" charset="77"/>
              </a:rPr>
              <a:t>. </a:t>
            </a:r>
            <a:r>
              <a:rPr lang="en-GB" sz="900" dirty="0">
                <a:latin typeface="Aileron" pitchFamily="2" charset="77"/>
                <a:hlinkClick r:id="rId15"/>
              </a:rPr>
              <a:t>https://www.vmware.com/topics/glossary/content/kubernetes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[13] N. Jain and S. Choudhary, ‘Overview of virtualization in cloud computing’, in </a:t>
            </a:r>
            <a:r>
              <a:rPr lang="en-GB" sz="900" i="1" dirty="0">
                <a:latin typeface="Aileron Bold" pitchFamily="2" charset="77"/>
              </a:rPr>
              <a:t>2016 Symposium on Colossal Data Analysis and Networking (CDAN)</a:t>
            </a:r>
            <a:r>
              <a:rPr lang="en-GB" sz="900" dirty="0">
                <a:latin typeface="Aileron" pitchFamily="2" charset="77"/>
              </a:rPr>
              <a:t>, Mar. 2016, pp. 1–4, </a:t>
            </a:r>
            <a:r>
              <a:rPr lang="en-GB" sz="900" dirty="0" err="1">
                <a:latin typeface="Aileron" pitchFamily="2" charset="77"/>
              </a:rPr>
              <a:t>doi</a:t>
            </a:r>
            <a:r>
              <a:rPr lang="en-GB" sz="900" dirty="0">
                <a:latin typeface="Aileron" pitchFamily="2" charset="77"/>
              </a:rPr>
              <a:t>: </a:t>
            </a:r>
            <a:r>
              <a:rPr lang="en-GB" sz="900" dirty="0">
                <a:latin typeface="Aileron" pitchFamily="2" charset="77"/>
                <a:hlinkClick r:id="rId16"/>
              </a:rPr>
              <a:t>10.1109/CDAN.2016.7570950</a:t>
            </a:r>
            <a:r>
              <a:rPr lang="en-GB" sz="900" dirty="0">
                <a:latin typeface="Aileron" pitchFamily="2" charset="77"/>
              </a:rPr>
              <a:t>.</a:t>
            </a:r>
          </a:p>
          <a:p>
            <a:r>
              <a:rPr lang="en-GB" sz="900" dirty="0">
                <a:latin typeface="Aileron" pitchFamily="2" charset="77"/>
              </a:rPr>
              <a:t>[14] VMware, Inc, ‘The Architecture of VMware </a:t>
            </a:r>
            <a:r>
              <a:rPr lang="en-GB" sz="900" dirty="0" err="1">
                <a:latin typeface="Aileron" pitchFamily="2" charset="77"/>
              </a:rPr>
              <a:t>ESXi</a:t>
            </a:r>
            <a:r>
              <a:rPr lang="en-GB" sz="900" dirty="0">
                <a:latin typeface="Aileron" pitchFamily="2" charset="77"/>
              </a:rPr>
              <a:t>’, p. 10.</a:t>
            </a:r>
          </a:p>
          <a:p>
            <a:r>
              <a:rPr lang="en-GB" sz="900" dirty="0">
                <a:latin typeface="Aileron" pitchFamily="2" charset="77"/>
              </a:rPr>
              <a:t>[15] IBM Cloud Education, ‘us-</a:t>
            </a:r>
            <a:r>
              <a:rPr lang="en-GB" sz="900" dirty="0" err="1">
                <a:latin typeface="Aileron" pitchFamily="2" charset="77"/>
              </a:rPr>
              <a:t>en_cloud_learnhub_vmware</a:t>
            </a:r>
            <a:r>
              <a:rPr lang="en-GB" sz="900" dirty="0">
                <a:latin typeface="Aileron" pitchFamily="2" charset="77"/>
              </a:rPr>
              <a:t>-a-complete-guide’, Nov. 20, 2020. </a:t>
            </a:r>
            <a:r>
              <a:rPr lang="en-GB" sz="900" dirty="0">
                <a:latin typeface="Aileron" pitchFamily="2" charset="77"/>
                <a:hlinkClick r:id="rId17"/>
              </a:rPr>
              <a:t>https://www.ibm.com/cloud/learn/vmware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[16] The Linux Foundation, ‘Virtualization’, </a:t>
            </a:r>
            <a:r>
              <a:rPr lang="en-GB" sz="900" i="1" dirty="0">
                <a:latin typeface="Aileron Bold" pitchFamily="2" charset="77"/>
              </a:rPr>
              <a:t>Xen Project</a:t>
            </a:r>
            <a:r>
              <a:rPr lang="en-GB" sz="900" dirty="0">
                <a:latin typeface="Aileron" pitchFamily="2" charset="77"/>
              </a:rPr>
              <a:t>. </a:t>
            </a:r>
            <a:r>
              <a:rPr lang="en-GB" sz="900" dirty="0">
                <a:latin typeface="Aileron" pitchFamily="2" charset="77"/>
                <a:hlinkClick r:id="rId18"/>
              </a:rPr>
              <a:t>https://xenproject.org/users/virtualization/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[17] Malhotra L, Agarwal D, and Jaiswal A, ‘Virtualization in Cloud Computing’, </a:t>
            </a:r>
            <a:r>
              <a:rPr lang="en-GB" sz="900" i="1" dirty="0">
                <a:latin typeface="Aileron Bold" pitchFamily="2" charset="77"/>
              </a:rPr>
              <a:t>J Inform Tech Soft </a:t>
            </a:r>
            <a:r>
              <a:rPr lang="en-GB" sz="900" i="1" dirty="0" err="1">
                <a:latin typeface="Aileron Bold" pitchFamily="2" charset="77"/>
              </a:rPr>
              <a:t>Engg</a:t>
            </a:r>
            <a:r>
              <a:rPr lang="en-GB" sz="900" dirty="0">
                <a:latin typeface="Aileron" pitchFamily="2" charset="77"/>
              </a:rPr>
              <a:t>, vol. 04, no. 02, 2014, </a:t>
            </a:r>
            <a:r>
              <a:rPr lang="en-GB" sz="900" dirty="0" err="1">
                <a:latin typeface="Aileron" pitchFamily="2" charset="77"/>
              </a:rPr>
              <a:t>doi</a:t>
            </a:r>
            <a:r>
              <a:rPr lang="en-GB" sz="900" dirty="0">
                <a:latin typeface="Aileron" pitchFamily="2" charset="77"/>
              </a:rPr>
              <a:t>: </a:t>
            </a:r>
            <a:r>
              <a:rPr lang="en-GB" sz="900" dirty="0">
                <a:latin typeface="Aileron" pitchFamily="2" charset="77"/>
                <a:hlinkClick r:id="rId19"/>
              </a:rPr>
              <a:t>10.4172/2165-7866.1000136</a:t>
            </a:r>
            <a:r>
              <a:rPr lang="en-GB" sz="900" dirty="0">
                <a:latin typeface="Aileron" pitchFamily="2" charset="77"/>
              </a:rPr>
              <a:t>.</a:t>
            </a:r>
          </a:p>
          <a:p>
            <a:r>
              <a:rPr lang="en-GB" sz="900" dirty="0">
                <a:latin typeface="Aileron" pitchFamily="2" charset="77"/>
              </a:rPr>
              <a:t>[18] Manjeet Singh, ‘Virtualization in Cloud Computing- a Study’, in </a:t>
            </a:r>
            <a:r>
              <a:rPr lang="en-GB" sz="900" i="1" dirty="0">
                <a:latin typeface="Aileron Bold" pitchFamily="2" charset="77"/>
              </a:rPr>
              <a:t>2018 International Conference on Advances in Computing, Communication Control and Networking (ICACCCN)</a:t>
            </a:r>
            <a:r>
              <a:rPr lang="en-GB" sz="900" dirty="0">
                <a:latin typeface="Aileron" pitchFamily="2" charset="77"/>
              </a:rPr>
              <a:t>, Oct. 2018, pp. 64–67, </a:t>
            </a:r>
            <a:r>
              <a:rPr lang="en-GB" sz="900" dirty="0" err="1">
                <a:latin typeface="Aileron" pitchFamily="2" charset="77"/>
              </a:rPr>
              <a:t>doi</a:t>
            </a:r>
            <a:r>
              <a:rPr lang="en-GB" sz="900" dirty="0">
                <a:latin typeface="Aileron" pitchFamily="2" charset="77"/>
              </a:rPr>
              <a:t>: </a:t>
            </a:r>
            <a:r>
              <a:rPr lang="en-GB" sz="900" dirty="0">
                <a:latin typeface="Aileron" pitchFamily="2" charset="77"/>
                <a:hlinkClick r:id="rId20"/>
              </a:rPr>
              <a:t>10.1109/ICACCCN.2018.8748398</a:t>
            </a:r>
            <a:r>
              <a:rPr lang="en-GB" sz="900" dirty="0">
                <a:latin typeface="Aileron" pitchFamily="2" charset="77"/>
              </a:rPr>
              <a:t>.</a:t>
            </a:r>
          </a:p>
          <a:p>
            <a:r>
              <a:rPr lang="en-GB" sz="900" dirty="0">
                <a:latin typeface="Aileron" pitchFamily="2" charset="77"/>
              </a:rPr>
              <a:t>[19] ‘</a:t>
            </a:r>
            <a:r>
              <a:rPr lang="en-GB" sz="900" dirty="0" err="1">
                <a:latin typeface="Aileron" pitchFamily="2" charset="77"/>
              </a:rPr>
              <a:t>vmw-vsphere-datasheet.pdf</a:t>
            </a:r>
            <a:r>
              <a:rPr lang="en-GB" sz="900" dirty="0">
                <a:latin typeface="Aileron" pitchFamily="2" charset="77"/>
              </a:rPr>
              <a:t>’. Accessed: Mar. 13, 2021. [Online]. Available: </a:t>
            </a:r>
            <a:r>
              <a:rPr lang="en-GB" sz="900" dirty="0">
                <a:latin typeface="Aileron" pitchFamily="2" charset="77"/>
                <a:hlinkClick r:id="rId21"/>
              </a:rPr>
              <a:t>https://www.vmware.com/content/dam/digitalmarketing/vmware/en/pdf/vsphere/vmw-vsphere-datasheet.pdf</a:t>
            </a:r>
            <a:r>
              <a:rPr lang="en-GB" sz="900" dirty="0">
                <a:latin typeface="Aileron" pitchFamily="2" charset="77"/>
              </a:rPr>
              <a:t>.</a:t>
            </a:r>
          </a:p>
          <a:p>
            <a:r>
              <a:rPr lang="en-GB" sz="900" dirty="0">
                <a:latin typeface="Aileron" pitchFamily="2" charset="77"/>
              </a:rPr>
              <a:t>[20] VMware, Inc, ‘VMware vSphere Documentation’. </a:t>
            </a:r>
            <a:r>
              <a:rPr lang="en-GB" sz="900" dirty="0">
                <a:latin typeface="Aileron" pitchFamily="2" charset="77"/>
                <a:hlinkClick r:id="rId22"/>
              </a:rPr>
              <a:t>https://docs.vmware.com/en/VMware-vSphere/index.html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[21] ‘vsphere-5-esxi-operations-guide-white-paper.pdf’. Accessed: Mar. 13, 2021. [Online]. Available: </a:t>
            </a:r>
            <a:r>
              <a:rPr lang="en-GB" sz="900" dirty="0">
                <a:latin typeface="Aileron" pitchFamily="2" charset="77"/>
                <a:hlinkClick r:id="rId23"/>
              </a:rPr>
              <a:t>https://www.vmware.com/content/dam/digitalmarketing/vmware/en/pdf/techpaper/vsphere-5-esxi-operations-guide-white-paper.pdf</a:t>
            </a:r>
            <a:r>
              <a:rPr lang="en-GB" sz="900" dirty="0">
                <a:latin typeface="Aileron" pitchFamily="2" charset="77"/>
              </a:rPr>
              <a:t>.</a:t>
            </a:r>
          </a:p>
          <a:p>
            <a:r>
              <a:rPr lang="en-GB" sz="900" dirty="0">
                <a:latin typeface="Aileron" pitchFamily="2" charset="77"/>
              </a:rPr>
              <a:t>[22] ‘vsphere-esxi-70-installation-setup-guide.pdf’. Accessed: Mar. 13, 2021. [Online]. Available: </a:t>
            </a:r>
            <a:r>
              <a:rPr lang="en-GB" sz="900" dirty="0">
                <a:latin typeface="Aileron" pitchFamily="2" charset="77"/>
                <a:hlinkClick r:id="rId24"/>
              </a:rPr>
              <a:t>https://docs.vmware.com/en/VMware-vSphere/7.0/vsphere-esxi-70-installation-setup-guide.pdf</a:t>
            </a:r>
            <a:r>
              <a:rPr lang="en-GB" sz="900" dirty="0">
                <a:latin typeface="Aileron" pitchFamily="2" charset="77"/>
              </a:rPr>
              <a:t>.</a:t>
            </a:r>
          </a:p>
          <a:p>
            <a:r>
              <a:rPr lang="en-GB" sz="900" dirty="0">
                <a:latin typeface="Aileron" pitchFamily="2" charset="77"/>
              </a:rPr>
              <a:t>[23] ‘vsphere-esxi-702-installation-setup-guide.pdf’. Accessed: Mar. 13, 2021. [Online]. Available: </a:t>
            </a:r>
            <a:r>
              <a:rPr lang="en-GB" sz="900" dirty="0">
                <a:latin typeface="Aileron" pitchFamily="2" charset="77"/>
                <a:hlinkClick r:id="rId25"/>
              </a:rPr>
              <a:t>https://docs.vmware.com/en/VMware-vSphere/7.0/vsphere-esxi-702-installation-setup-guide.pdf</a:t>
            </a:r>
            <a:r>
              <a:rPr lang="en-GB" sz="900" dirty="0">
                <a:latin typeface="Aileron" pitchFamily="2" charset="77"/>
              </a:rPr>
              <a:t>.</a:t>
            </a:r>
          </a:p>
          <a:p>
            <a:r>
              <a:rPr lang="en-GB" sz="900" dirty="0">
                <a:latin typeface="Aileron" pitchFamily="2" charset="77"/>
              </a:rPr>
              <a:t>[24] Microsoft, ‘What is Azure—Microsoft Cloud Services | Microsoft Azure’. </a:t>
            </a:r>
            <a:r>
              <a:rPr lang="en-GB" sz="900" dirty="0">
                <a:latin typeface="Aileron" pitchFamily="2" charset="77"/>
                <a:hlinkClick r:id="rId26"/>
              </a:rPr>
              <a:t>https://azure.microsoft.com/en-us/overview/what-is-azure/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[25] VMware, Inc, ‘What is ESXI? | Bare Metal Hypervisor | ESX’, </a:t>
            </a:r>
            <a:r>
              <a:rPr lang="en-GB" sz="900" i="1" dirty="0">
                <a:latin typeface="Aileron Bold" pitchFamily="2" charset="77"/>
              </a:rPr>
              <a:t>VMware</a:t>
            </a:r>
            <a:r>
              <a:rPr lang="en-GB" sz="900" dirty="0">
                <a:latin typeface="Aileron" pitchFamily="2" charset="77"/>
              </a:rPr>
              <a:t>. </a:t>
            </a:r>
            <a:r>
              <a:rPr lang="en-GB" sz="900" dirty="0">
                <a:latin typeface="Aileron" pitchFamily="2" charset="77"/>
                <a:hlinkClick r:id="rId27"/>
              </a:rPr>
              <a:t>https://www.vmware.com/products/esxi-and-esx.html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[26] Microsoft, ‘What is PaaS? Platform as a Service | Microsoft Azure’. </a:t>
            </a:r>
            <a:r>
              <a:rPr lang="en-GB" sz="900" dirty="0">
                <a:latin typeface="Aileron" pitchFamily="2" charset="77"/>
                <a:hlinkClick r:id="rId28"/>
              </a:rPr>
              <a:t>https://azure.microsoft.com/en-us/overview/what-is-paas/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[27] VMware, Inc, ‘What is vSphere 7 Server Virtualization Software VMware’, </a:t>
            </a:r>
            <a:r>
              <a:rPr lang="en-GB" sz="900" i="1" dirty="0">
                <a:latin typeface="Aileron Bold" pitchFamily="2" charset="77"/>
              </a:rPr>
              <a:t>VMware</a:t>
            </a:r>
            <a:r>
              <a:rPr lang="en-GB" sz="900" dirty="0">
                <a:latin typeface="Aileron" pitchFamily="2" charset="77"/>
              </a:rPr>
              <a:t>. </a:t>
            </a:r>
            <a:r>
              <a:rPr lang="en-GB" sz="900" dirty="0">
                <a:latin typeface="Aileron" pitchFamily="2" charset="77"/>
                <a:hlinkClick r:id="rId29"/>
              </a:rPr>
              <a:t>https://www.vmware.com/products/vsphere.html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[28] ‘Kubernetes vs Docker | Microsoft Azure’. </a:t>
            </a:r>
            <a:r>
              <a:rPr lang="en-GB" sz="900" dirty="0">
                <a:latin typeface="Aileron" pitchFamily="2" charset="77"/>
                <a:hlinkClick r:id="rId30"/>
              </a:rPr>
              <a:t>https://azure.microsoft.com/en-us/topic/kubernetes-vs-docker/</a:t>
            </a:r>
            <a:r>
              <a:rPr lang="en-GB" sz="900" dirty="0">
                <a:latin typeface="Aileron" pitchFamily="2" charset="77"/>
              </a:rPr>
              <a:t> (accessed Mar. 13, 2021).</a:t>
            </a:r>
          </a:p>
          <a:p>
            <a:r>
              <a:rPr lang="en-GB" sz="900" dirty="0">
                <a:latin typeface="Aileron" pitchFamily="2" charset="77"/>
              </a:rPr>
              <a:t>[29] </a:t>
            </a:r>
            <a:r>
              <a:rPr lang="iu-Cans-CA" sz="900" dirty="0"/>
              <a:t>‘</a:t>
            </a:r>
            <a:r>
              <a:rPr lang="en-GB" sz="900" dirty="0"/>
              <a:t>What The Matrix Four Wants To Make Us Take The Red Pill Once More </a:t>
            </a:r>
            <a:r>
              <a:rPr lang="iu-Cans-CA" sz="900" dirty="0"/>
              <a:t>ᐉ </a:t>
            </a:r>
            <a:r>
              <a:rPr lang="en-GB" sz="900" dirty="0"/>
              <a:t>New Mobile Gadget’. </a:t>
            </a:r>
            <a:r>
              <a:rPr lang="en-GB" sz="900" dirty="0">
                <a:hlinkClick r:id="rId31"/>
              </a:rPr>
              <a:t>https://newmobilegadget.com/2019/08/25/what-the-matrix-four-wants-to-make-us-take-the-red-pill-once-more/</a:t>
            </a:r>
            <a:r>
              <a:rPr lang="en-GB" sz="900" dirty="0"/>
              <a:t> (accessed Mar. 15, 2021).</a:t>
            </a:r>
          </a:p>
          <a:p>
            <a:r>
              <a:rPr lang="en-GB" sz="900" dirty="0"/>
              <a:t>[30] ‘Introducing vSphere 7: Features &amp; Technology for the Hybrid Cloud’, </a:t>
            </a:r>
            <a:r>
              <a:rPr lang="en-GB" sz="900" i="1" dirty="0"/>
              <a:t>VMware vSphere Blog</a:t>
            </a:r>
            <a:r>
              <a:rPr lang="en-GB" sz="900" dirty="0"/>
              <a:t>, Mar. 11, 2020. </a:t>
            </a:r>
            <a:r>
              <a:rPr lang="en-GB" sz="900" dirty="0">
                <a:hlinkClick r:id="rId32"/>
              </a:rPr>
              <a:t>https://blogs.vmware.com/vsphere/2020/03/vsphere-7-features.html</a:t>
            </a:r>
            <a:r>
              <a:rPr lang="en-GB" sz="900" dirty="0"/>
              <a:t> (accessed Mar. 15, 2021).</a:t>
            </a:r>
          </a:p>
          <a:p>
            <a:r>
              <a:rPr lang="en-GB" sz="900" dirty="0"/>
              <a:t>[31] ‘How to Download and Install a New Version of </a:t>
            </a:r>
            <a:r>
              <a:rPr lang="en-GB" sz="900" dirty="0" err="1"/>
              <a:t>XenCenter</a:t>
            </a:r>
            <a:r>
              <a:rPr lang="en-GB" sz="900" dirty="0"/>
              <a:t>’. </a:t>
            </a:r>
            <a:r>
              <a:rPr lang="en-GB" sz="900" dirty="0">
                <a:hlinkClick r:id="rId33"/>
              </a:rPr>
              <a:t>https://support.citrix.com/article/CTX118531</a:t>
            </a:r>
            <a:r>
              <a:rPr lang="en-GB" sz="900" dirty="0"/>
              <a:t> (accessed Mar. 16, 2021).</a:t>
            </a:r>
          </a:p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80647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1795</TotalTime>
  <Words>2287</Words>
  <Application>Microsoft Macintosh PowerPoint</Application>
  <PresentationFormat>Widescreen</PresentationFormat>
  <Paragraphs>220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Aileron</vt:lpstr>
      <vt:lpstr>Aileron Bold</vt:lpstr>
      <vt:lpstr>Aileron Heavy</vt:lpstr>
      <vt:lpstr>Arial</vt:lpstr>
      <vt:lpstr>Calibri</vt:lpstr>
      <vt:lpstr>Calibri Light</vt:lpstr>
      <vt:lpstr>Euphemia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476</cp:revision>
  <dcterms:created xsi:type="dcterms:W3CDTF">2021-03-12T10:44:09Z</dcterms:created>
  <dcterms:modified xsi:type="dcterms:W3CDTF">2021-03-18T16:47:11Z</dcterms:modified>
</cp:coreProperties>
</file>