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7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4" d="100"/>
          <a:sy n="74" d="100"/>
        </p:scale>
        <p:origin x="37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02349E-E823-4258-A456-46212C846013}" type="doc">
      <dgm:prSet loTypeId="urn:microsoft.com/office/officeart/2005/8/layout/vList2" loCatId="list" qsTypeId="urn:microsoft.com/office/officeart/2005/8/quickstyle/simple3" qsCatId="simple" csTypeId="urn:microsoft.com/office/officeart/2005/8/colors/colorful4" csCatId="colorful"/>
      <dgm:spPr/>
      <dgm:t>
        <a:bodyPr/>
        <a:lstStyle/>
        <a:p>
          <a:endParaRPr lang="en-GB"/>
        </a:p>
      </dgm:t>
    </dgm:pt>
    <dgm:pt modelId="{995C6232-024B-46D3-B775-BDFDB6CD1BBB}">
      <dgm:prSet/>
      <dgm:spPr/>
      <dgm:t>
        <a:bodyPr/>
        <a:lstStyle/>
        <a:p>
          <a:r>
            <a:rPr lang="en-GB"/>
            <a:t>Flight Foods Ltd., a medium-sized company, manufactures sales of readymade foods to Airlines</a:t>
          </a:r>
        </a:p>
      </dgm:t>
    </dgm:pt>
    <dgm:pt modelId="{BF9400B0-3069-429F-B617-BD71BB58F42B}" type="parTrans" cxnId="{9A40DC00-46A5-4253-9BAB-140B2B20FB9A}">
      <dgm:prSet/>
      <dgm:spPr/>
      <dgm:t>
        <a:bodyPr/>
        <a:lstStyle/>
        <a:p>
          <a:endParaRPr lang="en-GB"/>
        </a:p>
      </dgm:t>
    </dgm:pt>
    <dgm:pt modelId="{0C5CCBBE-EE75-411F-91C6-5D80CDDE26E1}" type="sibTrans" cxnId="{9A40DC00-46A5-4253-9BAB-140B2B20FB9A}">
      <dgm:prSet/>
      <dgm:spPr/>
      <dgm:t>
        <a:bodyPr/>
        <a:lstStyle/>
        <a:p>
          <a:endParaRPr lang="en-GB"/>
        </a:p>
      </dgm:t>
    </dgm:pt>
    <dgm:pt modelId="{6F3021D8-5DE3-4FE2-8B24-7C7780108C1B}">
      <dgm:prSet/>
      <dgm:spPr/>
      <dgm:t>
        <a:bodyPr/>
        <a:lstStyle/>
        <a:p>
          <a:r>
            <a:rPr lang="en-GB"/>
            <a:t>Issues faced as flight food is losing business due to severe quality control failures</a:t>
          </a:r>
        </a:p>
      </dgm:t>
    </dgm:pt>
    <dgm:pt modelId="{C86C7E13-9B01-473C-92BE-DE9C7F6A7FFF}" type="parTrans" cxnId="{440F5432-6DF5-4387-83EF-114BB822D44C}">
      <dgm:prSet/>
      <dgm:spPr/>
      <dgm:t>
        <a:bodyPr/>
        <a:lstStyle/>
        <a:p>
          <a:endParaRPr lang="en-GB"/>
        </a:p>
      </dgm:t>
    </dgm:pt>
    <dgm:pt modelId="{F5C1FF48-53DE-4857-B58E-059E0CB9C31F}" type="sibTrans" cxnId="{440F5432-6DF5-4387-83EF-114BB822D44C}">
      <dgm:prSet/>
      <dgm:spPr/>
      <dgm:t>
        <a:bodyPr/>
        <a:lstStyle/>
        <a:p>
          <a:endParaRPr lang="en-GB"/>
        </a:p>
      </dgm:t>
    </dgm:pt>
    <dgm:pt modelId="{59E6C22E-7418-4C3A-90A4-38C27F071C4E}">
      <dgm:prSet/>
      <dgm:spPr/>
      <dgm:t>
        <a:bodyPr/>
        <a:lstStyle/>
        <a:p>
          <a:r>
            <a:rPr lang="en-GB"/>
            <a:t>The company required immediate and drastic quality improvements with strict hygienic protocols</a:t>
          </a:r>
        </a:p>
      </dgm:t>
    </dgm:pt>
    <dgm:pt modelId="{A6CBE841-B0DC-47C5-B701-ABA9A61BE084}" type="parTrans" cxnId="{3D5FB494-9D32-4DC4-9912-1AA9BAF0EDA0}">
      <dgm:prSet/>
      <dgm:spPr/>
      <dgm:t>
        <a:bodyPr/>
        <a:lstStyle/>
        <a:p>
          <a:endParaRPr lang="en-GB"/>
        </a:p>
      </dgm:t>
    </dgm:pt>
    <dgm:pt modelId="{6983EC8A-06FF-40D3-A930-E582014236CB}" type="sibTrans" cxnId="{3D5FB494-9D32-4DC4-9912-1AA9BAF0EDA0}">
      <dgm:prSet/>
      <dgm:spPr/>
      <dgm:t>
        <a:bodyPr/>
        <a:lstStyle/>
        <a:p>
          <a:endParaRPr lang="en-GB"/>
        </a:p>
      </dgm:t>
    </dgm:pt>
    <dgm:pt modelId="{915D7F84-497E-49C0-A035-27FF6A22BFDD}" type="pres">
      <dgm:prSet presAssocID="{EF02349E-E823-4258-A456-46212C846013}" presName="linear" presStyleCnt="0">
        <dgm:presLayoutVars>
          <dgm:animLvl val="lvl"/>
          <dgm:resizeHandles val="exact"/>
        </dgm:presLayoutVars>
      </dgm:prSet>
      <dgm:spPr/>
      <dgm:t>
        <a:bodyPr/>
        <a:lstStyle/>
        <a:p>
          <a:endParaRPr lang="en-US"/>
        </a:p>
      </dgm:t>
    </dgm:pt>
    <dgm:pt modelId="{5E0E4247-3535-49F1-8524-EC4E13B6F56C}" type="pres">
      <dgm:prSet presAssocID="{995C6232-024B-46D3-B775-BDFDB6CD1BBB}" presName="parentText" presStyleLbl="node1" presStyleIdx="0" presStyleCnt="3">
        <dgm:presLayoutVars>
          <dgm:chMax val="0"/>
          <dgm:bulletEnabled val="1"/>
        </dgm:presLayoutVars>
      </dgm:prSet>
      <dgm:spPr/>
      <dgm:t>
        <a:bodyPr/>
        <a:lstStyle/>
        <a:p>
          <a:endParaRPr lang="en-US"/>
        </a:p>
      </dgm:t>
    </dgm:pt>
    <dgm:pt modelId="{96B6DAC5-EE35-47BC-B681-60EFF3BA0AB2}" type="pres">
      <dgm:prSet presAssocID="{0C5CCBBE-EE75-411F-91C6-5D80CDDE26E1}" presName="spacer" presStyleCnt="0"/>
      <dgm:spPr/>
    </dgm:pt>
    <dgm:pt modelId="{02B02980-9C54-40BB-938F-13E1E48C8D77}" type="pres">
      <dgm:prSet presAssocID="{6F3021D8-5DE3-4FE2-8B24-7C7780108C1B}" presName="parentText" presStyleLbl="node1" presStyleIdx="1" presStyleCnt="3">
        <dgm:presLayoutVars>
          <dgm:chMax val="0"/>
          <dgm:bulletEnabled val="1"/>
        </dgm:presLayoutVars>
      </dgm:prSet>
      <dgm:spPr/>
      <dgm:t>
        <a:bodyPr/>
        <a:lstStyle/>
        <a:p>
          <a:endParaRPr lang="en-US"/>
        </a:p>
      </dgm:t>
    </dgm:pt>
    <dgm:pt modelId="{3DAB28CF-17B4-44F8-9BA6-17E0BFA383CE}" type="pres">
      <dgm:prSet presAssocID="{F5C1FF48-53DE-4857-B58E-059E0CB9C31F}" presName="spacer" presStyleCnt="0"/>
      <dgm:spPr/>
    </dgm:pt>
    <dgm:pt modelId="{08B3873C-A2E4-4448-8A6A-6C2EACE4985B}" type="pres">
      <dgm:prSet presAssocID="{59E6C22E-7418-4C3A-90A4-38C27F071C4E}" presName="parentText" presStyleLbl="node1" presStyleIdx="2" presStyleCnt="3">
        <dgm:presLayoutVars>
          <dgm:chMax val="0"/>
          <dgm:bulletEnabled val="1"/>
        </dgm:presLayoutVars>
      </dgm:prSet>
      <dgm:spPr/>
      <dgm:t>
        <a:bodyPr/>
        <a:lstStyle/>
        <a:p>
          <a:endParaRPr lang="en-US"/>
        </a:p>
      </dgm:t>
    </dgm:pt>
  </dgm:ptLst>
  <dgm:cxnLst>
    <dgm:cxn modelId="{B6398233-B0C6-4C16-8387-64677A3CF7DD}" type="presOf" srcId="{EF02349E-E823-4258-A456-46212C846013}" destId="{915D7F84-497E-49C0-A035-27FF6A22BFDD}" srcOrd="0" destOrd="0" presId="urn:microsoft.com/office/officeart/2005/8/layout/vList2"/>
    <dgm:cxn modelId="{3D5FB494-9D32-4DC4-9912-1AA9BAF0EDA0}" srcId="{EF02349E-E823-4258-A456-46212C846013}" destId="{59E6C22E-7418-4C3A-90A4-38C27F071C4E}" srcOrd="2" destOrd="0" parTransId="{A6CBE841-B0DC-47C5-B701-ABA9A61BE084}" sibTransId="{6983EC8A-06FF-40D3-A930-E582014236CB}"/>
    <dgm:cxn modelId="{440F5432-6DF5-4387-83EF-114BB822D44C}" srcId="{EF02349E-E823-4258-A456-46212C846013}" destId="{6F3021D8-5DE3-4FE2-8B24-7C7780108C1B}" srcOrd="1" destOrd="0" parTransId="{C86C7E13-9B01-473C-92BE-DE9C7F6A7FFF}" sibTransId="{F5C1FF48-53DE-4857-B58E-059E0CB9C31F}"/>
    <dgm:cxn modelId="{9A40DC00-46A5-4253-9BAB-140B2B20FB9A}" srcId="{EF02349E-E823-4258-A456-46212C846013}" destId="{995C6232-024B-46D3-B775-BDFDB6CD1BBB}" srcOrd="0" destOrd="0" parTransId="{BF9400B0-3069-429F-B617-BD71BB58F42B}" sibTransId="{0C5CCBBE-EE75-411F-91C6-5D80CDDE26E1}"/>
    <dgm:cxn modelId="{BBC070BB-843E-4C8D-A2DD-F4560827FB55}" type="presOf" srcId="{6F3021D8-5DE3-4FE2-8B24-7C7780108C1B}" destId="{02B02980-9C54-40BB-938F-13E1E48C8D77}" srcOrd="0" destOrd="0" presId="urn:microsoft.com/office/officeart/2005/8/layout/vList2"/>
    <dgm:cxn modelId="{CD1DF151-57A3-41FF-90A8-5F72E39B3215}" type="presOf" srcId="{995C6232-024B-46D3-B775-BDFDB6CD1BBB}" destId="{5E0E4247-3535-49F1-8524-EC4E13B6F56C}" srcOrd="0" destOrd="0" presId="urn:microsoft.com/office/officeart/2005/8/layout/vList2"/>
    <dgm:cxn modelId="{CF657387-2801-42B2-A883-17D1301D1AFE}" type="presOf" srcId="{59E6C22E-7418-4C3A-90A4-38C27F071C4E}" destId="{08B3873C-A2E4-4448-8A6A-6C2EACE4985B}" srcOrd="0" destOrd="0" presId="urn:microsoft.com/office/officeart/2005/8/layout/vList2"/>
    <dgm:cxn modelId="{DCE59CF7-8822-4E2A-B25F-536EE30816CF}" type="presParOf" srcId="{915D7F84-497E-49C0-A035-27FF6A22BFDD}" destId="{5E0E4247-3535-49F1-8524-EC4E13B6F56C}" srcOrd="0" destOrd="0" presId="urn:microsoft.com/office/officeart/2005/8/layout/vList2"/>
    <dgm:cxn modelId="{3CC1F901-3A88-45F4-9942-E64169441806}" type="presParOf" srcId="{915D7F84-497E-49C0-A035-27FF6A22BFDD}" destId="{96B6DAC5-EE35-47BC-B681-60EFF3BA0AB2}" srcOrd="1" destOrd="0" presId="urn:microsoft.com/office/officeart/2005/8/layout/vList2"/>
    <dgm:cxn modelId="{1ABA85B0-1DBF-4DE6-BE55-01195198ECCA}" type="presParOf" srcId="{915D7F84-497E-49C0-A035-27FF6A22BFDD}" destId="{02B02980-9C54-40BB-938F-13E1E48C8D77}" srcOrd="2" destOrd="0" presId="urn:microsoft.com/office/officeart/2005/8/layout/vList2"/>
    <dgm:cxn modelId="{E7093892-6723-488A-BC0B-78F30DE22000}" type="presParOf" srcId="{915D7F84-497E-49C0-A035-27FF6A22BFDD}" destId="{3DAB28CF-17B4-44F8-9BA6-17E0BFA383CE}" srcOrd="3" destOrd="0" presId="urn:microsoft.com/office/officeart/2005/8/layout/vList2"/>
    <dgm:cxn modelId="{51434CAC-DBF9-488F-B2CB-94705BA5B190}" type="presParOf" srcId="{915D7F84-497E-49C0-A035-27FF6A22BFDD}" destId="{08B3873C-A2E4-4448-8A6A-6C2EACE4985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67E088-EABE-479B-99CF-3FF75059B2C9}" type="doc">
      <dgm:prSet loTypeId="urn:microsoft.com/office/officeart/2008/layout/VerticalCurvedList" loCatId="list" qsTypeId="urn:microsoft.com/office/officeart/2005/8/quickstyle/simple1" qsCatId="simple" csTypeId="urn:microsoft.com/office/officeart/2005/8/colors/colorful3" csCatId="colorful"/>
      <dgm:spPr/>
      <dgm:t>
        <a:bodyPr/>
        <a:lstStyle/>
        <a:p>
          <a:endParaRPr lang="en-GB"/>
        </a:p>
      </dgm:t>
    </dgm:pt>
    <dgm:pt modelId="{24A7014F-CC6C-405A-8C18-E5E460B5272F}">
      <dgm:prSet/>
      <dgm:spPr/>
      <dgm:t>
        <a:bodyPr/>
        <a:lstStyle/>
        <a:p>
          <a:r>
            <a:rPr lang="en-GB"/>
            <a:t>Complex social and operational dynamics</a:t>
          </a:r>
        </a:p>
      </dgm:t>
    </dgm:pt>
    <dgm:pt modelId="{089AD736-D2A7-4607-A2D8-B5EEB732B1AA}" type="parTrans" cxnId="{398458E6-7D53-4FE1-8E9B-DFD3661A5D0A}">
      <dgm:prSet/>
      <dgm:spPr/>
      <dgm:t>
        <a:bodyPr/>
        <a:lstStyle/>
        <a:p>
          <a:endParaRPr lang="en-GB"/>
        </a:p>
      </dgm:t>
    </dgm:pt>
    <dgm:pt modelId="{18850082-8278-4E63-8A7A-DF183288D21D}" type="sibTrans" cxnId="{398458E6-7D53-4FE1-8E9B-DFD3661A5D0A}">
      <dgm:prSet/>
      <dgm:spPr/>
      <dgm:t>
        <a:bodyPr/>
        <a:lstStyle/>
        <a:p>
          <a:endParaRPr lang="en-GB"/>
        </a:p>
      </dgm:t>
    </dgm:pt>
    <dgm:pt modelId="{03F8E4EB-E043-4EB5-A381-CE895DEDEE85}">
      <dgm:prSet/>
      <dgm:spPr/>
      <dgm:t>
        <a:bodyPr/>
        <a:lstStyle/>
        <a:p>
          <a:r>
            <a:rPr lang="en-GB"/>
            <a:t>Old machines and the diverse age groups from distinct cultural backgrounds</a:t>
          </a:r>
        </a:p>
      </dgm:t>
    </dgm:pt>
    <dgm:pt modelId="{F05EA7CE-690D-4E3A-8955-BE58AF7F2F29}" type="parTrans" cxnId="{028E162E-940A-47D5-A55B-D143FA70226C}">
      <dgm:prSet/>
      <dgm:spPr/>
      <dgm:t>
        <a:bodyPr/>
        <a:lstStyle/>
        <a:p>
          <a:endParaRPr lang="en-GB"/>
        </a:p>
      </dgm:t>
    </dgm:pt>
    <dgm:pt modelId="{D5B55F6B-D678-4084-AC1A-9ED85B18A41A}" type="sibTrans" cxnId="{028E162E-940A-47D5-A55B-D143FA70226C}">
      <dgm:prSet/>
      <dgm:spPr/>
      <dgm:t>
        <a:bodyPr/>
        <a:lstStyle/>
        <a:p>
          <a:endParaRPr lang="en-GB"/>
        </a:p>
      </dgm:t>
    </dgm:pt>
    <dgm:pt modelId="{18BBB5A1-32A4-4221-802A-DE0938269A77}" type="pres">
      <dgm:prSet presAssocID="{BA67E088-EABE-479B-99CF-3FF75059B2C9}" presName="Name0" presStyleCnt="0">
        <dgm:presLayoutVars>
          <dgm:chMax val="7"/>
          <dgm:chPref val="7"/>
          <dgm:dir/>
        </dgm:presLayoutVars>
      </dgm:prSet>
      <dgm:spPr/>
      <dgm:t>
        <a:bodyPr/>
        <a:lstStyle/>
        <a:p>
          <a:endParaRPr lang="en-US"/>
        </a:p>
      </dgm:t>
    </dgm:pt>
    <dgm:pt modelId="{4B548E5A-2945-402F-A7D3-7687791CE693}" type="pres">
      <dgm:prSet presAssocID="{BA67E088-EABE-479B-99CF-3FF75059B2C9}" presName="Name1" presStyleCnt="0"/>
      <dgm:spPr/>
    </dgm:pt>
    <dgm:pt modelId="{309CA37E-11F7-4ADA-A875-0871BBF8193A}" type="pres">
      <dgm:prSet presAssocID="{BA67E088-EABE-479B-99CF-3FF75059B2C9}" presName="cycle" presStyleCnt="0"/>
      <dgm:spPr/>
    </dgm:pt>
    <dgm:pt modelId="{79DD2E8B-948A-4D3B-A7E9-497AF729ADF7}" type="pres">
      <dgm:prSet presAssocID="{BA67E088-EABE-479B-99CF-3FF75059B2C9}" presName="srcNode" presStyleLbl="node1" presStyleIdx="0" presStyleCnt="2"/>
      <dgm:spPr/>
    </dgm:pt>
    <dgm:pt modelId="{83E59E0F-936A-4059-8FDB-BB9DA2282602}" type="pres">
      <dgm:prSet presAssocID="{BA67E088-EABE-479B-99CF-3FF75059B2C9}" presName="conn" presStyleLbl="parChTrans1D2" presStyleIdx="0" presStyleCnt="1"/>
      <dgm:spPr/>
      <dgm:t>
        <a:bodyPr/>
        <a:lstStyle/>
        <a:p>
          <a:endParaRPr lang="en-US"/>
        </a:p>
      </dgm:t>
    </dgm:pt>
    <dgm:pt modelId="{7A027973-A5A3-4C64-AC36-7E2049EDC657}" type="pres">
      <dgm:prSet presAssocID="{BA67E088-EABE-479B-99CF-3FF75059B2C9}" presName="extraNode" presStyleLbl="node1" presStyleIdx="0" presStyleCnt="2"/>
      <dgm:spPr/>
    </dgm:pt>
    <dgm:pt modelId="{A877389C-FF69-4872-AA37-F2C544180A90}" type="pres">
      <dgm:prSet presAssocID="{BA67E088-EABE-479B-99CF-3FF75059B2C9}" presName="dstNode" presStyleLbl="node1" presStyleIdx="0" presStyleCnt="2"/>
      <dgm:spPr/>
    </dgm:pt>
    <dgm:pt modelId="{97DC6368-FEB4-49D3-9ED3-827C8F7D5F62}" type="pres">
      <dgm:prSet presAssocID="{24A7014F-CC6C-405A-8C18-E5E460B5272F}" presName="text_1" presStyleLbl="node1" presStyleIdx="0" presStyleCnt="2">
        <dgm:presLayoutVars>
          <dgm:bulletEnabled val="1"/>
        </dgm:presLayoutVars>
      </dgm:prSet>
      <dgm:spPr/>
      <dgm:t>
        <a:bodyPr/>
        <a:lstStyle/>
        <a:p>
          <a:endParaRPr lang="en-US"/>
        </a:p>
      </dgm:t>
    </dgm:pt>
    <dgm:pt modelId="{8ABE19D9-3ECE-41FE-A8BC-510DF663719D}" type="pres">
      <dgm:prSet presAssocID="{24A7014F-CC6C-405A-8C18-E5E460B5272F}" presName="accent_1" presStyleCnt="0"/>
      <dgm:spPr/>
    </dgm:pt>
    <dgm:pt modelId="{C5956CBB-72DC-4BB8-A878-F97295495FF8}" type="pres">
      <dgm:prSet presAssocID="{24A7014F-CC6C-405A-8C18-E5E460B5272F}" presName="accentRepeatNode" presStyleLbl="solidFgAcc1" presStyleIdx="0" presStyleCnt="2"/>
      <dgm:spPr/>
    </dgm:pt>
    <dgm:pt modelId="{AA3BCB15-220D-41AB-BD26-2F4F489F277C}" type="pres">
      <dgm:prSet presAssocID="{03F8E4EB-E043-4EB5-A381-CE895DEDEE85}" presName="text_2" presStyleLbl="node1" presStyleIdx="1" presStyleCnt="2">
        <dgm:presLayoutVars>
          <dgm:bulletEnabled val="1"/>
        </dgm:presLayoutVars>
      </dgm:prSet>
      <dgm:spPr/>
      <dgm:t>
        <a:bodyPr/>
        <a:lstStyle/>
        <a:p>
          <a:endParaRPr lang="en-US"/>
        </a:p>
      </dgm:t>
    </dgm:pt>
    <dgm:pt modelId="{B5C6574F-DB1F-40A8-8165-4ECB8EA778CB}" type="pres">
      <dgm:prSet presAssocID="{03F8E4EB-E043-4EB5-A381-CE895DEDEE85}" presName="accent_2" presStyleCnt="0"/>
      <dgm:spPr/>
    </dgm:pt>
    <dgm:pt modelId="{B7BFE91F-A405-43C1-8CB7-DE239F5C01B6}" type="pres">
      <dgm:prSet presAssocID="{03F8E4EB-E043-4EB5-A381-CE895DEDEE85}" presName="accentRepeatNode" presStyleLbl="solidFgAcc1" presStyleIdx="1" presStyleCnt="2"/>
      <dgm:spPr/>
    </dgm:pt>
  </dgm:ptLst>
  <dgm:cxnLst>
    <dgm:cxn modelId="{FD04DCD6-8FBD-43FF-BF6D-967A51A22BD3}" type="presOf" srcId="{03F8E4EB-E043-4EB5-A381-CE895DEDEE85}" destId="{AA3BCB15-220D-41AB-BD26-2F4F489F277C}" srcOrd="0" destOrd="0" presId="urn:microsoft.com/office/officeart/2008/layout/VerticalCurvedList"/>
    <dgm:cxn modelId="{3C88F81C-01D0-46E0-9BC3-8F69A7D71982}" type="presOf" srcId="{BA67E088-EABE-479B-99CF-3FF75059B2C9}" destId="{18BBB5A1-32A4-4221-802A-DE0938269A77}" srcOrd="0" destOrd="0" presId="urn:microsoft.com/office/officeart/2008/layout/VerticalCurvedList"/>
    <dgm:cxn modelId="{BF5D4A83-BB19-4830-8676-AC4FA317CC4A}" type="presOf" srcId="{24A7014F-CC6C-405A-8C18-E5E460B5272F}" destId="{97DC6368-FEB4-49D3-9ED3-827C8F7D5F62}" srcOrd="0" destOrd="0" presId="urn:microsoft.com/office/officeart/2008/layout/VerticalCurvedList"/>
    <dgm:cxn modelId="{028E162E-940A-47D5-A55B-D143FA70226C}" srcId="{BA67E088-EABE-479B-99CF-3FF75059B2C9}" destId="{03F8E4EB-E043-4EB5-A381-CE895DEDEE85}" srcOrd="1" destOrd="0" parTransId="{F05EA7CE-690D-4E3A-8955-BE58AF7F2F29}" sibTransId="{D5B55F6B-D678-4084-AC1A-9ED85B18A41A}"/>
    <dgm:cxn modelId="{398458E6-7D53-4FE1-8E9B-DFD3661A5D0A}" srcId="{BA67E088-EABE-479B-99CF-3FF75059B2C9}" destId="{24A7014F-CC6C-405A-8C18-E5E460B5272F}" srcOrd="0" destOrd="0" parTransId="{089AD736-D2A7-4607-A2D8-B5EEB732B1AA}" sibTransId="{18850082-8278-4E63-8A7A-DF183288D21D}"/>
    <dgm:cxn modelId="{07883E6C-9E5C-4858-99C2-9193CE32902F}" type="presOf" srcId="{18850082-8278-4E63-8A7A-DF183288D21D}" destId="{83E59E0F-936A-4059-8FDB-BB9DA2282602}" srcOrd="0" destOrd="0" presId="urn:microsoft.com/office/officeart/2008/layout/VerticalCurvedList"/>
    <dgm:cxn modelId="{7B16A682-08B7-4EBB-9A53-100C265B13C2}" type="presParOf" srcId="{18BBB5A1-32A4-4221-802A-DE0938269A77}" destId="{4B548E5A-2945-402F-A7D3-7687791CE693}" srcOrd="0" destOrd="0" presId="urn:microsoft.com/office/officeart/2008/layout/VerticalCurvedList"/>
    <dgm:cxn modelId="{F60A3D81-FC62-49ED-98E8-CC9435BAAA15}" type="presParOf" srcId="{4B548E5A-2945-402F-A7D3-7687791CE693}" destId="{309CA37E-11F7-4ADA-A875-0871BBF8193A}" srcOrd="0" destOrd="0" presId="urn:microsoft.com/office/officeart/2008/layout/VerticalCurvedList"/>
    <dgm:cxn modelId="{916EA4DC-9BC5-4FCB-83A2-7E6B6A5CF569}" type="presParOf" srcId="{309CA37E-11F7-4ADA-A875-0871BBF8193A}" destId="{79DD2E8B-948A-4D3B-A7E9-497AF729ADF7}" srcOrd="0" destOrd="0" presId="urn:microsoft.com/office/officeart/2008/layout/VerticalCurvedList"/>
    <dgm:cxn modelId="{BEAD3BBF-8533-467C-996C-459792B94583}" type="presParOf" srcId="{309CA37E-11F7-4ADA-A875-0871BBF8193A}" destId="{83E59E0F-936A-4059-8FDB-BB9DA2282602}" srcOrd="1" destOrd="0" presId="urn:microsoft.com/office/officeart/2008/layout/VerticalCurvedList"/>
    <dgm:cxn modelId="{EA3D2953-BC63-4EE1-871A-E9817E1694A0}" type="presParOf" srcId="{309CA37E-11F7-4ADA-A875-0871BBF8193A}" destId="{7A027973-A5A3-4C64-AC36-7E2049EDC657}" srcOrd="2" destOrd="0" presId="urn:microsoft.com/office/officeart/2008/layout/VerticalCurvedList"/>
    <dgm:cxn modelId="{CAC7B3E9-025C-43DA-9EF9-E83C3D9208B9}" type="presParOf" srcId="{309CA37E-11F7-4ADA-A875-0871BBF8193A}" destId="{A877389C-FF69-4872-AA37-F2C544180A90}" srcOrd="3" destOrd="0" presId="urn:microsoft.com/office/officeart/2008/layout/VerticalCurvedList"/>
    <dgm:cxn modelId="{543377B6-FE1E-48AF-953C-2FBE4A958D2A}" type="presParOf" srcId="{4B548E5A-2945-402F-A7D3-7687791CE693}" destId="{97DC6368-FEB4-49D3-9ED3-827C8F7D5F62}" srcOrd="1" destOrd="0" presId="urn:microsoft.com/office/officeart/2008/layout/VerticalCurvedList"/>
    <dgm:cxn modelId="{F01C865C-E1C0-4535-BF24-50AF18087065}" type="presParOf" srcId="{4B548E5A-2945-402F-A7D3-7687791CE693}" destId="{8ABE19D9-3ECE-41FE-A8BC-510DF663719D}" srcOrd="2" destOrd="0" presId="urn:microsoft.com/office/officeart/2008/layout/VerticalCurvedList"/>
    <dgm:cxn modelId="{422DB193-495F-452A-A447-79E52FFB5235}" type="presParOf" srcId="{8ABE19D9-3ECE-41FE-A8BC-510DF663719D}" destId="{C5956CBB-72DC-4BB8-A878-F97295495FF8}" srcOrd="0" destOrd="0" presId="urn:microsoft.com/office/officeart/2008/layout/VerticalCurvedList"/>
    <dgm:cxn modelId="{C01C285B-90F2-4B13-9674-423A80A79D83}" type="presParOf" srcId="{4B548E5A-2945-402F-A7D3-7687791CE693}" destId="{AA3BCB15-220D-41AB-BD26-2F4F489F277C}" srcOrd="3" destOrd="0" presId="urn:microsoft.com/office/officeart/2008/layout/VerticalCurvedList"/>
    <dgm:cxn modelId="{8CCF4B73-BB86-4AC2-AFAB-DDF86969EE52}" type="presParOf" srcId="{4B548E5A-2945-402F-A7D3-7687791CE693}" destId="{B5C6574F-DB1F-40A8-8165-4ECB8EA778CB}" srcOrd="4" destOrd="0" presId="urn:microsoft.com/office/officeart/2008/layout/VerticalCurvedList"/>
    <dgm:cxn modelId="{B4715E28-94FB-4620-84EA-E7DA7DADB304}" type="presParOf" srcId="{B5C6574F-DB1F-40A8-8165-4ECB8EA778CB}" destId="{B7BFE91F-A405-43C1-8CB7-DE239F5C01B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EF21EE-2225-408B-9248-B180C80A50F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11A1F0CE-942E-4ED7-B9D0-2619C898AE7B}">
      <dgm:prSet/>
      <dgm:spPr/>
      <dgm:t>
        <a:bodyPr/>
        <a:lstStyle/>
        <a:p>
          <a:r>
            <a:rPr lang="en-GB"/>
            <a:t>Language and cultural differences, the staff are from diverse linguistic backgrounds</a:t>
          </a:r>
        </a:p>
      </dgm:t>
    </dgm:pt>
    <dgm:pt modelId="{F47E6B45-36B2-4DEC-938B-0287C452B051}" type="parTrans" cxnId="{59045526-79DE-4766-93A6-CB18CC4823F2}">
      <dgm:prSet/>
      <dgm:spPr/>
      <dgm:t>
        <a:bodyPr/>
        <a:lstStyle/>
        <a:p>
          <a:endParaRPr lang="en-GB"/>
        </a:p>
      </dgm:t>
    </dgm:pt>
    <dgm:pt modelId="{80DADFC0-050D-46F5-A062-CB8638F77E6C}" type="sibTrans" cxnId="{59045526-79DE-4766-93A6-CB18CC4823F2}">
      <dgm:prSet/>
      <dgm:spPr/>
      <dgm:t>
        <a:bodyPr/>
        <a:lstStyle/>
        <a:p>
          <a:endParaRPr lang="en-GB"/>
        </a:p>
      </dgm:t>
    </dgm:pt>
    <dgm:pt modelId="{CF70F568-EE9D-44A7-8A65-F0E715F77D27}">
      <dgm:prSet/>
      <dgm:spPr/>
      <dgm:t>
        <a:bodyPr/>
        <a:lstStyle/>
        <a:p>
          <a:r>
            <a:rPr lang="en-GB"/>
            <a:t>Inconsistent understanding due to a lack of training methods on food safety standards </a:t>
          </a:r>
        </a:p>
      </dgm:t>
    </dgm:pt>
    <dgm:pt modelId="{C0825F88-D05D-42A4-A013-A685C7BE06DA}" type="parTrans" cxnId="{6F5B9B7A-EBFA-4694-9969-2BA5B2C6950C}">
      <dgm:prSet/>
      <dgm:spPr/>
      <dgm:t>
        <a:bodyPr/>
        <a:lstStyle/>
        <a:p>
          <a:endParaRPr lang="en-GB"/>
        </a:p>
      </dgm:t>
    </dgm:pt>
    <dgm:pt modelId="{307ADEAE-68BC-44E0-A504-6F3BB42F659B}" type="sibTrans" cxnId="{6F5B9B7A-EBFA-4694-9969-2BA5B2C6950C}">
      <dgm:prSet/>
      <dgm:spPr/>
      <dgm:t>
        <a:bodyPr/>
        <a:lstStyle/>
        <a:p>
          <a:endParaRPr lang="en-GB"/>
        </a:p>
      </dgm:t>
    </dgm:pt>
    <dgm:pt modelId="{144FA912-44CC-4A9C-9F81-D2942004C56B}">
      <dgm:prSet/>
      <dgm:spPr/>
      <dgm:t>
        <a:bodyPr/>
        <a:lstStyle/>
        <a:p>
          <a:r>
            <a:rPr lang="en-GB"/>
            <a:t>Lack of communication between the staff and management </a:t>
          </a:r>
        </a:p>
      </dgm:t>
    </dgm:pt>
    <dgm:pt modelId="{F7227A1F-43B3-4AE1-B0B5-D6D85141D5A9}" type="parTrans" cxnId="{28C98983-BB6E-4CE5-87A7-1E15FFCDCDA0}">
      <dgm:prSet/>
      <dgm:spPr/>
      <dgm:t>
        <a:bodyPr/>
        <a:lstStyle/>
        <a:p>
          <a:endParaRPr lang="en-GB"/>
        </a:p>
      </dgm:t>
    </dgm:pt>
    <dgm:pt modelId="{59ED3910-3E7F-4622-B313-82B2D6BD1324}" type="sibTrans" cxnId="{28C98983-BB6E-4CE5-87A7-1E15FFCDCDA0}">
      <dgm:prSet/>
      <dgm:spPr/>
      <dgm:t>
        <a:bodyPr/>
        <a:lstStyle/>
        <a:p>
          <a:endParaRPr lang="en-GB"/>
        </a:p>
      </dgm:t>
    </dgm:pt>
    <dgm:pt modelId="{4AEED2C8-2981-4CA4-853A-7FA3E20F7DE7}" type="pres">
      <dgm:prSet presAssocID="{A5EF21EE-2225-408B-9248-B180C80A50F8}" presName="linear" presStyleCnt="0">
        <dgm:presLayoutVars>
          <dgm:animLvl val="lvl"/>
          <dgm:resizeHandles val="exact"/>
        </dgm:presLayoutVars>
      </dgm:prSet>
      <dgm:spPr/>
      <dgm:t>
        <a:bodyPr/>
        <a:lstStyle/>
        <a:p>
          <a:endParaRPr lang="en-US"/>
        </a:p>
      </dgm:t>
    </dgm:pt>
    <dgm:pt modelId="{CA56E703-EEFF-43EB-8187-CC88066A2974}" type="pres">
      <dgm:prSet presAssocID="{11A1F0CE-942E-4ED7-B9D0-2619C898AE7B}" presName="parentText" presStyleLbl="node1" presStyleIdx="0" presStyleCnt="3">
        <dgm:presLayoutVars>
          <dgm:chMax val="0"/>
          <dgm:bulletEnabled val="1"/>
        </dgm:presLayoutVars>
      </dgm:prSet>
      <dgm:spPr/>
      <dgm:t>
        <a:bodyPr/>
        <a:lstStyle/>
        <a:p>
          <a:endParaRPr lang="en-US"/>
        </a:p>
      </dgm:t>
    </dgm:pt>
    <dgm:pt modelId="{0F853757-60B3-42EC-9068-BA7FBECB3CE8}" type="pres">
      <dgm:prSet presAssocID="{80DADFC0-050D-46F5-A062-CB8638F77E6C}" presName="spacer" presStyleCnt="0"/>
      <dgm:spPr/>
    </dgm:pt>
    <dgm:pt modelId="{2E857EF1-1D9E-4C64-B4BB-3250FB92CBC9}" type="pres">
      <dgm:prSet presAssocID="{CF70F568-EE9D-44A7-8A65-F0E715F77D27}" presName="parentText" presStyleLbl="node1" presStyleIdx="1" presStyleCnt="3">
        <dgm:presLayoutVars>
          <dgm:chMax val="0"/>
          <dgm:bulletEnabled val="1"/>
        </dgm:presLayoutVars>
      </dgm:prSet>
      <dgm:spPr/>
      <dgm:t>
        <a:bodyPr/>
        <a:lstStyle/>
        <a:p>
          <a:endParaRPr lang="en-US"/>
        </a:p>
      </dgm:t>
    </dgm:pt>
    <dgm:pt modelId="{6381109C-AC51-428C-B260-A3B001527C3D}" type="pres">
      <dgm:prSet presAssocID="{307ADEAE-68BC-44E0-A504-6F3BB42F659B}" presName="spacer" presStyleCnt="0"/>
      <dgm:spPr/>
    </dgm:pt>
    <dgm:pt modelId="{9A7C80ED-45A6-49FB-AB6E-C4925D172904}" type="pres">
      <dgm:prSet presAssocID="{144FA912-44CC-4A9C-9F81-D2942004C56B}" presName="parentText" presStyleLbl="node1" presStyleIdx="2" presStyleCnt="3">
        <dgm:presLayoutVars>
          <dgm:chMax val="0"/>
          <dgm:bulletEnabled val="1"/>
        </dgm:presLayoutVars>
      </dgm:prSet>
      <dgm:spPr/>
      <dgm:t>
        <a:bodyPr/>
        <a:lstStyle/>
        <a:p>
          <a:endParaRPr lang="en-US"/>
        </a:p>
      </dgm:t>
    </dgm:pt>
  </dgm:ptLst>
  <dgm:cxnLst>
    <dgm:cxn modelId="{556D40C2-F11C-4D50-B579-4AA53B369F1D}" type="presOf" srcId="{144FA912-44CC-4A9C-9F81-D2942004C56B}" destId="{9A7C80ED-45A6-49FB-AB6E-C4925D172904}" srcOrd="0" destOrd="0" presId="urn:microsoft.com/office/officeart/2005/8/layout/vList2"/>
    <dgm:cxn modelId="{FA501427-6AA0-4530-BD0D-0DFBD9ED2E46}" type="presOf" srcId="{11A1F0CE-942E-4ED7-B9D0-2619C898AE7B}" destId="{CA56E703-EEFF-43EB-8187-CC88066A2974}" srcOrd="0" destOrd="0" presId="urn:microsoft.com/office/officeart/2005/8/layout/vList2"/>
    <dgm:cxn modelId="{1113D77E-B25F-464F-89B3-DBF0876507CC}" type="presOf" srcId="{CF70F568-EE9D-44A7-8A65-F0E715F77D27}" destId="{2E857EF1-1D9E-4C64-B4BB-3250FB92CBC9}" srcOrd="0" destOrd="0" presId="urn:microsoft.com/office/officeart/2005/8/layout/vList2"/>
    <dgm:cxn modelId="{59045526-79DE-4766-93A6-CB18CC4823F2}" srcId="{A5EF21EE-2225-408B-9248-B180C80A50F8}" destId="{11A1F0CE-942E-4ED7-B9D0-2619C898AE7B}" srcOrd="0" destOrd="0" parTransId="{F47E6B45-36B2-4DEC-938B-0287C452B051}" sibTransId="{80DADFC0-050D-46F5-A062-CB8638F77E6C}"/>
    <dgm:cxn modelId="{6F5B9B7A-EBFA-4694-9969-2BA5B2C6950C}" srcId="{A5EF21EE-2225-408B-9248-B180C80A50F8}" destId="{CF70F568-EE9D-44A7-8A65-F0E715F77D27}" srcOrd="1" destOrd="0" parTransId="{C0825F88-D05D-42A4-A013-A685C7BE06DA}" sibTransId="{307ADEAE-68BC-44E0-A504-6F3BB42F659B}"/>
    <dgm:cxn modelId="{74DAF435-46F2-4259-B708-AE00AC08DCC7}" type="presOf" srcId="{A5EF21EE-2225-408B-9248-B180C80A50F8}" destId="{4AEED2C8-2981-4CA4-853A-7FA3E20F7DE7}" srcOrd="0" destOrd="0" presId="urn:microsoft.com/office/officeart/2005/8/layout/vList2"/>
    <dgm:cxn modelId="{28C98983-BB6E-4CE5-87A7-1E15FFCDCDA0}" srcId="{A5EF21EE-2225-408B-9248-B180C80A50F8}" destId="{144FA912-44CC-4A9C-9F81-D2942004C56B}" srcOrd="2" destOrd="0" parTransId="{F7227A1F-43B3-4AE1-B0B5-D6D85141D5A9}" sibTransId="{59ED3910-3E7F-4622-B313-82B2D6BD1324}"/>
    <dgm:cxn modelId="{56977BB9-56DC-4914-97DC-38545A7A86AF}" type="presParOf" srcId="{4AEED2C8-2981-4CA4-853A-7FA3E20F7DE7}" destId="{CA56E703-EEFF-43EB-8187-CC88066A2974}" srcOrd="0" destOrd="0" presId="urn:microsoft.com/office/officeart/2005/8/layout/vList2"/>
    <dgm:cxn modelId="{90503259-CC1E-473E-B6C8-E3E6595D6B75}" type="presParOf" srcId="{4AEED2C8-2981-4CA4-853A-7FA3E20F7DE7}" destId="{0F853757-60B3-42EC-9068-BA7FBECB3CE8}" srcOrd="1" destOrd="0" presId="urn:microsoft.com/office/officeart/2005/8/layout/vList2"/>
    <dgm:cxn modelId="{F74DE4A8-EB2B-442E-A734-18CBC1CA4104}" type="presParOf" srcId="{4AEED2C8-2981-4CA4-853A-7FA3E20F7DE7}" destId="{2E857EF1-1D9E-4C64-B4BB-3250FB92CBC9}" srcOrd="2" destOrd="0" presId="urn:microsoft.com/office/officeart/2005/8/layout/vList2"/>
    <dgm:cxn modelId="{236B304F-1DD5-484D-9456-CF1B53E28E20}" type="presParOf" srcId="{4AEED2C8-2981-4CA4-853A-7FA3E20F7DE7}" destId="{6381109C-AC51-428C-B260-A3B001527C3D}" srcOrd="3" destOrd="0" presId="urn:microsoft.com/office/officeart/2005/8/layout/vList2"/>
    <dgm:cxn modelId="{69ECB80E-6B84-4C22-9FC8-5706371BBB49}" type="presParOf" srcId="{4AEED2C8-2981-4CA4-853A-7FA3E20F7DE7}" destId="{9A7C80ED-45A6-49FB-AB6E-C4925D17290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DCD78C-B92A-462B-93B5-9CDBB39A843B}" type="doc">
      <dgm:prSet loTypeId="urn:microsoft.com/office/officeart/2005/8/layout/hProcess9" loCatId="process" qsTypeId="urn:microsoft.com/office/officeart/2005/8/quickstyle/simple1" qsCatId="simple" csTypeId="urn:microsoft.com/office/officeart/2005/8/colors/colorful2" csCatId="colorful"/>
      <dgm:spPr/>
      <dgm:t>
        <a:bodyPr/>
        <a:lstStyle/>
        <a:p>
          <a:endParaRPr lang="en-GB"/>
        </a:p>
      </dgm:t>
    </dgm:pt>
    <dgm:pt modelId="{9D3CFBD3-9496-40D2-BB58-F908C32980C5}">
      <dgm:prSet/>
      <dgm:spPr/>
      <dgm:t>
        <a:bodyPr/>
        <a:lstStyle/>
        <a:p>
          <a:r>
            <a:rPr lang="en-GB"/>
            <a:t>Cultural variance in hygiene precautions and maintaining food standard quality</a:t>
          </a:r>
        </a:p>
      </dgm:t>
    </dgm:pt>
    <dgm:pt modelId="{42D3439A-5CC9-4676-BED4-2ACCF0803F52}" type="parTrans" cxnId="{2ADE6FD4-555A-403B-A3AF-4869E0F7C18B}">
      <dgm:prSet/>
      <dgm:spPr/>
      <dgm:t>
        <a:bodyPr/>
        <a:lstStyle/>
        <a:p>
          <a:endParaRPr lang="en-GB"/>
        </a:p>
      </dgm:t>
    </dgm:pt>
    <dgm:pt modelId="{0FC35B0F-7D3B-4395-851E-B9B4B5E0A7A1}" type="sibTrans" cxnId="{2ADE6FD4-555A-403B-A3AF-4869E0F7C18B}">
      <dgm:prSet/>
      <dgm:spPr/>
      <dgm:t>
        <a:bodyPr/>
        <a:lstStyle/>
        <a:p>
          <a:endParaRPr lang="en-GB"/>
        </a:p>
      </dgm:t>
    </dgm:pt>
    <dgm:pt modelId="{0C10D1A6-3ED6-4ED4-A867-86BA5A3A3CCD}">
      <dgm:prSet/>
      <dgm:spPr/>
      <dgm:t>
        <a:bodyPr/>
        <a:lstStyle/>
        <a:p>
          <a:r>
            <a:rPr lang="en-GB"/>
            <a:t>Over-reliance on job training  on a single language often results in limited understanding </a:t>
          </a:r>
        </a:p>
      </dgm:t>
    </dgm:pt>
    <dgm:pt modelId="{02AA7AB1-CEF4-4F39-B3A4-0FADAD2354F6}" type="parTrans" cxnId="{CAD4FD03-F727-408C-B57C-EE068425B6CF}">
      <dgm:prSet/>
      <dgm:spPr/>
      <dgm:t>
        <a:bodyPr/>
        <a:lstStyle/>
        <a:p>
          <a:endParaRPr lang="en-GB"/>
        </a:p>
      </dgm:t>
    </dgm:pt>
    <dgm:pt modelId="{FCF413BE-8998-4E3F-AF63-E929DE307214}" type="sibTrans" cxnId="{CAD4FD03-F727-408C-B57C-EE068425B6CF}">
      <dgm:prSet/>
      <dgm:spPr/>
      <dgm:t>
        <a:bodyPr/>
        <a:lstStyle/>
        <a:p>
          <a:endParaRPr lang="en-GB"/>
        </a:p>
      </dgm:t>
    </dgm:pt>
    <dgm:pt modelId="{C7483A90-DFE6-4C15-A943-1AD70B9038F5}" type="pres">
      <dgm:prSet presAssocID="{80DCD78C-B92A-462B-93B5-9CDBB39A843B}" presName="CompostProcess" presStyleCnt="0">
        <dgm:presLayoutVars>
          <dgm:dir/>
          <dgm:resizeHandles val="exact"/>
        </dgm:presLayoutVars>
      </dgm:prSet>
      <dgm:spPr/>
      <dgm:t>
        <a:bodyPr/>
        <a:lstStyle/>
        <a:p>
          <a:endParaRPr lang="en-US"/>
        </a:p>
      </dgm:t>
    </dgm:pt>
    <dgm:pt modelId="{CAA98E68-CC79-4239-8233-2FCC4378027B}" type="pres">
      <dgm:prSet presAssocID="{80DCD78C-B92A-462B-93B5-9CDBB39A843B}" presName="arrow" presStyleLbl="bgShp" presStyleIdx="0" presStyleCnt="1"/>
      <dgm:spPr/>
    </dgm:pt>
    <dgm:pt modelId="{3CC6A7CB-32F5-4E05-BF01-379784C7382D}" type="pres">
      <dgm:prSet presAssocID="{80DCD78C-B92A-462B-93B5-9CDBB39A843B}" presName="linearProcess" presStyleCnt="0"/>
      <dgm:spPr/>
    </dgm:pt>
    <dgm:pt modelId="{E0DBA40C-7828-4582-A463-16A65EDF8FBF}" type="pres">
      <dgm:prSet presAssocID="{9D3CFBD3-9496-40D2-BB58-F908C32980C5}" presName="textNode" presStyleLbl="node1" presStyleIdx="0" presStyleCnt="2">
        <dgm:presLayoutVars>
          <dgm:bulletEnabled val="1"/>
        </dgm:presLayoutVars>
      </dgm:prSet>
      <dgm:spPr/>
      <dgm:t>
        <a:bodyPr/>
        <a:lstStyle/>
        <a:p>
          <a:endParaRPr lang="en-US"/>
        </a:p>
      </dgm:t>
    </dgm:pt>
    <dgm:pt modelId="{48802732-391B-4B0C-A382-7D0ECCF259A4}" type="pres">
      <dgm:prSet presAssocID="{0FC35B0F-7D3B-4395-851E-B9B4B5E0A7A1}" presName="sibTrans" presStyleCnt="0"/>
      <dgm:spPr/>
    </dgm:pt>
    <dgm:pt modelId="{59330032-619A-40BB-8382-9609B7AFEBFA}" type="pres">
      <dgm:prSet presAssocID="{0C10D1A6-3ED6-4ED4-A867-86BA5A3A3CCD}" presName="textNode" presStyleLbl="node1" presStyleIdx="1" presStyleCnt="2">
        <dgm:presLayoutVars>
          <dgm:bulletEnabled val="1"/>
        </dgm:presLayoutVars>
      </dgm:prSet>
      <dgm:spPr/>
      <dgm:t>
        <a:bodyPr/>
        <a:lstStyle/>
        <a:p>
          <a:endParaRPr lang="en-US"/>
        </a:p>
      </dgm:t>
    </dgm:pt>
  </dgm:ptLst>
  <dgm:cxnLst>
    <dgm:cxn modelId="{2ADE6FD4-555A-403B-A3AF-4869E0F7C18B}" srcId="{80DCD78C-B92A-462B-93B5-9CDBB39A843B}" destId="{9D3CFBD3-9496-40D2-BB58-F908C32980C5}" srcOrd="0" destOrd="0" parTransId="{42D3439A-5CC9-4676-BED4-2ACCF0803F52}" sibTransId="{0FC35B0F-7D3B-4395-851E-B9B4B5E0A7A1}"/>
    <dgm:cxn modelId="{A566DDB1-34EA-4E35-B953-90585C3C9F81}" type="presOf" srcId="{0C10D1A6-3ED6-4ED4-A867-86BA5A3A3CCD}" destId="{59330032-619A-40BB-8382-9609B7AFEBFA}" srcOrd="0" destOrd="0" presId="urn:microsoft.com/office/officeart/2005/8/layout/hProcess9"/>
    <dgm:cxn modelId="{CAD4FD03-F727-408C-B57C-EE068425B6CF}" srcId="{80DCD78C-B92A-462B-93B5-9CDBB39A843B}" destId="{0C10D1A6-3ED6-4ED4-A867-86BA5A3A3CCD}" srcOrd="1" destOrd="0" parTransId="{02AA7AB1-CEF4-4F39-B3A4-0FADAD2354F6}" sibTransId="{FCF413BE-8998-4E3F-AF63-E929DE307214}"/>
    <dgm:cxn modelId="{FB325EA5-1676-4A0B-8BBC-E0BF3CD3E83F}" type="presOf" srcId="{9D3CFBD3-9496-40D2-BB58-F908C32980C5}" destId="{E0DBA40C-7828-4582-A463-16A65EDF8FBF}" srcOrd="0" destOrd="0" presId="urn:microsoft.com/office/officeart/2005/8/layout/hProcess9"/>
    <dgm:cxn modelId="{1979DF0F-32CC-4221-98C3-0153C54AF8A2}" type="presOf" srcId="{80DCD78C-B92A-462B-93B5-9CDBB39A843B}" destId="{C7483A90-DFE6-4C15-A943-1AD70B9038F5}" srcOrd="0" destOrd="0" presId="urn:microsoft.com/office/officeart/2005/8/layout/hProcess9"/>
    <dgm:cxn modelId="{426D1A71-5118-4C55-9F42-A924595B2C07}" type="presParOf" srcId="{C7483A90-DFE6-4C15-A943-1AD70B9038F5}" destId="{CAA98E68-CC79-4239-8233-2FCC4378027B}" srcOrd="0" destOrd="0" presId="urn:microsoft.com/office/officeart/2005/8/layout/hProcess9"/>
    <dgm:cxn modelId="{D5B6B3AB-2B3E-4CBF-9DD7-9CE006816196}" type="presParOf" srcId="{C7483A90-DFE6-4C15-A943-1AD70B9038F5}" destId="{3CC6A7CB-32F5-4E05-BF01-379784C7382D}" srcOrd="1" destOrd="0" presId="urn:microsoft.com/office/officeart/2005/8/layout/hProcess9"/>
    <dgm:cxn modelId="{EBA41B49-C734-4C91-860D-D3083FF1FE51}" type="presParOf" srcId="{3CC6A7CB-32F5-4E05-BF01-379784C7382D}" destId="{E0DBA40C-7828-4582-A463-16A65EDF8FBF}" srcOrd="0" destOrd="0" presId="urn:microsoft.com/office/officeart/2005/8/layout/hProcess9"/>
    <dgm:cxn modelId="{B2701D08-7233-46FA-A107-215155FDDE94}" type="presParOf" srcId="{3CC6A7CB-32F5-4E05-BF01-379784C7382D}" destId="{48802732-391B-4B0C-A382-7D0ECCF259A4}" srcOrd="1" destOrd="0" presId="urn:microsoft.com/office/officeart/2005/8/layout/hProcess9"/>
    <dgm:cxn modelId="{4E7C41AF-B285-4541-BC5D-56FBDF9BD846}" type="presParOf" srcId="{3CC6A7CB-32F5-4E05-BF01-379784C7382D}" destId="{59330032-619A-40BB-8382-9609B7AFEBFA}"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8501FAD-080C-4F0A-83F6-FBF46BDE98A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GB"/>
        </a:p>
      </dgm:t>
    </dgm:pt>
    <dgm:pt modelId="{3BD6E2C1-C246-4053-8AA2-6D5FFADEDB38}">
      <dgm:prSet/>
      <dgm:spPr/>
      <dgm:t>
        <a:bodyPr/>
        <a:lstStyle/>
        <a:p>
          <a:r>
            <a:rPr lang="en-GB" b="1" i="1"/>
            <a:t>Shannon and Weaver</a:t>
          </a:r>
          <a:endParaRPr lang="en-GB"/>
        </a:p>
      </dgm:t>
    </dgm:pt>
    <dgm:pt modelId="{011D3914-5CF5-40A4-AB83-43A352F6070D}" type="parTrans" cxnId="{A524AAED-21CB-4818-B605-1DE0FA334DEA}">
      <dgm:prSet/>
      <dgm:spPr/>
      <dgm:t>
        <a:bodyPr/>
        <a:lstStyle/>
        <a:p>
          <a:endParaRPr lang="en-GB"/>
        </a:p>
      </dgm:t>
    </dgm:pt>
    <dgm:pt modelId="{B84A9F9F-B9F5-4771-BA89-72CB4EB45EF0}" type="sibTrans" cxnId="{A524AAED-21CB-4818-B605-1DE0FA334DEA}">
      <dgm:prSet/>
      <dgm:spPr/>
      <dgm:t>
        <a:bodyPr/>
        <a:lstStyle/>
        <a:p>
          <a:endParaRPr lang="en-GB"/>
        </a:p>
      </dgm:t>
    </dgm:pt>
    <dgm:pt modelId="{F262DECE-92D5-440F-9A1E-73A32CF6AA81}">
      <dgm:prSet/>
      <dgm:spPr/>
      <dgm:t>
        <a:bodyPr/>
        <a:lstStyle/>
        <a:p>
          <a:r>
            <a:rPr lang="en-GB"/>
            <a:t>Semantic problems arise due to language  and cultural differences </a:t>
          </a:r>
        </a:p>
      </dgm:t>
    </dgm:pt>
    <dgm:pt modelId="{F318D2B1-1A13-4946-8BFB-6CDBCAE00B73}" type="parTrans" cxnId="{FA9FB745-F428-4FF5-931B-DEB8BB6FECC9}">
      <dgm:prSet/>
      <dgm:spPr/>
      <dgm:t>
        <a:bodyPr/>
        <a:lstStyle/>
        <a:p>
          <a:endParaRPr lang="en-GB"/>
        </a:p>
      </dgm:t>
    </dgm:pt>
    <dgm:pt modelId="{85F733BE-8988-42FE-8D5C-72ABD16717ED}" type="sibTrans" cxnId="{FA9FB745-F428-4FF5-931B-DEB8BB6FECC9}">
      <dgm:prSet/>
      <dgm:spPr/>
      <dgm:t>
        <a:bodyPr/>
        <a:lstStyle/>
        <a:p>
          <a:endParaRPr lang="en-GB"/>
        </a:p>
      </dgm:t>
    </dgm:pt>
    <dgm:pt modelId="{9D32AB8A-61DE-41C6-ACA1-8E2395DC0F85}">
      <dgm:prSet/>
      <dgm:spPr/>
      <dgm:t>
        <a:bodyPr/>
        <a:lstStyle/>
        <a:p>
          <a:r>
            <a:rPr lang="en-GB"/>
            <a:t>Different perspectives and assumptions about the procedures</a:t>
          </a:r>
        </a:p>
      </dgm:t>
    </dgm:pt>
    <dgm:pt modelId="{34F6D8AB-89E3-46B4-A341-6D98418A9D13}" type="parTrans" cxnId="{540C7F1A-B3CD-41C0-BD00-752BC0DC1DE3}">
      <dgm:prSet/>
      <dgm:spPr/>
      <dgm:t>
        <a:bodyPr/>
        <a:lstStyle/>
        <a:p>
          <a:endParaRPr lang="en-GB"/>
        </a:p>
      </dgm:t>
    </dgm:pt>
    <dgm:pt modelId="{7DBC7005-20E0-48FD-876B-FC120863D840}" type="sibTrans" cxnId="{540C7F1A-B3CD-41C0-BD00-752BC0DC1DE3}">
      <dgm:prSet/>
      <dgm:spPr/>
      <dgm:t>
        <a:bodyPr/>
        <a:lstStyle/>
        <a:p>
          <a:endParaRPr lang="en-GB"/>
        </a:p>
      </dgm:t>
    </dgm:pt>
    <dgm:pt modelId="{E23B58E7-4237-4B74-A100-3E8DF95F1ADD}">
      <dgm:prSet/>
      <dgm:spPr/>
      <dgm:t>
        <a:bodyPr/>
        <a:lstStyle/>
        <a:p>
          <a:r>
            <a:rPr lang="en-GB"/>
            <a:t>Interpreted definitely among the staff members</a:t>
          </a:r>
        </a:p>
      </dgm:t>
    </dgm:pt>
    <dgm:pt modelId="{612EDD43-C9B9-4517-917A-DCC0D4A05EB9}" type="parTrans" cxnId="{4DA9D1DF-0B50-4614-BD3F-4F41ADCEA5B6}">
      <dgm:prSet/>
      <dgm:spPr/>
      <dgm:t>
        <a:bodyPr/>
        <a:lstStyle/>
        <a:p>
          <a:endParaRPr lang="en-GB"/>
        </a:p>
      </dgm:t>
    </dgm:pt>
    <dgm:pt modelId="{3A0C0223-D30F-42B2-8C7E-566BB4044223}" type="sibTrans" cxnId="{4DA9D1DF-0B50-4614-BD3F-4F41ADCEA5B6}">
      <dgm:prSet/>
      <dgm:spPr/>
      <dgm:t>
        <a:bodyPr/>
        <a:lstStyle/>
        <a:p>
          <a:endParaRPr lang="en-GB"/>
        </a:p>
      </dgm:t>
    </dgm:pt>
    <dgm:pt modelId="{2775A5E5-5954-437C-AAF7-6CD46B2F9E9E}" type="pres">
      <dgm:prSet presAssocID="{E8501FAD-080C-4F0A-83F6-FBF46BDE98AC}" presName="linear" presStyleCnt="0">
        <dgm:presLayoutVars>
          <dgm:animLvl val="lvl"/>
          <dgm:resizeHandles val="exact"/>
        </dgm:presLayoutVars>
      </dgm:prSet>
      <dgm:spPr/>
      <dgm:t>
        <a:bodyPr/>
        <a:lstStyle/>
        <a:p>
          <a:endParaRPr lang="en-US"/>
        </a:p>
      </dgm:t>
    </dgm:pt>
    <dgm:pt modelId="{6BA6666D-4E1E-4E44-8C5A-394C4BC0C1E0}" type="pres">
      <dgm:prSet presAssocID="{3BD6E2C1-C246-4053-8AA2-6D5FFADEDB38}" presName="parentText" presStyleLbl="node1" presStyleIdx="0" presStyleCnt="1">
        <dgm:presLayoutVars>
          <dgm:chMax val="0"/>
          <dgm:bulletEnabled val="1"/>
        </dgm:presLayoutVars>
      </dgm:prSet>
      <dgm:spPr/>
      <dgm:t>
        <a:bodyPr/>
        <a:lstStyle/>
        <a:p>
          <a:endParaRPr lang="en-US"/>
        </a:p>
      </dgm:t>
    </dgm:pt>
    <dgm:pt modelId="{E6450E30-54A7-4874-9FA0-FB0CF44F5D16}" type="pres">
      <dgm:prSet presAssocID="{3BD6E2C1-C246-4053-8AA2-6D5FFADEDB38}" presName="childText" presStyleLbl="revTx" presStyleIdx="0" presStyleCnt="1">
        <dgm:presLayoutVars>
          <dgm:bulletEnabled val="1"/>
        </dgm:presLayoutVars>
      </dgm:prSet>
      <dgm:spPr/>
      <dgm:t>
        <a:bodyPr/>
        <a:lstStyle/>
        <a:p>
          <a:endParaRPr lang="en-US"/>
        </a:p>
      </dgm:t>
    </dgm:pt>
  </dgm:ptLst>
  <dgm:cxnLst>
    <dgm:cxn modelId="{C8DA4480-B794-4F66-AAD1-E7B7B36372D9}" type="presOf" srcId="{E8501FAD-080C-4F0A-83F6-FBF46BDE98AC}" destId="{2775A5E5-5954-437C-AAF7-6CD46B2F9E9E}" srcOrd="0" destOrd="0" presId="urn:microsoft.com/office/officeart/2005/8/layout/vList2"/>
    <dgm:cxn modelId="{EE919AEB-0960-40BC-957D-02C0302544F3}" type="presOf" srcId="{9D32AB8A-61DE-41C6-ACA1-8E2395DC0F85}" destId="{E6450E30-54A7-4874-9FA0-FB0CF44F5D16}" srcOrd="0" destOrd="1" presId="urn:microsoft.com/office/officeart/2005/8/layout/vList2"/>
    <dgm:cxn modelId="{FA9FB745-F428-4FF5-931B-DEB8BB6FECC9}" srcId="{3BD6E2C1-C246-4053-8AA2-6D5FFADEDB38}" destId="{F262DECE-92D5-440F-9A1E-73A32CF6AA81}" srcOrd="0" destOrd="0" parTransId="{F318D2B1-1A13-4946-8BFB-6CDBCAE00B73}" sibTransId="{85F733BE-8988-42FE-8D5C-72ABD16717ED}"/>
    <dgm:cxn modelId="{01C35AF7-0FB7-4466-88A9-0FF12E9F82C1}" type="presOf" srcId="{3BD6E2C1-C246-4053-8AA2-6D5FFADEDB38}" destId="{6BA6666D-4E1E-4E44-8C5A-394C4BC0C1E0}" srcOrd="0" destOrd="0" presId="urn:microsoft.com/office/officeart/2005/8/layout/vList2"/>
    <dgm:cxn modelId="{4DA9D1DF-0B50-4614-BD3F-4F41ADCEA5B6}" srcId="{3BD6E2C1-C246-4053-8AA2-6D5FFADEDB38}" destId="{E23B58E7-4237-4B74-A100-3E8DF95F1ADD}" srcOrd="2" destOrd="0" parTransId="{612EDD43-C9B9-4517-917A-DCC0D4A05EB9}" sibTransId="{3A0C0223-D30F-42B2-8C7E-566BB4044223}"/>
    <dgm:cxn modelId="{8483E079-C80F-414A-A82E-1B9EF342EC23}" type="presOf" srcId="{E23B58E7-4237-4B74-A100-3E8DF95F1ADD}" destId="{E6450E30-54A7-4874-9FA0-FB0CF44F5D16}" srcOrd="0" destOrd="2" presId="urn:microsoft.com/office/officeart/2005/8/layout/vList2"/>
    <dgm:cxn modelId="{540C7F1A-B3CD-41C0-BD00-752BC0DC1DE3}" srcId="{3BD6E2C1-C246-4053-8AA2-6D5FFADEDB38}" destId="{9D32AB8A-61DE-41C6-ACA1-8E2395DC0F85}" srcOrd="1" destOrd="0" parTransId="{34F6D8AB-89E3-46B4-A341-6D98418A9D13}" sibTransId="{7DBC7005-20E0-48FD-876B-FC120863D840}"/>
    <dgm:cxn modelId="{9B653E2C-E2EA-4E26-8DAA-9AD8CD0EE8DF}" type="presOf" srcId="{F262DECE-92D5-440F-9A1E-73A32CF6AA81}" destId="{E6450E30-54A7-4874-9FA0-FB0CF44F5D16}" srcOrd="0" destOrd="0" presId="urn:microsoft.com/office/officeart/2005/8/layout/vList2"/>
    <dgm:cxn modelId="{A524AAED-21CB-4818-B605-1DE0FA334DEA}" srcId="{E8501FAD-080C-4F0A-83F6-FBF46BDE98AC}" destId="{3BD6E2C1-C246-4053-8AA2-6D5FFADEDB38}" srcOrd="0" destOrd="0" parTransId="{011D3914-5CF5-40A4-AB83-43A352F6070D}" sibTransId="{B84A9F9F-B9F5-4771-BA89-72CB4EB45EF0}"/>
    <dgm:cxn modelId="{C1D22D40-577D-4698-884A-07AE9ABBEF85}" type="presParOf" srcId="{2775A5E5-5954-437C-AAF7-6CD46B2F9E9E}" destId="{6BA6666D-4E1E-4E44-8C5A-394C4BC0C1E0}" srcOrd="0" destOrd="0" presId="urn:microsoft.com/office/officeart/2005/8/layout/vList2"/>
    <dgm:cxn modelId="{7E96C314-A6DC-4885-B114-5247A88C3973}" type="presParOf" srcId="{2775A5E5-5954-437C-AAF7-6CD46B2F9E9E}" destId="{E6450E30-54A7-4874-9FA0-FB0CF44F5D16}"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1995EE-7E5B-46B4-A923-DDD29F56C7C0}" type="doc">
      <dgm:prSet loTypeId="urn:microsoft.com/office/officeart/2005/8/layout/hList6" loCatId="list" qsTypeId="urn:microsoft.com/office/officeart/2005/8/quickstyle/simple1" qsCatId="simple" csTypeId="urn:microsoft.com/office/officeart/2005/8/colors/accent2_3" csCatId="accent2"/>
      <dgm:spPr/>
      <dgm:t>
        <a:bodyPr/>
        <a:lstStyle/>
        <a:p>
          <a:endParaRPr lang="en-GB"/>
        </a:p>
      </dgm:t>
    </dgm:pt>
    <dgm:pt modelId="{1FC98263-CF62-4761-B72A-543B8A3A6BCB}">
      <dgm:prSet/>
      <dgm:spPr/>
      <dgm:t>
        <a:bodyPr/>
        <a:lstStyle/>
        <a:p>
          <a:r>
            <a:rPr lang="en-GB"/>
            <a:t>Standardise and use simplified languages</a:t>
          </a:r>
        </a:p>
      </dgm:t>
    </dgm:pt>
    <dgm:pt modelId="{49F64DC0-BFC9-4661-A0F0-DADA0A50656B}" type="parTrans" cxnId="{0E6AC6FE-5B4E-4438-AC5D-0461DCF09620}">
      <dgm:prSet/>
      <dgm:spPr/>
      <dgm:t>
        <a:bodyPr/>
        <a:lstStyle/>
        <a:p>
          <a:endParaRPr lang="en-GB"/>
        </a:p>
      </dgm:t>
    </dgm:pt>
    <dgm:pt modelId="{5D2ED796-FD49-4577-8E68-5D54F84D1035}" type="sibTrans" cxnId="{0E6AC6FE-5B4E-4438-AC5D-0461DCF09620}">
      <dgm:prSet/>
      <dgm:spPr/>
      <dgm:t>
        <a:bodyPr/>
        <a:lstStyle/>
        <a:p>
          <a:endParaRPr lang="en-GB"/>
        </a:p>
      </dgm:t>
    </dgm:pt>
    <dgm:pt modelId="{501BF486-6C0C-43F6-856C-C3013F66DAF6}">
      <dgm:prSet/>
      <dgm:spPr/>
      <dgm:t>
        <a:bodyPr/>
        <a:lstStyle/>
        <a:p>
          <a:r>
            <a:rPr lang="en-GB"/>
            <a:t>Building empathy and respect through cultural competency and training</a:t>
          </a:r>
        </a:p>
      </dgm:t>
    </dgm:pt>
    <dgm:pt modelId="{9808743C-8983-4489-B1A9-F2F83D17333D}" type="parTrans" cxnId="{A6CE47B4-29BA-4418-B9D2-C387E85100F5}">
      <dgm:prSet/>
      <dgm:spPr/>
      <dgm:t>
        <a:bodyPr/>
        <a:lstStyle/>
        <a:p>
          <a:endParaRPr lang="en-GB"/>
        </a:p>
      </dgm:t>
    </dgm:pt>
    <dgm:pt modelId="{7CFB7B1E-5567-4114-BDC5-47895D8B01A6}" type="sibTrans" cxnId="{A6CE47B4-29BA-4418-B9D2-C387E85100F5}">
      <dgm:prSet/>
      <dgm:spPr/>
      <dgm:t>
        <a:bodyPr/>
        <a:lstStyle/>
        <a:p>
          <a:endParaRPr lang="en-GB"/>
        </a:p>
      </dgm:t>
    </dgm:pt>
    <dgm:pt modelId="{EF75D644-55BF-43A8-91D9-9EE3B5759CF4}" type="pres">
      <dgm:prSet presAssocID="{5F1995EE-7E5B-46B4-A923-DDD29F56C7C0}" presName="Name0" presStyleCnt="0">
        <dgm:presLayoutVars>
          <dgm:dir/>
          <dgm:resizeHandles val="exact"/>
        </dgm:presLayoutVars>
      </dgm:prSet>
      <dgm:spPr/>
      <dgm:t>
        <a:bodyPr/>
        <a:lstStyle/>
        <a:p>
          <a:endParaRPr lang="en-US"/>
        </a:p>
      </dgm:t>
    </dgm:pt>
    <dgm:pt modelId="{A8895E37-C4DF-4BB4-8045-9EE3F5E062AE}" type="pres">
      <dgm:prSet presAssocID="{1FC98263-CF62-4761-B72A-543B8A3A6BCB}" presName="node" presStyleLbl="node1" presStyleIdx="0" presStyleCnt="2">
        <dgm:presLayoutVars>
          <dgm:bulletEnabled val="1"/>
        </dgm:presLayoutVars>
      </dgm:prSet>
      <dgm:spPr/>
      <dgm:t>
        <a:bodyPr/>
        <a:lstStyle/>
        <a:p>
          <a:endParaRPr lang="en-US"/>
        </a:p>
      </dgm:t>
    </dgm:pt>
    <dgm:pt modelId="{8432F0A9-AA0B-4B58-8586-E50D7ECA5AF1}" type="pres">
      <dgm:prSet presAssocID="{5D2ED796-FD49-4577-8E68-5D54F84D1035}" presName="sibTrans" presStyleCnt="0"/>
      <dgm:spPr/>
    </dgm:pt>
    <dgm:pt modelId="{4AA66104-4D70-495B-9FB5-97B2F37A8D41}" type="pres">
      <dgm:prSet presAssocID="{501BF486-6C0C-43F6-856C-C3013F66DAF6}" presName="node" presStyleLbl="node1" presStyleIdx="1" presStyleCnt="2">
        <dgm:presLayoutVars>
          <dgm:bulletEnabled val="1"/>
        </dgm:presLayoutVars>
      </dgm:prSet>
      <dgm:spPr/>
      <dgm:t>
        <a:bodyPr/>
        <a:lstStyle/>
        <a:p>
          <a:endParaRPr lang="en-US"/>
        </a:p>
      </dgm:t>
    </dgm:pt>
  </dgm:ptLst>
  <dgm:cxnLst>
    <dgm:cxn modelId="{2F235B91-7691-4499-8A1D-149DD32F1497}" type="presOf" srcId="{1FC98263-CF62-4761-B72A-543B8A3A6BCB}" destId="{A8895E37-C4DF-4BB4-8045-9EE3F5E062AE}" srcOrd="0" destOrd="0" presId="urn:microsoft.com/office/officeart/2005/8/layout/hList6"/>
    <dgm:cxn modelId="{518A4FE3-BA99-4DC6-8F26-6FC16902E7BE}" type="presOf" srcId="{501BF486-6C0C-43F6-856C-C3013F66DAF6}" destId="{4AA66104-4D70-495B-9FB5-97B2F37A8D41}" srcOrd="0" destOrd="0" presId="urn:microsoft.com/office/officeart/2005/8/layout/hList6"/>
    <dgm:cxn modelId="{B2D42B16-7F71-41A2-A31E-5095CFFAEA75}" type="presOf" srcId="{5F1995EE-7E5B-46B4-A923-DDD29F56C7C0}" destId="{EF75D644-55BF-43A8-91D9-9EE3B5759CF4}" srcOrd="0" destOrd="0" presId="urn:microsoft.com/office/officeart/2005/8/layout/hList6"/>
    <dgm:cxn modelId="{0E6AC6FE-5B4E-4438-AC5D-0461DCF09620}" srcId="{5F1995EE-7E5B-46B4-A923-DDD29F56C7C0}" destId="{1FC98263-CF62-4761-B72A-543B8A3A6BCB}" srcOrd="0" destOrd="0" parTransId="{49F64DC0-BFC9-4661-A0F0-DADA0A50656B}" sibTransId="{5D2ED796-FD49-4577-8E68-5D54F84D1035}"/>
    <dgm:cxn modelId="{A6CE47B4-29BA-4418-B9D2-C387E85100F5}" srcId="{5F1995EE-7E5B-46B4-A923-DDD29F56C7C0}" destId="{501BF486-6C0C-43F6-856C-C3013F66DAF6}" srcOrd="1" destOrd="0" parTransId="{9808743C-8983-4489-B1A9-F2F83D17333D}" sibTransId="{7CFB7B1E-5567-4114-BDC5-47895D8B01A6}"/>
    <dgm:cxn modelId="{F4551DB1-1368-4B5E-AA1C-96A8C758A31B}" type="presParOf" srcId="{EF75D644-55BF-43A8-91D9-9EE3B5759CF4}" destId="{A8895E37-C4DF-4BB4-8045-9EE3F5E062AE}" srcOrd="0" destOrd="0" presId="urn:microsoft.com/office/officeart/2005/8/layout/hList6"/>
    <dgm:cxn modelId="{E9A2AD0C-B2BD-40A3-8122-D500B3873831}" type="presParOf" srcId="{EF75D644-55BF-43A8-91D9-9EE3B5759CF4}" destId="{8432F0A9-AA0B-4B58-8586-E50D7ECA5AF1}" srcOrd="1" destOrd="0" presId="urn:microsoft.com/office/officeart/2005/8/layout/hList6"/>
    <dgm:cxn modelId="{82AC00B0-475B-49AD-8D96-D6AED1D16431}" type="presParOf" srcId="{EF75D644-55BF-43A8-91D9-9EE3B5759CF4}" destId="{4AA66104-4D70-495B-9FB5-97B2F37A8D41}" srcOrd="2"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78B6197-2932-47CB-A1C6-224080F994E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3B6A57AA-39BF-428F-B872-ED5CC621729B}">
      <dgm:prSet/>
      <dgm:spPr/>
      <dgm:t>
        <a:bodyPr/>
        <a:lstStyle/>
        <a:p>
          <a:r>
            <a:rPr lang="en-GB"/>
            <a:t>Hygiene and safety requirements</a:t>
          </a:r>
        </a:p>
      </dgm:t>
    </dgm:pt>
    <dgm:pt modelId="{DA47B702-5572-4B89-AA98-58B47441A28C}" type="parTrans" cxnId="{043A633E-3235-452D-AF50-F463B4D3D993}">
      <dgm:prSet/>
      <dgm:spPr/>
      <dgm:t>
        <a:bodyPr/>
        <a:lstStyle/>
        <a:p>
          <a:endParaRPr lang="en-GB"/>
        </a:p>
      </dgm:t>
    </dgm:pt>
    <dgm:pt modelId="{7364A5E2-2E9F-49E7-AB9B-5D58714851A8}" type="sibTrans" cxnId="{043A633E-3235-452D-AF50-F463B4D3D993}">
      <dgm:prSet/>
      <dgm:spPr/>
      <dgm:t>
        <a:bodyPr/>
        <a:lstStyle/>
        <a:p>
          <a:endParaRPr lang="en-GB"/>
        </a:p>
      </dgm:t>
    </dgm:pt>
    <dgm:pt modelId="{77A2E280-2271-4DC7-B43B-CE13610979AF}">
      <dgm:prSet/>
      <dgm:spPr/>
      <dgm:t>
        <a:bodyPr/>
        <a:lstStyle/>
        <a:p>
          <a:r>
            <a:rPr lang="en-GB"/>
            <a:t>Reducing misinterpretation of information</a:t>
          </a:r>
        </a:p>
      </dgm:t>
    </dgm:pt>
    <dgm:pt modelId="{C37609A2-D9B5-4752-9683-643DD4AFDE87}" type="parTrans" cxnId="{2AE21557-BD68-4DE6-A64C-100368E8E204}">
      <dgm:prSet/>
      <dgm:spPr/>
      <dgm:t>
        <a:bodyPr/>
        <a:lstStyle/>
        <a:p>
          <a:endParaRPr lang="en-GB"/>
        </a:p>
      </dgm:t>
    </dgm:pt>
    <dgm:pt modelId="{37601522-C652-44E1-8FF8-4D420F4BEE0C}" type="sibTrans" cxnId="{2AE21557-BD68-4DE6-A64C-100368E8E204}">
      <dgm:prSet/>
      <dgm:spPr/>
      <dgm:t>
        <a:bodyPr/>
        <a:lstStyle/>
        <a:p>
          <a:endParaRPr lang="en-GB"/>
        </a:p>
      </dgm:t>
    </dgm:pt>
    <dgm:pt modelId="{4CF13C42-06D8-414E-AA8C-24A202570641}">
      <dgm:prSet/>
      <dgm:spPr/>
      <dgm:t>
        <a:bodyPr/>
        <a:lstStyle/>
        <a:p>
          <a:r>
            <a:rPr lang="en-GB"/>
            <a:t>Effective management of multicultural teams</a:t>
          </a:r>
        </a:p>
      </dgm:t>
    </dgm:pt>
    <dgm:pt modelId="{285CCF3F-EEFA-4C48-BE16-994A277F3B27}" type="parTrans" cxnId="{236972C6-F7A6-40F4-8B24-A8A9A090CA89}">
      <dgm:prSet/>
      <dgm:spPr/>
      <dgm:t>
        <a:bodyPr/>
        <a:lstStyle/>
        <a:p>
          <a:endParaRPr lang="en-GB"/>
        </a:p>
      </dgm:t>
    </dgm:pt>
    <dgm:pt modelId="{55987F28-A707-4F37-9A3C-DC1059D586BF}" type="sibTrans" cxnId="{236972C6-F7A6-40F4-8B24-A8A9A090CA89}">
      <dgm:prSet/>
      <dgm:spPr/>
      <dgm:t>
        <a:bodyPr/>
        <a:lstStyle/>
        <a:p>
          <a:endParaRPr lang="en-GB"/>
        </a:p>
      </dgm:t>
    </dgm:pt>
    <dgm:pt modelId="{14D01202-C639-496B-9E57-93F0E027DDE7}" type="pres">
      <dgm:prSet presAssocID="{778B6197-2932-47CB-A1C6-224080F994E1}" presName="linear" presStyleCnt="0">
        <dgm:presLayoutVars>
          <dgm:animLvl val="lvl"/>
          <dgm:resizeHandles val="exact"/>
        </dgm:presLayoutVars>
      </dgm:prSet>
      <dgm:spPr/>
      <dgm:t>
        <a:bodyPr/>
        <a:lstStyle/>
        <a:p>
          <a:endParaRPr lang="en-US"/>
        </a:p>
      </dgm:t>
    </dgm:pt>
    <dgm:pt modelId="{B4E90797-EBCE-493C-A198-6CCA50914935}" type="pres">
      <dgm:prSet presAssocID="{3B6A57AA-39BF-428F-B872-ED5CC621729B}" presName="parentText" presStyleLbl="node1" presStyleIdx="0" presStyleCnt="3">
        <dgm:presLayoutVars>
          <dgm:chMax val="0"/>
          <dgm:bulletEnabled val="1"/>
        </dgm:presLayoutVars>
      </dgm:prSet>
      <dgm:spPr/>
      <dgm:t>
        <a:bodyPr/>
        <a:lstStyle/>
        <a:p>
          <a:endParaRPr lang="en-US"/>
        </a:p>
      </dgm:t>
    </dgm:pt>
    <dgm:pt modelId="{1FE6BA97-AB9A-4174-A854-A831429BA15F}" type="pres">
      <dgm:prSet presAssocID="{7364A5E2-2E9F-49E7-AB9B-5D58714851A8}" presName="spacer" presStyleCnt="0"/>
      <dgm:spPr/>
    </dgm:pt>
    <dgm:pt modelId="{A330A160-A0F5-4447-92E7-774A5D19462D}" type="pres">
      <dgm:prSet presAssocID="{77A2E280-2271-4DC7-B43B-CE13610979AF}" presName="parentText" presStyleLbl="node1" presStyleIdx="1" presStyleCnt="3">
        <dgm:presLayoutVars>
          <dgm:chMax val="0"/>
          <dgm:bulletEnabled val="1"/>
        </dgm:presLayoutVars>
      </dgm:prSet>
      <dgm:spPr/>
      <dgm:t>
        <a:bodyPr/>
        <a:lstStyle/>
        <a:p>
          <a:endParaRPr lang="en-US"/>
        </a:p>
      </dgm:t>
    </dgm:pt>
    <dgm:pt modelId="{AC02883E-A461-4D5A-8FA7-15E82A1EC87A}" type="pres">
      <dgm:prSet presAssocID="{37601522-C652-44E1-8FF8-4D420F4BEE0C}" presName="spacer" presStyleCnt="0"/>
      <dgm:spPr/>
    </dgm:pt>
    <dgm:pt modelId="{42304EB9-B0BF-4A1E-9E78-121E3D8AC539}" type="pres">
      <dgm:prSet presAssocID="{4CF13C42-06D8-414E-AA8C-24A202570641}" presName="parentText" presStyleLbl="node1" presStyleIdx="2" presStyleCnt="3">
        <dgm:presLayoutVars>
          <dgm:chMax val="0"/>
          <dgm:bulletEnabled val="1"/>
        </dgm:presLayoutVars>
      </dgm:prSet>
      <dgm:spPr/>
      <dgm:t>
        <a:bodyPr/>
        <a:lstStyle/>
        <a:p>
          <a:endParaRPr lang="en-US"/>
        </a:p>
      </dgm:t>
    </dgm:pt>
  </dgm:ptLst>
  <dgm:cxnLst>
    <dgm:cxn modelId="{62F8D5F4-3F88-4841-8D3E-C22E01E28046}" type="presOf" srcId="{778B6197-2932-47CB-A1C6-224080F994E1}" destId="{14D01202-C639-496B-9E57-93F0E027DDE7}" srcOrd="0" destOrd="0" presId="urn:microsoft.com/office/officeart/2005/8/layout/vList2"/>
    <dgm:cxn modelId="{2AE21557-BD68-4DE6-A64C-100368E8E204}" srcId="{778B6197-2932-47CB-A1C6-224080F994E1}" destId="{77A2E280-2271-4DC7-B43B-CE13610979AF}" srcOrd="1" destOrd="0" parTransId="{C37609A2-D9B5-4752-9683-643DD4AFDE87}" sibTransId="{37601522-C652-44E1-8FF8-4D420F4BEE0C}"/>
    <dgm:cxn modelId="{CEC2B12A-6029-46E8-96D0-FAEF536A5C48}" type="presOf" srcId="{77A2E280-2271-4DC7-B43B-CE13610979AF}" destId="{A330A160-A0F5-4447-92E7-774A5D19462D}" srcOrd="0" destOrd="0" presId="urn:microsoft.com/office/officeart/2005/8/layout/vList2"/>
    <dgm:cxn modelId="{7F5DC3D5-96E5-438C-B381-109D97E53D32}" type="presOf" srcId="{4CF13C42-06D8-414E-AA8C-24A202570641}" destId="{42304EB9-B0BF-4A1E-9E78-121E3D8AC539}" srcOrd="0" destOrd="0" presId="urn:microsoft.com/office/officeart/2005/8/layout/vList2"/>
    <dgm:cxn modelId="{236972C6-F7A6-40F4-8B24-A8A9A090CA89}" srcId="{778B6197-2932-47CB-A1C6-224080F994E1}" destId="{4CF13C42-06D8-414E-AA8C-24A202570641}" srcOrd="2" destOrd="0" parTransId="{285CCF3F-EEFA-4C48-BE16-994A277F3B27}" sibTransId="{55987F28-A707-4F37-9A3C-DC1059D586BF}"/>
    <dgm:cxn modelId="{043A633E-3235-452D-AF50-F463B4D3D993}" srcId="{778B6197-2932-47CB-A1C6-224080F994E1}" destId="{3B6A57AA-39BF-428F-B872-ED5CC621729B}" srcOrd="0" destOrd="0" parTransId="{DA47B702-5572-4B89-AA98-58B47441A28C}" sibTransId="{7364A5E2-2E9F-49E7-AB9B-5D58714851A8}"/>
    <dgm:cxn modelId="{692ADA35-8F29-4105-8605-5F5A3380678C}" type="presOf" srcId="{3B6A57AA-39BF-428F-B872-ED5CC621729B}" destId="{B4E90797-EBCE-493C-A198-6CCA50914935}" srcOrd="0" destOrd="0" presId="urn:microsoft.com/office/officeart/2005/8/layout/vList2"/>
    <dgm:cxn modelId="{9092495B-31D5-4333-B34B-ACA9E9B64ACE}" type="presParOf" srcId="{14D01202-C639-496B-9E57-93F0E027DDE7}" destId="{B4E90797-EBCE-493C-A198-6CCA50914935}" srcOrd="0" destOrd="0" presId="urn:microsoft.com/office/officeart/2005/8/layout/vList2"/>
    <dgm:cxn modelId="{38A6E095-B3FB-4045-9FE4-5DBF56765870}" type="presParOf" srcId="{14D01202-C639-496B-9E57-93F0E027DDE7}" destId="{1FE6BA97-AB9A-4174-A854-A831429BA15F}" srcOrd="1" destOrd="0" presId="urn:microsoft.com/office/officeart/2005/8/layout/vList2"/>
    <dgm:cxn modelId="{3A041061-8BA6-49ED-9F28-2A7E03EB7587}" type="presParOf" srcId="{14D01202-C639-496B-9E57-93F0E027DDE7}" destId="{A330A160-A0F5-4447-92E7-774A5D19462D}" srcOrd="2" destOrd="0" presId="urn:microsoft.com/office/officeart/2005/8/layout/vList2"/>
    <dgm:cxn modelId="{F0E6FAA9-1832-48D9-9ADA-51FF57367030}" type="presParOf" srcId="{14D01202-C639-496B-9E57-93F0E027DDE7}" destId="{AC02883E-A461-4D5A-8FA7-15E82A1EC87A}" srcOrd="3" destOrd="0" presId="urn:microsoft.com/office/officeart/2005/8/layout/vList2"/>
    <dgm:cxn modelId="{2D0B72C3-1BC1-441B-A2E5-851845EB7B80}" type="presParOf" srcId="{14D01202-C639-496B-9E57-93F0E027DDE7}" destId="{42304EB9-B0BF-4A1E-9E78-121E3D8AC53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E4247-3535-49F1-8524-EC4E13B6F56C}">
      <dsp:nvSpPr>
        <dsp:cNvPr id="0" name=""/>
        <dsp:cNvSpPr/>
      </dsp:nvSpPr>
      <dsp:spPr>
        <a:xfrm>
          <a:off x="0" y="48969"/>
          <a:ext cx="10090354" cy="1352520"/>
        </a:xfrm>
        <a:prstGeom prst="round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kern="1200"/>
            <a:t>Flight Foods Ltd., a medium-sized company, manufactures sales of readymade foods to Airlines</a:t>
          </a:r>
        </a:p>
      </dsp:txBody>
      <dsp:txXfrm>
        <a:off x="66025" y="114994"/>
        <a:ext cx="9958304" cy="1220470"/>
      </dsp:txXfrm>
    </dsp:sp>
    <dsp:sp modelId="{02B02980-9C54-40BB-938F-13E1E48C8D77}">
      <dsp:nvSpPr>
        <dsp:cNvPr id="0" name=""/>
        <dsp:cNvSpPr/>
      </dsp:nvSpPr>
      <dsp:spPr>
        <a:xfrm>
          <a:off x="0" y="1499409"/>
          <a:ext cx="10090354" cy="1352520"/>
        </a:xfrm>
        <a:prstGeom prst="roundRect">
          <a:avLst/>
        </a:prstGeom>
        <a:gradFill rotWithShape="0">
          <a:gsLst>
            <a:gs pos="0">
              <a:schemeClr val="accent4">
                <a:hueOff val="4900445"/>
                <a:satOff val="-20388"/>
                <a:lumOff val="4804"/>
                <a:alphaOff val="0"/>
                <a:lumMod val="110000"/>
                <a:satMod val="105000"/>
                <a:tint val="67000"/>
              </a:schemeClr>
            </a:gs>
            <a:gs pos="50000">
              <a:schemeClr val="accent4">
                <a:hueOff val="4900445"/>
                <a:satOff val="-20388"/>
                <a:lumOff val="4804"/>
                <a:alphaOff val="0"/>
                <a:lumMod val="105000"/>
                <a:satMod val="103000"/>
                <a:tint val="73000"/>
              </a:schemeClr>
            </a:gs>
            <a:gs pos="100000">
              <a:schemeClr val="accent4">
                <a:hueOff val="4900445"/>
                <a:satOff val="-20388"/>
                <a:lumOff val="480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kern="1200"/>
            <a:t>Issues faced as flight food is losing business due to severe quality control failures</a:t>
          </a:r>
        </a:p>
      </dsp:txBody>
      <dsp:txXfrm>
        <a:off x="66025" y="1565434"/>
        <a:ext cx="9958304" cy="1220470"/>
      </dsp:txXfrm>
    </dsp:sp>
    <dsp:sp modelId="{08B3873C-A2E4-4448-8A6A-6C2EACE4985B}">
      <dsp:nvSpPr>
        <dsp:cNvPr id="0" name=""/>
        <dsp:cNvSpPr/>
      </dsp:nvSpPr>
      <dsp:spPr>
        <a:xfrm>
          <a:off x="0" y="2949848"/>
          <a:ext cx="10090354" cy="1352520"/>
        </a:xfrm>
        <a:prstGeom prst="roundRect">
          <a:avLst/>
        </a:prstGeom>
        <a:gradFill rotWithShape="0">
          <a:gsLst>
            <a:gs pos="0">
              <a:schemeClr val="accent4">
                <a:hueOff val="9800891"/>
                <a:satOff val="-40777"/>
                <a:lumOff val="9608"/>
                <a:alphaOff val="0"/>
                <a:lumMod val="110000"/>
                <a:satMod val="105000"/>
                <a:tint val="67000"/>
              </a:schemeClr>
            </a:gs>
            <a:gs pos="50000">
              <a:schemeClr val="accent4">
                <a:hueOff val="9800891"/>
                <a:satOff val="-40777"/>
                <a:lumOff val="9608"/>
                <a:alphaOff val="0"/>
                <a:lumMod val="105000"/>
                <a:satMod val="103000"/>
                <a:tint val="73000"/>
              </a:schemeClr>
            </a:gs>
            <a:gs pos="100000">
              <a:schemeClr val="accent4">
                <a:hueOff val="9800891"/>
                <a:satOff val="-40777"/>
                <a:lumOff val="960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kern="1200"/>
            <a:t>The company required immediate and drastic quality improvements with strict hygienic protocols</a:t>
          </a:r>
        </a:p>
      </dsp:txBody>
      <dsp:txXfrm>
        <a:off x="66025" y="3015873"/>
        <a:ext cx="9958304" cy="12204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E59E0F-936A-4059-8FDB-BB9DA2282602}">
      <dsp:nvSpPr>
        <dsp:cNvPr id="0" name=""/>
        <dsp:cNvSpPr/>
      </dsp:nvSpPr>
      <dsp:spPr>
        <a:xfrm>
          <a:off x="-4882653" y="-753830"/>
          <a:ext cx="5858998" cy="5858998"/>
        </a:xfrm>
        <a:prstGeom prst="blockArc">
          <a:avLst>
            <a:gd name="adj1" fmla="val 18900000"/>
            <a:gd name="adj2" fmla="val 2700000"/>
            <a:gd name="adj3" fmla="val 369"/>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7DC6368-FEB4-49D3-9ED3-827C8F7D5F62}">
      <dsp:nvSpPr>
        <dsp:cNvPr id="0" name=""/>
        <dsp:cNvSpPr/>
      </dsp:nvSpPr>
      <dsp:spPr>
        <a:xfrm>
          <a:off x="799884" y="621632"/>
          <a:ext cx="9311762" cy="124309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6703" tIns="93980" rIns="93980" bIns="93980" numCol="1" spcCol="1270" anchor="ctr" anchorCtr="0">
          <a:noAutofit/>
        </a:bodyPr>
        <a:lstStyle/>
        <a:p>
          <a:pPr lvl="0" algn="l" defTabSz="1644650">
            <a:lnSpc>
              <a:spcPct val="90000"/>
            </a:lnSpc>
            <a:spcBef>
              <a:spcPct val="0"/>
            </a:spcBef>
            <a:spcAft>
              <a:spcPct val="35000"/>
            </a:spcAft>
          </a:pPr>
          <a:r>
            <a:rPr lang="en-GB" sz="3700" kern="1200"/>
            <a:t>Complex social and operational dynamics</a:t>
          </a:r>
        </a:p>
      </dsp:txBody>
      <dsp:txXfrm>
        <a:off x="799884" y="621632"/>
        <a:ext cx="9311762" cy="1243090"/>
      </dsp:txXfrm>
    </dsp:sp>
    <dsp:sp modelId="{C5956CBB-72DC-4BB8-A878-F97295495FF8}">
      <dsp:nvSpPr>
        <dsp:cNvPr id="0" name=""/>
        <dsp:cNvSpPr/>
      </dsp:nvSpPr>
      <dsp:spPr>
        <a:xfrm>
          <a:off x="22953" y="466245"/>
          <a:ext cx="1553862" cy="1553862"/>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3BCB15-220D-41AB-BD26-2F4F489F277C}">
      <dsp:nvSpPr>
        <dsp:cNvPr id="0" name=""/>
        <dsp:cNvSpPr/>
      </dsp:nvSpPr>
      <dsp:spPr>
        <a:xfrm>
          <a:off x="799884" y="2486615"/>
          <a:ext cx="9311762" cy="1243090"/>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6703" tIns="93980" rIns="93980" bIns="93980" numCol="1" spcCol="1270" anchor="ctr" anchorCtr="0">
          <a:noAutofit/>
        </a:bodyPr>
        <a:lstStyle/>
        <a:p>
          <a:pPr lvl="0" algn="l" defTabSz="1644650">
            <a:lnSpc>
              <a:spcPct val="90000"/>
            </a:lnSpc>
            <a:spcBef>
              <a:spcPct val="0"/>
            </a:spcBef>
            <a:spcAft>
              <a:spcPct val="35000"/>
            </a:spcAft>
          </a:pPr>
          <a:r>
            <a:rPr lang="en-GB" sz="3700" kern="1200"/>
            <a:t>Old machines and the diverse age groups from distinct cultural backgrounds</a:t>
          </a:r>
        </a:p>
      </dsp:txBody>
      <dsp:txXfrm>
        <a:off x="799884" y="2486615"/>
        <a:ext cx="9311762" cy="1243090"/>
      </dsp:txXfrm>
    </dsp:sp>
    <dsp:sp modelId="{B7BFE91F-A405-43C1-8CB7-DE239F5C01B6}">
      <dsp:nvSpPr>
        <dsp:cNvPr id="0" name=""/>
        <dsp:cNvSpPr/>
      </dsp:nvSpPr>
      <dsp:spPr>
        <a:xfrm>
          <a:off x="22953" y="2331229"/>
          <a:ext cx="1553862" cy="1553862"/>
        </a:xfrm>
        <a:prstGeom prst="ellipse">
          <a:avLst/>
        </a:prstGeom>
        <a:solidFill>
          <a:schemeClr val="lt1">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56E703-EEFF-43EB-8187-CC88066A2974}">
      <dsp:nvSpPr>
        <dsp:cNvPr id="0" name=""/>
        <dsp:cNvSpPr/>
      </dsp:nvSpPr>
      <dsp:spPr>
        <a:xfrm>
          <a:off x="0" y="48969"/>
          <a:ext cx="10208342"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kern="1200"/>
            <a:t>Language and cultural differences, the staff are from diverse linguistic backgrounds</a:t>
          </a:r>
        </a:p>
      </dsp:txBody>
      <dsp:txXfrm>
        <a:off x="66025" y="114994"/>
        <a:ext cx="10076292" cy="1220470"/>
      </dsp:txXfrm>
    </dsp:sp>
    <dsp:sp modelId="{2E857EF1-1D9E-4C64-B4BB-3250FB92CBC9}">
      <dsp:nvSpPr>
        <dsp:cNvPr id="0" name=""/>
        <dsp:cNvSpPr/>
      </dsp:nvSpPr>
      <dsp:spPr>
        <a:xfrm>
          <a:off x="0" y="1499409"/>
          <a:ext cx="10208342"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kern="1200"/>
            <a:t>Inconsistent understanding due to a lack of training methods on food safety standards </a:t>
          </a:r>
        </a:p>
      </dsp:txBody>
      <dsp:txXfrm>
        <a:off x="66025" y="1565434"/>
        <a:ext cx="10076292" cy="1220470"/>
      </dsp:txXfrm>
    </dsp:sp>
    <dsp:sp modelId="{9A7C80ED-45A6-49FB-AB6E-C4925D172904}">
      <dsp:nvSpPr>
        <dsp:cNvPr id="0" name=""/>
        <dsp:cNvSpPr/>
      </dsp:nvSpPr>
      <dsp:spPr>
        <a:xfrm>
          <a:off x="0" y="2949848"/>
          <a:ext cx="10208342"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l" defTabSz="1511300">
            <a:lnSpc>
              <a:spcPct val="90000"/>
            </a:lnSpc>
            <a:spcBef>
              <a:spcPct val="0"/>
            </a:spcBef>
            <a:spcAft>
              <a:spcPct val="35000"/>
            </a:spcAft>
          </a:pPr>
          <a:r>
            <a:rPr lang="en-GB" sz="3400" kern="1200"/>
            <a:t>Lack of communication between the staff and management </a:t>
          </a:r>
        </a:p>
      </dsp:txBody>
      <dsp:txXfrm>
        <a:off x="66025" y="3015873"/>
        <a:ext cx="10076292" cy="12204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98E68-CC79-4239-8233-2FCC4378027B}">
      <dsp:nvSpPr>
        <dsp:cNvPr id="0" name=""/>
        <dsp:cNvSpPr/>
      </dsp:nvSpPr>
      <dsp:spPr>
        <a:xfrm>
          <a:off x="740184" y="0"/>
          <a:ext cx="8388759" cy="4351338"/>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DBA40C-7828-4582-A463-16A65EDF8FBF}">
      <dsp:nvSpPr>
        <dsp:cNvPr id="0" name=""/>
        <dsp:cNvSpPr/>
      </dsp:nvSpPr>
      <dsp:spPr>
        <a:xfrm>
          <a:off x="4939" y="1305401"/>
          <a:ext cx="4809272" cy="1740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a:t>Cultural variance in hygiene precautions and maintaining food standard quality</a:t>
          </a:r>
        </a:p>
      </dsp:txBody>
      <dsp:txXfrm>
        <a:off x="89905" y="1390367"/>
        <a:ext cx="4639340" cy="1570603"/>
      </dsp:txXfrm>
    </dsp:sp>
    <dsp:sp modelId="{59330032-619A-40BB-8382-9609B7AFEBFA}">
      <dsp:nvSpPr>
        <dsp:cNvPr id="0" name=""/>
        <dsp:cNvSpPr/>
      </dsp:nvSpPr>
      <dsp:spPr>
        <a:xfrm>
          <a:off x="5054916" y="1305401"/>
          <a:ext cx="4809272" cy="174053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a:t>Over-reliance on job training  on a single language often results in limited understanding </a:t>
          </a:r>
        </a:p>
      </dsp:txBody>
      <dsp:txXfrm>
        <a:off x="5139882" y="1390367"/>
        <a:ext cx="4639340" cy="15706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A6666D-4E1E-4E44-8C5A-394C4BC0C1E0}">
      <dsp:nvSpPr>
        <dsp:cNvPr id="0" name=""/>
        <dsp:cNvSpPr/>
      </dsp:nvSpPr>
      <dsp:spPr>
        <a:xfrm>
          <a:off x="0" y="195714"/>
          <a:ext cx="9795387" cy="11033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lvl="0" algn="l" defTabSz="2044700">
            <a:lnSpc>
              <a:spcPct val="90000"/>
            </a:lnSpc>
            <a:spcBef>
              <a:spcPct val="0"/>
            </a:spcBef>
            <a:spcAft>
              <a:spcPct val="35000"/>
            </a:spcAft>
          </a:pPr>
          <a:r>
            <a:rPr lang="en-GB" sz="4600" b="1" i="1" kern="1200"/>
            <a:t>Shannon and Weaver</a:t>
          </a:r>
          <a:endParaRPr lang="en-GB" sz="4600" kern="1200"/>
        </a:p>
      </dsp:txBody>
      <dsp:txXfrm>
        <a:off x="53859" y="249573"/>
        <a:ext cx="9687669" cy="995592"/>
      </dsp:txXfrm>
    </dsp:sp>
    <dsp:sp modelId="{E6450E30-54A7-4874-9FA0-FB0CF44F5D16}">
      <dsp:nvSpPr>
        <dsp:cNvPr id="0" name=""/>
        <dsp:cNvSpPr/>
      </dsp:nvSpPr>
      <dsp:spPr>
        <a:xfrm>
          <a:off x="0" y="1299024"/>
          <a:ext cx="9795387" cy="2856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1004" tIns="58420" rIns="327152" bIns="58420" numCol="1" spcCol="1270" anchor="t" anchorCtr="0">
          <a:noAutofit/>
        </a:bodyPr>
        <a:lstStyle/>
        <a:p>
          <a:pPr marL="285750" lvl="1" indent="-285750" algn="l" defTabSz="1600200">
            <a:lnSpc>
              <a:spcPct val="90000"/>
            </a:lnSpc>
            <a:spcBef>
              <a:spcPct val="0"/>
            </a:spcBef>
            <a:spcAft>
              <a:spcPct val="20000"/>
            </a:spcAft>
            <a:buChar char="••"/>
          </a:pPr>
          <a:r>
            <a:rPr lang="en-GB" sz="3600" kern="1200"/>
            <a:t>Semantic problems arise due to language  and cultural differences </a:t>
          </a:r>
        </a:p>
        <a:p>
          <a:pPr marL="285750" lvl="1" indent="-285750" algn="l" defTabSz="1600200">
            <a:lnSpc>
              <a:spcPct val="90000"/>
            </a:lnSpc>
            <a:spcBef>
              <a:spcPct val="0"/>
            </a:spcBef>
            <a:spcAft>
              <a:spcPct val="20000"/>
            </a:spcAft>
            <a:buChar char="••"/>
          </a:pPr>
          <a:r>
            <a:rPr lang="en-GB" sz="3600" kern="1200"/>
            <a:t>Different perspectives and assumptions about the procedures</a:t>
          </a:r>
        </a:p>
        <a:p>
          <a:pPr marL="285750" lvl="1" indent="-285750" algn="l" defTabSz="1600200">
            <a:lnSpc>
              <a:spcPct val="90000"/>
            </a:lnSpc>
            <a:spcBef>
              <a:spcPct val="0"/>
            </a:spcBef>
            <a:spcAft>
              <a:spcPct val="20000"/>
            </a:spcAft>
            <a:buChar char="••"/>
          </a:pPr>
          <a:r>
            <a:rPr lang="en-GB" sz="3600" kern="1200"/>
            <a:t>Interpreted definitely among the staff members</a:t>
          </a:r>
        </a:p>
      </dsp:txBody>
      <dsp:txXfrm>
        <a:off x="0" y="1299024"/>
        <a:ext cx="9795387" cy="28566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895E37-C4DF-4BB4-8045-9EE3F5E062AE}">
      <dsp:nvSpPr>
        <dsp:cNvPr id="0" name=""/>
        <dsp:cNvSpPr/>
      </dsp:nvSpPr>
      <dsp:spPr>
        <a:xfrm rot="16200000">
          <a:off x="215666" y="-210704"/>
          <a:ext cx="4351338" cy="4772747"/>
        </a:xfrm>
        <a:prstGeom prst="flowChartManualOperation">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0" tIns="0" rIns="253305" bIns="0" numCol="1" spcCol="1270" anchor="ctr" anchorCtr="0">
          <a:noAutofit/>
        </a:bodyPr>
        <a:lstStyle/>
        <a:p>
          <a:pPr lvl="0" algn="ctr" defTabSz="1778000">
            <a:lnSpc>
              <a:spcPct val="90000"/>
            </a:lnSpc>
            <a:spcBef>
              <a:spcPct val="0"/>
            </a:spcBef>
            <a:spcAft>
              <a:spcPct val="35000"/>
            </a:spcAft>
          </a:pPr>
          <a:r>
            <a:rPr lang="en-GB" sz="4000" kern="1200"/>
            <a:t>Standardise and use simplified languages</a:t>
          </a:r>
        </a:p>
      </dsp:txBody>
      <dsp:txXfrm rot="5400000">
        <a:off x="4962" y="870268"/>
        <a:ext cx="4772747" cy="2610802"/>
      </dsp:txXfrm>
    </dsp:sp>
    <dsp:sp modelId="{4AA66104-4D70-495B-9FB5-97B2F37A8D41}">
      <dsp:nvSpPr>
        <dsp:cNvPr id="0" name=""/>
        <dsp:cNvSpPr/>
      </dsp:nvSpPr>
      <dsp:spPr>
        <a:xfrm rot="16200000">
          <a:off x="5346369" y="-210704"/>
          <a:ext cx="4351338" cy="4772747"/>
        </a:xfrm>
        <a:prstGeom prst="flowChartManualOperation">
          <a:avLst/>
        </a:prstGeom>
        <a:solidFill>
          <a:schemeClr val="accent2">
            <a:shade val="80000"/>
            <a:hueOff val="-481415"/>
            <a:satOff val="10166"/>
            <a:lumOff val="270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0" tIns="0" rIns="253305" bIns="0" numCol="1" spcCol="1270" anchor="ctr" anchorCtr="0">
          <a:noAutofit/>
        </a:bodyPr>
        <a:lstStyle/>
        <a:p>
          <a:pPr lvl="0" algn="ctr" defTabSz="1778000">
            <a:lnSpc>
              <a:spcPct val="90000"/>
            </a:lnSpc>
            <a:spcBef>
              <a:spcPct val="0"/>
            </a:spcBef>
            <a:spcAft>
              <a:spcPct val="35000"/>
            </a:spcAft>
          </a:pPr>
          <a:r>
            <a:rPr lang="en-GB" sz="4000" kern="1200"/>
            <a:t>Building empathy and respect through cultural competency and training</a:t>
          </a:r>
        </a:p>
      </dsp:txBody>
      <dsp:txXfrm rot="5400000">
        <a:off x="5135665" y="870268"/>
        <a:ext cx="4772747" cy="26108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E90797-EBCE-493C-A198-6CCA50914935}">
      <dsp:nvSpPr>
        <dsp:cNvPr id="0" name=""/>
        <dsp:cNvSpPr/>
      </dsp:nvSpPr>
      <dsp:spPr>
        <a:xfrm>
          <a:off x="0" y="278731"/>
          <a:ext cx="9551405" cy="9354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lvl="0" algn="l" defTabSz="1733550">
            <a:lnSpc>
              <a:spcPct val="90000"/>
            </a:lnSpc>
            <a:spcBef>
              <a:spcPct val="0"/>
            </a:spcBef>
            <a:spcAft>
              <a:spcPct val="35000"/>
            </a:spcAft>
          </a:pPr>
          <a:r>
            <a:rPr lang="en-GB" sz="3900" kern="1200"/>
            <a:t>Hygiene and safety requirements</a:t>
          </a:r>
        </a:p>
      </dsp:txBody>
      <dsp:txXfrm>
        <a:off x="45663" y="324394"/>
        <a:ext cx="9460079" cy="844089"/>
      </dsp:txXfrm>
    </dsp:sp>
    <dsp:sp modelId="{A330A160-A0F5-4447-92E7-774A5D19462D}">
      <dsp:nvSpPr>
        <dsp:cNvPr id="0" name=""/>
        <dsp:cNvSpPr/>
      </dsp:nvSpPr>
      <dsp:spPr>
        <a:xfrm>
          <a:off x="0" y="1326466"/>
          <a:ext cx="9551405" cy="93541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lvl="0" algn="l" defTabSz="1733550">
            <a:lnSpc>
              <a:spcPct val="90000"/>
            </a:lnSpc>
            <a:spcBef>
              <a:spcPct val="0"/>
            </a:spcBef>
            <a:spcAft>
              <a:spcPct val="35000"/>
            </a:spcAft>
          </a:pPr>
          <a:r>
            <a:rPr lang="en-GB" sz="3900" kern="1200"/>
            <a:t>Reducing misinterpretation of information</a:t>
          </a:r>
        </a:p>
      </dsp:txBody>
      <dsp:txXfrm>
        <a:off x="45663" y="1372129"/>
        <a:ext cx="9460079" cy="844089"/>
      </dsp:txXfrm>
    </dsp:sp>
    <dsp:sp modelId="{42304EB9-B0BF-4A1E-9E78-121E3D8AC539}">
      <dsp:nvSpPr>
        <dsp:cNvPr id="0" name=""/>
        <dsp:cNvSpPr/>
      </dsp:nvSpPr>
      <dsp:spPr>
        <a:xfrm>
          <a:off x="0" y="2374201"/>
          <a:ext cx="9551405" cy="93541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lvl="0" algn="l" defTabSz="1733550">
            <a:lnSpc>
              <a:spcPct val="90000"/>
            </a:lnSpc>
            <a:spcBef>
              <a:spcPct val="0"/>
            </a:spcBef>
            <a:spcAft>
              <a:spcPct val="35000"/>
            </a:spcAft>
          </a:pPr>
          <a:r>
            <a:rPr lang="en-GB" sz="3900" kern="1200"/>
            <a:t>Effective management of multicultural teams</a:t>
          </a:r>
        </a:p>
      </dsp:txBody>
      <dsp:txXfrm>
        <a:off x="45663" y="2419864"/>
        <a:ext cx="9460079" cy="8440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60A6D6-2BDB-49D5-AC74-16DE359D7534}" type="datetimeFigureOut">
              <a:rPr lang="en-US" smtClean="0"/>
              <a:t>12/17/2025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F29537-EC09-49BC-96EA-488E742EC23D}" type="slidenum">
              <a:rPr lang="en-US" smtClean="0"/>
              <a:t>‹#›</a:t>
            </a:fld>
            <a:endParaRPr lang="en-US"/>
          </a:p>
        </p:txBody>
      </p:sp>
    </p:spTree>
    <p:extLst>
      <p:ext uri="{BB962C8B-B14F-4D97-AF65-F5344CB8AC3E}">
        <p14:creationId xmlns:p14="http://schemas.microsoft.com/office/powerpoint/2010/main" val="2891125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core issues presented in the case study show the unacceptable food quality which is moving beyond complaints such as a lack of hygienic protocols such as undercooked meals, and cross-contamination. While intervening with the floor manager, Gary, the major barriers have been identified among the employees, which have led to the escalation of the issues.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EF29537-EC09-49BC-96EA-488E742EC23D}" type="slidenum">
              <a:rPr lang="en-US" smtClean="0"/>
              <a:t>3</a:t>
            </a:fld>
            <a:endParaRPr lang="en-US"/>
          </a:p>
        </p:txBody>
      </p:sp>
    </p:spTree>
    <p:extLst>
      <p:ext uri="{BB962C8B-B14F-4D97-AF65-F5344CB8AC3E}">
        <p14:creationId xmlns:p14="http://schemas.microsoft.com/office/powerpoint/2010/main" val="2494934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growing in-flight catering services market size is estimated to grow at a CAGR of 5.9% from 2023 to 2030 (</a:t>
            </a:r>
            <a:r>
              <a:rPr lang="en-GB" sz="1200" kern="1200" dirty="0" err="1">
                <a:solidFill>
                  <a:schemeClr val="tx1"/>
                </a:solidFill>
                <a:effectLst/>
                <a:latin typeface="+mn-lt"/>
                <a:ea typeface="+mn-ea"/>
                <a:cs typeface="+mn-cs"/>
              </a:rPr>
              <a:t>Grandviewresearch</a:t>
            </a:r>
            <a:r>
              <a:rPr lang="en-GB" sz="1200" kern="1200" dirty="0">
                <a:solidFill>
                  <a:schemeClr val="tx1"/>
                </a:solidFill>
                <a:effectLst/>
                <a:latin typeface="+mn-lt"/>
                <a:ea typeface="+mn-ea"/>
                <a:cs typeface="+mn-cs"/>
              </a:rPr>
              <a:t>, 2025). With the enhancement of the passenger's overall travel experiences, airlines worldwide are focusing on a decent price range for on-board meals.  The core issues arise due to the unacceptable food quality failures, which move beyond consistency issues such as undercooked items and meat in vegetable meals, resulting in cross-contamination. Despite their efforts, it has been observed that the companies' market is shrinking their market share as their products don't meet the industry standard expectations.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EF29537-EC09-49BC-96EA-488E742EC23D}" type="slidenum">
              <a:rPr lang="en-US" smtClean="0"/>
              <a:t>4</a:t>
            </a:fld>
            <a:endParaRPr lang="en-US"/>
          </a:p>
        </p:txBody>
      </p:sp>
    </p:spTree>
    <p:extLst>
      <p:ext uri="{BB962C8B-B14F-4D97-AF65-F5344CB8AC3E}">
        <p14:creationId xmlns:p14="http://schemas.microsoft.com/office/powerpoint/2010/main" val="24828073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of the major issues that has been observed is that the old machine uses and has a staff of 40, where the variability of the age ranges from 16-60 years from different cultural backgrounds. As per the view of </a:t>
            </a:r>
            <a:r>
              <a:rPr lang="en-GB" sz="1200" kern="1200" dirty="0" err="1">
                <a:solidFill>
                  <a:schemeClr val="tx1"/>
                </a:solidFill>
                <a:effectLst/>
                <a:latin typeface="+mn-lt"/>
                <a:ea typeface="+mn-ea"/>
                <a:cs typeface="+mn-cs"/>
              </a:rPr>
              <a:t>Oham</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Ejike</a:t>
            </a:r>
            <a:r>
              <a:rPr lang="en-GB" sz="1200" kern="1200" dirty="0">
                <a:solidFill>
                  <a:schemeClr val="tx1"/>
                </a:solidFill>
                <a:effectLst/>
                <a:latin typeface="+mn-lt"/>
                <a:ea typeface="+mn-ea"/>
                <a:cs typeface="+mn-cs"/>
              </a:rPr>
              <a:t> (2024), collaboration is merely a support function that is an essential driver for innovation. This has shown that managing the environment of working requires strong leadership skills to focus on safety and inclusion, and cross-cultural management training to reduce the inherent challenges.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EF29537-EC09-49BC-96EA-488E742EC23D}" type="slidenum">
              <a:rPr lang="en-US" smtClean="0"/>
              <a:t>5</a:t>
            </a:fld>
            <a:endParaRPr lang="en-US"/>
          </a:p>
        </p:txBody>
      </p:sp>
    </p:spTree>
    <p:extLst>
      <p:ext uri="{BB962C8B-B14F-4D97-AF65-F5344CB8AC3E}">
        <p14:creationId xmlns:p14="http://schemas.microsoft.com/office/powerpoint/2010/main" val="2750394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major positive aspects of organisational effectiveness at consistent communication across the food service business are where a robust food safety culture is required. For instance, as per the case study, it has been opined by Gary that most of the staff speak in their own languages, and it is not easy for him to convey the messages in an effective way. As a result, this would reduce the ways of knowledge transfer and hamper their reputation among the customers. Hence, language differences and cultural norms require effective communication tools in food safety management among the employees.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EF29537-EC09-49BC-96EA-488E742EC23D}" type="slidenum">
              <a:rPr lang="en-US" smtClean="0"/>
              <a:t>6</a:t>
            </a:fld>
            <a:endParaRPr lang="en-US"/>
          </a:p>
        </p:txBody>
      </p:sp>
    </p:spTree>
    <p:extLst>
      <p:ext uri="{BB962C8B-B14F-4D97-AF65-F5344CB8AC3E}">
        <p14:creationId xmlns:p14="http://schemas.microsoft.com/office/powerpoint/2010/main" val="24527027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commercial food service setting, the incident has presented a violation of the food safety standards and regulations. As per the view of </a:t>
            </a:r>
            <a:r>
              <a:rPr lang="en-GB" sz="1200" kern="1200" dirty="0" err="1">
                <a:solidFill>
                  <a:schemeClr val="tx1"/>
                </a:solidFill>
                <a:effectLst/>
                <a:latin typeface="+mn-lt"/>
                <a:ea typeface="+mn-ea"/>
                <a:cs typeface="+mn-cs"/>
              </a:rPr>
              <a:t>Attah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the cross-functional teams have become a pivotal force for demanding efficiency and innovation with paramount importance. As per the given case, Gary comprehends that the older staff, even though they seem to understand, the younger staff are more reluctant at their work. As a result, this has shown the differences in values and expectations among the staff and their attitudes towards work.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EF29537-EC09-49BC-96EA-488E742EC23D}" type="slidenum">
              <a:rPr lang="en-US" smtClean="0"/>
              <a:t>7</a:t>
            </a:fld>
            <a:endParaRPr lang="en-US"/>
          </a:p>
        </p:txBody>
      </p:sp>
    </p:spTree>
    <p:extLst>
      <p:ext uri="{BB962C8B-B14F-4D97-AF65-F5344CB8AC3E}">
        <p14:creationId xmlns:p14="http://schemas.microsoft.com/office/powerpoint/2010/main" val="1188704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users perceived actions, he showed a series of envisaged rushing and personal oversight, which shows the staff's ignorance, resulting in damaging the reputation of the organisation. The resultant perceived notions about the roles and capabilities among the different cultural backgrounds also result in an illusionary understanding of the phenomenon. As per the view of </a:t>
            </a:r>
            <a:r>
              <a:rPr lang="en-GB" sz="1200" kern="1200" dirty="0" err="1">
                <a:solidFill>
                  <a:schemeClr val="tx1"/>
                </a:solidFill>
                <a:effectLst/>
                <a:latin typeface="+mn-lt"/>
                <a:ea typeface="+mn-ea"/>
                <a:cs typeface="+mn-cs"/>
              </a:rPr>
              <a:t>Rosseel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it is important to build a strong corporate culture to secure a place in the rapidly increasing competitive marketplace. As a result, Flight Foods Ltd has shown insufficient training on cross-cultural competence and has even contributed to the recurring issues.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EF29537-EC09-49BC-96EA-488E742EC23D}" type="slidenum">
              <a:rPr lang="en-US" smtClean="0"/>
              <a:t>8</a:t>
            </a:fld>
            <a:endParaRPr lang="en-US"/>
          </a:p>
        </p:txBody>
      </p:sp>
    </p:spTree>
    <p:extLst>
      <p:ext uri="{BB962C8B-B14F-4D97-AF65-F5344CB8AC3E}">
        <p14:creationId xmlns:p14="http://schemas.microsoft.com/office/powerpoint/2010/main" val="364670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perceptions of food safety and hygiene quality, significant across cultures.  One culture might presume it to be a violation of the health safety standards; on the other hand, other cultures might not show the same focus. Thereby, the key differences lie in making university standards, which are difficult to enforce without proper communication and adaptability in the workplace.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EF29537-EC09-49BC-96EA-488E742EC23D}" type="slidenum">
              <a:rPr lang="en-US" smtClean="0"/>
              <a:t>9</a:t>
            </a:fld>
            <a:endParaRPr lang="en-US"/>
          </a:p>
        </p:txBody>
      </p:sp>
    </p:spTree>
    <p:extLst>
      <p:ext uri="{BB962C8B-B14F-4D97-AF65-F5344CB8AC3E}">
        <p14:creationId xmlns:p14="http://schemas.microsoft.com/office/powerpoint/2010/main" val="39044615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essence of Shannon and Weaver communication model shows a blueprint for information transfer by adding human elements for understanding interpersonal communication. As per the view of </a:t>
            </a:r>
            <a:r>
              <a:rPr lang="en-GB" sz="1200" kern="1200" dirty="0" err="1">
                <a:solidFill>
                  <a:schemeClr val="tx1"/>
                </a:solidFill>
                <a:effectLst/>
                <a:latin typeface="+mn-lt"/>
                <a:ea typeface="+mn-ea"/>
                <a:cs typeface="+mn-cs"/>
              </a:rPr>
              <a:t>Sianipar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Shannon and Weaver's communication model, at the semantic levels, shows that the communication remaining is not inherent in the messages themselves.  The frequent delays and last-minute changes often result in a loss of transmission and display of the information. Noise, such as a lack of communication and transmission barriers, has resulted in disruption in the clear transmission of information.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EF29537-EC09-49BC-96EA-488E742EC23D}" type="slidenum">
              <a:rPr lang="en-US" smtClean="0"/>
              <a:t>10</a:t>
            </a:fld>
            <a:endParaRPr lang="en-US"/>
          </a:p>
        </p:txBody>
      </p:sp>
    </p:spTree>
    <p:extLst>
      <p:ext uri="{BB962C8B-B14F-4D97-AF65-F5344CB8AC3E}">
        <p14:creationId xmlns:p14="http://schemas.microsoft.com/office/powerpoint/2010/main" val="31171620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staff come from different linguistic and cultural backgrounds and have varied levels of proficiency. This has shown that simple information can be interpreted differently among different staff members, and they are not on the same page on operational procedures and rules. For instance, the instructions regarding the hygienic protocols and safety in the food standards are misunderstood due to the differences in the language and cultural norms on a large scale. As stated by </a:t>
            </a:r>
            <a:r>
              <a:rPr lang="en-GB" sz="1200" kern="1200" dirty="0" err="1">
                <a:solidFill>
                  <a:schemeClr val="tx1"/>
                </a:solidFill>
                <a:effectLst/>
                <a:latin typeface="+mn-lt"/>
                <a:ea typeface="+mn-ea"/>
                <a:cs typeface="+mn-cs"/>
              </a:rPr>
              <a:t>Karanikas</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Passenier</a:t>
            </a:r>
            <a:r>
              <a:rPr lang="en-GB" sz="1200" kern="1200" dirty="0">
                <a:solidFill>
                  <a:schemeClr val="tx1"/>
                </a:solidFill>
                <a:effectLst/>
                <a:latin typeface="+mn-lt"/>
                <a:ea typeface="+mn-ea"/>
                <a:cs typeface="+mn-cs"/>
              </a:rPr>
              <a:t> (2019), the communication aspects have become an important process for better human and technical factors, having a situated cognition.  The ineffectiveness of the problems has shown an insufficiency in considering the mechanism of feedback, which is misunderstood by the receiver of the information.  As a result, this has resulted in a lack of corrective actions and measures among the management staff in the food catering services.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EF29537-EC09-49BC-96EA-488E742EC23D}" type="slidenum">
              <a:rPr lang="en-US" smtClean="0"/>
              <a:t>11</a:t>
            </a:fld>
            <a:endParaRPr lang="en-US"/>
          </a:p>
        </p:txBody>
      </p:sp>
    </p:spTree>
    <p:extLst>
      <p:ext uri="{BB962C8B-B14F-4D97-AF65-F5344CB8AC3E}">
        <p14:creationId xmlns:p14="http://schemas.microsoft.com/office/powerpoint/2010/main" val="27770680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differences in the cultural norms, in the aspects of food preparation and maintaining the hygiene protocols, have shown conflicts in goals and protocols. As per the view of </a:t>
            </a:r>
            <a:r>
              <a:rPr lang="en-GB" sz="1200" kern="1200" dirty="0" err="1">
                <a:solidFill>
                  <a:schemeClr val="tx1"/>
                </a:solidFill>
                <a:effectLst/>
                <a:latin typeface="+mn-lt"/>
                <a:ea typeface="+mn-ea"/>
                <a:cs typeface="+mn-cs"/>
              </a:rPr>
              <a:t>Gayathiri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Raju</a:t>
            </a:r>
            <a:r>
              <a:rPr lang="en-GB" sz="1200" kern="1200" dirty="0">
                <a:solidFill>
                  <a:schemeClr val="tx1"/>
                </a:solidFill>
                <a:effectLst/>
                <a:latin typeface="+mn-lt"/>
                <a:ea typeface="+mn-ea"/>
                <a:cs typeface="+mn-cs"/>
              </a:rPr>
              <a:t> (2025), Schramm and </a:t>
            </a:r>
            <a:r>
              <a:rPr lang="en-GB" sz="1200" kern="1200" dirty="0" err="1">
                <a:solidFill>
                  <a:schemeClr val="tx1"/>
                </a:solidFill>
                <a:effectLst/>
                <a:latin typeface="+mn-lt"/>
                <a:ea typeface="+mn-ea"/>
                <a:cs typeface="+mn-cs"/>
              </a:rPr>
              <a:t>Berlo's</a:t>
            </a:r>
            <a:r>
              <a:rPr lang="en-GB" sz="1200" kern="1200" dirty="0">
                <a:solidFill>
                  <a:schemeClr val="tx1"/>
                </a:solidFill>
                <a:effectLst/>
                <a:latin typeface="+mn-lt"/>
                <a:ea typeface="+mn-ea"/>
                <a:cs typeface="+mn-cs"/>
              </a:rPr>
              <a:t> Theory suggests communication is a two-way process and introduced the concept of feedback.  For example, culture being considered as the shared practices, another might view it as a health and safety violation. The fast-paced environment of airline catering services results in mass prediction and credit deadlines, which makes communication difficult to have and sustain in the workplace.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EF29537-EC09-49BC-96EA-488E742EC23D}" type="slidenum">
              <a:rPr lang="en-US" smtClean="0"/>
              <a:t>12</a:t>
            </a:fld>
            <a:endParaRPr lang="en-US"/>
          </a:p>
        </p:txBody>
      </p:sp>
    </p:spTree>
    <p:extLst>
      <p:ext uri="{BB962C8B-B14F-4D97-AF65-F5344CB8AC3E}">
        <p14:creationId xmlns:p14="http://schemas.microsoft.com/office/powerpoint/2010/main" val="19576467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major recommended strategies involve useful terms which are understandable by everyone and avoiding technical terms or jargon. Educating the employees on different communication styles to cater to the needs of different cultural backgrounds. As per the view of </a:t>
            </a:r>
            <a:r>
              <a:rPr lang="en-GB" sz="1200" kern="1200" dirty="0" err="1">
                <a:solidFill>
                  <a:schemeClr val="tx1"/>
                </a:solidFill>
                <a:effectLst/>
                <a:latin typeface="+mn-lt"/>
                <a:ea typeface="+mn-ea"/>
                <a:cs typeface="+mn-cs"/>
              </a:rPr>
              <a:t>Zmire</a:t>
            </a:r>
            <a:r>
              <a:rPr lang="en-GB" sz="1200" kern="1200" dirty="0">
                <a:solidFill>
                  <a:schemeClr val="tx1"/>
                </a:solidFill>
                <a:effectLst/>
                <a:latin typeface="+mn-lt"/>
                <a:ea typeface="+mn-ea"/>
                <a:cs typeface="+mn-cs"/>
              </a:rPr>
              <a:t> and Chen (2024), cultural competence is defined as the set of congruent behaviours and attitudes to ensure work efficiency in cross-cultural settings. Hence, employees need to have the awareness to reduce the communication gaps.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EF29537-EC09-49BC-96EA-488E742EC23D}" type="slidenum">
              <a:rPr lang="en-US" smtClean="0"/>
              <a:t>13</a:t>
            </a:fld>
            <a:endParaRPr lang="en-US"/>
          </a:p>
        </p:txBody>
      </p:sp>
    </p:spTree>
    <p:extLst>
      <p:ext uri="{BB962C8B-B14F-4D97-AF65-F5344CB8AC3E}">
        <p14:creationId xmlns:p14="http://schemas.microsoft.com/office/powerpoint/2010/main" val="29245854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aspects of active listening would ensure better engagement and would foster open communication and even create empathetic responses in professional settings. As per the view of </a:t>
            </a:r>
            <a:r>
              <a:rPr lang="en-GB" sz="1200" kern="1200" dirty="0" err="1">
                <a:solidFill>
                  <a:schemeClr val="tx1"/>
                </a:solidFill>
                <a:effectLst/>
                <a:latin typeface="+mn-lt"/>
                <a:ea typeface="+mn-ea"/>
                <a:cs typeface="+mn-cs"/>
              </a:rPr>
              <a:t>Bregenzer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the active listening skills are well-suited to accomplish the inertial interactions goals and appropriate questioning. Hence, it is important to foster a transparent culture and reduce errors and improve job satisfaction on a major scale.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EF29537-EC09-49BC-96EA-488E742EC23D}" type="slidenum">
              <a:rPr lang="en-US" smtClean="0"/>
              <a:t>14</a:t>
            </a:fld>
            <a:endParaRPr lang="en-US"/>
          </a:p>
        </p:txBody>
      </p:sp>
    </p:spTree>
    <p:extLst>
      <p:ext uri="{BB962C8B-B14F-4D97-AF65-F5344CB8AC3E}">
        <p14:creationId xmlns:p14="http://schemas.microsoft.com/office/powerpoint/2010/main" val="36743686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management needs to focus on the diversity and inclusion policies, and allow the employees to interact with different backgrounds and age groups. As a result, the manager needs to be more mindful of the different cultural backgrounds and the age-related needs to better meet the specific needs at work.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EF29537-EC09-49BC-96EA-488E742EC23D}" type="slidenum">
              <a:rPr lang="en-US" smtClean="0"/>
              <a:t>15</a:t>
            </a:fld>
            <a:endParaRPr lang="en-US"/>
          </a:p>
        </p:txBody>
      </p:sp>
    </p:spTree>
    <p:extLst>
      <p:ext uri="{BB962C8B-B14F-4D97-AF65-F5344CB8AC3E}">
        <p14:creationId xmlns:p14="http://schemas.microsoft.com/office/powerpoint/2010/main" val="37408703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Communication protocols are required to mitigate the risks associated with cultural differences. Hence, the team's success needs to rely on inclusive strategies with diversity training among the staff and managers. </a:t>
            </a:r>
            <a:endParaRPr lang="en-US" dirty="0"/>
          </a:p>
        </p:txBody>
      </p:sp>
      <p:sp>
        <p:nvSpPr>
          <p:cNvPr id="4" name="Slide Number Placeholder 3"/>
          <p:cNvSpPr>
            <a:spLocks noGrp="1"/>
          </p:cNvSpPr>
          <p:nvPr>
            <p:ph type="sldNum" sz="quarter" idx="10"/>
          </p:nvPr>
        </p:nvSpPr>
        <p:spPr/>
        <p:txBody>
          <a:bodyPr/>
          <a:lstStyle/>
          <a:p>
            <a:fld id="{BEF29537-EC09-49BC-96EA-488E742EC23D}" type="slidenum">
              <a:rPr lang="en-US" smtClean="0"/>
              <a:t>16</a:t>
            </a:fld>
            <a:endParaRPr lang="en-US"/>
          </a:p>
        </p:txBody>
      </p:sp>
    </p:spTree>
    <p:extLst>
      <p:ext uri="{BB962C8B-B14F-4D97-AF65-F5344CB8AC3E}">
        <p14:creationId xmlns:p14="http://schemas.microsoft.com/office/powerpoint/2010/main" val="449151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E3FB0-C5F4-40BA-9C60-D836123C5F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41E22B-F816-4680-96D6-38D04B8E10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AB4B0A-1BEF-4F4D-B7CB-F29FEFE1B731}"/>
              </a:ext>
            </a:extLst>
          </p:cNvPr>
          <p:cNvSpPr>
            <a:spLocks noGrp="1"/>
          </p:cNvSpPr>
          <p:nvPr>
            <p:ph type="dt" sz="half" idx="10"/>
          </p:nvPr>
        </p:nvSpPr>
        <p:spPr/>
        <p:txBody>
          <a:bodyPr/>
          <a:lstStyle/>
          <a:p>
            <a:fld id="{FA04A41B-68A6-40D1-8A59-ECB1CD051703}" type="datetimeFigureOut">
              <a:rPr lang="en-GB" smtClean="0"/>
              <a:t>17/12/2025</a:t>
            </a:fld>
            <a:endParaRPr lang="en-GB"/>
          </a:p>
        </p:txBody>
      </p:sp>
      <p:sp>
        <p:nvSpPr>
          <p:cNvPr id="5" name="Footer Placeholder 4">
            <a:extLst>
              <a:ext uri="{FF2B5EF4-FFF2-40B4-BE49-F238E27FC236}">
                <a16:creationId xmlns:a16="http://schemas.microsoft.com/office/drawing/2014/main" id="{F92E001E-124D-4542-840A-02F3CD7B21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B72B67-2ED7-413E-A2BF-E270B83C59FE}"/>
              </a:ext>
            </a:extLst>
          </p:cNvPr>
          <p:cNvSpPr>
            <a:spLocks noGrp="1"/>
          </p:cNvSpPr>
          <p:nvPr>
            <p:ph type="sldNum" sz="quarter" idx="12"/>
          </p:nvPr>
        </p:nvSpPr>
        <p:spPr/>
        <p:txBody>
          <a:bodyPr/>
          <a:lstStyle/>
          <a:p>
            <a:fld id="{FE50C144-1943-41CA-ABFA-FFBF700251E5}" type="slidenum">
              <a:rPr lang="en-GB" smtClean="0"/>
              <a:t>‹#›</a:t>
            </a:fld>
            <a:endParaRPr lang="en-GB"/>
          </a:p>
        </p:txBody>
      </p:sp>
    </p:spTree>
    <p:extLst>
      <p:ext uri="{BB962C8B-B14F-4D97-AF65-F5344CB8AC3E}">
        <p14:creationId xmlns:p14="http://schemas.microsoft.com/office/powerpoint/2010/main" val="2041719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0B9A9-CA6E-4DA9-843E-42D67D68B4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289D1F-5A72-4B8F-8C38-75A10A28E6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8763CA-2069-47D9-9A44-A38301618994}"/>
              </a:ext>
            </a:extLst>
          </p:cNvPr>
          <p:cNvSpPr>
            <a:spLocks noGrp="1"/>
          </p:cNvSpPr>
          <p:nvPr>
            <p:ph type="dt" sz="half" idx="10"/>
          </p:nvPr>
        </p:nvSpPr>
        <p:spPr/>
        <p:txBody>
          <a:bodyPr/>
          <a:lstStyle/>
          <a:p>
            <a:fld id="{FA04A41B-68A6-40D1-8A59-ECB1CD051703}" type="datetimeFigureOut">
              <a:rPr lang="en-GB" smtClean="0"/>
              <a:t>17/12/2025</a:t>
            </a:fld>
            <a:endParaRPr lang="en-GB"/>
          </a:p>
        </p:txBody>
      </p:sp>
      <p:sp>
        <p:nvSpPr>
          <p:cNvPr id="5" name="Footer Placeholder 4">
            <a:extLst>
              <a:ext uri="{FF2B5EF4-FFF2-40B4-BE49-F238E27FC236}">
                <a16:creationId xmlns:a16="http://schemas.microsoft.com/office/drawing/2014/main" id="{D2601A9D-096F-4464-AE12-199C18CB82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285D43-5CA3-4902-AE14-FE5EB2C364EB}"/>
              </a:ext>
            </a:extLst>
          </p:cNvPr>
          <p:cNvSpPr>
            <a:spLocks noGrp="1"/>
          </p:cNvSpPr>
          <p:nvPr>
            <p:ph type="sldNum" sz="quarter" idx="12"/>
          </p:nvPr>
        </p:nvSpPr>
        <p:spPr/>
        <p:txBody>
          <a:bodyPr/>
          <a:lstStyle/>
          <a:p>
            <a:fld id="{FE50C144-1943-41CA-ABFA-FFBF700251E5}" type="slidenum">
              <a:rPr lang="en-GB" smtClean="0"/>
              <a:t>‹#›</a:t>
            </a:fld>
            <a:endParaRPr lang="en-GB"/>
          </a:p>
        </p:txBody>
      </p:sp>
    </p:spTree>
    <p:extLst>
      <p:ext uri="{BB962C8B-B14F-4D97-AF65-F5344CB8AC3E}">
        <p14:creationId xmlns:p14="http://schemas.microsoft.com/office/powerpoint/2010/main" val="3832638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63948-5BA4-40B8-9EDC-839FAA164C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AE578D-27C7-42A3-A4C8-3ADEC68373D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170C5D-FE66-456F-A7EB-D62102FDA107}"/>
              </a:ext>
            </a:extLst>
          </p:cNvPr>
          <p:cNvSpPr>
            <a:spLocks noGrp="1"/>
          </p:cNvSpPr>
          <p:nvPr>
            <p:ph type="dt" sz="half" idx="10"/>
          </p:nvPr>
        </p:nvSpPr>
        <p:spPr/>
        <p:txBody>
          <a:bodyPr/>
          <a:lstStyle/>
          <a:p>
            <a:fld id="{FA04A41B-68A6-40D1-8A59-ECB1CD051703}" type="datetimeFigureOut">
              <a:rPr lang="en-GB" smtClean="0"/>
              <a:t>17/12/2025</a:t>
            </a:fld>
            <a:endParaRPr lang="en-GB"/>
          </a:p>
        </p:txBody>
      </p:sp>
      <p:sp>
        <p:nvSpPr>
          <p:cNvPr id="5" name="Footer Placeholder 4">
            <a:extLst>
              <a:ext uri="{FF2B5EF4-FFF2-40B4-BE49-F238E27FC236}">
                <a16:creationId xmlns:a16="http://schemas.microsoft.com/office/drawing/2014/main" id="{1E9C36CF-6A72-4BFA-8348-52031388EA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7369D7-3D05-41DF-BF1E-EBA63E5B112D}"/>
              </a:ext>
            </a:extLst>
          </p:cNvPr>
          <p:cNvSpPr>
            <a:spLocks noGrp="1"/>
          </p:cNvSpPr>
          <p:nvPr>
            <p:ph type="sldNum" sz="quarter" idx="12"/>
          </p:nvPr>
        </p:nvSpPr>
        <p:spPr/>
        <p:txBody>
          <a:bodyPr/>
          <a:lstStyle/>
          <a:p>
            <a:fld id="{FE50C144-1943-41CA-ABFA-FFBF700251E5}" type="slidenum">
              <a:rPr lang="en-GB" smtClean="0"/>
              <a:t>‹#›</a:t>
            </a:fld>
            <a:endParaRPr lang="en-GB"/>
          </a:p>
        </p:txBody>
      </p:sp>
    </p:spTree>
    <p:extLst>
      <p:ext uri="{BB962C8B-B14F-4D97-AF65-F5344CB8AC3E}">
        <p14:creationId xmlns:p14="http://schemas.microsoft.com/office/powerpoint/2010/main" val="1328659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461B3-13A8-4EBA-AD11-248006C9EB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C41A06-29A3-4930-9C00-4C403C6BF1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88654BB-CB31-4A9E-A100-73591891BA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9C7E2B-7594-4C96-A033-1BFE1367B544}"/>
              </a:ext>
            </a:extLst>
          </p:cNvPr>
          <p:cNvSpPr>
            <a:spLocks noGrp="1"/>
          </p:cNvSpPr>
          <p:nvPr>
            <p:ph type="dt" sz="half" idx="10"/>
          </p:nvPr>
        </p:nvSpPr>
        <p:spPr/>
        <p:txBody>
          <a:bodyPr/>
          <a:lstStyle/>
          <a:p>
            <a:fld id="{FA04A41B-68A6-40D1-8A59-ECB1CD051703}" type="datetimeFigureOut">
              <a:rPr lang="en-GB" smtClean="0"/>
              <a:t>17/12/2025</a:t>
            </a:fld>
            <a:endParaRPr lang="en-GB"/>
          </a:p>
        </p:txBody>
      </p:sp>
      <p:sp>
        <p:nvSpPr>
          <p:cNvPr id="6" name="Footer Placeholder 5">
            <a:extLst>
              <a:ext uri="{FF2B5EF4-FFF2-40B4-BE49-F238E27FC236}">
                <a16:creationId xmlns:a16="http://schemas.microsoft.com/office/drawing/2014/main" id="{45C7E8DC-E1F5-463B-AC5B-48FFD53AFD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8153E1-749C-4A31-95E6-0C841FAD27EC}"/>
              </a:ext>
            </a:extLst>
          </p:cNvPr>
          <p:cNvSpPr>
            <a:spLocks noGrp="1"/>
          </p:cNvSpPr>
          <p:nvPr>
            <p:ph type="sldNum" sz="quarter" idx="12"/>
          </p:nvPr>
        </p:nvSpPr>
        <p:spPr/>
        <p:txBody>
          <a:bodyPr/>
          <a:lstStyle/>
          <a:p>
            <a:fld id="{FE50C144-1943-41CA-ABFA-FFBF700251E5}" type="slidenum">
              <a:rPr lang="en-GB" smtClean="0"/>
              <a:t>‹#›</a:t>
            </a:fld>
            <a:endParaRPr lang="en-GB"/>
          </a:p>
        </p:txBody>
      </p:sp>
    </p:spTree>
    <p:extLst>
      <p:ext uri="{BB962C8B-B14F-4D97-AF65-F5344CB8AC3E}">
        <p14:creationId xmlns:p14="http://schemas.microsoft.com/office/powerpoint/2010/main" val="1733840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C823B-1F44-49BD-85B8-C7F525D0B6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9A5E69-96A7-488E-A567-335219CB30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0BD3972-386B-4360-B901-47446BCE25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97E95E-2672-4E2B-B126-05A6F27545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518487-7A4F-4253-A1A3-1819F945DEA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AB243C-30FE-4B4D-A403-D89E5696DE06}"/>
              </a:ext>
            </a:extLst>
          </p:cNvPr>
          <p:cNvSpPr>
            <a:spLocks noGrp="1"/>
          </p:cNvSpPr>
          <p:nvPr>
            <p:ph type="dt" sz="half" idx="10"/>
          </p:nvPr>
        </p:nvSpPr>
        <p:spPr/>
        <p:txBody>
          <a:bodyPr/>
          <a:lstStyle/>
          <a:p>
            <a:fld id="{FA04A41B-68A6-40D1-8A59-ECB1CD051703}" type="datetimeFigureOut">
              <a:rPr lang="en-GB" smtClean="0"/>
              <a:t>17/12/2025</a:t>
            </a:fld>
            <a:endParaRPr lang="en-GB"/>
          </a:p>
        </p:txBody>
      </p:sp>
      <p:sp>
        <p:nvSpPr>
          <p:cNvPr id="8" name="Footer Placeholder 7">
            <a:extLst>
              <a:ext uri="{FF2B5EF4-FFF2-40B4-BE49-F238E27FC236}">
                <a16:creationId xmlns:a16="http://schemas.microsoft.com/office/drawing/2014/main" id="{54808A98-322C-44B1-89E7-5E96875EA5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9FFB67-3558-4DBA-947D-181855595D24}"/>
              </a:ext>
            </a:extLst>
          </p:cNvPr>
          <p:cNvSpPr>
            <a:spLocks noGrp="1"/>
          </p:cNvSpPr>
          <p:nvPr>
            <p:ph type="sldNum" sz="quarter" idx="12"/>
          </p:nvPr>
        </p:nvSpPr>
        <p:spPr/>
        <p:txBody>
          <a:bodyPr/>
          <a:lstStyle/>
          <a:p>
            <a:fld id="{FE50C144-1943-41CA-ABFA-FFBF700251E5}" type="slidenum">
              <a:rPr lang="en-GB" smtClean="0"/>
              <a:t>‹#›</a:t>
            </a:fld>
            <a:endParaRPr lang="en-GB"/>
          </a:p>
        </p:txBody>
      </p:sp>
    </p:spTree>
    <p:extLst>
      <p:ext uri="{BB962C8B-B14F-4D97-AF65-F5344CB8AC3E}">
        <p14:creationId xmlns:p14="http://schemas.microsoft.com/office/powerpoint/2010/main" val="795871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D219D-B949-4871-B451-160065A3B0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42CE04-0A22-4D0D-967E-B94837D11641}"/>
              </a:ext>
            </a:extLst>
          </p:cNvPr>
          <p:cNvSpPr>
            <a:spLocks noGrp="1"/>
          </p:cNvSpPr>
          <p:nvPr>
            <p:ph type="dt" sz="half" idx="10"/>
          </p:nvPr>
        </p:nvSpPr>
        <p:spPr/>
        <p:txBody>
          <a:bodyPr/>
          <a:lstStyle/>
          <a:p>
            <a:fld id="{FA04A41B-68A6-40D1-8A59-ECB1CD051703}" type="datetimeFigureOut">
              <a:rPr lang="en-GB" smtClean="0"/>
              <a:t>17/12/2025</a:t>
            </a:fld>
            <a:endParaRPr lang="en-GB"/>
          </a:p>
        </p:txBody>
      </p:sp>
      <p:sp>
        <p:nvSpPr>
          <p:cNvPr id="4" name="Footer Placeholder 3">
            <a:extLst>
              <a:ext uri="{FF2B5EF4-FFF2-40B4-BE49-F238E27FC236}">
                <a16:creationId xmlns:a16="http://schemas.microsoft.com/office/drawing/2014/main" id="{2BF48B33-EBC1-4744-913F-A9C98636AB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CAD258-BFE8-4D51-A277-48B4587280AE}"/>
              </a:ext>
            </a:extLst>
          </p:cNvPr>
          <p:cNvSpPr>
            <a:spLocks noGrp="1"/>
          </p:cNvSpPr>
          <p:nvPr>
            <p:ph type="sldNum" sz="quarter" idx="12"/>
          </p:nvPr>
        </p:nvSpPr>
        <p:spPr/>
        <p:txBody>
          <a:bodyPr/>
          <a:lstStyle/>
          <a:p>
            <a:fld id="{FE50C144-1943-41CA-ABFA-FFBF700251E5}" type="slidenum">
              <a:rPr lang="en-GB" smtClean="0"/>
              <a:t>‹#›</a:t>
            </a:fld>
            <a:endParaRPr lang="en-GB"/>
          </a:p>
        </p:txBody>
      </p:sp>
    </p:spTree>
    <p:extLst>
      <p:ext uri="{BB962C8B-B14F-4D97-AF65-F5344CB8AC3E}">
        <p14:creationId xmlns:p14="http://schemas.microsoft.com/office/powerpoint/2010/main" val="694052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DBD27B-1F99-4536-A5BA-AA84A5098E63}"/>
              </a:ext>
            </a:extLst>
          </p:cNvPr>
          <p:cNvSpPr>
            <a:spLocks noGrp="1"/>
          </p:cNvSpPr>
          <p:nvPr>
            <p:ph type="dt" sz="half" idx="10"/>
          </p:nvPr>
        </p:nvSpPr>
        <p:spPr/>
        <p:txBody>
          <a:bodyPr/>
          <a:lstStyle/>
          <a:p>
            <a:fld id="{FA04A41B-68A6-40D1-8A59-ECB1CD051703}" type="datetimeFigureOut">
              <a:rPr lang="en-GB" smtClean="0"/>
              <a:t>17/12/2025</a:t>
            </a:fld>
            <a:endParaRPr lang="en-GB"/>
          </a:p>
        </p:txBody>
      </p:sp>
      <p:sp>
        <p:nvSpPr>
          <p:cNvPr id="3" name="Footer Placeholder 2">
            <a:extLst>
              <a:ext uri="{FF2B5EF4-FFF2-40B4-BE49-F238E27FC236}">
                <a16:creationId xmlns:a16="http://schemas.microsoft.com/office/drawing/2014/main" id="{06C4C23E-2F9C-4300-B082-751B3B0D86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8CA945-E328-49C3-A43F-CD19E8495A12}"/>
              </a:ext>
            </a:extLst>
          </p:cNvPr>
          <p:cNvSpPr>
            <a:spLocks noGrp="1"/>
          </p:cNvSpPr>
          <p:nvPr>
            <p:ph type="sldNum" sz="quarter" idx="12"/>
          </p:nvPr>
        </p:nvSpPr>
        <p:spPr/>
        <p:txBody>
          <a:bodyPr/>
          <a:lstStyle/>
          <a:p>
            <a:fld id="{FE50C144-1943-41CA-ABFA-FFBF700251E5}" type="slidenum">
              <a:rPr lang="en-GB" smtClean="0"/>
              <a:t>‹#›</a:t>
            </a:fld>
            <a:endParaRPr lang="en-GB"/>
          </a:p>
        </p:txBody>
      </p:sp>
    </p:spTree>
    <p:extLst>
      <p:ext uri="{BB962C8B-B14F-4D97-AF65-F5344CB8AC3E}">
        <p14:creationId xmlns:p14="http://schemas.microsoft.com/office/powerpoint/2010/main" val="2779221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46D1A-882B-4D2A-803E-2CB3EF9DC5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7668F3-CE92-4DFF-8DFE-6C6E0EE264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5E439F-BA60-40EC-87E8-404A1D8E28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C07C4E-69DD-4CE4-AA58-23AC940C6E26}"/>
              </a:ext>
            </a:extLst>
          </p:cNvPr>
          <p:cNvSpPr>
            <a:spLocks noGrp="1"/>
          </p:cNvSpPr>
          <p:nvPr>
            <p:ph type="dt" sz="half" idx="10"/>
          </p:nvPr>
        </p:nvSpPr>
        <p:spPr/>
        <p:txBody>
          <a:bodyPr/>
          <a:lstStyle/>
          <a:p>
            <a:fld id="{FA04A41B-68A6-40D1-8A59-ECB1CD051703}" type="datetimeFigureOut">
              <a:rPr lang="en-GB" smtClean="0"/>
              <a:t>17/12/2025</a:t>
            </a:fld>
            <a:endParaRPr lang="en-GB"/>
          </a:p>
        </p:txBody>
      </p:sp>
      <p:sp>
        <p:nvSpPr>
          <p:cNvPr id="6" name="Footer Placeholder 5">
            <a:extLst>
              <a:ext uri="{FF2B5EF4-FFF2-40B4-BE49-F238E27FC236}">
                <a16:creationId xmlns:a16="http://schemas.microsoft.com/office/drawing/2014/main" id="{64817221-D6E5-42B9-8398-343A768C64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5C0572-B2FF-4A1B-8C4E-C06CC81DCAEE}"/>
              </a:ext>
            </a:extLst>
          </p:cNvPr>
          <p:cNvSpPr>
            <a:spLocks noGrp="1"/>
          </p:cNvSpPr>
          <p:nvPr>
            <p:ph type="sldNum" sz="quarter" idx="12"/>
          </p:nvPr>
        </p:nvSpPr>
        <p:spPr/>
        <p:txBody>
          <a:bodyPr/>
          <a:lstStyle/>
          <a:p>
            <a:fld id="{FE50C144-1943-41CA-ABFA-FFBF700251E5}" type="slidenum">
              <a:rPr lang="en-GB" smtClean="0"/>
              <a:t>‹#›</a:t>
            </a:fld>
            <a:endParaRPr lang="en-GB"/>
          </a:p>
        </p:txBody>
      </p:sp>
    </p:spTree>
    <p:extLst>
      <p:ext uri="{BB962C8B-B14F-4D97-AF65-F5344CB8AC3E}">
        <p14:creationId xmlns:p14="http://schemas.microsoft.com/office/powerpoint/2010/main" val="1065107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2275-6502-4354-A5D9-98F2A792ED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872273-D6F3-471C-B0B7-DCC5D2AA7B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29744A-B3A0-4C51-8BCE-60BA30A373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4642F4-229E-4EFC-8528-DEBE4099DB52}"/>
              </a:ext>
            </a:extLst>
          </p:cNvPr>
          <p:cNvSpPr>
            <a:spLocks noGrp="1"/>
          </p:cNvSpPr>
          <p:nvPr>
            <p:ph type="dt" sz="half" idx="10"/>
          </p:nvPr>
        </p:nvSpPr>
        <p:spPr/>
        <p:txBody>
          <a:bodyPr/>
          <a:lstStyle/>
          <a:p>
            <a:fld id="{FA04A41B-68A6-40D1-8A59-ECB1CD051703}" type="datetimeFigureOut">
              <a:rPr lang="en-GB" smtClean="0"/>
              <a:t>17/12/2025</a:t>
            </a:fld>
            <a:endParaRPr lang="en-GB"/>
          </a:p>
        </p:txBody>
      </p:sp>
      <p:sp>
        <p:nvSpPr>
          <p:cNvPr id="6" name="Footer Placeholder 5">
            <a:extLst>
              <a:ext uri="{FF2B5EF4-FFF2-40B4-BE49-F238E27FC236}">
                <a16:creationId xmlns:a16="http://schemas.microsoft.com/office/drawing/2014/main" id="{A0C08115-1CC1-4993-A7ED-320B474E7B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DD59BC-AC71-4825-A881-A12F91D05824}"/>
              </a:ext>
            </a:extLst>
          </p:cNvPr>
          <p:cNvSpPr>
            <a:spLocks noGrp="1"/>
          </p:cNvSpPr>
          <p:nvPr>
            <p:ph type="sldNum" sz="quarter" idx="12"/>
          </p:nvPr>
        </p:nvSpPr>
        <p:spPr/>
        <p:txBody>
          <a:bodyPr/>
          <a:lstStyle/>
          <a:p>
            <a:fld id="{FE50C144-1943-41CA-ABFA-FFBF700251E5}" type="slidenum">
              <a:rPr lang="en-GB" smtClean="0"/>
              <a:t>‹#›</a:t>
            </a:fld>
            <a:endParaRPr lang="en-GB"/>
          </a:p>
        </p:txBody>
      </p:sp>
    </p:spTree>
    <p:extLst>
      <p:ext uri="{BB962C8B-B14F-4D97-AF65-F5344CB8AC3E}">
        <p14:creationId xmlns:p14="http://schemas.microsoft.com/office/powerpoint/2010/main" val="1308291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7B37E-A726-4EBD-B37E-7D342595C0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832C2D-9F21-4C11-9F13-66461A3612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7FD3A6-4529-49E1-8356-687419C078DE}"/>
              </a:ext>
            </a:extLst>
          </p:cNvPr>
          <p:cNvSpPr>
            <a:spLocks noGrp="1"/>
          </p:cNvSpPr>
          <p:nvPr>
            <p:ph type="dt" sz="half" idx="10"/>
          </p:nvPr>
        </p:nvSpPr>
        <p:spPr/>
        <p:txBody>
          <a:bodyPr/>
          <a:lstStyle/>
          <a:p>
            <a:fld id="{FA04A41B-68A6-40D1-8A59-ECB1CD051703}" type="datetimeFigureOut">
              <a:rPr lang="en-GB" smtClean="0"/>
              <a:t>17/12/2025</a:t>
            </a:fld>
            <a:endParaRPr lang="en-GB"/>
          </a:p>
        </p:txBody>
      </p:sp>
      <p:sp>
        <p:nvSpPr>
          <p:cNvPr id="5" name="Footer Placeholder 4">
            <a:extLst>
              <a:ext uri="{FF2B5EF4-FFF2-40B4-BE49-F238E27FC236}">
                <a16:creationId xmlns:a16="http://schemas.microsoft.com/office/drawing/2014/main" id="{DF0C941F-C2AB-4900-A52F-13CF1DD050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A5FDDE-E4F2-4A0C-B8A1-FF25A127F3D7}"/>
              </a:ext>
            </a:extLst>
          </p:cNvPr>
          <p:cNvSpPr>
            <a:spLocks noGrp="1"/>
          </p:cNvSpPr>
          <p:nvPr>
            <p:ph type="sldNum" sz="quarter" idx="12"/>
          </p:nvPr>
        </p:nvSpPr>
        <p:spPr/>
        <p:txBody>
          <a:bodyPr/>
          <a:lstStyle/>
          <a:p>
            <a:fld id="{FE50C144-1943-41CA-ABFA-FFBF700251E5}" type="slidenum">
              <a:rPr lang="en-GB" smtClean="0"/>
              <a:t>‹#›</a:t>
            </a:fld>
            <a:endParaRPr lang="en-GB"/>
          </a:p>
        </p:txBody>
      </p:sp>
    </p:spTree>
    <p:extLst>
      <p:ext uri="{BB962C8B-B14F-4D97-AF65-F5344CB8AC3E}">
        <p14:creationId xmlns:p14="http://schemas.microsoft.com/office/powerpoint/2010/main" val="2352146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DFE42E-4741-4F30-8B5E-0B39765805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8A76FA-3F47-4197-BEDE-D61FCFF9DF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0D7C67-7EEC-4354-9BCA-9727064F87D2}"/>
              </a:ext>
            </a:extLst>
          </p:cNvPr>
          <p:cNvSpPr>
            <a:spLocks noGrp="1"/>
          </p:cNvSpPr>
          <p:nvPr>
            <p:ph type="dt" sz="half" idx="10"/>
          </p:nvPr>
        </p:nvSpPr>
        <p:spPr/>
        <p:txBody>
          <a:bodyPr/>
          <a:lstStyle/>
          <a:p>
            <a:fld id="{FA04A41B-68A6-40D1-8A59-ECB1CD051703}" type="datetimeFigureOut">
              <a:rPr lang="en-GB" smtClean="0"/>
              <a:t>17/12/2025</a:t>
            </a:fld>
            <a:endParaRPr lang="en-GB"/>
          </a:p>
        </p:txBody>
      </p:sp>
      <p:sp>
        <p:nvSpPr>
          <p:cNvPr id="5" name="Footer Placeholder 4">
            <a:extLst>
              <a:ext uri="{FF2B5EF4-FFF2-40B4-BE49-F238E27FC236}">
                <a16:creationId xmlns:a16="http://schemas.microsoft.com/office/drawing/2014/main" id="{AE0E97AE-B674-47A5-AE0C-BE9D770752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BDF0D2-61B8-4306-8C31-831C30CA43C7}"/>
              </a:ext>
            </a:extLst>
          </p:cNvPr>
          <p:cNvSpPr>
            <a:spLocks noGrp="1"/>
          </p:cNvSpPr>
          <p:nvPr>
            <p:ph type="sldNum" sz="quarter" idx="12"/>
          </p:nvPr>
        </p:nvSpPr>
        <p:spPr/>
        <p:txBody>
          <a:bodyPr/>
          <a:lstStyle/>
          <a:p>
            <a:fld id="{FE50C144-1943-41CA-ABFA-FFBF700251E5}" type="slidenum">
              <a:rPr lang="en-GB" smtClean="0"/>
              <a:t>‹#›</a:t>
            </a:fld>
            <a:endParaRPr lang="en-GB"/>
          </a:p>
        </p:txBody>
      </p:sp>
    </p:spTree>
    <p:extLst>
      <p:ext uri="{BB962C8B-B14F-4D97-AF65-F5344CB8AC3E}">
        <p14:creationId xmlns:p14="http://schemas.microsoft.com/office/powerpoint/2010/main" val="3513620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2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9C4C5B-8293-4006-AD65-2A765C05C3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8166BC-CB0D-4429-8A4E-F6420D8F6B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6D93F7-F168-4B60-9F6F-E5243244B9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04A41B-68A6-40D1-8A59-ECB1CD051703}" type="datetimeFigureOut">
              <a:rPr lang="en-GB" smtClean="0"/>
              <a:t>17/12/2025</a:t>
            </a:fld>
            <a:endParaRPr lang="en-GB"/>
          </a:p>
        </p:txBody>
      </p:sp>
      <p:sp>
        <p:nvSpPr>
          <p:cNvPr id="5" name="Footer Placeholder 4">
            <a:extLst>
              <a:ext uri="{FF2B5EF4-FFF2-40B4-BE49-F238E27FC236}">
                <a16:creationId xmlns:a16="http://schemas.microsoft.com/office/drawing/2014/main" id="{D5E2603E-961A-43E6-BDCF-EA3D327EA2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71CA2C-3298-4F44-B17C-F0434959B5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50C144-1943-41CA-ABFA-FFBF700251E5}" type="slidenum">
              <a:rPr lang="en-GB" smtClean="0"/>
              <a:t>‹#›</a:t>
            </a:fld>
            <a:endParaRPr lang="en-GB"/>
          </a:p>
        </p:txBody>
      </p:sp>
    </p:spTree>
    <p:extLst>
      <p:ext uri="{BB962C8B-B14F-4D97-AF65-F5344CB8AC3E}">
        <p14:creationId xmlns:p14="http://schemas.microsoft.com/office/powerpoint/2010/main" val="2738657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s://www.grandviewresearch.com/industry-analysis/in-flight-catering-services-market"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7000"/>
            <a:lum/>
          </a:blip>
          <a:srcRect/>
          <a:stretch>
            <a:fillRect t="-17000" b="-17000"/>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333E84A-BA8C-4A6A-92F9-08624CC294CB}"/>
              </a:ext>
            </a:extLst>
          </p:cNvPr>
          <p:cNvSpPr>
            <a:spLocks noGrp="1"/>
          </p:cNvSpPr>
          <p:nvPr>
            <p:ph type="subTitle" idx="1"/>
          </p:nvPr>
        </p:nvSpPr>
        <p:spPr>
          <a:xfrm>
            <a:off x="1524000" y="1773238"/>
            <a:ext cx="9144000" cy="1655762"/>
          </a:xfrm>
        </p:spPr>
        <p:txBody>
          <a:bodyPr>
            <a:noAutofit/>
          </a:bodyPr>
          <a:lstStyle/>
          <a:p>
            <a:pPr>
              <a:lnSpc>
                <a:spcPct val="150000"/>
              </a:lnSpc>
              <a:spcBef>
                <a:spcPts val="0"/>
              </a:spcBef>
            </a:pPr>
            <a:r>
              <a:rPr lang="en-US" sz="1800" b="1" dirty="0" err="1"/>
              <a:t>Programme</a:t>
            </a:r>
            <a:r>
              <a:rPr lang="en-US" sz="1800" b="1" dirty="0"/>
              <a:t>: Cert HE Business Skills for the Workplace</a:t>
            </a:r>
          </a:p>
          <a:p>
            <a:pPr>
              <a:lnSpc>
                <a:spcPct val="150000"/>
              </a:lnSpc>
              <a:spcBef>
                <a:spcPts val="0"/>
              </a:spcBef>
            </a:pPr>
            <a:r>
              <a:rPr lang="en-GB" sz="1800" b="1" dirty="0"/>
              <a:t>Module: Effective Teamwork and Communication</a:t>
            </a:r>
            <a:endParaRPr lang="en-US" sz="1800" b="1" dirty="0"/>
          </a:p>
          <a:p>
            <a:pPr>
              <a:lnSpc>
                <a:spcPct val="150000"/>
              </a:lnSpc>
              <a:spcBef>
                <a:spcPts val="0"/>
              </a:spcBef>
            </a:pPr>
            <a:r>
              <a:rPr lang="en-GB" sz="1800" b="1" dirty="0"/>
              <a:t>Module code: LCLM4003</a:t>
            </a:r>
            <a:endParaRPr lang="en-US" sz="1800" b="1" dirty="0"/>
          </a:p>
          <a:p>
            <a:pPr>
              <a:lnSpc>
                <a:spcPct val="150000"/>
              </a:lnSpc>
              <a:spcBef>
                <a:spcPts val="0"/>
              </a:spcBef>
            </a:pPr>
            <a:r>
              <a:rPr lang="en-GB" sz="1800" b="1" dirty="0"/>
              <a:t>Assignment Title: Group Presentation – Flight Foods Ltd</a:t>
            </a:r>
            <a:endParaRPr lang="en-US" sz="1800" b="1" dirty="0"/>
          </a:p>
          <a:p>
            <a:pPr>
              <a:lnSpc>
                <a:spcPct val="150000"/>
              </a:lnSpc>
              <a:spcBef>
                <a:spcPts val="0"/>
              </a:spcBef>
            </a:pPr>
            <a:r>
              <a:rPr lang="en-US" sz="1800" b="1" dirty="0"/>
              <a:t>Component: 2</a:t>
            </a:r>
          </a:p>
          <a:p>
            <a:pPr>
              <a:lnSpc>
                <a:spcPct val="150000"/>
              </a:lnSpc>
              <a:spcBef>
                <a:spcPts val="0"/>
              </a:spcBef>
            </a:pPr>
            <a:r>
              <a:rPr lang="en-GB" sz="1800" b="1" dirty="0"/>
              <a:t>Group members Name and IDs: </a:t>
            </a:r>
          </a:p>
          <a:p>
            <a:pPr>
              <a:lnSpc>
                <a:spcPct val="150000"/>
              </a:lnSpc>
              <a:spcBef>
                <a:spcPts val="0"/>
              </a:spcBef>
            </a:pPr>
            <a:r>
              <a:rPr lang="en-GB" sz="1800" b="1" dirty="0"/>
              <a:t>1. </a:t>
            </a:r>
            <a:r>
              <a:rPr lang="en-GB" sz="1800" b="1" dirty="0" err="1"/>
              <a:t>Aurel</a:t>
            </a:r>
            <a:r>
              <a:rPr lang="en-GB" sz="1800" b="1" dirty="0"/>
              <a:t> </a:t>
            </a:r>
            <a:r>
              <a:rPr lang="en-GB" sz="1800" b="1" dirty="0" err="1" smtClean="0"/>
              <a:t>Cotoi</a:t>
            </a:r>
            <a:r>
              <a:rPr lang="ro-RO" sz="1800" b="1" dirty="0" smtClean="0"/>
              <a:t> - 2418192</a:t>
            </a:r>
            <a:endParaRPr lang="en-GB" sz="1800" b="1" dirty="0"/>
          </a:p>
          <a:p>
            <a:endParaRPr lang="en-GB" sz="1800" b="1" dirty="0"/>
          </a:p>
        </p:txBody>
      </p:sp>
      <p:pic>
        <p:nvPicPr>
          <p:cNvPr id="4" name="Image 2" descr="Discover University of Wales Trinity Saint David"/>
          <p:cNvPicPr/>
          <p:nvPr/>
        </p:nvPicPr>
        <p:blipFill>
          <a:blip r:embed="rId3" cstate="print">
            <a:extLst>
              <a:ext uri="{28A0092B-C50C-407E-A947-70E740481C1C}">
                <a14:useLocalDpi xmlns:a14="http://schemas.microsoft.com/office/drawing/2010/main" val="0"/>
              </a:ext>
            </a:extLst>
          </a:blip>
          <a:stretch>
            <a:fillRect/>
          </a:stretch>
        </p:blipFill>
        <p:spPr>
          <a:xfrm>
            <a:off x="1150789" y="252038"/>
            <a:ext cx="3811424" cy="1410946"/>
          </a:xfrm>
          <a:prstGeom prst="rect">
            <a:avLst/>
          </a:prstGeom>
        </p:spPr>
      </p:pic>
    </p:spTree>
    <p:extLst>
      <p:ext uri="{BB962C8B-B14F-4D97-AF65-F5344CB8AC3E}">
        <p14:creationId xmlns:p14="http://schemas.microsoft.com/office/powerpoint/2010/main" val="2456748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579FA-AF14-4FFC-8C61-0BA048CD5893}"/>
              </a:ext>
            </a:extLst>
          </p:cNvPr>
          <p:cNvSpPr>
            <a:spLocks noGrp="1"/>
          </p:cNvSpPr>
          <p:nvPr>
            <p:ph type="title"/>
          </p:nvPr>
        </p:nvSpPr>
        <p:spPr/>
        <p:txBody>
          <a:bodyPr/>
          <a:lstStyle/>
          <a:p>
            <a:pPr algn="ctr"/>
            <a:r>
              <a:rPr lang="en-US" dirty="0"/>
              <a:t>Contents</a:t>
            </a:r>
            <a:endParaRPr lang="en-GB" dirty="0"/>
          </a:p>
        </p:txBody>
      </p:sp>
      <p:sp>
        <p:nvSpPr>
          <p:cNvPr id="3" name="Content Placeholder 2">
            <a:extLst>
              <a:ext uri="{FF2B5EF4-FFF2-40B4-BE49-F238E27FC236}">
                <a16:creationId xmlns:a16="http://schemas.microsoft.com/office/drawing/2014/main" id="{18D0B2C0-F694-4D84-A631-A6D7BCEE0347}"/>
              </a:ext>
            </a:extLst>
          </p:cNvPr>
          <p:cNvSpPr>
            <a:spLocks noGrp="1"/>
          </p:cNvSpPr>
          <p:nvPr>
            <p:ph idx="1"/>
          </p:nvPr>
        </p:nvSpPr>
        <p:spPr/>
        <p:txBody>
          <a:bodyPr>
            <a:normAutofit fontScale="55000" lnSpcReduction="20000"/>
          </a:bodyPr>
          <a:lstStyle/>
          <a:p>
            <a:r>
              <a:rPr lang="en-US" dirty="0"/>
              <a:t>Slide 3: Introduction	</a:t>
            </a:r>
          </a:p>
          <a:p>
            <a:r>
              <a:rPr lang="en-US" dirty="0"/>
              <a:t>Slide 4: Presenting the main points of the issues	</a:t>
            </a:r>
          </a:p>
          <a:p>
            <a:r>
              <a:rPr lang="en-US" dirty="0"/>
              <a:t>Slide 5: Presenting the main points of the issues (Continuation)	</a:t>
            </a:r>
          </a:p>
          <a:p>
            <a:r>
              <a:rPr lang="en-US" dirty="0"/>
              <a:t>Slide 6: Presenting the main points of the issues (Continuation)	</a:t>
            </a:r>
          </a:p>
          <a:p>
            <a:r>
              <a:rPr lang="en-US" dirty="0"/>
              <a:t>Slide 7: Key Communication Barriers	</a:t>
            </a:r>
          </a:p>
          <a:p>
            <a:r>
              <a:rPr lang="en-US" dirty="0"/>
              <a:t>Slide 8: Key Communication Barriers (Continuation)	</a:t>
            </a:r>
          </a:p>
          <a:p>
            <a:r>
              <a:rPr lang="en-US" dirty="0"/>
              <a:t>Slide 9: Key Communication Barriers (Continuation)	</a:t>
            </a:r>
          </a:p>
          <a:p>
            <a:r>
              <a:rPr lang="en-US" dirty="0"/>
              <a:t>Slide 10: Theories to explain the barriers	</a:t>
            </a:r>
          </a:p>
          <a:p>
            <a:r>
              <a:rPr lang="en-US" dirty="0"/>
              <a:t>Slide 11: Theories to explain the barriers (Continuation)	</a:t>
            </a:r>
          </a:p>
          <a:p>
            <a:r>
              <a:rPr lang="en-US" dirty="0"/>
              <a:t>Slide 12: Schramm and </a:t>
            </a:r>
            <a:r>
              <a:rPr lang="en-US" dirty="0" err="1"/>
              <a:t>Berlo</a:t>
            </a:r>
            <a:r>
              <a:rPr lang="en-US" dirty="0"/>
              <a:t> (Continuation)	</a:t>
            </a:r>
          </a:p>
          <a:p>
            <a:r>
              <a:rPr lang="en-US" dirty="0"/>
              <a:t>Slide 13: Ways to overcome the barriers	</a:t>
            </a:r>
          </a:p>
          <a:p>
            <a:r>
              <a:rPr lang="en-US" dirty="0"/>
              <a:t>Slide 14: Ways to overcome the barriers (Continuation)	</a:t>
            </a:r>
          </a:p>
          <a:p>
            <a:r>
              <a:rPr lang="en-US" dirty="0"/>
              <a:t>Slide 15: Ways to overcome the barriers (Continuation)	</a:t>
            </a:r>
          </a:p>
          <a:p>
            <a:r>
              <a:rPr lang="en-US" dirty="0"/>
              <a:t>Slide 16: Conclusion	</a:t>
            </a:r>
          </a:p>
          <a:p>
            <a:r>
              <a:rPr lang="en-US" dirty="0"/>
              <a:t>Slide 17: References	</a:t>
            </a:r>
          </a:p>
          <a:p>
            <a:endParaRPr lang="en-GB" dirty="0"/>
          </a:p>
        </p:txBody>
      </p:sp>
    </p:spTree>
    <p:extLst>
      <p:ext uri="{BB962C8B-B14F-4D97-AF65-F5344CB8AC3E}">
        <p14:creationId xmlns:p14="http://schemas.microsoft.com/office/powerpoint/2010/main" val="1946794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marL="0" marR="0" algn="ctr">
              <a:lnSpc>
                <a:spcPct val="150000"/>
              </a:lnSpc>
              <a:spcBef>
                <a:spcPts val="0"/>
              </a:spcBef>
              <a:spcAft>
                <a:spcPts val="0"/>
              </a:spcAft>
            </a:pPr>
            <a:r>
              <a:rPr lang="en-GB" sz="3600" b="1" kern="0" dirty="0">
                <a:latin typeface="Times New Roman" panose="02020603050405020304" pitchFamily="18" charset="0"/>
                <a:ea typeface="Times New Roman" panose="02020603050405020304" pitchFamily="18" charset="0"/>
              </a:rPr>
              <a:t>Introduction</a:t>
            </a:r>
            <a:endParaRPr lang="en-US" sz="3600" b="1" kern="0" dirty="0">
              <a:effectLst/>
              <a:latin typeface="Times New Roman" panose="02020603050405020304" pitchFamily="18" charset="0"/>
              <a:ea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4298A51F-659A-4925-9C86-A2AC2389CDF0}"/>
              </a:ext>
            </a:extLst>
          </p:cNvPr>
          <p:cNvGraphicFramePr>
            <a:graphicFrameLocks noGrp="1"/>
          </p:cNvGraphicFramePr>
          <p:nvPr>
            <p:ph sz="half" idx="1"/>
            <p:extLst>
              <p:ext uri="{D42A27DB-BD31-4B8C-83A1-F6EECF244321}">
                <p14:modId xmlns:p14="http://schemas.microsoft.com/office/powerpoint/2010/main" val="1626151047"/>
              </p:ext>
            </p:extLst>
          </p:nvPr>
        </p:nvGraphicFramePr>
        <p:xfrm>
          <a:off x="838199" y="1825625"/>
          <a:ext cx="1009035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2035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marL="0" marR="0" algn="ctr">
              <a:lnSpc>
                <a:spcPct val="150000"/>
              </a:lnSpc>
              <a:spcBef>
                <a:spcPts val="0"/>
              </a:spcBef>
              <a:spcAft>
                <a:spcPts val="0"/>
              </a:spcAft>
            </a:pPr>
            <a:r>
              <a:rPr lang="en-GB" sz="3600" b="1" kern="0" dirty="0">
                <a:latin typeface="Times New Roman" panose="02020603050405020304" pitchFamily="18" charset="0"/>
                <a:ea typeface="Times New Roman" panose="02020603050405020304" pitchFamily="18" charset="0"/>
              </a:rPr>
              <a:t>Presenting the main points of the issues</a:t>
            </a:r>
            <a:endParaRPr lang="en-US" sz="3600" b="1" kern="0" dirty="0">
              <a:effectLst/>
              <a:latin typeface="Times New Roman" panose="02020603050405020304" pitchFamily="18" charset="0"/>
              <a:ea typeface="Times New Roman" panose="02020603050405020304" pitchFamily="18" charset="0"/>
            </a:endParaRPr>
          </a:p>
        </p:txBody>
      </p:sp>
      <p:sp>
        <p:nvSpPr>
          <p:cNvPr id="4" name="Content Placeholder 3">
            <a:extLst>
              <a:ext uri="{FF2B5EF4-FFF2-40B4-BE49-F238E27FC236}">
                <a16:creationId xmlns:a16="http://schemas.microsoft.com/office/drawing/2014/main" id="{FE508B7C-E1F9-4B73-AB52-3CB20FA15278}"/>
              </a:ext>
            </a:extLst>
          </p:cNvPr>
          <p:cNvSpPr>
            <a:spLocks noGrp="1"/>
          </p:cNvSpPr>
          <p:nvPr>
            <p:ph sz="half" idx="2"/>
          </p:nvPr>
        </p:nvSpPr>
        <p:spPr/>
        <p:txBody>
          <a:bodyPr>
            <a:normAutofit/>
          </a:bodyPr>
          <a:lstStyle/>
          <a:p>
            <a:pPr marL="342900" lvl="0" indent="-342900" algn="just">
              <a:lnSpc>
                <a:spcPct val="150000"/>
              </a:lnSpc>
              <a:spcBef>
                <a:spcPts val="0"/>
              </a:spcBef>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rPr>
              <a:t>Packaging errors and reputational damage </a:t>
            </a:r>
            <a:endParaRPr lang="en-US" sz="1800" dirty="0">
              <a:latin typeface="Arial" panose="020B0604020202020204" pitchFamily="34" charset="0"/>
              <a:ea typeface="Arial" panose="020B0604020202020204" pitchFamily="34" charset="0"/>
            </a:endParaRPr>
          </a:p>
          <a:p>
            <a:pPr marL="342900" lvl="0" indent="-342900" algn="just">
              <a:lnSpc>
                <a:spcPct val="150000"/>
              </a:lnSpc>
              <a:spcBef>
                <a:spcPts val="0"/>
              </a:spcBef>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rPr>
              <a:t>Quality control failures and market share loss</a:t>
            </a:r>
            <a:endParaRPr lang="en-US" sz="1800" u="none" strike="noStrike" dirty="0">
              <a:effectLst/>
              <a:latin typeface="Arial" panose="020B0604020202020204" pitchFamily="34" charset="0"/>
              <a:ea typeface="Arial" panose="020B0604020202020204" pitchFamily="34" charset="0"/>
            </a:endParaRPr>
          </a:p>
        </p:txBody>
      </p:sp>
      <p:pic>
        <p:nvPicPr>
          <p:cNvPr id="5" name="image7.png"/>
          <p:cNvPicPr/>
          <p:nvPr/>
        </p:nvPicPr>
        <p:blipFill>
          <a:blip r:embed="rId3"/>
          <a:srcRect/>
          <a:stretch>
            <a:fillRect/>
          </a:stretch>
        </p:blipFill>
        <p:spPr>
          <a:xfrm>
            <a:off x="1095470" y="1482366"/>
            <a:ext cx="4720628" cy="3261649"/>
          </a:xfrm>
          <a:prstGeom prst="rect">
            <a:avLst/>
          </a:prstGeom>
          <a:ln w="25400">
            <a:solidFill>
              <a:srgbClr val="000000"/>
            </a:solidFill>
            <a:prstDash val="solid"/>
          </a:ln>
        </p:spPr>
      </p:pic>
      <p:sp>
        <p:nvSpPr>
          <p:cNvPr id="3" name="Rectangle 2"/>
          <p:cNvSpPr/>
          <p:nvPr/>
        </p:nvSpPr>
        <p:spPr>
          <a:xfrm>
            <a:off x="1095470" y="4744015"/>
            <a:ext cx="5287224" cy="612925"/>
          </a:xfrm>
          <a:prstGeom prst="rect">
            <a:avLst/>
          </a:prstGeom>
        </p:spPr>
        <p:txBody>
          <a:bodyPr wrap="square">
            <a:spAutoFit/>
          </a:bodyPr>
          <a:lstStyle/>
          <a:p>
            <a:pPr algn="ctr">
              <a:lnSpc>
                <a:spcPct val="150000"/>
              </a:lnSpc>
            </a:pPr>
            <a:r>
              <a:rPr lang="en-GB" sz="1200" b="1" dirty="0">
                <a:latin typeface="Times New Roman" panose="02020603050405020304" pitchFamily="18" charset="0"/>
                <a:ea typeface="Times New Roman" panose="02020603050405020304" pitchFamily="18" charset="0"/>
              </a:rPr>
              <a:t>Figure 1: Market size of in-flight catering services </a:t>
            </a:r>
            <a:endParaRPr lang="en-US" sz="1200" dirty="0">
              <a:latin typeface="Arial" panose="020B0604020202020204" pitchFamily="34" charset="0"/>
              <a:ea typeface="Arial" panose="020B0604020202020204" pitchFamily="34" charset="0"/>
            </a:endParaRPr>
          </a:p>
          <a:p>
            <a:pPr algn="ctr">
              <a:lnSpc>
                <a:spcPct val="150000"/>
              </a:lnSpc>
            </a:pPr>
            <a:r>
              <a:rPr lang="en-GB" sz="1200" dirty="0">
                <a:latin typeface="Times New Roman" panose="02020603050405020304" pitchFamily="18" charset="0"/>
                <a:ea typeface="Times New Roman" panose="02020603050405020304" pitchFamily="18" charset="0"/>
              </a:rPr>
              <a:t>(Source: </a:t>
            </a:r>
            <a:r>
              <a:rPr lang="en-GB" sz="1200" dirty="0" err="1">
                <a:latin typeface="Times New Roman" panose="02020603050405020304" pitchFamily="18" charset="0"/>
                <a:ea typeface="Times New Roman" panose="02020603050405020304" pitchFamily="18" charset="0"/>
              </a:rPr>
              <a:t>Grandviewresearch</a:t>
            </a:r>
            <a:r>
              <a:rPr lang="en-GB" sz="1200" dirty="0">
                <a:latin typeface="Times New Roman" panose="02020603050405020304" pitchFamily="18" charset="0"/>
                <a:ea typeface="Times New Roman" panose="02020603050405020304" pitchFamily="18" charset="0"/>
              </a:rPr>
              <a:t>, 2025)</a:t>
            </a:r>
            <a:endParaRPr lang="en-US" sz="12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151927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algn="ctr"/>
            <a:r>
              <a:rPr lang="en-GB" sz="3200" b="1" kern="0" dirty="0">
                <a:latin typeface="Times New Roman" panose="02020603050405020304" pitchFamily="18" charset="0"/>
                <a:ea typeface="Times New Roman" panose="02020603050405020304" pitchFamily="18" charset="0"/>
              </a:rPr>
              <a:t>Presenting the main points of the issues</a:t>
            </a:r>
            <a:endParaRPr lang="en-GB" sz="35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D8BE5ABC-7E0E-4575-A486-281D1994D272}"/>
              </a:ext>
            </a:extLst>
          </p:cNvPr>
          <p:cNvGraphicFramePr>
            <a:graphicFrameLocks noGrp="1"/>
          </p:cNvGraphicFramePr>
          <p:nvPr>
            <p:ph sz="half" idx="1"/>
            <p:extLst>
              <p:ext uri="{D42A27DB-BD31-4B8C-83A1-F6EECF244321}">
                <p14:modId xmlns:p14="http://schemas.microsoft.com/office/powerpoint/2010/main" val="3921230168"/>
              </p:ext>
            </p:extLst>
          </p:nvPr>
        </p:nvGraphicFramePr>
        <p:xfrm>
          <a:off x="838199" y="1825625"/>
          <a:ext cx="1013460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3064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algn="ctr"/>
            <a:r>
              <a:rPr lang="en-GB" sz="3600" b="1" kern="0" dirty="0">
                <a:latin typeface="Times New Roman" panose="02020603050405020304" pitchFamily="18" charset="0"/>
                <a:ea typeface="Times New Roman" panose="02020603050405020304" pitchFamily="18" charset="0"/>
              </a:rPr>
              <a:t>Presenting the main points of the issues</a:t>
            </a:r>
            <a:endParaRPr lang="en-GB" sz="35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FE508B7C-E1F9-4B73-AB52-3CB20FA15278}"/>
              </a:ext>
            </a:extLst>
          </p:cNvPr>
          <p:cNvSpPr>
            <a:spLocks noGrp="1"/>
          </p:cNvSpPr>
          <p:nvPr>
            <p:ph sz="half" idx="2"/>
          </p:nvPr>
        </p:nvSpPr>
        <p:spPr>
          <a:xfrm>
            <a:off x="6318074" y="1984791"/>
            <a:ext cx="5181600"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rPr>
              <a:t>Poor information transfer and the absence of an open culture</a:t>
            </a:r>
            <a:endParaRPr lang="en-US" sz="1800" dirty="0">
              <a:latin typeface="Arial" panose="020B0604020202020204" pitchFamily="34" charset="0"/>
              <a:ea typeface="Arial" panose="020B0604020202020204" pitchFamily="34" charset="0"/>
            </a:endParaRPr>
          </a:p>
          <a:p>
            <a:pPr marL="342900" lvl="0" indent="-342900" algn="just">
              <a:lnSpc>
                <a:spcPct val="150000"/>
              </a:lnSpc>
              <a:spcBef>
                <a:spcPts val="0"/>
              </a:spcBef>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rPr>
              <a:t>Lack of training and education among the staff</a:t>
            </a:r>
            <a:endParaRPr lang="en-US" sz="1800" u="none" strike="noStrike" dirty="0">
              <a:effectLst/>
              <a:latin typeface="Arial" panose="020B0604020202020204" pitchFamily="34" charset="0"/>
              <a:ea typeface="Arial" panose="020B0604020202020204" pitchFamily="34" charset="0"/>
            </a:endParaRPr>
          </a:p>
        </p:txBody>
      </p:sp>
      <p:pic>
        <p:nvPicPr>
          <p:cNvPr id="5" name="image5.png"/>
          <p:cNvPicPr/>
          <p:nvPr/>
        </p:nvPicPr>
        <p:blipFill>
          <a:blip r:embed="rId3"/>
          <a:srcRect/>
          <a:stretch>
            <a:fillRect/>
          </a:stretch>
        </p:blipFill>
        <p:spPr>
          <a:xfrm>
            <a:off x="692326" y="1799979"/>
            <a:ext cx="5316176" cy="3524503"/>
          </a:xfrm>
          <a:prstGeom prst="rect">
            <a:avLst/>
          </a:prstGeom>
          <a:ln w="25400">
            <a:solidFill>
              <a:srgbClr val="000000"/>
            </a:solidFill>
            <a:prstDash val="solid"/>
          </a:ln>
        </p:spPr>
      </p:pic>
      <p:sp>
        <p:nvSpPr>
          <p:cNvPr id="9" name="Rectangle 8"/>
          <p:cNvSpPr/>
          <p:nvPr/>
        </p:nvSpPr>
        <p:spPr>
          <a:xfrm>
            <a:off x="692326" y="5671829"/>
            <a:ext cx="5316176" cy="369332"/>
          </a:xfrm>
          <a:prstGeom prst="rect">
            <a:avLst/>
          </a:prstGeom>
        </p:spPr>
        <p:txBody>
          <a:bodyPr wrap="square">
            <a:spAutoFit/>
          </a:bodyPr>
          <a:lstStyle/>
          <a:p>
            <a:pPr algn="ctr">
              <a:lnSpc>
                <a:spcPct val="150000"/>
              </a:lnSpc>
            </a:pPr>
            <a:r>
              <a:rPr lang="en-GB" sz="1200" b="1" dirty="0">
                <a:latin typeface="Times New Roman" panose="02020603050405020304" pitchFamily="18" charset="0"/>
                <a:ea typeface="Times New Roman" panose="02020603050405020304" pitchFamily="18" charset="0"/>
              </a:rPr>
              <a:t>Figure 2: Reasons for inconsistent communication </a:t>
            </a:r>
            <a:endParaRPr lang="en-US" sz="120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714161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marL="0" marR="0" algn="ctr">
              <a:lnSpc>
                <a:spcPct val="150000"/>
              </a:lnSpc>
              <a:spcBef>
                <a:spcPts val="0"/>
              </a:spcBef>
              <a:spcAft>
                <a:spcPts val="0"/>
              </a:spcAft>
            </a:pPr>
            <a:r>
              <a:rPr lang="en-GB" sz="3600" b="1" kern="0" dirty="0">
                <a:latin typeface="Times New Roman" panose="02020603050405020304" pitchFamily="18" charset="0"/>
                <a:ea typeface="Times New Roman" panose="02020603050405020304" pitchFamily="18" charset="0"/>
              </a:rPr>
              <a:t>Key Communication Barriers</a:t>
            </a:r>
            <a:endParaRPr lang="en-US" sz="3600" b="1" kern="0" dirty="0">
              <a:effectLst/>
              <a:latin typeface="Times New Roman" panose="02020603050405020304" pitchFamily="18" charset="0"/>
              <a:ea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B62C71A3-2524-4523-B934-BEA273D8DF9A}"/>
              </a:ext>
            </a:extLst>
          </p:cNvPr>
          <p:cNvGraphicFramePr>
            <a:graphicFrameLocks noGrp="1"/>
          </p:cNvGraphicFramePr>
          <p:nvPr>
            <p:ph sz="half" idx="1"/>
            <p:extLst>
              <p:ext uri="{D42A27DB-BD31-4B8C-83A1-F6EECF244321}">
                <p14:modId xmlns:p14="http://schemas.microsoft.com/office/powerpoint/2010/main" val="1630896071"/>
              </p:ext>
            </p:extLst>
          </p:nvPr>
        </p:nvGraphicFramePr>
        <p:xfrm>
          <a:off x="838200" y="1825625"/>
          <a:ext cx="1020834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8079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algn="ctr"/>
            <a:r>
              <a:rPr lang="en-GB" sz="3200" b="1" kern="0" dirty="0">
                <a:latin typeface="Times New Roman" panose="02020603050405020304" pitchFamily="18" charset="0"/>
                <a:ea typeface="Times New Roman" panose="02020603050405020304" pitchFamily="18" charset="0"/>
              </a:rPr>
              <a:t>Key Communication Barriers (Continuation)</a:t>
            </a:r>
            <a:endParaRPr lang="en-GB" sz="35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FE508B7C-E1F9-4B73-AB52-3CB20FA15278}"/>
              </a:ext>
            </a:extLst>
          </p:cNvPr>
          <p:cNvSpPr>
            <a:spLocks noGrp="1"/>
          </p:cNvSpPr>
          <p:nvPr>
            <p:ph sz="half" idx="2"/>
          </p:nvPr>
        </p:nvSpPr>
        <p:spPr/>
        <p:txBody>
          <a:bodyPr>
            <a:normAutofit/>
          </a:bodyPr>
          <a:lstStyle/>
          <a:p>
            <a:pPr marL="342900" lvl="0" indent="-342900" algn="just">
              <a:lnSpc>
                <a:spcPct val="150000"/>
              </a:lnSpc>
              <a:spcBef>
                <a:spcPts val="0"/>
              </a:spcBef>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rPr>
              <a:t>Communication has been observed to have selective perception</a:t>
            </a:r>
            <a:endParaRPr lang="en-US" sz="1800" dirty="0">
              <a:latin typeface="Arial" panose="020B0604020202020204" pitchFamily="34" charset="0"/>
              <a:ea typeface="Arial" panose="020B0604020202020204" pitchFamily="34" charset="0"/>
            </a:endParaRPr>
          </a:p>
          <a:p>
            <a:pPr marL="342900" lvl="0" indent="-342900" algn="just">
              <a:lnSpc>
                <a:spcPct val="150000"/>
              </a:lnSpc>
              <a:spcBef>
                <a:spcPts val="0"/>
              </a:spcBef>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rPr>
              <a:t>Both age groups operate in different sets of priorities and expectations</a:t>
            </a:r>
            <a:endParaRPr lang="en-US" sz="1800" dirty="0">
              <a:latin typeface="Arial" panose="020B0604020202020204" pitchFamily="34" charset="0"/>
              <a:ea typeface="Arial" panose="020B0604020202020204" pitchFamily="34" charset="0"/>
            </a:endParaRPr>
          </a:p>
          <a:p>
            <a:pPr marL="342900" lvl="0" indent="-342900" algn="just">
              <a:lnSpc>
                <a:spcPct val="150000"/>
              </a:lnSpc>
              <a:spcBef>
                <a:spcPts val="0"/>
              </a:spcBef>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rPr>
              <a:t>Assumptions and prejudices on the perceived notions of their role</a:t>
            </a:r>
            <a:endParaRPr lang="en-US" sz="1800" dirty="0">
              <a:latin typeface="Arial" panose="020B0604020202020204" pitchFamily="34" charset="0"/>
              <a:ea typeface="Arial" panose="020B0604020202020204" pitchFamily="34" charset="0"/>
            </a:endParaRPr>
          </a:p>
        </p:txBody>
      </p:sp>
      <p:pic>
        <p:nvPicPr>
          <p:cNvPr id="5" name="image4.png"/>
          <p:cNvPicPr/>
          <p:nvPr/>
        </p:nvPicPr>
        <p:blipFill>
          <a:blip r:embed="rId3"/>
          <a:srcRect/>
          <a:stretch>
            <a:fillRect/>
          </a:stretch>
        </p:blipFill>
        <p:spPr>
          <a:xfrm>
            <a:off x="1634905" y="2513115"/>
            <a:ext cx="3815715" cy="2230120"/>
          </a:xfrm>
          <a:prstGeom prst="rect">
            <a:avLst/>
          </a:prstGeom>
          <a:ln w="25400">
            <a:solidFill>
              <a:srgbClr val="000000"/>
            </a:solidFill>
            <a:prstDash val="solid"/>
          </a:ln>
        </p:spPr>
      </p:pic>
      <p:sp>
        <p:nvSpPr>
          <p:cNvPr id="3" name="Rectangle 2"/>
          <p:cNvSpPr/>
          <p:nvPr/>
        </p:nvSpPr>
        <p:spPr>
          <a:xfrm>
            <a:off x="316871" y="5028222"/>
            <a:ext cx="6893889" cy="334707"/>
          </a:xfrm>
          <a:prstGeom prst="rect">
            <a:avLst/>
          </a:prstGeom>
        </p:spPr>
        <p:txBody>
          <a:bodyPr wrap="square">
            <a:spAutoFit/>
          </a:bodyPr>
          <a:lstStyle/>
          <a:p>
            <a:pPr algn="ctr">
              <a:lnSpc>
                <a:spcPct val="150000"/>
              </a:lnSpc>
            </a:pPr>
            <a:r>
              <a:rPr lang="en-GB" sz="1200" b="1" dirty="0">
                <a:latin typeface="Times New Roman" panose="02020603050405020304" pitchFamily="18" charset="0"/>
                <a:ea typeface="Times New Roman" panose="02020603050405020304" pitchFamily="18" charset="0"/>
              </a:rPr>
              <a:t>Figure 3: Reasons for perception variations among the staffs</a:t>
            </a:r>
            <a:endParaRPr lang="en-US" sz="12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187885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algn="ctr"/>
            <a:r>
              <a:rPr lang="en-GB" sz="3200" b="1" kern="0" dirty="0">
                <a:latin typeface="Times New Roman" panose="02020603050405020304" pitchFamily="18" charset="0"/>
                <a:ea typeface="Times New Roman" panose="02020603050405020304" pitchFamily="18" charset="0"/>
              </a:rPr>
              <a:t>Key Communication Barriers </a:t>
            </a:r>
            <a:r>
              <a:rPr lang="en-GB" sz="3600" b="1" kern="0" dirty="0">
                <a:latin typeface="Times New Roman" panose="02020603050405020304" pitchFamily="18" charset="0"/>
                <a:ea typeface="Times New Roman" panose="02020603050405020304" pitchFamily="18" charset="0"/>
              </a:rPr>
              <a:t>(Continuation)</a:t>
            </a:r>
            <a:endParaRPr lang="en-GB" sz="35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A275CC2D-978B-4578-B649-92AF44D3C5E1}"/>
              </a:ext>
            </a:extLst>
          </p:cNvPr>
          <p:cNvGraphicFramePr>
            <a:graphicFrameLocks noGrp="1"/>
          </p:cNvGraphicFramePr>
          <p:nvPr>
            <p:ph sz="half" idx="1"/>
            <p:extLst>
              <p:ext uri="{D42A27DB-BD31-4B8C-83A1-F6EECF244321}">
                <p14:modId xmlns:p14="http://schemas.microsoft.com/office/powerpoint/2010/main" val="3958348218"/>
              </p:ext>
            </p:extLst>
          </p:nvPr>
        </p:nvGraphicFramePr>
        <p:xfrm>
          <a:off x="838199" y="1825625"/>
          <a:ext cx="986912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8480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marL="0" marR="0" algn="ctr">
              <a:lnSpc>
                <a:spcPct val="150000"/>
              </a:lnSpc>
              <a:spcBef>
                <a:spcPts val="0"/>
              </a:spcBef>
              <a:spcAft>
                <a:spcPts val="0"/>
              </a:spcAft>
            </a:pPr>
            <a:r>
              <a:rPr lang="en-GB" sz="3600" b="1" kern="0" dirty="0">
                <a:latin typeface="Times New Roman" panose="02020603050405020304" pitchFamily="18" charset="0"/>
                <a:ea typeface="Times New Roman" panose="02020603050405020304" pitchFamily="18" charset="0"/>
              </a:rPr>
              <a:t>Theories to explain the barriers</a:t>
            </a:r>
            <a:endParaRPr lang="en-US" sz="3600" b="1" kern="0" dirty="0">
              <a:effectLst/>
              <a:latin typeface="Times New Roman" panose="02020603050405020304" pitchFamily="18" charset="0"/>
              <a:ea typeface="Times New Roman" panose="02020603050405020304" pitchFamily="18" charset="0"/>
            </a:endParaRPr>
          </a:p>
        </p:txBody>
      </p:sp>
      <p:sp>
        <p:nvSpPr>
          <p:cNvPr id="4" name="Content Placeholder 3">
            <a:extLst>
              <a:ext uri="{FF2B5EF4-FFF2-40B4-BE49-F238E27FC236}">
                <a16:creationId xmlns:a16="http://schemas.microsoft.com/office/drawing/2014/main" id="{FE508B7C-E1F9-4B73-AB52-3CB20FA15278}"/>
              </a:ext>
            </a:extLst>
          </p:cNvPr>
          <p:cNvSpPr>
            <a:spLocks noGrp="1"/>
          </p:cNvSpPr>
          <p:nvPr>
            <p:ph sz="half" idx="2"/>
          </p:nvPr>
        </p:nvSpPr>
        <p:spPr/>
        <p:txBody>
          <a:bodyPr>
            <a:normAutofit/>
          </a:bodyPr>
          <a:lstStyle/>
          <a:p>
            <a:pPr marL="0" marR="0" indent="0" algn="just">
              <a:lnSpc>
                <a:spcPct val="200000"/>
              </a:lnSpc>
              <a:spcBef>
                <a:spcPts val="0"/>
              </a:spcBef>
              <a:spcAft>
                <a:spcPts val="0"/>
              </a:spcAft>
              <a:buNone/>
            </a:pPr>
            <a:r>
              <a:rPr lang="en-GB" sz="2000" b="1" i="1" dirty="0">
                <a:latin typeface="Times New Roman" panose="02020603050405020304" pitchFamily="18" charset="0"/>
                <a:ea typeface="Times New Roman" panose="02020603050405020304" pitchFamily="18" charset="0"/>
              </a:rPr>
              <a:t>Shannon and Weaver</a:t>
            </a:r>
            <a:endParaRPr lang="en-US" sz="1800" dirty="0">
              <a:latin typeface="Arial" panose="020B0604020202020204" pitchFamily="34" charset="0"/>
              <a:ea typeface="Arial" panose="020B0604020202020204" pitchFamily="34" charset="0"/>
            </a:endParaRPr>
          </a:p>
          <a:p>
            <a:pPr algn="just">
              <a:lnSpc>
                <a:spcPct val="150000"/>
              </a:lnSpc>
              <a:spcBef>
                <a:spcPts val="0"/>
              </a:spcBef>
            </a:pPr>
            <a:r>
              <a:rPr lang="en-GB" sz="2000" dirty="0">
                <a:latin typeface="Times New Roman" panose="02020603050405020304" pitchFamily="18" charset="0"/>
                <a:ea typeface="Times New Roman" panose="02020603050405020304" pitchFamily="18" charset="0"/>
              </a:rPr>
              <a:t>Communication is a linear process for sending information from a sender to a destination or receiver</a:t>
            </a:r>
            <a:endParaRPr lang="en-US" sz="1800" dirty="0">
              <a:latin typeface="Arial" panose="020B0604020202020204" pitchFamily="34" charset="0"/>
              <a:ea typeface="Arial" panose="020B0604020202020204" pitchFamily="34" charset="0"/>
            </a:endParaRPr>
          </a:p>
          <a:p>
            <a:pPr algn="just">
              <a:lnSpc>
                <a:spcPct val="150000"/>
              </a:lnSpc>
            </a:pPr>
            <a:r>
              <a:rPr lang="en-GB" sz="2000" dirty="0">
                <a:latin typeface="Times New Roman" panose="02020603050405020304" pitchFamily="18" charset="0"/>
                <a:ea typeface="Times New Roman" panose="02020603050405020304" pitchFamily="18" charset="0"/>
              </a:rPr>
              <a:t>The primary problems considered are the system design faults caused by relying on outdated and incompatible communication  systems </a:t>
            </a:r>
            <a:endParaRPr lang="en-GB" sz="2000" dirty="0">
              <a:latin typeface="Times New Roman" panose="02020603050405020304" pitchFamily="18" charset="0"/>
              <a:cs typeface="Times New Roman" panose="02020603050405020304" pitchFamily="18" charset="0"/>
            </a:endParaRPr>
          </a:p>
        </p:txBody>
      </p:sp>
      <p:pic>
        <p:nvPicPr>
          <p:cNvPr id="5" name="image3.png"/>
          <p:cNvPicPr/>
          <p:nvPr/>
        </p:nvPicPr>
        <p:blipFill>
          <a:blip r:embed="rId3"/>
          <a:srcRect/>
          <a:stretch>
            <a:fillRect/>
          </a:stretch>
        </p:blipFill>
        <p:spPr>
          <a:xfrm>
            <a:off x="269309" y="2528094"/>
            <a:ext cx="5730875" cy="1473200"/>
          </a:xfrm>
          <a:prstGeom prst="rect">
            <a:avLst/>
          </a:prstGeom>
          <a:ln w="25400">
            <a:solidFill>
              <a:srgbClr val="000000"/>
            </a:solidFill>
            <a:prstDash val="solid"/>
          </a:ln>
        </p:spPr>
      </p:pic>
      <p:sp>
        <p:nvSpPr>
          <p:cNvPr id="3" name="Rectangle 2"/>
          <p:cNvSpPr/>
          <p:nvPr/>
        </p:nvSpPr>
        <p:spPr>
          <a:xfrm>
            <a:off x="838201" y="4237021"/>
            <a:ext cx="5725562" cy="612925"/>
          </a:xfrm>
          <a:prstGeom prst="rect">
            <a:avLst/>
          </a:prstGeom>
        </p:spPr>
        <p:txBody>
          <a:bodyPr wrap="square">
            <a:spAutoFit/>
          </a:bodyPr>
          <a:lstStyle/>
          <a:p>
            <a:pPr algn="ctr">
              <a:lnSpc>
                <a:spcPct val="150000"/>
              </a:lnSpc>
            </a:pPr>
            <a:r>
              <a:rPr lang="en-GB" sz="1200" b="1" dirty="0">
                <a:latin typeface="Times New Roman" panose="02020603050405020304" pitchFamily="18" charset="0"/>
                <a:ea typeface="Times New Roman" panose="02020603050405020304" pitchFamily="18" charset="0"/>
              </a:rPr>
              <a:t>Figure 4: Shannon and Weaver communication model </a:t>
            </a:r>
            <a:endParaRPr lang="en-US" sz="1200" dirty="0">
              <a:latin typeface="Arial" panose="020B0604020202020204" pitchFamily="34" charset="0"/>
              <a:ea typeface="Arial" panose="020B0604020202020204" pitchFamily="34" charset="0"/>
            </a:endParaRPr>
          </a:p>
          <a:p>
            <a:pPr algn="ctr">
              <a:lnSpc>
                <a:spcPct val="150000"/>
              </a:lnSpc>
            </a:pPr>
            <a:r>
              <a:rPr lang="en-GB" sz="1200" dirty="0">
                <a:latin typeface="Times New Roman" panose="02020603050405020304" pitchFamily="18" charset="0"/>
                <a:ea typeface="Times New Roman" panose="02020603050405020304" pitchFamily="18" charset="0"/>
              </a:rPr>
              <a:t>(Source: </a:t>
            </a:r>
            <a:r>
              <a:rPr lang="en-GB" sz="1200" dirty="0" err="1">
                <a:latin typeface="Times New Roman" panose="02020603050405020304" pitchFamily="18" charset="0"/>
                <a:ea typeface="Times New Roman" panose="02020603050405020304" pitchFamily="18" charset="0"/>
              </a:rPr>
              <a:t>Karanikas</a:t>
            </a:r>
            <a:r>
              <a:rPr lang="en-GB" sz="1200" dirty="0">
                <a:latin typeface="Times New Roman" panose="02020603050405020304" pitchFamily="18" charset="0"/>
                <a:ea typeface="Times New Roman" panose="02020603050405020304" pitchFamily="18" charset="0"/>
              </a:rPr>
              <a:t> and </a:t>
            </a:r>
            <a:r>
              <a:rPr lang="en-GB" sz="1200" dirty="0" err="1">
                <a:latin typeface="Times New Roman" panose="02020603050405020304" pitchFamily="18" charset="0"/>
                <a:ea typeface="Times New Roman" panose="02020603050405020304" pitchFamily="18" charset="0"/>
              </a:rPr>
              <a:t>Passenier</a:t>
            </a:r>
            <a:r>
              <a:rPr lang="en-GB" sz="1200" dirty="0">
                <a:latin typeface="Times New Roman" panose="02020603050405020304" pitchFamily="18" charset="0"/>
                <a:ea typeface="Times New Roman" panose="02020603050405020304" pitchFamily="18" charset="0"/>
              </a:rPr>
              <a:t>, 2019)</a:t>
            </a:r>
            <a:endParaRPr lang="en-US" sz="12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052695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algn="ctr"/>
            <a:r>
              <a:rPr lang="en-GB" sz="3200" b="1" kern="0" dirty="0">
                <a:latin typeface="Times New Roman" panose="02020603050405020304" pitchFamily="18" charset="0"/>
                <a:ea typeface="Times New Roman" panose="02020603050405020304" pitchFamily="18" charset="0"/>
              </a:rPr>
              <a:t>Theories to explain the barriers (Continuation)</a:t>
            </a:r>
            <a:endParaRPr lang="en-GB" sz="35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ABE2C8C6-08AC-45D5-A5C2-7BD340DCADBD}"/>
              </a:ext>
            </a:extLst>
          </p:cNvPr>
          <p:cNvGraphicFramePr>
            <a:graphicFrameLocks noGrp="1"/>
          </p:cNvGraphicFramePr>
          <p:nvPr>
            <p:ph sz="half" idx="1"/>
            <p:extLst>
              <p:ext uri="{D42A27DB-BD31-4B8C-83A1-F6EECF244321}">
                <p14:modId xmlns:p14="http://schemas.microsoft.com/office/powerpoint/2010/main" val="1871175326"/>
              </p:ext>
            </p:extLst>
          </p:nvPr>
        </p:nvGraphicFramePr>
        <p:xfrm>
          <a:off x="838199" y="1825625"/>
          <a:ext cx="979538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33076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algn="ctr"/>
            <a:r>
              <a:rPr lang="en-GB" sz="3600" b="1" kern="0" dirty="0">
                <a:latin typeface="Times New Roman" panose="02020603050405020304" pitchFamily="18" charset="0"/>
                <a:ea typeface="Times New Roman" panose="02020603050405020304" pitchFamily="18" charset="0"/>
              </a:rPr>
              <a:t>Theories to explain the barriers (Continuation)</a:t>
            </a:r>
            <a:endParaRPr lang="en-GB" sz="35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FE508B7C-E1F9-4B73-AB52-3CB20FA15278}"/>
              </a:ext>
            </a:extLst>
          </p:cNvPr>
          <p:cNvSpPr>
            <a:spLocks noGrp="1"/>
          </p:cNvSpPr>
          <p:nvPr>
            <p:ph sz="half" idx="2"/>
          </p:nvPr>
        </p:nvSpPr>
        <p:spPr/>
        <p:txBody>
          <a:bodyPr>
            <a:normAutofit/>
          </a:bodyPr>
          <a:lstStyle/>
          <a:p>
            <a:pPr marL="0" marR="0" indent="0" algn="just">
              <a:lnSpc>
                <a:spcPct val="200000"/>
              </a:lnSpc>
              <a:spcBef>
                <a:spcPts val="0"/>
              </a:spcBef>
              <a:spcAft>
                <a:spcPts val="0"/>
              </a:spcAft>
              <a:buNone/>
            </a:pPr>
            <a:r>
              <a:rPr lang="en-GB" sz="2000" b="1" i="1" dirty="0">
                <a:latin typeface="Times New Roman" panose="02020603050405020304" pitchFamily="18" charset="0"/>
                <a:ea typeface="Times New Roman" panose="02020603050405020304" pitchFamily="18" charset="0"/>
              </a:rPr>
              <a:t>Schramm and </a:t>
            </a:r>
            <a:r>
              <a:rPr lang="en-GB" sz="2000" b="1" i="1" dirty="0" err="1">
                <a:latin typeface="Times New Roman" panose="02020603050405020304" pitchFamily="18" charset="0"/>
                <a:ea typeface="Times New Roman" panose="02020603050405020304" pitchFamily="18" charset="0"/>
              </a:rPr>
              <a:t>Berlo</a:t>
            </a:r>
            <a:endParaRPr lang="en-US" sz="1800" dirty="0">
              <a:latin typeface="Arial" panose="020B0604020202020204" pitchFamily="34" charset="0"/>
              <a:ea typeface="Arial" panose="020B0604020202020204" pitchFamily="34" charset="0"/>
            </a:endParaRPr>
          </a:p>
          <a:p>
            <a:pPr marL="342900" lvl="0" indent="-342900" algn="just">
              <a:lnSpc>
                <a:spcPct val="150000"/>
              </a:lnSpc>
              <a:spcBef>
                <a:spcPts val="0"/>
              </a:spcBef>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rPr>
              <a:t>Emphasising the circular methods of communication in the field of experiences</a:t>
            </a:r>
            <a:endParaRPr lang="en-US" sz="1800" dirty="0">
              <a:latin typeface="Arial" panose="020B0604020202020204" pitchFamily="34" charset="0"/>
              <a:ea typeface="Arial" panose="020B0604020202020204" pitchFamily="34" charset="0"/>
            </a:endParaRPr>
          </a:p>
          <a:p>
            <a:pPr marL="342900" lvl="0" indent="-342900" algn="just">
              <a:lnSpc>
                <a:spcPct val="150000"/>
              </a:lnSpc>
              <a:spcBef>
                <a:spcPts val="0"/>
              </a:spcBef>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rPr>
              <a:t>Floor managers face issues in communicating the hygiene protocols </a:t>
            </a:r>
            <a:endParaRPr lang="en-US" sz="1800" dirty="0">
              <a:latin typeface="Arial" panose="020B0604020202020204" pitchFamily="34" charset="0"/>
              <a:ea typeface="Arial" panose="020B0604020202020204" pitchFamily="34" charset="0"/>
            </a:endParaRPr>
          </a:p>
          <a:p>
            <a:pPr marL="342900" lvl="0" indent="-342900" algn="just">
              <a:lnSpc>
                <a:spcPct val="150000"/>
              </a:lnSpc>
              <a:spcBef>
                <a:spcPts val="0"/>
              </a:spcBef>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rPr>
              <a:t>Lack of training in cross-cultural communication</a:t>
            </a:r>
            <a:endParaRPr lang="en-US" sz="1800" u="none" strike="noStrike" dirty="0">
              <a:effectLst/>
              <a:latin typeface="Arial" panose="020B0604020202020204" pitchFamily="34" charset="0"/>
              <a:ea typeface="Arial" panose="020B0604020202020204" pitchFamily="34" charset="0"/>
            </a:endParaRPr>
          </a:p>
        </p:txBody>
      </p:sp>
      <p:pic>
        <p:nvPicPr>
          <p:cNvPr id="5" name="image2.png"/>
          <p:cNvPicPr/>
          <p:nvPr/>
        </p:nvPicPr>
        <p:blipFill>
          <a:blip r:embed="rId3"/>
          <a:srcRect/>
          <a:stretch>
            <a:fillRect/>
          </a:stretch>
        </p:blipFill>
        <p:spPr>
          <a:xfrm>
            <a:off x="365125" y="2782094"/>
            <a:ext cx="5730875" cy="1219200"/>
          </a:xfrm>
          <a:prstGeom prst="rect">
            <a:avLst/>
          </a:prstGeom>
          <a:ln w="25400">
            <a:solidFill>
              <a:srgbClr val="000000"/>
            </a:solidFill>
            <a:prstDash val="solid"/>
          </a:ln>
        </p:spPr>
      </p:pic>
      <p:sp>
        <p:nvSpPr>
          <p:cNvPr id="3" name="Rectangle 2"/>
          <p:cNvSpPr/>
          <p:nvPr/>
        </p:nvSpPr>
        <p:spPr>
          <a:xfrm>
            <a:off x="1077362" y="4146487"/>
            <a:ext cx="7034544" cy="369332"/>
          </a:xfrm>
          <a:prstGeom prst="rect">
            <a:avLst/>
          </a:prstGeom>
        </p:spPr>
        <p:txBody>
          <a:bodyPr wrap="square">
            <a:spAutoFit/>
          </a:bodyPr>
          <a:lstStyle/>
          <a:p>
            <a:pPr>
              <a:lnSpc>
                <a:spcPct val="150000"/>
              </a:lnSpc>
            </a:pPr>
            <a:r>
              <a:rPr lang="en-GB" sz="1200" b="1" dirty="0">
                <a:latin typeface="Times New Roman" panose="02020603050405020304" pitchFamily="18" charset="0"/>
                <a:ea typeface="Times New Roman" panose="02020603050405020304" pitchFamily="18" charset="0"/>
              </a:rPr>
              <a:t>Figure 5: Schramm and </a:t>
            </a:r>
            <a:r>
              <a:rPr lang="en-GB" sz="1200" b="1" dirty="0" err="1">
                <a:latin typeface="Times New Roman" panose="02020603050405020304" pitchFamily="18" charset="0"/>
                <a:ea typeface="Times New Roman" panose="02020603050405020304" pitchFamily="18" charset="0"/>
              </a:rPr>
              <a:t>Berlo</a:t>
            </a:r>
            <a:r>
              <a:rPr lang="en-GB" sz="1200" b="1" dirty="0">
                <a:latin typeface="Times New Roman" panose="02020603050405020304" pitchFamily="18" charset="0"/>
                <a:ea typeface="Times New Roman" panose="02020603050405020304" pitchFamily="18" charset="0"/>
              </a:rPr>
              <a:t> Model of communication </a:t>
            </a:r>
            <a:endParaRPr lang="en-US" sz="12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309825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marL="0" marR="0" algn="ctr">
              <a:lnSpc>
                <a:spcPct val="150000"/>
              </a:lnSpc>
              <a:spcBef>
                <a:spcPts val="0"/>
              </a:spcBef>
              <a:spcAft>
                <a:spcPts val="0"/>
              </a:spcAft>
            </a:pPr>
            <a:r>
              <a:rPr lang="en-GB" sz="3600" b="1" kern="0" dirty="0">
                <a:latin typeface="Times New Roman" panose="02020603050405020304" pitchFamily="18" charset="0"/>
                <a:ea typeface="Times New Roman" panose="02020603050405020304" pitchFamily="18" charset="0"/>
              </a:rPr>
              <a:t>Ways to overcome the barriers</a:t>
            </a:r>
            <a:endParaRPr lang="en-US" sz="3600" b="1" kern="0" dirty="0">
              <a:effectLst/>
              <a:latin typeface="Times New Roman" panose="02020603050405020304" pitchFamily="18" charset="0"/>
              <a:ea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2855F01D-D39D-4413-A1C4-8BFC22E84CF2}"/>
              </a:ext>
            </a:extLst>
          </p:cNvPr>
          <p:cNvGraphicFramePr>
            <a:graphicFrameLocks noGrp="1"/>
          </p:cNvGraphicFramePr>
          <p:nvPr>
            <p:ph sz="half" idx="1"/>
            <p:extLst>
              <p:ext uri="{D42A27DB-BD31-4B8C-83A1-F6EECF244321}">
                <p14:modId xmlns:p14="http://schemas.microsoft.com/office/powerpoint/2010/main" val="3305436917"/>
              </p:ext>
            </p:extLst>
          </p:nvPr>
        </p:nvGraphicFramePr>
        <p:xfrm>
          <a:off x="838200" y="1825625"/>
          <a:ext cx="991337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4699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algn="ctr"/>
            <a:r>
              <a:rPr lang="en-GB" sz="3200" b="1" kern="0" dirty="0">
                <a:latin typeface="Times New Roman" panose="02020603050405020304" pitchFamily="18" charset="0"/>
                <a:ea typeface="Times New Roman" panose="02020603050405020304" pitchFamily="18" charset="0"/>
              </a:rPr>
              <a:t>Ways to overcome the barriers (Continuation)</a:t>
            </a:r>
            <a:endParaRPr lang="en-GB" sz="35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FE508B7C-E1F9-4B73-AB52-3CB20FA15278}"/>
              </a:ext>
            </a:extLst>
          </p:cNvPr>
          <p:cNvSpPr>
            <a:spLocks noGrp="1"/>
          </p:cNvSpPr>
          <p:nvPr>
            <p:ph sz="half" idx="2"/>
          </p:nvPr>
        </p:nvSpPr>
        <p:spPr/>
        <p:txBody>
          <a:bodyPr>
            <a:normAutofit/>
          </a:bodyPr>
          <a:lstStyle/>
          <a:p>
            <a:pPr marL="342900" lvl="0" indent="-342900" algn="just">
              <a:lnSpc>
                <a:spcPct val="150000"/>
              </a:lnSpc>
              <a:spcBef>
                <a:spcPts val="0"/>
              </a:spcBef>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rPr>
              <a:t>Active listening to boost trust and engagement </a:t>
            </a:r>
            <a:endParaRPr lang="en-US" sz="1800" dirty="0">
              <a:latin typeface="Arial" panose="020B0604020202020204" pitchFamily="34" charset="0"/>
              <a:ea typeface="Arial" panose="020B0604020202020204" pitchFamily="34" charset="0"/>
            </a:endParaRPr>
          </a:p>
          <a:p>
            <a:pPr marL="342900" lvl="0" indent="-342900" algn="just">
              <a:lnSpc>
                <a:spcPct val="150000"/>
              </a:lnSpc>
              <a:spcBef>
                <a:spcPts val="0"/>
              </a:spcBef>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rPr>
              <a:t>Ensure better feedback loops to feel everyone is  valued and heard</a:t>
            </a:r>
            <a:endParaRPr lang="en-US" sz="1800" u="none" strike="noStrike" dirty="0">
              <a:effectLst/>
              <a:latin typeface="Arial" panose="020B0604020202020204" pitchFamily="34" charset="0"/>
              <a:ea typeface="Arial" panose="020B0604020202020204" pitchFamily="34" charset="0"/>
            </a:endParaRPr>
          </a:p>
        </p:txBody>
      </p:sp>
      <p:pic>
        <p:nvPicPr>
          <p:cNvPr id="5" name="image1.png"/>
          <p:cNvPicPr/>
          <p:nvPr/>
        </p:nvPicPr>
        <p:blipFill>
          <a:blip r:embed="rId3"/>
          <a:srcRect/>
          <a:stretch>
            <a:fillRect/>
          </a:stretch>
        </p:blipFill>
        <p:spPr>
          <a:xfrm>
            <a:off x="1755322" y="1579245"/>
            <a:ext cx="2980690" cy="3699510"/>
          </a:xfrm>
          <a:prstGeom prst="rect">
            <a:avLst/>
          </a:prstGeom>
          <a:ln w="25400">
            <a:solidFill>
              <a:srgbClr val="000000"/>
            </a:solidFill>
            <a:prstDash val="solid"/>
          </a:ln>
        </p:spPr>
      </p:pic>
      <p:sp>
        <p:nvSpPr>
          <p:cNvPr id="3" name="Rectangle 2"/>
          <p:cNvSpPr/>
          <p:nvPr/>
        </p:nvSpPr>
        <p:spPr>
          <a:xfrm>
            <a:off x="1846907" y="5535636"/>
            <a:ext cx="2797521" cy="369332"/>
          </a:xfrm>
          <a:prstGeom prst="rect">
            <a:avLst/>
          </a:prstGeom>
        </p:spPr>
        <p:txBody>
          <a:bodyPr wrap="square">
            <a:spAutoFit/>
          </a:bodyPr>
          <a:lstStyle/>
          <a:p>
            <a:pPr algn="ctr">
              <a:lnSpc>
                <a:spcPct val="150000"/>
              </a:lnSpc>
            </a:pPr>
            <a:r>
              <a:rPr lang="en-GB" sz="1200" b="1" dirty="0">
                <a:latin typeface="Times New Roman" panose="02020603050405020304" pitchFamily="18" charset="0"/>
                <a:ea typeface="Times New Roman" panose="02020603050405020304" pitchFamily="18" charset="0"/>
              </a:rPr>
              <a:t>Figure 6: Ways to improve engagement </a:t>
            </a:r>
            <a:endParaRPr lang="en-US" sz="12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63490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algn="ctr"/>
            <a:r>
              <a:rPr lang="en-GB" sz="3600" b="1" kern="0" dirty="0">
                <a:latin typeface="Times New Roman" panose="02020603050405020304" pitchFamily="18" charset="0"/>
                <a:ea typeface="Times New Roman" panose="02020603050405020304" pitchFamily="18" charset="0"/>
              </a:rPr>
              <a:t>Ways to overcome the barriers (Continuation)</a:t>
            </a:r>
            <a:endParaRPr lang="en-GB" sz="35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4B81A26-D10A-4F2C-B38F-E1D74CDE8FD0}"/>
              </a:ext>
            </a:extLst>
          </p:cNvPr>
          <p:cNvSpPr>
            <a:spLocks noGrp="1"/>
          </p:cNvSpPr>
          <p:nvPr>
            <p:ph sz="half" idx="1"/>
          </p:nvPr>
        </p:nvSpPr>
        <p:spPr>
          <a:xfrm>
            <a:off x="838200" y="1948731"/>
            <a:ext cx="4305170" cy="3395304"/>
          </a:xfrm>
        </p:spPr>
        <p:txBody>
          <a:bodyPr>
            <a:normAutofit/>
          </a:bodyPr>
          <a:lstStyle/>
          <a:p>
            <a:pPr marL="342900" lvl="0" indent="-342900" algn="just">
              <a:lnSpc>
                <a:spcPct val="150000"/>
              </a:lnSpc>
              <a:spcBef>
                <a:spcPts val="0"/>
              </a:spcBef>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Fostering inclusive cultures</a:t>
            </a:r>
            <a:endParaRPr lang="en-US" sz="1800" dirty="0">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spcBef>
                <a:spcPts val="0"/>
              </a:spcBef>
              <a:buFont typeface="Arial" panose="020B0604020202020204" pitchFamily="34" charset="0"/>
              <a:buChar char="●"/>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Effective team building across the departments</a:t>
            </a:r>
            <a:endParaRPr lang="en-US" sz="18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4" name="image6.png"/>
          <p:cNvPicPr/>
          <p:nvPr/>
        </p:nvPicPr>
        <p:blipFill>
          <a:blip r:embed="rId3"/>
          <a:srcRect/>
          <a:stretch>
            <a:fillRect/>
          </a:stretch>
        </p:blipFill>
        <p:spPr>
          <a:xfrm>
            <a:off x="5608694" y="1825625"/>
            <a:ext cx="5946547" cy="3641516"/>
          </a:xfrm>
          <a:prstGeom prst="rect">
            <a:avLst/>
          </a:prstGeom>
          <a:ln w="25400">
            <a:solidFill>
              <a:srgbClr val="000000"/>
            </a:solidFill>
            <a:prstDash val="solid"/>
          </a:ln>
        </p:spPr>
      </p:pic>
      <p:sp>
        <p:nvSpPr>
          <p:cNvPr id="5" name="Rectangle 4"/>
          <p:cNvSpPr/>
          <p:nvPr/>
        </p:nvSpPr>
        <p:spPr>
          <a:xfrm>
            <a:off x="6096000" y="5467141"/>
            <a:ext cx="5459241" cy="369332"/>
          </a:xfrm>
          <a:prstGeom prst="rect">
            <a:avLst/>
          </a:prstGeom>
        </p:spPr>
        <p:txBody>
          <a:bodyPr wrap="square">
            <a:spAutoFit/>
          </a:bodyPr>
          <a:lstStyle/>
          <a:p>
            <a:pPr algn="ctr">
              <a:lnSpc>
                <a:spcPct val="150000"/>
              </a:lnSpc>
            </a:pPr>
            <a:r>
              <a:rPr lang="en-GB" sz="1200" b="1" dirty="0">
                <a:latin typeface="Times New Roman" panose="02020603050405020304" pitchFamily="18" charset="0"/>
                <a:ea typeface="Times New Roman" panose="02020603050405020304" pitchFamily="18" charset="0"/>
              </a:rPr>
              <a:t>Figure 7: Initiating team building and incisive culture</a:t>
            </a:r>
            <a:endParaRPr lang="en-US" sz="12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164706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marL="0" marR="0" algn="ctr">
              <a:lnSpc>
                <a:spcPct val="150000"/>
              </a:lnSpc>
              <a:spcBef>
                <a:spcPts val="0"/>
              </a:spcBef>
              <a:spcAft>
                <a:spcPts val="0"/>
              </a:spcAft>
            </a:pPr>
            <a:r>
              <a:rPr lang="en-GB" sz="3600" b="1" kern="0" dirty="0">
                <a:latin typeface="Times New Roman" panose="02020603050405020304" pitchFamily="18" charset="0"/>
                <a:ea typeface="Times New Roman" panose="02020603050405020304" pitchFamily="18" charset="0"/>
              </a:rPr>
              <a:t>Conclusion</a:t>
            </a:r>
            <a:endParaRPr lang="en-US" sz="3600" b="1" kern="0" dirty="0">
              <a:effectLst/>
              <a:latin typeface="Times New Roman" panose="02020603050405020304" pitchFamily="18" charset="0"/>
              <a:ea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1588B742-064F-4419-88D3-6C8FDB3FB2CD}"/>
              </a:ext>
            </a:extLst>
          </p:cNvPr>
          <p:cNvGraphicFramePr>
            <a:graphicFrameLocks noGrp="1"/>
          </p:cNvGraphicFramePr>
          <p:nvPr>
            <p:ph sz="half" idx="2"/>
            <p:extLst>
              <p:ext uri="{D42A27DB-BD31-4B8C-83A1-F6EECF244321}">
                <p14:modId xmlns:p14="http://schemas.microsoft.com/office/powerpoint/2010/main" val="3462779872"/>
              </p:ext>
            </p:extLst>
          </p:nvPr>
        </p:nvGraphicFramePr>
        <p:xfrm>
          <a:off x="1412342" y="1825625"/>
          <a:ext cx="9551406" cy="3588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4427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9EB6-6360-484C-855A-0C5654585A36}"/>
              </a:ext>
            </a:extLst>
          </p:cNvPr>
          <p:cNvSpPr>
            <a:spLocks noGrp="1"/>
          </p:cNvSpPr>
          <p:nvPr>
            <p:ph type="title"/>
          </p:nvPr>
        </p:nvSpPr>
        <p:spPr>
          <a:xfrm>
            <a:off x="838200" y="365126"/>
            <a:ext cx="10515600" cy="957238"/>
          </a:xfrm>
        </p:spPr>
        <p:txBody>
          <a:bodyPr>
            <a:normAutofit/>
          </a:bodyPr>
          <a:lstStyle/>
          <a:p>
            <a:pPr marL="0" marR="0" algn="ctr">
              <a:lnSpc>
                <a:spcPct val="150000"/>
              </a:lnSpc>
              <a:spcBef>
                <a:spcPts val="0"/>
              </a:spcBef>
              <a:spcAft>
                <a:spcPts val="0"/>
              </a:spcAft>
            </a:pPr>
            <a:r>
              <a:rPr lang="en-GB" sz="3600" b="1" kern="0" dirty="0">
                <a:latin typeface="Times New Roman" panose="02020603050405020304" pitchFamily="18" charset="0"/>
                <a:ea typeface="Times New Roman" panose="02020603050405020304" pitchFamily="18" charset="0"/>
              </a:rPr>
              <a:t>References</a:t>
            </a:r>
            <a:endParaRPr lang="en-US" sz="3600" b="1" kern="0" dirty="0">
              <a:effectLst/>
              <a:latin typeface="Times New Roman" panose="02020603050405020304" pitchFamily="18" charset="0"/>
              <a:ea typeface="Times New Roman" panose="02020603050405020304" pitchFamily="18" charset="0"/>
            </a:endParaRPr>
          </a:p>
        </p:txBody>
      </p:sp>
      <p:sp>
        <p:nvSpPr>
          <p:cNvPr id="3" name="Content Placeholder 2">
            <a:extLst>
              <a:ext uri="{FF2B5EF4-FFF2-40B4-BE49-F238E27FC236}">
                <a16:creationId xmlns:a16="http://schemas.microsoft.com/office/drawing/2014/main" id="{74B81A26-D10A-4F2C-B38F-E1D74CDE8FD0}"/>
              </a:ext>
            </a:extLst>
          </p:cNvPr>
          <p:cNvSpPr>
            <a:spLocks noGrp="1"/>
          </p:cNvSpPr>
          <p:nvPr>
            <p:ph sz="half" idx="1"/>
          </p:nvPr>
        </p:nvSpPr>
        <p:spPr>
          <a:xfrm>
            <a:off x="838199" y="1825625"/>
            <a:ext cx="10388097" cy="4351338"/>
          </a:xfrm>
        </p:spPr>
        <p:txBody>
          <a:bodyPr>
            <a:normAutofit/>
          </a:bodyPr>
          <a:lstStyle/>
          <a:p>
            <a:r>
              <a:rPr lang="en-GB" sz="1200" dirty="0" err="1">
                <a:latin typeface="Times New Roman" panose="02020603050405020304" pitchFamily="18" charset="0"/>
                <a:cs typeface="Times New Roman" panose="02020603050405020304" pitchFamily="18" charset="0"/>
              </a:rPr>
              <a:t>Attah</a:t>
            </a:r>
            <a:r>
              <a:rPr lang="en-GB" sz="1200" dirty="0">
                <a:latin typeface="Times New Roman" panose="02020603050405020304" pitchFamily="18" charset="0"/>
                <a:cs typeface="Times New Roman" panose="02020603050405020304" pitchFamily="18" charset="0"/>
              </a:rPr>
              <a:t>, R.U., </a:t>
            </a:r>
            <a:r>
              <a:rPr lang="en-GB" sz="1200" dirty="0" err="1">
                <a:latin typeface="Times New Roman" panose="02020603050405020304" pitchFamily="18" charset="0"/>
                <a:cs typeface="Times New Roman" panose="02020603050405020304" pitchFamily="18" charset="0"/>
              </a:rPr>
              <a:t>Garba</a:t>
            </a:r>
            <a:r>
              <a:rPr lang="en-GB" sz="1200" dirty="0">
                <a:latin typeface="Times New Roman" panose="02020603050405020304" pitchFamily="18" charset="0"/>
                <a:cs typeface="Times New Roman" panose="02020603050405020304" pitchFamily="18" charset="0"/>
              </a:rPr>
              <a:t>, B.M.P., Gil-</a:t>
            </a:r>
            <a:r>
              <a:rPr lang="en-GB" sz="1200" dirty="0" err="1">
                <a:latin typeface="Times New Roman" panose="02020603050405020304" pitchFamily="18" charset="0"/>
                <a:cs typeface="Times New Roman" panose="02020603050405020304" pitchFamily="18" charset="0"/>
              </a:rPr>
              <a:t>Ozoudeh</a:t>
            </a:r>
            <a:r>
              <a:rPr lang="en-GB" sz="1200" dirty="0">
                <a:latin typeface="Times New Roman" panose="02020603050405020304" pitchFamily="18" charset="0"/>
                <a:cs typeface="Times New Roman" panose="02020603050405020304" pitchFamily="18" charset="0"/>
              </a:rPr>
              <a:t>, I. and </a:t>
            </a:r>
            <a:r>
              <a:rPr lang="en-GB" sz="1200" dirty="0" err="1">
                <a:latin typeface="Times New Roman" panose="02020603050405020304" pitchFamily="18" charset="0"/>
                <a:cs typeface="Times New Roman" panose="02020603050405020304" pitchFamily="18" charset="0"/>
              </a:rPr>
              <a:t>Iwuanyanwu</a:t>
            </a:r>
            <a:r>
              <a:rPr lang="en-GB" sz="1200" dirty="0">
                <a:latin typeface="Times New Roman" panose="02020603050405020304" pitchFamily="18" charset="0"/>
                <a:cs typeface="Times New Roman" panose="02020603050405020304" pitchFamily="18" charset="0"/>
              </a:rPr>
              <a:t>, O., (2024). Cross-functional team dynamics in technology management: a comprehensive review of efficiency and innovation enhancement. </a:t>
            </a:r>
            <a:r>
              <a:rPr lang="en-GB" sz="1200" i="1" dirty="0" err="1">
                <a:latin typeface="Times New Roman" panose="02020603050405020304" pitchFamily="18" charset="0"/>
                <a:cs typeface="Times New Roman" panose="02020603050405020304" pitchFamily="18" charset="0"/>
              </a:rPr>
              <a:t>Eng</a:t>
            </a:r>
            <a:r>
              <a:rPr lang="en-GB" sz="1200" i="1" dirty="0">
                <a:latin typeface="Times New Roman" panose="02020603050405020304" pitchFamily="18" charset="0"/>
                <a:cs typeface="Times New Roman" panose="02020603050405020304" pitchFamily="18" charset="0"/>
              </a:rPr>
              <a:t> </a:t>
            </a:r>
            <a:r>
              <a:rPr lang="en-GB" sz="1200" i="1" dirty="0" err="1">
                <a:latin typeface="Times New Roman" panose="02020603050405020304" pitchFamily="18" charset="0"/>
                <a:cs typeface="Times New Roman" panose="02020603050405020304" pitchFamily="18" charset="0"/>
              </a:rPr>
              <a:t>Sci</a:t>
            </a:r>
            <a:r>
              <a:rPr lang="en-GB" sz="1200" i="1" dirty="0">
                <a:latin typeface="Times New Roman" panose="02020603050405020304" pitchFamily="18" charset="0"/>
                <a:cs typeface="Times New Roman" panose="02020603050405020304" pitchFamily="18" charset="0"/>
              </a:rPr>
              <a:t> </a:t>
            </a:r>
            <a:r>
              <a:rPr lang="en-GB" sz="1200" i="1" dirty="0" err="1">
                <a:latin typeface="Times New Roman" panose="02020603050405020304" pitchFamily="18" charset="0"/>
                <a:cs typeface="Times New Roman" panose="02020603050405020304" pitchFamily="18" charset="0"/>
              </a:rPr>
              <a:t>Technol</a:t>
            </a:r>
            <a:r>
              <a:rPr lang="en-GB" sz="1200" i="1" dirty="0">
                <a:latin typeface="Times New Roman" panose="02020603050405020304" pitchFamily="18" charset="0"/>
                <a:cs typeface="Times New Roman" panose="02020603050405020304" pitchFamily="18" charset="0"/>
              </a:rPr>
              <a:t> J</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5</a:t>
            </a:r>
            <a:r>
              <a:rPr lang="en-GB" sz="1200" dirty="0">
                <a:latin typeface="Times New Roman" panose="02020603050405020304" pitchFamily="18" charset="0"/>
                <a:cs typeface="Times New Roman" panose="02020603050405020304" pitchFamily="18" charset="0"/>
              </a:rPr>
              <a:t>(12), pp.3248-65.</a:t>
            </a:r>
            <a:endParaRPr lang="en-US"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Bregenzer</a:t>
            </a:r>
            <a:r>
              <a:rPr lang="en-GB" sz="1200" dirty="0">
                <a:latin typeface="Times New Roman" panose="02020603050405020304" pitchFamily="18" charset="0"/>
                <a:cs typeface="Times New Roman" panose="02020603050405020304" pitchFamily="18" charset="0"/>
              </a:rPr>
              <a:t>, A., </a:t>
            </a:r>
            <a:r>
              <a:rPr lang="en-GB" sz="1200" dirty="0" err="1">
                <a:latin typeface="Times New Roman" panose="02020603050405020304" pitchFamily="18" charset="0"/>
                <a:cs typeface="Times New Roman" panose="02020603050405020304" pitchFamily="18" charset="0"/>
              </a:rPr>
              <a:t>Milfelner</a:t>
            </a:r>
            <a:r>
              <a:rPr lang="en-GB" sz="1200" dirty="0">
                <a:latin typeface="Times New Roman" panose="02020603050405020304" pitchFamily="18" charset="0"/>
                <a:cs typeface="Times New Roman" panose="02020603050405020304" pitchFamily="18" charset="0"/>
              </a:rPr>
              <a:t>, B., </a:t>
            </a:r>
            <a:r>
              <a:rPr lang="en-GB" sz="1200" dirty="0" err="1">
                <a:latin typeface="Times New Roman" panose="02020603050405020304" pitchFamily="18" charset="0"/>
                <a:cs typeface="Times New Roman" panose="02020603050405020304" pitchFamily="18" charset="0"/>
              </a:rPr>
              <a:t>Šarotar</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Žižek</a:t>
            </a:r>
            <a:r>
              <a:rPr lang="en-GB" sz="1200" dirty="0">
                <a:latin typeface="Times New Roman" panose="02020603050405020304" pitchFamily="18" charset="0"/>
                <a:cs typeface="Times New Roman" panose="02020603050405020304" pitchFamily="18" charset="0"/>
              </a:rPr>
              <a:t>, S. and Jiménez, P., (2025). Health-promoting leadership and leaders’ listening skills have an impact on the employees’ job satisfaction and turnover intention. </a:t>
            </a:r>
            <a:r>
              <a:rPr lang="en-GB" sz="1200" i="1" dirty="0">
                <a:latin typeface="Times New Roman" panose="02020603050405020304" pitchFamily="18" charset="0"/>
                <a:cs typeface="Times New Roman" panose="02020603050405020304" pitchFamily="18" charset="0"/>
              </a:rPr>
              <a:t>International Journal of Business Communication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62</a:t>
            </a:r>
            <a:r>
              <a:rPr lang="en-GB" sz="1200" dirty="0">
                <a:latin typeface="Times New Roman" panose="02020603050405020304" pitchFamily="18" charset="0"/>
                <a:cs typeface="Times New Roman" panose="02020603050405020304" pitchFamily="18" charset="0"/>
              </a:rPr>
              <a:t>(3), pp.542-561.</a:t>
            </a:r>
            <a:endParaRPr lang="en-US"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Gayathiri</a:t>
            </a:r>
            <a:r>
              <a:rPr lang="en-GB" sz="1200" dirty="0">
                <a:latin typeface="Times New Roman" panose="02020603050405020304" pitchFamily="18" charset="0"/>
                <a:cs typeface="Times New Roman" panose="02020603050405020304" pitchFamily="18" charset="0"/>
              </a:rPr>
              <a:t>, G. and </a:t>
            </a:r>
            <a:r>
              <a:rPr lang="en-GB" sz="1200" dirty="0" err="1">
                <a:latin typeface="Times New Roman" panose="02020603050405020304" pitchFamily="18" charset="0"/>
                <a:cs typeface="Times New Roman" panose="02020603050405020304" pitchFamily="18" charset="0"/>
              </a:rPr>
              <a:t>Raju</a:t>
            </a:r>
            <a:r>
              <a:rPr lang="en-GB" sz="1200" dirty="0">
                <a:latin typeface="Times New Roman" panose="02020603050405020304" pitchFamily="18" charset="0"/>
                <a:cs typeface="Times New Roman" panose="02020603050405020304" pitchFamily="18" charset="0"/>
              </a:rPr>
              <a:t>, M.T., (2025). </a:t>
            </a:r>
            <a:r>
              <a:rPr lang="en-GB" sz="1200" i="1" dirty="0">
                <a:latin typeface="Times New Roman" panose="02020603050405020304" pitchFamily="18" charset="0"/>
                <a:cs typeface="Times New Roman" panose="02020603050405020304" pitchFamily="18" charset="0"/>
              </a:rPr>
              <a:t>All the basic ideas you need to know about communication</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Wordsswiggle</a:t>
            </a:r>
            <a:r>
              <a:rPr lang="en-GB" sz="1200" dirty="0">
                <a:latin typeface="Times New Roman" panose="02020603050405020304" pitchFamily="18" charset="0"/>
                <a:cs typeface="Times New Roman" panose="02020603050405020304" pitchFamily="18" charset="0"/>
              </a:rPr>
              <a:t> publication.</a:t>
            </a:r>
            <a:endParaRPr lang="en-US"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Grandviewresearch</a:t>
            </a:r>
            <a:r>
              <a:rPr lang="en-GB" sz="1200" dirty="0">
                <a:latin typeface="Times New Roman" panose="02020603050405020304" pitchFamily="18" charset="0"/>
                <a:cs typeface="Times New Roman" panose="02020603050405020304" pitchFamily="18" charset="0"/>
              </a:rPr>
              <a:t>, (2025).</a:t>
            </a:r>
            <a:r>
              <a:rPr lang="en-GB" sz="1200" i="1" dirty="0">
                <a:latin typeface="Times New Roman" panose="02020603050405020304" pitchFamily="18" charset="0"/>
                <a:cs typeface="Times New Roman" panose="02020603050405020304" pitchFamily="18" charset="0"/>
              </a:rPr>
              <a:t> In-flight Catering Services Market (2023 - 2030). </a:t>
            </a:r>
            <a:r>
              <a:rPr lang="en-GB" sz="1200" dirty="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2"/>
              </a:rPr>
              <a:t>https://www.grandviewresearch.com/industry-analysis/in-flight-catering-services-market</a:t>
            </a:r>
            <a:r>
              <a:rPr lang="en-GB" sz="1200" dirty="0">
                <a:latin typeface="Times New Roman" panose="02020603050405020304" pitchFamily="18" charset="0"/>
                <a:cs typeface="Times New Roman" panose="02020603050405020304" pitchFamily="18" charset="0"/>
              </a:rPr>
              <a:t> (Accessed: 7 December 2025).</a:t>
            </a:r>
            <a:endParaRPr lang="en-US"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Karanikas</a:t>
            </a:r>
            <a:r>
              <a:rPr lang="en-GB" sz="1200" dirty="0">
                <a:latin typeface="Times New Roman" panose="02020603050405020304" pitchFamily="18" charset="0"/>
                <a:cs typeface="Times New Roman" panose="02020603050405020304" pitchFamily="18" charset="0"/>
              </a:rPr>
              <a:t>, N. and </a:t>
            </a:r>
            <a:r>
              <a:rPr lang="en-GB" sz="1200" dirty="0" err="1">
                <a:latin typeface="Times New Roman" panose="02020603050405020304" pitchFamily="18" charset="0"/>
                <a:cs typeface="Times New Roman" panose="02020603050405020304" pitchFamily="18" charset="0"/>
              </a:rPr>
              <a:t>Passenier</a:t>
            </a:r>
            <a:r>
              <a:rPr lang="en-GB" sz="1200" dirty="0">
                <a:latin typeface="Times New Roman" panose="02020603050405020304" pitchFamily="18" charset="0"/>
                <a:cs typeface="Times New Roman" panose="02020603050405020304" pitchFamily="18" charset="0"/>
              </a:rPr>
              <a:t>, D., (2019). The AVAC-COM communication model and taxonomy: Results from application to aviation safety events. In </a:t>
            </a:r>
            <a:r>
              <a:rPr lang="en-GB" sz="1200" i="1" dirty="0">
                <a:latin typeface="Times New Roman" panose="02020603050405020304" pitchFamily="18" charset="0"/>
                <a:cs typeface="Times New Roman" panose="02020603050405020304" pitchFamily="18" charset="0"/>
              </a:rPr>
              <a:t>MATEC Web of Conferences (Volume 273): Proceedings of the International Cross-industry Safety Conference (ICSC)-European STAMP Workshop and Conference (ESWC)(ICSC-ESWC 2018)</a:t>
            </a:r>
            <a:r>
              <a:rPr lang="en-GB" sz="1200" dirty="0">
                <a:latin typeface="Times New Roman" panose="02020603050405020304" pitchFamily="18" charset="0"/>
                <a:cs typeface="Times New Roman" panose="02020603050405020304" pitchFamily="18" charset="0"/>
              </a:rPr>
              <a:t> (pp. 1-13). EDP Sciences.</a:t>
            </a:r>
            <a:endParaRPr lang="en-US"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Oham</a:t>
            </a:r>
            <a:r>
              <a:rPr lang="en-GB" sz="1200" dirty="0">
                <a:latin typeface="Times New Roman" panose="02020603050405020304" pitchFamily="18" charset="0"/>
                <a:cs typeface="Times New Roman" panose="02020603050405020304" pitchFamily="18" charset="0"/>
              </a:rPr>
              <a:t>, C. and </a:t>
            </a:r>
            <a:r>
              <a:rPr lang="en-GB" sz="1200" dirty="0" err="1">
                <a:latin typeface="Times New Roman" panose="02020603050405020304" pitchFamily="18" charset="0"/>
                <a:cs typeface="Times New Roman" panose="02020603050405020304" pitchFamily="18" charset="0"/>
              </a:rPr>
              <a:t>Ejike</a:t>
            </a:r>
            <a:r>
              <a:rPr lang="en-GB" sz="1200" dirty="0">
                <a:latin typeface="Times New Roman" panose="02020603050405020304" pitchFamily="18" charset="0"/>
                <a:cs typeface="Times New Roman" panose="02020603050405020304" pitchFamily="18" charset="0"/>
              </a:rPr>
              <a:t>, O.G., (2024). Creativity and collaboration in creative industries: Proposing a conceptual model for enhanced team dynamics. </a:t>
            </a:r>
            <a:r>
              <a:rPr lang="en-GB" sz="1200" i="1" dirty="0">
                <a:latin typeface="Times New Roman" panose="02020603050405020304" pitchFamily="18" charset="0"/>
                <a:cs typeface="Times New Roman" panose="02020603050405020304" pitchFamily="18" charset="0"/>
              </a:rPr>
              <a:t>Magna </a:t>
            </a:r>
            <a:r>
              <a:rPr lang="en-GB" sz="1200" i="1" dirty="0" err="1">
                <a:latin typeface="Times New Roman" panose="02020603050405020304" pitchFamily="18" charset="0"/>
                <a:cs typeface="Times New Roman" panose="02020603050405020304" pitchFamily="18" charset="0"/>
              </a:rPr>
              <a:t>Scientia</a:t>
            </a:r>
            <a:r>
              <a:rPr lang="en-GB" sz="1200" i="1" dirty="0">
                <a:latin typeface="Times New Roman" panose="02020603050405020304" pitchFamily="18" charset="0"/>
                <a:cs typeface="Times New Roman" panose="02020603050405020304" pitchFamily="18" charset="0"/>
              </a:rPr>
              <a:t> Advanced Research and Reviews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12</a:t>
            </a:r>
            <a:r>
              <a:rPr lang="en-GB" sz="1200" dirty="0">
                <a:latin typeface="Times New Roman" panose="02020603050405020304" pitchFamily="18" charset="0"/>
                <a:cs typeface="Times New Roman" panose="02020603050405020304" pitchFamily="18" charset="0"/>
              </a:rPr>
              <a:t>(1), pp.185-188.</a:t>
            </a:r>
            <a:endParaRPr lang="en-US"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Rosseel</a:t>
            </a:r>
            <a:r>
              <a:rPr lang="en-GB" sz="1200" dirty="0">
                <a:latin typeface="Times New Roman" panose="02020603050405020304" pitchFamily="18" charset="0"/>
                <a:cs typeface="Times New Roman" panose="02020603050405020304" pitchFamily="18" charset="0"/>
              </a:rPr>
              <a:t>, L., </a:t>
            </a:r>
            <a:r>
              <a:rPr lang="en-GB" sz="1200" dirty="0" err="1">
                <a:latin typeface="Times New Roman" panose="02020603050405020304" pitchFamily="18" charset="0"/>
                <a:cs typeface="Times New Roman" panose="02020603050405020304" pitchFamily="18" charset="0"/>
              </a:rPr>
              <a:t>Zenner</a:t>
            </a:r>
            <a:r>
              <a:rPr lang="en-GB" sz="1200" dirty="0">
                <a:latin typeface="Times New Roman" panose="02020603050405020304" pitchFamily="18" charset="0"/>
                <a:cs typeface="Times New Roman" panose="02020603050405020304" pitchFamily="18" charset="0"/>
              </a:rPr>
              <a:t>, E., </a:t>
            </a:r>
            <a:r>
              <a:rPr lang="en-GB" sz="1200" dirty="0" err="1">
                <a:latin typeface="Times New Roman" panose="02020603050405020304" pitchFamily="18" charset="0"/>
                <a:cs typeface="Times New Roman" panose="02020603050405020304" pitchFamily="18" charset="0"/>
              </a:rPr>
              <a:t>Faviana</a:t>
            </a:r>
            <a:r>
              <a:rPr lang="en-GB" sz="1200" dirty="0">
                <a:latin typeface="Times New Roman" panose="02020603050405020304" pitchFamily="18" charset="0"/>
                <a:cs typeface="Times New Roman" panose="02020603050405020304" pitchFamily="18" charset="0"/>
              </a:rPr>
              <a:t>, F. and Van </a:t>
            </a:r>
            <a:r>
              <a:rPr lang="en-GB" sz="1200" dirty="0" err="1">
                <a:latin typeface="Times New Roman" panose="02020603050405020304" pitchFamily="18" charset="0"/>
                <a:cs typeface="Times New Roman" panose="02020603050405020304" pitchFamily="18" charset="0"/>
              </a:rPr>
              <a:t>Landeghem</a:t>
            </a:r>
            <a:r>
              <a:rPr lang="en-GB" sz="1200" dirty="0">
                <a:latin typeface="Times New Roman" panose="02020603050405020304" pitchFamily="18" charset="0"/>
                <a:cs typeface="Times New Roman" panose="02020603050405020304" pitchFamily="18" charset="0"/>
              </a:rPr>
              <a:t>, B., (2024). The (lack of) salience of T/V pronouns in professional communication: Evidence from an experimental study for Belgian Dutch. </a:t>
            </a:r>
            <a:r>
              <a:rPr lang="en-GB" sz="1200" i="1" dirty="0">
                <a:latin typeface="Times New Roman" panose="02020603050405020304" pitchFamily="18" charset="0"/>
                <a:cs typeface="Times New Roman" panose="02020603050405020304" pitchFamily="18" charset="0"/>
              </a:rPr>
              <a:t>Languages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9</a:t>
            </a:r>
            <a:r>
              <a:rPr lang="en-GB" sz="1200" dirty="0">
                <a:latin typeface="Times New Roman" panose="02020603050405020304" pitchFamily="18" charset="0"/>
                <a:cs typeface="Times New Roman" panose="02020603050405020304" pitchFamily="18" charset="0"/>
              </a:rPr>
              <a:t>(3), p.112.</a:t>
            </a:r>
            <a:endParaRPr lang="en-US"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Sianipar</a:t>
            </a:r>
            <a:r>
              <a:rPr lang="en-GB" sz="1200" dirty="0">
                <a:latin typeface="Times New Roman" panose="02020603050405020304" pitchFamily="18" charset="0"/>
                <a:cs typeface="Times New Roman" panose="02020603050405020304" pitchFamily="18" charset="0"/>
              </a:rPr>
              <a:t>, H.T., </a:t>
            </a:r>
            <a:r>
              <a:rPr lang="en-GB" sz="1200" dirty="0" err="1">
                <a:latin typeface="Times New Roman" panose="02020603050405020304" pitchFamily="18" charset="0"/>
                <a:cs typeface="Times New Roman" panose="02020603050405020304" pitchFamily="18" charset="0"/>
              </a:rPr>
              <a:t>Sarasati</a:t>
            </a:r>
            <a:r>
              <a:rPr lang="en-GB" sz="1200" dirty="0">
                <a:latin typeface="Times New Roman" panose="02020603050405020304" pitchFamily="18" charset="0"/>
                <a:cs typeface="Times New Roman" panose="02020603050405020304" pitchFamily="18" charset="0"/>
              </a:rPr>
              <a:t>, F., </a:t>
            </a:r>
            <a:r>
              <a:rPr lang="en-GB" sz="1200" dirty="0" err="1">
                <a:latin typeface="Times New Roman" panose="02020603050405020304" pitchFamily="18" charset="0"/>
                <a:cs typeface="Times New Roman" panose="02020603050405020304" pitchFamily="18" charset="0"/>
              </a:rPr>
              <a:t>Ramadhan</a:t>
            </a:r>
            <a:r>
              <a:rPr lang="en-GB" sz="1200" dirty="0">
                <a:latin typeface="Times New Roman" panose="02020603050405020304" pitchFamily="18" charset="0"/>
                <a:cs typeface="Times New Roman" panose="02020603050405020304" pitchFamily="18" charset="0"/>
              </a:rPr>
              <a:t>, H. and </a:t>
            </a:r>
            <a:r>
              <a:rPr lang="en-GB" sz="1200" dirty="0" err="1">
                <a:latin typeface="Times New Roman" panose="02020603050405020304" pitchFamily="18" charset="0"/>
                <a:cs typeface="Times New Roman" panose="02020603050405020304" pitchFamily="18" charset="0"/>
              </a:rPr>
              <a:t>Wahyuti</a:t>
            </a:r>
            <a:r>
              <a:rPr lang="en-GB" sz="1200" dirty="0">
                <a:latin typeface="Times New Roman" panose="02020603050405020304" pitchFamily="18" charset="0"/>
                <a:cs typeface="Times New Roman" panose="02020603050405020304" pitchFamily="18" charset="0"/>
              </a:rPr>
              <a:t>, T., (2024). Analysis of the Use of the </a:t>
            </a:r>
            <a:r>
              <a:rPr lang="en-GB" sz="1200" dirty="0" err="1">
                <a:latin typeface="Times New Roman" panose="02020603050405020304" pitchFamily="18" charset="0"/>
                <a:cs typeface="Times New Roman" panose="02020603050405020304" pitchFamily="18" charset="0"/>
              </a:rPr>
              <a:t>Term'Widow'and</a:t>
            </a:r>
            <a:r>
              <a:rPr lang="en-GB" sz="1200" dirty="0">
                <a:latin typeface="Times New Roman" panose="02020603050405020304" pitchFamily="18" charset="0"/>
                <a:cs typeface="Times New Roman" panose="02020603050405020304" pitchFamily="18" charset="0"/>
              </a:rPr>
              <a:t> Its Impact on the Electability of the </a:t>
            </a:r>
            <a:r>
              <a:rPr lang="en-GB" sz="1200" dirty="0" err="1">
                <a:latin typeface="Times New Roman" panose="02020603050405020304" pitchFamily="18" charset="0"/>
                <a:cs typeface="Times New Roman" panose="02020603050405020304" pitchFamily="18" charset="0"/>
              </a:rPr>
              <a:t>Rido</a:t>
            </a:r>
            <a:r>
              <a:rPr lang="en-GB" sz="1200" dirty="0">
                <a:latin typeface="Times New Roman" panose="02020603050405020304" pitchFamily="18" charset="0"/>
                <a:cs typeface="Times New Roman" panose="02020603050405020304" pitchFamily="18" charset="0"/>
              </a:rPr>
              <a:t> Candidate Pair in the Jakarta Regional Election Through the Shannon-Weaver Communication Model. </a:t>
            </a:r>
            <a:r>
              <a:rPr lang="en-GB" sz="1200" i="1" dirty="0">
                <a:latin typeface="Times New Roman" panose="02020603050405020304" pitchFamily="18" charset="0"/>
                <a:cs typeface="Times New Roman" panose="02020603050405020304" pitchFamily="18" charset="0"/>
              </a:rPr>
              <a:t>INTERACTION: </a:t>
            </a:r>
            <a:r>
              <a:rPr lang="en-GB" sz="1200" i="1" dirty="0" err="1">
                <a:latin typeface="Times New Roman" panose="02020603050405020304" pitchFamily="18" charset="0"/>
                <a:cs typeface="Times New Roman" panose="02020603050405020304" pitchFamily="18" charset="0"/>
              </a:rPr>
              <a:t>Jurnal</a:t>
            </a:r>
            <a:r>
              <a:rPr lang="en-GB" sz="1200" i="1" dirty="0">
                <a:latin typeface="Times New Roman" panose="02020603050405020304" pitchFamily="18" charset="0"/>
                <a:cs typeface="Times New Roman" panose="02020603050405020304" pitchFamily="18" charset="0"/>
              </a:rPr>
              <a:t> </a:t>
            </a:r>
            <a:r>
              <a:rPr lang="en-GB" sz="1200" i="1" dirty="0" err="1">
                <a:latin typeface="Times New Roman" panose="02020603050405020304" pitchFamily="18" charset="0"/>
                <a:cs typeface="Times New Roman" panose="02020603050405020304" pitchFamily="18" charset="0"/>
              </a:rPr>
              <a:t>Pendidikan</a:t>
            </a:r>
            <a:r>
              <a:rPr lang="en-GB" sz="1200" i="1" dirty="0">
                <a:latin typeface="Times New Roman" panose="02020603050405020304" pitchFamily="18" charset="0"/>
                <a:cs typeface="Times New Roman" panose="02020603050405020304" pitchFamily="18" charset="0"/>
              </a:rPr>
              <a:t> </a:t>
            </a:r>
            <a:r>
              <a:rPr lang="en-GB" sz="1200" i="1" dirty="0" err="1">
                <a:latin typeface="Times New Roman" panose="02020603050405020304" pitchFamily="18" charset="0"/>
                <a:cs typeface="Times New Roman" panose="02020603050405020304" pitchFamily="18" charset="0"/>
              </a:rPr>
              <a:t>Bahasa</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11</a:t>
            </a:r>
            <a:r>
              <a:rPr lang="en-GB" sz="1200" dirty="0">
                <a:latin typeface="Times New Roman" panose="02020603050405020304" pitchFamily="18" charset="0"/>
                <a:cs typeface="Times New Roman" panose="02020603050405020304" pitchFamily="18" charset="0"/>
              </a:rPr>
              <a:t>(2), pp.829-844.</a:t>
            </a:r>
            <a:endParaRPr lang="en-US" sz="1200" dirty="0">
              <a:latin typeface="Times New Roman" panose="02020603050405020304" pitchFamily="18" charset="0"/>
              <a:cs typeface="Times New Roman" panose="02020603050405020304" pitchFamily="18" charset="0"/>
            </a:endParaRPr>
          </a:p>
          <a:p>
            <a:r>
              <a:rPr lang="en-GB" sz="1200" dirty="0" err="1">
                <a:latin typeface="Times New Roman" panose="02020603050405020304" pitchFamily="18" charset="0"/>
                <a:cs typeface="Times New Roman" panose="02020603050405020304" pitchFamily="18" charset="0"/>
              </a:rPr>
              <a:t>Zmire</a:t>
            </a:r>
            <a:r>
              <a:rPr lang="en-GB" sz="1200" dirty="0">
                <a:latin typeface="Times New Roman" panose="02020603050405020304" pitchFamily="18" charset="0"/>
                <a:cs typeface="Times New Roman" panose="02020603050405020304" pitchFamily="18" charset="0"/>
              </a:rPr>
              <a:t>, Z. and Chen, X., (2024). AI’s Role in Enhancing Cross Cultural Competence and Leadership through Online Education Programs. In Int. Conf. New Find. </a:t>
            </a:r>
            <a:r>
              <a:rPr lang="en-GB" sz="1200" dirty="0" err="1">
                <a:latin typeface="Times New Roman" panose="02020603050405020304" pitchFamily="18" charset="0"/>
                <a:cs typeface="Times New Roman" panose="02020603050405020304" pitchFamily="18" charset="0"/>
              </a:rPr>
              <a:t>Humanit</a:t>
            </a:r>
            <a:r>
              <a:rPr lang="en-GB" sz="1200" dirty="0">
                <a:latin typeface="Times New Roman" panose="02020603050405020304" pitchFamily="18" charset="0"/>
                <a:cs typeface="Times New Roman" panose="02020603050405020304" pitchFamily="18" charset="0"/>
              </a:rPr>
              <a:t>. Soc. </a:t>
            </a:r>
            <a:r>
              <a:rPr lang="en-GB" sz="1200" dirty="0" err="1">
                <a:latin typeface="Times New Roman" panose="02020603050405020304" pitchFamily="18" charset="0"/>
                <a:cs typeface="Times New Roman" panose="02020603050405020304" pitchFamily="18" charset="0"/>
              </a:rPr>
              <a:t>Sci</a:t>
            </a:r>
            <a:r>
              <a:rPr lang="en-GB" sz="1200" dirty="0">
                <a:latin typeface="Times New Roman" panose="02020603050405020304" pitchFamily="18" charset="0"/>
                <a:cs typeface="Times New Roman" panose="02020603050405020304" pitchFamily="18" charset="0"/>
              </a:rPr>
              <a:t> (Vol. 1, pp. 1-16).</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5840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221A4-BB3A-40E2-BC66-7880403E24C3}"/>
              </a:ext>
            </a:extLst>
          </p:cNvPr>
          <p:cNvSpPr>
            <a:spLocks noGrp="1"/>
          </p:cNvSpPr>
          <p:nvPr>
            <p:ph type="title"/>
          </p:nvPr>
        </p:nvSpPr>
        <p:spPr>
          <a:xfrm>
            <a:off x="978877" y="2503414"/>
            <a:ext cx="10515600" cy="1325563"/>
          </a:xfrm>
        </p:spPr>
        <p:txBody>
          <a:bodyPr>
            <a:noAutofit/>
          </a:bodyPr>
          <a:lstStyle/>
          <a:p>
            <a:pPr algn="ctr">
              <a:lnSpc>
                <a:spcPct val="150000"/>
              </a:lnSpc>
            </a:pPr>
            <a:r>
              <a:rPr lang="en-GB" sz="4800" b="1"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THANK YOU</a:t>
            </a:r>
            <a:br>
              <a:rPr lang="en-GB" sz="4800" b="1"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4800" b="1"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ANY QUESTIONS?</a:t>
            </a:r>
          </a:p>
        </p:txBody>
      </p:sp>
    </p:spTree>
    <p:extLst>
      <p:ext uri="{BB962C8B-B14F-4D97-AF65-F5344CB8AC3E}">
        <p14:creationId xmlns:p14="http://schemas.microsoft.com/office/powerpoint/2010/main" val="39703177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TotalTime>
  <Words>2195</Words>
  <Application>Microsoft Office PowerPoint</Application>
  <PresentationFormat>Widescreen</PresentationFormat>
  <Paragraphs>122</Paragraphs>
  <Slides>18</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Times New Roman</vt:lpstr>
      <vt:lpstr>Office Theme</vt:lpstr>
      <vt:lpstr>PowerPoint Presentation</vt:lpstr>
      <vt:lpstr>Contents</vt:lpstr>
      <vt:lpstr>Introduction</vt:lpstr>
      <vt:lpstr>Presenting the main points of the issues</vt:lpstr>
      <vt:lpstr>Presenting the main points of the issues</vt:lpstr>
      <vt:lpstr>Presenting the main points of the issues</vt:lpstr>
      <vt:lpstr>Key Communication Barriers</vt:lpstr>
      <vt:lpstr>Key Communication Barriers (Continuation)</vt:lpstr>
      <vt:lpstr>Key Communication Barriers (Continuation)</vt:lpstr>
      <vt:lpstr>Theories to explain the barriers</vt:lpstr>
      <vt:lpstr>Theories to explain the barriers (Continuation)</vt:lpstr>
      <vt:lpstr>Theories to explain the barriers (Continuation)</vt:lpstr>
      <vt:lpstr>Ways to overcome the barriers</vt:lpstr>
      <vt:lpstr>Ways to overcome the barriers (Continuation)</vt:lpstr>
      <vt:lpstr>Ways to overcome the barriers (Continuation)</vt:lpstr>
      <vt:lpstr>Conclusion</vt:lpstr>
      <vt:lpstr>References</vt:lpstr>
      <vt:lpstr>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Alexandru Balsanu</cp:lastModifiedBy>
  <cp:revision>1</cp:revision>
  <dcterms:created xsi:type="dcterms:W3CDTF">2025-12-05T11:44:58Z</dcterms:created>
  <dcterms:modified xsi:type="dcterms:W3CDTF">2025-12-17T10:09:32Z</dcterms:modified>
</cp:coreProperties>
</file>