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7" r:id="rId4"/>
    <p:sldId id="278" r:id="rId5"/>
    <p:sldId id="274" r:id="rId6"/>
    <p:sldId id="258" r:id="rId7"/>
    <p:sldId id="267" r:id="rId8"/>
    <p:sldId id="270" r:id="rId9"/>
    <p:sldId id="276" r:id="rId10"/>
    <p:sldId id="275" r:id="rId11"/>
    <p:sldId id="268" r:id="rId12"/>
    <p:sldId id="269" r:id="rId13"/>
    <p:sldId id="271" r:id="rId14"/>
    <p:sldId id="27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05"/>
  </p:normalViewPr>
  <p:slideViewPr>
    <p:cSldViewPr snapToGrid="0" snapToObjects="1">
      <p:cViewPr>
        <p:scale>
          <a:sx n="103" d="100"/>
          <a:sy n="103" d="100"/>
        </p:scale>
        <p:origin x="14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7C966-6BC1-5F4F-9189-1CDD747475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0ADC8-3FEC-414E-9C12-2801E0B39A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F31DE-7F6E-344A-9DC0-9299F56F9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72C4A-39EF-2A47-A09A-7C37A1CE2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84408-F89D-4647-9356-42F2C2637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204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17B7B-477A-3F49-B5BC-7F1E95BDD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32AA3-714D-3045-898F-F013BE63F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CB8B3-AA3C-A34F-A678-39CF1D6E9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F11DD-D71A-4947-ABAC-3E8B48060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55FACA-8B36-0B49-AF4F-A6E1E19E7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143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456AB-562A-7B47-96E1-818725F27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BDB36-CED0-4F40-BA71-4FDAC61D8D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C0BE0-B718-424F-92BF-0A2C529C7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A9CE1-7464-174B-934F-5F3BEC684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99F99-970B-8041-AAE3-3DD1CBB1B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570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E2E9C-27D7-BA48-88B4-44CB839E2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AAFCE-72CA-E049-ADDE-2996D69C00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E4F1D7-65E8-5543-86B7-7A7602D4A5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D1FA37-403C-824B-808B-8723C57CE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448D7-3034-5A47-B253-8BBE1F942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DD213E-CAE6-834E-869D-9D2DFAFF0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867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24157-1D44-934E-939C-A131321F9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201990-4A6D-8E42-95F0-77C6F6979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105E02-A863-9E4F-AF19-EA186346D2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6508AC-34F3-F24F-86F0-EDB71E549A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F5E94C-AEA6-F04D-A567-B1B3E0839A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EECE6B-AE24-E548-9697-5924DB8C2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3AE670-2B83-AC49-B3A7-DC6DDA006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B2AD92-16C6-DF49-9D70-E2A65819E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710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23BD9-584D-CA42-A3E0-158CCA42F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214B2A-C081-0340-86D4-E40DEFA7C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EA07C9-AA3F-EA43-A573-66A569800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62F4B-D118-6F48-B12C-5A279FB5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87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4F0DE2-CDE1-0B45-9BE1-55192EB20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F402A0-3906-CC44-89B8-352A8654E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7B79EC-2632-B544-BF45-2D7D7345C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353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DC781-981D-B548-BEE5-3C77654ED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88961-4647-684E-B32C-4936C9F1C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3B92C5-448F-1947-82F6-68D0DF2DC3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670571-7A9A-CC4E-AD4B-CAC2EAEF1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16B56A-23B7-E743-A2D8-527404914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6D27D7-3E5E-5B41-98D3-2EDAD2EA9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184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D8D63-3505-A344-B9F5-B66B9C597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67232E-D751-6942-9DD9-7267C02EA1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DC4DFD-D960-7141-A565-764264FE33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DC44DF-A078-3C43-91C2-364CF4FF6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B7D94C-494F-CD4F-8088-EF0B4BF37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5EDA83-C5BC-CC40-A212-C932BCC6F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515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7485D-814F-F240-BB60-9AA3376EB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59AFA-4651-C84C-918C-26AC5741EE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630A4-1BA2-CF40-AA75-1E4F0F970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160562-4A50-B74C-84CF-0ADBA7613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2F3CE-7406-5C44-B1E8-F34207F0E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690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328923-2E88-804C-9C51-46D4F60ED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CEB37A-E7F4-C043-BDF3-CE42057421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F2F16-9145-974D-AC6A-7F9672250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A93184-A785-B34F-BBE4-CE81A237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FF971-08C4-3E49-8B17-24D4B760B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273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D251C4-5835-384B-A2F9-4E4F94598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1387C-3B10-5949-869E-788CFE7A9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B2952-F896-EF49-BBF9-974E73840E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F3A24-B144-1D49-A9A4-8B9FA4694611}" type="datetimeFigureOut">
              <a:rPr lang="en-US" smtClean="0"/>
              <a:t>11/4/19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609AA-5582-E84E-9D05-FFBF27B684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2E1D0-79A8-E34B-9216-80DFE5C582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7B45D-2608-0441-93EC-4A739D26BE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982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hyperlink" Target="https://www.youtube.com/watch?v=GH1TXfQSwUQ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937C6E-7A06-8443-8330-998170D724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20" b="42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719A3-5502-AF4B-B865-525C7251A1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4310" y="3186846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 dirty="0"/>
              <a:t>Customers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737A6D-31ED-0E4A-82FF-C6FBAE4536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199" y="5256167"/>
            <a:ext cx="4330262" cy="683284"/>
          </a:xfrm>
        </p:spPr>
        <p:txBody>
          <a:bodyPr>
            <a:normAutofit/>
          </a:bodyPr>
          <a:lstStyle/>
          <a:p>
            <a:r>
              <a:rPr lang="en-US" sz="2000" dirty="0"/>
              <a:t>Lecture 9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63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685C-8CE6-704A-891D-9B6AF4772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Assessment reminder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6D4981-0AA9-CE42-9AEC-A5F5B78D68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7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9EE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B6F37-21F0-4343-AA73-25784272F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Starts Thursday</a:t>
            </a:r>
          </a:p>
          <a:p>
            <a:r>
              <a:rPr lang="en-US" sz="2000" dirty="0"/>
              <a:t>See timetable on Moodle</a:t>
            </a:r>
          </a:p>
          <a:p>
            <a:r>
              <a:rPr lang="en-US" sz="2000" dirty="0"/>
              <a:t>MUST be 5 minutes early</a:t>
            </a:r>
          </a:p>
          <a:p>
            <a:r>
              <a:rPr lang="en-US" sz="2000" dirty="0"/>
              <a:t>Must be organized ready to go up</a:t>
            </a:r>
          </a:p>
          <a:p>
            <a:r>
              <a:rPr lang="en-US" sz="2000" dirty="0"/>
              <a:t>Support your group please </a:t>
            </a:r>
            <a:r>
              <a:rPr lang="en-US" sz="2000" dirty="0">
                <a:sym typeface="Wingdings" pitchFamily="2" charset="2"/>
              </a:rPr>
              <a:t>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1363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61E5B-2FB0-D44D-B77E-193F3CF57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100" dirty="0"/>
              <a:t>Whilst The Assessment Is Running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E5B7D-9809-2148-B139-BD941B178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6252106" cy="34622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Either individually or in small groups, research a real life company</a:t>
            </a:r>
          </a:p>
          <a:p>
            <a:pPr marL="0" indent="0">
              <a:buNone/>
            </a:pPr>
            <a:endParaRPr lang="en-US" sz="1400" dirty="0"/>
          </a:p>
          <a:p>
            <a:pPr>
              <a:buFontTx/>
              <a:buChar char="-"/>
            </a:pPr>
            <a:r>
              <a:rPr lang="en-US" sz="1400" dirty="0"/>
              <a:t>How big is their marketing team?</a:t>
            </a:r>
          </a:p>
          <a:p>
            <a:pPr>
              <a:buFontTx/>
              <a:buChar char="-"/>
            </a:pPr>
            <a:r>
              <a:rPr lang="en-US" sz="1400" dirty="0"/>
              <a:t>What roles are in their marketing teams?</a:t>
            </a:r>
          </a:p>
          <a:p>
            <a:pPr>
              <a:buFontTx/>
              <a:buChar char="-"/>
            </a:pPr>
            <a:r>
              <a:rPr lang="en-US" sz="1400" dirty="0"/>
              <a:t>What are they selling? What is their sales messages?</a:t>
            </a:r>
          </a:p>
          <a:p>
            <a:pPr>
              <a:buFontTx/>
              <a:buChar char="-"/>
            </a:pPr>
            <a:r>
              <a:rPr lang="en-US" sz="1400" dirty="0"/>
              <a:t>Who is their target audience?</a:t>
            </a:r>
          </a:p>
          <a:p>
            <a:pPr>
              <a:buFontTx/>
              <a:buChar char="-"/>
            </a:pPr>
            <a:r>
              <a:rPr lang="en-US" sz="1400" dirty="0"/>
              <a:t>How do they keep customers loyal?</a:t>
            </a:r>
          </a:p>
          <a:p>
            <a:pPr>
              <a:buFontTx/>
              <a:buChar char="-"/>
            </a:pPr>
            <a:r>
              <a:rPr lang="en-US" sz="1400" dirty="0"/>
              <a:t>What media channels do they use?</a:t>
            </a:r>
          </a:p>
          <a:p>
            <a:pPr>
              <a:buFontTx/>
              <a:buChar char="-"/>
            </a:pPr>
            <a:r>
              <a:rPr lang="en-US" sz="1400" dirty="0"/>
              <a:t>How do they use social media?</a:t>
            </a:r>
          </a:p>
          <a:p>
            <a:pPr>
              <a:buFontTx/>
              <a:buChar char="-"/>
            </a:pPr>
            <a:r>
              <a:rPr lang="en-US" sz="1400" dirty="0"/>
              <a:t>What do they do well?</a:t>
            </a:r>
          </a:p>
          <a:p>
            <a:pPr>
              <a:buFontTx/>
              <a:buChar char="-"/>
            </a:pPr>
            <a:r>
              <a:rPr lang="en-US" sz="1400" dirty="0"/>
              <a:t>What could they do better?</a:t>
            </a:r>
          </a:p>
          <a:p>
            <a:pPr>
              <a:buFontTx/>
              <a:buChar char="-"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You will be reporting back your findings in a future class</a:t>
            </a:r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F38926-0443-2140-B279-D5F8F1870E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31" r="13852"/>
          <a:stretch/>
        </p:blipFill>
        <p:spPr>
          <a:xfrm>
            <a:off x="7071883" y="10"/>
            <a:ext cx="5120115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249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7559C4-259A-4A4D-B952-B9C70DBF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4025"/>
            <a:ext cx="10515600" cy="822326"/>
          </a:xfrm>
        </p:spPr>
        <p:txBody>
          <a:bodyPr>
            <a:normAutofit/>
          </a:bodyPr>
          <a:lstStyle/>
          <a:p>
            <a:pPr algn="ctr"/>
            <a:r>
              <a:rPr lang="en-US" sz="4400"/>
              <a:t>customers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6EF71D5-12E2-354D-9FA5-3B3029D1E65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 t="15687" b="25303"/>
          <a:stretch/>
        </p:blipFill>
        <p:spPr>
          <a:xfrm>
            <a:off x="20" y="10"/>
            <a:ext cx="12191980" cy="539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54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AB594-C901-5747-94EB-5933D7016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9785" y="432626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Class exercise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E8BC1-E9C8-4945-A10C-88CCA5DDE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698601"/>
            <a:ext cx="6244578" cy="3462228"/>
          </a:xfrm>
        </p:spPr>
        <p:txBody>
          <a:bodyPr>
            <a:normAutofit/>
          </a:bodyPr>
          <a:lstStyle/>
          <a:p>
            <a:r>
              <a:rPr lang="en-US" sz="1800" dirty="0"/>
              <a:t>Why are customers so important?</a:t>
            </a:r>
          </a:p>
          <a:p>
            <a:r>
              <a:rPr lang="en-US" sz="1800" dirty="0"/>
              <a:t>What might brands know about their customers?</a:t>
            </a:r>
          </a:p>
          <a:p>
            <a:r>
              <a:rPr lang="en-US" sz="1800" dirty="0"/>
              <a:t>What is important to customers?</a:t>
            </a:r>
          </a:p>
          <a:p>
            <a:r>
              <a:rPr lang="en-US" sz="1800" dirty="0"/>
              <a:t>What is the best customer experience you have had?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E77C2A-B019-2448-B761-9968274C03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18" r="8865"/>
          <a:stretch/>
        </p:blipFill>
        <p:spPr>
          <a:xfrm>
            <a:off x="5776476" y="-55598"/>
            <a:ext cx="6415524" cy="6969196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5470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87F0-7BCE-154A-B6CD-5CEE86A4F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CRM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49DBA1-59C5-5B48-8DD1-ACF1E429AE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03" r="3364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36E4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18988-F62B-AB4E-BC58-976E04A46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900" dirty="0"/>
              <a:t>CRM stands for ‘Customer Relationship Management’</a:t>
            </a:r>
          </a:p>
          <a:p>
            <a:pPr marL="0" indent="0">
              <a:buNone/>
            </a:pPr>
            <a:r>
              <a:rPr lang="en-US" sz="1900" dirty="0"/>
              <a:t>GOAL: Improved relationships with customers and potential customers</a:t>
            </a:r>
          </a:p>
          <a:p>
            <a:pPr marL="0" indent="0">
              <a:buNone/>
            </a:pPr>
            <a:r>
              <a:rPr lang="en-US" sz="1900" dirty="0"/>
              <a:t>Stores customer and prospect data</a:t>
            </a:r>
          </a:p>
          <a:p>
            <a:pPr marL="0" indent="0">
              <a:buNone/>
            </a:pPr>
            <a:r>
              <a:rPr lang="en-US" sz="1900" dirty="0"/>
              <a:t>Gives insights into customers</a:t>
            </a:r>
          </a:p>
          <a:p>
            <a:pPr marL="0" indent="0">
              <a:buNone/>
            </a:pPr>
            <a:r>
              <a:rPr lang="en-US" sz="1900" dirty="0"/>
              <a:t>Helps build relationships</a:t>
            </a:r>
          </a:p>
          <a:p>
            <a:pPr marL="0" indent="0">
              <a:buNone/>
            </a:pPr>
            <a:r>
              <a:rPr lang="en-US" sz="1900" dirty="0"/>
              <a:t>Increases brand engagement and loyalty</a:t>
            </a:r>
          </a:p>
          <a:p>
            <a:pPr marL="0" indent="0">
              <a:buNone/>
            </a:pPr>
            <a:r>
              <a:rPr lang="en-US" sz="1900" dirty="0"/>
              <a:t>Easier communication</a:t>
            </a:r>
          </a:p>
          <a:p>
            <a:pPr marL="0" indent="0">
              <a:buNone/>
            </a:pPr>
            <a:r>
              <a:rPr lang="en-US" sz="1900" dirty="0"/>
              <a:t>Stops leads falling through the cracks</a:t>
            </a:r>
          </a:p>
          <a:p>
            <a:pPr marL="0" indent="0">
              <a:buNone/>
            </a:pPr>
            <a:r>
              <a:rPr lang="en-US" sz="1900" dirty="0"/>
              <a:t>Cross sell/upsell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528159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0FD16-4E5A-B64C-944A-A74DF6B70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What info is recorded?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4EDAC0-157F-524A-AFCC-6E1086D6A2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81" r="3677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45E9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27EE8-9F88-C54C-B204-E80041EAB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Every touch point</a:t>
            </a:r>
          </a:p>
          <a:p>
            <a:r>
              <a:rPr lang="en-US" sz="2000" dirty="0"/>
              <a:t>When someone phones</a:t>
            </a:r>
          </a:p>
          <a:p>
            <a:r>
              <a:rPr lang="en-US" sz="2000" dirty="0"/>
              <a:t>When someone emails</a:t>
            </a:r>
          </a:p>
          <a:p>
            <a:r>
              <a:rPr lang="en-US" sz="2000" dirty="0"/>
              <a:t>When someone has a meeting</a:t>
            </a:r>
          </a:p>
          <a:p>
            <a:r>
              <a:rPr lang="en-US" sz="2000" dirty="0"/>
              <a:t>When they go on the site</a:t>
            </a:r>
          </a:p>
          <a:p>
            <a:r>
              <a:rPr lang="en-US" sz="2000" dirty="0"/>
              <a:t>When they buy</a:t>
            </a:r>
          </a:p>
          <a:p>
            <a:r>
              <a:rPr lang="en-US" sz="2000" dirty="0"/>
              <a:t>What they view</a:t>
            </a:r>
          </a:p>
          <a:p>
            <a:r>
              <a:rPr lang="en-US" sz="2000" dirty="0"/>
              <a:t>Integrate with social media</a:t>
            </a:r>
          </a:p>
        </p:txBody>
      </p:sp>
    </p:spTree>
    <p:extLst>
      <p:ext uri="{BB962C8B-B14F-4D97-AF65-F5344CB8AC3E}">
        <p14:creationId xmlns:p14="http://schemas.microsoft.com/office/powerpoint/2010/main" val="3092813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827C8-440D-6A46-AB35-B9AF15AB2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866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Lead Capture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80708-7CC2-D54E-9E52-4947B6981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6792" y="2575042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Lead magnets/incentives</a:t>
            </a:r>
          </a:p>
          <a:p>
            <a:r>
              <a:rPr lang="en-US" sz="1800" dirty="0"/>
              <a:t>Competitions</a:t>
            </a:r>
          </a:p>
          <a:p>
            <a:r>
              <a:rPr lang="en-US" sz="1800" dirty="0"/>
              <a:t>Form</a:t>
            </a:r>
          </a:p>
          <a:p>
            <a:r>
              <a:rPr lang="en-US" sz="1800" dirty="0"/>
              <a:t>Surveys</a:t>
            </a:r>
          </a:p>
          <a:p>
            <a:r>
              <a:rPr lang="en-US" sz="1800" dirty="0"/>
              <a:t>Events</a:t>
            </a:r>
          </a:p>
          <a:p>
            <a:r>
              <a:rPr lang="en-US" sz="1800" dirty="0"/>
              <a:t>Online community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ABD4C1-3F28-A64C-BDB1-BA5EC9ADF3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94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10386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E17C1-9563-6A4D-B1F7-026946E8D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3700" dirty="0"/>
              <a:t>How can you communicate with leads/customers?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DDF30-5F7C-5849-84C3-976873CAD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Phone</a:t>
            </a:r>
          </a:p>
          <a:p>
            <a:r>
              <a:rPr lang="en-US" sz="1800" dirty="0"/>
              <a:t>Text</a:t>
            </a:r>
          </a:p>
          <a:p>
            <a:r>
              <a:rPr lang="en-US" sz="1800" dirty="0"/>
              <a:t>Email</a:t>
            </a:r>
          </a:p>
          <a:p>
            <a:r>
              <a:rPr lang="en-US" sz="1800" dirty="0"/>
              <a:t>Social media</a:t>
            </a:r>
          </a:p>
          <a:p>
            <a:r>
              <a:rPr lang="en-US" sz="1800" dirty="0"/>
              <a:t>Targeted display</a:t>
            </a:r>
          </a:p>
          <a:p>
            <a:r>
              <a:rPr lang="en-US" sz="1800" dirty="0"/>
              <a:t>Post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F4A162-6ADC-0C44-8549-2D945D17F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94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87675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A0F2A-C8D8-014B-A9B3-16E5261BD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795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GDPR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BFB0BC-2AD9-AC4C-8E1A-93A7F3EE5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4942" y="2575042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Don’t contact someone unless you have had their permission</a:t>
            </a:r>
          </a:p>
          <a:p>
            <a:r>
              <a:rPr lang="en-GB" sz="1800" dirty="0"/>
              <a:t>Leads/customers need to physically confirm that they want to be contacted. You need to make sure you’ve actively sought (and not assumed) permission</a:t>
            </a:r>
          </a:p>
          <a:p>
            <a:r>
              <a:rPr lang="en-GB" sz="1800" dirty="0"/>
              <a:t>Data Access: Customer’s/ leads need to have the ability to remove consent for their data’s use. (Unsubscribe) </a:t>
            </a:r>
          </a:p>
          <a:p>
            <a:r>
              <a:rPr lang="en-GB" sz="1800" dirty="0"/>
              <a:t>Data Focus: Only collect information you need</a:t>
            </a:r>
            <a:endParaRPr lang="en-US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82A869-C8D9-6747-AC63-B49192C30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76" r="14905"/>
          <a:stretch/>
        </p:blipFill>
        <p:spPr>
          <a:xfrm>
            <a:off x="6129097" y="10"/>
            <a:ext cx="6062901" cy="6586141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6076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D5ED82-EEC2-3841-99D0-588C02A729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86" b="2628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C5082-3DD1-8F48-B800-1006EDF61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Retention vs Acquisition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9CA1-C5BD-4348-A3A2-BD37A03C2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/>
              <a:t>Acquisition is acquiring customers</a:t>
            </a:r>
          </a:p>
          <a:p>
            <a:pPr marL="0" indent="0">
              <a:buNone/>
            </a:pPr>
            <a:r>
              <a:rPr lang="en-US" sz="1800" dirty="0"/>
              <a:t>Retention is keeping them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003467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5EEAF-A3DE-9048-AAE8-ECD0D476F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18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A402D-6ACB-FB4C-B817-D51963105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844" y="2443315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You work for a shoe company.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You have been asked for some ideas about how to keep customer loyal and buying more shoes from you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Come up with a plan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5AAC7-5B3B-B645-8ED9-E367B6F785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41" r="22110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05974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19503-9126-5848-88F4-CFA46A6E5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9827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Advocates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3D08D-7A0C-5B4C-A493-90B7B603A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9827" y="2443315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 dirty="0"/>
              <a:t>What?</a:t>
            </a:r>
          </a:p>
          <a:p>
            <a:r>
              <a:rPr lang="en-US" sz="2400" dirty="0"/>
              <a:t>Why?</a:t>
            </a:r>
          </a:p>
          <a:p>
            <a:r>
              <a:rPr lang="en-US" sz="2400" dirty="0"/>
              <a:t>How?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A6C7AB-84B2-FD43-AD06-C4AC51D934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32" r="1497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94321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DFADF-996F-D940-8F3A-E5E79C7A1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400" dirty="0"/>
              <a:t>Customer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DFA38-D7C1-A845-ADBC-F787400D1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797807" cy="4351338"/>
          </a:xfrm>
        </p:spPr>
        <p:txBody>
          <a:bodyPr>
            <a:normAutofit/>
          </a:bodyPr>
          <a:lstStyle/>
          <a:p>
            <a:r>
              <a:rPr lang="en-US" sz="2000" dirty="0"/>
              <a:t>CX</a:t>
            </a:r>
          </a:p>
          <a:p>
            <a:r>
              <a:rPr lang="en-US" sz="2000" dirty="0"/>
              <a:t>The impression you leave your customer</a:t>
            </a:r>
          </a:p>
          <a:p>
            <a:r>
              <a:rPr lang="en-US" sz="2000" dirty="0"/>
              <a:t>Moments of joy</a:t>
            </a:r>
          </a:p>
          <a:p>
            <a:r>
              <a:rPr lang="en-US" sz="2000" dirty="0"/>
              <a:t>Understanding your customer</a:t>
            </a:r>
          </a:p>
          <a:p>
            <a:r>
              <a:rPr lang="en-US" sz="2000" dirty="0" err="1"/>
              <a:t>Personalisation</a:t>
            </a:r>
            <a:endParaRPr lang="en-US" sz="2000" dirty="0"/>
          </a:p>
          <a:p>
            <a:r>
              <a:rPr lang="en-GB" sz="2000" dirty="0">
                <a:hlinkClick r:id="rId2"/>
              </a:rPr>
              <a:t>https://www.youtube.com/watch?v=GH1TXfQSwUQ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DCB274-4AC2-D143-B258-2DC813AA6F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22" r="3" b="3"/>
          <a:stretch/>
        </p:blipFill>
        <p:spPr>
          <a:xfrm>
            <a:off x="5120640" y="1904281"/>
            <a:ext cx="6233160" cy="4272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324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F8DA2-EBAD-D64C-919A-C4F142C90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 fontScale="90000"/>
          </a:bodyPr>
          <a:lstStyle/>
          <a:p>
            <a:r>
              <a:rPr lang="en-US" sz="4400" dirty="0"/>
              <a:t>Class exercise from our last lecture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C4E1E0-C336-3E49-B384-E1B4A650E0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4" r="10329"/>
          <a:stretch/>
        </p:blipFill>
        <p:spPr>
          <a:xfrm>
            <a:off x="-185351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A9FE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D4E2-F5E5-2D49-B535-10F13891B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7085" y="2443313"/>
            <a:ext cx="6586489" cy="3785419"/>
          </a:xfrm>
        </p:spPr>
        <p:txBody>
          <a:bodyPr>
            <a:normAutofit/>
          </a:bodyPr>
          <a:lstStyle/>
          <a:p>
            <a:r>
              <a:rPr lang="en-US" sz="1600" dirty="0"/>
              <a:t>Arrange yourselves into 4 groups</a:t>
            </a:r>
          </a:p>
          <a:p>
            <a:r>
              <a:rPr lang="en-US" sz="1600" dirty="0"/>
              <a:t>You will be researching different type of media tools and then reporting back to the class</a:t>
            </a:r>
          </a:p>
          <a:p>
            <a:pPr marL="1828800" lvl="4" indent="0">
              <a:buNone/>
            </a:pPr>
            <a:endParaRPr lang="en-US" sz="1600" dirty="0"/>
          </a:p>
          <a:p>
            <a:pPr lvl="1"/>
            <a:r>
              <a:rPr lang="en-US" sz="1600" dirty="0"/>
              <a:t>What does that type of tool do? What functionality might it have? </a:t>
            </a:r>
          </a:p>
          <a:p>
            <a:pPr lvl="1"/>
            <a:r>
              <a:rPr lang="en-US" sz="1600" dirty="0"/>
              <a:t>What may it be useful for?</a:t>
            </a:r>
          </a:p>
          <a:p>
            <a:pPr lvl="1"/>
            <a:r>
              <a:rPr lang="en-US" sz="1600" dirty="0"/>
              <a:t>What companies provide it? </a:t>
            </a:r>
          </a:p>
          <a:p>
            <a:pPr marL="1828800" lvl="4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TABLE 1 – Social media monitoring tool</a:t>
            </a:r>
          </a:p>
          <a:p>
            <a:pPr marL="0" indent="0">
              <a:buNone/>
            </a:pPr>
            <a:r>
              <a:rPr lang="en-US" sz="1600" dirty="0"/>
              <a:t>TABLE 2 – Social Media Content schedule tool</a:t>
            </a:r>
          </a:p>
          <a:p>
            <a:pPr marL="0" indent="0">
              <a:buNone/>
            </a:pPr>
            <a:r>
              <a:rPr lang="en-US" sz="1600" dirty="0"/>
              <a:t>TABLE 3 – Social Media Analytics tool</a:t>
            </a:r>
          </a:p>
          <a:p>
            <a:pPr marL="0" indent="0">
              <a:buNone/>
            </a:pPr>
            <a:r>
              <a:rPr lang="en-US" sz="1600" dirty="0"/>
              <a:t>TABLE 4 – Press Monitoring Tool </a:t>
            </a:r>
          </a:p>
        </p:txBody>
      </p:sp>
    </p:spTree>
    <p:extLst>
      <p:ext uri="{BB962C8B-B14F-4D97-AF65-F5344CB8AC3E}">
        <p14:creationId xmlns:p14="http://schemas.microsoft.com/office/powerpoint/2010/main" val="2090632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494</Words>
  <Application>Microsoft Macintosh PowerPoint</Application>
  <PresentationFormat>Widescreen</PresentationFormat>
  <Paragraphs>99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Customers </vt:lpstr>
      <vt:lpstr>Assessment reminder </vt:lpstr>
      <vt:lpstr>Whilst The Assessment Is Running</vt:lpstr>
      <vt:lpstr>customers</vt:lpstr>
      <vt:lpstr>Class exercise</vt:lpstr>
      <vt:lpstr>CRM</vt:lpstr>
      <vt:lpstr>What info is recorded?</vt:lpstr>
      <vt:lpstr>Lead Capture</vt:lpstr>
      <vt:lpstr>How can you communicate with leads/customers?</vt:lpstr>
      <vt:lpstr>GDPR</vt:lpstr>
      <vt:lpstr>Retention vs Acquisition</vt:lpstr>
      <vt:lpstr>Class exercise</vt:lpstr>
      <vt:lpstr>Advocates</vt:lpstr>
      <vt:lpstr>Customer experience</vt:lpstr>
      <vt:lpstr>Class exercise from our last lecture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Customers </dc:title>
  <dc:creator>Sarah Campodonic</dc:creator>
  <cp:lastModifiedBy>Sarah Campodonic</cp:lastModifiedBy>
  <cp:revision>1</cp:revision>
  <dcterms:created xsi:type="dcterms:W3CDTF">2019-11-04T21:28:17Z</dcterms:created>
  <dcterms:modified xsi:type="dcterms:W3CDTF">2019-11-04T21:29:47Z</dcterms:modified>
</cp:coreProperties>
</file>