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69" r:id="rId2"/>
    <p:sldId id="357" r:id="rId3"/>
    <p:sldId id="368" r:id="rId4"/>
    <p:sldId id="405" r:id="rId5"/>
    <p:sldId id="394" r:id="rId6"/>
    <p:sldId id="391" r:id="rId7"/>
    <p:sldId id="400" r:id="rId8"/>
    <p:sldId id="393" r:id="rId9"/>
    <p:sldId id="406" r:id="rId10"/>
    <p:sldId id="407" r:id="rId11"/>
    <p:sldId id="409" r:id="rId12"/>
    <p:sldId id="408" r:id="rId13"/>
    <p:sldId id="410" r:id="rId14"/>
    <p:sldId id="411" r:id="rId15"/>
    <p:sldId id="412" r:id="rId16"/>
    <p:sldId id="413" r:id="rId17"/>
    <p:sldId id="414" r:id="rId18"/>
    <p:sldId id="416" r:id="rId19"/>
    <p:sldId id="417" r:id="rId20"/>
    <p:sldId id="418" r:id="rId21"/>
    <p:sldId id="419" r:id="rId22"/>
    <p:sldId id="421" r:id="rId23"/>
    <p:sldId id="375" r:id="rId24"/>
    <p:sldId id="373" r:id="rId25"/>
    <p:sldId id="354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BB3A378-065B-4911-B335-043318DE110E}" v="40" dt="2023-09-25T21:28:49.1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90" d="100"/>
          <a:sy n="90" d="100"/>
        </p:scale>
        <p:origin x="87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fua Adams" userId="03cc8a34b628f8aa" providerId="LiveId" clId="{4BB3A378-065B-4911-B335-043318DE110E}"/>
    <pc:docChg chg="undo custSel addSld delSld modSld">
      <pc:chgData name="Efua Adams" userId="03cc8a34b628f8aa" providerId="LiveId" clId="{4BB3A378-065B-4911-B335-043318DE110E}" dt="2023-09-25T21:29:09.323" v="148" actId="20577"/>
      <pc:docMkLst>
        <pc:docMk/>
      </pc:docMkLst>
      <pc:sldChg chg="add del">
        <pc:chgData name="Efua Adams" userId="03cc8a34b628f8aa" providerId="LiveId" clId="{4BB3A378-065B-4911-B335-043318DE110E}" dt="2023-09-25T21:23:56.920" v="79"/>
        <pc:sldMkLst>
          <pc:docMk/>
          <pc:sldMk cId="0" sldId="354"/>
        </pc:sldMkLst>
      </pc:sldChg>
      <pc:sldChg chg="addSp modSp add del mod setBg">
        <pc:chgData name="Efua Adams" userId="03cc8a34b628f8aa" providerId="LiveId" clId="{4BB3A378-065B-4911-B335-043318DE110E}" dt="2023-09-25T21:24:47.082" v="84" actId="1076"/>
        <pc:sldMkLst>
          <pc:docMk/>
          <pc:sldMk cId="0" sldId="357"/>
        </pc:sldMkLst>
        <pc:spChg chg="mod">
          <ac:chgData name="Efua Adams" userId="03cc8a34b628f8aa" providerId="LiveId" clId="{4BB3A378-065B-4911-B335-043318DE110E}" dt="2023-09-25T21:24:47.082" v="84" actId="1076"/>
          <ac:spMkLst>
            <pc:docMk/>
            <pc:sldMk cId="0" sldId="357"/>
            <ac:spMk id="3074" creationId="{E77A422C-9EFD-F7FB-CA3D-E11FEF5E2494}"/>
          </ac:spMkLst>
        </pc:spChg>
        <pc:spChg chg="add">
          <ac:chgData name="Efua Adams" userId="03cc8a34b628f8aa" providerId="LiveId" clId="{4BB3A378-065B-4911-B335-043318DE110E}" dt="2023-09-25T21:24:26.597" v="80" actId="26606"/>
          <ac:spMkLst>
            <pc:docMk/>
            <pc:sldMk cId="0" sldId="357"/>
            <ac:spMk id="8200" creationId="{8555C5B3-193A-4749-9AFD-682E53CDDE8F}"/>
          </ac:spMkLst>
        </pc:spChg>
        <pc:spChg chg="add">
          <ac:chgData name="Efua Adams" userId="03cc8a34b628f8aa" providerId="LiveId" clId="{4BB3A378-065B-4911-B335-043318DE110E}" dt="2023-09-25T21:24:26.597" v="80" actId="26606"/>
          <ac:spMkLst>
            <pc:docMk/>
            <pc:sldMk cId="0" sldId="357"/>
            <ac:spMk id="8202" creationId="{2EAE06A6-F76A-41C9-827A-C561B004485C}"/>
          </ac:spMkLst>
        </pc:spChg>
        <pc:spChg chg="add">
          <ac:chgData name="Efua Adams" userId="03cc8a34b628f8aa" providerId="LiveId" clId="{4BB3A378-065B-4911-B335-043318DE110E}" dt="2023-09-25T21:24:26.597" v="80" actId="26606"/>
          <ac:spMkLst>
            <pc:docMk/>
            <pc:sldMk cId="0" sldId="357"/>
            <ac:spMk id="8204" creationId="{89F9D4E8-0639-444B-949B-9518585061AF}"/>
          </ac:spMkLst>
        </pc:spChg>
        <pc:spChg chg="add">
          <ac:chgData name="Efua Adams" userId="03cc8a34b628f8aa" providerId="LiveId" clId="{4BB3A378-065B-4911-B335-043318DE110E}" dt="2023-09-25T21:24:26.597" v="80" actId="26606"/>
          <ac:spMkLst>
            <pc:docMk/>
            <pc:sldMk cId="0" sldId="357"/>
            <ac:spMk id="8206" creationId="{7E3DA7A2-ED70-4BBA-AB72-00AD461FA405}"/>
          </ac:spMkLst>
        </pc:spChg>
        <pc:spChg chg="add">
          <ac:chgData name="Efua Adams" userId="03cc8a34b628f8aa" providerId="LiveId" clId="{4BB3A378-065B-4911-B335-043318DE110E}" dt="2023-09-25T21:24:26.597" v="80" actId="26606"/>
          <ac:spMkLst>
            <pc:docMk/>
            <pc:sldMk cId="0" sldId="357"/>
            <ac:spMk id="8208" creationId="{FC485432-3647-4218-B5D3-15D3FA222B13}"/>
          </ac:spMkLst>
        </pc:spChg>
        <pc:spChg chg="add">
          <ac:chgData name="Efua Adams" userId="03cc8a34b628f8aa" providerId="LiveId" clId="{4BB3A378-065B-4911-B335-043318DE110E}" dt="2023-09-25T21:24:26.597" v="80" actId="26606"/>
          <ac:spMkLst>
            <pc:docMk/>
            <pc:sldMk cId="0" sldId="357"/>
            <ac:spMk id="8210" creationId="{F4AFDDCA-6ABA-4D23-8A5C-1BF0F4308148}"/>
          </ac:spMkLst>
        </pc:spChg>
        <pc:picChg chg="mod">
          <ac:chgData name="Efua Adams" userId="03cc8a34b628f8aa" providerId="LiveId" clId="{4BB3A378-065B-4911-B335-043318DE110E}" dt="2023-09-25T21:24:26.597" v="80" actId="26606"/>
          <ac:picMkLst>
            <pc:docMk/>
            <pc:sldMk cId="0" sldId="357"/>
            <ac:picMk id="8195" creationId="{48266083-E1BB-422C-244C-D375FEF23DAB}"/>
          </ac:picMkLst>
        </pc:picChg>
      </pc:sldChg>
      <pc:sldChg chg="modSp add del mod setBg">
        <pc:chgData name="Efua Adams" userId="03cc8a34b628f8aa" providerId="LiveId" clId="{4BB3A378-065B-4911-B335-043318DE110E}" dt="2023-09-25T21:24:59.058" v="86" actId="1076"/>
        <pc:sldMkLst>
          <pc:docMk/>
          <pc:sldMk cId="0" sldId="368"/>
        </pc:sldMkLst>
        <pc:spChg chg="mod">
          <ac:chgData name="Efua Adams" userId="03cc8a34b628f8aa" providerId="LiveId" clId="{4BB3A378-065B-4911-B335-043318DE110E}" dt="2023-09-25T21:24:59.058" v="86" actId="1076"/>
          <ac:spMkLst>
            <pc:docMk/>
            <pc:sldMk cId="0" sldId="368"/>
            <ac:spMk id="10242" creationId="{7A6206D5-F809-FCA7-C432-C8D24E1646AF}"/>
          </ac:spMkLst>
        </pc:spChg>
        <pc:spChg chg="mod">
          <ac:chgData name="Efua Adams" userId="03cc8a34b628f8aa" providerId="LiveId" clId="{4BB3A378-065B-4911-B335-043318DE110E}" dt="2023-09-25T21:24:54.849" v="85" actId="1076"/>
          <ac:spMkLst>
            <pc:docMk/>
            <pc:sldMk cId="0" sldId="368"/>
            <ac:spMk id="10243" creationId="{69D75974-4BCE-98A4-10AF-FDBCD6132AC2}"/>
          </ac:spMkLst>
        </pc:spChg>
      </pc:sldChg>
      <pc:sldChg chg="add del modNotes">
        <pc:chgData name="Efua Adams" userId="03cc8a34b628f8aa" providerId="LiveId" clId="{4BB3A378-065B-4911-B335-043318DE110E}" dt="2023-09-25T21:23:53.481" v="78"/>
        <pc:sldMkLst>
          <pc:docMk/>
          <pc:sldMk cId="0" sldId="373"/>
        </pc:sldMkLst>
      </pc:sldChg>
      <pc:sldChg chg="modSp add del mod modNotes">
        <pc:chgData name="Efua Adams" userId="03cc8a34b628f8aa" providerId="LiveId" clId="{4BB3A378-065B-4911-B335-043318DE110E}" dt="2023-09-25T21:29:09.323" v="148" actId="20577"/>
        <pc:sldMkLst>
          <pc:docMk/>
          <pc:sldMk cId="0" sldId="375"/>
        </pc:sldMkLst>
        <pc:spChg chg="mod">
          <ac:chgData name="Efua Adams" userId="03cc8a34b628f8aa" providerId="LiveId" clId="{4BB3A378-065B-4911-B335-043318DE110E}" dt="2023-09-25T21:29:03.165" v="145" actId="14100"/>
          <ac:spMkLst>
            <pc:docMk/>
            <pc:sldMk cId="0" sldId="375"/>
            <ac:spMk id="9219" creationId="{07483B66-A4FB-2B0D-1672-D21AFAB0374C}"/>
          </ac:spMkLst>
        </pc:spChg>
        <pc:spChg chg="mod">
          <ac:chgData name="Efua Adams" userId="03cc8a34b628f8aa" providerId="LiveId" clId="{4BB3A378-065B-4911-B335-043318DE110E}" dt="2023-09-25T21:29:09.323" v="148" actId="20577"/>
          <ac:spMkLst>
            <pc:docMk/>
            <pc:sldMk cId="0" sldId="375"/>
            <ac:spMk id="30722" creationId="{BE7DEE19-A3F5-D68D-8361-AAA9F4F63EEA}"/>
          </ac:spMkLst>
        </pc:spChg>
      </pc:sldChg>
      <pc:sldChg chg="del">
        <pc:chgData name="Efua Adams" userId="03cc8a34b628f8aa" providerId="LiveId" clId="{4BB3A378-065B-4911-B335-043318DE110E}" dt="2023-09-25T21:20:57.155" v="22" actId="47"/>
        <pc:sldMkLst>
          <pc:docMk/>
          <pc:sldMk cId="0" sldId="381"/>
        </pc:sldMkLst>
      </pc:sldChg>
      <pc:sldChg chg="del">
        <pc:chgData name="Efua Adams" userId="03cc8a34b628f8aa" providerId="LiveId" clId="{4BB3A378-065B-4911-B335-043318DE110E}" dt="2023-09-25T21:20:57.026" v="21" actId="47"/>
        <pc:sldMkLst>
          <pc:docMk/>
          <pc:sldMk cId="0" sldId="382"/>
        </pc:sldMkLst>
      </pc:sldChg>
      <pc:sldChg chg="del">
        <pc:chgData name="Efua Adams" userId="03cc8a34b628f8aa" providerId="LiveId" clId="{4BB3A378-065B-4911-B335-043318DE110E}" dt="2023-09-25T21:20:56.869" v="20" actId="47"/>
        <pc:sldMkLst>
          <pc:docMk/>
          <pc:sldMk cId="0" sldId="383"/>
        </pc:sldMkLst>
      </pc:sldChg>
      <pc:sldChg chg="del">
        <pc:chgData name="Efua Adams" userId="03cc8a34b628f8aa" providerId="LiveId" clId="{4BB3A378-065B-4911-B335-043318DE110E}" dt="2023-09-25T21:20:56.538" v="18" actId="47"/>
        <pc:sldMkLst>
          <pc:docMk/>
          <pc:sldMk cId="0" sldId="384"/>
        </pc:sldMkLst>
      </pc:sldChg>
      <pc:sldChg chg="del">
        <pc:chgData name="Efua Adams" userId="03cc8a34b628f8aa" providerId="LiveId" clId="{4BB3A378-065B-4911-B335-043318DE110E}" dt="2023-09-25T21:20:56.696" v="19" actId="47"/>
        <pc:sldMkLst>
          <pc:docMk/>
          <pc:sldMk cId="0" sldId="385"/>
        </pc:sldMkLst>
      </pc:sldChg>
      <pc:sldChg chg="del">
        <pc:chgData name="Efua Adams" userId="03cc8a34b628f8aa" providerId="LiveId" clId="{4BB3A378-065B-4911-B335-043318DE110E}" dt="2023-09-25T21:20:56.349" v="17" actId="47"/>
        <pc:sldMkLst>
          <pc:docMk/>
          <pc:sldMk cId="0" sldId="386"/>
        </pc:sldMkLst>
      </pc:sldChg>
      <pc:sldChg chg="del">
        <pc:chgData name="Efua Adams" userId="03cc8a34b628f8aa" providerId="LiveId" clId="{4BB3A378-065B-4911-B335-043318DE110E}" dt="2023-09-25T21:20:56.230" v="16" actId="47"/>
        <pc:sldMkLst>
          <pc:docMk/>
          <pc:sldMk cId="0" sldId="387"/>
        </pc:sldMkLst>
      </pc:sldChg>
      <pc:sldChg chg="del">
        <pc:chgData name="Efua Adams" userId="03cc8a34b628f8aa" providerId="LiveId" clId="{4BB3A378-065B-4911-B335-043318DE110E}" dt="2023-09-25T21:20:56.051" v="15" actId="47"/>
        <pc:sldMkLst>
          <pc:docMk/>
          <pc:sldMk cId="0" sldId="388"/>
        </pc:sldMkLst>
      </pc:sldChg>
      <pc:sldChg chg="del">
        <pc:chgData name="Efua Adams" userId="03cc8a34b628f8aa" providerId="LiveId" clId="{4BB3A378-065B-4911-B335-043318DE110E}" dt="2023-09-25T21:20:55.752" v="13" actId="47"/>
        <pc:sldMkLst>
          <pc:docMk/>
          <pc:sldMk cId="0" sldId="389"/>
        </pc:sldMkLst>
      </pc:sldChg>
      <pc:sldChg chg="del">
        <pc:chgData name="Efua Adams" userId="03cc8a34b628f8aa" providerId="LiveId" clId="{4BB3A378-065B-4911-B335-043318DE110E}" dt="2023-09-25T21:20:55.281" v="10" actId="47"/>
        <pc:sldMkLst>
          <pc:docMk/>
          <pc:sldMk cId="0" sldId="390"/>
        </pc:sldMkLst>
      </pc:sldChg>
      <pc:sldChg chg="modSp add del mod setBg">
        <pc:chgData name="Efua Adams" userId="03cc8a34b628f8aa" providerId="LiveId" clId="{4BB3A378-065B-4911-B335-043318DE110E}" dt="2023-09-25T21:25:42.559" v="94" actId="1076"/>
        <pc:sldMkLst>
          <pc:docMk/>
          <pc:sldMk cId="0" sldId="391"/>
        </pc:sldMkLst>
        <pc:spChg chg="mod">
          <ac:chgData name="Efua Adams" userId="03cc8a34b628f8aa" providerId="LiveId" clId="{4BB3A378-065B-4911-B335-043318DE110E}" dt="2023-09-25T21:25:38.131" v="93" actId="1076"/>
          <ac:spMkLst>
            <pc:docMk/>
            <pc:sldMk cId="0" sldId="391"/>
            <ac:spMk id="11267" creationId="{8E0EBC42-0104-43C1-4D0A-7FB7349DD376}"/>
          </ac:spMkLst>
        </pc:spChg>
        <pc:spChg chg="mod">
          <ac:chgData name="Efua Adams" userId="03cc8a34b628f8aa" providerId="LiveId" clId="{4BB3A378-065B-4911-B335-043318DE110E}" dt="2023-09-25T21:25:42.559" v="94" actId="1076"/>
          <ac:spMkLst>
            <pc:docMk/>
            <pc:sldMk cId="0" sldId="391"/>
            <ac:spMk id="13314" creationId="{33888147-0CD6-DCF7-C38A-9B9B25063B7B}"/>
          </ac:spMkLst>
        </pc:spChg>
      </pc:sldChg>
      <pc:sldChg chg="del">
        <pc:chgData name="Efua Adams" userId="03cc8a34b628f8aa" providerId="LiveId" clId="{4BB3A378-065B-4911-B335-043318DE110E}" dt="2023-09-25T21:20:55.579" v="12" actId="47"/>
        <pc:sldMkLst>
          <pc:docMk/>
          <pc:sldMk cId="0" sldId="392"/>
        </pc:sldMkLst>
      </pc:sldChg>
      <pc:sldChg chg="modSp add del mod setBg">
        <pc:chgData name="Efua Adams" userId="03cc8a34b628f8aa" providerId="LiveId" clId="{4BB3A378-065B-4911-B335-043318DE110E}" dt="2023-09-25T21:22:10.376" v="45" actId="27636"/>
        <pc:sldMkLst>
          <pc:docMk/>
          <pc:sldMk cId="0" sldId="393"/>
        </pc:sldMkLst>
        <pc:spChg chg="mod">
          <ac:chgData name="Efua Adams" userId="03cc8a34b628f8aa" providerId="LiveId" clId="{4BB3A378-065B-4911-B335-043318DE110E}" dt="2023-09-25T21:22:10.376" v="45" actId="27636"/>
          <ac:spMkLst>
            <pc:docMk/>
            <pc:sldMk cId="0" sldId="393"/>
            <ac:spMk id="10243" creationId="{412B0FC1-77EE-64DB-DBF8-818A873271DE}"/>
          </ac:spMkLst>
        </pc:spChg>
        <pc:spChg chg="mod">
          <ac:chgData name="Efua Adams" userId="03cc8a34b628f8aa" providerId="LiveId" clId="{4BB3A378-065B-4911-B335-043318DE110E}" dt="2023-09-25T21:22:10.376" v="44" actId="27636"/>
          <ac:spMkLst>
            <pc:docMk/>
            <pc:sldMk cId="0" sldId="393"/>
            <ac:spMk id="15362" creationId="{2D91266D-EDC0-FAE3-43B3-CCFA9B08328D}"/>
          </ac:spMkLst>
        </pc:spChg>
      </pc:sldChg>
      <pc:sldChg chg="modSp add del mod setBg">
        <pc:chgData name="Efua Adams" userId="03cc8a34b628f8aa" providerId="LiveId" clId="{4BB3A378-065B-4911-B335-043318DE110E}" dt="2023-09-25T21:25:27.274" v="92" actId="1076"/>
        <pc:sldMkLst>
          <pc:docMk/>
          <pc:sldMk cId="0" sldId="394"/>
        </pc:sldMkLst>
        <pc:spChg chg="mod">
          <ac:chgData name="Efua Adams" userId="03cc8a34b628f8aa" providerId="LiveId" clId="{4BB3A378-065B-4911-B335-043318DE110E}" dt="2023-09-25T21:25:27.274" v="92" actId="1076"/>
          <ac:spMkLst>
            <pc:docMk/>
            <pc:sldMk cId="0" sldId="394"/>
            <ac:spMk id="12290" creationId="{24C26159-D63C-C076-0D1A-19992EE192D2}"/>
          </ac:spMkLst>
        </pc:spChg>
        <pc:spChg chg="mod">
          <ac:chgData name="Efua Adams" userId="03cc8a34b628f8aa" providerId="LiveId" clId="{4BB3A378-065B-4911-B335-043318DE110E}" dt="2023-09-25T21:25:18.396" v="90" actId="1076"/>
          <ac:spMkLst>
            <pc:docMk/>
            <pc:sldMk cId="0" sldId="394"/>
            <ac:spMk id="12291" creationId="{5D5E47FC-6471-6440-5D46-C5A5574D00EB}"/>
          </ac:spMkLst>
        </pc:spChg>
        <pc:picChg chg="mod">
          <ac:chgData name="Efua Adams" userId="03cc8a34b628f8aa" providerId="LiveId" clId="{4BB3A378-065B-4911-B335-043318DE110E}" dt="2023-09-25T21:25:23.928" v="91" actId="1076"/>
          <ac:picMkLst>
            <pc:docMk/>
            <pc:sldMk cId="0" sldId="394"/>
            <ac:picMk id="12293" creationId="{D2A332DE-B007-1DBE-BD6D-593FA3E2BE41}"/>
          </ac:picMkLst>
        </pc:picChg>
      </pc:sldChg>
      <pc:sldChg chg="del">
        <pc:chgData name="Efua Adams" userId="03cc8a34b628f8aa" providerId="LiveId" clId="{4BB3A378-065B-4911-B335-043318DE110E}" dt="2023-09-25T21:20:55.124" v="9" actId="47"/>
        <pc:sldMkLst>
          <pc:docMk/>
          <pc:sldMk cId="0" sldId="395"/>
        </pc:sldMkLst>
      </pc:sldChg>
      <pc:sldChg chg="del">
        <pc:chgData name="Efua Adams" userId="03cc8a34b628f8aa" providerId="LiveId" clId="{4BB3A378-065B-4911-B335-043318DE110E}" dt="2023-09-25T21:20:54.967" v="8" actId="47"/>
        <pc:sldMkLst>
          <pc:docMk/>
          <pc:sldMk cId="0" sldId="396"/>
        </pc:sldMkLst>
      </pc:sldChg>
      <pc:sldChg chg="del">
        <pc:chgData name="Efua Adams" userId="03cc8a34b628f8aa" providerId="LiveId" clId="{4BB3A378-065B-4911-B335-043318DE110E}" dt="2023-09-25T21:20:54.653" v="6" actId="47"/>
        <pc:sldMkLst>
          <pc:docMk/>
          <pc:sldMk cId="0" sldId="397"/>
        </pc:sldMkLst>
      </pc:sldChg>
      <pc:sldChg chg="del">
        <pc:chgData name="Efua Adams" userId="03cc8a34b628f8aa" providerId="LiveId" clId="{4BB3A378-065B-4911-B335-043318DE110E}" dt="2023-09-25T21:20:54.495" v="5" actId="47"/>
        <pc:sldMkLst>
          <pc:docMk/>
          <pc:sldMk cId="0" sldId="398"/>
        </pc:sldMkLst>
      </pc:sldChg>
      <pc:sldChg chg="del">
        <pc:chgData name="Efua Adams" userId="03cc8a34b628f8aa" providerId="LiveId" clId="{4BB3A378-065B-4911-B335-043318DE110E}" dt="2023-09-25T21:20:54.197" v="3" actId="47"/>
        <pc:sldMkLst>
          <pc:docMk/>
          <pc:sldMk cId="0" sldId="399"/>
        </pc:sldMkLst>
      </pc:sldChg>
      <pc:sldChg chg="modSp add del mod setBg">
        <pc:chgData name="Efua Adams" userId="03cc8a34b628f8aa" providerId="LiveId" clId="{4BB3A378-065B-4911-B335-043318DE110E}" dt="2023-09-25T21:26:17.649" v="105" actId="1076"/>
        <pc:sldMkLst>
          <pc:docMk/>
          <pc:sldMk cId="0" sldId="400"/>
        </pc:sldMkLst>
        <pc:spChg chg="mod">
          <ac:chgData name="Efua Adams" userId="03cc8a34b628f8aa" providerId="LiveId" clId="{4BB3A378-065B-4911-B335-043318DE110E}" dt="2023-09-25T21:26:17.649" v="105" actId="1076"/>
          <ac:spMkLst>
            <pc:docMk/>
            <pc:sldMk cId="0" sldId="400"/>
            <ac:spMk id="14338" creationId="{20F56A50-449E-E757-27AF-549ED06DD8C9}"/>
          </ac:spMkLst>
        </pc:spChg>
        <pc:spChg chg="mod">
          <ac:chgData name="Efua Adams" userId="03cc8a34b628f8aa" providerId="LiveId" clId="{4BB3A378-065B-4911-B335-043318DE110E}" dt="2023-09-25T21:26:08.933" v="103" actId="14100"/>
          <ac:spMkLst>
            <pc:docMk/>
            <pc:sldMk cId="0" sldId="400"/>
            <ac:spMk id="14339" creationId="{EF28944C-85CE-D04C-9B63-5130DFE6278F}"/>
          </ac:spMkLst>
        </pc:spChg>
        <pc:picChg chg="mod">
          <ac:chgData name="Efua Adams" userId="03cc8a34b628f8aa" providerId="LiveId" clId="{4BB3A378-065B-4911-B335-043318DE110E}" dt="2023-09-25T21:26:11.707" v="104" actId="1076"/>
          <ac:picMkLst>
            <pc:docMk/>
            <pc:sldMk cId="0" sldId="400"/>
            <ac:picMk id="14341" creationId="{EEB3F720-5699-253B-6F56-6C6795928777}"/>
          </ac:picMkLst>
        </pc:picChg>
      </pc:sldChg>
      <pc:sldChg chg="modSp add mod setBg">
        <pc:chgData name="Efua Adams" userId="03cc8a34b628f8aa" providerId="LiveId" clId="{4BB3A378-065B-4911-B335-043318DE110E}" dt="2023-09-25T21:25:05.277" v="88" actId="1076"/>
        <pc:sldMkLst>
          <pc:docMk/>
          <pc:sldMk cId="0" sldId="405"/>
        </pc:sldMkLst>
        <pc:spChg chg="mod">
          <ac:chgData name="Efua Adams" userId="03cc8a34b628f8aa" providerId="LiveId" clId="{4BB3A378-065B-4911-B335-043318DE110E}" dt="2023-09-25T21:25:02.957" v="87" actId="1076"/>
          <ac:spMkLst>
            <pc:docMk/>
            <pc:sldMk cId="0" sldId="405"/>
            <ac:spMk id="10243" creationId="{515AAE6A-6E4A-7553-9212-081BE8E56D33}"/>
          </ac:spMkLst>
        </pc:spChg>
        <pc:spChg chg="mod">
          <ac:chgData name="Efua Adams" userId="03cc8a34b628f8aa" providerId="LiveId" clId="{4BB3A378-065B-4911-B335-043318DE110E}" dt="2023-09-25T21:25:05.277" v="88" actId="1076"/>
          <ac:spMkLst>
            <pc:docMk/>
            <pc:sldMk cId="0" sldId="405"/>
            <ac:spMk id="11266" creationId="{BA4FB1DA-1564-EC65-258D-A1286AF650F2}"/>
          </ac:spMkLst>
        </pc:spChg>
      </pc:sldChg>
      <pc:sldChg chg="modSp add mod setBg">
        <pc:chgData name="Efua Adams" userId="03cc8a34b628f8aa" providerId="LiveId" clId="{4BB3A378-065B-4911-B335-043318DE110E}" dt="2023-09-25T21:26:37.611" v="107" actId="1076"/>
        <pc:sldMkLst>
          <pc:docMk/>
          <pc:sldMk cId="0" sldId="406"/>
        </pc:sldMkLst>
        <pc:spChg chg="mod">
          <ac:chgData name="Efua Adams" userId="03cc8a34b628f8aa" providerId="LiveId" clId="{4BB3A378-065B-4911-B335-043318DE110E}" dt="2023-09-25T21:26:33.415" v="106" actId="1076"/>
          <ac:spMkLst>
            <pc:docMk/>
            <pc:sldMk cId="0" sldId="406"/>
            <ac:spMk id="11267" creationId="{928235AA-763A-01A0-9D1D-6C10C66945C2}"/>
          </ac:spMkLst>
        </pc:spChg>
        <pc:spChg chg="mod">
          <ac:chgData name="Efua Adams" userId="03cc8a34b628f8aa" providerId="LiveId" clId="{4BB3A378-065B-4911-B335-043318DE110E}" dt="2023-09-25T21:26:37.611" v="107" actId="1076"/>
          <ac:spMkLst>
            <pc:docMk/>
            <pc:sldMk cId="0" sldId="406"/>
            <ac:spMk id="16386" creationId="{20B4FCD5-FC78-BD4F-B6E7-FC14ABBA7D7C}"/>
          </ac:spMkLst>
        </pc:spChg>
      </pc:sldChg>
      <pc:sldChg chg="modSp add mod setBg">
        <pc:chgData name="Efua Adams" userId="03cc8a34b628f8aa" providerId="LiveId" clId="{4BB3A378-065B-4911-B335-043318DE110E}" dt="2023-09-25T21:22:17.461" v="50" actId="27636"/>
        <pc:sldMkLst>
          <pc:docMk/>
          <pc:sldMk cId="0" sldId="407"/>
        </pc:sldMkLst>
        <pc:spChg chg="mod">
          <ac:chgData name="Efua Adams" userId="03cc8a34b628f8aa" providerId="LiveId" clId="{4BB3A378-065B-4911-B335-043318DE110E}" dt="2023-09-25T21:22:17.461" v="50" actId="27636"/>
          <ac:spMkLst>
            <pc:docMk/>
            <pc:sldMk cId="0" sldId="407"/>
            <ac:spMk id="11267" creationId="{B3E8095E-2D40-BFEA-1199-640A27AB869A}"/>
          </ac:spMkLst>
        </pc:spChg>
        <pc:spChg chg="mod">
          <ac:chgData name="Efua Adams" userId="03cc8a34b628f8aa" providerId="LiveId" clId="{4BB3A378-065B-4911-B335-043318DE110E}" dt="2023-09-25T21:22:17.461" v="49" actId="27636"/>
          <ac:spMkLst>
            <pc:docMk/>
            <pc:sldMk cId="0" sldId="407"/>
            <ac:spMk id="17410" creationId="{06EF9973-A236-6E4A-D9EE-054C088566E8}"/>
          </ac:spMkLst>
        </pc:spChg>
      </pc:sldChg>
      <pc:sldChg chg="modSp add mod setBg">
        <pc:chgData name="Efua Adams" userId="03cc8a34b628f8aa" providerId="LiveId" clId="{4BB3A378-065B-4911-B335-043318DE110E}" dt="2023-09-25T21:22:26.005" v="54" actId="27636"/>
        <pc:sldMkLst>
          <pc:docMk/>
          <pc:sldMk cId="0" sldId="408"/>
        </pc:sldMkLst>
        <pc:spChg chg="mod">
          <ac:chgData name="Efua Adams" userId="03cc8a34b628f8aa" providerId="LiveId" clId="{4BB3A378-065B-4911-B335-043318DE110E}" dt="2023-09-25T21:22:26.005" v="54" actId="27636"/>
          <ac:spMkLst>
            <pc:docMk/>
            <pc:sldMk cId="0" sldId="408"/>
            <ac:spMk id="19458" creationId="{C08DDE0B-311C-9153-92CA-2E4560A61384}"/>
          </ac:spMkLst>
        </pc:spChg>
      </pc:sldChg>
      <pc:sldChg chg="modSp add mod setBg">
        <pc:chgData name="Efua Adams" userId="03cc8a34b628f8aa" providerId="LiveId" clId="{4BB3A378-065B-4911-B335-043318DE110E}" dt="2023-09-25T21:22:21.504" v="52" actId="27636"/>
        <pc:sldMkLst>
          <pc:docMk/>
          <pc:sldMk cId="0" sldId="409"/>
        </pc:sldMkLst>
        <pc:spChg chg="mod">
          <ac:chgData name="Efua Adams" userId="03cc8a34b628f8aa" providerId="LiveId" clId="{4BB3A378-065B-4911-B335-043318DE110E}" dt="2023-09-25T21:22:21.504" v="52" actId="27636"/>
          <ac:spMkLst>
            <pc:docMk/>
            <pc:sldMk cId="0" sldId="409"/>
            <ac:spMk id="18434" creationId="{51453CA5-DE2C-0AB7-DCED-8C9B1314277D}"/>
          </ac:spMkLst>
        </pc:spChg>
      </pc:sldChg>
      <pc:sldChg chg="modSp add mod setBg">
        <pc:chgData name="Efua Adams" userId="03cc8a34b628f8aa" providerId="LiveId" clId="{4BB3A378-065B-4911-B335-043318DE110E}" dt="2023-09-25T21:26:51.537" v="109" actId="1076"/>
        <pc:sldMkLst>
          <pc:docMk/>
          <pc:sldMk cId="0" sldId="410"/>
        </pc:sldMkLst>
        <pc:spChg chg="mod">
          <ac:chgData name="Efua Adams" userId="03cc8a34b628f8aa" providerId="LiveId" clId="{4BB3A378-065B-4911-B335-043318DE110E}" dt="2023-09-25T21:26:48.924" v="108" actId="1076"/>
          <ac:spMkLst>
            <pc:docMk/>
            <pc:sldMk cId="0" sldId="410"/>
            <ac:spMk id="11267" creationId="{8EC110BB-45A5-34F6-665D-DB52B2507075}"/>
          </ac:spMkLst>
        </pc:spChg>
        <pc:spChg chg="mod">
          <ac:chgData name="Efua Adams" userId="03cc8a34b628f8aa" providerId="LiveId" clId="{4BB3A378-065B-4911-B335-043318DE110E}" dt="2023-09-25T21:26:51.537" v="109" actId="1076"/>
          <ac:spMkLst>
            <pc:docMk/>
            <pc:sldMk cId="0" sldId="410"/>
            <ac:spMk id="20482" creationId="{3DED62C9-2715-8C65-7EA1-6E6EE4644B49}"/>
          </ac:spMkLst>
        </pc:spChg>
      </pc:sldChg>
      <pc:sldChg chg="modSp add mod setBg">
        <pc:chgData name="Efua Adams" userId="03cc8a34b628f8aa" providerId="LiveId" clId="{4BB3A378-065B-4911-B335-043318DE110E}" dt="2023-09-25T21:27:03.145" v="111" actId="1076"/>
        <pc:sldMkLst>
          <pc:docMk/>
          <pc:sldMk cId="0" sldId="411"/>
        </pc:sldMkLst>
        <pc:spChg chg="mod">
          <ac:chgData name="Efua Adams" userId="03cc8a34b628f8aa" providerId="LiveId" clId="{4BB3A378-065B-4911-B335-043318DE110E}" dt="2023-09-25T21:26:58.551" v="110" actId="1076"/>
          <ac:spMkLst>
            <pc:docMk/>
            <pc:sldMk cId="0" sldId="411"/>
            <ac:spMk id="11267" creationId="{9384AE85-0F18-C7F7-2682-3ECFCBABF171}"/>
          </ac:spMkLst>
        </pc:spChg>
        <pc:spChg chg="mod">
          <ac:chgData name="Efua Adams" userId="03cc8a34b628f8aa" providerId="LiveId" clId="{4BB3A378-065B-4911-B335-043318DE110E}" dt="2023-09-25T21:27:03.145" v="111" actId="1076"/>
          <ac:spMkLst>
            <pc:docMk/>
            <pc:sldMk cId="0" sldId="411"/>
            <ac:spMk id="21506" creationId="{E913DD42-3B6F-A4DE-8C42-9E1864D21E47}"/>
          </ac:spMkLst>
        </pc:spChg>
      </pc:sldChg>
      <pc:sldChg chg="modSp add mod setBg">
        <pc:chgData name="Efua Adams" userId="03cc8a34b628f8aa" providerId="LiveId" clId="{4BB3A378-065B-4911-B335-043318DE110E}" dt="2023-09-25T21:23:12.023" v="61" actId="27636"/>
        <pc:sldMkLst>
          <pc:docMk/>
          <pc:sldMk cId="0" sldId="412"/>
        </pc:sldMkLst>
        <pc:spChg chg="mod">
          <ac:chgData name="Efua Adams" userId="03cc8a34b628f8aa" providerId="LiveId" clId="{4BB3A378-065B-4911-B335-043318DE110E}" dt="2023-09-25T21:23:12.023" v="60" actId="27636"/>
          <ac:spMkLst>
            <pc:docMk/>
            <pc:sldMk cId="0" sldId="412"/>
            <ac:spMk id="11267" creationId="{153EDB18-7DED-894C-6EBE-EC4FE3B3E3DC}"/>
          </ac:spMkLst>
        </pc:spChg>
        <pc:spChg chg="mod">
          <ac:chgData name="Efua Adams" userId="03cc8a34b628f8aa" providerId="LiveId" clId="{4BB3A378-065B-4911-B335-043318DE110E}" dt="2023-09-25T21:23:12.023" v="61" actId="27636"/>
          <ac:spMkLst>
            <pc:docMk/>
            <pc:sldMk cId="0" sldId="412"/>
            <ac:spMk id="22530" creationId="{3EFDAF5B-676A-C3AD-5E4B-10DFC2BF1A3D}"/>
          </ac:spMkLst>
        </pc:spChg>
      </pc:sldChg>
      <pc:sldChg chg="modSp add mod setBg">
        <pc:chgData name="Efua Adams" userId="03cc8a34b628f8aa" providerId="LiveId" clId="{4BB3A378-065B-4911-B335-043318DE110E}" dt="2023-09-25T21:23:15.653" v="63" actId="27636"/>
        <pc:sldMkLst>
          <pc:docMk/>
          <pc:sldMk cId="0" sldId="413"/>
        </pc:sldMkLst>
        <pc:spChg chg="mod">
          <ac:chgData name="Efua Adams" userId="03cc8a34b628f8aa" providerId="LiveId" clId="{4BB3A378-065B-4911-B335-043318DE110E}" dt="2023-09-25T21:23:15.653" v="63" actId="27636"/>
          <ac:spMkLst>
            <pc:docMk/>
            <pc:sldMk cId="0" sldId="413"/>
            <ac:spMk id="23554" creationId="{F554442B-7BAC-D6B5-2EAD-7C2D6DDA3DA5}"/>
          </ac:spMkLst>
        </pc:spChg>
      </pc:sldChg>
      <pc:sldChg chg="modSp add mod setBg">
        <pc:chgData name="Efua Adams" userId="03cc8a34b628f8aa" providerId="LiveId" clId="{4BB3A378-065B-4911-B335-043318DE110E}" dt="2023-09-25T21:23:20.731" v="65" actId="27636"/>
        <pc:sldMkLst>
          <pc:docMk/>
          <pc:sldMk cId="0" sldId="414"/>
        </pc:sldMkLst>
        <pc:spChg chg="mod">
          <ac:chgData name="Efua Adams" userId="03cc8a34b628f8aa" providerId="LiveId" clId="{4BB3A378-065B-4911-B335-043318DE110E}" dt="2023-09-25T21:23:20.731" v="65" actId="27636"/>
          <ac:spMkLst>
            <pc:docMk/>
            <pc:sldMk cId="0" sldId="414"/>
            <ac:spMk id="24578" creationId="{10971FB9-6B8A-7F08-6BED-98896745808C}"/>
          </ac:spMkLst>
        </pc:spChg>
      </pc:sldChg>
      <pc:sldChg chg="modSp add mod setBg">
        <pc:chgData name="Efua Adams" userId="03cc8a34b628f8aa" providerId="LiveId" clId="{4BB3A378-065B-4911-B335-043318DE110E}" dt="2023-09-25T21:27:24.089" v="113" actId="1076"/>
        <pc:sldMkLst>
          <pc:docMk/>
          <pc:sldMk cId="0" sldId="416"/>
        </pc:sldMkLst>
        <pc:spChg chg="mod">
          <ac:chgData name="Efua Adams" userId="03cc8a34b628f8aa" providerId="LiveId" clId="{4BB3A378-065B-4911-B335-043318DE110E}" dt="2023-09-25T21:27:19.303" v="112" actId="1076"/>
          <ac:spMkLst>
            <pc:docMk/>
            <pc:sldMk cId="0" sldId="416"/>
            <ac:spMk id="11267" creationId="{1DAE039F-EFAD-00FE-993A-E4F468487DFD}"/>
          </ac:spMkLst>
        </pc:spChg>
        <pc:spChg chg="mod">
          <ac:chgData name="Efua Adams" userId="03cc8a34b628f8aa" providerId="LiveId" clId="{4BB3A378-065B-4911-B335-043318DE110E}" dt="2023-09-25T21:27:24.089" v="113" actId="1076"/>
          <ac:spMkLst>
            <pc:docMk/>
            <pc:sldMk cId="0" sldId="416"/>
            <ac:spMk id="25602" creationId="{A598CFED-5A04-DA75-CE7A-48535840571F}"/>
          </ac:spMkLst>
        </pc:spChg>
      </pc:sldChg>
      <pc:sldChg chg="modSp add mod setBg">
        <pc:chgData name="Efua Adams" userId="03cc8a34b628f8aa" providerId="LiveId" clId="{4BB3A378-065B-4911-B335-043318DE110E}" dt="2023-09-25T21:27:36.060" v="115" actId="1076"/>
        <pc:sldMkLst>
          <pc:docMk/>
          <pc:sldMk cId="0" sldId="417"/>
        </pc:sldMkLst>
        <pc:spChg chg="mod">
          <ac:chgData name="Efua Adams" userId="03cc8a34b628f8aa" providerId="LiveId" clId="{4BB3A378-065B-4911-B335-043318DE110E}" dt="2023-09-25T21:27:32.474" v="114" actId="1076"/>
          <ac:spMkLst>
            <pc:docMk/>
            <pc:sldMk cId="0" sldId="417"/>
            <ac:spMk id="11267" creationId="{3C56FBFF-D5B8-9C88-7CF3-CF5D9FCB6AC9}"/>
          </ac:spMkLst>
        </pc:spChg>
        <pc:spChg chg="mod">
          <ac:chgData name="Efua Adams" userId="03cc8a34b628f8aa" providerId="LiveId" clId="{4BB3A378-065B-4911-B335-043318DE110E}" dt="2023-09-25T21:27:36.060" v="115" actId="1076"/>
          <ac:spMkLst>
            <pc:docMk/>
            <pc:sldMk cId="0" sldId="417"/>
            <ac:spMk id="26626" creationId="{447B0425-9E2A-CB38-AE9E-BCAD1C2B9A95}"/>
          </ac:spMkLst>
        </pc:spChg>
      </pc:sldChg>
      <pc:sldChg chg="modSp add mod setBg">
        <pc:chgData name="Efua Adams" userId="03cc8a34b628f8aa" providerId="LiveId" clId="{4BB3A378-065B-4911-B335-043318DE110E}" dt="2023-09-25T21:23:33.897" v="71" actId="27636"/>
        <pc:sldMkLst>
          <pc:docMk/>
          <pc:sldMk cId="0" sldId="418"/>
        </pc:sldMkLst>
        <pc:spChg chg="mod">
          <ac:chgData name="Efua Adams" userId="03cc8a34b628f8aa" providerId="LiveId" clId="{4BB3A378-065B-4911-B335-043318DE110E}" dt="2023-09-25T21:23:33.897" v="71" actId="27636"/>
          <ac:spMkLst>
            <pc:docMk/>
            <pc:sldMk cId="0" sldId="418"/>
            <ac:spMk id="27650" creationId="{3309A106-C594-C667-5F32-CF2673ECDA92}"/>
          </ac:spMkLst>
        </pc:spChg>
      </pc:sldChg>
      <pc:sldChg chg="modSp add mod setBg">
        <pc:chgData name="Efua Adams" userId="03cc8a34b628f8aa" providerId="LiveId" clId="{4BB3A378-065B-4911-B335-043318DE110E}" dt="2023-09-25T21:28:49.162" v="142" actId="14100"/>
        <pc:sldMkLst>
          <pc:docMk/>
          <pc:sldMk cId="0" sldId="419"/>
        </pc:sldMkLst>
        <pc:spChg chg="mod">
          <ac:chgData name="Efua Adams" userId="03cc8a34b628f8aa" providerId="LiveId" clId="{4BB3A378-065B-4911-B335-043318DE110E}" dt="2023-09-25T21:23:39.575" v="74" actId="27636"/>
          <ac:spMkLst>
            <pc:docMk/>
            <pc:sldMk cId="0" sldId="419"/>
            <ac:spMk id="28674" creationId="{4F7BA308-311A-7E02-921D-73A2E514BF33}"/>
          </ac:spMkLst>
        </pc:spChg>
        <pc:spChg chg="mod">
          <ac:chgData name="Efua Adams" userId="03cc8a34b628f8aa" providerId="LiveId" clId="{4BB3A378-065B-4911-B335-043318DE110E}" dt="2023-09-25T21:28:42.816" v="140" actId="27636"/>
          <ac:spMkLst>
            <pc:docMk/>
            <pc:sldMk cId="0" sldId="419"/>
            <ac:spMk id="28675" creationId="{4D391478-0633-36D3-6CE3-B4485725BA50}"/>
          </ac:spMkLst>
        </pc:spChg>
        <pc:picChg chg="mod">
          <ac:chgData name="Efua Adams" userId="03cc8a34b628f8aa" providerId="LiveId" clId="{4BB3A378-065B-4911-B335-043318DE110E}" dt="2023-09-25T21:28:49.162" v="142" actId="14100"/>
          <ac:picMkLst>
            <pc:docMk/>
            <pc:sldMk cId="0" sldId="419"/>
            <ac:picMk id="28677" creationId="{522385A1-70B2-4FCA-9A1C-F60A3B7A9434}"/>
          </ac:picMkLst>
        </pc:picChg>
      </pc:sldChg>
      <pc:sldChg chg="modSp add mod setBg">
        <pc:chgData name="Efua Adams" userId="03cc8a34b628f8aa" providerId="LiveId" clId="{4BB3A378-065B-4911-B335-043318DE110E}" dt="2023-09-25T21:28:57.430" v="144" actId="1076"/>
        <pc:sldMkLst>
          <pc:docMk/>
          <pc:sldMk cId="0" sldId="421"/>
        </pc:sldMkLst>
        <pc:spChg chg="mod">
          <ac:chgData name="Efua Adams" userId="03cc8a34b628f8aa" providerId="LiveId" clId="{4BB3A378-065B-4911-B335-043318DE110E}" dt="2023-09-25T21:28:54.101" v="143" actId="1076"/>
          <ac:spMkLst>
            <pc:docMk/>
            <pc:sldMk cId="0" sldId="421"/>
            <ac:spMk id="11267" creationId="{DAA1A61D-CFC7-3408-680D-1DC3ADA7AE25}"/>
          </ac:spMkLst>
        </pc:spChg>
        <pc:spChg chg="mod">
          <ac:chgData name="Efua Adams" userId="03cc8a34b628f8aa" providerId="LiveId" clId="{4BB3A378-065B-4911-B335-043318DE110E}" dt="2023-09-25T21:28:57.430" v="144" actId="1076"/>
          <ac:spMkLst>
            <pc:docMk/>
            <pc:sldMk cId="0" sldId="421"/>
            <ac:spMk id="29698" creationId="{5A8E2774-1B0A-77FA-E691-1CE8242F821E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276E62-5001-44B3-A17B-85A521CFA57F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BFF142-545D-4BE6-97F2-37E2FDF1A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0568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>
            <a:extLst>
              <a:ext uri="{FF2B5EF4-FFF2-40B4-BE49-F238E27FC236}">
                <a16:creationId xmlns:a16="http://schemas.microsoft.com/office/drawing/2014/main" id="{17D5D534-DC5B-460D-5E62-31A2BF836BA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>
            <a:extLst>
              <a:ext uri="{FF2B5EF4-FFF2-40B4-BE49-F238E27FC236}">
                <a16:creationId xmlns:a16="http://schemas.microsoft.com/office/drawing/2014/main" id="{A0966C9E-E52D-FFD7-3F0C-A2F7293EE31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/>
              <a:t>Full-time students,   a great university:                   No Exam / 10 modules 1 x month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Improve Your Workplace Skills 	        Only way fail – can’t be bothered / we can’t be bothered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First module - Personal Development for Improvement:            Always slides &amp; Hand-outs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D4044803-F989-B971-2A44-009AA357B3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38188" indent="-2841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36650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92263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46288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034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606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178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750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259EC3A-D713-4830-ACF5-174DC13050D1}" type="slidenum">
              <a:rPr lang="en-GB" altLang="en-US" smtClean="0"/>
              <a:pPr>
                <a:spcBef>
                  <a:spcPct val="0"/>
                </a:spcBef>
              </a:pPr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>
            <a:extLst>
              <a:ext uri="{FF2B5EF4-FFF2-40B4-BE49-F238E27FC236}">
                <a16:creationId xmlns:a16="http://schemas.microsoft.com/office/drawing/2014/main" id="{576E0B8C-52A2-64A0-1163-66BB180D185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Notes Placeholder 2">
            <a:extLst>
              <a:ext uri="{FF2B5EF4-FFF2-40B4-BE49-F238E27FC236}">
                <a16:creationId xmlns:a16="http://schemas.microsoft.com/office/drawing/2014/main" id="{16D69F09-83D5-0A10-D6DD-CBDDABBA582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/>
              <a:t>Full-time students,   a great university:                   No Exam / 10 modules 1 x month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Improve Your Workplace Skills 	        Only way fail – can’t be bothered / we can’t be bothered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  <a:p>
            <a:pPr eaLnBrk="1" hangingPunct="1">
              <a:spcBef>
                <a:spcPct val="0"/>
              </a:spcBef>
            </a:pPr>
            <a:r>
              <a:rPr lang="en-GB" altLang="en-US"/>
              <a:t>First module - Personal Development for Improvement:            Always slides &amp; Hand-outs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9220" name="Slide Number Placeholder 3">
            <a:extLst>
              <a:ext uri="{FF2B5EF4-FFF2-40B4-BE49-F238E27FC236}">
                <a16:creationId xmlns:a16="http://schemas.microsoft.com/office/drawing/2014/main" id="{DA92E2E8-3642-2BCE-B3D4-2F3B9136BD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38188" indent="-2841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36650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92263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46288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034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606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178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750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1611642-E47B-4FC0-A5C7-916E3378B798}" type="slidenum">
              <a:rPr lang="en-GB" altLang="en-US" smtClean="0"/>
              <a:pPr>
                <a:spcBef>
                  <a:spcPct val="0"/>
                </a:spcBef>
              </a:pPr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8">
            <a:extLst>
              <a:ext uri="{FF2B5EF4-FFF2-40B4-BE49-F238E27FC236}">
                <a16:creationId xmlns:a16="http://schemas.microsoft.com/office/drawing/2014/main" id="{065C8138-F23D-D8DF-7AD5-E315D198E40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38188" indent="-2841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36650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92263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46288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034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606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178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750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FCEB28F-DDF7-4066-98F4-E545A94AF384}" type="slidenum">
              <a:rPr lang="en-GB" altLang="en-US" smtClean="0"/>
              <a:pPr>
                <a:spcBef>
                  <a:spcPct val="0"/>
                </a:spcBef>
              </a:pPr>
              <a:t>23</a:t>
            </a:fld>
            <a:endParaRPr lang="en-GB" altLang="en-US"/>
          </a:p>
        </p:txBody>
      </p:sp>
      <p:sp>
        <p:nvSpPr>
          <p:cNvPr id="31747" name="Rectangle 2">
            <a:extLst>
              <a:ext uri="{FF2B5EF4-FFF2-40B4-BE49-F238E27FC236}">
                <a16:creationId xmlns:a16="http://schemas.microsoft.com/office/drawing/2014/main" id="{C3C7D4E1-84C8-DB07-78B4-2CBDDB99600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5725" y="731838"/>
            <a:ext cx="6496050" cy="3654425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8" name="Rectangle 3">
            <a:extLst>
              <a:ext uri="{FF2B5EF4-FFF2-40B4-BE49-F238E27FC236}">
                <a16:creationId xmlns:a16="http://schemas.microsoft.com/office/drawing/2014/main" id="{4A9106E9-4D76-E57A-10E7-F690234CFB3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8">
            <a:extLst>
              <a:ext uri="{FF2B5EF4-FFF2-40B4-BE49-F238E27FC236}">
                <a16:creationId xmlns:a16="http://schemas.microsoft.com/office/drawing/2014/main" id="{7CEA8436-70F1-9B08-3F7B-986D4B125EB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38188" indent="-28416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36650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92263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46288" indent="-2270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034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606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178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75088" indent="-22701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7486000-A700-455E-87E1-D9DBA3EBF298}" type="slidenum">
              <a:rPr lang="en-GB" altLang="en-US" smtClean="0"/>
              <a:pPr>
                <a:spcBef>
                  <a:spcPct val="0"/>
                </a:spcBef>
              </a:pPr>
              <a:t>24</a:t>
            </a:fld>
            <a:endParaRPr lang="en-GB" altLang="en-US"/>
          </a:p>
        </p:txBody>
      </p:sp>
      <p:sp>
        <p:nvSpPr>
          <p:cNvPr id="33795" name="Rectangle 2">
            <a:extLst>
              <a:ext uri="{FF2B5EF4-FFF2-40B4-BE49-F238E27FC236}">
                <a16:creationId xmlns:a16="http://schemas.microsoft.com/office/drawing/2014/main" id="{223BC2FD-EC78-99FF-EB82-C66111EE625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5725" y="731838"/>
            <a:ext cx="6496050" cy="3654425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6" name="Rectangle 3">
            <a:extLst>
              <a:ext uri="{FF2B5EF4-FFF2-40B4-BE49-F238E27FC236}">
                <a16:creationId xmlns:a16="http://schemas.microsoft.com/office/drawing/2014/main" id="{DA93D052-C39F-861E-4838-C1B265DD92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>
            <a:extLst>
              <a:ext uri="{FF2B5EF4-FFF2-40B4-BE49-F238E27FC236}">
                <a16:creationId xmlns:a16="http://schemas.microsoft.com/office/drawing/2014/main" id="{DA33806E-307D-B597-AE92-774358A9F70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Myriad Pro"/>
              </a:defRPr>
            </a:lvl1pPr>
            <a:lvl2pPr marL="742950" indent="-285750">
              <a:defRPr>
                <a:solidFill>
                  <a:schemeClr val="tx1"/>
                </a:solidFill>
                <a:latin typeface="Myriad Pro"/>
              </a:defRPr>
            </a:lvl2pPr>
            <a:lvl3pPr marL="1143000" indent="-228600">
              <a:defRPr>
                <a:solidFill>
                  <a:schemeClr val="tx1"/>
                </a:solidFill>
                <a:latin typeface="Myriad Pro"/>
              </a:defRPr>
            </a:lvl3pPr>
            <a:lvl4pPr marL="1600200" indent="-228600">
              <a:defRPr>
                <a:solidFill>
                  <a:schemeClr val="tx1"/>
                </a:solidFill>
                <a:latin typeface="Myriad Pro"/>
              </a:defRPr>
            </a:lvl4pPr>
            <a:lvl5pPr marL="2057400" indent="-228600">
              <a:defRPr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9pPr>
          </a:lstStyle>
          <a:p>
            <a:fld id="{CEB9EBA4-9F25-4515-B888-9EC186D1D419}" type="slidenum">
              <a:rPr lang="en-GB" altLang="en-US" smtClean="0">
                <a:latin typeface="Calibri" panose="020F0502020204030204" pitchFamily="34" charset="0"/>
              </a:rPr>
              <a:pPr/>
              <a:t>25</a:t>
            </a:fld>
            <a:endParaRPr lang="en-GB" altLang="en-US">
              <a:latin typeface="Calibri" panose="020F0502020204030204" pitchFamily="34" charset="0"/>
            </a:endParaRPr>
          </a:p>
        </p:txBody>
      </p:sp>
      <p:sp>
        <p:nvSpPr>
          <p:cNvPr id="35843" name="Rectangle 2">
            <a:extLst>
              <a:ext uri="{FF2B5EF4-FFF2-40B4-BE49-F238E27FC236}">
                <a16:creationId xmlns:a16="http://schemas.microsoft.com/office/drawing/2014/main" id="{E21D22AE-EFBA-18A4-2618-0218FEC823D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4" name="Rectangle 3">
            <a:extLst>
              <a:ext uri="{FF2B5EF4-FFF2-40B4-BE49-F238E27FC236}">
                <a16:creationId xmlns:a16="http://schemas.microsoft.com/office/drawing/2014/main" id="{EB1A3C84-E138-8E5E-EC5F-833FA239D13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0204F5-2D4D-5805-2FB2-D9B2D2A472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44B1D7-14BB-FA6B-4F5D-61B25052AA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36EFAF-1539-2431-63C8-BB91DD89A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DEB8C-7214-4E13-BD98-FBEC777C1F99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D72E2E-A0EE-66BA-6A8D-CB2AAE508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6734AE-562E-7BCD-0ACF-87F1957DD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E9471-B9EA-4824-9EB5-9816F21C84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6443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556C1A-4FE5-76C3-91E3-7AAF46A89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7C8C5D-637B-71C3-35F1-B90008788A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DE6D65-C2A6-535C-F4AE-BC5FA22FFB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DEB8C-7214-4E13-BD98-FBEC777C1F99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D6F9AB-1CED-774C-4383-B2FDFF437B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E22F8F-B7B3-6C5A-4F8F-174800671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E9471-B9EA-4824-9EB5-9816F21C84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44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65A0F-58A1-9135-4465-65AD97EBC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6536E1-4D6E-A889-E673-A2846E05C1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158E41-CFE4-3EA3-EBDB-E3026A8ED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DEB8C-7214-4E13-BD98-FBEC777C1F99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392281-7052-27A1-9298-C56D9FF48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649959-B7CA-9290-3374-CBBBF3309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E9471-B9EA-4824-9EB5-9816F21C84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6934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4B47B-D7B2-7974-5AE8-B80BCAAF4C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DB5517-5773-FCA3-4889-7D11C348FC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59568C-D85F-EB00-F5D0-0F5FFF0AA1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98660F-F7FD-EBE3-9D60-E654F28465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DEB8C-7214-4E13-BD98-FBEC777C1F99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697B8D-E6AA-6062-E944-647C1C60D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B3304E-B13F-5CE9-388A-3A8461FBB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E9471-B9EA-4824-9EB5-9816F21C84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79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81EE1-D783-6C60-A425-915DF03AA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05E6EB-0250-21D0-42FB-836037014C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605840-0888-3273-3CFF-BE779B2C0E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0BA635-3FF9-361B-BE98-34B2F25AA7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BE8F68-B431-F274-ABD6-4D53F79A21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7D34D51-E0AC-6306-A30F-ADE41727A4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DEB8C-7214-4E13-BD98-FBEC777C1F99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AE04E6-D6B4-446D-5CDF-537E422DA8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725359D-7913-2AC1-D94D-B33B7D58D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E9471-B9EA-4824-9EB5-9816F21C84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179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170221-6186-538F-DA8E-FA9B2CA70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E533C1-5E90-AE51-BB69-AF8BB8461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DEB8C-7214-4E13-BD98-FBEC777C1F99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4C535BA-5ED1-67DE-491B-ECF7CC2310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9EB345-5B59-8288-8C41-91E30C3A60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E9471-B9EA-4824-9EB5-9816F21C84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85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6F9AB36-0C74-A21B-72C8-8B20524638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DEB8C-7214-4E13-BD98-FBEC777C1F99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8E1E7B-B02C-331D-6D81-59C206A26F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F1F656-8CCC-B1C1-2C50-884189059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E9471-B9EA-4824-9EB5-9816F21C84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228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AF07CA-E4B9-3683-38DB-E3F990B7D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34B53C-B7AC-27B4-CAB6-FA7A3F15B4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5CB9B5-F6A7-CB40-7445-F4DCDB1117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7A4D86-2317-EB6D-3A53-929A4FB62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DEB8C-7214-4E13-BD98-FBEC777C1F99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FA8A45-745E-7E52-F87B-2782366FC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C3DFD6-E5DF-9CB4-9228-DDDBEFF3B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E9471-B9EA-4824-9EB5-9816F21C84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587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930404-EBE4-7E55-2D76-E7122736BC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B49028B-3F50-574C-A35D-19253E7592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57BA78-3158-72E4-511C-95B9A76717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939B35-9846-BDC5-37DF-B39E52FC92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DEB8C-7214-4E13-BD98-FBEC777C1F99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EF26EC-342F-E7EA-D288-4F231B7852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629D9-D786-B2E2-AA7B-5358EE59A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E9471-B9EA-4824-9EB5-9816F21C84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159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0592A-E2B4-FE75-B528-CCD38E36E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4E3DFA-3DEF-FD2F-9649-174E834089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D56DAF-99E1-0AA2-8410-F384FF5A0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DEB8C-7214-4E13-BD98-FBEC777C1F99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3B27C4-14EF-0C32-8613-9DCD04E33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4183FC-8025-FDC1-ABD7-94B92B150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E9471-B9EA-4824-9EB5-9816F21C84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568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8CA4EEB-E76D-F134-D826-FCA799AAC9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69BB23-1B2F-8514-B23E-B3D3501E47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47674A-9AF4-D047-11F3-37A202F56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DEB8C-7214-4E13-BD98-FBEC777C1F99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86F1FF-0663-ED6B-CFF6-0BF90564A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F471BF-B9C1-E73E-90E5-FD4B73EE8B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E9471-B9EA-4824-9EB5-9816F21C84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5094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9331181-1C94-3DBC-3AE7-4C5E8F470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597159-91E4-F795-AD65-52ECA4EBA8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CC9454-6F64-098D-4B27-B4B0AE9AF4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DEB8C-7214-4E13-BD98-FBEC777C1F99}" type="datetimeFigureOut">
              <a:rPr lang="en-GB" smtClean="0"/>
              <a:t>25/09/2023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9879C-CB3C-D676-0B12-3A3B1654B5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1D83E5-8F6A-A9E7-49B3-E386065AEC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FE9471-B9EA-4824-9EB5-9816F21C84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314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4AfGuyxvhs0&amp;feature=related" TargetMode="External"/><Relationship Id="rId2" Type="http://schemas.openxmlformats.org/officeDocument/2006/relationships/hyperlink" Target="http://www.youtube.com/watch?v=HK-dDtRcO4M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ww.youtube.com/watch?v=Y7i3IL3Q2qQ&amp;feature=related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uOqGReUyaYI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TNuGRm9XnYI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2" name="Rectangle 6151">
            <a:extLst>
              <a:ext uri="{FF2B5EF4-FFF2-40B4-BE49-F238E27FC236}">
                <a16:creationId xmlns:a16="http://schemas.microsoft.com/office/drawing/2014/main" id="{8555C5B3-193A-4749-9AFD-682E53CDDE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154" name="Rectangle 6153">
            <a:extLst>
              <a:ext uri="{FF2B5EF4-FFF2-40B4-BE49-F238E27FC236}">
                <a16:creationId xmlns:a16="http://schemas.microsoft.com/office/drawing/2014/main" id="{2EAE06A6-F76A-41C9-827A-C561B0044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3"/>
            <a:ext cx="12192000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156" name="Rectangle 6155">
            <a:extLst>
              <a:ext uri="{FF2B5EF4-FFF2-40B4-BE49-F238E27FC236}">
                <a16:creationId xmlns:a16="http://schemas.microsoft.com/office/drawing/2014/main" id="{89F9D4E8-0639-444B-949B-9518585061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80861" y="0"/>
            <a:ext cx="7661934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45000"/>
                </a:schemeClr>
              </a:gs>
              <a:gs pos="100000">
                <a:srgbClr val="000000">
                  <a:alpha val="29000"/>
                </a:srgb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158" name="Rectangle 6157">
            <a:extLst>
              <a:ext uri="{FF2B5EF4-FFF2-40B4-BE49-F238E27FC236}">
                <a16:creationId xmlns:a16="http://schemas.microsoft.com/office/drawing/2014/main" id="{7E3DA7A2-ED70-4BBA-AB72-00AD461FA4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80862" y="-6"/>
            <a:ext cx="11711138" cy="6410334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rgbClr val="000000">
                  <a:alpha val="41000"/>
                </a:srgb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74" name="Title 1">
            <a:extLst>
              <a:ext uri="{FF2B5EF4-FFF2-40B4-BE49-F238E27FC236}">
                <a16:creationId xmlns:a16="http://schemas.microsoft.com/office/drawing/2014/main" id="{AA35F9E8-3E0C-9722-1F4F-325BAF45F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7208" y="857251"/>
            <a:ext cx="4747280" cy="3098061"/>
          </a:xfrm>
        </p:spPr>
        <p:txBody>
          <a:bodyPr rtlCol="0" anchor="b">
            <a:normAutofit/>
          </a:bodyPr>
          <a:lstStyle/>
          <a:p>
            <a:pPr algn="l">
              <a:defRPr/>
            </a:pPr>
            <a:r>
              <a:rPr lang="en-GB" altLang="en-US" sz="2300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MBA – Master of Business Administration</a:t>
            </a:r>
            <a:br>
              <a:rPr lang="en-GB" altLang="en-US" sz="2300">
                <a:solidFill>
                  <a:srgbClr val="FFFFFF"/>
                </a:solidFill>
              </a:rPr>
            </a:br>
            <a:br>
              <a:rPr lang="en-GB" altLang="en-US" sz="2300">
                <a:solidFill>
                  <a:srgbClr val="FFFFFF"/>
                </a:solidFill>
              </a:rPr>
            </a:br>
            <a:r>
              <a:rPr lang="en-GB" sz="2300" b="1">
                <a:solidFill>
                  <a:srgbClr val="FFFFFF"/>
                </a:solidFill>
              </a:rPr>
              <a:t>LCMB7024 </a:t>
            </a:r>
            <a:br>
              <a:rPr lang="en-GB" sz="2300" b="1">
                <a:solidFill>
                  <a:srgbClr val="FFFFFF"/>
                </a:solidFill>
              </a:rPr>
            </a:br>
            <a:br>
              <a:rPr lang="en-GB" sz="2300" b="1" u="sng">
                <a:solidFill>
                  <a:srgbClr val="FFFFFF"/>
                </a:solidFill>
              </a:rPr>
            </a:br>
            <a:r>
              <a:rPr lang="en-GB" sz="2300" b="1">
                <a:solidFill>
                  <a:srgbClr val="FFFFFF"/>
                </a:solidFill>
                <a:cs typeface="Arial" panose="020B0604020202020204" pitchFamily="34" charset="0"/>
              </a:rPr>
              <a:t>Marketing Management</a:t>
            </a:r>
            <a:br>
              <a:rPr lang="en-GB" sz="2300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</a:br>
            <a:br>
              <a:rPr lang="en-GB" altLang="en-US" sz="2300">
                <a:solidFill>
                  <a:srgbClr val="FFFFFF"/>
                </a:solidFill>
              </a:rPr>
            </a:br>
            <a:br>
              <a:rPr lang="en-GB" altLang="en-US" sz="2300">
                <a:solidFill>
                  <a:srgbClr val="FFFFFF"/>
                </a:solidFill>
              </a:rPr>
            </a:br>
            <a:endParaRPr lang="en-GB" altLang="en-US" sz="2300">
              <a:solidFill>
                <a:srgbClr val="FFFFFF"/>
              </a:solidFill>
            </a:endParaRPr>
          </a:p>
        </p:txBody>
      </p:sp>
      <p:sp>
        <p:nvSpPr>
          <p:cNvPr id="6160" name="Rectangle 6159">
            <a:extLst>
              <a:ext uri="{FF2B5EF4-FFF2-40B4-BE49-F238E27FC236}">
                <a16:creationId xmlns:a16="http://schemas.microsoft.com/office/drawing/2014/main" id="{FC485432-3647-4218-B5D3-15D3FA222B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4844797" y="-489206"/>
            <a:ext cx="2502408" cy="12191998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78000">
                <a:schemeClr val="accent1">
                  <a:lumMod val="50000"/>
                  <a:alpha val="0"/>
                </a:scheme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62" name="Oval 6161">
            <a:extLst>
              <a:ext uri="{FF2B5EF4-FFF2-40B4-BE49-F238E27FC236}">
                <a16:creationId xmlns:a16="http://schemas.microsoft.com/office/drawing/2014/main" id="{F4AFDDCA-6ABA-4D23-8A5C-1BF0F4308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0589" y="1062544"/>
            <a:ext cx="4756162" cy="47561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7" name="Picture 1" descr="TSD_logo2010">
            <a:extLst>
              <a:ext uri="{FF2B5EF4-FFF2-40B4-BE49-F238E27FC236}">
                <a16:creationId xmlns:a16="http://schemas.microsoft.com/office/drawing/2014/main" id="{AB338965-450E-4D69-E23C-07336B6795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20559" y="2732454"/>
            <a:ext cx="3737164" cy="1407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00" name="Rectangle 8199">
            <a:extLst>
              <a:ext uri="{FF2B5EF4-FFF2-40B4-BE49-F238E27FC236}">
                <a16:creationId xmlns:a16="http://schemas.microsoft.com/office/drawing/2014/main" id="{8555C5B3-193A-4749-9AFD-682E53CDDE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202" name="Rectangle 8201">
            <a:extLst>
              <a:ext uri="{FF2B5EF4-FFF2-40B4-BE49-F238E27FC236}">
                <a16:creationId xmlns:a16="http://schemas.microsoft.com/office/drawing/2014/main" id="{2EAE06A6-F76A-41C9-827A-C561B0044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3"/>
            <a:ext cx="12192000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204" name="Rectangle 8203">
            <a:extLst>
              <a:ext uri="{FF2B5EF4-FFF2-40B4-BE49-F238E27FC236}">
                <a16:creationId xmlns:a16="http://schemas.microsoft.com/office/drawing/2014/main" id="{89F9D4E8-0639-444B-949B-9518585061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80861" y="0"/>
            <a:ext cx="7661934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45000"/>
                </a:schemeClr>
              </a:gs>
              <a:gs pos="100000">
                <a:srgbClr val="000000">
                  <a:alpha val="29000"/>
                </a:srgb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206" name="Rectangle 8205">
            <a:extLst>
              <a:ext uri="{FF2B5EF4-FFF2-40B4-BE49-F238E27FC236}">
                <a16:creationId xmlns:a16="http://schemas.microsoft.com/office/drawing/2014/main" id="{7E3DA7A2-ED70-4BBA-AB72-00AD461FA4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80862" y="-6"/>
            <a:ext cx="11711138" cy="6410334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rgbClr val="000000">
                  <a:alpha val="41000"/>
                </a:srgb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74" name="Title 1">
            <a:extLst>
              <a:ext uri="{FF2B5EF4-FFF2-40B4-BE49-F238E27FC236}">
                <a16:creationId xmlns:a16="http://schemas.microsoft.com/office/drawing/2014/main" id="{E77A422C-9EFD-F7FB-CA3D-E11FEF5E24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281" y="3374791"/>
            <a:ext cx="4747280" cy="3098061"/>
          </a:xfrm>
        </p:spPr>
        <p:txBody>
          <a:bodyPr rtlCol="0" anchor="b">
            <a:normAutofit fontScale="90000"/>
          </a:bodyPr>
          <a:lstStyle/>
          <a:p>
            <a:pPr algn="l">
              <a:spcAft>
                <a:spcPts val="800"/>
              </a:spcAft>
              <a:defRPr/>
            </a:pPr>
            <a:br>
              <a:rPr lang="en-GB" altLang="en-US" sz="1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GB" altLang="en-US" sz="1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GB" altLang="en-US" sz="1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GB" altLang="en-US" sz="1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altLang="en-US" sz="3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Week 4</a:t>
            </a:r>
            <a:br>
              <a:rPr lang="en-GB" altLang="en-US" sz="3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altLang="en-US" sz="3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Lecture  8</a:t>
            </a:r>
            <a:br>
              <a:rPr lang="en-GB" altLang="en-US" sz="3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altLang="en-US" sz="3600" b="1" dirty="0">
                <a:solidFill>
                  <a:srgbClr val="FFFFFF"/>
                </a:solidFill>
              </a:rPr>
              <a:t>Creating Customer </a:t>
            </a:r>
            <a:br>
              <a:rPr lang="en-US" altLang="en-US" sz="3600" b="1" dirty="0">
                <a:solidFill>
                  <a:srgbClr val="FFFFFF"/>
                </a:solidFill>
              </a:rPr>
            </a:br>
            <a:r>
              <a:rPr lang="en-US" altLang="en-US" sz="3600" b="1" dirty="0">
                <a:solidFill>
                  <a:srgbClr val="FFFFFF"/>
                </a:solidFill>
              </a:rPr>
              <a:t>Value, Satisfaction and Loyalty</a:t>
            </a:r>
            <a:br>
              <a:rPr lang="en-US" altLang="en-US" sz="3600" dirty="0">
                <a:solidFill>
                  <a:srgbClr val="FFFFFF"/>
                </a:solidFill>
              </a:rPr>
            </a:br>
            <a:br>
              <a:rPr lang="en-GB" sz="3600" b="1" dirty="0">
                <a:solidFill>
                  <a:srgbClr val="FFFF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altLang="en-US" sz="3600" b="1" dirty="0">
                <a:solidFill>
                  <a:srgbClr val="FFFF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en-GB" altLang="en-US" sz="3600" b="1" dirty="0">
                <a:solidFill>
                  <a:srgbClr val="FFFF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altLang="en-US" sz="1200" b="1" dirty="0">
                <a:solidFill>
                  <a:srgbClr val="FFFFFF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altLang="en-US" sz="1200" b="1" dirty="0">
                <a:solidFill>
                  <a:srgbClr val="FFFFFF"/>
                </a:solidFill>
              </a:rPr>
            </a:br>
            <a:br>
              <a:rPr lang="en-GB" sz="1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</a:br>
            <a:br>
              <a:rPr lang="en-GB" altLang="en-US" sz="1200" dirty="0">
                <a:solidFill>
                  <a:srgbClr val="FFFFFF"/>
                </a:solidFill>
              </a:rPr>
            </a:br>
            <a:r>
              <a:rPr lang="en-GB" altLang="en-US" sz="1200" dirty="0">
                <a:solidFill>
                  <a:srgbClr val="FFFFFF"/>
                </a:solidFill>
              </a:rPr>
              <a:t> </a:t>
            </a:r>
            <a:br>
              <a:rPr lang="en-GB" altLang="en-US" sz="1200" dirty="0">
                <a:solidFill>
                  <a:srgbClr val="FFFFFF"/>
                </a:solidFill>
              </a:rPr>
            </a:br>
            <a:endParaRPr lang="en-GB" altLang="en-US" sz="1200" dirty="0">
              <a:solidFill>
                <a:srgbClr val="FFFFFF"/>
              </a:solidFill>
            </a:endParaRPr>
          </a:p>
        </p:txBody>
      </p:sp>
      <p:sp>
        <p:nvSpPr>
          <p:cNvPr id="8208" name="Rectangle 8207">
            <a:extLst>
              <a:ext uri="{FF2B5EF4-FFF2-40B4-BE49-F238E27FC236}">
                <a16:creationId xmlns:a16="http://schemas.microsoft.com/office/drawing/2014/main" id="{FC485432-3647-4218-B5D3-15D3FA222B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4844797" y="-489206"/>
            <a:ext cx="2502408" cy="12191998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78000">
                <a:schemeClr val="accent1">
                  <a:lumMod val="50000"/>
                  <a:alpha val="0"/>
                </a:scheme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10" name="Oval 8209">
            <a:extLst>
              <a:ext uri="{FF2B5EF4-FFF2-40B4-BE49-F238E27FC236}">
                <a16:creationId xmlns:a16="http://schemas.microsoft.com/office/drawing/2014/main" id="{F4AFDDCA-6ABA-4D23-8A5C-1BF0F4308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0589" y="1062544"/>
            <a:ext cx="4756162" cy="47561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5" name="Picture 1" descr="TSD_logo2010">
            <a:extLst>
              <a:ext uri="{FF2B5EF4-FFF2-40B4-BE49-F238E27FC236}">
                <a16:creationId xmlns:a16="http://schemas.microsoft.com/office/drawing/2014/main" id="{48266083-E1BB-422C-244C-D375FEF23D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20559" y="2732454"/>
            <a:ext cx="3737164" cy="1407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7A6206D5-F809-FCA7-C432-C8D24E1646A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63188" y="619851"/>
            <a:ext cx="8763000" cy="625475"/>
          </a:xfrm>
        </p:spPr>
        <p:txBody>
          <a:bodyPr>
            <a:normAutofit fontScale="90000"/>
          </a:bodyPr>
          <a:lstStyle/>
          <a:p>
            <a:pPr algn="l"/>
            <a:br>
              <a:rPr lang="en-GB" altLang="en-US" b="1" dirty="0"/>
            </a:br>
            <a:r>
              <a:rPr lang="en-US" altLang="en-US" sz="2800" b="1" dirty="0"/>
              <a:t>Creating Customer Value, Satisfaction and Loyalty</a:t>
            </a:r>
            <a:br>
              <a:rPr lang="en-GB" altLang="en-US" b="1" dirty="0"/>
            </a:br>
            <a:endParaRPr lang="en-GB" altLang="en-US" dirty="0"/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69D75974-4BCE-98A4-10AF-FDBCD6132AC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486988" y="1865812"/>
            <a:ext cx="8839200" cy="4805363"/>
          </a:xfrm>
        </p:spPr>
        <p:txBody>
          <a:bodyPr/>
          <a:lstStyle/>
          <a:p>
            <a:pPr marL="0" indent="0" algn="just">
              <a:buNone/>
              <a:defRPr/>
            </a:pPr>
            <a:r>
              <a:rPr lang="en-GB" altLang="en-US" dirty="0"/>
              <a:t>At the end of today’s lecture, students should be able to:</a:t>
            </a:r>
          </a:p>
          <a:p>
            <a:pPr marL="393700" indent="-393700">
              <a:spcBef>
                <a:spcPct val="0"/>
              </a:spcBef>
              <a:spcAft>
                <a:spcPts val="2400"/>
              </a:spcAft>
              <a:buFontTx/>
              <a:buAutoNum type="arabicPeriod"/>
              <a:defRPr/>
            </a:pPr>
            <a:r>
              <a:rPr lang="en-US" altLang="en-US" dirty="0"/>
              <a:t>What are customer value, satisfaction and loyalty, and how can companies deliver them?</a:t>
            </a:r>
          </a:p>
          <a:p>
            <a:pPr marL="393700" indent="-393700">
              <a:spcBef>
                <a:spcPct val="0"/>
              </a:spcBef>
              <a:spcAft>
                <a:spcPts val="2400"/>
              </a:spcAft>
              <a:buFontTx/>
              <a:buAutoNum type="arabicPeriod"/>
              <a:defRPr/>
            </a:pPr>
            <a:r>
              <a:rPr lang="en-US" altLang="en-US" dirty="0"/>
              <a:t>What is the lifetime value of customers and how can marketers </a:t>
            </a:r>
            <a:r>
              <a:rPr lang="en-US" altLang="en-US" dirty="0" err="1"/>
              <a:t>maximise</a:t>
            </a:r>
            <a:r>
              <a:rPr lang="en-US" altLang="en-US" dirty="0"/>
              <a:t> it?</a:t>
            </a:r>
          </a:p>
          <a:p>
            <a:pPr marL="393700" indent="-393700">
              <a:spcBef>
                <a:spcPct val="0"/>
              </a:spcBef>
              <a:spcAft>
                <a:spcPts val="2400"/>
              </a:spcAft>
              <a:buFontTx/>
              <a:buAutoNum type="arabicPeriod"/>
              <a:defRPr/>
            </a:pPr>
            <a:r>
              <a:rPr lang="en-US" altLang="en-US" dirty="0"/>
              <a:t>How can companies cultivate strong customer relationships?</a:t>
            </a:r>
          </a:p>
          <a:p>
            <a:pPr algn="just">
              <a:buFont typeface="Wingdings" panose="05000000000000000000" pitchFamily="2" charset="2"/>
              <a:buChar char="§"/>
              <a:defRPr/>
            </a:pPr>
            <a:endParaRPr lang="en-GB" altLang="en-US" sz="2000" dirty="0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7084F728-4DBA-11F4-4CB8-3D859C3A889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DD4AE28-1C04-4925-9F00-059F5241B948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BA4FB1DA-1564-EC65-258D-A1286AF650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90452" y="913766"/>
            <a:ext cx="8763000" cy="625475"/>
          </a:xfrm>
        </p:spPr>
        <p:txBody>
          <a:bodyPr>
            <a:normAutofit fontScale="90000"/>
          </a:bodyPr>
          <a:lstStyle/>
          <a:p>
            <a:br>
              <a:rPr lang="en-GB" altLang="en-US" b="1" dirty="0"/>
            </a:br>
            <a:br>
              <a:rPr lang="en-GB" altLang="en-US" b="1" dirty="0"/>
            </a:br>
            <a:r>
              <a:rPr lang="en-US" altLang="en-US" sz="2800" b="1" dirty="0"/>
              <a:t>Creating Customer Value, Satisfaction and Loyalty</a:t>
            </a:r>
            <a:br>
              <a:rPr lang="en-GB" altLang="en-US" sz="2800" b="1" dirty="0"/>
            </a:br>
            <a:br>
              <a:rPr lang="en-GB" altLang="en-US" b="1" dirty="0"/>
            </a:br>
            <a:endParaRPr lang="en-GB" altLang="en-US" dirty="0"/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515AAE6A-6E4A-7553-9212-081BE8E56D3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336766" y="2420984"/>
            <a:ext cx="8839200" cy="4805363"/>
          </a:xfrm>
        </p:spPr>
        <p:txBody>
          <a:bodyPr/>
          <a:lstStyle/>
          <a:p>
            <a:pPr marL="0" indent="0" algn="just">
              <a:buNone/>
              <a:defRPr/>
            </a:pPr>
            <a:r>
              <a:rPr lang="en-GB" altLang="en-US" dirty="0"/>
              <a:t>At the end of today’s lecture, students should be able to:</a:t>
            </a:r>
          </a:p>
          <a:p>
            <a:pPr marL="382588" indent="-382588">
              <a:spcBef>
                <a:spcPct val="0"/>
              </a:spcBef>
              <a:spcAft>
                <a:spcPts val="2400"/>
              </a:spcAft>
              <a:buFontTx/>
              <a:buAutoNum type="arabicPeriod" startAt="4"/>
              <a:defRPr/>
            </a:pPr>
            <a:r>
              <a:rPr lang="en-US" altLang="en-US" dirty="0"/>
              <a:t>How can companies both attract and retain customers?</a:t>
            </a:r>
          </a:p>
          <a:p>
            <a:pPr marL="382588" indent="-382588">
              <a:spcBef>
                <a:spcPct val="0"/>
              </a:spcBef>
              <a:spcAft>
                <a:spcPts val="2400"/>
              </a:spcAft>
              <a:buFontTx/>
              <a:buAutoNum type="arabicPeriod" startAt="4"/>
              <a:defRPr/>
            </a:pPr>
            <a:r>
              <a:rPr lang="en-US" altLang="en-US" dirty="0"/>
              <a:t>What is the Experience Economy and how does it relate to customer’s perception of value?</a:t>
            </a:r>
          </a:p>
          <a:p>
            <a:pPr algn="just">
              <a:buFont typeface="Wingdings" panose="05000000000000000000" pitchFamily="2" charset="2"/>
              <a:buChar char="§"/>
              <a:defRPr/>
            </a:pPr>
            <a:endParaRPr lang="en-GB" altLang="en-US" sz="2000" dirty="0"/>
          </a:p>
        </p:txBody>
      </p:sp>
      <p:sp>
        <p:nvSpPr>
          <p:cNvPr id="11268" name="Slide Number Placeholder 3">
            <a:extLst>
              <a:ext uri="{FF2B5EF4-FFF2-40B4-BE49-F238E27FC236}">
                <a16:creationId xmlns:a16="http://schemas.microsoft.com/office/drawing/2014/main" id="{66D296C9-9370-0667-661D-6FD87FB67CC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8A40EEE-A98B-45F1-9911-99D065E5FE56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24C26159-D63C-C076-0D1A-19992EE192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13757" y="436972"/>
            <a:ext cx="8763000" cy="473075"/>
          </a:xfrm>
        </p:spPr>
        <p:txBody>
          <a:bodyPr>
            <a:normAutofit fontScale="90000"/>
          </a:bodyPr>
          <a:lstStyle/>
          <a:p>
            <a:br>
              <a:rPr lang="en-GB" altLang="en-US" b="1" dirty="0"/>
            </a:br>
            <a:br>
              <a:rPr lang="en-GB" altLang="en-US" b="1" dirty="0"/>
            </a:br>
            <a:r>
              <a:rPr lang="en-US" altLang="en-US" sz="2800" b="1" dirty="0"/>
              <a:t>Creating Customer Value, Satisfaction and Loyalty</a:t>
            </a:r>
            <a:br>
              <a:rPr lang="en-GB" altLang="en-US" sz="3600" b="1" dirty="0"/>
            </a:br>
            <a:br>
              <a:rPr lang="en-GB" altLang="en-US" b="1" dirty="0"/>
            </a:br>
            <a:endParaRPr lang="en-GB" altLang="en-US" dirty="0"/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5D5E47FC-6471-6440-5D46-C5A5574D00E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632857" y="1550987"/>
            <a:ext cx="8839200" cy="4805363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§"/>
              <a:defRPr/>
            </a:pPr>
            <a:endParaRPr lang="en-GB" altLang="en-US" dirty="0"/>
          </a:p>
          <a:p>
            <a:pPr algn="just">
              <a:buFont typeface="Wingdings" panose="05000000000000000000" pitchFamily="2" charset="2"/>
              <a:buChar char="§"/>
              <a:defRPr/>
            </a:pPr>
            <a:endParaRPr lang="en-GB" altLang="en-US" dirty="0"/>
          </a:p>
          <a:p>
            <a:pPr algn="just">
              <a:buFont typeface="Wingdings" panose="05000000000000000000" pitchFamily="2" charset="2"/>
              <a:buChar char="§"/>
              <a:defRPr/>
            </a:pPr>
            <a:endParaRPr lang="en-GB" altLang="en-US" dirty="0"/>
          </a:p>
          <a:p>
            <a:pPr algn="just">
              <a:buFont typeface="Wingdings" panose="05000000000000000000" pitchFamily="2" charset="2"/>
              <a:buChar char="§"/>
              <a:defRPr/>
            </a:pPr>
            <a:endParaRPr lang="en-GB" altLang="en-US" dirty="0"/>
          </a:p>
          <a:p>
            <a:pPr algn="just">
              <a:buFont typeface="Wingdings" panose="05000000000000000000" pitchFamily="2" charset="2"/>
              <a:buChar char="§"/>
              <a:defRPr/>
            </a:pPr>
            <a:endParaRPr lang="en-GB" altLang="en-US" dirty="0"/>
          </a:p>
          <a:p>
            <a:pPr algn="just">
              <a:buFont typeface="Wingdings" panose="05000000000000000000" pitchFamily="2" charset="2"/>
              <a:buChar char="§"/>
              <a:defRPr/>
            </a:pPr>
            <a:endParaRPr lang="en-GB" altLang="en-US" dirty="0"/>
          </a:p>
          <a:p>
            <a:pPr algn="just">
              <a:buFont typeface="Wingdings" panose="05000000000000000000" pitchFamily="2" charset="2"/>
              <a:buChar char="§"/>
              <a:defRPr/>
            </a:pPr>
            <a:endParaRPr lang="en-GB" altLang="en-US" dirty="0"/>
          </a:p>
          <a:p>
            <a:pPr algn="just">
              <a:buFont typeface="Wingdings" panose="05000000000000000000" pitchFamily="2" charset="2"/>
              <a:buChar char="§"/>
              <a:defRPr/>
            </a:pPr>
            <a:endParaRPr lang="en-GB" altLang="en-US" dirty="0"/>
          </a:p>
          <a:p>
            <a:pPr algn="just">
              <a:buFont typeface="Wingdings" panose="05000000000000000000" pitchFamily="2" charset="2"/>
              <a:buChar char="§"/>
              <a:defRPr/>
            </a:pPr>
            <a:endParaRPr lang="en-GB" altLang="en-US" sz="1400" dirty="0"/>
          </a:p>
          <a:p>
            <a:pPr marL="0" indent="0" algn="ctr">
              <a:buNone/>
              <a:defRPr/>
            </a:pPr>
            <a:r>
              <a:rPr lang="en-US" altLang="en-US" sz="1800" b="1" dirty="0"/>
              <a:t>Traditional organisation vs. modern customer-oriented company organisation</a:t>
            </a:r>
            <a:endParaRPr lang="en-GB" altLang="en-US" sz="1800" b="1" dirty="0"/>
          </a:p>
        </p:txBody>
      </p:sp>
      <p:sp>
        <p:nvSpPr>
          <p:cNvPr id="12292" name="Slide Number Placeholder 3">
            <a:extLst>
              <a:ext uri="{FF2B5EF4-FFF2-40B4-BE49-F238E27FC236}">
                <a16:creationId xmlns:a16="http://schemas.microsoft.com/office/drawing/2014/main" id="{BDC01CB4-F316-7C0E-754E-1A1A1E704E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565E231-1927-47B4-8166-BCF909EF6723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pic>
        <p:nvPicPr>
          <p:cNvPr id="12293" name="Picture 4" descr="M11NF001">
            <a:extLst>
              <a:ext uri="{FF2B5EF4-FFF2-40B4-BE49-F238E27FC236}">
                <a16:creationId xmlns:a16="http://schemas.microsoft.com/office/drawing/2014/main" id="{D2A332DE-B007-1DBE-BD6D-593FA3E2BE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157" y="1208087"/>
            <a:ext cx="7848600" cy="444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33888147-0CD6-DCF7-C38A-9B9B25063B7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2218" y="743949"/>
            <a:ext cx="8763000" cy="625475"/>
          </a:xfrm>
        </p:spPr>
        <p:txBody>
          <a:bodyPr>
            <a:normAutofit fontScale="90000"/>
          </a:bodyPr>
          <a:lstStyle/>
          <a:p>
            <a:br>
              <a:rPr lang="en-GB" altLang="en-US" b="1" dirty="0"/>
            </a:br>
            <a:br>
              <a:rPr lang="en-GB" altLang="en-US" b="1" dirty="0"/>
            </a:br>
            <a:r>
              <a:rPr lang="en-US" altLang="en-US" sz="2800" b="1" dirty="0"/>
              <a:t>Creating Customer Value, Satisfaction and Loyalty</a:t>
            </a:r>
            <a:br>
              <a:rPr lang="en-GB" altLang="en-US" sz="2800" b="1" dirty="0"/>
            </a:br>
            <a:br>
              <a:rPr lang="en-GB" altLang="en-US" b="1" dirty="0"/>
            </a:br>
            <a:endParaRPr lang="en-GB" altLang="en-US" dirty="0"/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8E0EBC42-0104-43C1-4D0A-7FB7349DD37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43000" y="1970315"/>
            <a:ext cx="8839200" cy="4805363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US" altLang="en-US" sz="3600" b="1" dirty="0"/>
              <a:t>What is Customer Perceived Value?</a:t>
            </a:r>
          </a:p>
          <a:p>
            <a:pPr>
              <a:buFont typeface="Wingdings" panose="05000000000000000000" pitchFamily="2" charset="2"/>
              <a:buChar char="§"/>
              <a:defRPr/>
            </a:pPr>
            <a:endParaRPr lang="en-US" altLang="en-US" dirty="0"/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en-US" altLang="en-US" b="1" dirty="0"/>
              <a:t>Customer perceived value</a:t>
            </a:r>
            <a:r>
              <a:rPr lang="en-US" altLang="en-US" dirty="0"/>
              <a:t> is the difference between the prospective customer’s evaluation of all the benefits and all the costs of an offering and the perceived alternatives.</a:t>
            </a:r>
          </a:p>
          <a:p>
            <a:pPr>
              <a:buFont typeface="Wingdings" panose="05000000000000000000" pitchFamily="2" charset="2"/>
              <a:buChar char="§"/>
              <a:defRPr/>
            </a:pPr>
            <a:endParaRPr lang="en-GB" altLang="en-US" dirty="0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9CD843B0-095E-5819-0357-A50C1368E76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CA17358-9C71-42ED-B5B3-FF62320EAD43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20F56A50-449E-E757-27AF-549ED06DD8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85900" y="358595"/>
            <a:ext cx="8763000" cy="625475"/>
          </a:xfrm>
        </p:spPr>
        <p:txBody>
          <a:bodyPr>
            <a:normAutofit fontScale="90000"/>
          </a:bodyPr>
          <a:lstStyle/>
          <a:p>
            <a:br>
              <a:rPr lang="en-GB" altLang="en-US" b="1" dirty="0"/>
            </a:br>
            <a:br>
              <a:rPr lang="en-GB" altLang="en-US" b="1" dirty="0"/>
            </a:br>
            <a:r>
              <a:rPr lang="en-US" altLang="en-US" sz="2800" b="1" dirty="0"/>
              <a:t>Creating Customer Value, Satisfaction and Loyalty</a:t>
            </a:r>
            <a:br>
              <a:rPr lang="en-GB" altLang="en-US" sz="3600" b="1" dirty="0"/>
            </a:br>
            <a:br>
              <a:rPr lang="en-GB" altLang="en-US" b="1" dirty="0"/>
            </a:br>
            <a:endParaRPr lang="en-GB" altLang="en-US" dirty="0"/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EF28944C-85CE-D04C-9B63-5130DFE6278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68235" y="1463039"/>
            <a:ext cx="10785566" cy="4950823"/>
          </a:xfrm>
        </p:spPr>
        <p:txBody>
          <a:bodyPr>
            <a:normAutofit fontScale="92500" lnSpcReduction="10000"/>
          </a:bodyPr>
          <a:lstStyle/>
          <a:p>
            <a:pPr algn="ctr">
              <a:buFontTx/>
              <a:buNone/>
            </a:pPr>
            <a:endParaRPr lang="en-US" altLang="en-US" sz="3600" b="1" dirty="0"/>
          </a:p>
          <a:p>
            <a:pPr algn="ctr">
              <a:buFontTx/>
              <a:buNone/>
            </a:pPr>
            <a:endParaRPr lang="en-US" altLang="en-US" sz="2000" dirty="0"/>
          </a:p>
          <a:p>
            <a:pPr algn="ctr">
              <a:buFontTx/>
              <a:buNone/>
            </a:pPr>
            <a:endParaRPr lang="en-US" altLang="en-US" sz="2000" dirty="0"/>
          </a:p>
          <a:p>
            <a:pPr algn="ctr">
              <a:buFontTx/>
              <a:buNone/>
            </a:pPr>
            <a:endParaRPr lang="en-US" altLang="en-US" sz="2000" dirty="0"/>
          </a:p>
          <a:p>
            <a:pPr algn="ctr">
              <a:buFontTx/>
              <a:buNone/>
            </a:pPr>
            <a:endParaRPr lang="en-US" altLang="en-US" sz="2000" dirty="0"/>
          </a:p>
          <a:p>
            <a:pPr algn="ctr">
              <a:buFontTx/>
              <a:buNone/>
            </a:pPr>
            <a:endParaRPr lang="en-US" altLang="en-US" sz="2000" dirty="0"/>
          </a:p>
          <a:p>
            <a:pPr algn="ctr">
              <a:buFontTx/>
              <a:buNone/>
            </a:pPr>
            <a:endParaRPr lang="en-US" altLang="en-US" sz="2000" dirty="0"/>
          </a:p>
          <a:p>
            <a:pPr algn="ctr">
              <a:buFontTx/>
              <a:buNone/>
            </a:pPr>
            <a:endParaRPr lang="en-US" altLang="en-US" sz="2000" dirty="0"/>
          </a:p>
          <a:p>
            <a:pPr algn="ctr">
              <a:buFontTx/>
              <a:buNone/>
            </a:pPr>
            <a:endParaRPr lang="en-US" altLang="en-US" sz="2000" dirty="0"/>
          </a:p>
          <a:p>
            <a:pPr algn="ctr">
              <a:buFontTx/>
              <a:buNone/>
            </a:pPr>
            <a:endParaRPr lang="en-US" altLang="en-US" sz="2000" dirty="0"/>
          </a:p>
          <a:p>
            <a:pPr algn="ctr">
              <a:buFontTx/>
              <a:buNone/>
            </a:pPr>
            <a:endParaRPr lang="en-US" altLang="en-US" sz="2000" dirty="0"/>
          </a:p>
          <a:p>
            <a:pPr algn="ctr">
              <a:buFontTx/>
              <a:buNone/>
            </a:pPr>
            <a:endParaRPr lang="en-US" altLang="en-US" sz="2000" dirty="0"/>
          </a:p>
          <a:p>
            <a:pPr algn="ctr">
              <a:buFontTx/>
              <a:buNone/>
            </a:pPr>
            <a:r>
              <a:rPr lang="en-US" altLang="en-US" sz="2000" b="1" dirty="0"/>
              <a:t>Determinants of Customer-Perceived Value</a:t>
            </a:r>
            <a:endParaRPr lang="en-GB" altLang="en-US" sz="2000" b="1" dirty="0"/>
          </a:p>
        </p:txBody>
      </p:sp>
      <p:sp>
        <p:nvSpPr>
          <p:cNvPr id="14340" name="Slide Number Placeholder 3">
            <a:extLst>
              <a:ext uri="{FF2B5EF4-FFF2-40B4-BE49-F238E27FC236}">
                <a16:creationId xmlns:a16="http://schemas.microsoft.com/office/drawing/2014/main" id="{F77A11A4-C684-083E-9C01-8920E15DA28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E8E6741-366D-4263-90A9-65827C75E266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pic>
        <p:nvPicPr>
          <p:cNvPr id="14341" name="Picture 13" descr="M11NF002">
            <a:extLst>
              <a:ext uri="{FF2B5EF4-FFF2-40B4-BE49-F238E27FC236}">
                <a16:creationId xmlns:a16="http://schemas.microsoft.com/office/drawing/2014/main" id="{EEB3F720-5699-253B-6F56-6C67959287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1224872"/>
            <a:ext cx="5486400" cy="440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2D91266D-EDC0-FAE3-43B3-CCFA9B0832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52600" y="136526"/>
            <a:ext cx="8763000" cy="625475"/>
          </a:xfrm>
        </p:spPr>
        <p:txBody>
          <a:bodyPr>
            <a:normAutofit fontScale="90000"/>
          </a:bodyPr>
          <a:lstStyle/>
          <a:p>
            <a:br>
              <a:rPr lang="en-GB" altLang="en-US" b="1"/>
            </a:br>
            <a:br>
              <a:rPr lang="en-GB" altLang="en-US" b="1"/>
            </a:br>
            <a:r>
              <a:rPr lang="en-US" altLang="en-US" sz="2800" b="1"/>
              <a:t>Creating Customer Value, Satisfaction and Loyalty</a:t>
            </a:r>
            <a:br>
              <a:rPr lang="en-GB" altLang="en-US" sz="3600" b="1"/>
            </a:br>
            <a:br>
              <a:rPr lang="en-GB" altLang="en-US" b="1"/>
            </a:br>
            <a:endParaRPr lang="en-GB" altLang="en-US"/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412B0FC1-77EE-64DB-DBF8-818A873271D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676400" y="762000"/>
            <a:ext cx="8839200" cy="4876800"/>
          </a:xfrm>
        </p:spPr>
        <p:txBody>
          <a:bodyPr>
            <a:normAutofit lnSpcReduction="10000"/>
          </a:bodyPr>
          <a:lstStyle/>
          <a:p>
            <a:pPr algn="just">
              <a:buFont typeface="Wingdings" panose="05000000000000000000" pitchFamily="2" charset="2"/>
              <a:buChar char="§"/>
              <a:defRPr/>
            </a:pPr>
            <a:r>
              <a:rPr lang="en-US" altLang="en-US" sz="2400" b="1" dirty="0">
                <a:solidFill>
                  <a:srgbClr val="000000"/>
                </a:solidFill>
              </a:rPr>
              <a:t>The Pursuit of Customer Perceived Value</a:t>
            </a:r>
            <a:endParaRPr lang="en-GB" altLang="en-US" sz="2000" b="1" dirty="0"/>
          </a:p>
          <a:p>
            <a:pPr algn="just">
              <a:buFont typeface="Wingdings" panose="05000000000000000000" pitchFamily="2" charset="2"/>
              <a:buChar char="§"/>
              <a:defRPr/>
            </a:pPr>
            <a:endParaRPr lang="en-GB" altLang="en-US" sz="2000" dirty="0"/>
          </a:p>
          <a:p>
            <a:pPr algn="just">
              <a:buFont typeface="Wingdings" panose="05000000000000000000" pitchFamily="2" charset="2"/>
              <a:buChar char="§"/>
              <a:defRPr/>
            </a:pPr>
            <a:endParaRPr lang="en-GB" altLang="en-US" sz="2000" dirty="0"/>
          </a:p>
          <a:p>
            <a:pPr algn="just">
              <a:buFont typeface="Wingdings" panose="05000000000000000000" pitchFamily="2" charset="2"/>
              <a:buChar char="§"/>
              <a:defRPr/>
            </a:pPr>
            <a:endParaRPr lang="en-GB" altLang="en-US" sz="2000" dirty="0"/>
          </a:p>
          <a:p>
            <a:pPr algn="just">
              <a:buFont typeface="Wingdings" panose="05000000000000000000" pitchFamily="2" charset="2"/>
              <a:buChar char="§"/>
              <a:defRPr/>
            </a:pPr>
            <a:endParaRPr lang="en-GB" altLang="en-US" sz="2000" dirty="0"/>
          </a:p>
          <a:p>
            <a:pPr algn="just">
              <a:buFont typeface="Wingdings" panose="05000000000000000000" pitchFamily="2" charset="2"/>
              <a:buChar char="§"/>
              <a:defRPr/>
            </a:pPr>
            <a:endParaRPr lang="en-GB" altLang="en-US" sz="2000" dirty="0"/>
          </a:p>
          <a:p>
            <a:pPr algn="just">
              <a:buFont typeface="Wingdings" panose="05000000000000000000" pitchFamily="2" charset="2"/>
              <a:buChar char="§"/>
              <a:defRPr/>
            </a:pPr>
            <a:endParaRPr lang="en-GB" altLang="en-US" sz="2000" dirty="0"/>
          </a:p>
          <a:p>
            <a:pPr algn="just">
              <a:buFont typeface="Wingdings" panose="05000000000000000000" pitchFamily="2" charset="2"/>
              <a:buChar char="§"/>
              <a:defRPr/>
            </a:pPr>
            <a:endParaRPr lang="en-GB" altLang="en-US" sz="2000" dirty="0"/>
          </a:p>
          <a:p>
            <a:pPr algn="just">
              <a:buFont typeface="Wingdings" panose="05000000000000000000" pitchFamily="2" charset="2"/>
              <a:buChar char="§"/>
              <a:defRPr/>
            </a:pPr>
            <a:endParaRPr lang="en-GB" altLang="en-US" sz="2000" dirty="0"/>
          </a:p>
          <a:p>
            <a:pPr algn="just">
              <a:buFont typeface="Wingdings" panose="05000000000000000000" pitchFamily="2" charset="2"/>
              <a:buChar char="§"/>
              <a:defRPr/>
            </a:pPr>
            <a:endParaRPr lang="en-GB" altLang="en-US" sz="2000" dirty="0"/>
          </a:p>
          <a:p>
            <a:pPr algn="just">
              <a:buFont typeface="Wingdings" panose="05000000000000000000" pitchFamily="2" charset="2"/>
              <a:buChar char="§"/>
              <a:defRPr/>
            </a:pPr>
            <a:endParaRPr lang="en-GB" altLang="en-US" sz="2000" dirty="0"/>
          </a:p>
          <a:p>
            <a:pPr algn="just">
              <a:buFont typeface="Wingdings" panose="05000000000000000000" pitchFamily="2" charset="2"/>
              <a:buChar char="§"/>
              <a:defRPr/>
            </a:pPr>
            <a:endParaRPr lang="en-GB" altLang="en-US" sz="2000" dirty="0"/>
          </a:p>
          <a:p>
            <a:pPr marL="0" indent="0" algn="just">
              <a:buNone/>
              <a:defRPr/>
            </a:pPr>
            <a:r>
              <a:rPr lang="en-US" altLang="en-US" sz="1800" b="1" dirty="0"/>
              <a:t>The pursuit of customer-perceived value</a:t>
            </a:r>
            <a:endParaRPr lang="en-GB" altLang="en-US" sz="1800" b="1" dirty="0"/>
          </a:p>
          <a:p>
            <a:pPr algn="just">
              <a:buFont typeface="Wingdings" panose="05000000000000000000" pitchFamily="2" charset="2"/>
              <a:buChar char="§"/>
              <a:defRPr/>
            </a:pPr>
            <a:endParaRPr lang="en-GB" altLang="en-US" sz="2000" dirty="0"/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18E54CE5-1D85-38CB-5AD3-85ED78C239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539906B-2B4B-4F0F-81F7-460DDD7F286D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pic>
        <p:nvPicPr>
          <p:cNvPr id="15365" name="Picture 4" descr="M11NF003">
            <a:extLst>
              <a:ext uri="{FF2B5EF4-FFF2-40B4-BE49-F238E27FC236}">
                <a16:creationId xmlns:a16="http://schemas.microsoft.com/office/drawing/2014/main" id="{DE1F756A-79FA-1887-2861-BE2A6FE572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1" y="1219200"/>
            <a:ext cx="8659813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20B4FCD5-FC78-BD4F-B6E7-FC14ABBA7D7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4874" y="659040"/>
            <a:ext cx="8763000" cy="625475"/>
          </a:xfrm>
        </p:spPr>
        <p:txBody>
          <a:bodyPr>
            <a:normAutofit fontScale="90000"/>
          </a:bodyPr>
          <a:lstStyle/>
          <a:p>
            <a:br>
              <a:rPr lang="en-GB" altLang="en-US" b="1" dirty="0"/>
            </a:br>
            <a:br>
              <a:rPr lang="en-GB" altLang="en-US" b="1" dirty="0"/>
            </a:br>
            <a:r>
              <a:rPr lang="en-US" altLang="en-US" sz="2800" b="1" dirty="0"/>
              <a:t>Creating Customer Value, Satisfaction and Loyalty</a:t>
            </a:r>
            <a:br>
              <a:rPr lang="en-GB" altLang="en-US" sz="2800" b="1" dirty="0"/>
            </a:br>
            <a:br>
              <a:rPr lang="en-GB" altLang="en-US" b="1" dirty="0"/>
            </a:br>
            <a:endParaRPr lang="en-GB" altLang="en-US" dirty="0"/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928235AA-763A-01A0-9D1D-6C10C66945C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9606" y="1846218"/>
            <a:ext cx="8839200" cy="4805363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US" altLang="en-US" dirty="0"/>
              <a:t>What is loyalty?</a:t>
            </a:r>
          </a:p>
          <a:p>
            <a:pPr indent="4763">
              <a:buNone/>
              <a:defRPr/>
            </a:pPr>
            <a:r>
              <a:rPr lang="en-US" altLang="en-US" b="1" dirty="0"/>
              <a:t>Loyalty</a:t>
            </a:r>
            <a:r>
              <a:rPr lang="en-US" altLang="en-US" dirty="0"/>
              <a:t> is a deeply held commitment to re-buy or re-</a:t>
            </a:r>
            <a:r>
              <a:rPr lang="en-US" altLang="en-US" dirty="0" err="1"/>
              <a:t>patronise</a:t>
            </a:r>
            <a:r>
              <a:rPr lang="en-US" altLang="en-US" dirty="0"/>
              <a:t> a preferred product or service in the future despite situational influences and marketing efforts having the potential to cause switching </a:t>
            </a:r>
            <a:r>
              <a:rPr lang="en-US" altLang="en-US" dirty="0" err="1"/>
              <a:t>behaviour</a:t>
            </a:r>
            <a:r>
              <a:rPr lang="en-US" altLang="en-US" dirty="0"/>
              <a:t>.</a:t>
            </a:r>
          </a:p>
          <a:p>
            <a:pPr>
              <a:spcAft>
                <a:spcPts val="1200"/>
              </a:spcAft>
              <a:defRPr/>
            </a:pPr>
            <a:r>
              <a:rPr lang="en-GB" altLang="en-US" sz="2000" b="1" dirty="0"/>
              <a:t>For a discussion on customer loyalty programmes go to</a:t>
            </a:r>
          </a:p>
          <a:p>
            <a:pPr marL="0" indent="0">
              <a:spcAft>
                <a:spcPts val="1200"/>
              </a:spcAft>
              <a:buNone/>
              <a:defRPr/>
            </a:pPr>
            <a:r>
              <a:rPr lang="en-GB" altLang="en-US" sz="1800" dirty="0">
                <a:hlinkClick r:id="rId2"/>
              </a:rPr>
              <a:t>www.youtube.com/watch?v=HK-dDtRcO4M</a:t>
            </a:r>
            <a:endParaRPr lang="en-GB" altLang="en-US" sz="1800" dirty="0"/>
          </a:p>
          <a:p>
            <a:pPr>
              <a:spcAft>
                <a:spcPts val="1200"/>
              </a:spcAft>
              <a:defRPr/>
            </a:pPr>
            <a:r>
              <a:rPr lang="en-GB" altLang="en-US" sz="2000" dirty="0"/>
              <a:t>and </a:t>
            </a:r>
            <a:r>
              <a:rPr lang="en-GB" altLang="en-US" sz="2000" dirty="0">
                <a:hlinkClick r:id="rId3"/>
              </a:rPr>
              <a:t>www.youtube.com/watch?v=4AfGuyxvhs0&amp;feature=related</a:t>
            </a:r>
            <a:endParaRPr lang="en-GB" altLang="en-US" sz="2000" dirty="0"/>
          </a:p>
          <a:p>
            <a:pPr marL="0" indent="0">
              <a:buNone/>
              <a:defRPr/>
            </a:pPr>
            <a:endParaRPr lang="en-GB" altLang="en-US" dirty="0"/>
          </a:p>
        </p:txBody>
      </p:sp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9ABA001F-2539-C8B4-4CF9-F03B74D3335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42322D3-04A8-42CF-8B3E-242912DCAA25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06EF9973-A236-6E4A-D9EE-054C088566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52600" y="136526"/>
            <a:ext cx="8763000" cy="625475"/>
          </a:xfrm>
        </p:spPr>
        <p:txBody>
          <a:bodyPr>
            <a:normAutofit fontScale="90000"/>
          </a:bodyPr>
          <a:lstStyle/>
          <a:p>
            <a:br>
              <a:rPr lang="en-GB" altLang="en-US" b="1"/>
            </a:br>
            <a:br>
              <a:rPr lang="en-GB" altLang="en-US" b="1"/>
            </a:br>
            <a:r>
              <a:rPr lang="en-US" altLang="en-US" sz="2800" b="1"/>
              <a:t>Creating Customer Value, Satisfaction and Loyalty</a:t>
            </a:r>
            <a:br>
              <a:rPr lang="en-GB" altLang="en-US" sz="2800" b="1"/>
            </a:br>
            <a:br>
              <a:rPr lang="en-GB" altLang="en-US" b="1"/>
            </a:br>
            <a:endParaRPr lang="en-GB" altLang="en-US"/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B3E8095E-2D40-BFEA-1199-640A27AB869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676400" y="762001"/>
            <a:ext cx="8839200" cy="4805363"/>
          </a:xfrm>
        </p:spPr>
        <p:txBody>
          <a:bodyPr>
            <a:normAutofit lnSpcReduction="10000"/>
          </a:bodyPr>
          <a:lstStyle/>
          <a:p>
            <a:pPr marL="0" indent="0">
              <a:buNone/>
              <a:defRPr/>
            </a:pPr>
            <a:r>
              <a:rPr lang="en-US" altLang="en-US" sz="3000" b="1" dirty="0"/>
              <a:t>The Value Proposition</a:t>
            </a:r>
          </a:p>
          <a:p>
            <a:pPr marL="0" indent="0">
              <a:buNone/>
              <a:defRPr/>
            </a:pPr>
            <a:endParaRPr lang="en-US" altLang="en-US" sz="2600" dirty="0"/>
          </a:p>
          <a:p>
            <a:pPr marL="0" indent="0">
              <a:buNone/>
              <a:defRPr/>
            </a:pPr>
            <a:endParaRPr lang="en-US" altLang="en-US" sz="2600" dirty="0"/>
          </a:p>
          <a:p>
            <a:pPr marL="0" indent="0">
              <a:buNone/>
              <a:defRPr/>
            </a:pPr>
            <a:endParaRPr lang="en-US" altLang="en-US" sz="2600" dirty="0"/>
          </a:p>
          <a:p>
            <a:pPr marL="0" indent="0">
              <a:buNone/>
              <a:defRPr/>
            </a:pPr>
            <a:endParaRPr lang="en-US" altLang="en-US" sz="2600" dirty="0"/>
          </a:p>
          <a:p>
            <a:pPr marL="0" indent="0">
              <a:buNone/>
              <a:defRPr/>
            </a:pPr>
            <a:endParaRPr lang="en-US" altLang="en-US" sz="2600" dirty="0"/>
          </a:p>
          <a:p>
            <a:pPr marL="0" indent="0">
              <a:buNone/>
              <a:defRPr/>
            </a:pPr>
            <a:endParaRPr lang="en-US" altLang="en-US" sz="2600" dirty="0"/>
          </a:p>
          <a:p>
            <a:pPr marL="0" indent="0">
              <a:buNone/>
              <a:defRPr/>
            </a:pPr>
            <a:endParaRPr lang="en-US" altLang="en-US" sz="2600" dirty="0"/>
          </a:p>
          <a:p>
            <a:pPr marL="0" indent="0">
              <a:buNone/>
              <a:defRPr/>
            </a:pPr>
            <a:endParaRPr lang="en-US" altLang="en-US" sz="2600" dirty="0"/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en-US" sz="1400" b="1" dirty="0"/>
              <a:t>Safety is a leading, but not the only, benefit promised in Volvo’s value proposition</a:t>
            </a:r>
            <a:br>
              <a:rPr lang="en-US" altLang="en-US" sz="1400" b="1" dirty="0"/>
            </a:br>
            <a:r>
              <a:rPr lang="en-US" altLang="en-US" sz="1400" b="1" i="1" dirty="0"/>
              <a:t>Source</a:t>
            </a:r>
            <a:r>
              <a:rPr lang="en-US" altLang="en-US" sz="1400" b="1" dirty="0"/>
              <a:t>: Courtesy of Volvo Car Corporation / Agency: Arnold</a:t>
            </a:r>
          </a:p>
          <a:p>
            <a:pPr marL="0" indent="0">
              <a:buNone/>
              <a:defRPr/>
            </a:pPr>
            <a:endParaRPr lang="en-GB" altLang="en-US" dirty="0"/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FCB90D05-D505-291A-29E3-657E71E5810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A28CD46-4EC1-4E72-9623-913FE10E58AE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pic>
        <p:nvPicPr>
          <p:cNvPr id="17413" name="Picture 5" descr="M11UP005">
            <a:extLst>
              <a:ext uri="{FF2B5EF4-FFF2-40B4-BE49-F238E27FC236}">
                <a16:creationId xmlns:a16="http://schemas.microsoft.com/office/drawing/2014/main" id="{90E5D7DD-32E9-32CC-56DB-8DEBE9764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1" y="1290638"/>
            <a:ext cx="3616325" cy="381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5D05FA5-C6FA-D607-971D-489B66A35FD0}"/>
              </a:ext>
            </a:extLst>
          </p:cNvPr>
          <p:cNvSpPr/>
          <p:nvPr/>
        </p:nvSpPr>
        <p:spPr>
          <a:xfrm>
            <a:off x="6324601" y="1290638"/>
            <a:ext cx="3616325" cy="381476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The value proposition </a:t>
            </a:r>
          </a:p>
          <a:p>
            <a:pPr algn="ctr">
              <a:defRPr/>
            </a:pPr>
            <a:r>
              <a:rPr lang="en-GB" sz="2800" b="1" dirty="0"/>
              <a:t>consists of the </a:t>
            </a:r>
          </a:p>
          <a:p>
            <a:pPr algn="ctr">
              <a:defRPr/>
            </a:pPr>
            <a:r>
              <a:rPr lang="en-GB" sz="2800" b="1" dirty="0"/>
              <a:t>whole cluster of </a:t>
            </a:r>
          </a:p>
          <a:p>
            <a:pPr algn="ctr">
              <a:defRPr/>
            </a:pPr>
            <a:r>
              <a:rPr lang="en-GB" sz="2800" b="1" dirty="0"/>
              <a:t>benefits the</a:t>
            </a:r>
          </a:p>
          <a:p>
            <a:pPr algn="ctr">
              <a:defRPr/>
            </a:pPr>
            <a:r>
              <a:rPr lang="en-GB" sz="2800" b="1" dirty="0"/>
              <a:t>company promises </a:t>
            </a:r>
          </a:p>
          <a:p>
            <a:pPr algn="ctr">
              <a:defRPr/>
            </a:pPr>
            <a:r>
              <a:rPr lang="en-GB" sz="2800" b="1" dirty="0"/>
              <a:t>to deliver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51453CA5-DE2C-0AB7-DCED-8C9B131427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52600" y="136526"/>
            <a:ext cx="8763000" cy="625475"/>
          </a:xfrm>
        </p:spPr>
        <p:txBody>
          <a:bodyPr>
            <a:normAutofit fontScale="90000"/>
          </a:bodyPr>
          <a:lstStyle/>
          <a:p>
            <a:br>
              <a:rPr lang="en-GB" altLang="en-US" b="1"/>
            </a:br>
            <a:br>
              <a:rPr lang="en-GB" altLang="en-US" b="1"/>
            </a:br>
            <a:r>
              <a:rPr lang="en-US" altLang="en-US" sz="2800" b="1"/>
              <a:t>Creating Customer Value, Satisfaction and Loyalty</a:t>
            </a:r>
            <a:br>
              <a:rPr lang="en-GB" altLang="en-US" sz="2800" b="1"/>
            </a:br>
            <a:br>
              <a:rPr lang="en-GB" altLang="en-US" b="1"/>
            </a:br>
            <a:endParaRPr lang="en-GB" altLang="en-US"/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4EE2D196-8269-1E15-72F9-D76D4BD7794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676400" y="762001"/>
            <a:ext cx="8839200" cy="4805363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US" altLang="en-US" b="1" dirty="0"/>
              <a:t>How do buyers form their expectations?</a:t>
            </a:r>
          </a:p>
          <a:p>
            <a:pPr algn="ctr">
              <a:buFontTx/>
              <a:buNone/>
              <a:defRPr/>
            </a:pPr>
            <a:endParaRPr lang="en-US" altLang="en-US" b="1" dirty="0"/>
          </a:p>
          <a:p>
            <a:pPr algn="ctr">
              <a:buFontTx/>
              <a:buNone/>
              <a:defRPr/>
            </a:pPr>
            <a:r>
              <a:rPr lang="en-US" altLang="en-US" b="1" dirty="0"/>
              <a:t>Expectations</a:t>
            </a:r>
            <a:r>
              <a:rPr lang="en-US" altLang="en-US" dirty="0"/>
              <a:t> result from past buying experience, friends’ and associates’ advice, and marketers’ and competitors’ information and promises.</a:t>
            </a:r>
          </a:p>
          <a:p>
            <a:pPr marL="0" indent="0">
              <a:buNone/>
              <a:defRPr/>
            </a:pPr>
            <a:endParaRPr lang="en-GB" altLang="en-US" dirty="0"/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B38D8C67-1A66-43CF-04CC-9A2ADA14CCE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9D1F68F-8615-482C-AED4-EB9D2020688E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C08DDE0B-311C-9153-92CA-2E4560A6138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52600" y="136526"/>
            <a:ext cx="8763000" cy="625475"/>
          </a:xfrm>
        </p:spPr>
        <p:txBody>
          <a:bodyPr>
            <a:normAutofit fontScale="90000"/>
          </a:bodyPr>
          <a:lstStyle/>
          <a:p>
            <a:br>
              <a:rPr lang="en-GB" altLang="en-US" b="1"/>
            </a:br>
            <a:br>
              <a:rPr lang="en-GB" altLang="en-US" b="1"/>
            </a:br>
            <a:r>
              <a:rPr lang="en-US" altLang="en-US" sz="2800" b="1"/>
              <a:t>Creating Customer Value, Satisfaction and Loyalty</a:t>
            </a:r>
            <a:br>
              <a:rPr lang="en-GB" altLang="en-US" sz="2800" b="1"/>
            </a:br>
            <a:br>
              <a:rPr lang="en-GB" altLang="en-US" b="1"/>
            </a:br>
            <a:endParaRPr lang="en-GB" altLang="en-US"/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5733E200-6004-41E1-65CB-0B1F0FD2776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676400" y="609600"/>
            <a:ext cx="8839200" cy="5105400"/>
          </a:xfrm>
        </p:spPr>
        <p:txBody>
          <a:bodyPr/>
          <a:lstStyle/>
          <a:p>
            <a:pPr marL="0" indent="0">
              <a:buNone/>
            </a:pPr>
            <a:r>
              <a:rPr lang="en-US" altLang="en-US" b="1"/>
              <a:t>Measuring Satisfaction:</a:t>
            </a:r>
            <a:endParaRPr lang="en-US" altLang="en-US" sz="2600" b="1"/>
          </a:p>
          <a:p>
            <a:pPr marL="0" indent="0">
              <a:spcBef>
                <a:spcPct val="0"/>
              </a:spcBef>
              <a:spcAft>
                <a:spcPts val="1200"/>
              </a:spcAft>
              <a:buNone/>
            </a:pPr>
            <a:endParaRPr lang="en-US" altLang="en-US" sz="2600"/>
          </a:p>
          <a:p>
            <a:pPr marL="0" indent="0">
              <a:spcBef>
                <a:spcPct val="0"/>
              </a:spcBef>
              <a:spcAft>
                <a:spcPts val="1200"/>
              </a:spcAft>
              <a:buNone/>
            </a:pPr>
            <a:endParaRPr lang="en-US" altLang="en-US" sz="2600"/>
          </a:p>
          <a:p>
            <a:pPr marL="0" indent="0">
              <a:spcBef>
                <a:spcPct val="0"/>
              </a:spcBef>
              <a:spcAft>
                <a:spcPts val="1200"/>
              </a:spcAft>
              <a:buNone/>
            </a:pPr>
            <a:endParaRPr lang="en-US" altLang="en-US" sz="2600"/>
          </a:p>
          <a:p>
            <a:pPr marL="0" indent="0">
              <a:spcBef>
                <a:spcPct val="0"/>
              </a:spcBef>
              <a:spcAft>
                <a:spcPts val="1200"/>
              </a:spcAft>
              <a:buNone/>
            </a:pPr>
            <a:endParaRPr lang="en-US" altLang="en-US" sz="2600"/>
          </a:p>
          <a:p>
            <a:pPr marL="0" indent="0">
              <a:spcBef>
                <a:spcPct val="0"/>
              </a:spcBef>
              <a:spcAft>
                <a:spcPts val="1200"/>
              </a:spcAft>
              <a:buNone/>
            </a:pPr>
            <a:endParaRPr lang="en-US" altLang="en-US" sz="2600"/>
          </a:p>
          <a:p>
            <a:pPr marL="0" indent="0">
              <a:spcBef>
                <a:spcPct val="0"/>
              </a:spcBef>
              <a:spcAft>
                <a:spcPts val="1200"/>
              </a:spcAft>
              <a:buNone/>
            </a:pPr>
            <a:endParaRPr lang="en-US" altLang="en-US" sz="2600"/>
          </a:p>
          <a:p>
            <a:pPr marL="0" indent="0">
              <a:spcBef>
                <a:spcPct val="0"/>
              </a:spcBef>
              <a:spcAft>
                <a:spcPts val="1200"/>
              </a:spcAft>
              <a:buNone/>
            </a:pPr>
            <a:endParaRPr lang="en-US" altLang="en-US" sz="2600"/>
          </a:p>
          <a:p>
            <a:pPr marL="0" indent="0">
              <a:buNone/>
            </a:pPr>
            <a:r>
              <a:rPr lang="en-GB" altLang="en-US" sz="1200" b="1"/>
              <a:t>In this video clip, the DNA of customer experience is </a:t>
            </a:r>
            <a:r>
              <a:rPr lang="en-GB" altLang="en-US" sz="1200" b="1" i="1"/>
              <a:t>bookmercial</a:t>
            </a:r>
            <a:r>
              <a:rPr lang="en-GB" altLang="en-US" sz="1200" b="1"/>
              <a:t> that  discusses emotional clusters that explain how customer experience is driven: </a:t>
            </a:r>
            <a:r>
              <a:rPr lang="en-GB" altLang="en-US" sz="1200" b="1">
                <a:hlinkClick r:id="rId2"/>
              </a:rPr>
              <a:t>www.youtube.com/watch?v=Y7i3IL3Q2qQ&amp;feature=related</a:t>
            </a:r>
            <a:endParaRPr lang="en-GB" altLang="en-US" sz="1200" b="1"/>
          </a:p>
          <a:p>
            <a:pPr marL="0" indent="0">
              <a:buNone/>
            </a:pPr>
            <a:endParaRPr lang="en-GB" altLang="en-US"/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EDEC8BBC-65CE-B5E9-5E00-E8183603566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4B3A4F0-B27A-4E98-BE6C-688772CE2AC7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pic>
        <p:nvPicPr>
          <p:cNvPr id="19461" name="Picture 1">
            <a:extLst>
              <a:ext uri="{FF2B5EF4-FFF2-40B4-BE49-F238E27FC236}">
                <a16:creationId xmlns:a16="http://schemas.microsoft.com/office/drawing/2014/main" id="{5C03A216-B07A-37AE-08A9-FDE5D78F63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1" y="1352551"/>
            <a:ext cx="4651375" cy="84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2">
            <a:extLst>
              <a:ext uri="{FF2B5EF4-FFF2-40B4-BE49-F238E27FC236}">
                <a16:creationId xmlns:a16="http://schemas.microsoft.com/office/drawing/2014/main" id="{E48B7412-2485-276F-F340-D6D0C0BE9C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1" y="2205039"/>
            <a:ext cx="4651375" cy="84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3">
            <a:extLst>
              <a:ext uri="{FF2B5EF4-FFF2-40B4-BE49-F238E27FC236}">
                <a16:creationId xmlns:a16="http://schemas.microsoft.com/office/drawing/2014/main" id="{03C4C780-5886-F19F-FEA0-3383796D09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039" y="3057526"/>
            <a:ext cx="4651375" cy="84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4">
            <a:extLst>
              <a:ext uri="{FF2B5EF4-FFF2-40B4-BE49-F238E27FC236}">
                <a16:creationId xmlns:a16="http://schemas.microsoft.com/office/drawing/2014/main" id="{E45C4093-73C6-7267-FEFB-9A117939CD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9639" y="3881439"/>
            <a:ext cx="4194175" cy="104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3DED62C9-2715-8C65-7EA1-6E6EE4644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1446" y="593726"/>
            <a:ext cx="8763000" cy="625475"/>
          </a:xfrm>
        </p:spPr>
        <p:txBody>
          <a:bodyPr>
            <a:normAutofit fontScale="90000"/>
          </a:bodyPr>
          <a:lstStyle/>
          <a:p>
            <a:br>
              <a:rPr lang="en-GB" altLang="en-US" b="1" dirty="0"/>
            </a:br>
            <a:br>
              <a:rPr lang="en-GB" altLang="en-US" b="1" dirty="0"/>
            </a:br>
            <a:r>
              <a:rPr lang="en-US" altLang="en-US" sz="2800" b="1" dirty="0"/>
              <a:t>Creating Customer Value, Satisfaction and Loyalty</a:t>
            </a:r>
            <a:br>
              <a:rPr lang="en-GB" altLang="en-US" sz="2800" b="1" dirty="0"/>
            </a:br>
            <a:br>
              <a:rPr lang="en-GB" altLang="en-US" b="1" dirty="0"/>
            </a:br>
            <a:endParaRPr lang="en-GB" altLang="en-US" dirty="0"/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8EC110BB-45A5-34F6-665D-DB52B250707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463040" y="1828800"/>
            <a:ext cx="8991600" cy="502920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US" altLang="en-US" sz="3000" b="1" dirty="0"/>
              <a:t>Recovering customer goodwill after a bad experience</a:t>
            </a:r>
          </a:p>
          <a:p>
            <a:pPr>
              <a:spcBef>
                <a:spcPct val="0"/>
              </a:spcBef>
              <a:spcAft>
                <a:spcPts val="1200"/>
              </a:spcAft>
              <a:defRPr/>
            </a:pPr>
            <a:r>
              <a:rPr lang="en-US" altLang="en-US" dirty="0"/>
              <a:t>Set up a hotline to receive and act on complaints</a:t>
            </a:r>
          </a:p>
          <a:p>
            <a:pPr>
              <a:spcBef>
                <a:spcPct val="0"/>
              </a:spcBef>
              <a:spcAft>
                <a:spcPts val="1200"/>
              </a:spcAft>
              <a:defRPr/>
            </a:pPr>
            <a:r>
              <a:rPr lang="en-US" altLang="en-US" dirty="0"/>
              <a:t>Contact the complaining customer as soon as possible</a:t>
            </a:r>
          </a:p>
          <a:p>
            <a:pPr>
              <a:spcBef>
                <a:spcPct val="0"/>
              </a:spcBef>
              <a:spcAft>
                <a:spcPts val="1200"/>
              </a:spcAft>
              <a:defRPr/>
            </a:pPr>
            <a:r>
              <a:rPr lang="en-US" altLang="en-US" dirty="0"/>
              <a:t>Accept responsibility for the customer’s disappointment</a:t>
            </a:r>
          </a:p>
          <a:p>
            <a:pPr>
              <a:spcBef>
                <a:spcPct val="0"/>
              </a:spcBef>
              <a:spcAft>
                <a:spcPts val="1200"/>
              </a:spcAft>
              <a:defRPr/>
            </a:pPr>
            <a:r>
              <a:rPr lang="en-US" altLang="en-US" dirty="0"/>
              <a:t>Use empathetic customer service people</a:t>
            </a:r>
          </a:p>
          <a:p>
            <a:pPr>
              <a:spcBef>
                <a:spcPct val="0"/>
              </a:spcBef>
              <a:spcAft>
                <a:spcPts val="1200"/>
              </a:spcAft>
              <a:defRPr/>
            </a:pPr>
            <a:r>
              <a:rPr lang="en-US" altLang="en-US" dirty="0"/>
              <a:t>Resolve the complaint to the customer’s satisfaction quickly</a:t>
            </a:r>
          </a:p>
          <a:p>
            <a:pPr marL="0" indent="0">
              <a:buNone/>
              <a:defRPr/>
            </a:pPr>
            <a:endParaRPr lang="en-GB" altLang="en-US" dirty="0"/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5244F1E5-632C-D8DF-5BE2-7DC76821821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2BF625A-E13F-43D9-A008-CCDE348582D1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E913DD42-3B6F-A4DE-8C42-9E1864D21E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39783" y="913766"/>
            <a:ext cx="8763000" cy="625475"/>
          </a:xfrm>
        </p:spPr>
        <p:txBody>
          <a:bodyPr>
            <a:normAutofit fontScale="90000"/>
          </a:bodyPr>
          <a:lstStyle/>
          <a:p>
            <a:br>
              <a:rPr lang="en-GB" altLang="en-US" b="1" dirty="0"/>
            </a:br>
            <a:br>
              <a:rPr lang="en-GB" altLang="en-US" b="1" dirty="0"/>
            </a:br>
            <a:r>
              <a:rPr lang="en-US" altLang="en-US" sz="2800" b="1" dirty="0"/>
              <a:t>Creating Customer Value, Satisfaction and Loyalty</a:t>
            </a:r>
            <a:br>
              <a:rPr lang="en-GB" altLang="en-US" sz="2800" b="1" dirty="0"/>
            </a:br>
            <a:br>
              <a:rPr lang="en-GB" altLang="en-US" b="1" dirty="0"/>
            </a:br>
            <a:endParaRPr lang="en-GB" altLang="en-US" dirty="0"/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9384AE85-0F18-C7F7-2682-3ECFCBABF17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286691" y="2377440"/>
            <a:ext cx="8991600" cy="502920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US" altLang="en-US" sz="3600" b="1" dirty="0">
                <a:solidFill>
                  <a:srgbClr val="000000"/>
                </a:solidFill>
              </a:rPr>
              <a:t>What is quality?</a:t>
            </a:r>
          </a:p>
          <a:p>
            <a:pPr algn="ctr">
              <a:buFontTx/>
              <a:buNone/>
              <a:defRPr/>
            </a:pPr>
            <a:r>
              <a:rPr lang="en-US" altLang="en-US" sz="3500" b="1" dirty="0"/>
              <a:t>Quality is the totality of features and characteristics of a product or service that bear on its ability to satisfy stated or implied needs.</a:t>
            </a:r>
          </a:p>
          <a:p>
            <a:pPr marL="0" indent="0">
              <a:buNone/>
              <a:defRPr/>
            </a:pPr>
            <a:endParaRPr lang="en-GB" altLang="en-US" dirty="0"/>
          </a:p>
        </p:txBody>
      </p:sp>
      <p:sp>
        <p:nvSpPr>
          <p:cNvPr id="21508" name="Slide Number Placeholder 3">
            <a:extLst>
              <a:ext uri="{FF2B5EF4-FFF2-40B4-BE49-F238E27FC236}">
                <a16:creationId xmlns:a16="http://schemas.microsoft.com/office/drawing/2014/main" id="{2BE4AAA5-3C21-368D-485C-5EACB13B5BE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68F8236-DC94-4638-9C08-7A61977012D1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3EFDAF5B-676A-C3AD-5E4B-10DFC2BF1A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52600" y="136526"/>
            <a:ext cx="8763000" cy="625475"/>
          </a:xfrm>
        </p:spPr>
        <p:txBody>
          <a:bodyPr>
            <a:normAutofit fontScale="90000"/>
          </a:bodyPr>
          <a:lstStyle/>
          <a:p>
            <a:br>
              <a:rPr lang="en-GB" altLang="en-US" b="1"/>
            </a:br>
            <a:br>
              <a:rPr lang="en-GB" altLang="en-US" b="1"/>
            </a:br>
            <a:r>
              <a:rPr lang="en-US" altLang="en-US" sz="2800" b="1"/>
              <a:t>Creating Customer Value, Satisfaction and Loyalty</a:t>
            </a:r>
            <a:br>
              <a:rPr lang="en-GB" altLang="en-US" sz="2800" b="1"/>
            </a:br>
            <a:br>
              <a:rPr lang="en-GB" altLang="en-US" b="1"/>
            </a:br>
            <a:endParaRPr lang="en-GB" altLang="en-US"/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153EDB18-7DED-894C-6EBE-EC4FE3B3E3D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600200" y="685800"/>
            <a:ext cx="8991600" cy="50673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altLang="en-US" sz="3400" b="1" dirty="0" err="1">
                <a:solidFill>
                  <a:srgbClr val="000000"/>
                </a:solidFill>
              </a:rPr>
              <a:t>Maximising</a:t>
            </a:r>
            <a:r>
              <a:rPr lang="en-US" altLang="en-US" sz="3400" b="1" dirty="0">
                <a:solidFill>
                  <a:srgbClr val="000000"/>
                </a:solidFill>
              </a:rPr>
              <a:t> Customer Lifetime Value</a:t>
            </a:r>
          </a:p>
          <a:p>
            <a:pPr marL="0" indent="0">
              <a:buNone/>
              <a:defRPr/>
            </a:pPr>
            <a:endParaRPr lang="en-GB" altLang="en-US" sz="2000" dirty="0"/>
          </a:p>
          <a:p>
            <a:pPr marL="0" indent="0">
              <a:buNone/>
              <a:defRPr/>
            </a:pPr>
            <a:endParaRPr lang="en-GB" altLang="en-US" sz="2000" dirty="0"/>
          </a:p>
          <a:p>
            <a:pPr marL="0" indent="0">
              <a:buNone/>
              <a:defRPr/>
            </a:pPr>
            <a:endParaRPr lang="en-GB" altLang="en-US" sz="2000" dirty="0"/>
          </a:p>
          <a:p>
            <a:pPr marL="0" indent="0">
              <a:buNone/>
              <a:defRPr/>
            </a:pPr>
            <a:endParaRPr lang="en-GB" altLang="en-US" sz="2000" dirty="0"/>
          </a:p>
          <a:p>
            <a:pPr marL="0" indent="0">
              <a:buNone/>
              <a:defRPr/>
            </a:pPr>
            <a:endParaRPr lang="en-GB" altLang="en-US" sz="2000" dirty="0"/>
          </a:p>
          <a:p>
            <a:pPr marL="0" indent="0">
              <a:buNone/>
              <a:defRPr/>
            </a:pPr>
            <a:endParaRPr lang="en-GB" altLang="en-US" sz="2000" dirty="0"/>
          </a:p>
          <a:p>
            <a:pPr marL="0" indent="0">
              <a:buNone/>
              <a:defRPr/>
            </a:pPr>
            <a:endParaRPr lang="en-GB" altLang="en-US" sz="2000" dirty="0"/>
          </a:p>
          <a:p>
            <a:pPr marL="0" indent="0">
              <a:buNone/>
              <a:defRPr/>
            </a:pPr>
            <a:endParaRPr lang="en-GB" altLang="en-US" sz="2000" dirty="0"/>
          </a:p>
          <a:p>
            <a:pPr marL="0" indent="0">
              <a:buNone/>
              <a:defRPr/>
            </a:pPr>
            <a:endParaRPr lang="en-GB" altLang="en-US" sz="2000" dirty="0"/>
          </a:p>
          <a:p>
            <a:pPr marL="0" indent="0">
              <a:buNone/>
              <a:defRPr/>
            </a:pPr>
            <a:endParaRPr lang="en-GB" altLang="en-US" sz="2000" dirty="0"/>
          </a:p>
          <a:p>
            <a:pPr marL="0" indent="0">
              <a:buNone/>
              <a:defRPr/>
            </a:pPr>
            <a:endParaRPr lang="en-GB" altLang="en-US" sz="1600" dirty="0"/>
          </a:p>
          <a:p>
            <a:pPr marL="0" indent="0">
              <a:buNone/>
              <a:defRPr/>
            </a:pPr>
            <a:r>
              <a:rPr lang="en-GB" altLang="en-US" sz="1600" dirty="0"/>
              <a:t>For a brief video clip by a marketing executive of Johnson &amp; Johnson in which he stresses the importance of customer lifetime value: </a:t>
            </a:r>
            <a:r>
              <a:rPr lang="en-GB" altLang="en-US" sz="1600" dirty="0">
                <a:hlinkClick r:id="rId2"/>
              </a:rPr>
              <a:t>www.youtube.com/watch?v=uOqGReUyaYI</a:t>
            </a:r>
            <a:r>
              <a:rPr lang="en-GB" altLang="en-US" sz="1600" dirty="0"/>
              <a:t> </a:t>
            </a:r>
          </a:p>
          <a:p>
            <a:pPr algn="ctr">
              <a:buFontTx/>
              <a:buNone/>
              <a:defRPr/>
            </a:pPr>
            <a:endParaRPr lang="en-GB" altLang="en-US" sz="3400" b="1" dirty="0"/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9E9556F6-7EA8-8BDB-79B9-3CA215F838C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EEABA28-C4AE-4223-B46C-7DBA502529C3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5" name="AutoShape 3">
            <a:extLst>
              <a:ext uri="{FF2B5EF4-FFF2-40B4-BE49-F238E27FC236}">
                <a16:creationId xmlns:a16="http://schemas.microsoft.com/office/drawing/2014/main" id="{D1A3154A-D1F0-6ECB-413F-AD70D52A3A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3400" y="1136650"/>
            <a:ext cx="3581400" cy="1981200"/>
          </a:xfrm>
          <a:prstGeom prst="triangle">
            <a:avLst>
              <a:gd name="adj" fmla="val 47273"/>
            </a:avLst>
          </a:prstGeom>
          <a:solidFill>
            <a:srgbClr val="DBDBFF"/>
          </a:solidFill>
          <a:ln w="9525">
            <a:solidFill>
              <a:srgbClr val="CCCC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>
                <a:latin typeface="Arial" panose="020B0604020202020204" pitchFamily="34" charset="0"/>
                <a:cs typeface="Arial" panose="020B0604020202020204" pitchFamily="34" charset="0"/>
              </a:rPr>
              <a:t>Customer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>
                <a:latin typeface="Arial" panose="020B0604020202020204" pitchFamily="34" charset="0"/>
                <a:cs typeface="Arial" panose="020B0604020202020204" pitchFamily="34" charset="0"/>
              </a:rPr>
              <a:t>profitability</a:t>
            </a:r>
          </a:p>
        </p:txBody>
      </p:sp>
      <p:sp>
        <p:nvSpPr>
          <p:cNvPr id="6" name="AutoShape 4">
            <a:extLst>
              <a:ext uri="{FF2B5EF4-FFF2-40B4-BE49-F238E27FC236}">
                <a16:creationId xmlns:a16="http://schemas.microsoft.com/office/drawing/2014/main" id="{F4B04E55-6CFB-6F35-675B-61514243C1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60638" y="3111500"/>
            <a:ext cx="3581400" cy="1981200"/>
          </a:xfrm>
          <a:prstGeom prst="triangle">
            <a:avLst>
              <a:gd name="adj" fmla="val 50000"/>
            </a:avLst>
          </a:prstGeom>
          <a:solidFill>
            <a:srgbClr val="DBDBFF"/>
          </a:solidFill>
          <a:ln w="9525">
            <a:solidFill>
              <a:srgbClr val="CCCC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>
                <a:latin typeface="Arial" panose="020B0604020202020204" pitchFamily="34" charset="0"/>
                <a:cs typeface="Arial" panose="020B0604020202020204" pitchFamily="34" charset="0"/>
              </a:rPr>
              <a:t>Customer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>
                <a:latin typeface="Arial" panose="020B0604020202020204" pitchFamily="34" charset="0"/>
                <a:cs typeface="Arial" panose="020B0604020202020204" pitchFamily="34" charset="0"/>
              </a:rPr>
              <a:t>equity</a:t>
            </a:r>
          </a:p>
        </p:txBody>
      </p:sp>
      <p:sp>
        <p:nvSpPr>
          <p:cNvPr id="7" name="AutoShape 5">
            <a:extLst>
              <a:ext uri="{FF2B5EF4-FFF2-40B4-BE49-F238E27FC236}">
                <a16:creationId xmlns:a16="http://schemas.microsoft.com/office/drawing/2014/main" id="{1A09301F-991D-5A12-61D6-E632317147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42038" y="3111500"/>
            <a:ext cx="3581400" cy="1981200"/>
          </a:xfrm>
          <a:prstGeom prst="triangle">
            <a:avLst>
              <a:gd name="adj" fmla="val 50000"/>
            </a:avLst>
          </a:prstGeom>
          <a:solidFill>
            <a:srgbClr val="DBDBFF"/>
          </a:solidFill>
          <a:ln w="9525">
            <a:solidFill>
              <a:srgbClr val="CCCC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>
                <a:latin typeface="Arial" panose="020B0604020202020204" pitchFamily="34" charset="0"/>
                <a:cs typeface="Arial" panose="020B0604020202020204" pitchFamily="34" charset="0"/>
              </a:rPr>
              <a:t>Lifetime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>
                <a:latin typeface="Arial" panose="020B0604020202020204" pitchFamily="34" charset="0"/>
                <a:cs typeface="Arial" panose="020B0604020202020204" pitchFamily="34" charset="0"/>
              </a:rPr>
              <a:t>value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F554442B-7BAC-D6B5-2EAD-7C2D6DDA3DA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52600" y="136526"/>
            <a:ext cx="8763000" cy="625475"/>
          </a:xfrm>
        </p:spPr>
        <p:txBody>
          <a:bodyPr>
            <a:normAutofit fontScale="90000"/>
          </a:bodyPr>
          <a:lstStyle/>
          <a:p>
            <a:br>
              <a:rPr lang="en-GB" altLang="en-US" b="1"/>
            </a:br>
            <a:br>
              <a:rPr lang="en-GB" altLang="en-US" b="1"/>
            </a:br>
            <a:r>
              <a:rPr lang="en-US" altLang="en-US" sz="2800" b="1"/>
              <a:t>Creating Customer Value, Satisfaction and Loyalty</a:t>
            </a:r>
            <a:br>
              <a:rPr lang="en-GB" altLang="en-US" sz="2800" b="1"/>
            </a:br>
            <a:br>
              <a:rPr lang="en-GB" altLang="en-US" b="1"/>
            </a:br>
            <a:endParaRPr lang="en-GB" altLang="en-US"/>
          </a:p>
        </p:txBody>
      </p:sp>
      <p:sp>
        <p:nvSpPr>
          <p:cNvPr id="23555" name="Content Placeholder 2">
            <a:extLst>
              <a:ext uri="{FF2B5EF4-FFF2-40B4-BE49-F238E27FC236}">
                <a16:creationId xmlns:a16="http://schemas.microsoft.com/office/drawing/2014/main" id="{33F362D6-2C65-CBAC-5D57-3502573C482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600200" y="685800"/>
            <a:ext cx="8991600" cy="5029200"/>
          </a:xfrm>
        </p:spPr>
        <p:txBody>
          <a:bodyPr/>
          <a:lstStyle/>
          <a:p>
            <a:pPr marL="0" indent="0">
              <a:buNone/>
            </a:pPr>
            <a:r>
              <a:rPr lang="en-US" altLang="en-US" b="1"/>
              <a:t>The 150-20 Rule</a:t>
            </a:r>
          </a:p>
          <a:p>
            <a:pPr marL="0" indent="0">
              <a:buNone/>
            </a:pPr>
            <a:endParaRPr lang="en-US" altLang="en-US" sz="3500" b="1"/>
          </a:p>
          <a:p>
            <a:pPr marL="0" indent="0">
              <a:buNone/>
            </a:pPr>
            <a:endParaRPr lang="en-US" altLang="en-US" sz="3500" b="1"/>
          </a:p>
          <a:p>
            <a:pPr marL="0" indent="0">
              <a:buNone/>
            </a:pPr>
            <a:endParaRPr lang="en-US" altLang="en-US" sz="3500" b="1"/>
          </a:p>
          <a:p>
            <a:pPr marL="0" indent="0">
              <a:buNone/>
            </a:pPr>
            <a:endParaRPr lang="en-US" altLang="en-US" sz="3500" b="1"/>
          </a:p>
          <a:p>
            <a:pPr marL="0" indent="0">
              <a:buNone/>
            </a:pPr>
            <a:endParaRPr lang="en-US" altLang="en-US" sz="3500" b="1"/>
          </a:p>
          <a:p>
            <a:pPr marL="0" indent="0">
              <a:buNone/>
            </a:pPr>
            <a:endParaRPr lang="en-US" altLang="en-US" sz="3500" b="1"/>
          </a:p>
          <a:p>
            <a:pPr marL="0" indent="0">
              <a:buNone/>
            </a:pPr>
            <a:r>
              <a:rPr lang="en-US" altLang="en-US" sz="1000" b="1"/>
              <a:t>The 150-20 rule: ‘the 20 per cent most profitable customers generate as much as 150 per cent of the profits of a company; the 20 per cent least profitable lose 100 per cent of the profits’</a:t>
            </a:r>
            <a:br>
              <a:rPr lang="en-US" altLang="en-US" sz="1000" b="1"/>
            </a:br>
            <a:r>
              <a:rPr lang="en-US" altLang="en-US" sz="1000" b="1" i="1"/>
              <a:t>Source</a:t>
            </a:r>
            <a:r>
              <a:rPr lang="en-US" altLang="en-US" sz="1000" b="1"/>
              <a:t>: L. Selden and Y. S. Selden (2006) Profitable customer: the key to great brands, </a:t>
            </a:r>
            <a:r>
              <a:rPr lang="en-US" altLang="en-US" sz="1000" b="1" i="1"/>
              <a:t>Advertising Age</a:t>
            </a:r>
            <a:r>
              <a:rPr lang="en-US" altLang="en-US" sz="1000" b="1"/>
              <a:t>, 77(28), 7–9. Copyright © 2006 Crain Communications, Inc. Reproduced with permission</a:t>
            </a:r>
            <a:endParaRPr lang="en-GB" altLang="en-US" sz="1000" b="1"/>
          </a:p>
        </p:txBody>
      </p:sp>
      <p:sp>
        <p:nvSpPr>
          <p:cNvPr id="23556" name="Slide Number Placeholder 3">
            <a:extLst>
              <a:ext uri="{FF2B5EF4-FFF2-40B4-BE49-F238E27FC236}">
                <a16:creationId xmlns:a16="http://schemas.microsoft.com/office/drawing/2014/main" id="{BA3E3F2E-8231-8621-DDAD-D5CDE5AD752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CF090F1-8D5D-4E5B-B24B-57357ECC7DCA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pic>
        <p:nvPicPr>
          <p:cNvPr id="23557" name="Picture 5" descr="M11NF004">
            <a:extLst>
              <a:ext uri="{FF2B5EF4-FFF2-40B4-BE49-F238E27FC236}">
                <a16:creationId xmlns:a16="http://schemas.microsoft.com/office/drawing/2014/main" id="{1AEFA639-2B50-033B-4C01-A3A5558666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714" y="1143000"/>
            <a:ext cx="6378575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10971FB9-6B8A-7F08-6BED-98896745808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52600" y="136526"/>
            <a:ext cx="8763000" cy="625475"/>
          </a:xfrm>
        </p:spPr>
        <p:txBody>
          <a:bodyPr>
            <a:normAutofit fontScale="90000"/>
          </a:bodyPr>
          <a:lstStyle/>
          <a:p>
            <a:br>
              <a:rPr lang="en-GB" altLang="en-US" b="1"/>
            </a:br>
            <a:br>
              <a:rPr lang="en-GB" altLang="en-US" b="1"/>
            </a:br>
            <a:r>
              <a:rPr lang="en-US" altLang="en-US" sz="2800" b="1"/>
              <a:t>Creating Customer Value, Satisfaction and Loyalty</a:t>
            </a:r>
            <a:br>
              <a:rPr lang="en-GB" altLang="en-US" sz="2800" b="1"/>
            </a:br>
            <a:br>
              <a:rPr lang="en-GB" altLang="en-US" b="1"/>
            </a:br>
            <a:endParaRPr lang="en-GB" altLang="en-US"/>
          </a:p>
        </p:txBody>
      </p:sp>
      <p:sp>
        <p:nvSpPr>
          <p:cNvPr id="24579" name="Content Placeholder 2">
            <a:extLst>
              <a:ext uri="{FF2B5EF4-FFF2-40B4-BE49-F238E27FC236}">
                <a16:creationId xmlns:a16="http://schemas.microsoft.com/office/drawing/2014/main" id="{045E4C4A-A019-EB0C-1DDB-3879E3024F8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600200" y="685800"/>
            <a:ext cx="8991600" cy="5029200"/>
          </a:xfrm>
        </p:spPr>
        <p:txBody>
          <a:bodyPr/>
          <a:lstStyle/>
          <a:p>
            <a:pPr marL="0" indent="0">
              <a:buNone/>
            </a:pPr>
            <a:endParaRPr lang="en-US" altLang="en-US" sz="3500" b="1"/>
          </a:p>
          <a:p>
            <a:pPr marL="0" indent="0">
              <a:buNone/>
            </a:pPr>
            <a:endParaRPr lang="en-US" altLang="en-US" sz="3500" b="1"/>
          </a:p>
          <a:p>
            <a:pPr marL="0" indent="0">
              <a:buNone/>
            </a:pPr>
            <a:endParaRPr lang="en-US" altLang="en-US" sz="3500" b="1"/>
          </a:p>
          <a:p>
            <a:pPr marL="0" indent="0">
              <a:buNone/>
            </a:pPr>
            <a:endParaRPr lang="en-US" altLang="en-US" sz="3500" b="1"/>
          </a:p>
          <a:p>
            <a:pPr marL="0" indent="0">
              <a:buNone/>
            </a:pPr>
            <a:endParaRPr lang="en-US" altLang="en-US" sz="3500" b="1"/>
          </a:p>
          <a:p>
            <a:pPr marL="0" indent="0">
              <a:buNone/>
            </a:pPr>
            <a:endParaRPr lang="en-US" altLang="en-US" sz="3500" b="1"/>
          </a:p>
          <a:p>
            <a:pPr marL="0" indent="0">
              <a:buNone/>
            </a:pPr>
            <a:endParaRPr lang="en-US" altLang="en-US" sz="3500" b="1"/>
          </a:p>
          <a:p>
            <a:pPr marL="0" indent="0">
              <a:buNone/>
            </a:pPr>
            <a:r>
              <a:rPr lang="en-US" altLang="en-US" sz="2000" b="1"/>
              <a:t>Customer-Product Profitability Analysis</a:t>
            </a:r>
            <a:endParaRPr lang="en-GB" altLang="en-US" b="1"/>
          </a:p>
        </p:txBody>
      </p:sp>
      <p:sp>
        <p:nvSpPr>
          <p:cNvPr id="24580" name="Slide Number Placeholder 3">
            <a:extLst>
              <a:ext uri="{FF2B5EF4-FFF2-40B4-BE49-F238E27FC236}">
                <a16:creationId xmlns:a16="http://schemas.microsoft.com/office/drawing/2014/main" id="{A7F35FD6-9432-D784-7560-AF88C847308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B13D911-B1DA-4213-8233-9F01E1133A97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pic>
        <p:nvPicPr>
          <p:cNvPr id="24581" name="Picture 4" descr="M11NF005">
            <a:extLst>
              <a:ext uri="{FF2B5EF4-FFF2-40B4-BE49-F238E27FC236}">
                <a16:creationId xmlns:a16="http://schemas.microsoft.com/office/drawing/2014/main" id="{56957B22-AA85-B313-E462-5CC595D83C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762000"/>
            <a:ext cx="8534400" cy="427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A598CFED-5A04-DA75-CE7A-48535840571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79721" y="519299"/>
            <a:ext cx="8763000" cy="625475"/>
          </a:xfrm>
        </p:spPr>
        <p:txBody>
          <a:bodyPr>
            <a:normAutofit fontScale="90000"/>
          </a:bodyPr>
          <a:lstStyle/>
          <a:p>
            <a:br>
              <a:rPr lang="en-GB" altLang="en-US" b="1" dirty="0"/>
            </a:br>
            <a:br>
              <a:rPr lang="en-GB" altLang="en-US" b="1" dirty="0"/>
            </a:br>
            <a:r>
              <a:rPr lang="en-US" altLang="en-US" sz="2800" b="1" dirty="0"/>
              <a:t>Creating Customer Value, Satisfaction and Loyalty</a:t>
            </a:r>
            <a:br>
              <a:rPr lang="en-GB" altLang="en-US" sz="2800" b="1" dirty="0"/>
            </a:br>
            <a:br>
              <a:rPr lang="en-GB" altLang="en-US" b="1" dirty="0"/>
            </a:br>
            <a:endParaRPr lang="en-GB" altLang="en-US" dirty="0"/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1DAE039F-EFAD-00FE-993A-E4F468487DF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084521" y="1461977"/>
            <a:ext cx="8991600" cy="502920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US" altLang="en-US" sz="4000" b="1" dirty="0"/>
              <a:t>What is the Experience Economy?</a:t>
            </a:r>
          </a:p>
          <a:p>
            <a:pPr>
              <a:spcBef>
                <a:spcPct val="0"/>
              </a:spcBef>
              <a:spcAft>
                <a:spcPts val="2400"/>
              </a:spcAft>
              <a:defRPr/>
            </a:pPr>
            <a:r>
              <a:rPr lang="en-US" altLang="en-US" sz="2700" dirty="0"/>
              <a:t>The term ‘experience economy’ was first coined in 1999 by Pine and Gilmore when they described an advanced service economy that began to market a ‘mass </a:t>
            </a:r>
            <a:r>
              <a:rPr lang="en-US" altLang="en-US" sz="2700" dirty="0" err="1"/>
              <a:t>customisation</a:t>
            </a:r>
            <a:r>
              <a:rPr lang="en-US" altLang="en-US" sz="2700" dirty="0"/>
              <a:t>’ of service offerings. </a:t>
            </a:r>
          </a:p>
          <a:p>
            <a:pPr>
              <a:spcBef>
                <a:spcPct val="0"/>
              </a:spcBef>
              <a:spcAft>
                <a:spcPts val="2400"/>
              </a:spcAft>
              <a:defRPr/>
            </a:pPr>
            <a:r>
              <a:rPr lang="en-US" altLang="en-US" sz="2700" dirty="0"/>
              <a:t>Using theatre as a metaphor they argued that business should function in a similar way to a theatre that develops and presents a performance which it hopes will be appreciated by its audience. </a:t>
            </a:r>
          </a:p>
          <a:p>
            <a:pPr marL="0" indent="0">
              <a:buNone/>
              <a:defRPr/>
            </a:pPr>
            <a:endParaRPr lang="en-GB" altLang="en-US" dirty="0"/>
          </a:p>
        </p:txBody>
      </p:sp>
      <p:sp>
        <p:nvSpPr>
          <p:cNvPr id="25604" name="Slide Number Placeholder 3">
            <a:extLst>
              <a:ext uri="{FF2B5EF4-FFF2-40B4-BE49-F238E27FC236}">
                <a16:creationId xmlns:a16="http://schemas.microsoft.com/office/drawing/2014/main" id="{912863FA-CFD9-265E-B2F9-353E26EA91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BF16281-3E64-4AD7-8203-5DD7A33D9D12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18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447B0425-9E2A-CB38-AE9E-BCAD1C2B9A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98968" y="450186"/>
            <a:ext cx="8763000" cy="625475"/>
          </a:xfrm>
        </p:spPr>
        <p:txBody>
          <a:bodyPr>
            <a:normAutofit fontScale="90000"/>
          </a:bodyPr>
          <a:lstStyle/>
          <a:p>
            <a:br>
              <a:rPr lang="en-GB" altLang="en-US" b="1" dirty="0"/>
            </a:br>
            <a:br>
              <a:rPr lang="en-GB" altLang="en-US" b="1" dirty="0"/>
            </a:br>
            <a:r>
              <a:rPr lang="en-US" altLang="en-US" sz="2800" b="1" dirty="0"/>
              <a:t>Creating Customer Value, Satisfaction and Loyalty</a:t>
            </a:r>
            <a:br>
              <a:rPr lang="en-GB" altLang="en-US" sz="2800" b="1" dirty="0"/>
            </a:br>
            <a:br>
              <a:rPr lang="en-GB" altLang="en-US" b="1" dirty="0"/>
            </a:br>
            <a:endParaRPr lang="en-GB" altLang="en-US" dirty="0"/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3C56FBFF-D5B8-9C88-7CF3-CF5D9FCB6AC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90600" y="1509712"/>
            <a:ext cx="8991600" cy="5029200"/>
          </a:xfrm>
        </p:spPr>
        <p:txBody>
          <a:bodyPr/>
          <a:lstStyle/>
          <a:p>
            <a:pPr marL="0" indent="0" algn="ctr">
              <a:buNone/>
              <a:defRPr/>
            </a:pPr>
            <a:r>
              <a:rPr lang="en-US" altLang="en-US" sz="4000" dirty="0">
                <a:solidFill>
                  <a:srgbClr val="0E1E20"/>
                </a:solidFill>
              </a:rPr>
              <a:t>Steps in the Co-creation Process</a:t>
            </a:r>
          </a:p>
          <a:p>
            <a:pPr>
              <a:spcAft>
                <a:spcPts val="1200"/>
              </a:spcAft>
              <a:buClr>
                <a:schemeClr val="tx1"/>
              </a:buClr>
              <a:buFontTx/>
              <a:buChar char="•"/>
              <a:defRPr/>
            </a:pPr>
            <a:r>
              <a:rPr lang="en-US" altLang="en-US" sz="2400" dirty="0"/>
              <a:t>Define clear objectives for the project.</a:t>
            </a:r>
          </a:p>
          <a:p>
            <a:pPr>
              <a:spcAft>
                <a:spcPts val="1200"/>
              </a:spcAft>
              <a:buClr>
                <a:schemeClr val="tx1"/>
              </a:buClr>
              <a:buFontTx/>
              <a:buChar char="•"/>
              <a:defRPr/>
            </a:pPr>
            <a:r>
              <a:rPr lang="en-US" altLang="en-US" sz="2400" dirty="0"/>
              <a:t>Discover who are the right customers to involve in the process.</a:t>
            </a:r>
          </a:p>
          <a:p>
            <a:pPr>
              <a:spcAft>
                <a:spcPts val="1200"/>
              </a:spcAft>
              <a:buClr>
                <a:schemeClr val="tx1"/>
              </a:buClr>
              <a:buFontTx/>
              <a:buChar char="•"/>
              <a:defRPr/>
            </a:pPr>
            <a:r>
              <a:rPr lang="en-US" altLang="en-US" sz="2400" dirty="0"/>
              <a:t>Work with customers to discover what they really want to include in a market offering.</a:t>
            </a:r>
          </a:p>
          <a:p>
            <a:pPr>
              <a:spcAft>
                <a:spcPts val="1200"/>
              </a:spcAft>
              <a:buClr>
                <a:schemeClr val="tx1"/>
              </a:buClr>
              <a:buFontTx/>
              <a:buChar char="•"/>
              <a:defRPr/>
            </a:pPr>
            <a:r>
              <a:rPr lang="en-US" altLang="en-US" sz="2400" dirty="0"/>
              <a:t>Design market offerings-systems jointly to meet those customers’ needs.</a:t>
            </a:r>
          </a:p>
          <a:p>
            <a:pPr>
              <a:spcAft>
                <a:spcPts val="1200"/>
              </a:spcAft>
              <a:buClr>
                <a:schemeClr val="tx1"/>
              </a:buClr>
              <a:buFontTx/>
              <a:buChar char="•"/>
              <a:defRPr/>
            </a:pPr>
            <a:r>
              <a:rPr lang="en-US" altLang="en-US" sz="2400" dirty="0"/>
              <a:t>Share the customer-perceived value.</a:t>
            </a:r>
          </a:p>
          <a:p>
            <a:pPr>
              <a:spcAft>
                <a:spcPts val="1200"/>
              </a:spcAft>
              <a:buClr>
                <a:schemeClr val="tx1"/>
              </a:buClr>
              <a:buFontTx/>
              <a:buChar char="•"/>
              <a:defRPr/>
            </a:pPr>
            <a:r>
              <a:rPr lang="en-US" altLang="en-US" sz="2400" dirty="0"/>
              <a:t>Overcome internal resistance to change.</a:t>
            </a:r>
            <a:endParaRPr lang="en-GB" altLang="en-US" dirty="0"/>
          </a:p>
        </p:txBody>
      </p:sp>
      <p:sp>
        <p:nvSpPr>
          <p:cNvPr id="26628" name="Slide Number Placeholder 3">
            <a:extLst>
              <a:ext uri="{FF2B5EF4-FFF2-40B4-BE49-F238E27FC236}">
                <a16:creationId xmlns:a16="http://schemas.microsoft.com/office/drawing/2014/main" id="{6B024540-A1BE-269C-F345-9AE46E2629B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0C58F9E-A80F-4D08-903C-487C386C8A19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3309A106-C594-C667-5F32-CF2673ECDA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52600" y="136526"/>
            <a:ext cx="8763000" cy="625475"/>
          </a:xfrm>
        </p:spPr>
        <p:txBody>
          <a:bodyPr>
            <a:normAutofit fontScale="90000"/>
          </a:bodyPr>
          <a:lstStyle/>
          <a:p>
            <a:br>
              <a:rPr lang="en-GB" altLang="en-US" b="1"/>
            </a:br>
            <a:br>
              <a:rPr lang="en-GB" altLang="en-US" b="1"/>
            </a:br>
            <a:r>
              <a:rPr lang="en-US" altLang="en-US" sz="2800" b="1"/>
              <a:t>Creating Customer Value, Satisfaction and Loyalty</a:t>
            </a:r>
            <a:br>
              <a:rPr lang="en-GB" altLang="en-US" sz="2800" b="1"/>
            </a:br>
            <a:br>
              <a:rPr lang="en-GB" altLang="en-US" b="1"/>
            </a:br>
            <a:endParaRPr lang="en-GB" altLang="en-US"/>
          </a:p>
        </p:txBody>
      </p:sp>
      <p:sp>
        <p:nvSpPr>
          <p:cNvPr id="27651" name="Content Placeholder 2">
            <a:extLst>
              <a:ext uri="{FF2B5EF4-FFF2-40B4-BE49-F238E27FC236}">
                <a16:creationId xmlns:a16="http://schemas.microsoft.com/office/drawing/2014/main" id="{80D93332-CBCA-31F6-0119-759A9701304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600200" y="685800"/>
            <a:ext cx="8991600" cy="5029200"/>
          </a:xfrm>
        </p:spPr>
        <p:txBody>
          <a:bodyPr/>
          <a:lstStyle/>
          <a:p>
            <a:pPr marL="0" indent="0">
              <a:buNone/>
            </a:pPr>
            <a:r>
              <a:rPr lang="en-US" altLang="en-US" sz="3000" b="1"/>
              <a:t>Elements in the Experience Scorecard</a:t>
            </a:r>
          </a:p>
          <a:p>
            <a:pPr marL="0" indent="0">
              <a:buNone/>
            </a:pPr>
            <a:endParaRPr lang="en-GB" altLang="en-US"/>
          </a:p>
        </p:txBody>
      </p:sp>
      <p:sp>
        <p:nvSpPr>
          <p:cNvPr id="27652" name="Slide Number Placeholder 3">
            <a:extLst>
              <a:ext uri="{FF2B5EF4-FFF2-40B4-BE49-F238E27FC236}">
                <a16:creationId xmlns:a16="http://schemas.microsoft.com/office/drawing/2014/main" id="{0DD4D1F6-63ED-97A5-499B-D1ED6AF4E1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5312780-AD47-4DF1-A2BF-EB37668FB3E8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909F6B-433A-0984-0518-539ED4F47265}"/>
              </a:ext>
            </a:extLst>
          </p:cNvPr>
          <p:cNvSpPr/>
          <p:nvPr/>
        </p:nvSpPr>
        <p:spPr>
          <a:xfrm>
            <a:off x="4114800" y="1219200"/>
            <a:ext cx="3581400" cy="762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chemeClr val="tx2"/>
                </a:solidFill>
                <a:cs typeface="Arial" charset="0"/>
              </a:rPr>
              <a:t>Personal relevance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528DEE77-3E78-2B22-E50E-29A316EB0CD9}"/>
              </a:ext>
            </a:extLst>
          </p:cNvPr>
          <p:cNvSpPr/>
          <p:nvPr/>
        </p:nvSpPr>
        <p:spPr>
          <a:xfrm>
            <a:off x="4108450" y="2057400"/>
            <a:ext cx="3581400" cy="762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chemeClr val="tx2"/>
                </a:solidFill>
              </a:rPr>
              <a:t>Novelty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C3748885-9FAD-7481-71AD-E616C61DB4A8}"/>
              </a:ext>
            </a:extLst>
          </p:cNvPr>
          <p:cNvSpPr/>
          <p:nvPr/>
        </p:nvSpPr>
        <p:spPr>
          <a:xfrm>
            <a:off x="4114800" y="2857500"/>
            <a:ext cx="3581400" cy="762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chemeClr val="tx2"/>
                </a:solidFill>
              </a:rPr>
              <a:t>Surprise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6B2D8291-AC90-333D-6EAA-7F484EE8885B}"/>
              </a:ext>
            </a:extLst>
          </p:cNvPr>
          <p:cNvSpPr/>
          <p:nvPr/>
        </p:nvSpPr>
        <p:spPr>
          <a:xfrm>
            <a:off x="4114800" y="3695700"/>
            <a:ext cx="3581400" cy="762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chemeClr val="tx2"/>
                </a:solidFill>
              </a:rPr>
              <a:t>Learning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1C82DBF9-015F-D38A-A03A-0C2FF01D9857}"/>
              </a:ext>
            </a:extLst>
          </p:cNvPr>
          <p:cNvSpPr/>
          <p:nvPr/>
        </p:nvSpPr>
        <p:spPr>
          <a:xfrm>
            <a:off x="4129088" y="4519613"/>
            <a:ext cx="3581400" cy="762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chemeClr val="tx2"/>
                </a:solidFill>
              </a:rPr>
              <a:t>Engagement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4F7BA308-311A-7E02-921D-73A2E514BF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52600" y="136526"/>
            <a:ext cx="8763000" cy="625475"/>
          </a:xfrm>
        </p:spPr>
        <p:txBody>
          <a:bodyPr>
            <a:normAutofit fontScale="90000"/>
          </a:bodyPr>
          <a:lstStyle/>
          <a:p>
            <a:br>
              <a:rPr lang="en-GB" altLang="en-US" b="1"/>
            </a:br>
            <a:br>
              <a:rPr lang="en-GB" altLang="en-US" b="1"/>
            </a:br>
            <a:r>
              <a:rPr lang="en-US" altLang="en-US" sz="2800" b="1"/>
              <a:t>Creating Customer Value, Satisfaction and Loyalty</a:t>
            </a:r>
            <a:br>
              <a:rPr lang="en-GB" altLang="en-US" sz="2800" b="1"/>
            </a:br>
            <a:br>
              <a:rPr lang="en-GB" altLang="en-US" b="1"/>
            </a:br>
            <a:endParaRPr lang="en-GB" altLang="en-US"/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4D391478-0633-36D3-6CE3-B4485725BA5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7214" y="896938"/>
            <a:ext cx="10554585" cy="54594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altLang="en-US" sz="4000" b="1" dirty="0"/>
          </a:p>
          <a:p>
            <a:pPr marL="0" indent="0">
              <a:buNone/>
            </a:pPr>
            <a:endParaRPr lang="en-US" altLang="en-US" sz="4000" b="1" dirty="0"/>
          </a:p>
          <a:p>
            <a:pPr marL="0" indent="0">
              <a:buNone/>
            </a:pPr>
            <a:endParaRPr lang="en-US" altLang="en-US" sz="4000" b="1" dirty="0"/>
          </a:p>
          <a:p>
            <a:pPr marL="0" indent="0">
              <a:buNone/>
            </a:pPr>
            <a:endParaRPr lang="en-US" altLang="en-US" sz="4000" b="1" dirty="0"/>
          </a:p>
          <a:p>
            <a:pPr marL="0" indent="0">
              <a:buNone/>
            </a:pPr>
            <a:endParaRPr lang="en-US" altLang="en-US" sz="4000" b="1" dirty="0"/>
          </a:p>
          <a:p>
            <a:pPr marL="0" indent="0">
              <a:spcBef>
                <a:spcPct val="0"/>
              </a:spcBef>
              <a:spcAft>
                <a:spcPts val="2400"/>
              </a:spcAft>
              <a:buNone/>
            </a:pPr>
            <a:endParaRPr lang="en-US" altLang="en-US" dirty="0"/>
          </a:p>
          <a:p>
            <a:pPr marL="0" indent="0">
              <a:spcBef>
                <a:spcPct val="0"/>
              </a:spcBef>
              <a:spcAft>
                <a:spcPts val="2400"/>
              </a:spcAft>
              <a:buNone/>
            </a:pPr>
            <a:endParaRPr lang="en-US" altLang="en-US" sz="2200" b="1" dirty="0"/>
          </a:p>
          <a:p>
            <a:pPr marL="0" indent="0">
              <a:spcBef>
                <a:spcPct val="0"/>
              </a:spcBef>
              <a:spcAft>
                <a:spcPts val="2400"/>
              </a:spcAft>
              <a:buNone/>
            </a:pPr>
            <a:endParaRPr lang="en-US" altLang="en-US" sz="2200" b="1" dirty="0"/>
          </a:p>
          <a:p>
            <a:pPr marL="0" indent="0">
              <a:spcBef>
                <a:spcPct val="0"/>
              </a:spcBef>
              <a:spcAft>
                <a:spcPts val="2400"/>
              </a:spcAft>
              <a:buNone/>
            </a:pPr>
            <a:r>
              <a:rPr lang="en-US" altLang="en-US" sz="2200" b="1" dirty="0"/>
              <a:t>Structure of Flows in a Modern Exchange Economy.</a:t>
            </a:r>
            <a:r>
              <a:rPr lang="en-US" altLang="en-US" sz="2200" dirty="0"/>
              <a:t> </a:t>
            </a:r>
          </a:p>
          <a:p>
            <a:pPr marL="0" indent="0">
              <a:buNone/>
            </a:pPr>
            <a:endParaRPr lang="en-GB" altLang="en-US" dirty="0"/>
          </a:p>
        </p:txBody>
      </p:sp>
      <p:sp>
        <p:nvSpPr>
          <p:cNvPr id="28676" name="Slide Number Placeholder 3">
            <a:extLst>
              <a:ext uri="{FF2B5EF4-FFF2-40B4-BE49-F238E27FC236}">
                <a16:creationId xmlns:a16="http://schemas.microsoft.com/office/drawing/2014/main" id="{B3A6CC01-418D-4B90-85E9-FE7DB709E00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490E624-891E-4CB3-BC62-891777F79E96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21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pic>
        <p:nvPicPr>
          <p:cNvPr id="28677" name="Picture 4" descr="M11NF008">
            <a:extLst>
              <a:ext uri="{FF2B5EF4-FFF2-40B4-BE49-F238E27FC236}">
                <a16:creationId xmlns:a16="http://schemas.microsoft.com/office/drawing/2014/main" id="{522385A1-70B2-4FCA-9A1C-F60A3B7A94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153" y="967062"/>
            <a:ext cx="8356787" cy="3924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5A8E2774-1B0A-77FA-E691-1CE8242F82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72386" y="971182"/>
            <a:ext cx="8763000" cy="625475"/>
          </a:xfrm>
        </p:spPr>
        <p:txBody>
          <a:bodyPr>
            <a:normAutofit fontScale="90000"/>
          </a:bodyPr>
          <a:lstStyle/>
          <a:p>
            <a:br>
              <a:rPr lang="en-GB" altLang="en-US" b="1" dirty="0"/>
            </a:br>
            <a:br>
              <a:rPr lang="en-GB" altLang="en-US" b="1" dirty="0"/>
            </a:br>
            <a:r>
              <a:rPr lang="en-US" altLang="en-US" sz="2800" b="1" dirty="0"/>
              <a:t>Creating Customer Value, Satisfaction and Loyalty</a:t>
            </a:r>
            <a:br>
              <a:rPr lang="en-GB" altLang="en-US" sz="2800" b="1" dirty="0"/>
            </a:br>
            <a:br>
              <a:rPr lang="en-GB" altLang="en-US" b="1" dirty="0"/>
            </a:br>
            <a:endParaRPr lang="en-GB" altLang="en-US" dirty="0"/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DAA1A61D-CFC7-3408-680D-1DC3ADA7AE2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30349" y="2248786"/>
            <a:ext cx="8991600" cy="5029200"/>
          </a:xfrm>
        </p:spPr>
        <p:txBody>
          <a:bodyPr/>
          <a:lstStyle/>
          <a:p>
            <a:pPr marL="0" indent="0">
              <a:spcBef>
                <a:spcPct val="0"/>
              </a:spcBef>
              <a:spcAft>
                <a:spcPts val="2400"/>
              </a:spcAft>
              <a:buNone/>
              <a:defRPr/>
            </a:pPr>
            <a:r>
              <a:rPr lang="en-US" altLang="en-US" sz="3600" dirty="0"/>
              <a:t>Consider what is meant by customer-perceived value.</a:t>
            </a:r>
          </a:p>
          <a:p>
            <a:pPr>
              <a:spcBef>
                <a:spcPct val="0"/>
              </a:spcBef>
              <a:spcAft>
                <a:spcPts val="2400"/>
              </a:spcAft>
              <a:defRPr/>
            </a:pPr>
            <a:r>
              <a:rPr lang="en-US" altLang="en-US" sz="3600" dirty="0"/>
              <a:t>This video clip explains how companies can deliver customer value: </a:t>
            </a:r>
            <a:r>
              <a:rPr lang="en-GB" sz="3600" dirty="0">
                <a:hlinkClick r:id="rId2"/>
              </a:rPr>
              <a:t>Understanding what customers value - YouTube</a:t>
            </a:r>
            <a:endParaRPr lang="en-US" altLang="en-US" sz="3600" dirty="0"/>
          </a:p>
          <a:p>
            <a:pPr marL="0" indent="0">
              <a:buNone/>
              <a:defRPr/>
            </a:pPr>
            <a:endParaRPr lang="en-GB" altLang="en-US" dirty="0"/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143E0040-BA9D-E0FA-9993-ED95224E14A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6E0A61A-E876-4E61-8A62-8B7A5D8CAD15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22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BE7DEE19-A3F5-D68D-8361-AAA9F4F63EE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7614" y="402340"/>
            <a:ext cx="8829675" cy="701675"/>
          </a:xfrm>
        </p:spPr>
        <p:txBody>
          <a:bodyPr/>
          <a:lstStyle/>
          <a:p>
            <a:pPr eaLnBrk="1" hangingPunct="1"/>
            <a:r>
              <a:rPr lang="en-GB" altLang="en-US" sz="2800" b="1" dirty="0">
                <a:ea typeface="Calibri" panose="020F0502020204030204" pitchFamily="34" charset="0"/>
                <a:cs typeface="Times New Roman" panose="02020603050405020304" pitchFamily="18" charset="0"/>
              </a:rPr>
              <a:t>Further Readings for Week 4.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07483B66-A4FB-2B0D-1672-D21AFAB0374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83781" y="1318436"/>
            <a:ext cx="10098494" cy="4396563"/>
          </a:xfrm>
        </p:spPr>
        <p:txBody>
          <a:bodyPr/>
          <a:lstStyle/>
          <a:p>
            <a:pPr marL="0" indent="0" algn="just">
              <a:buNone/>
              <a:defRPr/>
            </a:pPr>
            <a:r>
              <a:rPr lang="en-GB" sz="2400" b="1" dirty="0"/>
              <a:t>Article:</a:t>
            </a:r>
            <a:endParaRPr lang="en-GB" sz="2400" dirty="0"/>
          </a:p>
          <a:p>
            <a:pPr algn="just">
              <a:defRPr/>
            </a:pPr>
            <a:r>
              <a:rPr lang="en-GB" sz="2400" dirty="0"/>
              <a:t>Parasuraman, A., Valarie Zeithaml, and Leonard Berry (1985), "A Conceptual Model of Service Quality and Its Implications for Future Research," Journal of Marketing, 49 (Fall), 41-50 </a:t>
            </a:r>
          </a:p>
          <a:p>
            <a:pPr algn="just">
              <a:defRPr/>
            </a:pPr>
            <a:r>
              <a:rPr lang="en-US" altLang="en-US" sz="2400" dirty="0"/>
              <a:t>Prahalad, C. K. and Ramaswamy, V. (2003) The New Frontier of Experience Innovation, </a:t>
            </a:r>
            <a:r>
              <a:rPr lang="en-US" altLang="en-US" sz="2400" i="1" dirty="0"/>
              <a:t>MIT Sloan Management Review</a:t>
            </a:r>
            <a:r>
              <a:rPr lang="en-US" altLang="en-US" sz="2400" dirty="0"/>
              <a:t>, 44(4), 12–18.</a:t>
            </a:r>
            <a:endParaRPr lang="en-GB" sz="2400" dirty="0"/>
          </a:p>
          <a:p>
            <a:pPr algn="just">
              <a:defRPr/>
            </a:pPr>
            <a:endParaRPr lang="en-GB" sz="2400" dirty="0"/>
          </a:p>
          <a:p>
            <a:pPr marL="0" indent="0" algn="just">
              <a:buNone/>
              <a:defRPr/>
            </a:pPr>
            <a:r>
              <a:rPr lang="en-GB" sz="2400" b="1" dirty="0"/>
              <a:t>Case Study:</a:t>
            </a:r>
          </a:p>
          <a:p>
            <a:pPr marL="0" indent="0" algn="just">
              <a:buNone/>
              <a:defRPr/>
            </a:pPr>
            <a:r>
              <a:rPr lang="en-GB" sz="2400" b="1" dirty="0"/>
              <a:t>Cheap but no Longer Nasty - Evolution at Ryanair</a:t>
            </a:r>
          </a:p>
          <a:p>
            <a:pPr marL="0" indent="0" algn="just">
              <a:buNone/>
              <a:defRPr/>
            </a:pPr>
            <a:endParaRPr lang="en-GB" sz="2400" b="1" dirty="0"/>
          </a:p>
          <a:p>
            <a:pPr marL="0" indent="0" algn="just">
              <a:buNone/>
              <a:defRPr/>
            </a:pPr>
            <a:endParaRPr lang="en-GB" altLang="en-US" sz="2400" b="1" dirty="0">
              <a:solidFill>
                <a:srgbClr val="0070C0"/>
              </a:solidFill>
              <a:latin typeface="Tahoma" panose="020B060403050404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  <a:defRPr/>
            </a:pPr>
            <a:endParaRPr lang="en-GB" altLang="en-US" sz="2400" b="1" dirty="0">
              <a:solidFill>
                <a:srgbClr val="0070C0"/>
              </a:solidFill>
              <a:latin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0724" name="Slide Number Placeholder 4">
            <a:extLst>
              <a:ext uri="{FF2B5EF4-FFF2-40B4-BE49-F238E27FC236}">
                <a16:creationId xmlns:a16="http://schemas.microsoft.com/office/drawing/2014/main" id="{8C3EE74C-C083-C045-9F5A-313EDC50A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E2E5FFC-6399-4DBE-96F2-3A8BD8AB5C9B}" type="slidenum">
              <a:rPr lang="en-GB" altLang="en-US" sz="1200">
                <a:solidFill>
                  <a:srgbClr val="898989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23</a:t>
            </a:fld>
            <a:endParaRPr lang="en-GB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30725" name="Picture 3">
            <a:extLst>
              <a:ext uri="{FF2B5EF4-FFF2-40B4-BE49-F238E27FC236}">
                <a16:creationId xmlns:a16="http://schemas.microsoft.com/office/drawing/2014/main" id="{061D8A36-F6DC-D2A9-7762-AE6BE1981B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1989" y="106363"/>
            <a:ext cx="1030287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07C0B0D4-77B6-8294-F596-E749FE1344D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09726" y="106364"/>
            <a:ext cx="8829675" cy="731837"/>
          </a:xfrm>
        </p:spPr>
        <p:txBody>
          <a:bodyPr/>
          <a:lstStyle/>
          <a:p>
            <a:pPr eaLnBrk="1" hangingPunct="1"/>
            <a:r>
              <a:rPr lang="en-GB" altLang="en-US" sz="2800" b="1">
                <a:ea typeface="Calibri" panose="020F0502020204030204" pitchFamily="34" charset="0"/>
                <a:cs typeface="Times New Roman" panose="02020603050405020304" pitchFamily="18" charset="0"/>
              </a:rPr>
              <a:t>References.</a:t>
            </a:r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BFC98E95-54EB-71B2-D6CB-FF91A08BF39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514475" y="838200"/>
            <a:ext cx="9067800" cy="4800600"/>
          </a:xfrm>
        </p:spPr>
        <p:txBody>
          <a:bodyPr/>
          <a:lstStyle/>
          <a:p>
            <a:pPr algn="just"/>
            <a:r>
              <a:rPr lang="en-GB" altLang="en-US" sz="2100"/>
              <a:t>Dawkins, P. and F. Reichheld (1990), "Customer Retention as a Competitive Weapon," Directors and Boards, 14 (Summer), 42-47 </a:t>
            </a:r>
          </a:p>
          <a:p>
            <a:pPr algn="just"/>
            <a:r>
              <a:rPr lang="en-GB" altLang="en-US" sz="2100"/>
              <a:t>Griffin, J., (2002). Customer Loyalty: How to Earn It, How to Keep It, New and Revised Edition, Weekly publisher </a:t>
            </a:r>
            <a:r>
              <a:rPr lang="en-US" altLang="en-US" sz="2100"/>
              <a:t>Gummesson, E., (2002) </a:t>
            </a:r>
            <a:r>
              <a:rPr lang="en-US" altLang="en-US" sz="2100" i="1"/>
              <a:t>Total Relationship Marketing, </a:t>
            </a:r>
            <a:r>
              <a:rPr lang="en-US" altLang="en-US" sz="2100"/>
              <a:t>2nd edn, London: Elsevier </a:t>
            </a:r>
          </a:p>
          <a:p>
            <a:pPr algn="just"/>
            <a:r>
              <a:rPr lang="en-GB" altLang="en-US" sz="2100"/>
              <a:t>Parasuraman, A., Valarie Zeithaml, and Leonard Berry (1985), "A Conceptual Model of Service Quality and Its Implications for Future Research," Journal of Marketing, 49 (Fall), 41-50. </a:t>
            </a:r>
          </a:p>
          <a:p>
            <a:pPr algn="just"/>
            <a:r>
              <a:rPr lang="en-GB" altLang="en-US" sz="2100"/>
              <a:t>Raphel, M. and Raphel, N. (1995), Up the Loyalty Ladder: Turning Sometime Customers into Full-Time Advocates of Your Business, HarperBusiness, New York.</a:t>
            </a:r>
          </a:p>
          <a:p>
            <a:pPr algn="just"/>
            <a:endParaRPr lang="en-GB" altLang="en-US" sz="1600"/>
          </a:p>
        </p:txBody>
      </p:sp>
      <p:sp>
        <p:nvSpPr>
          <p:cNvPr id="32772" name="Slide Number Placeholder 4">
            <a:extLst>
              <a:ext uri="{FF2B5EF4-FFF2-40B4-BE49-F238E27FC236}">
                <a16:creationId xmlns:a16="http://schemas.microsoft.com/office/drawing/2014/main" id="{DD93C69C-AF15-3B4A-F16C-C2EB015A6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84D96D7-197C-4029-AC48-BB0E6DC965B6}" type="slidenum">
              <a:rPr lang="en-GB" altLang="en-US" sz="1200">
                <a:solidFill>
                  <a:srgbClr val="898989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24</a:t>
            </a:fld>
            <a:endParaRPr lang="en-GB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32773" name="Picture 3">
            <a:extLst>
              <a:ext uri="{FF2B5EF4-FFF2-40B4-BE49-F238E27FC236}">
                <a16:creationId xmlns:a16="http://schemas.microsoft.com/office/drawing/2014/main" id="{AEEBD4BC-9558-3F67-3770-8C8B52B672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1989" y="106363"/>
            <a:ext cx="1030287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9271CED1-99EF-3ED5-2A72-6C79CA4761B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76400" y="152400"/>
            <a:ext cx="8534400" cy="990600"/>
          </a:xfrm>
        </p:spPr>
        <p:txBody>
          <a:bodyPr/>
          <a:lstStyle/>
          <a:p>
            <a:r>
              <a:rPr lang="en-GB" altLang="en-US" sz="4000" b="1"/>
              <a:t>Marketing Management</a:t>
            </a:r>
            <a:endParaRPr lang="en-GB" altLang="en-US" sz="4000"/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15CAFDBB-9E48-5A75-3D70-46A0D99BB2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19275" y="1066800"/>
            <a:ext cx="8534400" cy="4191000"/>
          </a:xfrm>
        </p:spPr>
        <p:txBody>
          <a:bodyPr/>
          <a:lstStyle/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2400"/>
          </a:p>
          <a:p>
            <a:pPr algn="ctr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4000" b="1"/>
              <a:t>    Any Question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2400"/>
          </a:p>
        </p:txBody>
      </p:sp>
      <p:pic>
        <p:nvPicPr>
          <p:cNvPr id="34820" name="Picture 5" descr="Image result for any questions gif">
            <a:extLst>
              <a:ext uri="{FF2B5EF4-FFF2-40B4-BE49-F238E27FC236}">
                <a16:creationId xmlns:a16="http://schemas.microsoft.com/office/drawing/2014/main" id="{3F746BC6-5EB8-80A3-ECD2-B61C159911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286000"/>
            <a:ext cx="65532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1337</Words>
  <Application>Microsoft Office PowerPoint</Application>
  <PresentationFormat>Widescreen</PresentationFormat>
  <Paragraphs>224</Paragraphs>
  <Slides>25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Arial</vt:lpstr>
      <vt:lpstr>Calibri</vt:lpstr>
      <vt:lpstr>Calibri Light</vt:lpstr>
      <vt:lpstr>Myriad Pro</vt:lpstr>
      <vt:lpstr>Tahoma</vt:lpstr>
      <vt:lpstr>Wingdings</vt:lpstr>
      <vt:lpstr>Office Theme</vt:lpstr>
      <vt:lpstr>MBA – Master of Business Administration  LCMB7024   Marketing Management   </vt:lpstr>
      <vt:lpstr>    Week 4 Lecture  8 Creating Customer  Value, Satisfaction and Loyalty          </vt:lpstr>
      <vt:lpstr> Creating Customer Value, Satisfaction and Loyalty </vt:lpstr>
      <vt:lpstr>  Creating Customer Value, Satisfaction and Loyalty  </vt:lpstr>
      <vt:lpstr>  Creating Customer Value, Satisfaction and Loyalty  </vt:lpstr>
      <vt:lpstr>  Creating Customer Value, Satisfaction and Loyalty  </vt:lpstr>
      <vt:lpstr>  Creating Customer Value, Satisfaction and Loyalty  </vt:lpstr>
      <vt:lpstr>  Creating Customer Value, Satisfaction and Loyalty  </vt:lpstr>
      <vt:lpstr>  Creating Customer Value, Satisfaction and Loyalty  </vt:lpstr>
      <vt:lpstr>  Creating Customer Value, Satisfaction and Loyalty  </vt:lpstr>
      <vt:lpstr>  Creating Customer Value, Satisfaction and Loyalty  </vt:lpstr>
      <vt:lpstr>  Creating Customer Value, Satisfaction and Loyalty  </vt:lpstr>
      <vt:lpstr>  Creating Customer Value, Satisfaction and Loyalty  </vt:lpstr>
      <vt:lpstr>  Creating Customer Value, Satisfaction and Loyalty  </vt:lpstr>
      <vt:lpstr>  Creating Customer Value, Satisfaction and Loyalty  </vt:lpstr>
      <vt:lpstr>  Creating Customer Value, Satisfaction and Loyalty  </vt:lpstr>
      <vt:lpstr>  Creating Customer Value, Satisfaction and Loyalty  </vt:lpstr>
      <vt:lpstr>  Creating Customer Value, Satisfaction and Loyalty  </vt:lpstr>
      <vt:lpstr>  Creating Customer Value, Satisfaction and Loyalty  </vt:lpstr>
      <vt:lpstr>  Creating Customer Value, Satisfaction and Loyalty  </vt:lpstr>
      <vt:lpstr>  Creating Customer Value, Satisfaction and Loyalty  </vt:lpstr>
      <vt:lpstr>  Creating Customer Value, Satisfaction and Loyalty  </vt:lpstr>
      <vt:lpstr>Further Readings for Week 4.</vt:lpstr>
      <vt:lpstr>References.</vt:lpstr>
      <vt:lpstr>Marketing Management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MBA – Master of Business Administration  LCMB7024   Marketing Management</dc:title>
  <dc:creator>Efua Adams</dc:creator>
  <cp:lastModifiedBy>Efua Adams</cp:lastModifiedBy>
  <cp:revision>2</cp:revision>
  <dcterms:created xsi:type="dcterms:W3CDTF">2023-09-08T19:28:32Z</dcterms:created>
  <dcterms:modified xsi:type="dcterms:W3CDTF">2023-09-25T21:29:18Z</dcterms:modified>
</cp:coreProperties>
</file>