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4" r:id="rId4"/>
  </p:sldMasterIdLst>
  <p:sldIdLst>
    <p:sldId id="256" r:id="rId5"/>
    <p:sldId id="257" r:id="rId6"/>
    <p:sldId id="259" r:id="rId7"/>
    <p:sldId id="261" r:id="rId8"/>
    <p:sldId id="262" r:id="rId9"/>
    <p:sldId id="263" r:id="rId10"/>
    <p:sldId id="265" r:id="rId11"/>
    <p:sldId id="264" r:id="rId12"/>
    <p:sldId id="266" r:id="rId13"/>
    <p:sldId id="267" r:id="rId14"/>
    <p:sldId id="271" r:id="rId15"/>
    <p:sldId id="272" r:id="rId16"/>
    <p:sldId id="27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5/11/2020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045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7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835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345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165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270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891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10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311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737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8868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40261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6252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9625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431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5403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166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82EDB8D0-98ED-4B86-9D5F-E61ADC70144D}" type="datetimeFigureOut">
              <a:rPr lang="en-US" smtClean="0"/>
              <a:pPr/>
              <a:t>5/11/2020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6326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  <p:sldLayoutId id="214748378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trend.com/info-8134515-seven-characteristics-effective-team.html" TargetMode="External"/><Relationship Id="rId2" Type="http://schemas.openxmlformats.org/officeDocument/2006/relationships/hyperlink" Target="https://www.belbin.com/about/belbin-team-roles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helpguide.org/articles/relationships-communication/nonverbal-communication.htm" TargetMode="External"/><Relationship Id="rId4" Type="http://schemas.openxmlformats.org/officeDocument/2006/relationships/hyperlink" Target="https://www.peoplegoal.com/blog/what-makes-a-good-team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improving-group-dynamics.htm" TargetMode="External"/><Relationship Id="rId2" Type="http://schemas.openxmlformats.org/officeDocument/2006/relationships/hyperlink" Target="https://infed.org/mobi/kurt-lewin-groups-experiential-learning-and-action-research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thoughtco.com/paralinguistics-paralanguage-term-1691568" TargetMode="External"/><Relationship Id="rId4" Type="http://schemas.openxmlformats.org/officeDocument/2006/relationships/hyperlink" Target="https://www.sagepub.com/sites/default/files/upm-binaries/80644_Morgan___Chapter_12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balls.com/team-management/tuckman-forming-storming-norming-performing-model/" TargetMode="External"/><Relationship Id="rId2" Type="http://schemas.openxmlformats.org/officeDocument/2006/relationships/hyperlink" Target="https://www.skillsyouneed.com/ips/what-is-communication.html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atMod val="150000"/>
                <a:shade val="98000"/>
                <a:lumMod val="102000"/>
              </a:schemeClr>
            </a:gs>
            <a:gs pos="50000">
              <a:schemeClr val="bg1">
                <a:tint val="98000"/>
                <a:satMod val="130000"/>
                <a:shade val="9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3A171808-BA5A-476C-8FB9-5454BB9EA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43ECF9-5CB9-41CA-8962-BD2906A54E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295400"/>
            <a:ext cx="6351211" cy="4267200"/>
          </a:xfrm>
          <a:effectLst/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tx2">
                    <a:lumMod val="75000"/>
                  </a:schemeClr>
                </a:solidFill>
              </a:rPr>
              <a:t>Juma Khan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C87455-ABF7-4732-9326-AA47444CA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6780" y="1295400"/>
            <a:ext cx="3527020" cy="4267200"/>
          </a:xfrm>
        </p:spPr>
        <p:txBody>
          <a:bodyPr anchor="ctr">
            <a:normAutofit/>
          </a:bodyPr>
          <a:lstStyle/>
          <a:p>
            <a:pPr algn="l"/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Effective team working</a:t>
            </a:r>
          </a:p>
        </p:txBody>
      </p:sp>
      <p:cxnSp>
        <p:nvCxnSpPr>
          <p:cNvPr id="6" name="Straight Connector 9">
            <a:extLst>
              <a:ext uri="{FF2B5EF4-FFF2-40B4-BE49-F238E27FC236}">
                <a16:creationId xmlns:a16="http://schemas.microsoft.com/office/drawing/2014/main" id="{21FCCE20-1E4F-44FF-87B4-379D391A2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08095" y="2032907"/>
            <a:ext cx="0" cy="2792186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4816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0B105-82C0-4B4A-82F7-7B299CA40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C89B2-980E-49DD-8B52-541E2B56A4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u="sng" dirty="0"/>
              <a:t>Non-verbal</a:t>
            </a:r>
            <a:r>
              <a:rPr lang="en-GB" b="1" u="sng" dirty="0"/>
              <a:t>             </a:t>
            </a:r>
          </a:p>
          <a:p>
            <a:r>
              <a:rPr lang="en-GB" sz="2000" dirty="0"/>
              <a:t>Body language </a:t>
            </a:r>
          </a:p>
          <a:p>
            <a:r>
              <a:rPr lang="en-GB" sz="2000" dirty="0"/>
              <a:t>Facial expressions</a:t>
            </a:r>
          </a:p>
          <a:p>
            <a:r>
              <a:rPr lang="en-GB" sz="2000" dirty="0"/>
              <a:t>Gestures</a:t>
            </a:r>
          </a:p>
          <a:p>
            <a:r>
              <a:rPr lang="en-GB" sz="2000" dirty="0"/>
              <a:t>Eye contact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u="sng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/>
              <a:t>(Morgan, 2017).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A69F27-BD32-4FC9-92D6-D75606773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2216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u="sng" dirty="0"/>
              <a:t>Paralinguistic cues</a:t>
            </a:r>
          </a:p>
          <a:p>
            <a:r>
              <a:rPr lang="en-GB" sz="2000" dirty="0"/>
              <a:t>Speed of speech</a:t>
            </a:r>
          </a:p>
          <a:p>
            <a:r>
              <a:rPr lang="en-GB" sz="2000" dirty="0"/>
              <a:t> Tone of voice</a:t>
            </a:r>
          </a:p>
          <a:p>
            <a:r>
              <a:rPr lang="en-GB" sz="2000" dirty="0"/>
              <a:t>Pitch of voice</a:t>
            </a:r>
          </a:p>
          <a:p>
            <a:endParaRPr lang="en-GB" dirty="0"/>
          </a:p>
        </p:txBody>
      </p:sp>
      <p:pic>
        <p:nvPicPr>
          <p:cNvPr id="1026" name="Picture 2" descr="How to Improve Leaders' Communication Skills">
            <a:extLst>
              <a:ext uri="{FF2B5EF4-FFF2-40B4-BE49-F238E27FC236}">
                <a16:creationId xmlns:a16="http://schemas.microsoft.com/office/drawing/2014/main" id="{1C72DD12-F6BF-416F-9855-12AAAD3D8D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591" y="4306958"/>
            <a:ext cx="4191591" cy="200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3363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D4E11C7-7BD5-4045-AC27-3F529BEC7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02BE6-6182-4B3C-9908-D1DBCA76D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5786"/>
            <a:ext cx="3473851" cy="4626428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 dirty="0">
                <a:solidFill>
                  <a:schemeClr val="tx1">
                    <a:lumMod val="95000"/>
                  </a:schemeClr>
                </a:solidFill>
              </a:rPr>
              <a:t>What makes a good team?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1FCCE20-1E4F-44FF-87B4-379D391A2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32907"/>
            <a:ext cx="0" cy="27921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508FB-8294-42AD-8B9A-454F6F009B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54296" y="1118381"/>
            <a:ext cx="6699499" cy="5739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 b="1" dirty="0">
                <a:solidFill>
                  <a:schemeClr val="tx1">
                    <a:lumMod val="95000"/>
                  </a:schemeClr>
                </a:solidFill>
              </a:rPr>
              <a:t>Communication</a:t>
            </a:r>
          </a:p>
          <a:p>
            <a:pPr marL="0"/>
            <a:endParaRPr lang="en-US" sz="2600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2600" b="1" dirty="0">
                <a:solidFill>
                  <a:schemeClr val="tx1">
                    <a:lumMod val="95000"/>
                  </a:schemeClr>
                </a:solidFill>
              </a:rPr>
              <a:t>Diversity</a:t>
            </a:r>
          </a:p>
          <a:p>
            <a:pPr marL="57150" indent="-285750">
              <a:buFont typeface="Wingdings" panose="05000000000000000000" pitchFamily="2" charset="2"/>
              <a:buChar char="Ø"/>
            </a:pPr>
            <a:endParaRPr lang="en-US" sz="2600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2600" b="1" dirty="0">
                <a:solidFill>
                  <a:schemeClr val="tx1">
                    <a:lumMod val="95000"/>
                  </a:schemeClr>
                </a:solidFill>
              </a:rPr>
              <a:t>Leadership</a:t>
            </a:r>
          </a:p>
          <a:p>
            <a:pPr marL="0" indent="0">
              <a:buNone/>
            </a:pPr>
            <a:endParaRPr lang="en-US" sz="2600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2600" b="1" dirty="0">
                <a:solidFill>
                  <a:schemeClr val="tx1">
                    <a:lumMod val="95000"/>
                  </a:schemeClr>
                </a:solidFill>
              </a:rPr>
              <a:t>Trust</a:t>
            </a:r>
          </a:p>
          <a:p>
            <a:pPr marL="0" indent="0">
              <a:buNone/>
            </a:pPr>
            <a:endParaRPr lang="en-US" sz="2600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2600" b="1" dirty="0">
                <a:solidFill>
                  <a:schemeClr val="tx1">
                    <a:lumMod val="95000"/>
                  </a:schemeClr>
                </a:solidFill>
              </a:rPr>
              <a:t>Managing conflict</a:t>
            </a:r>
          </a:p>
          <a:p>
            <a:pPr marL="0" indent="0">
              <a:buNone/>
            </a:pPr>
            <a:endParaRPr lang="en-US" sz="34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en-US" sz="2200" dirty="0">
                <a:solidFill>
                  <a:schemeClr val="tx1">
                    <a:lumMod val="95000"/>
                  </a:schemeClr>
                </a:solidFill>
              </a:rPr>
              <a:t>(Garvey. 2018)</a:t>
            </a:r>
          </a:p>
          <a:p>
            <a:pPr marL="0" indent="0">
              <a:buNone/>
            </a:pPr>
            <a:endParaRPr lang="en-US" sz="16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US" sz="1600" dirty="0">
              <a:solidFill>
                <a:schemeClr val="tx1">
                  <a:lumMod val="95000"/>
                </a:schemeClr>
              </a:solidFill>
            </a:endParaRPr>
          </a:p>
          <a:p>
            <a:pPr marL="0"/>
            <a:endParaRPr lang="en-US" sz="1600" dirty="0">
              <a:solidFill>
                <a:schemeClr val="tx1">
                  <a:lumMod val="95000"/>
                </a:schemeClr>
              </a:solidFill>
            </a:endParaRPr>
          </a:p>
          <a:p>
            <a:pPr marL="0"/>
            <a:endParaRPr lang="en-US" sz="1600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4488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D4E11C7-7BD5-4045-AC27-3F529BEC7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34970-7321-4A14-8C69-A011D94A5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5786"/>
            <a:ext cx="3473851" cy="4626428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>
                <a:solidFill>
                  <a:schemeClr val="tx1">
                    <a:lumMod val="95000"/>
                  </a:schemeClr>
                </a:solidFill>
              </a:rPr>
              <a:t>Bruce Tuckman Team Development Model (1965)</a:t>
            </a:r>
          </a:p>
        </p:txBody>
      </p:sp>
      <p:cxnSp>
        <p:nvCxnSpPr>
          <p:cNvPr id="14" name="Straight Connector 9">
            <a:extLst>
              <a:ext uri="{FF2B5EF4-FFF2-40B4-BE49-F238E27FC236}">
                <a16:creationId xmlns:a16="http://schemas.microsoft.com/office/drawing/2014/main" id="{21FCCE20-1E4F-44FF-87B4-379D391A2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32907"/>
            <a:ext cx="0" cy="27921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0026E-0D11-4B44-A925-2A14B36595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96542" y="1115786"/>
            <a:ext cx="5990319" cy="50177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>
                    <a:lumMod val="95000"/>
                  </a:schemeClr>
                </a:solidFill>
              </a:rPr>
              <a:t>Forming</a:t>
            </a:r>
          </a:p>
          <a:p>
            <a:pPr marL="0"/>
            <a:endParaRPr lang="en-US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b="1" dirty="0">
                <a:solidFill>
                  <a:schemeClr val="tx1">
                    <a:lumMod val="95000"/>
                  </a:schemeClr>
                </a:solidFill>
              </a:rPr>
              <a:t>Storming</a:t>
            </a:r>
          </a:p>
          <a:p>
            <a:pPr marL="0"/>
            <a:endParaRPr lang="en-US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b="1" dirty="0">
                <a:solidFill>
                  <a:schemeClr val="tx1">
                    <a:lumMod val="95000"/>
                  </a:schemeClr>
                </a:solidFill>
              </a:rPr>
              <a:t>Norming</a:t>
            </a:r>
          </a:p>
          <a:p>
            <a:pPr marL="0"/>
            <a:endParaRPr lang="en-US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b="1" dirty="0">
                <a:solidFill>
                  <a:schemeClr val="tx1">
                    <a:lumMod val="95000"/>
                  </a:schemeClr>
                </a:solidFill>
              </a:rPr>
              <a:t>Performing</a:t>
            </a:r>
          </a:p>
          <a:p>
            <a:pPr marL="0"/>
            <a:endParaRPr lang="en-US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b="1" dirty="0">
                <a:solidFill>
                  <a:schemeClr val="tx1">
                    <a:lumMod val="95000"/>
                  </a:schemeClr>
                </a:solidFill>
              </a:rPr>
              <a:t>Adjourning </a:t>
            </a:r>
          </a:p>
        </p:txBody>
      </p:sp>
    </p:spTree>
    <p:extLst>
      <p:ext uri="{BB962C8B-B14F-4D97-AF65-F5344CB8AC3E}">
        <p14:creationId xmlns:p14="http://schemas.microsoft.com/office/powerpoint/2010/main" val="1202664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F87C0-93F9-4498-AF85-61800030D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nine Belbin 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2E1DF-D3C6-48B6-90FC-500594BD314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Resource Investigator 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Team worker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Co-Ordinator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Plant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Monitor evaluator</a:t>
            </a:r>
          </a:p>
          <a:p>
            <a:pPr marL="0" indent="0">
              <a:buNone/>
            </a:pPr>
            <a:endParaRPr lang="en-GB" b="1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AA3713-3B45-463D-9B40-A144886DC40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Specialist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Shaper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Implementer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Complete finisher</a:t>
            </a:r>
          </a:p>
          <a:p>
            <a:pPr marL="0" indent="0">
              <a:buNone/>
            </a:pPr>
            <a:endParaRPr lang="en-GB" b="1" u="sng" dirty="0"/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342418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BEF1D-C155-4D3C-8D33-27094216D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Kurt Lewin-Team dynamics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5911D-B7B9-454E-91E1-9503235F72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5678" y="1877874"/>
            <a:ext cx="5025216" cy="4351338"/>
          </a:xfrm>
        </p:spPr>
        <p:txBody>
          <a:bodyPr/>
          <a:lstStyle/>
          <a:p>
            <a:r>
              <a:rPr lang="en-GB" b="1" dirty="0"/>
              <a:t>Good team dynamics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 Trust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 Creativity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 Appreciation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93475E-2266-448F-A229-6D195038E5B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Bad team dynamics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</a:t>
            </a:r>
            <a:r>
              <a:rPr lang="en-GB" sz="2400" dirty="0"/>
              <a:t>Fail to come to decisions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 Wrong choices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 Lacking a strong leader</a:t>
            </a:r>
          </a:p>
          <a:p>
            <a:endParaRPr lang="en-GB" dirty="0"/>
          </a:p>
        </p:txBody>
      </p:sp>
      <p:pic>
        <p:nvPicPr>
          <p:cNvPr id="1026" name="Picture 2" descr="Improving Team Dynamics on Your Sales Team - 6 Strategies">
            <a:extLst>
              <a:ext uri="{FF2B5EF4-FFF2-40B4-BE49-F238E27FC236}">
                <a16:creationId xmlns:a16="http://schemas.microsoft.com/office/drawing/2014/main" id="{E82673D7-B849-4E47-AC05-D2DF01BFF1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3198" y="4424639"/>
            <a:ext cx="3675392" cy="2362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630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D4E11C7-7BD5-4045-AC27-3F529BEC7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5D97F9-BFB4-4A9C-8AB3-D5DD04F82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5786"/>
            <a:ext cx="3473851" cy="4626428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 dirty="0">
                <a:solidFill>
                  <a:schemeClr val="tx1">
                    <a:lumMod val="95000"/>
                  </a:schemeClr>
                </a:solidFill>
              </a:rPr>
              <a:t>What can cause bad team dynamics?</a:t>
            </a:r>
            <a:br>
              <a:rPr lang="en-US" sz="4000" dirty="0">
                <a:solidFill>
                  <a:schemeClr val="tx1">
                    <a:lumMod val="95000"/>
                  </a:schemeClr>
                </a:solidFill>
              </a:rPr>
            </a:br>
            <a:br>
              <a:rPr lang="en-US" sz="4000" dirty="0">
                <a:solidFill>
                  <a:schemeClr val="tx1">
                    <a:lumMod val="95000"/>
                  </a:schemeClr>
                </a:solidFill>
              </a:rPr>
            </a:br>
            <a:r>
              <a:rPr lang="en-US" sz="2800" dirty="0">
                <a:solidFill>
                  <a:schemeClr val="tx1">
                    <a:lumMod val="95000"/>
                  </a:schemeClr>
                </a:solidFill>
              </a:rPr>
              <a:t>Kurt Lewin</a:t>
            </a:r>
            <a:endParaRPr lang="en-US" sz="4000" dirty="0">
              <a:solidFill>
                <a:schemeClr val="tx1">
                  <a:lumMod val="95000"/>
                </a:schemeClr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1FCCE20-1E4F-44FF-87B4-379D391A2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32907"/>
            <a:ext cx="0" cy="27921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1D4C7-F0E9-4A72-894D-4192856A64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96542" y="1566360"/>
            <a:ext cx="5713790" cy="46264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>
                    <a:lumMod val="95000"/>
                  </a:schemeClr>
                </a:solidFill>
              </a:rPr>
              <a:t>Leader</a:t>
            </a:r>
          </a:p>
          <a:p>
            <a:pPr marL="0"/>
            <a:endParaRPr lang="en-US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b="1" dirty="0">
                <a:solidFill>
                  <a:schemeClr val="tx1">
                    <a:lumMod val="95000"/>
                  </a:schemeClr>
                </a:solidFill>
              </a:rPr>
              <a:t>Poor communication</a:t>
            </a:r>
          </a:p>
          <a:p>
            <a:pPr marL="0"/>
            <a:endParaRPr lang="en-US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b="1" dirty="0">
                <a:solidFill>
                  <a:schemeClr val="tx1">
                    <a:lumMod val="95000"/>
                  </a:schemeClr>
                </a:solidFill>
              </a:rPr>
              <a:t>Free riding</a:t>
            </a:r>
          </a:p>
          <a:p>
            <a:pPr marL="0"/>
            <a:endParaRPr lang="en-US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b="1" dirty="0">
                <a:solidFill>
                  <a:schemeClr val="tx1">
                    <a:lumMod val="95000"/>
                  </a:schemeClr>
                </a:solidFill>
              </a:rPr>
              <a:t>Evaluation apprehensive</a:t>
            </a:r>
          </a:p>
          <a:p>
            <a:pPr marL="0" indent="0">
              <a:buNone/>
            </a:pPr>
            <a:endParaRPr lang="en-US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b="1" dirty="0">
                <a:solidFill>
                  <a:schemeClr val="tx1">
                    <a:lumMod val="95000"/>
                  </a:schemeClr>
                </a:solidFill>
              </a:rPr>
              <a:t>Blocking</a:t>
            </a:r>
          </a:p>
          <a:p>
            <a:pPr marL="0"/>
            <a:endParaRPr lang="en-US" sz="2000" dirty="0">
              <a:solidFill>
                <a:schemeClr val="tx1">
                  <a:lumMod val="95000"/>
                </a:schemeClr>
              </a:solidFill>
            </a:endParaRPr>
          </a:p>
          <a:p>
            <a:pPr marL="0"/>
            <a:endParaRPr lang="en-US" sz="2000" dirty="0">
              <a:solidFill>
                <a:schemeClr val="tx1">
                  <a:lumMod val="95000"/>
                </a:schemeClr>
              </a:solidFill>
            </a:endParaRPr>
          </a:p>
          <a:p>
            <a:endParaRPr lang="en-US" sz="2000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776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D4E11C7-7BD5-4045-AC27-3F529BEC7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6DFC55-AAFE-4AED-8FD4-23A69418E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322" y="1115786"/>
            <a:ext cx="3473851" cy="4626428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solidFill>
                  <a:schemeClr val="tx1">
                    <a:lumMod val="95000"/>
                  </a:schemeClr>
                </a:solidFill>
              </a:rPr>
              <a:t>Roles to block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1FCCE20-1E4F-44FF-87B4-379D391A2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32907"/>
            <a:ext cx="0" cy="27921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A5CB4F6E-D85A-4E4E-9A54-2D1F31673F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96543" y="1115786"/>
            <a:ext cx="5713790" cy="4626428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US" sz="3200" b="1" dirty="0">
                <a:solidFill>
                  <a:schemeClr val="tx1">
                    <a:lumMod val="95000"/>
                  </a:schemeClr>
                </a:solidFill>
              </a:rPr>
              <a:t>The aggressor </a:t>
            </a:r>
          </a:p>
          <a:p>
            <a:pPr marL="0"/>
            <a:endParaRPr lang="en-US" sz="3200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3200" b="1" dirty="0">
                <a:solidFill>
                  <a:schemeClr val="tx1">
                    <a:lumMod val="95000"/>
                  </a:schemeClr>
                </a:solidFill>
              </a:rPr>
              <a:t>The negator</a:t>
            </a:r>
          </a:p>
          <a:p>
            <a:pPr marL="0"/>
            <a:endParaRPr lang="en-US" sz="3200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3200" b="1" dirty="0">
                <a:solidFill>
                  <a:schemeClr val="tx1">
                    <a:lumMod val="95000"/>
                  </a:schemeClr>
                </a:solidFill>
              </a:rPr>
              <a:t>The withdrawer</a:t>
            </a:r>
          </a:p>
          <a:p>
            <a:pPr marL="0"/>
            <a:endParaRPr lang="en-US" sz="3200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3200" b="1" dirty="0">
                <a:solidFill>
                  <a:schemeClr val="tx1">
                    <a:lumMod val="95000"/>
                  </a:schemeClr>
                </a:solidFill>
              </a:rPr>
              <a:t>The recognition seeker</a:t>
            </a:r>
          </a:p>
          <a:p>
            <a:pPr marL="0"/>
            <a:endParaRPr lang="en-US" sz="3200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3200" b="1" dirty="0">
                <a:solidFill>
                  <a:schemeClr val="tx1">
                    <a:lumMod val="95000"/>
                  </a:schemeClr>
                </a:solidFill>
              </a:rPr>
              <a:t>The joker</a:t>
            </a:r>
          </a:p>
        </p:txBody>
      </p:sp>
    </p:spTree>
    <p:extLst>
      <p:ext uri="{BB962C8B-B14F-4D97-AF65-F5344CB8AC3E}">
        <p14:creationId xmlns:p14="http://schemas.microsoft.com/office/powerpoint/2010/main" val="34796680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70">
            <a:extLst>
              <a:ext uri="{FF2B5EF4-FFF2-40B4-BE49-F238E27FC236}">
                <a16:creationId xmlns:a16="http://schemas.microsoft.com/office/drawing/2014/main" id="{C127A948-DD34-46E2-BA8A-5C506EB93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CA7C7-C3F4-4138-AE68-B92D29244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gradFill flip="none" rotWithShape="1">
                  <a:gsLst>
                    <a:gs pos="28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  <a:tileRect/>
                </a:gradFill>
              </a:rPr>
              <a:t>How to improve group dynamics</a:t>
            </a:r>
          </a:p>
        </p:txBody>
      </p:sp>
      <p:sp>
        <p:nvSpPr>
          <p:cNvPr id="2053" name="Rounded Rectangle 17">
            <a:extLst>
              <a:ext uri="{FF2B5EF4-FFF2-40B4-BE49-F238E27FC236}">
                <a16:creationId xmlns:a16="http://schemas.microsoft.com/office/drawing/2014/main" id="{8260DEEA-D593-4424-A58A-3FB2BA203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948070"/>
            <a:ext cx="3429886" cy="3896139"/>
          </a:xfrm>
          <a:prstGeom prst="roundRect">
            <a:avLst>
              <a:gd name="adj" fmla="val 2028"/>
            </a:avLst>
          </a:prstGeom>
          <a:solidFill>
            <a:schemeClr val="bg1"/>
          </a:solidFill>
          <a:ln>
            <a:noFill/>
          </a:ln>
          <a:effectLst>
            <a:innerShdw blurRad="127000" dist="12700">
              <a:prstClr val="black"/>
            </a:innerShdw>
            <a:reflection blurRad="6350" stA="52000" endA="300" endPos="20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trong Team Images, Stock Photos &amp; Vectors | Shutterstock">
            <a:extLst>
              <a:ext uri="{FF2B5EF4-FFF2-40B4-BE49-F238E27FC236}">
                <a16:creationId xmlns:a16="http://schemas.microsoft.com/office/drawing/2014/main" id="{B8150C5D-BE67-41E7-A2B0-1F2ABE6FAE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0576" y="2554192"/>
            <a:ext cx="2843942" cy="2683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9AD75-D090-42EF-A9DD-78F05708A7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52718" y="1825625"/>
            <a:ext cx="660108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600" b="1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Understand</a:t>
            </a:r>
          </a:p>
          <a:p>
            <a:pPr marL="0"/>
            <a:endParaRPr lang="en-US" sz="2600" b="1">
              <a:gradFill>
                <a:gsLst>
                  <a:gs pos="34000">
                    <a:srgbClr val="EDEDED"/>
                  </a:gs>
                  <a:gs pos="0">
                    <a:srgbClr val="BFBFBF"/>
                  </a:gs>
                  <a:gs pos="100000">
                    <a:srgbClr val="FFFFFF"/>
                  </a:gs>
                </a:gsLst>
                <a:lin ang="4800000" scaled="0"/>
              </a:gradFill>
            </a:endParaRPr>
          </a:p>
          <a:p>
            <a:r>
              <a:rPr lang="en-US" sz="2600" b="1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Good communication</a:t>
            </a:r>
          </a:p>
          <a:p>
            <a:pPr marL="0"/>
            <a:endParaRPr lang="en-US" sz="2600" b="1">
              <a:gradFill>
                <a:gsLst>
                  <a:gs pos="34000">
                    <a:srgbClr val="EDEDED"/>
                  </a:gs>
                  <a:gs pos="0">
                    <a:srgbClr val="BFBFBF"/>
                  </a:gs>
                  <a:gs pos="100000">
                    <a:srgbClr val="FFFFFF"/>
                  </a:gs>
                </a:gsLst>
                <a:lin ang="4800000" scaled="0"/>
              </a:gradFill>
            </a:endParaRPr>
          </a:p>
          <a:p>
            <a:r>
              <a:rPr lang="en-US" sz="2600" b="1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Problem solving</a:t>
            </a:r>
          </a:p>
          <a:p>
            <a:pPr marL="0"/>
            <a:endParaRPr lang="en-US" sz="2600" b="1">
              <a:gradFill>
                <a:gsLst>
                  <a:gs pos="34000">
                    <a:srgbClr val="EDEDED"/>
                  </a:gs>
                  <a:gs pos="0">
                    <a:srgbClr val="BFBFBF"/>
                  </a:gs>
                  <a:gs pos="100000">
                    <a:srgbClr val="FFFFFF"/>
                  </a:gs>
                </a:gsLst>
                <a:lin ang="4800000" scaled="0"/>
              </a:gradFill>
            </a:endParaRPr>
          </a:p>
          <a:p>
            <a:r>
              <a:rPr lang="en-US" sz="2600" b="1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Build team</a:t>
            </a:r>
          </a:p>
          <a:p>
            <a:pPr marL="0"/>
            <a:endParaRPr lang="en-US" sz="2600" b="1">
              <a:gradFill>
                <a:gsLst>
                  <a:gs pos="34000">
                    <a:srgbClr val="EDEDED"/>
                  </a:gs>
                  <a:gs pos="0">
                    <a:srgbClr val="BFBFBF"/>
                  </a:gs>
                  <a:gs pos="100000">
                    <a:srgbClr val="FFFFFF"/>
                  </a:gs>
                </a:gsLst>
                <a:lin ang="4800000" scaled="0"/>
              </a:gradFill>
            </a:endParaRPr>
          </a:p>
          <a:p>
            <a:r>
              <a:rPr lang="en-US" sz="2600" b="1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Pay attention</a:t>
            </a:r>
          </a:p>
        </p:txBody>
      </p:sp>
    </p:spTree>
    <p:extLst>
      <p:ext uri="{BB962C8B-B14F-4D97-AF65-F5344CB8AC3E}">
        <p14:creationId xmlns:p14="http://schemas.microsoft.com/office/powerpoint/2010/main" val="1782165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4962833-2EBB-47A0-9823-D4F8E16EE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09801B-BE71-4B7F-83F8-757FFF7EA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7313" y="687388"/>
            <a:ext cx="6290687" cy="5483225"/>
          </a:xfrm>
          <a:effectLst/>
        </p:spPr>
        <p:txBody>
          <a:bodyPr vert="horz" wrap="square" lIns="91440" tIns="45720" rIns="91440" bIns="45720" rtlCol="0" anchor="ctr">
            <a:normAutofit/>
          </a:bodyPr>
          <a:lstStyle/>
          <a:p>
            <a:r>
              <a:rPr lang="en-US" sz="7200" spc="-300">
                <a:solidFill>
                  <a:schemeClr val="tx1">
                    <a:lumMod val="95000"/>
                  </a:schemeClr>
                </a:soli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rPr>
              <a:t>Thank you for your time!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FCCE20-1E4F-44FF-87B4-379D391A2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580" y="2032907"/>
            <a:ext cx="0" cy="27921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37300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FF7FE-5D42-43AC-87A0-054E31F59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BF454-FB39-41D4-9CD4-3396011BDB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Belbin, M. (1993), </a:t>
            </a:r>
            <a:r>
              <a:rPr lang="en-GB" i="1" dirty="0"/>
              <a:t>The Nine Belbin Team Roles </a:t>
            </a:r>
            <a:r>
              <a:rPr lang="en-GB" dirty="0"/>
              <a:t>[Online] 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https://www.belbin.com/about/belbin-team-roles/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[Accessed 8</a:t>
            </a:r>
            <a:r>
              <a:rPr lang="en-GB" baseline="30000" dirty="0"/>
              <a:t>th</a:t>
            </a:r>
            <a:r>
              <a:rPr lang="en-GB" dirty="0"/>
              <a:t> May]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Career Trend. (No date), </a:t>
            </a:r>
            <a:r>
              <a:rPr lang="en-GB" i="1" dirty="0"/>
              <a:t>Seven Characteristics Of An Effective Team </a:t>
            </a:r>
            <a:r>
              <a:rPr lang="en-GB" dirty="0"/>
              <a:t>[Online]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https://careertrend.com/info-8134515-seven-characteristics-effective-team.html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[Accessed 4</a:t>
            </a:r>
            <a:r>
              <a:rPr lang="en-GB" baseline="30000" dirty="0"/>
              <a:t>th</a:t>
            </a:r>
            <a:r>
              <a:rPr lang="en-GB" dirty="0"/>
              <a:t> May]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3CB62D-87F5-4CC5-A6AC-6916B61C60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Garvey, J. (2018), </a:t>
            </a:r>
            <a:r>
              <a:rPr lang="en-GB" i="1" dirty="0"/>
              <a:t>What Makes A Good Team </a:t>
            </a:r>
            <a:r>
              <a:rPr lang="en-GB" dirty="0"/>
              <a:t>[Online]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https://www.peoplegoal.com/blog/what-makes-a-good-team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[Accessed 5</a:t>
            </a:r>
            <a:r>
              <a:rPr lang="en-GB" baseline="30000" dirty="0"/>
              <a:t>th</a:t>
            </a:r>
            <a:r>
              <a:rPr lang="en-GB" dirty="0"/>
              <a:t> May]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Jeanne Segal, Ph.D., Melinda Smith, M.A., Lawrence Robinson, and Greg </a:t>
            </a:r>
            <a:r>
              <a:rPr lang="en-GB" dirty="0" err="1"/>
              <a:t>Boose</a:t>
            </a:r>
            <a:r>
              <a:rPr lang="en-GB" dirty="0"/>
              <a:t>. (2019), </a:t>
            </a:r>
            <a:r>
              <a:rPr lang="en-GB" i="1" dirty="0"/>
              <a:t>Nonverbal Communication </a:t>
            </a:r>
            <a:r>
              <a:rPr lang="en-GB" dirty="0"/>
              <a:t>[Online]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5"/>
              </a:rPr>
              <a:t>https://www.helpguide.org/articles/relationships-communication/nonverbal-communication.htm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[Accessed 8</a:t>
            </a:r>
            <a:r>
              <a:rPr lang="en-GB" baseline="30000" dirty="0"/>
              <a:t>th</a:t>
            </a:r>
            <a:r>
              <a:rPr lang="en-GB" dirty="0"/>
              <a:t> May]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6834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B09D5-0B80-4FF4-9175-47A556185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ACBD1-99A3-4D86-AD78-E03BBCD4EE7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Lewin, K. (1940) </a:t>
            </a:r>
            <a:r>
              <a:rPr lang="en-GB" i="1" dirty="0"/>
              <a:t>Group Dynamics </a:t>
            </a:r>
            <a:r>
              <a:rPr lang="en-GB" dirty="0"/>
              <a:t>[Online]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https://infed.org/mobi/kurt-lewin-groups-experiential-learning-and-action-research/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[Accessed 7</a:t>
            </a:r>
            <a:r>
              <a:rPr lang="en-GB" baseline="30000" dirty="0"/>
              <a:t>th</a:t>
            </a:r>
            <a:r>
              <a:rPr lang="en-GB" dirty="0"/>
              <a:t> May]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MindTools. (No date), </a:t>
            </a:r>
            <a:r>
              <a:rPr lang="en-GB" i="1" dirty="0"/>
              <a:t>Improving Group Dynamics </a:t>
            </a:r>
            <a:r>
              <a:rPr lang="en-GB" dirty="0"/>
              <a:t>[Online]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https://www.mindtools.com/pages/article/improving-group-dynamics.htm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[Accessed 7</a:t>
            </a:r>
            <a:r>
              <a:rPr lang="en-GB" baseline="30000" dirty="0"/>
              <a:t>th</a:t>
            </a:r>
            <a:r>
              <a:rPr lang="en-GB" dirty="0"/>
              <a:t> May]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C47D36-3822-40D5-BC28-72102C1384D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Morgan, P. (2017), </a:t>
            </a:r>
            <a:r>
              <a:rPr lang="en-GB" i="1" dirty="0"/>
              <a:t>The Business Student’s Guide To Study And Employability </a:t>
            </a:r>
            <a:r>
              <a:rPr lang="en-GB" dirty="0"/>
              <a:t>[Online]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https://www.sagepub.com/sites/default/files/upm-binaries/80644_Morgan___Chapter_12.pdf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[Accessed 8</a:t>
            </a:r>
            <a:r>
              <a:rPr lang="en-GB" baseline="30000" dirty="0"/>
              <a:t>th</a:t>
            </a:r>
            <a:r>
              <a:rPr lang="en-GB" dirty="0"/>
              <a:t> May]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Nordquist</a:t>
            </a:r>
            <a:r>
              <a:rPr lang="en-GB" dirty="0"/>
              <a:t>, R. (2019), </a:t>
            </a:r>
            <a:r>
              <a:rPr lang="en-GB" i="1" dirty="0" err="1"/>
              <a:t>Paralinguistics</a:t>
            </a:r>
            <a:r>
              <a:rPr lang="en-GB" i="1" dirty="0"/>
              <a:t> (Paralanguage) </a:t>
            </a:r>
            <a:r>
              <a:rPr lang="en-GB" dirty="0"/>
              <a:t>[Online]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5"/>
              </a:rPr>
              <a:t>https://www.thoughtco.com/paralinguistics-paralanguage-term-1691568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[Accessed 4</a:t>
            </a:r>
            <a:r>
              <a:rPr lang="en-GB" baseline="30000" dirty="0"/>
              <a:t>th</a:t>
            </a:r>
            <a:r>
              <a:rPr lang="en-GB" dirty="0"/>
              <a:t> May]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9571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858D1-B7A6-42B7-BE8F-C6509AC39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47A6E6-124C-4C8D-B8EF-EF596D972F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SkillsYouNeed</a:t>
            </a:r>
            <a:r>
              <a:rPr lang="en-GB" dirty="0"/>
              <a:t>. (No date), </a:t>
            </a:r>
            <a:r>
              <a:rPr lang="en-GB" i="1" dirty="0"/>
              <a:t>What Is Communication </a:t>
            </a:r>
            <a:r>
              <a:rPr lang="en-GB" dirty="0"/>
              <a:t>[Online]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https://www.skillsyouneed.com/ips/what-is-communication.html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[Accessed 4</a:t>
            </a:r>
            <a:r>
              <a:rPr lang="en-GB" baseline="30000" dirty="0"/>
              <a:t>th</a:t>
            </a:r>
            <a:r>
              <a:rPr lang="en-GB" dirty="0"/>
              <a:t> May]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EC255F-C4BB-4E05-A676-B5C67DDD95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Tuckman, B. (1965), </a:t>
            </a:r>
            <a:r>
              <a:rPr lang="en-GB" i="1" dirty="0"/>
              <a:t>Forming, Storming, Norming, Performing model  </a:t>
            </a:r>
            <a:r>
              <a:rPr lang="en-GB" dirty="0"/>
              <a:t>[Online]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https://www.businessballs.com/team-management/tuckman-forming-storming-norming-performing-model/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[Accessed 5</a:t>
            </a:r>
            <a:r>
              <a:rPr lang="en-GB" baseline="30000" dirty="0"/>
              <a:t>th</a:t>
            </a:r>
            <a:r>
              <a:rPr lang="en-GB" dirty="0"/>
              <a:t> May]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410908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1EA93FCFC434443B0AE604161AB70C3" ma:contentTypeVersion="2" ma:contentTypeDescription="Create a new document." ma:contentTypeScope="" ma:versionID="c9548cb08ac43dee37f14dcb6ff9dd69">
  <xsd:schema xmlns:xsd="http://www.w3.org/2001/XMLSchema" xmlns:xs="http://www.w3.org/2001/XMLSchema" xmlns:p="http://schemas.microsoft.com/office/2006/metadata/properties" xmlns:ns3="c82ff366-8b5f-4e68-9f1d-9bc90fbcbde6" targetNamespace="http://schemas.microsoft.com/office/2006/metadata/properties" ma:root="true" ma:fieldsID="99d549e4b50a431330a3dd591fafe47d" ns3:_="">
    <xsd:import namespace="c82ff366-8b5f-4e68-9f1d-9bc90fbcbde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2ff366-8b5f-4e68-9f1d-9bc90fbcbde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EEC7556-B5D4-4976-9878-F133D2D1561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4CD60E3-1B82-4188-8A6D-6047DD99EB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82ff366-8b5f-4e68-9f1d-9bc90fbcbde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4D0FFB8-B754-43DF-9326-A97EF1BF1676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c82ff366-8b5f-4e68-9f1d-9bc90fbcbde6"/>
    <ds:schemaRef ds:uri="http://purl.org/dc/terms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529</TotalTime>
  <Words>534</Words>
  <Application>Microsoft Office PowerPoint</Application>
  <PresentationFormat>Widescreen</PresentationFormat>
  <Paragraphs>138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Arial Black</vt:lpstr>
      <vt:lpstr>Corbel</vt:lpstr>
      <vt:lpstr>Wingdings</vt:lpstr>
      <vt:lpstr>Depth</vt:lpstr>
      <vt:lpstr>Juma Khan</vt:lpstr>
      <vt:lpstr>Context of communication</vt:lpstr>
      <vt:lpstr>What makes a good team?</vt:lpstr>
      <vt:lpstr>Bruce Tuckman Team Development Model (1965)</vt:lpstr>
      <vt:lpstr>The nine Belbin team roles</vt:lpstr>
      <vt:lpstr>Kurt Lewin-Team dynamics</vt:lpstr>
      <vt:lpstr>What can cause bad team dynamics?  Kurt Lewin</vt:lpstr>
      <vt:lpstr>Roles to block</vt:lpstr>
      <vt:lpstr>How to improve group dynamics</vt:lpstr>
      <vt:lpstr>Thank you for your time!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Juma Khan</dc:title>
  <dc:creator>Juma Khan (1910851)</dc:creator>
  <cp:lastModifiedBy>Juma Khan (1910851)</cp:lastModifiedBy>
  <cp:revision>38</cp:revision>
  <dcterms:created xsi:type="dcterms:W3CDTF">2020-05-05T17:05:46Z</dcterms:created>
  <dcterms:modified xsi:type="dcterms:W3CDTF">2020-05-11T17:11:41Z</dcterms:modified>
</cp:coreProperties>
</file>