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1"/>
  </p:notesMasterIdLst>
  <p:handoutMasterIdLst>
    <p:handoutMasterId r:id="rId32"/>
  </p:handoutMasterIdLst>
  <p:sldIdLst>
    <p:sldId id="333" r:id="rId2"/>
    <p:sldId id="349" r:id="rId3"/>
    <p:sldId id="334" r:id="rId4"/>
    <p:sldId id="335" r:id="rId5"/>
    <p:sldId id="336" r:id="rId6"/>
    <p:sldId id="337" r:id="rId7"/>
    <p:sldId id="341" r:id="rId8"/>
    <p:sldId id="342" r:id="rId9"/>
    <p:sldId id="343" r:id="rId10"/>
    <p:sldId id="344" r:id="rId11"/>
    <p:sldId id="345" r:id="rId12"/>
    <p:sldId id="346" r:id="rId13"/>
    <p:sldId id="350" r:id="rId14"/>
    <p:sldId id="351" r:id="rId15"/>
    <p:sldId id="352" r:id="rId16"/>
    <p:sldId id="353" r:id="rId17"/>
    <p:sldId id="354" r:id="rId18"/>
    <p:sldId id="355" r:id="rId19"/>
    <p:sldId id="356" r:id="rId20"/>
    <p:sldId id="357" r:id="rId21"/>
    <p:sldId id="358" r:id="rId22"/>
    <p:sldId id="359" r:id="rId23"/>
    <p:sldId id="360" r:id="rId24"/>
    <p:sldId id="361" r:id="rId25"/>
    <p:sldId id="362" r:id="rId26"/>
    <p:sldId id="363" r:id="rId27"/>
    <p:sldId id="364" r:id="rId28"/>
    <p:sldId id="365" r:id="rId29"/>
    <p:sldId id="366" r:id="rId30"/>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MS PGothic"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MS PGothic"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MS PGothic"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MS PGothic"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MS PGothic" pitchFamily="34" charset="-128"/>
        <a:cs typeface="+mn-cs"/>
      </a:defRPr>
    </a:lvl5pPr>
    <a:lvl6pPr marL="2286000" algn="l" defTabSz="914400" rtl="0" eaLnBrk="1" latinLnBrk="0" hangingPunct="1">
      <a:defRPr sz="2400" kern="1200">
        <a:solidFill>
          <a:schemeClr val="tx1"/>
        </a:solidFill>
        <a:latin typeface="Times" charset="0"/>
        <a:ea typeface="MS PGothic" pitchFamily="34" charset="-128"/>
        <a:cs typeface="+mn-cs"/>
      </a:defRPr>
    </a:lvl6pPr>
    <a:lvl7pPr marL="2743200" algn="l" defTabSz="914400" rtl="0" eaLnBrk="1" latinLnBrk="0" hangingPunct="1">
      <a:defRPr sz="2400" kern="1200">
        <a:solidFill>
          <a:schemeClr val="tx1"/>
        </a:solidFill>
        <a:latin typeface="Times" charset="0"/>
        <a:ea typeface="MS PGothic" pitchFamily="34" charset="-128"/>
        <a:cs typeface="+mn-cs"/>
      </a:defRPr>
    </a:lvl7pPr>
    <a:lvl8pPr marL="3200400" algn="l" defTabSz="914400" rtl="0" eaLnBrk="1" latinLnBrk="0" hangingPunct="1">
      <a:defRPr sz="2400" kern="1200">
        <a:solidFill>
          <a:schemeClr val="tx1"/>
        </a:solidFill>
        <a:latin typeface="Times" charset="0"/>
        <a:ea typeface="MS PGothic" pitchFamily="34" charset="-128"/>
        <a:cs typeface="+mn-cs"/>
      </a:defRPr>
    </a:lvl8pPr>
    <a:lvl9pPr marL="3657600" algn="l" defTabSz="914400" rtl="0" eaLnBrk="1" latinLnBrk="0" hangingPunct="1">
      <a:defRPr sz="2400" kern="1200">
        <a:solidFill>
          <a:schemeClr val="tx1"/>
        </a:solidFill>
        <a:latin typeface="Times"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B30068"/>
    <a:srgbClr val="FF0066"/>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3" autoAdjust="0"/>
    <p:restoredTop sz="94565" autoAdjust="0"/>
  </p:normalViewPr>
  <p:slideViewPr>
    <p:cSldViewPr>
      <p:cViewPr varScale="1">
        <p:scale>
          <a:sx n="107" d="100"/>
          <a:sy n="107" d="100"/>
        </p:scale>
        <p:origin x="108" y="1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0DE1B2A2-E1C0-4D2E-86AC-F528072ABDD0}" type="slidenum">
              <a:rPr lang="cy-GB"/>
              <a:pPr>
                <a:defRPr/>
              </a:pPr>
              <a:t>‹#›</a:t>
            </a:fld>
            <a:endParaRPr lang="cy-GB"/>
          </a:p>
        </p:txBody>
      </p:sp>
    </p:spTree>
    <p:extLst>
      <p:ext uri="{BB962C8B-B14F-4D97-AF65-F5344CB8AC3E}">
        <p14:creationId xmlns:p14="http://schemas.microsoft.com/office/powerpoint/2010/main" val="37433890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2458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769F6A4E-C1DC-48AC-B5C7-AE45472DB96F}" type="slidenum">
              <a:rPr lang="cy-GB"/>
              <a:pPr>
                <a:defRPr/>
              </a:pPr>
              <a:t>‹#›</a:t>
            </a:fld>
            <a:endParaRPr lang="cy-GB"/>
          </a:p>
        </p:txBody>
      </p:sp>
    </p:spTree>
    <p:extLst>
      <p:ext uri="{BB962C8B-B14F-4D97-AF65-F5344CB8AC3E}">
        <p14:creationId xmlns:p14="http://schemas.microsoft.com/office/powerpoint/2010/main" val="301100689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5"/>
          <p:cNvSpPr>
            <a:spLocks noGrp="1" noChangeArrowheads="1"/>
          </p:cNvSpPr>
          <p:nvPr>
            <p:ph type="sldNum" sz="quarter" idx="5"/>
          </p:nvPr>
        </p:nvSpPr>
        <p:spPr>
          <a:noFill/>
        </p:spPr>
        <p:txBody>
          <a:bodyPr/>
          <a:lstStyle/>
          <a:p>
            <a:fld id="{890BE136-55D0-419F-9707-816F744226C8}" type="slidenum">
              <a:rPr lang="en-GB"/>
              <a:pPr/>
              <a:t>2</a:t>
            </a:fld>
            <a:endParaRPr lang="en-GB"/>
          </a:p>
        </p:txBody>
      </p:sp>
      <p:sp>
        <p:nvSpPr>
          <p:cNvPr id="65539" name="Rectangle 9"/>
          <p:cNvSpPr>
            <a:spLocks noGrp="1" noChangeArrowheads="1"/>
          </p:cNvSpPr>
          <p:nvPr>
            <p:ph type="hdr" sz="quarter"/>
          </p:nvPr>
        </p:nvSpPr>
        <p:spPr>
          <a:noFill/>
        </p:spPr>
        <p:txBody>
          <a:bodyPr/>
          <a:lstStyle/>
          <a:p>
            <a:r>
              <a:rPr lang="en-GB"/>
              <a:t>Paul Burns, </a:t>
            </a:r>
            <a:r>
              <a:rPr lang="en-GB" i="1"/>
              <a:t>Entrepreneurship and Small Business</a:t>
            </a:r>
            <a:r>
              <a:rPr lang="en-GB"/>
              <a:t>, Palgrave, 2001</a:t>
            </a:r>
            <a:endParaRPr lang="en-GB" b="0"/>
          </a:p>
        </p:txBody>
      </p:sp>
      <p:sp>
        <p:nvSpPr>
          <p:cNvPr id="65540" name="Rectangle 2"/>
          <p:cNvSpPr>
            <a:spLocks noGrp="1" noRot="1" noChangeAspect="1" noChangeArrowheads="1" noTextEdit="1"/>
          </p:cNvSpPr>
          <p:nvPr>
            <p:ph type="sldImg"/>
          </p:nvPr>
        </p:nvSpPr>
        <p:spPr>
          <a:xfrm>
            <a:off x="742950" y="842963"/>
            <a:ext cx="5010150" cy="3759200"/>
          </a:xfrm>
          <a:prstGeom prst="rect">
            <a:avLst/>
          </a:prstGeom>
          <a:ln cap="flat"/>
        </p:spPr>
      </p:sp>
      <p:sp>
        <p:nvSpPr>
          <p:cNvPr id="65541"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031609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5"/>
          <p:cNvSpPr>
            <a:spLocks noGrp="1" noChangeArrowheads="1"/>
          </p:cNvSpPr>
          <p:nvPr>
            <p:ph type="sldNum" sz="quarter" idx="5"/>
          </p:nvPr>
        </p:nvSpPr>
        <p:spPr>
          <a:noFill/>
        </p:spPr>
        <p:txBody>
          <a:bodyPr/>
          <a:lstStyle/>
          <a:p>
            <a:fld id="{30D9C9FB-6569-40FB-9DCD-33EAD26CCC41}" type="slidenum">
              <a:rPr lang="en-GB"/>
              <a:pPr/>
              <a:t>7</a:t>
            </a:fld>
            <a:endParaRPr lang="en-GB"/>
          </a:p>
        </p:txBody>
      </p:sp>
      <p:sp>
        <p:nvSpPr>
          <p:cNvPr id="68611" name="Rectangle 9"/>
          <p:cNvSpPr>
            <a:spLocks noGrp="1" noChangeArrowheads="1"/>
          </p:cNvSpPr>
          <p:nvPr>
            <p:ph type="hdr" sz="quarter"/>
          </p:nvPr>
        </p:nvSpPr>
        <p:spPr>
          <a:noFill/>
        </p:spPr>
        <p:txBody>
          <a:bodyPr/>
          <a:lstStyle/>
          <a:p>
            <a:r>
              <a:rPr lang="en-GB"/>
              <a:t>Paul Burns, </a:t>
            </a:r>
            <a:r>
              <a:rPr lang="en-GB" i="1"/>
              <a:t>Entrepreneurship and Small Business</a:t>
            </a:r>
            <a:r>
              <a:rPr lang="en-GB"/>
              <a:t>, Palgrave, 2001</a:t>
            </a:r>
            <a:endParaRPr lang="en-GB" b="0"/>
          </a:p>
        </p:txBody>
      </p:sp>
      <p:sp>
        <p:nvSpPr>
          <p:cNvPr id="68612" name="Rectangle 2"/>
          <p:cNvSpPr>
            <a:spLocks noGrp="1" noRot="1" noChangeAspect="1" noChangeArrowheads="1" noTextEdit="1"/>
          </p:cNvSpPr>
          <p:nvPr>
            <p:ph type="sldImg"/>
          </p:nvPr>
        </p:nvSpPr>
        <p:spPr>
          <a:xfrm>
            <a:off x="742950" y="842963"/>
            <a:ext cx="5010150" cy="3759200"/>
          </a:xfrm>
          <a:prstGeom prst="rect">
            <a:avLst/>
          </a:prstGeom>
          <a:ln cap="flat"/>
        </p:spPr>
      </p:sp>
      <p:sp>
        <p:nvSpPr>
          <p:cNvPr id="68613"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630411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5"/>
          <p:cNvSpPr>
            <a:spLocks noGrp="1" noChangeArrowheads="1"/>
          </p:cNvSpPr>
          <p:nvPr>
            <p:ph type="sldNum" sz="quarter" idx="5"/>
          </p:nvPr>
        </p:nvSpPr>
        <p:spPr>
          <a:noFill/>
        </p:spPr>
        <p:txBody>
          <a:bodyPr/>
          <a:lstStyle/>
          <a:p>
            <a:fld id="{18E58251-9196-4839-B8C2-A60EB3D5AACC}" type="slidenum">
              <a:rPr lang="en-GB"/>
              <a:pPr/>
              <a:t>8</a:t>
            </a:fld>
            <a:endParaRPr lang="en-GB"/>
          </a:p>
        </p:txBody>
      </p:sp>
      <p:sp>
        <p:nvSpPr>
          <p:cNvPr id="69635" name="Rectangle 9"/>
          <p:cNvSpPr>
            <a:spLocks noGrp="1" noChangeArrowheads="1"/>
          </p:cNvSpPr>
          <p:nvPr>
            <p:ph type="hdr" sz="quarter"/>
          </p:nvPr>
        </p:nvSpPr>
        <p:spPr>
          <a:noFill/>
        </p:spPr>
        <p:txBody>
          <a:bodyPr/>
          <a:lstStyle/>
          <a:p>
            <a:r>
              <a:rPr lang="en-GB"/>
              <a:t>Paul Burns, </a:t>
            </a:r>
            <a:r>
              <a:rPr lang="en-GB" i="1"/>
              <a:t>Entrepreneurship and Small Business</a:t>
            </a:r>
            <a:r>
              <a:rPr lang="en-GB"/>
              <a:t>, Palgrave, 2001</a:t>
            </a:r>
            <a:endParaRPr lang="en-GB" b="0"/>
          </a:p>
        </p:txBody>
      </p:sp>
      <p:sp>
        <p:nvSpPr>
          <p:cNvPr id="69636" name="Rectangle 2"/>
          <p:cNvSpPr>
            <a:spLocks noGrp="1" noRot="1" noChangeAspect="1" noChangeArrowheads="1" noTextEdit="1"/>
          </p:cNvSpPr>
          <p:nvPr>
            <p:ph type="sldImg"/>
          </p:nvPr>
        </p:nvSpPr>
        <p:spPr>
          <a:xfrm>
            <a:off x="742950" y="842963"/>
            <a:ext cx="5010150" cy="3759200"/>
          </a:xfrm>
          <a:prstGeom prst="rect">
            <a:avLst/>
          </a:prstGeom>
          <a:ln cap="flat"/>
        </p:spPr>
      </p:sp>
      <p:sp>
        <p:nvSpPr>
          <p:cNvPr id="6963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57708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5"/>
          <p:cNvSpPr>
            <a:spLocks noGrp="1" noChangeArrowheads="1"/>
          </p:cNvSpPr>
          <p:nvPr>
            <p:ph type="sldNum" sz="quarter" idx="5"/>
          </p:nvPr>
        </p:nvSpPr>
        <p:spPr>
          <a:noFill/>
        </p:spPr>
        <p:txBody>
          <a:bodyPr/>
          <a:lstStyle/>
          <a:p>
            <a:fld id="{0C5947BB-C3BB-46CA-9DDA-75DE99E6B74A}" type="slidenum">
              <a:rPr lang="en-GB"/>
              <a:pPr/>
              <a:t>9</a:t>
            </a:fld>
            <a:endParaRPr lang="en-GB"/>
          </a:p>
        </p:txBody>
      </p:sp>
      <p:sp>
        <p:nvSpPr>
          <p:cNvPr id="74755" name="Rectangle 9"/>
          <p:cNvSpPr>
            <a:spLocks noGrp="1" noChangeArrowheads="1"/>
          </p:cNvSpPr>
          <p:nvPr>
            <p:ph type="hdr" sz="quarter"/>
          </p:nvPr>
        </p:nvSpPr>
        <p:spPr>
          <a:noFill/>
        </p:spPr>
        <p:txBody>
          <a:bodyPr/>
          <a:lstStyle/>
          <a:p>
            <a:r>
              <a:rPr lang="en-GB"/>
              <a:t>Paul Burns, </a:t>
            </a:r>
            <a:r>
              <a:rPr lang="en-GB" i="1"/>
              <a:t>Entrepreneurship and Small Business</a:t>
            </a:r>
            <a:r>
              <a:rPr lang="en-GB"/>
              <a:t>, Palgrave, 2001</a:t>
            </a:r>
            <a:endParaRPr lang="en-GB" b="0"/>
          </a:p>
        </p:txBody>
      </p:sp>
      <p:sp>
        <p:nvSpPr>
          <p:cNvPr id="74756" name="Rectangle 2"/>
          <p:cNvSpPr>
            <a:spLocks noGrp="1" noRot="1" noChangeAspect="1" noChangeArrowheads="1" noTextEdit="1"/>
          </p:cNvSpPr>
          <p:nvPr>
            <p:ph type="sldImg"/>
          </p:nvPr>
        </p:nvSpPr>
        <p:spPr>
          <a:xfrm>
            <a:off x="742950" y="842963"/>
            <a:ext cx="5010150" cy="3759200"/>
          </a:xfrm>
          <a:prstGeom prst="rect">
            <a:avLst/>
          </a:prstGeom>
          <a:ln cap="flat"/>
        </p:spPr>
      </p:sp>
      <p:sp>
        <p:nvSpPr>
          <p:cNvPr id="74757"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741065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5"/>
          <p:cNvSpPr>
            <a:spLocks noGrp="1" noChangeArrowheads="1"/>
          </p:cNvSpPr>
          <p:nvPr>
            <p:ph type="sldNum" sz="quarter" idx="5"/>
          </p:nvPr>
        </p:nvSpPr>
        <p:spPr>
          <a:noFill/>
        </p:spPr>
        <p:txBody>
          <a:bodyPr/>
          <a:lstStyle/>
          <a:p>
            <a:fld id="{20BDE0F4-6A58-4828-BF49-8E6493B956E9}" type="slidenum">
              <a:rPr lang="en-GB"/>
              <a:pPr/>
              <a:t>10</a:t>
            </a:fld>
            <a:endParaRPr lang="en-GB"/>
          </a:p>
        </p:txBody>
      </p:sp>
      <p:sp>
        <p:nvSpPr>
          <p:cNvPr id="75779" name="Rectangle 9"/>
          <p:cNvSpPr>
            <a:spLocks noGrp="1" noChangeArrowheads="1"/>
          </p:cNvSpPr>
          <p:nvPr>
            <p:ph type="hdr" sz="quarter"/>
          </p:nvPr>
        </p:nvSpPr>
        <p:spPr>
          <a:noFill/>
        </p:spPr>
        <p:txBody>
          <a:bodyPr/>
          <a:lstStyle/>
          <a:p>
            <a:r>
              <a:rPr lang="en-GB"/>
              <a:t>Paul Burns, </a:t>
            </a:r>
            <a:r>
              <a:rPr lang="en-GB" i="1"/>
              <a:t>Entrepreneurship and Small Business</a:t>
            </a:r>
            <a:r>
              <a:rPr lang="en-GB"/>
              <a:t>, Palgrave, 2001</a:t>
            </a:r>
            <a:endParaRPr lang="en-GB" b="0"/>
          </a:p>
        </p:txBody>
      </p:sp>
      <p:sp>
        <p:nvSpPr>
          <p:cNvPr id="75780" name="Rectangle 2"/>
          <p:cNvSpPr>
            <a:spLocks noGrp="1" noRot="1" noChangeAspect="1" noChangeArrowheads="1" noTextEdit="1"/>
          </p:cNvSpPr>
          <p:nvPr>
            <p:ph type="sldImg"/>
          </p:nvPr>
        </p:nvSpPr>
        <p:spPr>
          <a:xfrm>
            <a:off x="742950" y="842963"/>
            <a:ext cx="5010150" cy="3759200"/>
          </a:xfrm>
          <a:prstGeom prst="rect">
            <a:avLst/>
          </a:prstGeom>
          <a:ln cap="flat"/>
        </p:spPr>
      </p:sp>
      <p:sp>
        <p:nvSpPr>
          <p:cNvPr id="75781"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4117785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555F551-66FC-4DFE-A2B2-3D5D64908F7B}" type="slidenum">
              <a:rPr lang="en-US"/>
              <a:pPr/>
              <a:t>15</a:t>
            </a:fld>
            <a:endParaRPr lang="en-US"/>
          </a:p>
        </p:txBody>
      </p:sp>
      <p:sp>
        <p:nvSpPr>
          <p:cNvPr id="53251" name="Rectangle 2"/>
          <p:cNvSpPr>
            <a:spLocks noGrp="1" noRot="1" noChangeAspect="1" noChangeArrowheads="1" noTextEdit="1"/>
          </p:cNvSpPr>
          <p:nvPr>
            <p:ph type="sldImg"/>
          </p:nvPr>
        </p:nvSpPr>
        <p:spPr>
          <a:xfrm>
            <a:off x="917575" y="744538"/>
            <a:ext cx="4962525" cy="3722687"/>
          </a:xfrm>
          <a:ln/>
        </p:spPr>
      </p:sp>
      <p:sp>
        <p:nvSpPr>
          <p:cNvPr id="53252" name="Rectangle 3"/>
          <p:cNvSpPr>
            <a:spLocks noGrp="1" noChangeArrowheads="1"/>
          </p:cNvSpPr>
          <p:nvPr>
            <p:ph type="body" idx="1"/>
          </p:nvPr>
        </p:nvSpPr>
        <p:spPr>
          <a:noFill/>
          <a:ln/>
        </p:spPr>
        <p:txBody>
          <a:bodyPr/>
          <a:lstStyle/>
          <a:p>
            <a:pPr eaLnBrk="1" hangingPunct="1"/>
            <a:endParaRPr lang="en-GB" smtClean="0"/>
          </a:p>
        </p:txBody>
      </p:sp>
    </p:spTree>
    <p:extLst>
      <p:ext uri="{BB962C8B-B14F-4D97-AF65-F5344CB8AC3E}">
        <p14:creationId xmlns:p14="http://schemas.microsoft.com/office/powerpoint/2010/main" val="982479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3BC0F7D-2F56-4C0D-AFCE-AB7AF02E8E87}"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61113B9-AEBF-409C-971F-1EDDB13BC87B}"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A1F4D86-DF10-4CE4-BF74-9FE7923FC699}"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DA13014-D328-4CB1-9F06-192256D917B9}"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9DE688C-33E9-42B5-A9FB-8AE8B076C687}"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D64CF0A-49F7-46BB-A209-07917FB5E994}"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259930DE-FDCB-4241-B7A6-085E50E1FCE5}"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279D27D-8847-4175-8B37-D9C320B29F0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19E10C1-CDDA-4DA2-AD9E-D815B5A8FFA0}"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9355218-0918-4DD0-80CD-8DCC18DFF678}"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C5017B9-AECB-4BE4-AA43-7E4648575F92}"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defRPr>
            </a:lvl1pPr>
          </a:lstStyle>
          <a:p>
            <a:pPr>
              <a:defRPr/>
            </a:pPr>
            <a:fld id="{25295708-2190-4188-B5B5-9458615EC072}" type="slidenum">
              <a:rPr lang="en-US"/>
              <a:pPr>
                <a:defRPr/>
              </a:pPr>
              <a:t>‹#›</a:t>
            </a:fld>
            <a:endParaRPr lang="en-US"/>
          </a:p>
        </p:txBody>
      </p:sp>
      <p:pic>
        <p:nvPicPr>
          <p:cNvPr id="1031" name="Picture 2" descr="Slide-master-white2013.jpg"/>
          <p:cNvPicPr>
            <a:picLocks noChangeAspect="1"/>
          </p:cNvPicPr>
          <p:nvPr userDrawn="1"/>
        </p:nvPicPr>
        <p:blipFill>
          <a:blip r:embed="rId13"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lstStyle/>
          <a:p>
            <a:r>
              <a:rPr lang="en-GB" sz="4000" dirty="0" smtClean="0">
                <a:solidFill>
                  <a:schemeClr val="tx1"/>
                </a:solidFill>
                <a:latin typeface="Comic Sans MS" pitchFamily="66" charset="0"/>
              </a:rPr>
              <a:t>NOTES FROM LAST WEEK</a:t>
            </a:r>
            <a:r>
              <a:rPr lang="en-GB" sz="4000" dirty="0" smtClean="0">
                <a:solidFill>
                  <a:srgbClr val="FF0000"/>
                </a:solidFill>
                <a:latin typeface="Comic Sans MS" pitchFamily="66" charset="0"/>
              </a:rPr>
              <a:t/>
            </a:r>
            <a:br>
              <a:rPr lang="en-GB" sz="4000" dirty="0" smtClean="0">
                <a:solidFill>
                  <a:srgbClr val="FF0000"/>
                </a:solidFill>
                <a:latin typeface="Comic Sans MS" pitchFamily="66" charset="0"/>
              </a:rPr>
            </a:br>
            <a:r>
              <a:rPr lang="en-GB" sz="4000" dirty="0" smtClean="0">
                <a:solidFill>
                  <a:srgbClr val="FF0000"/>
                </a:solidFill>
                <a:latin typeface="Comic Sans MS" pitchFamily="66" charset="0"/>
              </a:rPr>
              <a:t>The BCG Matrix</a:t>
            </a:r>
            <a:endParaRPr lang="en-GB" sz="4000" dirty="0">
              <a:solidFill>
                <a:srgbClr val="FF0000"/>
              </a:solidFill>
            </a:endParaRPr>
          </a:p>
        </p:txBody>
      </p:sp>
      <p:sp>
        <p:nvSpPr>
          <p:cNvPr id="3" name="Content Placeholder 2"/>
          <p:cNvSpPr>
            <a:spLocks noGrp="1"/>
          </p:cNvSpPr>
          <p:nvPr>
            <p:ph idx="1"/>
          </p:nvPr>
        </p:nvSpPr>
        <p:spPr>
          <a:xfrm>
            <a:off x="457200" y="1268759"/>
            <a:ext cx="8435280" cy="4248473"/>
          </a:xfrm>
        </p:spPr>
        <p:txBody>
          <a:bodyPr>
            <a:normAutofit fontScale="85000" lnSpcReduction="10000"/>
          </a:bodyPr>
          <a:lstStyle/>
          <a:p>
            <a:pPr algn="ctr">
              <a:buNone/>
            </a:pPr>
            <a:r>
              <a:rPr lang="en-GB" sz="2800" u="sng" dirty="0" smtClean="0">
                <a:solidFill>
                  <a:srgbClr val="7030A0"/>
                </a:solidFill>
                <a:latin typeface="Comic Sans MS" pitchFamily="66" charset="0"/>
              </a:rPr>
              <a:t>The BCG is a 2x2 matrix</a:t>
            </a:r>
          </a:p>
          <a:p>
            <a:r>
              <a:rPr lang="en-GB" sz="2800" dirty="0" smtClean="0">
                <a:latin typeface="Comic Sans MS" pitchFamily="66" charset="0"/>
              </a:rPr>
              <a:t>Focuses on growth of the market and relative market share of the organisation (Hooley </a:t>
            </a:r>
            <a:r>
              <a:rPr lang="en-GB" sz="2800" i="1" dirty="0" smtClean="0">
                <a:latin typeface="Comic Sans MS" pitchFamily="66" charset="0"/>
              </a:rPr>
              <a:t>et al</a:t>
            </a:r>
            <a:r>
              <a:rPr lang="en-GB" sz="2800" dirty="0" smtClean="0">
                <a:latin typeface="Comic Sans MS" pitchFamily="66" charset="0"/>
              </a:rPr>
              <a:t> 2008).</a:t>
            </a:r>
          </a:p>
          <a:p>
            <a:r>
              <a:rPr lang="en-GB" sz="2800" dirty="0" smtClean="0">
                <a:latin typeface="Comic Sans MS" pitchFamily="66" charset="0"/>
              </a:rPr>
              <a:t>The value of the BCG matrix is to examine the use of cash and its generation in the business.</a:t>
            </a:r>
          </a:p>
          <a:p>
            <a:r>
              <a:rPr lang="en-GB" sz="2800" dirty="0" smtClean="0">
                <a:latin typeface="Comic Sans MS" pitchFamily="66" charset="0"/>
              </a:rPr>
              <a:t>Relative market share is seen as the capacity to generate cash.</a:t>
            </a:r>
          </a:p>
          <a:p>
            <a:r>
              <a:rPr lang="en-GB" sz="2800" dirty="0">
                <a:latin typeface="Comic Sans MS" pitchFamily="66" charset="0"/>
              </a:rPr>
              <a:t>M</a:t>
            </a:r>
            <a:r>
              <a:rPr lang="en-GB" sz="2800" dirty="0" smtClean="0">
                <a:latin typeface="Comic Sans MS" pitchFamily="66" charset="0"/>
              </a:rPr>
              <a:t>arket growth is seen as the need for cash.</a:t>
            </a:r>
          </a:p>
          <a:p>
            <a:pPr algn="ctr">
              <a:buNone/>
            </a:pPr>
            <a:r>
              <a:rPr lang="en-GB" sz="2800" u="sng" dirty="0">
                <a:solidFill>
                  <a:srgbClr val="7030A0"/>
                </a:solidFill>
                <a:latin typeface="Comic Sans MS" pitchFamily="66" charset="0"/>
              </a:rPr>
              <a:t>D</a:t>
            </a:r>
            <a:r>
              <a:rPr lang="en-GB" sz="2800" u="sng" dirty="0" smtClean="0">
                <a:solidFill>
                  <a:srgbClr val="7030A0"/>
                </a:solidFill>
                <a:latin typeface="Comic Sans MS" pitchFamily="66" charset="0"/>
              </a:rPr>
              <a:t>ivides into four sections</a:t>
            </a:r>
          </a:p>
          <a:p>
            <a:r>
              <a:rPr lang="en-GB" sz="2800" dirty="0">
                <a:latin typeface="Comic Sans MS" pitchFamily="66" charset="0"/>
              </a:rPr>
              <a:t>C</a:t>
            </a:r>
            <a:r>
              <a:rPr lang="en-GB" sz="2800" dirty="0" smtClean="0">
                <a:latin typeface="Comic Sans MS" pitchFamily="66" charset="0"/>
              </a:rPr>
              <a:t>lassifications are known as Stars, Question Marks, Cash Cows and Dogs.</a:t>
            </a:r>
            <a:endParaRPr lang="en-GB" sz="2800" dirty="0"/>
          </a:p>
        </p:txBody>
      </p:sp>
      <p:sp>
        <p:nvSpPr>
          <p:cNvPr id="4" name="Slide Number Placeholder 3"/>
          <p:cNvSpPr>
            <a:spLocks noGrp="1"/>
          </p:cNvSpPr>
          <p:nvPr>
            <p:ph type="sldNum" sz="quarter" idx="12"/>
          </p:nvPr>
        </p:nvSpPr>
        <p:spPr/>
        <p:txBody>
          <a:bodyPr/>
          <a:lstStyle/>
          <a:p>
            <a:fld id="{410879C8-893F-46DB-ACE8-7669A67A4CFC}" type="slidenum">
              <a:rPr lang="en-GB" smtClean="0"/>
              <a:pPr/>
              <a:t>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ChangeArrowheads="1"/>
          </p:cNvSpPr>
          <p:nvPr/>
        </p:nvSpPr>
        <p:spPr bwMode="auto">
          <a:xfrm>
            <a:off x="1331640" y="188640"/>
            <a:ext cx="6807200" cy="387350"/>
          </a:xfrm>
          <a:prstGeom prst="rect">
            <a:avLst/>
          </a:prstGeom>
          <a:noFill/>
          <a:ln w="9525">
            <a:noFill/>
            <a:miter lim="800000"/>
            <a:headEnd/>
            <a:tailEnd/>
          </a:ln>
          <a:effectLst/>
        </p:spPr>
        <p:txBody>
          <a:bodyPr lIns="0" tIns="0" rIns="0" bIns="0"/>
          <a:lstStyle/>
          <a:p>
            <a:pPr defTabSz="762000" eaLnBrk="0" hangingPunct="0">
              <a:defRPr/>
            </a:pPr>
            <a:r>
              <a:rPr lang="en-GB" sz="3600" dirty="0">
                <a:solidFill>
                  <a:schemeClr val="hlink"/>
                </a:solidFill>
                <a:effectLst>
                  <a:outerShdw blurRad="38100" dist="38100" dir="2700000" algn="tl">
                    <a:srgbClr val="000000"/>
                  </a:outerShdw>
                </a:effectLst>
              </a:rPr>
              <a:t>The Boston </a:t>
            </a:r>
            <a:r>
              <a:rPr lang="en-GB" sz="3600" dirty="0" smtClean="0">
                <a:solidFill>
                  <a:schemeClr val="hlink"/>
                </a:solidFill>
                <a:effectLst>
                  <a:outerShdw blurRad="38100" dist="38100" dir="2700000" algn="tl">
                    <a:srgbClr val="000000"/>
                  </a:outerShdw>
                </a:effectLst>
              </a:rPr>
              <a:t>Matrix</a:t>
            </a:r>
            <a:r>
              <a:rPr lang="en-GB" sz="3400" dirty="0">
                <a:solidFill>
                  <a:srgbClr val="FFFF00"/>
                </a:solidFill>
              </a:rPr>
              <a:t/>
            </a:r>
            <a:br>
              <a:rPr lang="en-GB" sz="3400" dirty="0">
                <a:solidFill>
                  <a:srgbClr val="FFFF00"/>
                </a:solidFill>
              </a:rPr>
            </a:br>
            <a:endParaRPr lang="en-GB" sz="3400" dirty="0">
              <a:solidFill>
                <a:srgbClr val="FFFF00"/>
              </a:solidFill>
            </a:endParaRPr>
          </a:p>
        </p:txBody>
      </p:sp>
      <p:sp>
        <p:nvSpPr>
          <p:cNvPr id="20483" name="Freeform 3"/>
          <p:cNvSpPr>
            <a:spLocks/>
          </p:cNvSpPr>
          <p:nvPr/>
        </p:nvSpPr>
        <p:spPr bwMode="auto">
          <a:xfrm>
            <a:off x="-2136776" y="858838"/>
            <a:ext cx="44451" cy="19050"/>
          </a:xfrm>
          <a:custGeom>
            <a:avLst/>
            <a:gdLst>
              <a:gd name="T0" fmla="*/ 0 w 31"/>
              <a:gd name="T1" fmla="*/ 0 h 12"/>
              <a:gd name="T2" fmla="*/ 30 w 31"/>
              <a:gd name="T3" fmla="*/ 0 h 12"/>
              <a:gd name="T4" fmla="*/ 30 w 31"/>
              <a:gd name="T5" fmla="*/ 11 h 12"/>
              <a:gd name="T6" fmla="*/ 0 w 31"/>
              <a:gd name="T7" fmla="*/ 11 h 12"/>
              <a:gd name="T8" fmla="*/ 0 w 31"/>
              <a:gd name="T9" fmla="*/ 0 h 12"/>
              <a:gd name="T10" fmla="*/ 0 60000 65536"/>
              <a:gd name="T11" fmla="*/ 0 60000 65536"/>
              <a:gd name="T12" fmla="*/ 0 60000 65536"/>
              <a:gd name="T13" fmla="*/ 0 60000 65536"/>
              <a:gd name="T14" fmla="*/ 0 60000 65536"/>
              <a:gd name="T15" fmla="*/ 0 w 31"/>
              <a:gd name="T16" fmla="*/ 0 h 12"/>
              <a:gd name="T17" fmla="*/ 31 w 31"/>
              <a:gd name="T18" fmla="*/ 12 h 12"/>
            </a:gdLst>
            <a:ahLst/>
            <a:cxnLst>
              <a:cxn ang="T10">
                <a:pos x="T0" y="T1"/>
              </a:cxn>
              <a:cxn ang="T11">
                <a:pos x="T2" y="T3"/>
              </a:cxn>
              <a:cxn ang="T12">
                <a:pos x="T4" y="T5"/>
              </a:cxn>
              <a:cxn ang="T13">
                <a:pos x="T6" y="T7"/>
              </a:cxn>
              <a:cxn ang="T14">
                <a:pos x="T8" y="T9"/>
              </a:cxn>
            </a:cxnLst>
            <a:rect l="T15" t="T16" r="T17" b="T18"/>
            <a:pathLst>
              <a:path w="31" h="12">
                <a:moveTo>
                  <a:pt x="0" y="0"/>
                </a:moveTo>
                <a:lnTo>
                  <a:pt x="30" y="0"/>
                </a:lnTo>
                <a:lnTo>
                  <a:pt x="30" y="11"/>
                </a:lnTo>
                <a:lnTo>
                  <a:pt x="0" y="11"/>
                </a:lnTo>
                <a:lnTo>
                  <a:pt x="0" y="0"/>
                </a:lnTo>
              </a:path>
            </a:pathLst>
          </a:custGeom>
          <a:solidFill>
            <a:srgbClr val="FFFFFF"/>
          </a:solidFill>
          <a:ln w="9525" cap="rnd">
            <a:noFill/>
            <a:round/>
            <a:headEnd type="none" w="sm" len="sm"/>
            <a:tailEnd type="none" w="sm" len="sm"/>
          </a:ln>
        </p:spPr>
        <p:txBody>
          <a:bodyPr/>
          <a:lstStyle/>
          <a:p>
            <a:endParaRPr lang="en-US"/>
          </a:p>
        </p:txBody>
      </p:sp>
      <p:sp>
        <p:nvSpPr>
          <p:cNvPr id="20484" name="Rectangle 4"/>
          <p:cNvSpPr>
            <a:spLocks noChangeArrowheads="1"/>
          </p:cNvSpPr>
          <p:nvPr/>
        </p:nvSpPr>
        <p:spPr bwMode="auto">
          <a:xfrm>
            <a:off x="1547664" y="836712"/>
            <a:ext cx="6992937" cy="4429125"/>
          </a:xfrm>
          <a:prstGeom prst="rect">
            <a:avLst/>
          </a:prstGeom>
          <a:solidFill>
            <a:srgbClr val="FFFF00"/>
          </a:solidFill>
          <a:ln w="12700">
            <a:solidFill>
              <a:schemeClr val="tx1"/>
            </a:solidFill>
            <a:miter lim="800000"/>
            <a:headEnd/>
            <a:tailEnd/>
          </a:ln>
        </p:spPr>
        <p:txBody>
          <a:bodyPr wrap="none" anchor="ctr"/>
          <a:lstStyle/>
          <a:p>
            <a:endParaRPr lang="en-US"/>
          </a:p>
        </p:txBody>
      </p:sp>
      <p:sp>
        <p:nvSpPr>
          <p:cNvPr id="20485" name="Freeform 5"/>
          <p:cNvSpPr>
            <a:spLocks noChangeArrowheads="1"/>
          </p:cNvSpPr>
          <p:nvPr/>
        </p:nvSpPr>
        <p:spPr bwMode="auto">
          <a:xfrm>
            <a:off x="4860032" y="764704"/>
            <a:ext cx="3175" cy="4432300"/>
          </a:xfrm>
          <a:custGeom>
            <a:avLst/>
            <a:gdLst>
              <a:gd name="T0" fmla="*/ 0 w 2"/>
              <a:gd name="T1" fmla="*/ 0 h 2792"/>
              <a:gd name="T2" fmla="*/ 2 w 2"/>
              <a:gd name="T3" fmla="*/ 2792 h 2792"/>
              <a:gd name="T4" fmla="*/ 0 60000 65536"/>
              <a:gd name="T5" fmla="*/ 0 60000 65536"/>
              <a:gd name="T6" fmla="*/ 0 w 2"/>
              <a:gd name="T7" fmla="*/ 0 h 2792"/>
              <a:gd name="T8" fmla="*/ 2 w 2"/>
              <a:gd name="T9" fmla="*/ 2792 h 2792"/>
            </a:gdLst>
            <a:ahLst/>
            <a:cxnLst>
              <a:cxn ang="T4">
                <a:pos x="T0" y="T1"/>
              </a:cxn>
              <a:cxn ang="T5">
                <a:pos x="T2" y="T3"/>
              </a:cxn>
            </a:cxnLst>
            <a:rect l="T6" t="T7" r="T8" b="T9"/>
            <a:pathLst>
              <a:path w="2" h="2792">
                <a:moveTo>
                  <a:pt x="0" y="0"/>
                </a:moveTo>
                <a:lnTo>
                  <a:pt x="2" y="2792"/>
                </a:lnTo>
              </a:path>
            </a:pathLst>
          </a:custGeom>
          <a:noFill/>
          <a:ln w="12700">
            <a:solidFill>
              <a:schemeClr val="tx1"/>
            </a:solidFill>
            <a:round/>
            <a:headEnd type="none" w="sm" len="sm"/>
            <a:tailEnd type="none" w="sm" len="sm"/>
          </a:ln>
        </p:spPr>
        <p:txBody>
          <a:bodyPr wrap="none" anchor="ctr"/>
          <a:lstStyle/>
          <a:p>
            <a:endParaRPr lang="en-US"/>
          </a:p>
        </p:txBody>
      </p:sp>
      <p:sp>
        <p:nvSpPr>
          <p:cNvPr id="20486" name="Freeform 6"/>
          <p:cNvSpPr>
            <a:spLocks noChangeArrowheads="1"/>
          </p:cNvSpPr>
          <p:nvPr/>
        </p:nvSpPr>
        <p:spPr bwMode="auto">
          <a:xfrm>
            <a:off x="1691680" y="2996952"/>
            <a:ext cx="6996113" cy="6350"/>
          </a:xfrm>
          <a:custGeom>
            <a:avLst/>
            <a:gdLst>
              <a:gd name="T0" fmla="*/ 0 w 4773"/>
              <a:gd name="T1" fmla="*/ 0 h 4"/>
              <a:gd name="T2" fmla="*/ 4773 w 4773"/>
              <a:gd name="T3" fmla="*/ 4 h 4"/>
              <a:gd name="T4" fmla="*/ 0 60000 65536"/>
              <a:gd name="T5" fmla="*/ 0 60000 65536"/>
              <a:gd name="T6" fmla="*/ 0 w 4773"/>
              <a:gd name="T7" fmla="*/ 0 h 4"/>
              <a:gd name="T8" fmla="*/ 4773 w 4773"/>
              <a:gd name="T9" fmla="*/ 4 h 4"/>
            </a:gdLst>
            <a:ahLst/>
            <a:cxnLst>
              <a:cxn ang="T4">
                <a:pos x="T0" y="T1"/>
              </a:cxn>
              <a:cxn ang="T5">
                <a:pos x="T2" y="T3"/>
              </a:cxn>
            </a:cxnLst>
            <a:rect l="T6" t="T7" r="T8" b="T9"/>
            <a:pathLst>
              <a:path w="4773" h="4">
                <a:moveTo>
                  <a:pt x="0" y="0"/>
                </a:moveTo>
                <a:lnTo>
                  <a:pt x="4773" y="4"/>
                </a:lnTo>
              </a:path>
            </a:pathLst>
          </a:custGeom>
          <a:noFill/>
          <a:ln w="12700">
            <a:solidFill>
              <a:schemeClr val="tx1"/>
            </a:solidFill>
            <a:round/>
            <a:headEnd type="none" w="sm" len="sm"/>
            <a:tailEnd type="none" w="sm" len="sm"/>
          </a:ln>
        </p:spPr>
        <p:txBody>
          <a:bodyPr wrap="none" anchor="ctr"/>
          <a:lstStyle/>
          <a:p>
            <a:endParaRPr lang="en-US"/>
          </a:p>
        </p:txBody>
      </p:sp>
      <p:sp>
        <p:nvSpPr>
          <p:cNvPr id="73735" name="Rectangle 7"/>
          <p:cNvSpPr>
            <a:spLocks noChangeArrowheads="1"/>
          </p:cNvSpPr>
          <p:nvPr/>
        </p:nvSpPr>
        <p:spPr bwMode="auto">
          <a:xfrm>
            <a:off x="1547664" y="980728"/>
            <a:ext cx="22352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Star</a:t>
            </a:r>
          </a:p>
        </p:txBody>
      </p:sp>
      <p:sp>
        <p:nvSpPr>
          <p:cNvPr id="20488" name="Rectangle 8"/>
          <p:cNvSpPr>
            <a:spLocks noChangeArrowheads="1"/>
          </p:cNvSpPr>
          <p:nvPr/>
        </p:nvSpPr>
        <p:spPr bwMode="auto">
          <a:xfrm>
            <a:off x="1619672" y="5229200"/>
            <a:ext cx="13128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0489" name="Rectangle 9"/>
          <p:cNvSpPr>
            <a:spLocks noChangeArrowheads="1"/>
          </p:cNvSpPr>
          <p:nvPr/>
        </p:nvSpPr>
        <p:spPr bwMode="auto">
          <a:xfrm>
            <a:off x="683568" y="4581128"/>
            <a:ext cx="731837"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Low</a:t>
            </a:r>
          </a:p>
        </p:txBody>
      </p:sp>
      <p:sp>
        <p:nvSpPr>
          <p:cNvPr id="20490" name="Rectangle 10"/>
          <p:cNvSpPr>
            <a:spLocks noChangeArrowheads="1"/>
          </p:cNvSpPr>
          <p:nvPr/>
        </p:nvSpPr>
        <p:spPr bwMode="auto">
          <a:xfrm>
            <a:off x="3635896" y="5445224"/>
            <a:ext cx="2843212" cy="400752"/>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Strength</a:t>
            </a:r>
            <a:endParaRPr lang="en-GB" sz="1600" dirty="0">
              <a:solidFill>
                <a:schemeClr val="tx1"/>
              </a:solidFill>
            </a:endParaRPr>
          </a:p>
        </p:txBody>
      </p:sp>
      <p:sp>
        <p:nvSpPr>
          <p:cNvPr id="20491" name="Rectangle 11"/>
          <p:cNvSpPr>
            <a:spLocks noChangeArrowheads="1"/>
          </p:cNvSpPr>
          <p:nvPr/>
        </p:nvSpPr>
        <p:spPr bwMode="auto">
          <a:xfrm rot="16200000">
            <a:off x="-99387" y="2555772"/>
            <a:ext cx="2130425" cy="708528"/>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Attractiveness</a:t>
            </a:r>
            <a:endParaRPr lang="en-GB" sz="1600" dirty="0">
              <a:solidFill>
                <a:schemeClr val="tx1"/>
              </a:solidFill>
            </a:endParaRPr>
          </a:p>
        </p:txBody>
      </p:sp>
      <p:sp>
        <p:nvSpPr>
          <p:cNvPr id="20492" name="Rectangle 12"/>
          <p:cNvSpPr>
            <a:spLocks noChangeArrowheads="1"/>
          </p:cNvSpPr>
          <p:nvPr/>
        </p:nvSpPr>
        <p:spPr bwMode="auto">
          <a:xfrm>
            <a:off x="683568" y="1124744"/>
            <a:ext cx="8683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0498" name="Rectangle 18"/>
          <p:cNvSpPr>
            <a:spLocks noChangeArrowheads="1"/>
          </p:cNvSpPr>
          <p:nvPr/>
        </p:nvSpPr>
        <p:spPr bwMode="auto">
          <a:xfrm>
            <a:off x="6646863" y="2686051"/>
            <a:ext cx="1725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a:latin typeface="Times New Roman" pitchFamily="18" charset="0"/>
              </a:rPr>
              <a:t>_________</a:t>
            </a:r>
          </a:p>
        </p:txBody>
      </p:sp>
      <p:sp>
        <p:nvSpPr>
          <p:cNvPr id="20500" name="Rectangle 20"/>
          <p:cNvSpPr>
            <a:spLocks noChangeArrowheads="1"/>
          </p:cNvSpPr>
          <p:nvPr/>
        </p:nvSpPr>
        <p:spPr bwMode="auto">
          <a:xfrm>
            <a:off x="6948264" y="5229200"/>
            <a:ext cx="985839" cy="369974"/>
          </a:xfrm>
          <a:prstGeom prst="rect">
            <a:avLst/>
          </a:prstGeom>
          <a:noFill/>
          <a:ln w="9525">
            <a:noFill/>
            <a:miter lim="800000"/>
            <a:headEnd/>
            <a:tailEnd/>
          </a:ln>
        </p:spPr>
        <p:txBody>
          <a:bodyPr lIns="92075" tIns="46038" rIns="92075" bIns="46038">
            <a:spAutoFit/>
          </a:bodyPr>
          <a:lstStyle/>
          <a:p>
            <a:pPr algn="l" eaLnBrk="0" hangingPunct="0">
              <a:spcBef>
                <a:spcPct val="50000"/>
              </a:spcBef>
            </a:pPr>
            <a:r>
              <a:rPr lang="en-GB" sz="1800" dirty="0">
                <a:solidFill>
                  <a:schemeClr val="tx1"/>
                </a:solidFill>
              </a:rPr>
              <a:t>Low</a:t>
            </a:r>
          </a:p>
        </p:txBody>
      </p:sp>
      <p:sp>
        <p:nvSpPr>
          <p:cNvPr id="73749" name="Rectangle 21"/>
          <p:cNvSpPr>
            <a:spLocks noChangeArrowheads="1"/>
          </p:cNvSpPr>
          <p:nvPr/>
        </p:nvSpPr>
        <p:spPr bwMode="auto">
          <a:xfrm>
            <a:off x="4860032" y="980728"/>
            <a:ext cx="3452812" cy="462307"/>
          </a:xfrm>
          <a:prstGeom prst="rect">
            <a:avLst/>
          </a:prstGeom>
          <a:noFill/>
          <a:ln w="9525">
            <a:noFill/>
            <a:miter lim="800000"/>
            <a:headEnd/>
            <a:tailEnd/>
          </a:ln>
          <a:effectLst/>
        </p:spPr>
        <p:txBody>
          <a:bodyPr lIns="92075" tIns="46038" rIns="92075" bIns="46038">
            <a:spAutoFit/>
          </a:bodyPr>
          <a:lstStyle/>
          <a:p>
            <a:pPr algn="l" eaLnBrk="0" hangingPunct="0">
              <a:spcBef>
                <a:spcPct val="50000"/>
              </a:spcBef>
              <a:defRPr/>
            </a:pPr>
            <a:r>
              <a:rPr lang="en-GB" sz="2400" dirty="0" smtClean="0">
                <a:solidFill>
                  <a:schemeClr val="hlink"/>
                </a:solidFill>
                <a:effectLst>
                  <a:outerShdw blurRad="38100" dist="38100" dir="2700000" algn="tl">
                    <a:srgbClr val="000000"/>
                  </a:outerShdw>
                </a:effectLst>
              </a:rPr>
              <a:t>Question Marks</a:t>
            </a:r>
            <a:endParaRPr lang="en-GB" sz="2400" dirty="0">
              <a:solidFill>
                <a:schemeClr val="hlink"/>
              </a:solidFill>
              <a:effectLst>
                <a:outerShdw blurRad="38100" dist="38100" dir="2700000" algn="tl">
                  <a:srgbClr val="000000"/>
                </a:outerShdw>
              </a:effectLst>
            </a:endParaRPr>
          </a:p>
        </p:txBody>
      </p:sp>
      <p:sp>
        <p:nvSpPr>
          <p:cNvPr id="73750" name="Rectangle 22"/>
          <p:cNvSpPr>
            <a:spLocks noChangeArrowheads="1"/>
          </p:cNvSpPr>
          <p:nvPr/>
        </p:nvSpPr>
        <p:spPr bwMode="auto">
          <a:xfrm>
            <a:off x="1619672" y="3212976"/>
            <a:ext cx="22352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Cash Cow</a:t>
            </a:r>
          </a:p>
        </p:txBody>
      </p:sp>
      <p:sp>
        <p:nvSpPr>
          <p:cNvPr id="73751" name="Rectangle 23"/>
          <p:cNvSpPr>
            <a:spLocks noChangeArrowheads="1"/>
          </p:cNvSpPr>
          <p:nvPr/>
        </p:nvSpPr>
        <p:spPr bwMode="auto">
          <a:xfrm>
            <a:off x="4860032" y="3212976"/>
            <a:ext cx="28448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Dog</a:t>
            </a:r>
          </a:p>
        </p:txBody>
      </p:sp>
      <p:sp>
        <p:nvSpPr>
          <p:cNvPr id="24" name="Slide Number Placeholder 23"/>
          <p:cNvSpPr>
            <a:spLocks noGrp="1"/>
          </p:cNvSpPr>
          <p:nvPr>
            <p:ph type="sldNum" sz="quarter" idx="12"/>
          </p:nvPr>
        </p:nvSpPr>
        <p:spPr/>
        <p:txBody>
          <a:bodyPr/>
          <a:lstStyle/>
          <a:p>
            <a:fld id="{410879C8-893F-46DB-ACE8-7669A67A4CFC}" type="slidenum">
              <a:rPr lang="en-GB" smtClean="0"/>
              <a:pPr/>
              <a:t>2</a:t>
            </a:fld>
            <a:endParaRPr lang="en-GB"/>
          </a:p>
        </p:txBody>
      </p:sp>
    </p:spTree>
  </p:cSld>
  <p:clrMapOvr>
    <a:masterClrMapping/>
  </p:clrMapOvr>
  <p:transition>
    <p:pull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normAutofit fontScale="90000"/>
          </a:bodyPr>
          <a:lstStyle/>
          <a:p>
            <a:r>
              <a:rPr lang="en-GB" sz="4000" dirty="0" smtClean="0">
                <a:latin typeface="Comic Sans MS" pitchFamily="66" charset="0"/>
              </a:rPr>
              <a:t/>
            </a:r>
            <a:br>
              <a:rPr lang="en-GB" sz="4000" dirty="0" smtClean="0">
                <a:latin typeface="Comic Sans MS" pitchFamily="66" charset="0"/>
              </a:rPr>
            </a:br>
            <a:r>
              <a:rPr lang="en-GB" dirty="0" smtClean="0">
                <a:solidFill>
                  <a:srgbClr val="FF0000"/>
                </a:solidFill>
                <a:latin typeface="Comic Sans MS" pitchFamily="66" charset="0"/>
              </a:rPr>
              <a:t>Question Marks</a:t>
            </a:r>
            <a:r>
              <a:rPr lang="en-GB" sz="4000" dirty="0" smtClean="0">
                <a:solidFill>
                  <a:srgbClr val="FF0000"/>
                </a:solidFill>
                <a:latin typeface="Comic Sans MS" pitchFamily="66" charset="0"/>
              </a:rPr>
              <a:t> </a:t>
            </a:r>
            <a:r>
              <a:rPr lang="en-GB" sz="4000" dirty="0" smtClean="0">
                <a:latin typeface="Comic Sans MS" pitchFamily="66" charset="0"/>
              </a:rPr>
              <a:t/>
            </a:r>
            <a:br>
              <a:rPr lang="en-GB" sz="4000" dirty="0" smtClean="0">
                <a:latin typeface="Comic Sans MS" pitchFamily="66" charset="0"/>
              </a:rPr>
            </a:br>
            <a:endParaRPr lang="en-GB" sz="4000" dirty="0">
              <a:latin typeface="Comic Sans MS" pitchFamily="66" charset="0"/>
            </a:endParaRPr>
          </a:p>
        </p:txBody>
      </p:sp>
      <p:sp>
        <p:nvSpPr>
          <p:cNvPr id="3" name="Content Placeholder 2"/>
          <p:cNvSpPr>
            <a:spLocks noGrp="1"/>
          </p:cNvSpPr>
          <p:nvPr>
            <p:ph idx="1"/>
          </p:nvPr>
        </p:nvSpPr>
        <p:spPr>
          <a:xfrm>
            <a:off x="457200" y="1412776"/>
            <a:ext cx="8229600" cy="4032448"/>
          </a:xfrm>
        </p:spPr>
        <p:txBody>
          <a:bodyPr/>
          <a:lstStyle/>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At the introductory stage.</a:t>
            </a:r>
          </a:p>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High market growth and low market share</a:t>
            </a:r>
          </a:p>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They are absorbing cash to fund development </a:t>
            </a:r>
          </a:p>
          <a:p>
            <a:pPr>
              <a:lnSpc>
                <a:spcPct val="80000"/>
              </a:lnSpc>
              <a:buFontTx/>
              <a:buNone/>
            </a:pPr>
            <a:r>
              <a:rPr lang="en-GB" sz="2800" dirty="0" smtClean="0">
                <a:latin typeface="Comic Sans MS" pitchFamily="66" charset="0"/>
              </a:rPr>
              <a:t>	and marketing.</a:t>
            </a:r>
          </a:p>
          <a:p>
            <a:pPr>
              <a:lnSpc>
                <a:spcPct val="80000"/>
              </a:lnSpc>
              <a:buFontTx/>
              <a:buNone/>
            </a:pPr>
            <a:endParaRPr lang="en-GB" dirty="0"/>
          </a:p>
        </p:txBody>
      </p:sp>
      <p:sp>
        <p:nvSpPr>
          <p:cNvPr id="4" name="Slide Number Placeholder 3"/>
          <p:cNvSpPr>
            <a:spLocks noGrp="1"/>
          </p:cNvSpPr>
          <p:nvPr>
            <p:ph type="sldNum" sz="quarter" idx="12"/>
          </p:nvPr>
        </p:nvSpPr>
        <p:spPr/>
        <p:txBody>
          <a:bodyPr/>
          <a:lstStyle/>
          <a:p>
            <a:fld id="{410879C8-893F-46DB-ACE8-7669A67A4CFC}" type="slidenum">
              <a:rPr lang="en-GB" smtClean="0"/>
              <a:pPr/>
              <a:t>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772400" cy="1143000"/>
          </a:xfrm>
        </p:spPr>
        <p:txBody>
          <a:bodyPr>
            <a:normAutofit/>
          </a:bodyPr>
          <a:lstStyle/>
          <a:p>
            <a:r>
              <a:rPr lang="en-GB" sz="4000" dirty="0" smtClean="0">
                <a:solidFill>
                  <a:srgbClr val="FF0000"/>
                </a:solidFill>
                <a:latin typeface="Comic Sans MS" pitchFamily="66" charset="0"/>
              </a:rPr>
              <a:t>Stars</a:t>
            </a:r>
            <a:endParaRPr lang="en-GB" sz="4000" dirty="0">
              <a:solidFill>
                <a:srgbClr val="FF0000"/>
              </a:solidFill>
              <a:latin typeface="Comic Sans MS" pitchFamily="66" charset="0"/>
            </a:endParaRPr>
          </a:p>
        </p:txBody>
      </p:sp>
      <p:sp>
        <p:nvSpPr>
          <p:cNvPr id="3" name="Content Placeholder 2"/>
          <p:cNvSpPr>
            <a:spLocks noGrp="1"/>
          </p:cNvSpPr>
          <p:nvPr>
            <p:ph idx="1"/>
          </p:nvPr>
        </p:nvSpPr>
        <p:spPr>
          <a:xfrm>
            <a:off x="457200" y="1340769"/>
            <a:ext cx="8229600" cy="4104456"/>
          </a:xfrm>
        </p:spPr>
        <p:txBody>
          <a:bodyPr/>
          <a:lstStyle/>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The future of the organisation.</a:t>
            </a:r>
          </a:p>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They are at the growth stage. </a:t>
            </a:r>
          </a:p>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High market share and high market growth.</a:t>
            </a:r>
          </a:p>
          <a:p>
            <a:pPr>
              <a:lnSpc>
                <a:spcPct val="80000"/>
              </a:lnSpc>
            </a:pPr>
            <a:endParaRPr lang="en-GB" sz="2800" dirty="0" smtClean="0">
              <a:latin typeface="Comic Sans MS" pitchFamily="66" charset="0"/>
            </a:endParaRPr>
          </a:p>
          <a:p>
            <a:pPr>
              <a:lnSpc>
                <a:spcPct val="80000"/>
              </a:lnSpc>
            </a:pPr>
            <a:r>
              <a:rPr lang="en-GB" sz="2800" dirty="0" smtClean="0">
                <a:latin typeface="Comic Sans MS" pitchFamily="66" charset="0"/>
              </a:rPr>
              <a:t>They are still absorbing cash to sustain</a:t>
            </a:r>
            <a:r>
              <a:rPr lang="en-GB" sz="2800" dirty="0">
                <a:latin typeface="Comic Sans MS" pitchFamily="66" charset="0"/>
              </a:rPr>
              <a:t> </a:t>
            </a:r>
            <a:r>
              <a:rPr lang="en-GB" sz="2800" dirty="0" smtClean="0">
                <a:latin typeface="Comic Sans MS" pitchFamily="66" charset="0"/>
              </a:rPr>
              <a:t>and develop market share.</a:t>
            </a:r>
          </a:p>
          <a:p>
            <a:pPr>
              <a:buNone/>
            </a:pPr>
            <a:endParaRPr lang="en-GB" dirty="0"/>
          </a:p>
        </p:txBody>
      </p:sp>
      <p:sp>
        <p:nvSpPr>
          <p:cNvPr id="4" name="Slide Number Placeholder 3"/>
          <p:cNvSpPr>
            <a:spLocks noGrp="1"/>
          </p:cNvSpPr>
          <p:nvPr>
            <p:ph type="sldNum" sz="quarter" idx="12"/>
          </p:nvPr>
        </p:nvSpPr>
        <p:spPr/>
        <p:txBody>
          <a:bodyPr/>
          <a:lstStyle/>
          <a:p>
            <a:fld id="{410879C8-893F-46DB-ACE8-7669A67A4CFC}" type="slidenum">
              <a:rPr lang="en-GB" smtClean="0"/>
              <a:pPr/>
              <a:t>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796908"/>
          </a:xfrm>
        </p:spPr>
        <p:txBody>
          <a:bodyPr>
            <a:normAutofit fontScale="90000"/>
          </a:bodyPr>
          <a:lstStyle/>
          <a:p>
            <a:r>
              <a:rPr lang="en-GB" sz="4000" dirty="0" smtClean="0">
                <a:latin typeface="Comic Sans MS" pitchFamily="66" charset="0"/>
              </a:rPr>
              <a:t/>
            </a:r>
            <a:br>
              <a:rPr lang="en-GB" sz="4000" dirty="0" smtClean="0">
                <a:latin typeface="Comic Sans MS" pitchFamily="66" charset="0"/>
              </a:rPr>
            </a:br>
            <a:r>
              <a:rPr lang="en-GB" dirty="0" smtClean="0">
                <a:solidFill>
                  <a:srgbClr val="FF0000"/>
                </a:solidFill>
                <a:latin typeface="Comic Sans MS" pitchFamily="66" charset="0"/>
              </a:rPr>
              <a:t>Cash Cows</a:t>
            </a:r>
            <a:r>
              <a:rPr lang="en-GB" dirty="0" smtClean="0">
                <a:latin typeface="Comic Sans MS" pitchFamily="66" charset="0"/>
              </a:rPr>
              <a:t/>
            </a:r>
            <a:br>
              <a:rPr lang="en-GB" dirty="0" smtClean="0">
                <a:latin typeface="Comic Sans MS" pitchFamily="66" charset="0"/>
              </a:rPr>
            </a:br>
            <a:endParaRPr lang="en-GB" dirty="0"/>
          </a:p>
        </p:txBody>
      </p:sp>
      <p:sp>
        <p:nvSpPr>
          <p:cNvPr id="3" name="Content Placeholder 2"/>
          <p:cNvSpPr>
            <a:spLocks noGrp="1"/>
          </p:cNvSpPr>
          <p:nvPr>
            <p:ph idx="1"/>
          </p:nvPr>
        </p:nvSpPr>
        <p:spPr>
          <a:xfrm>
            <a:off x="457200" y="1142985"/>
            <a:ext cx="8229600" cy="4983179"/>
          </a:xfrm>
        </p:spPr>
        <p:txBody>
          <a:bodyPr>
            <a:normAutofit/>
          </a:bodyPr>
          <a:lstStyle/>
          <a:p>
            <a:endParaRPr lang="en-GB" sz="2800" dirty="0" smtClean="0">
              <a:latin typeface="Comic Sans MS" pitchFamily="66" charset="0"/>
            </a:endParaRPr>
          </a:p>
          <a:p>
            <a:r>
              <a:rPr lang="en-GB" sz="2800" dirty="0" smtClean="0">
                <a:latin typeface="Comic Sans MS" pitchFamily="66" charset="0"/>
              </a:rPr>
              <a:t>At the maturity stage.</a:t>
            </a:r>
          </a:p>
          <a:p>
            <a:endParaRPr lang="en-GB" sz="2800" dirty="0" smtClean="0">
              <a:latin typeface="Comic Sans MS" pitchFamily="66" charset="0"/>
            </a:endParaRPr>
          </a:p>
          <a:p>
            <a:r>
              <a:rPr lang="en-GB" sz="2800" dirty="0" smtClean="0">
                <a:latin typeface="Comic Sans MS" pitchFamily="66" charset="0"/>
              </a:rPr>
              <a:t>High market share but market growth is slowing.</a:t>
            </a:r>
          </a:p>
          <a:p>
            <a:endParaRPr lang="en-GB" sz="2800" dirty="0" smtClean="0">
              <a:latin typeface="Comic Sans MS" pitchFamily="66" charset="0"/>
            </a:endParaRPr>
          </a:p>
          <a:p>
            <a:r>
              <a:rPr lang="en-GB" sz="2800" dirty="0" smtClean="0">
                <a:latin typeface="Comic Sans MS" pitchFamily="66" charset="0"/>
              </a:rPr>
              <a:t>Generate cash which is used to sustain stars. </a:t>
            </a:r>
          </a:p>
        </p:txBody>
      </p:sp>
      <p:sp>
        <p:nvSpPr>
          <p:cNvPr id="4" name="Slide Number Placeholder 3"/>
          <p:cNvSpPr>
            <a:spLocks noGrp="1"/>
          </p:cNvSpPr>
          <p:nvPr>
            <p:ph type="sldNum" sz="quarter" idx="12"/>
          </p:nvPr>
        </p:nvSpPr>
        <p:spPr/>
        <p:txBody>
          <a:bodyPr/>
          <a:lstStyle/>
          <a:p>
            <a:fld id="{410879C8-893F-46DB-ACE8-7669A67A4CFC}" type="slidenum">
              <a:rPr lang="en-GB" smtClean="0"/>
              <a:pPr/>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772400" cy="1143000"/>
          </a:xfrm>
        </p:spPr>
        <p:txBody>
          <a:bodyPr>
            <a:normAutofit/>
          </a:bodyPr>
          <a:lstStyle/>
          <a:p>
            <a:r>
              <a:rPr lang="en-GB" sz="4000" dirty="0" smtClean="0">
                <a:solidFill>
                  <a:srgbClr val="FF0000"/>
                </a:solidFill>
                <a:latin typeface="Comic Sans MS" pitchFamily="66" charset="0"/>
              </a:rPr>
              <a:t>Dogs</a:t>
            </a:r>
            <a:endParaRPr lang="en-GB" sz="4000" dirty="0">
              <a:solidFill>
                <a:srgbClr val="FF0000"/>
              </a:solidFill>
              <a:latin typeface="Comic Sans MS" pitchFamily="66" charset="0"/>
            </a:endParaRPr>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At the decline stage.</a:t>
            </a:r>
          </a:p>
          <a:p>
            <a:endParaRPr lang="en-GB" sz="2800" dirty="0" smtClean="0">
              <a:latin typeface="Comic Sans MS" pitchFamily="66" charset="0"/>
            </a:endParaRPr>
          </a:p>
          <a:p>
            <a:r>
              <a:rPr lang="en-GB" sz="2800" dirty="0" smtClean="0">
                <a:latin typeface="Comic Sans MS" pitchFamily="66" charset="0"/>
              </a:rPr>
              <a:t>Low market share in a low growth market.</a:t>
            </a:r>
          </a:p>
          <a:p>
            <a:endParaRPr lang="en-GB" sz="2800" dirty="0" smtClean="0">
              <a:latin typeface="Comic Sans MS" pitchFamily="66" charset="0"/>
            </a:endParaRPr>
          </a:p>
          <a:p>
            <a:r>
              <a:rPr lang="en-GB" sz="2800" dirty="0" smtClean="0">
                <a:latin typeface="Comic Sans MS" pitchFamily="66" charset="0"/>
              </a:rPr>
              <a:t>Capable of generating cash in the short term.</a:t>
            </a: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410879C8-893F-46DB-ACE8-7669A67A4CFC}" type="slidenum">
              <a:rPr lang="en-GB" smtClean="0"/>
              <a:pPr/>
              <a:t>6</a:t>
            </a:fld>
            <a:endParaRPr lang="en-GB"/>
          </a:p>
        </p:txBody>
      </p:sp>
      <p:sp>
        <p:nvSpPr>
          <p:cNvPr id="5" name="TextBox 4"/>
          <p:cNvSpPr txBox="1"/>
          <p:nvPr/>
        </p:nvSpPr>
        <p:spPr>
          <a:xfrm>
            <a:off x="3347864" y="5157192"/>
            <a:ext cx="3964547" cy="461665"/>
          </a:xfrm>
          <a:prstGeom prst="rect">
            <a:avLst/>
          </a:prstGeom>
          <a:noFill/>
        </p:spPr>
        <p:txBody>
          <a:bodyPr wrap="none" rtlCol="0">
            <a:spAutoFit/>
          </a:bodyPr>
          <a:lstStyle/>
          <a:p>
            <a:r>
              <a:rPr lang="en-GB" dirty="0" smtClean="0">
                <a:solidFill>
                  <a:srgbClr val="7030A0"/>
                </a:solidFill>
              </a:rPr>
              <a:t>Think about product lifecycle</a:t>
            </a:r>
            <a:r>
              <a:rPr lang="en-GB" dirty="0" smtClean="0"/>
              <a: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ChangeArrowheads="1"/>
          </p:cNvSpPr>
          <p:nvPr/>
        </p:nvSpPr>
        <p:spPr bwMode="auto">
          <a:xfrm>
            <a:off x="1259632" y="188640"/>
            <a:ext cx="6807200" cy="387350"/>
          </a:xfrm>
          <a:prstGeom prst="rect">
            <a:avLst/>
          </a:prstGeom>
          <a:noFill/>
          <a:ln w="9525">
            <a:noFill/>
            <a:miter lim="800000"/>
            <a:headEnd/>
            <a:tailEnd/>
          </a:ln>
          <a:effectLst/>
        </p:spPr>
        <p:txBody>
          <a:bodyPr lIns="0" tIns="0" rIns="0" bIns="0"/>
          <a:lstStyle/>
          <a:p>
            <a:pPr defTabSz="762000" eaLnBrk="0" hangingPunct="0">
              <a:defRPr/>
            </a:pPr>
            <a:r>
              <a:rPr lang="en-GB" sz="3600" dirty="0">
                <a:solidFill>
                  <a:schemeClr val="hlink"/>
                </a:solidFill>
                <a:effectLst>
                  <a:outerShdw blurRad="38100" dist="38100" dir="2700000" algn="tl">
                    <a:srgbClr val="000000"/>
                  </a:outerShdw>
                </a:effectLst>
              </a:rPr>
              <a:t>The Boston </a:t>
            </a:r>
            <a:r>
              <a:rPr lang="en-GB" sz="3600" dirty="0" smtClean="0">
                <a:solidFill>
                  <a:schemeClr val="hlink"/>
                </a:solidFill>
                <a:effectLst>
                  <a:outerShdw blurRad="38100" dist="38100" dir="2700000" algn="tl">
                    <a:srgbClr val="000000"/>
                  </a:outerShdw>
                </a:effectLst>
              </a:rPr>
              <a:t>Matrix</a:t>
            </a:r>
            <a:r>
              <a:rPr lang="en-GB" sz="3400" dirty="0">
                <a:solidFill>
                  <a:srgbClr val="FFFF00"/>
                </a:solidFill>
              </a:rPr>
              <a:t/>
            </a:r>
            <a:br>
              <a:rPr lang="en-GB" sz="3400" dirty="0">
                <a:solidFill>
                  <a:srgbClr val="FFFF00"/>
                </a:solidFill>
              </a:rPr>
            </a:br>
            <a:endParaRPr lang="en-GB" sz="3400" dirty="0">
              <a:solidFill>
                <a:srgbClr val="FFFF00"/>
              </a:solidFill>
            </a:endParaRPr>
          </a:p>
        </p:txBody>
      </p:sp>
      <p:sp>
        <p:nvSpPr>
          <p:cNvPr id="23555" name="Freeform 3"/>
          <p:cNvSpPr>
            <a:spLocks/>
          </p:cNvSpPr>
          <p:nvPr/>
        </p:nvSpPr>
        <p:spPr bwMode="auto">
          <a:xfrm>
            <a:off x="-2136776" y="858838"/>
            <a:ext cx="44451" cy="19050"/>
          </a:xfrm>
          <a:custGeom>
            <a:avLst/>
            <a:gdLst>
              <a:gd name="T0" fmla="*/ 0 w 31"/>
              <a:gd name="T1" fmla="*/ 0 h 12"/>
              <a:gd name="T2" fmla="*/ 30 w 31"/>
              <a:gd name="T3" fmla="*/ 0 h 12"/>
              <a:gd name="T4" fmla="*/ 30 w 31"/>
              <a:gd name="T5" fmla="*/ 11 h 12"/>
              <a:gd name="T6" fmla="*/ 0 w 31"/>
              <a:gd name="T7" fmla="*/ 11 h 12"/>
              <a:gd name="T8" fmla="*/ 0 w 31"/>
              <a:gd name="T9" fmla="*/ 0 h 12"/>
              <a:gd name="T10" fmla="*/ 0 60000 65536"/>
              <a:gd name="T11" fmla="*/ 0 60000 65536"/>
              <a:gd name="T12" fmla="*/ 0 60000 65536"/>
              <a:gd name="T13" fmla="*/ 0 60000 65536"/>
              <a:gd name="T14" fmla="*/ 0 60000 65536"/>
              <a:gd name="T15" fmla="*/ 0 w 31"/>
              <a:gd name="T16" fmla="*/ 0 h 12"/>
              <a:gd name="T17" fmla="*/ 31 w 31"/>
              <a:gd name="T18" fmla="*/ 12 h 12"/>
            </a:gdLst>
            <a:ahLst/>
            <a:cxnLst>
              <a:cxn ang="T10">
                <a:pos x="T0" y="T1"/>
              </a:cxn>
              <a:cxn ang="T11">
                <a:pos x="T2" y="T3"/>
              </a:cxn>
              <a:cxn ang="T12">
                <a:pos x="T4" y="T5"/>
              </a:cxn>
              <a:cxn ang="T13">
                <a:pos x="T6" y="T7"/>
              </a:cxn>
              <a:cxn ang="T14">
                <a:pos x="T8" y="T9"/>
              </a:cxn>
            </a:cxnLst>
            <a:rect l="T15" t="T16" r="T17" b="T18"/>
            <a:pathLst>
              <a:path w="31" h="12">
                <a:moveTo>
                  <a:pt x="0" y="0"/>
                </a:moveTo>
                <a:lnTo>
                  <a:pt x="30" y="0"/>
                </a:lnTo>
                <a:lnTo>
                  <a:pt x="30" y="11"/>
                </a:lnTo>
                <a:lnTo>
                  <a:pt x="0" y="11"/>
                </a:lnTo>
                <a:lnTo>
                  <a:pt x="0" y="0"/>
                </a:lnTo>
              </a:path>
            </a:pathLst>
          </a:custGeom>
          <a:solidFill>
            <a:srgbClr val="FFFFFF"/>
          </a:solidFill>
          <a:ln w="9525" cap="rnd">
            <a:noFill/>
            <a:round/>
            <a:headEnd type="none" w="sm" len="sm"/>
            <a:tailEnd type="none" w="sm" len="sm"/>
          </a:ln>
        </p:spPr>
        <p:txBody>
          <a:bodyPr/>
          <a:lstStyle/>
          <a:p>
            <a:endParaRPr lang="en-US"/>
          </a:p>
        </p:txBody>
      </p:sp>
      <p:sp>
        <p:nvSpPr>
          <p:cNvPr id="23556" name="Rectangle 4"/>
          <p:cNvSpPr>
            <a:spLocks noChangeArrowheads="1"/>
          </p:cNvSpPr>
          <p:nvPr/>
        </p:nvSpPr>
        <p:spPr bwMode="auto">
          <a:xfrm>
            <a:off x="1547664" y="764704"/>
            <a:ext cx="6992937" cy="4429125"/>
          </a:xfrm>
          <a:prstGeom prst="rect">
            <a:avLst/>
          </a:prstGeom>
          <a:solidFill>
            <a:srgbClr val="FFFF00"/>
          </a:solidFill>
          <a:ln w="12700">
            <a:solidFill>
              <a:schemeClr val="tx1"/>
            </a:solidFill>
            <a:miter lim="800000"/>
            <a:headEnd/>
            <a:tailEnd/>
          </a:ln>
        </p:spPr>
        <p:txBody>
          <a:bodyPr wrap="none" anchor="ctr"/>
          <a:lstStyle/>
          <a:p>
            <a:endParaRPr lang="en-US"/>
          </a:p>
        </p:txBody>
      </p:sp>
      <p:sp>
        <p:nvSpPr>
          <p:cNvPr id="23557" name="Line 5"/>
          <p:cNvSpPr>
            <a:spLocks noChangeShapeType="1"/>
          </p:cNvSpPr>
          <p:nvPr/>
        </p:nvSpPr>
        <p:spPr bwMode="auto">
          <a:xfrm>
            <a:off x="4788024" y="764704"/>
            <a:ext cx="0" cy="4391025"/>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23558" name="Line 6"/>
          <p:cNvSpPr>
            <a:spLocks noChangeShapeType="1"/>
          </p:cNvSpPr>
          <p:nvPr/>
        </p:nvSpPr>
        <p:spPr bwMode="auto">
          <a:xfrm>
            <a:off x="1619672" y="2996952"/>
            <a:ext cx="6899275" cy="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79879" name="Rectangle 7"/>
          <p:cNvSpPr>
            <a:spLocks noChangeArrowheads="1"/>
          </p:cNvSpPr>
          <p:nvPr/>
        </p:nvSpPr>
        <p:spPr bwMode="auto">
          <a:xfrm>
            <a:off x="1547664" y="836712"/>
            <a:ext cx="22352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Star</a:t>
            </a:r>
          </a:p>
        </p:txBody>
      </p:sp>
      <p:sp>
        <p:nvSpPr>
          <p:cNvPr id="79880" name="Rectangle 8"/>
          <p:cNvSpPr>
            <a:spLocks noChangeArrowheads="1"/>
          </p:cNvSpPr>
          <p:nvPr/>
        </p:nvSpPr>
        <p:spPr bwMode="auto">
          <a:xfrm>
            <a:off x="4788024" y="3068960"/>
            <a:ext cx="28448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Dog</a:t>
            </a:r>
          </a:p>
        </p:txBody>
      </p:sp>
      <p:sp>
        <p:nvSpPr>
          <p:cNvPr id="79881" name="Rectangle 9"/>
          <p:cNvSpPr>
            <a:spLocks noChangeArrowheads="1"/>
          </p:cNvSpPr>
          <p:nvPr/>
        </p:nvSpPr>
        <p:spPr bwMode="auto">
          <a:xfrm>
            <a:off x="1547664" y="3068960"/>
            <a:ext cx="2235200"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Cash Cow</a:t>
            </a:r>
          </a:p>
        </p:txBody>
      </p:sp>
      <p:sp>
        <p:nvSpPr>
          <p:cNvPr id="23562" name="Rectangle 10"/>
          <p:cNvSpPr>
            <a:spLocks noChangeArrowheads="1"/>
          </p:cNvSpPr>
          <p:nvPr/>
        </p:nvSpPr>
        <p:spPr bwMode="auto">
          <a:xfrm>
            <a:off x="1619672" y="5157192"/>
            <a:ext cx="13128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3563" name="Rectangle 11"/>
          <p:cNvSpPr>
            <a:spLocks noChangeArrowheads="1"/>
          </p:cNvSpPr>
          <p:nvPr/>
        </p:nvSpPr>
        <p:spPr bwMode="auto">
          <a:xfrm>
            <a:off x="755576" y="4653136"/>
            <a:ext cx="655637"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Low</a:t>
            </a:r>
          </a:p>
        </p:txBody>
      </p:sp>
      <p:sp>
        <p:nvSpPr>
          <p:cNvPr id="23564" name="Rectangle 12"/>
          <p:cNvSpPr>
            <a:spLocks noChangeArrowheads="1"/>
          </p:cNvSpPr>
          <p:nvPr/>
        </p:nvSpPr>
        <p:spPr bwMode="auto">
          <a:xfrm>
            <a:off x="3779912" y="5301208"/>
            <a:ext cx="2843212" cy="400752"/>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Strength</a:t>
            </a:r>
            <a:endParaRPr lang="en-GB" sz="1600" dirty="0">
              <a:solidFill>
                <a:schemeClr val="tx1"/>
              </a:solidFill>
            </a:endParaRPr>
          </a:p>
        </p:txBody>
      </p:sp>
      <p:sp>
        <p:nvSpPr>
          <p:cNvPr id="23565" name="Rectangle 13"/>
          <p:cNvSpPr>
            <a:spLocks noChangeArrowheads="1"/>
          </p:cNvSpPr>
          <p:nvPr/>
        </p:nvSpPr>
        <p:spPr bwMode="auto">
          <a:xfrm rot="16200000">
            <a:off x="-64687" y="2737095"/>
            <a:ext cx="2205038" cy="708528"/>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Attractiveness</a:t>
            </a:r>
            <a:endParaRPr lang="en-GB" sz="1600" dirty="0">
              <a:solidFill>
                <a:schemeClr val="tx1"/>
              </a:solidFill>
            </a:endParaRPr>
          </a:p>
        </p:txBody>
      </p:sp>
      <p:sp>
        <p:nvSpPr>
          <p:cNvPr id="23566" name="Rectangle 14"/>
          <p:cNvSpPr>
            <a:spLocks noChangeArrowheads="1"/>
          </p:cNvSpPr>
          <p:nvPr/>
        </p:nvSpPr>
        <p:spPr bwMode="auto">
          <a:xfrm>
            <a:off x="683568" y="1196752"/>
            <a:ext cx="8683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3567" name="Rectangle 15"/>
          <p:cNvSpPr>
            <a:spLocks noChangeArrowheads="1"/>
          </p:cNvSpPr>
          <p:nvPr/>
        </p:nvSpPr>
        <p:spPr bwMode="auto">
          <a:xfrm>
            <a:off x="1619672" y="1340768"/>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t>Revenue</a:t>
            </a:r>
          </a:p>
        </p:txBody>
      </p:sp>
      <p:sp>
        <p:nvSpPr>
          <p:cNvPr id="23568" name="Rectangle 16"/>
          <p:cNvSpPr>
            <a:spLocks noChangeArrowheads="1"/>
          </p:cNvSpPr>
          <p:nvPr/>
        </p:nvSpPr>
        <p:spPr bwMode="auto">
          <a:xfrm>
            <a:off x="1619672" y="1772816"/>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Expenditure</a:t>
            </a:r>
          </a:p>
        </p:txBody>
      </p:sp>
      <p:sp>
        <p:nvSpPr>
          <p:cNvPr id="23569" name="Rectangle 17"/>
          <p:cNvSpPr>
            <a:spLocks noChangeArrowheads="1"/>
          </p:cNvSpPr>
          <p:nvPr/>
        </p:nvSpPr>
        <p:spPr bwMode="auto">
          <a:xfrm>
            <a:off x="1547664" y="2348880"/>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Cash flow</a:t>
            </a:r>
          </a:p>
        </p:txBody>
      </p:sp>
      <p:sp>
        <p:nvSpPr>
          <p:cNvPr id="23570" name="Rectangle 18"/>
          <p:cNvSpPr>
            <a:spLocks noChangeArrowheads="1"/>
          </p:cNvSpPr>
          <p:nvPr/>
        </p:nvSpPr>
        <p:spPr bwMode="auto">
          <a:xfrm>
            <a:off x="4788024" y="1340768"/>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Revenue</a:t>
            </a:r>
          </a:p>
        </p:txBody>
      </p:sp>
      <p:sp>
        <p:nvSpPr>
          <p:cNvPr id="23571" name="Rectangle 19"/>
          <p:cNvSpPr>
            <a:spLocks noChangeArrowheads="1"/>
          </p:cNvSpPr>
          <p:nvPr/>
        </p:nvSpPr>
        <p:spPr bwMode="auto">
          <a:xfrm>
            <a:off x="4788024" y="1772816"/>
            <a:ext cx="2187575"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Expenditure</a:t>
            </a:r>
          </a:p>
        </p:txBody>
      </p:sp>
      <p:sp>
        <p:nvSpPr>
          <p:cNvPr id="23572" name="Rectangle 20"/>
          <p:cNvSpPr>
            <a:spLocks noChangeArrowheads="1"/>
          </p:cNvSpPr>
          <p:nvPr/>
        </p:nvSpPr>
        <p:spPr bwMode="auto">
          <a:xfrm>
            <a:off x="4788024" y="2348880"/>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Cash flow</a:t>
            </a:r>
          </a:p>
        </p:txBody>
      </p:sp>
      <p:sp>
        <p:nvSpPr>
          <p:cNvPr id="23573" name="Rectangle 21"/>
          <p:cNvSpPr>
            <a:spLocks noChangeArrowheads="1"/>
          </p:cNvSpPr>
          <p:nvPr/>
        </p:nvSpPr>
        <p:spPr bwMode="auto">
          <a:xfrm>
            <a:off x="4788024" y="3645024"/>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Revenue</a:t>
            </a:r>
          </a:p>
        </p:txBody>
      </p:sp>
      <p:sp>
        <p:nvSpPr>
          <p:cNvPr id="23574" name="Rectangle 22"/>
          <p:cNvSpPr>
            <a:spLocks noChangeArrowheads="1"/>
          </p:cNvSpPr>
          <p:nvPr/>
        </p:nvSpPr>
        <p:spPr bwMode="auto">
          <a:xfrm>
            <a:off x="4788024" y="4077072"/>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Expenditure</a:t>
            </a:r>
          </a:p>
        </p:txBody>
      </p:sp>
      <p:sp>
        <p:nvSpPr>
          <p:cNvPr id="23575" name="Rectangle 23"/>
          <p:cNvSpPr>
            <a:spLocks noChangeArrowheads="1"/>
          </p:cNvSpPr>
          <p:nvPr/>
        </p:nvSpPr>
        <p:spPr bwMode="auto">
          <a:xfrm>
            <a:off x="4788024" y="4653136"/>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Cash flow</a:t>
            </a:r>
          </a:p>
        </p:txBody>
      </p:sp>
      <p:sp>
        <p:nvSpPr>
          <p:cNvPr id="23576" name="Rectangle 24"/>
          <p:cNvSpPr>
            <a:spLocks noChangeArrowheads="1"/>
          </p:cNvSpPr>
          <p:nvPr/>
        </p:nvSpPr>
        <p:spPr bwMode="auto">
          <a:xfrm>
            <a:off x="1547664" y="3645024"/>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Revenue</a:t>
            </a:r>
          </a:p>
        </p:txBody>
      </p:sp>
      <p:sp>
        <p:nvSpPr>
          <p:cNvPr id="23577" name="Rectangle 25"/>
          <p:cNvSpPr>
            <a:spLocks noChangeArrowheads="1"/>
          </p:cNvSpPr>
          <p:nvPr/>
        </p:nvSpPr>
        <p:spPr bwMode="auto">
          <a:xfrm>
            <a:off x="1547664" y="4077072"/>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Expenditure</a:t>
            </a:r>
          </a:p>
        </p:txBody>
      </p:sp>
      <p:sp>
        <p:nvSpPr>
          <p:cNvPr id="23578" name="Rectangle 26"/>
          <p:cNvSpPr>
            <a:spLocks noChangeArrowheads="1"/>
          </p:cNvSpPr>
          <p:nvPr/>
        </p:nvSpPr>
        <p:spPr bwMode="auto">
          <a:xfrm>
            <a:off x="1547664" y="4653136"/>
            <a:ext cx="2235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t>Cash flow</a:t>
            </a:r>
          </a:p>
        </p:txBody>
      </p:sp>
      <p:sp>
        <p:nvSpPr>
          <p:cNvPr id="23579" name="Rectangle 27"/>
          <p:cNvSpPr>
            <a:spLocks noChangeArrowheads="1"/>
          </p:cNvSpPr>
          <p:nvPr/>
        </p:nvSpPr>
        <p:spPr bwMode="auto">
          <a:xfrm>
            <a:off x="3491880" y="1340768"/>
            <a:ext cx="1220788"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 +</a:t>
            </a:r>
          </a:p>
        </p:txBody>
      </p:sp>
      <p:sp>
        <p:nvSpPr>
          <p:cNvPr id="23580" name="Rectangle 28"/>
          <p:cNvSpPr>
            <a:spLocks noChangeArrowheads="1"/>
          </p:cNvSpPr>
          <p:nvPr/>
        </p:nvSpPr>
        <p:spPr bwMode="auto">
          <a:xfrm>
            <a:off x="3491880" y="1772816"/>
            <a:ext cx="1220788"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 –</a:t>
            </a:r>
          </a:p>
        </p:txBody>
      </p:sp>
      <p:sp>
        <p:nvSpPr>
          <p:cNvPr id="23581" name="Rectangle 29"/>
          <p:cNvSpPr>
            <a:spLocks noChangeArrowheads="1"/>
          </p:cNvSpPr>
          <p:nvPr/>
        </p:nvSpPr>
        <p:spPr bwMode="auto">
          <a:xfrm>
            <a:off x="3059832" y="2060848"/>
            <a:ext cx="1725613"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_________</a:t>
            </a:r>
          </a:p>
        </p:txBody>
      </p:sp>
      <p:sp>
        <p:nvSpPr>
          <p:cNvPr id="23582" name="Rectangle 30"/>
          <p:cNvSpPr>
            <a:spLocks noChangeArrowheads="1"/>
          </p:cNvSpPr>
          <p:nvPr/>
        </p:nvSpPr>
        <p:spPr bwMode="auto">
          <a:xfrm>
            <a:off x="3491880" y="2348880"/>
            <a:ext cx="1220788"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t>neutral</a:t>
            </a:r>
            <a:endParaRPr lang="en-GB" sz="1800" dirty="0">
              <a:latin typeface="Times New Roman" pitchFamily="18" charset="0"/>
            </a:endParaRPr>
          </a:p>
        </p:txBody>
      </p:sp>
      <p:sp>
        <p:nvSpPr>
          <p:cNvPr id="23583" name="Rectangle 31"/>
          <p:cNvSpPr>
            <a:spLocks noChangeArrowheads="1"/>
          </p:cNvSpPr>
          <p:nvPr/>
        </p:nvSpPr>
        <p:spPr bwMode="auto">
          <a:xfrm>
            <a:off x="7236296" y="1268760"/>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a:t>
            </a:r>
          </a:p>
        </p:txBody>
      </p:sp>
      <p:sp>
        <p:nvSpPr>
          <p:cNvPr id="23584" name="Rectangle 32"/>
          <p:cNvSpPr>
            <a:spLocks noChangeArrowheads="1"/>
          </p:cNvSpPr>
          <p:nvPr/>
        </p:nvSpPr>
        <p:spPr bwMode="auto">
          <a:xfrm>
            <a:off x="7308304" y="1700808"/>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 –</a:t>
            </a:r>
          </a:p>
        </p:txBody>
      </p:sp>
      <p:sp>
        <p:nvSpPr>
          <p:cNvPr id="23585" name="Rectangle 33"/>
          <p:cNvSpPr>
            <a:spLocks noChangeArrowheads="1"/>
          </p:cNvSpPr>
          <p:nvPr/>
        </p:nvSpPr>
        <p:spPr bwMode="auto">
          <a:xfrm>
            <a:off x="6804248" y="2060848"/>
            <a:ext cx="1727200"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_________</a:t>
            </a:r>
          </a:p>
        </p:txBody>
      </p:sp>
      <p:sp>
        <p:nvSpPr>
          <p:cNvPr id="23586" name="Rectangle 34"/>
          <p:cNvSpPr>
            <a:spLocks noChangeArrowheads="1"/>
          </p:cNvSpPr>
          <p:nvPr/>
        </p:nvSpPr>
        <p:spPr bwMode="auto">
          <a:xfrm>
            <a:off x="7236296" y="2420888"/>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a:t>
            </a:r>
          </a:p>
        </p:txBody>
      </p:sp>
      <p:sp>
        <p:nvSpPr>
          <p:cNvPr id="23587" name="Rectangle 35"/>
          <p:cNvSpPr>
            <a:spLocks noChangeArrowheads="1"/>
          </p:cNvSpPr>
          <p:nvPr/>
        </p:nvSpPr>
        <p:spPr bwMode="auto">
          <a:xfrm>
            <a:off x="3347864" y="3645024"/>
            <a:ext cx="14208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 + +</a:t>
            </a:r>
          </a:p>
        </p:txBody>
      </p:sp>
      <p:sp>
        <p:nvSpPr>
          <p:cNvPr id="23588" name="Rectangle 36"/>
          <p:cNvSpPr>
            <a:spLocks noChangeArrowheads="1"/>
          </p:cNvSpPr>
          <p:nvPr/>
        </p:nvSpPr>
        <p:spPr bwMode="auto">
          <a:xfrm>
            <a:off x="3563888" y="4077072"/>
            <a:ext cx="1220788"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a:t>
            </a:r>
          </a:p>
        </p:txBody>
      </p:sp>
      <p:sp>
        <p:nvSpPr>
          <p:cNvPr id="23589" name="Rectangle 37"/>
          <p:cNvSpPr>
            <a:spLocks noChangeArrowheads="1"/>
          </p:cNvSpPr>
          <p:nvPr/>
        </p:nvSpPr>
        <p:spPr bwMode="auto">
          <a:xfrm>
            <a:off x="3059832" y="4365104"/>
            <a:ext cx="1725613"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_________</a:t>
            </a:r>
          </a:p>
        </p:txBody>
      </p:sp>
      <p:sp>
        <p:nvSpPr>
          <p:cNvPr id="23590" name="Rectangle 38"/>
          <p:cNvSpPr>
            <a:spLocks noChangeArrowheads="1"/>
          </p:cNvSpPr>
          <p:nvPr/>
        </p:nvSpPr>
        <p:spPr bwMode="auto">
          <a:xfrm>
            <a:off x="3491880" y="4653136"/>
            <a:ext cx="1220788"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 +</a:t>
            </a:r>
          </a:p>
        </p:txBody>
      </p:sp>
      <p:sp>
        <p:nvSpPr>
          <p:cNvPr id="23591" name="Rectangle 39"/>
          <p:cNvSpPr>
            <a:spLocks noChangeArrowheads="1"/>
          </p:cNvSpPr>
          <p:nvPr/>
        </p:nvSpPr>
        <p:spPr bwMode="auto">
          <a:xfrm>
            <a:off x="7308304" y="3645024"/>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a:t>
            </a:r>
          </a:p>
        </p:txBody>
      </p:sp>
      <p:sp>
        <p:nvSpPr>
          <p:cNvPr id="23592" name="Rectangle 40"/>
          <p:cNvSpPr>
            <a:spLocks noChangeArrowheads="1"/>
          </p:cNvSpPr>
          <p:nvPr/>
        </p:nvSpPr>
        <p:spPr bwMode="auto">
          <a:xfrm>
            <a:off x="7308304" y="4077072"/>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a:t>
            </a:r>
          </a:p>
        </p:txBody>
      </p:sp>
      <p:sp>
        <p:nvSpPr>
          <p:cNvPr id="23593" name="Rectangle 41"/>
          <p:cNvSpPr>
            <a:spLocks noChangeArrowheads="1"/>
          </p:cNvSpPr>
          <p:nvPr/>
        </p:nvSpPr>
        <p:spPr bwMode="auto">
          <a:xfrm>
            <a:off x="6804248" y="4365104"/>
            <a:ext cx="1727200"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latin typeface="Times New Roman" pitchFamily="18" charset="0"/>
              </a:rPr>
              <a:t>_________</a:t>
            </a:r>
          </a:p>
        </p:txBody>
      </p:sp>
      <p:sp>
        <p:nvSpPr>
          <p:cNvPr id="23594" name="Rectangle 42"/>
          <p:cNvSpPr>
            <a:spLocks noChangeArrowheads="1"/>
          </p:cNvSpPr>
          <p:nvPr/>
        </p:nvSpPr>
        <p:spPr bwMode="auto">
          <a:xfrm>
            <a:off x="7308304" y="4725144"/>
            <a:ext cx="1217612" cy="369974"/>
          </a:xfrm>
          <a:prstGeom prst="rect">
            <a:avLst/>
          </a:prstGeom>
          <a:noFill/>
          <a:ln w="9525">
            <a:noFill/>
            <a:miter lim="800000"/>
            <a:headEnd/>
            <a:tailEnd/>
          </a:ln>
        </p:spPr>
        <p:txBody>
          <a:bodyPr lIns="92075" tIns="46038" rIns="92075" bIns="46038">
            <a:spAutoFit/>
          </a:bodyPr>
          <a:lstStyle/>
          <a:p>
            <a:pPr algn="r" defTabSz="762000" eaLnBrk="0" hangingPunct="0">
              <a:spcBef>
                <a:spcPct val="50000"/>
              </a:spcBef>
            </a:pPr>
            <a:r>
              <a:rPr lang="en-GB" sz="1800" dirty="0"/>
              <a:t>neutral</a:t>
            </a:r>
            <a:endParaRPr lang="en-GB" sz="1800" dirty="0">
              <a:latin typeface="Times New Roman" pitchFamily="18" charset="0"/>
            </a:endParaRPr>
          </a:p>
        </p:txBody>
      </p:sp>
      <p:sp>
        <p:nvSpPr>
          <p:cNvPr id="23595" name="Rectangle 43"/>
          <p:cNvSpPr>
            <a:spLocks noChangeArrowheads="1"/>
          </p:cNvSpPr>
          <p:nvPr/>
        </p:nvSpPr>
        <p:spPr bwMode="auto">
          <a:xfrm>
            <a:off x="6876256" y="5301208"/>
            <a:ext cx="985839" cy="369974"/>
          </a:xfrm>
          <a:prstGeom prst="rect">
            <a:avLst/>
          </a:prstGeom>
          <a:noFill/>
          <a:ln w="9525">
            <a:noFill/>
            <a:miter lim="800000"/>
            <a:headEnd/>
            <a:tailEnd/>
          </a:ln>
        </p:spPr>
        <p:txBody>
          <a:bodyPr lIns="92075" tIns="46038" rIns="92075" bIns="46038">
            <a:spAutoFit/>
          </a:bodyPr>
          <a:lstStyle/>
          <a:p>
            <a:pPr algn="l" eaLnBrk="0" hangingPunct="0">
              <a:spcBef>
                <a:spcPct val="50000"/>
              </a:spcBef>
            </a:pPr>
            <a:r>
              <a:rPr lang="en-GB" sz="1800" dirty="0">
                <a:solidFill>
                  <a:schemeClr val="tx1"/>
                </a:solidFill>
              </a:rPr>
              <a:t>Low</a:t>
            </a:r>
          </a:p>
        </p:txBody>
      </p:sp>
      <p:sp>
        <p:nvSpPr>
          <p:cNvPr id="79916" name="Rectangle 44"/>
          <p:cNvSpPr>
            <a:spLocks noChangeArrowheads="1"/>
          </p:cNvSpPr>
          <p:nvPr/>
        </p:nvSpPr>
        <p:spPr bwMode="auto">
          <a:xfrm>
            <a:off x="4860032" y="836712"/>
            <a:ext cx="3452812" cy="462307"/>
          </a:xfrm>
          <a:prstGeom prst="rect">
            <a:avLst/>
          </a:prstGeom>
          <a:noFill/>
          <a:ln w="9525">
            <a:noFill/>
            <a:miter lim="800000"/>
            <a:headEnd/>
            <a:tailEnd/>
          </a:ln>
          <a:effectLst/>
        </p:spPr>
        <p:txBody>
          <a:bodyPr lIns="92075" tIns="46038" rIns="92075" bIns="46038">
            <a:spAutoFit/>
          </a:bodyPr>
          <a:lstStyle/>
          <a:p>
            <a:pPr algn="l" eaLnBrk="0" hangingPunct="0">
              <a:spcBef>
                <a:spcPct val="50000"/>
              </a:spcBef>
              <a:defRPr/>
            </a:pPr>
            <a:r>
              <a:rPr lang="en-GB" sz="2400" dirty="0" smtClean="0">
                <a:solidFill>
                  <a:schemeClr val="hlink"/>
                </a:solidFill>
                <a:effectLst>
                  <a:outerShdw blurRad="38100" dist="38100" dir="2700000" algn="tl">
                    <a:srgbClr val="000000"/>
                  </a:outerShdw>
                </a:effectLst>
              </a:rPr>
              <a:t>Question Marks</a:t>
            </a:r>
            <a:endParaRPr lang="en-GB" sz="2400" dirty="0">
              <a:solidFill>
                <a:schemeClr val="hlink"/>
              </a:solidFill>
              <a:effectLst>
                <a:outerShdw blurRad="38100" dist="38100" dir="2700000" algn="tl">
                  <a:srgbClr val="000000"/>
                </a:outerShdw>
              </a:effectLst>
            </a:endParaRPr>
          </a:p>
        </p:txBody>
      </p:sp>
      <p:sp>
        <p:nvSpPr>
          <p:cNvPr id="45" name="Slide Number Placeholder 44"/>
          <p:cNvSpPr>
            <a:spLocks noGrp="1"/>
          </p:cNvSpPr>
          <p:nvPr>
            <p:ph type="sldNum" sz="quarter" idx="12"/>
          </p:nvPr>
        </p:nvSpPr>
        <p:spPr/>
        <p:txBody>
          <a:bodyPr/>
          <a:lstStyle/>
          <a:p>
            <a:fld id="{410879C8-893F-46DB-ACE8-7669A67A4CFC}" type="slidenum">
              <a:rPr lang="en-GB" smtClean="0"/>
              <a:pPr/>
              <a:t>7</a:t>
            </a:fld>
            <a:endParaRPr lang="en-GB"/>
          </a:p>
        </p:txBody>
      </p:sp>
    </p:spTree>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1115616" y="260648"/>
            <a:ext cx="6807200" cy="387350"/>
          </a:xfrm>
          <a:prstGeom prst="rect">
            <a:avLst/>
          </a:prstGeom>
          <a:noFill/>
          <a:ln w="9525">
            <a:noFill/>
            <a:miter lim="800000"/>
            <a:headEnd/>
            <a:tailEnd/>
          </a:ln>
          <a:effectLst/>
        </p:spPr>
        <p:txBody>
          <a:bodyPr lIns="0" tIns="0" rIns="0" bIns="0"/>
          <a:lstStyle/>
          <a:p>
            <a:pPr defTabSz="762000" eaLnBrk="0" hangingPunct="0">
              <a:defRPr/>
            </a:pPr>
            <a:r>
              <a:rPr lang="en-GB" sz="3600" dirty="0">
                <a:solidFill>
                  <a:schemeClr val="hlink"/>
                </a:solidFill>
                <a:effectLst>
                  <a:outerShdw blurRad="38100" dist="38100" dir="2700000" algn="tl">
                    <a:srgbClr val="000000"/>
                  </a:outerShdw>
                </a:effectLst>
              </a:rPr>
              <a:t>The Boston </a:t>
            </a:r>
            <a:r>
              <a:rPr lang="en-GB" sz="3600" dirty="0" smtClean="0">
                <a:solidFill>
                  <a:schemeClr val="hlink"/>
                </a:solidFill>
                <a:effectLst>
                  <a:outerShdw blurRad="38100" dist="38100" dir="2700000" algn="tl">
                    <a:srgbClr val="000000"/>
                  </a:outerShdw>
                </a:effectLst>
              </a:rPr>
              <a:t>Matrix</a:t>
            </a:r>
            <a:endParaRPr lang="en-GB" sz="3600" dirty="0">
              <a:solidFill>
                <a:schemeClr val="hlink"/>
              </a:solidFill>
              <a:effectLst>
                <a:outerShdw blurRad="38100" dist="38100" dir="2700000" algn="tl">
                  <a:srgbClr val="000000"/>
                </a:outerShdw>
              </a:effectLst>
            </a:endParaRPr>
          </a:p>
        </p:txBody>
      </p:sp>
      <p:sp>
        <p:nvSpPr>
          <p:cNvPr id="24579" name="Rectangle 4"/>
          <p:cNvSpPr>
            <a:spLocks noChangeArrowheads="1"/>
          </p:cNvSpPr>
          <p:nvPr/>
        </p:nvSpPr>
        <p:spPr bwMode="auto">
          <a:xfrm>
            <a:off x="6948264" y="5589240"/>
            <a:ext cx="17272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rgbClr val="FF0000"/>
                </a:solidFill>
              </a:rPr>
              <a:t>Low</a:t>
            </a:r>
          </a:p>
        </p:txBody>
      </p:sp>
      <p:sp>
        <p:nvSpPr>
          <p:cNvPr id="24580" name="Rectangle 5"/>
          <p:cNvSpPr>
            <a:spLocks noChangeArrowheads="1"/>
          </p:cNvSpPr>
          <p:nvPr/>
        </p:nvSpPr>
        <p:spPr bwMode="auto">
          <a:xfrm>
            <a:off x="1403648" y="1412776"/>
            <a:ext cx="6994525" cy="4049712"/>
          </a:xfrm>
          <a:prstGeom prst="rect">
            <a:avLst/>
          </a:prstGeom>
          <a:solidFill>
            <a:srgbClr val="FFFF00"/>
          </a:solidFill>
          <a:ln w="12700">
            <a:solidFill>
              <a:schemeClr val="tx1"/>
            </a:solidFill>
            <a:miter lim="800000"/>
            <a:headEnd/>
            <a:tailEnd/>
          </a:ln>
        </p:spPr>
        <p:txBody>
          <a:bodyPr wrap="none" anchor="ctr"/>
          <a:lstStyle/>
          <a:p>
            <a:endParaRPr lang="en-US"/>
          </a:p>
        </p:txBody>
      </p:sp>
      <p:sp>
        <p:nvSpPr>
          <p:cNvPr id="24581" name="Freeform 6"/>
          <p:cNvSpPr>
            <a:spLocks noChangeArrowheads="1"/>
          </p:cNvSpPr>
          <p:nvPr/>
        </p:nvSpPr>
        <p:spPr bwMode="auto">
          <a:xfrm>
            <a:off x="4775201" y="2352676"/>
            <a:ext cx="1588" cy="3133725"/>
          </a:xfrm>
          <a:custGeom>
            <a:avLst/>
            <a:gdLst>
              <a:gd name="T0" fmla="*/ 0 w 1"/>
              <a:gd name="T1" fmla="*/ 0 h 1974"/>
              <a:gd name="T2" fmla="*/ 1 w 1"/>
              <a:gd name="T3" fmla="*/ 1974 h 1974"/>
              <a:gd name="T4" fmla="*/ 0 60000 65536"/>
              <a:gd name="T5" fmla="*/ 0 60000 65536"/>
              <a:gd name="T6" fmla="*/ 0 w 1"/>
              <a:gd name="T7" fmla="*/ 0 h 1974"/>
              <a:gd name="T8" fmla="*/ 1 w 1"/>
              <a:gd name="T9" fmla="*/ 1974 h 1974"/>
            </a:gdLst>
            <a:ahLst/>
            <a:cxnLst>
              <a:cxn ang="T4">
                <a:pos x="T0" y="T1"/>
              </a:cxn>
              <a:cxn ang="T5">
                <a:pos x="T2" y="T3"/>
              </a:cxn>
            </a:cxnLst>
            <a:rect l="T6" t="T7" r="T8" b="T9"/>
            <a:pathLst>
              <a:path w="1" h="1974">
                <a:moveTo>
                  <a:pt x="0" y="0"/>
                </a:moveTo>
                <a:lnTo>
                  <a:pt x="1" y="1974"/>
                </a:lnTo>
              </a:path>
            </a:pathLst>
          </a:custGeom>
          <a:noFill/>
          <a:ln w="12700">
            <a:solidFill>
              <a:schemeClr val="tx1"/>
            </a:solidFill>
            <a:round/>
            <a:headEnd type="none" w="sm" len="sm"/>
            <a:tailEnd type="none" w="sm" len="sm"/>
          </a:ln>
        </p:spPr>
        <p:txBody>
          <a:bodyPr wrap="none" anchor="ctr"/>
          <a:lstStyle/>
          <a:p>
            <a:endParaRPr lang="en-US"/>
          </a:p>
        </p:txBody>
      </p:sp>
      <p:sp>
        <p:nvSpPr>
          <p:cNvPr id="24582" name="Line 7"/>
          <p:cNvSpPr>
            <a:spLocks noChangeShapeType="1"/>
          </p:cNvSpPr>
          <p:nvPr/>
        </p:nvSpPr>
        <p:spPr bwMode="auto">
          <a:xfrm>
            <a:off x="2974977" y="3429000"/>
            <a:ext cx="3527425" cy="0"/>
          </a:xfrm>
          <a:prstGeom prst="line">
            <a:avLst/>
          </a:prstGeom>
          <a:noFill/>
          <a:ln w="12700">
            <a:solidFill>
              <a:schemeClr val="tx1"/>
            </a:solidFill>
            <a:round/>
            <a:headEnd type="none" w="sm" len="sm"/>
            <a:tailEnd type="none" w="sm" len="sm"/>
          </a:ln>
        </p:spPr>
        <p:txBody>
          <a:bodyPr wrap="none" anchor="ctr"/>
          <a:lstStyle/>
          <a:p>
            <a:endParaRPr lang="en-GB"/>
          </a:p>
        </p:txBody>
      </p:sp>
      <p:sp>
        <p:nvSpPr>
          <p:cNvPr id="81928" name="Rectangle 8"/>
          <p:cNvSpPr>
            <a:spLocks noChangeArrowheads="1"/>
          </p:cNvSpPr>
          <p:nvPr/>
        </p:nvSpPr>
        <p:spPr bwMode="auto">
          <a:xfrm>
            <a:off x="1403648" y="908720"/>
            <a:ext cx="2233612"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Star</a:t>
            </a:r>
          </a:p>
        </p:txBody>
      </p:sp>
      <p:sp>
        <p:nvSpPr>
          <p:cNvPr id="81929" name="Rectangle 9"/>
          <p:cNvSpPr>
            <a:spLocks noChangeArrowheads="1"/>
          </p:cNvSpPr>
          <p:nvPr/>
        </p:nvSpPr>
        <p:spPr bwMode="auto">
          <a:xfrm>
            <a:off x="5436096" y="980728"/>
            <a:ext cx="2844800" cy="462307"/>
          </a:xfrm>
          <a:prstGeom prst="rect">
            <a:avLst/>
          </a:prstGeom>
          <a:noFill/>
          <a:ln w="9525">
            <a:noFill/>
            <a:miter lim="800000"/>
            <a:headEnd/>
            <a:tailEnd/>
          </a:ln>
          <a:effectLst/>
        </p:spPr>
        <p:txBody>
          <a:bodyPr lIns="92075" tIns="46038" rIns="92075" bIns="46038">
            <a:spAutoFit/>
          </a:bodyPr>
          <a:lstStyle/>
          <a:p>
            <a:pPr algn="r" defTabSz="762000" eaLnBrk="0" hangingPunct="0">
              <a:spcBef>
                <a:spcPct val="50000"/>
              </a:spcBef>
              <a:defRPr/>
            </a:pPr>
            <a:r>
              <a:rPr lang="en-GB" sz="2400" dirty="0" smtClean="0">
                <a:solidFill>
                  <a:schemeClr val="hlink"/>
                </a:solidFill>
                <a:effectLst>
                  <a:outerShdw blurRad="38100" dist="38100" dir="2700000" algn="tl">
                    <a:srgbClr val="000000"/>
                  </a:outerShdw>
                </a:effectLst>
              </a:rPr>
              <a:t>Question Marks</a:t>
            </a:r>
            <a:endParaRPr lang="en-GB" sz="2400" dirty="0">
              <a:solidFill>
                <a:schemeClr val="hlink"/>
              </a:solidFill>
              <a:effectLst>
                <a:outerShdw blurRad="38100" dist="38100" dir="2700000" algn="tl">
                  <a:srgbClr val="000000"/>
                </a:outerShdw>
              </a:effectLst>
            </a:endParaRPr>
          </a:p>
        </p:txBody>
      </p:sp>
      <p:sp>
        <p:nvSpPr>
          <p:cNvPr id="81930" name="Rectangle 10"/>
          <p:cNvSpPr>
            <a:spLocks noChangeArrowheads="1"/>
          </p:cNvSpPr>
          <p:nvPr/>
        </p:nvSpPr>
        <p:spPr bwMode="auto">
          <a:xfrm>
            <a:off x="5384800" y="4953001"/>
            <a:ext cx="2844800" cy="462307"/>
          </a:xfrm>
          <a:prstGeom prst="rect">
            <a:avLst/>
          </a:prstGeom>
          <a:noFill/>
          <a:ln w="9525">
            <a:noFill/>
            <a:miter lim="800000"/>
            <a:headEnd/>
            <a:tailEnd/>
          </a:ln>
          <a:effectLst/>
        </p:spPr>
        <p:txBody>
          <a:bodyPr lIns="92075" tIns="46038" rIns="92075" bIns="46038">
            <a:spAutoFit/>
          </a:bodyPr>
          <a:lstStyle/>
          <a:p>
            <a:pPr algn="r" defTabSz="762000" eaLnBrk="0" hangingPunct="0">
              <a:spcBef>
                <a:spcPct val="50000"/>
              </a:spcBef>
              <a:defRPr/>
            </a:pPr>
            <a:r>
              <a:rPr lang="en-GB" sz="2400">
                <a:solidFill>
                  <a:schemeClr val="hlink"/>
                </a:solidFill>
                <a:effectLst>
                  <a:outerShdw blurRad="38100" dist="38100" dir="2700000" algn="tl">
                    <a:srgbClr val="000000"/>
                  </a:outerShdw>
                </a:effectLst>
              </a:rPr>
              <a:t>Dog</a:t>
            </a:r>
          </a:p>
        </p:txBody>
      </p:sp>
      <p:sp>
        <p:nvSpPr>
          <p:cNvPr id="81931" name="Rectangle 11"/>
          <p:cNvSpPr>
            <a:spLocks noChangeArrowheads="1"/>
          </p:cNvSpPr>
          <p:nvPr/>
        </p:nvSpPr>
        <p:spPr bwMode="auto">
          <a:xfrm>
            <a:off x="1423989" y="4953001"/>
            <a:ext cx="2233612"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a:solidFill>
                  <a:schemeClr val="hlink"/>
                </a:solidFill>
                <a:effectLst>
                  <a:outerShdw blurRad="38100" dist="38100" dir="2700000" algn="tl">
                    <a:srgbClr val="000000"/>
                  </a:outerShdw>
                </a:effectLst>
              </a:rPr>
              <a:t>Cash Cow</a:t>
            </a:r>
          </a:p>
        </p:txBody>
      </p:sp>
      <p:sp>
        <p:nvSpPr>
          <p:cNvPr id="24587" name="Rectangle 12"/>
          <p:cNvSpPr>
            <a:spLocks noChangeArrowheads="1"/>
          </p:cNvSpPr>
          <p:nvPr/>
        </p:nvSpPr>
        <p:spPr bwMode="auto">
          <a:xfrm>
            <a:off x="2123728" y="5517232"/>
            <a:ext cx="2235200" cy="308419"/>
          </a:xfrm>
          <a:prstGeom prst="rect">
            <a:avLst/>
          </a:prstGeom>
          <a:noFill/>
          <a:ln w="9525">
            <a:noFill/>
            <a:miter lim="800000"/>
            <a:headEnd/>
            <a:tailEnd/>
          </a:ln>
        </p:spPr>
        <p:txBody>
          <a:bodyPr wrap="square" lIns="92075" tIns="46038" rIns="92075" bIns="46038">
            <a:spAutoFit/>
          </a:bodyPr>
          <a:lstStyle/>
          <a:p>
            <a:pPr algn="l" defTabSz="762000" eaLnBrk="0" hangingPunct="0">
              <a:spcBef>
                <a:spcPct val="50000"/>
              </a:spcBef>
            </a:pPr>
            <a:r>
              <a:rPr lang="en-GB" sz="1400" dirty="0">
                <a:solidFill>
                  <a:srgbClr val="FF0000"/>
                </a:solidFill>
              </a:rPr>
              <a:t>High</a:t>
            </a:r>
          </a:p>
        </p:txBody>
      </p:sp>
      <p:sp>
        <p:nvSpPr>
          <p:cNvPr id="24588" name="Rectangle 13"/>
          <p:cNvSpPr>
            <a:spLocks noChangeArrowheads="1"/>
          </p:cNvSpPr>
          <p:nvPr/>
        </p:nvSpPr>
        <p:spPr bwMode="auto">
          <a:xfrm>
            <a:off x="539552" y="4437112"/>
            <a:ext cx="2236788"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Low</a:t>
            </a:r>
          </a:p>
        </p:txBody>
      </p:sp>
      <p:sp>
        <p:nvSpPr>
          <p:cNvPr id="24589" name="Rectangle 14"/>
          <p:cNvSpPr>
            <a:spLocks noChangeArrowheads="1"/>
          </p:cNvSpPr>
          <p:nvPr/>
        </p:nvSpPr>
        <p:spPr bwMode="auto">
          <a:xfrm>
            <a:off x="3563888" y="5589240"/>
            <a:ext cx="2843212" cy="462307"/>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sz="2400" dirty="0">
                <a:solidFill>
                  <a:schemeClr val="tx1"/>
                </a:solidFill>
              </a:rPr>
              <a:t>Market </a:t>
            </a:r>
            <a:r>
              <a:rPr lang="en-GB" sz="2400" dirty="0" smtClean="0">
                <a:solidFill>
                  <a:schemeClr val="tx1"/>
                </a:solidFill>
              </a:rPr>
              <a:t>Strength</a:t>
            </a:r>
            <a:endParaRPr lang="en-GB" sz="2400" dirty="0">
              <a:solidFill>
                <a:schemeClr val="tx1"/>
              </a:solidFill>
            </a:endParaRPr>
          </a:p>
        </p:txBody>
      </p:sp>
      <p:sp>
        <p:nvSpPr>
          <p:cNvPr id="24590" name="Rectangle 15"/>
          <p:cNvSpPr>
            <a:spLocks noChangeArrowheads="1"/>
          </p:cNvSpPr>
          <p:nvPr/>
        </p:nvSpPr>
        <p:spPr bwMode="auto">
          <a:xfrm>
            <a:off x="874714" y="2598738"/>
            <a:ext cx="488951" cy="1687512"/>
          </a:xfrm>
          <a:prstGeom prst="rect">
            <a:avLst/>
          </a:prstGeom>
          <a:noFill/>
          <a:ln w="9525">
            <a:noFill/>
            <a:miter lim="800000"/>
            <a:headEnd/>
            <a:tailEnd/>
          </a:ln>
        </p:spPr>
        <p:txBody>
          <a:bodyPr wrap="none" anchor="ctr"/>
          <a:lstStyle/>
          <a:p>
            <a:endParaRPr lang="en-US"/>
          </a:p>
        </p:txBody>
      </p:sp>
      <p:sp>
        <p:nvSpPr>
          <p:cNvPr id="24591" name="Rectangle 16"/>
          <p:cNvSpPr>
            <a:spLocks noChangeArrowheads="1"/>
          </p:cNvSpPr>
          <p:nvPr/>
        </p:nvSpPr>
        <p:spPr bwMode="auto">
          <a:xfrm>
            <a:off x="611560" y="1124744"/>
            <a:ext cx="2236788"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4592" name="Arc 17"/>
          <p:cNvSpPr>
            <a:spLocks/>
          </p:cNvSpPr>
          <p:nvPr/>
        </p:nvSpPr>
        <p:spPr bwMode="auto">
          <a:xfrm>
            <a:off x="1960563" y="1779589"/>
            <a:ext cx="4978400" cy="2341562"/>
          </a:xfrm>
          <a:custGeom>
            <a:avLst/>
            <a:gdLst>
              <a:gd name="T0" fmla="*/ 119615 w 36043"/>
              <a:gd name="T1" fmla="*/ 2341562 h 27654"/>
              <a:gd name="T2" fmla="*/ 4978400 w 36043"/>
              <a:gd name="T3" fmla="*/ 469007 h 27654"/>
              <a:gd name="T4" fmla="*/ 2983476 w 36043"/>
              <a:gd name="T5" fmla="*/ 1828949 h 27654"/>
              <a:gd name="T6" fmla="*/ 0 60000 65536"/>
              <a:gd name="T7" fmla="*/ 0 60000 65536"/>
              <a:gd name="T8" fmla="*/ 0 60000 65536"/>
              <a:gd name="T9" fmla="*/ 0 w 36043"/>
              <a:gd name="T10" fmla="*/ 0 h 27654"/>
              <a:gd name="T11" fmla="*/ 36043 w 36043"/>
              <a:gd name="T12" fmla="*/ 27654 h 27654"/>
            </a:gdLst>
            <a:ahLst/>
            <a:cxnLst>
              <a:cxn ang="T6">
                <a:pos x="T0" y="T1"/>
              </a:cxn>
              <a:cxn ang="T7">
                <a:pos x="T2" y="T3"/>
              </a:cxn>
              <a:cxn ang="T8">
                <a:pos x="T4" y="T5"/>
              </a:cxn>
            </a:cxnLst>
            <a:rect l="T9" t="T10" r="T11" b="T12"/>
            <a:pathLst>
              <a:path w="36043" h="27654" fill="none" extrusionOk="0">
                <a:moveTo>
                  <a:pt x="865" y="27654"/>
                </a:moveTo>
                <a:cubicBezTo>
                  <a:pt x="291" y="25687"/>
                  <a:pt x="0" y="23648"/>
                  <a:pt x="0" y="21600"/>
                </a:cubicBezTo>
                <a:cubicBezTo>
                  <a:pt x="0" y="9670"/>
                  <a:pt x="9670" y="0"/>
                  <a:pt x="21600" y="0"/>
                </a:cubicBezTo>
                <a:cubicBezTo>
                  <a:pt x="26933" y="-1"/>
                  <a:pt x="32077" y="1972"/>
                  <a:pt x="36043" y="5538"/>
                </a:cubicBezTo>
              </a:path>
              <a:path w="36043" h="27654" stroke="0" extrusionOk="0">
                <a:moveTo>
                  <a:pt x="865" y="27654"/>
                </a:moveTo>
                <a:cubicBezTo>
                  <a:pt x="291" y="25687"/>
                  <a:pt x="0" y="23648"/>
                  <a:pt x="0" y="21600"/>
                </a:cubicBezTo>
                <a:cubicBezTo>
                  <a:pt x="0" y="9670"/>
                  <a:pt x="9670" y="0"/>
                  <a:pt x="21600" y="0"/>
                </a:cubicBezTo>
                <a:cubicBezTo>
                  <a:pt x="26933" y="-1"/>
                  <a:pt x="32077" y="1972"/>
                  <a:pt x="36043" y="5538"/>
                </a:cubicBezTo>
                <a:lnTo>
                  <a:pt x="21600" y="21600"/>
                </a:lnTo>
                <a:close/>
              </a:path>
            </a:pathLst>
          </a:custGeom>
          <a:noFill/>
          <a:ln w="25400" cap="rnd">
            <a:solidFill>
              <a:schemeClr val="tx1"/>
            </a:solidFill>
            <a:round/>
            <a:headEnd type="none" w="sm" len="sm"/>
            <a:tailEnd type="none" w="sm" len="sm"/>
          </a:ln>
        </p:spPr>
        <p:txBody>
          <a:bodyPr wrap="none" anchor="ctr"/>
          <a:lstStyle/>
          <a:p>
            <a:endParaRPr lang="en-US"/>
          </a:p>
        </p:txBody>
      </p:sp>
      <p:sp>
        <p:nvSpPr>
          <p:cNvPr id="24593" name="Arc 18"/>
          <p:cNvSpPr>
            <a:spLocks/>
          </p:cNvSpPr>
          <p:nvPr/>
        </p:nvSpPr>
        <p:spPr bwMode="auto">
          <a:xfrm>
            <a:off x="2974976" y="2349501"/>
            <a:ext cx="3154363" cy="1444625"/>
          </a:xfrm>
          <a:custGeom>
            <a:avLst/>
            <a:gdLst>
              <a:gd name="T0" fmla="*/ 39960 w 33549"/>
              <a:gd name="T1" fmla="*/ 1444625 h 25862"/>
              <a:gd name="T2" fmla="*/ 3154363 w 33549"/>
              <a:gd name="T3" fmla="*/ 201427 h 25862"/>
              <a:gd name="T4" fmla="*/ 2030887 w 33549"/>
              <a:gd name="T5" fmla="*/ 1206554 h 25862"/>
              <a:gd name="T6" fmla="*/ 0 60000 65536"/>
              <a:gd name="T7" fmla="*/ 0 60000 65536"/>
              <a:gd name="T8" fmla="*/ 0 60000 65536"/>
              <a:gd name="T9" fmla="*/ 0 w 33549"/>
              <a:gd name="T10" fmla="*/ 0 h 25862"/>
              <a:gd name="T11" fmla="*/ 33549 w 33549"/>
              <a:gd name="T12" fmla="*/ 25862 h 25862"/>
            </a:gdLst>
            <a:ahLst/>
            <a:cxnLst>
              <a:cxn ang="T6">
                <a:pos x="T0" y="T1"/>
              </a:cxn>
              <a:cxn ang="T7">
                <a:pos x="T2" y="T3"/>
              </a:cxn>
              <a:cxn ang="T8">
                <a:pos x="T4" y="T5"/>
              </a:cxn>
            </a:cxnLst>
            <a:rect l="T9" t="T10" r="T11" b="T12"/>
            <a:pathLst>
              <a:path w="33549" h="25862" fill="none" extrusionOk="0">
                <a:moveTo>
                  <a:pt x="424" y="25862"/>
                </a:moveTo>
                <a:cubicBezTo>
                  <a:pt x="142" y="24458"/>
                  <a:pt x="0" y="23031"/>
                  <a:pt x="0" y="21600"/>
                </a:cubicBezTo>
                <a:cubicBezTo>
                  <a:pt x="0" y="9670"/>
                  <a:pt x="9670" y="0"/>
                  <a:pt x="21600" y="0"/>
                </a:cubicBezTo>
                <a:cubicBezTo>
                  <a:pt x="25851" y="-1"/>
                  <a:pt x="30007" y="1254"/>
                  <a:pt x="33548" y="3606"/>
                </a:cubicBezTo>
              </a:path>
              <a:path w="33549" h="25862" stroke="0" extrusionOk="0">
                <a:moveTo>
                  <a:pt x="424" y="25862"/>
                </a:moveTo>
                <a:cubicBezTo>
                  <a:pt x="142" y="24458"/>
                  <a:pt x="0" y="23031"/>
                  <a:pt x="0" y="21600"/>
                </a:cubicBezTo>
                <a:cubicBezTo>
                  <a:pt x="0" y="9670"/>
                  <a:pt x="9670" y="0"/>
                  <a:pt x="21600" y="0"/>
                </a:cubicBezTo>
                <a:cubicBezTo>
                  <a:pt x="25851" y="-1"/>
                  <a:pt x="30007" y="1254"/>
                  <a:pt x="33548" y="3606"/>
                </a:cubicBezTo>
                <a:lnTo>
                  <a:pt x="21600" y="21600"/>
                </a:lnTo>
                <a:close/>
              </a:path>
            </a:pathLst>
          </a:custGeom>
          <a:noFill/>
          <a:ln w="25400" cap="rnd">
            <a:solidFill>
              <a:schemeClr val="tx1"/>
            </a:solidFill>
            <a:round/>
            <a:headEnd type="none" w="sm" len="sm"/>
            <a:tailEnd type="none" w="sm" len="sm"/>
          </a:ln>
        </p:spPr>
        <p:txBody>
          <a:bodyPr wrap="none" anchor="ctr"/>
          <a:lstStyle/>
          <a:p>
            <a:endParaRPr lang="en-US"/>
          </a:p>
        </p:txBody>
      </p:sp>
      <p:sp>
        <p:nvSpPr>
          <p:cNvPr id="24594" name="Freeform 19"/>
          <p:cNvSpPr>
            <a:spLocks/>
          </p:cNvSpPr>
          <p:nvPr/>
        </p:nvSpPr>
        <p:spPr bwMode="auto">
          <a:xfrm>
            <a:off x="1524001" y="3714750"/>
            <a:ext cx="1830388" cy="857250"/>
          </a:xfrm>
          <a:custGeom>
            <a:avLst/>
            <a:gdLst>
              <a:gd name="T0" fmla="*/ 1020 w 1248"/>
              <a:gd name="T1" fmla="*/ 50 h 540"/>
              <a:gd name="T2" fmla="*/ 1248 w 1248"/>
              <a:gd name="T3" fmla="*/ 0 h 540"/>
              <a:gd name="T4" fmla="*/ 1248 w 1248"/>
              <a:gd name="T5" fmla="*/ 540 h 540"/>
              <a:gd name="T6" fmla="*/ 0 w 1248"/>
              <a:gd name="T7" fmla="*/ 386 h 540"/>
              <a:gd name="T8" fmla="*/ 382 w 1248"/>
              <a:gd name="T9" fmla="*/ 258 h 540"/>
              <a:gd name="T10" fmla="*/ 0 60000 65536"/>
              <a:gd name="T11" fmla="*/ 0 60000 65536"/>
              <a:gd name="T12" fmla="*/ 0 60000 65536"/>
              <a:gd name="T13" fmla="*/ 0 60000 65536"/>
              <a:gd name="T14" fmla="*/ 0 60000 65536"/>
              <a:gd name="T15" fmla="*/ 0 w 1248"/>
              <a:gd name="T16" fmla="*/ 0 h 540"/>
              <a:gd name="T17" fmla="*/ 1248 w 1248"/>
              <a:gd name="T18" fmla="*/ 540 h 540"/>
            </a:gdLst>
            <a:ahLst/>
            <a:cxnLst>
              <a:cxn ang="T10">
                <a:pos x="T0" y="T1"/>
              </a:cxn>
              <a:cxn ang="T11">
                <a:pos x="T2" y="T3"/>
              </a:cxn>
              <a:cxn ang="T12">
                <a:pos x="T4" y="T5"/>
              </a:cxn>
              <a:cxn ang="T13">
                <a:pos x="T6" y="T7"/>
              </a:cxn>
              <a:cxn ang="T14">
                <a:pos x="T8" y="T9"/>
              </a:cxn>
            </a:cxnLst>
            <a:rect l="T15" t="T16" r="T17" b="T18"/>
            <a:pathLst>
              <a:path w="1248" h="540">
                <a:moveTo>
                  <a:pt x="1020" y="50"/>
                </a:moveTo>
                <a:lnTo>
                  <a:pt x="1248" y="0"/>
                </a:lnTo>
                <a:lnTo>
                  <a:pt x="1248" y="540"/>
                </a:lnTo>
                <a:lnTo>
                  <a:pt x="0" y="386"/>
                </a:lnTo>
                <a:lnTo>
                  <a:pt x="382" y="258"/>
                </a:lnTo>
              </a:path>
            </a:pathLst>
          </a:custGeom>
          <a:noFill/>
          <a:ln w="25400" cap="rnd">
            <a:solidFill>
              <a:schemeClr val="tx1"/>
            </a:solidFill>
            <a:round/>
            <a:headEnd type="none" w="sm" len="sm"/>
            <a:tailEnd type="none" w="sm" len="sm"/>
          </a:ln>
        </p:spPr>
        <p:txBody>
          <a:bodyPr/>
          <a:lstStyle/>
          <a:p>
            <a:endParaRPr lang="en-US"/>
          </a:p>
        </p:txBody>
      </p:sp>
      <p:sp>
        <p:nvSpPr>
          <p:cNvPr id="24595" name="Freeform 21"/>
          <p:cNvSpPr>
            <a:spLocks/>
          </p:cNvSpPr>
          <p:nvPr/>
        </p:nvSpPr>
        <p:spPr bwMode="auto">
          <a:xfrm>
            <a:off x="6502402" y="3028950"/>
            <a:ext cx="1120775" cy="573088"/>
          </a:xfrm>
          <a:custGeom>
            <a:avLst/>
            <a:gdLst>
              <a:gd name="T0" fmla="*/ 0 w 764"/>
              <a:gd name="T1" fmla="*/ 45 h 361"/>
              <a:gd name="T2" fmla="*/ 763 w 764"/>
              <a:gd name="T3" fmla="*/ 0 h 361"/>
              <a:gd name="T4" fmla="*/ 763 w 764"/>
              <a:gd name="T5" fmla="*/ 360 h 361"/>
              <a:gd name="T6" fmla="*/ 0 w 764"/>
              <a:gd name="T7" fmla="*/ 360 h 361"/>
              <a:gd name="T8" fmla="*/ 0 w 764"/>
              <a:gd name="T9" fmla="*/ 45 h 361"/>
              <a:gd name="T10" fmla="*/ 0 60000 65536"/>
              <a:gd name="T11" fmla="*/ 0 60000 65536"/>
              <a:gd name="T12" fmla="*/ 0 60000 65536"/>
              <a:gd name="T13" fmla="*/ 0 60000 65536"/>
              <a:gd name="T14" fmla="*/ 0 60000 65536"/>
              <a:gd name="T15" fmla="*/ 0 w 764"/>
              <a:gd name="T16" fmla="*/ 0 h 361"/>
              <a:gd name="T17" fmla="*/ 764 w 764"/>
              <a:gd name="T18" fmla="*/ 361 h 361"/>
            </a:gdLst>
            <a:ahLst/>
            <a:cxnLst>
              <a:cxn ang="T10">
                <a:pos x="T0" y="T1"/>
              </a:cxn>
              <a:cxn ang="T11">
                <a:pos x="T2" y="T3"/>
              </a:cxn>
              <a:cxn ang="T12">
                <a:pos x="T4" y="T5"/>
              </a:cxn>
              <a:cxn ang="T13">
                <a:pos x="T6" y="T7"/>
              </a:cxn>
              <a:cxn ang="T14">
                <a:pos x="T8" y="T9"/>
              </a:cxn>
            </a:cxnLst>
            <a:rect l="T15" t="T16" r="T17" b="T18"/>
            <a:pathLst>
              <a:path w="764" h="361">
                <a:moveTo>
                  <a:pt x="0" y="45"/>
                </a:moveTo>
                <a:lnTo>
                  <a:pt x="763" y="0"/>
                </a:lnTo>
                <a:lnTo>
                  <a:pt x="763" y="360"/>
                </a:lnTo>
                <a:lnTo>
                  <a:pt x="0" y="360"/>
                </a:lnTo>
                <a:lnTo>
                  <a:pt x="0" y="45"/>
                </a:lnTo>
              </a:path>
            </a:pathLst>
          </a:custGeom>
          <a:noFill/>
          <a:ln w="25400" cap="rnd">
            <a:solidFill>
              <a:schemeClr val="tx1"/>
            </a:solidFill>
            <a:round/>
            <a:headEnd type="none" w="sm" len="sm"/>
            <a:tailEnd type="none" w="sm" len="sm"/>
          </a:ln>
        </p:spPr>
        <p:txBody>
          <a:bodyPr/>
          <a:lstStyle/>
          <a:p>
            <a:endParaRPr lang="en-US"/>
          </a:p>
        </p:txBody>
      </p:sp>
      <p:sp>
        <p:nvSpPr>
          <p:cNvPr id="24596" name="AutoShape 22"/>
          <p:cNvSpPr>
            <a:spLocks noChangeArrowheads="1"/>
          </p:cNvSpPr>
          <p:nvPr/>
        </p:nvSpPr>
        <p:spPr bwMode="auto">
          <a:xfrm>
            <a:off x="5997575" y="3770313"/>
            <a:ext cx="2127251" cy="1147762"/>
          </a:xfrm>
          <a:prstGeom prst="downArrow">
            <a:avLst>
              <a:gd name="adj1" fmla="val 50000"/>
              <a:gd name="adj2" fmla="val 45181"/>
            </a:avLst>
          </a:prstGeom>
          <a:noFill/>
          <a:ln w="25400">
            <a:solidFill>
              <a:schemeClr val="tx1"/>
            </a:solidFill>
            <a:miter lim="800000"/>
            <a:headEnd/>
            <a:tailEnd/>
          </a:ln>
        </p:spPr>
        <p:txBody>
          <a:bodyPr wrap="none" anchor="ctr"/>
          <a:lstStyle/>
          <a:p>
            <a:endParaRPr lang="en-US"/>
          </a:p>
        </p:txBody>
      </p:sp>
      <p:sp>
        <p:nvSpPr>
          <p:cNvPr id="24597" name="Freeform 23"/>
          <p:cNvSpPr>
            <a:spLocks noChangeArrowheads="1"/>
          </p:cNvSpPr>
          <p:nvPr/>
        </p:nvSpPr>
        <p:spPr bwMode="auto">
          <a:xfrm>
            <a:off x="7620002" y="3427414"/>
            <a:ext cx="703263" cy="1587"/>
          </a:xfrm>
          <a:custGeom>
            <a:avLst/>
            <a:gdLst>
              <a:gd name="T0" fmla="*/ 0 w 480"/>
              <a:gd name="T1" fmla="*/ 1 h 1"/>
              <a:gd name="T2" fmla="*/ 480 w 480"/>
              <a:gd name="T3" fmla="*/ 0 h 1"/>
              <a:gd name="T4" fmla="*/ 0 60000 65536"/>
              <a:gd name="T5" fmla="*/ 0 60000 65536"/>
              <a:gd name="T6" fmla="*/ 0 w 480"/>
              <a:gd name="T7" fmla="*/ 0 h 1"/>
              <a:gd name="T8" fmla="*/ 480 w 480"/>
              <a:gd name="T9" fmla="*/ 1 h 1"/>
            </a:gdLst>
            <a:ahLst/>
            <a:cxnLst>
              <a:cxn ang="T4">
                <a:pos x="T0" y="T1"/>
              </a:cxn>
              <a:cxn ang="T5">
                <a:pos x="T2" y="T3"/>
              </a:cxn>
            </a:cxnLst>
            <a:rect l="T6" t="T7" r="T8" b="T9"/>
            <a:pathLst>
              <a:path w="480" h="1">
                <a:moveTo>
                  <a:pt x="0" y="1"/>
                </a:moveTo>
                <a:lnTo>
                  <a:pt x="480" y="0"/>
                </a:lnTo>
              </a:path>
            </a:pathLst>
          </a:custGeom>
          <a:noFill/>
          <a:ln w="12700">
            <a:solidFill>
              <a:schemeClr val="tx1"/>
            </a:solidFill>
            <a:round/>
            <a:headEnd type="none" w="sm" len="sm"/>
            <a:tailEnd type="none" w="sm" len="sm"/>
          </a:ln>
        </p:spPr>
        <p:txBody>
          <a:bodyPr wrap="none" anchor="ctr"/>
          <a:lstStyle/>
          <a:p>
            <a:endParaRPr lang="en-US"/>
          </a:p>
        </p:txBody>
      </p:sp>
      <p:sp>
        <p:nvSpPr>
          <p:cNvPr id="24598" name="Freeform 24"/>
          <p:cNvSpPr>
            <a:spLocks noChangeArrowheads="1"/>
          </p:cNvSpPr>
          <p:nvPr/>
        </p:nvSpPr>
        <p:spPr bwMode="auto">
          <a:xfrm>
            <a:off x="1331913" y="3427414"/>
            <a:ext cx="636587" cy="1587"/>
          </a:xfrm>
          <a:custGeom>
            <a:avLst/>
            <a:gdLst>
              <a:gd name="T0" fmla="*/ 0 w 434"/>
              <a:gd name="T1" fmla="*/ 1 h 1"/>
              <a:gd name="T2" fmla="*/ 434 w 434"/>
              <a:gd name="T3" fmla="*/ 0 h 1"/>
              <a:gd name="T4" fmla="*/ 0 60000 65536"/>
              <a:gd name="T5" fmla="*/ 0 60000 65536"/>
              <a:gd name="T6" fmla="*/ 0 w 434"/>
              <a:gd name="T7" fmla="*/ 0 h 1"/>
              <a:gd name="T8" fmla="*/ 434 w 434"/>
              <a:gd name="T9" fmla="*/ 1 h 1"/>
            </a:gdLst>
            <a:ahLst/>
            <a:cxnLst>
              <a:cxn ang="T4">
                <a:pos x="T0" y="T1"/>
              </a:cxn>
              <a:cxn ang="T5">
                <a:pos x="T2" y="T3"/>
              </a:cxn>
            </a:cxnLst>
            <a:rect l="T6" t="T7" r="T8" b="T9"/>
            <a:pathLst>
              <a:path w="434" h="1">
                <a:moveTo>
                  <a:pt x="0" y="1"/>
                </a:moveTo>
                <a:lnTo>
                  <a:pt x="434" y="0"/>
                </a:lnTo>
              </a:path>
            </a:pathLst>
          </a:custGeom>
          <a:noFill/>
          <a:ln w="12700">
            <a:solidFill>
              <a:schemeClr val="tx1"/>
            </a:solidFill>
            <a:round/>
            <a:headEnd type="none" w="sm" len="sm"/>
            <a:tailEnd type="none" w="sm" len="sm"/>
          </a:ln>
        </p:spPr>
        <p:txBody>
          <a:bodyPr wrap="none" anchor="ctr"/>
          <a:lstStyle/>
          <a:p>
            <a:endParaRPr lang="en-US"/>
          </a:p>
        </p:txBody>
      </p:sp>
      <p:sp>
        <p:nvSpPr>
          <p:cNvPr id="24599" name="Freeform 25"/>
          <p:cNvSpPr>
            <a:spLocks noChangeArrowheads="1"/>
          </p:cNvSpPr>
          <p:nvPr/>
        </p:nvSpPr>
        <p:spPr bwMode="auto">
          <a:xfrm>
            <a:off x="4788024" y="1412776"/>
            <a:ext cx="1587" cy="339725"/>
          </a:xfrm>
          <a:custGeom>
            <a:avLst/>
            <a:gdLst>
              <a:gd name="T0" fmla="*/ 1 w 1"/>
              <a:gd name="T1" fmla="*/ 0 h 214"/>
              <a:gd name="T2" fmla="*/ 0 w 1"/>
              <a:gd name="T3" fmla="*/ 214 h 214"/>
              <a:gd name="T4" fmla="*/ 0 60000 65536"/>
              <a:gd name="T5" fmla="*/ 0 60000 65536"/>
              <a:gd name="T6" fmla="*/ 0 w 1"/>
              <a:gd name="T7" fmla="*/ 0 h 214"/>
              <a:gd name="T8" fmla="*/ 1 w 1"/>
              <a:gd name="T9" fmla="*/ 214 h 214"/>
            </a:gdLst>
            <a:ahLst/>
            <a:cxnLst>
              <a:cxn ang="T4">
                <a:pos x="T0" y="T1"/>
              </a:cxn>
              <a:cxn ang="T5">
                <a:pos x="T2" y="T3"/>
              </a:cxn>
            </a:cxnLst>
            <a:rect l="T6" t="T7" r="T8" b="T9"/>
            <a:pathLst>
              <a:path w="1" h="214">
                <a:moveTo>
                  <a:pt x="1" y="0"/>
                </a:moveTo>
                <a:lnTo>
                  <a:pt x="0" y="214"/>
                </a:lnTo>
              </a:path>
            </a:pathLst>
          </a:custGeom>
          <a:noFill/>
          <a:ln w="12700">
            <a:solidFill>
              <a:schemeClr val="tx1"/>
            </a:solidFill>
            <a:round/>
            <a:headEnd type="none" w="sm" len="sm"/>
            <a:tailEnd type="none" w="sm" len="sm"/>
          </a:ln>
        </p:spPr>
        <p:txBody>
          <a:bodyPr wrap="none" anchor="ctr"/>
          <a:lstStyle/>
          <a:p>
            <a:endParaRPr lang="en-US"/>
          </a:p>
        </p:txBody>
      </p:sp>
      <p:sp>
        <p:nvSpPr>
          <p:cNvPr id="24600" name="Rectangle 26"/>
          <p:cNvSpPr>
            <a:spLocks noChangeArrowheads="1"/>
          </p:cNvSpPr>
          <p:nvPr/>
        </p:nvSpPr>
        <p:spPr bwMode="auto">
          <a:xfrm>
            <a:off x="6607175" y="4267201"/>
            <a:ext cx="16256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solidFill>
                  <a:schemeClr val="tx1"/>
                </a:solidFill>
              </a:rPr>
              <a:t>Decline</a:t>
            </a:r>
          </a:p>
        </p:txBody>
      </p:sp>
      <p:sp>
        <p:nvSpPr>
          <p:cNvPr id="24601" name="Rectangle 27"/>
          <p:cNvSpPr>
            <a:spLocks noChangeArrowheads="1"/>
          </p:cNvSpPr>
          <p:nvPr/>
        </p:nvSpPr>
        <p:spPr bwMode="auto">
          <a:xfrm>
            <a:off x="2246314" y="4057651"/>
            <a:ext cx="1624012"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solidFill>
                  <a:schemeClr val="tx1"/>
                </a:solidFill>
              </a:rPr>
              <a:t>Maturity</a:t>
            </a:r>
          </a:p>
        </p:txBody>
      </p:sp>
      <p:sp>
        <p:nvSpPr>
          <p:cNvPr id="24602" name="Rectangle 28"/>
          <p:cNvSpPr>
            <a:spLocks noChangeArrowheads="1"/>
          </p:cNvSpPr>
          <p:nvPr/>
        </p:nvSpPr>
        <p:spPr bwMode="auto">
          <a:xfrm>
            <a:off x="6607175" y="3257551"/>
            <a:ext cx="16256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solidFill>
                  <a:schemeClr val="tx1"/>
                </a:solidFill>
              </a:rPr>
              <a:t>Failure</a:t>
            </a:r>
          </a:p>
        </p:txBody>
      </p:sp>
      <p:sp>
        <p:nvSpPr>
          <p:cNvPr id="24603" name="Freeform 29"/>
          <p:cNvSpPr>
            <a:spLocks noChangeArrowheads="1"/>
          </p:cNvSpPr>
          <p:nvPr/>
        </p:nvSpPr>
        <p:spPr bwMode="auto">
          <a:xfrm>
            <a:off x="6129339" y="2246313"/>
            <a:ext cx="812800" cy="304800"/>
          </a:xfrm>
          <a:custGeom>
            <a:avLst/>
            <a:gdLst>
              <a:gd name="T0" fmla="*/ 555 w 555"/>
              <a:gd name="T1" fmla="*/ 0 h 192"/>
              <a:gd name="T2" fmla="*/ 0 w 555"/>
              <a:gd name="T3" fmla="*/ 192 h 192"/>
              <a:gd name="T4" fmla="*/ 0 60000 65536"/>
              <a:gd name="T5" fmla="*/ 0 60000 65536"/>
              <a:gd name="T6" fmla="*/ 0 w 555"/>
              <a:gd name="T7" fmla="*/ 0 h 192"/>
              <a:gd name="T8" fmla="*/ 555 w 555"/>
              <a:gd name="T9" fmla="*/ 192 h 192"/>
            </a:gdLst>
            <a:ahLst/>
            <a:cxnLst>
              <a:cxn ang="T4">
                <a:pos x="T0" y="T1"/>
              </a:cxn>
              <a:cxn ang="T5">
                <a:pos x="T2" y="T3"/>
              </a:cxn>
            </a:cxnLst>
            <a:rect l="T6" t="T7" r="T8" b="T9"/>
            <a:pathLst>
              <a:path w="555" h="192">
                <a:moveTo>
                  <a:pt x="555" y="0"/>
                </a:moveTo>
                <a:lnTo>
                  <a:pt x="0" y="192"/>
                </a:lnTo>
              </a:path>
            </a:pathLst>
          </a:custGeom>
          <a:noFill/>
          <a:ln w="25400">
            <a:solidFill>
              <a:schemeClr val="tx1"/>
            </a:solidFill>
            <a:round/>
            <a:headEnd type="none" w="sm" len="sm"/>
            <a:tailEnd type="none" w="sm" len="sm"/>
          </a:ln>
        </p:spPr>
        <p:txBody>
          <a:bodyPr wrap="none" anchor="ctr"/>
          <a:lstStyle/>
          <a:p>
            <a:endParaRPr lang="en-US"/>
          </a:p>
        </p:txBody>
      </p:sp>
      <p:sp>
        <p:nvSpPr>
          <p:cNvPr id="24604" name="Rectangle 30"/>
          <p:cNvSpPr>
            <a:spLocks noChangeArrowheads="1"/>
          </p:cNvSpPr>
          <p:nvPr/>
        </p:nvSpPr>
        <p:spPr bwMode="auto">
          <a:xfrm>
            <a:off x="2540000" y="2400301"/>
            <a:ext cx="16256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solidFill>
                  <a:schemeClr val="tx1"/>
                </a:solidFill>
              </a:rPr>
              <a:t>Growth</a:t>
            </a:r>
          </a:p>
        </p:txBody>
      </p:sp>
      <p:sp>
        <p:nvSpPr>
          <p:cNvPr id="24605" name="Rectangle 31"/>
          <p:cNvSpPr>
            <a:spLocks noChangeArrowheads="1"/>
          </p:cNvSpPr>
          <p:nvPr/>
        </p:nvSpPr>
        <p:spPr bwMode="auto">
          <a:xfrm>
            <a:off x="4876800" y="1981201"/>
            <a:ext cx="2032000"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a:solidFill>
                  <a:schemeClr val="tx1"/>
                </a:solidFill>
              </a:rPr>
              <a:t>Introduction</a:t>
            </a:r>
          </a:p>
        </p:txBody>
      </p:sp>
      <p:sp>
        <p:nvSpPr>
          <p:cNvPr id="24606" name="Rectangle 33"/>
          <p:cNvSpPr>
            <a:spLocks noChangeArrowheads="1"/>
          </p:cNvSpPr>
          <p:nvPr/>
        </p:nvSpPr>
        <p:spPr bwMode="auto">
          <a:xfrm rot="16200000" flipH="1">
            <a:off x="-329486" y="2353822"/>
            <a:ext cx="2425700" cy="831639"/>
          </a:xfrm>
          <a:prstGeom prst="rect">
            <a:avLst/>
          </a:prstGeom>
          <a:noFill/>
          <a:ln w="9525">
            <a:noFill/>
            <a:miter lim="800000"/>
            <a:headEnd/>
            <a:tailEnd/>
          </a:ln>
        </p:spPr>
        <p:txBody>
          <a:bodyPr lIns="92075" tIns="46038" rIns="92075" bIns="46038">
            <a:spAutoFit/>
          </a:bodyPr>
          <a:lstStyle/>
          <a:p>
            <a:pPr eaLnBrk="0" hangingPunct="0">
              <a:spcBef>
                <a:spcPct val="50000"/>
              </a:spcBef>
            </a:pPr>
            <a:r>
              <a:rPr lang="en-GB" sz="2400" dirty="0">
                <a:solidFill>
                  <a:schemeClr val="tx1"/>
                </a:solidFill>
              </a:rPr>
              <a:t>Market </a:t>
            </a:r>
            <a:r>
              <a:rPr lang="en-GB" sz="2400" dirty="0" smtClean="0">
                <a:solidFill>
                  <a:schemeClr val="tx1"/>
                </a:solidFill>
              </a:rPr>
              <a:t>Attractiveness</a:t>
            </a:r>
            <a:endParaRPr lang="en-GB" sz="2400" dirty="0">
              <a:solidFill>
                <a:schemeClr val="tx1"/>
              </a:solidFill>
            </a:endParaRPr>
          </a:p>
        </p:txBody>
      </p:sp>
      <p:sp>
        <p:nvSpPr>
          <p:cNvPr id="24607" name="Rectangle 35"/>
          <p:cNvSpPr>
            <a:spLocks noChangeArrowheads="1"/>
          </p:cNvSpPr>
          <p:nvPr/>
        </p:nvSpPr>
        <p:spPr bwMode="auto">
          <a:xfrm>
            <a:off x="4965700" y="2517776"/>
            <a:ext cx="1055688" cy="1090171"/>
          </a:xfrm>
          <a:prstGeom prst="rect">
            <a:avLst/>
          </a:prstGeom>
          <a:noFill/>
          <a:ln w="9525">
            <a:noFill/>
            <a:miter lim="800000"/>
            <a:headEnd/>
            <a:tailEnd/>
          </a:ln>
        </p:spPr>
        <p:txBody>
          <a:bodyPr lIns="92075" tIns="46038" rIns="92075" bIns="46038">
            <a:spAutoFit/>
          </a:bodyPr>
          <a:lstStyle/>
          <a:p>
            <a:pPr defTabSz="762000" eaLnBrk="0" hangingPunct="0">
              <a:lnSpc>
                <a:spcPct val="90000"/>
              </a:lnSpc>
            </a:pPr>
            <a:r>
              <a:rPr lang="en-GB" sz="1800">
                <a:solidFill>
                  <a:schemeClr val="tx1"/>
                </a:solidFill>
              </a:rPr>
              <a:t>Product/</a:t>
            </a:r>
          </a:p>
          <a:p>
            <a:pPr defTabSz="762000" eaLnBrk="0" hangingPunct="0">
              <a:lnSpc>
                <a:spcPct val="90000"/>
              </a:lnSpc>
            </a:pPr>
            <a:r>
              <a:rPr lang="en-GB" sz="1800">
                <a:solidFill>
                  <a:schemeClr val="tx1"/>
                </a:solidFill>
              </a:rPr>
              <a:t>Service launch</a:t>
            </a:r>
          </a:p>
        </p:txBody>
      </p:sp>
      <p:sp>
        <p:nvSpPr>
          <p:cNvPr id="24608" name="Line 36"/>
          <p:cNvSpPr>
            <a:spLocks noChangeShapeType="1"/>
          </p:cNvSpPr>
          <p:nvPr/>
        </p:nvSpPr>
        <p:spPr bwMode="auto">
          <a:xfrm>
            <a:off x="6021388" y="2667000"/>
            <a:ext cx="889000" cy="0"/>
          </a:xfrm>
          <a:prstGeom prst="line">
            <a:avLst/>
          </a:prstGeom>
          <a:noFill/>
          <a:ln w="25400">
            <a:solidFill>
              <a:schemeClr val="tx1"/>
            </a:solidFill>
            <a:round/>
            <a:headEnd type="none" w="sm" len="sm"/>
            <a:tailEnd type="oval" w="med" len="med"/>
          </a:ln>
        </p:spPr>
        <p:txBody>
          <a:bodyPr wrap="none" anchor="ctr"/>
          <a:lstStyle/>
          <a:p>
            <a:endParaRPr lang="en-GB"/>
          </a:p>
        </p:txBody>
      </p:sp>
      <p:sp>
        <p:nvSpPr>
          <p:cNvPr id="24609" name="AutoShape 37"/>
          <p:cNvSpPr>
            <a:spLocks noChangeArrowheads="1"/>
          </p:cNvSpPr>
          <p:nvPr/>
        </p:nvSpPr>
        <p:spPr bwMode="auto">
          <a:xfrm rot="-6504005" flipH="1" flipV="1">
            <a:off x="6781007" y="2055019"/>
            <a:ext cx="409575" cy="1176339"/>
          </a:xfrm>
          <a:custGeom>
            <a:avLst/>
            <a:gdLst>
              <a:gd name="T0" fmla="*/ 367594 w 21600"/>
              <a:gd name="T1" fmla="*/ 588169 h 21600"/>
              <a:gd name="T2" fmla="*/ 204788 w 21600"/>
              <a:gd name="T3" fmla="*/ 1176338 h 21600"/>
              <a:gd name="T4" fmla="*/ 41981 w 21600"/>
              <a:gd name="T5" fmla="*/ 588169 h 21600"/>
              <a:gd name="T6" fmla="*/ 204788 w 21600"/>
              <a:gd name="T7" fmla="*/ 0 h 21600"/>
              <a:gd name="T8" fmla="*/ 0 60000 65536"/>
              <a:gd name="T9" fmla="*/ 0 60000 65536"/>
              <a:gd name="T10" fmla="*/ 0 60000 65536"/>
              <a:gd name="T11" fmla="*/ 0 60000 65536"/>
              <a:gd name="T12" fmla="*/ 4014 w 21600"/>
              <a:gd name="T13" fmla="*/ 4014 h 21600"/>
              <a:gd name="T14" fmla="*/ 17586 w 21600"/>
              <a:gd name="T15" fmla="*/ 17586 h 21600"/>
            </a:gdLst>
            <a:ahLst/>
            <a:cxnLst>
              <a:cxn ang="T8">
                <a:pos x="T0" y="T1"/>
              </a:cxn>
              <a:cxn ang="T9">
                <a:pos x="T2" y="T3"/>
              </a:cxn>
              <a:cxn ang="T10">
                <a:pos x="T4" y="T5"/>
              </a:cxn>
              <a:cxn ang="T11">
                <a:pos x="T6" y="T7"/>
              </a:cxn>
            </a:cxnLst>
            <a:rect l="T12" t="T13" r="T14" b="T15"/>
            <a:pathLst>
              <a:path w="21600" h="21600">
                <a:moveTo>
                  <a:pt x="0" y="0"/>
                </a:moveTo>
                <a:lnTo>
                  <a:pt x="4427" y="21600"/>
                </a:lnTo>
                <a:lnTo>
                  <a:pt x="17173" y="21600"/>
                </a:lnTo>
                <a:lnTo>
                  <a:pt x="21600" y="0"/>
                </a:lnTo>
                <a:close/>
              </a:path>
            </a:pathLst>
          </a:custGeom>
          <a:noFill/>
          <a:ln w="25400">
            <a:solidFill>
              <a:schemeClr val="tx1"/>
            </a:solidFill>
            <a:miter lim="800000"/>
            <a:headEnd/>
            <a:tailEnd/>
          </a:ln>
        </p:spPr>
        <p:txBody>
          <a:bodyPr wrap="none" anchor="ctr"/>
          <a:lstStyle/>
          <a:p>
            <a:endParaRPr lang="en-US"/>
          </a:p>
        </p:txBody>
      </p:sp>
      <p:sp>
        <p:nvSpPr>
          <p:cNvPr id="34" name="Slide Number Placeholder 33"/>
          <p:cNvSpPr>
            <a:spLocks noGrp="1"/>
          </p:cNvSpPr>
          <p:nvPr>
            <p:ph type="sldNum" sz="quarter" idx="12"/>
          </p:nvPr>
        </p:nvSpPr>
        <p:spPr/>
        <p:txBody>
          <a:bodyPr/>
          <a:lstStyle/>
          <a:p>
            <a:fld id="{410879C8-893F-46DB-ACE8-7669A67A4CFC}" type="slidenum">
              <a:rPr lang="en-GB" smtClean="0"/>
              <a:pPr/>
              <a:t>8</a:t>
            </a:fld>
            <a:endParaRPr lang="en-GB"/>
          </a:p>
        </p:txBody>
      </p:sp>
    </p:spTree>
  </p:cSld>
  <p:clrMapOvr>
    <a:masterClrMapping/>
  </p:clrMapOvr>
  <p:transition>
    <p:pull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ChangeArrowheads="1"/>
          </p:cNvSpPr>
          <p:nvPr/>
        </p:nvSpPr>
        <p:spPr bwMode="auto">
          <a:xfrm>
            <a:off x="1331640" y="188640"/>
            <a:ext cx="6807200" cy="387350"/>
          </a:xfrm>
          <a:prstGeom prst="rect">
            <a:avLst/>
          </a:prstGeom>
          <a:noFill/>
          <a:ln w="9525">
            <a:noFill/>
            <a:miter lim="800000"/>
            <a:headEnd/>
            <a:tailEnd/>
          </a:ln>
          <a:effectLst/>
        </p:spPr>
        <p:txBody>
          <a:bodyPr lIns="0" tIns="0" rIns="0" bIns="0"/>
          <a:lstStyle/>
          <a:p>
            <a:pPr defTabSz="762000" eaLnBrk="0" hangingPunct="0">
              <a:defRPr/>
            </a:pPr>
            <a:r>
              <a:rPr lang="en-GB" sz="3600" dirty="0">
                <a:solidFill>
                  <a:schemeClr val="hlink"/>
                </a:solidFill>
                <a:effectLst>
                  <a:outerShdw blurRad="38100" dist="38100" dir="2700000" algn="tl">
                    <a:srgbClr val="000000"/>
                  </a:outerShdw>
                </a:effectLst>
              </a:rPr>
              <a:t>The Boston </a:t>
            </a:r>
            <a:r>
              <a:rPr lang="en-GB" sz="3600" dirty="0" smtClean="0">
                <a:solidFill>
                  <a:schemeClr val="hlink"/>
                </a:solidFill>
                <a:effectLst>
                  <a:outerShdw blurRad="38100" dist="38100" dir="2700000" algn="tl">
                    <a:srgbClr val="000000"/>
                  </a:outerShdw>
                </a:effectLst>
              </a:rPr>
              <a:t>Matrix</a:t>
            </a:r>
            <a:r>
              <a:rPr lang="en-GB" sz="3400" dirty="0">
                <a:solidFill>
                  <a:srgbClr val="FFFF00"/>
                </a:solidFill>
              </a:rPr>
              <a:t/>
            </a:r>
            <a:br>
              <a:rPr lang="en-GB" sz="3400" dirty="0">
                <a:solidFill>
                  <a:srgbClr val="FFFF00"/>
                </a:solidFill>
              </a:rPr>
            </a:br>
            <a:endParaRPr lang="en-GB" sz="3400" dirty="0">
              <a:solidFill>
                <a:srgbClr val="FFFF00"/>
              </a:solidFill>
            </a:endParaRPr>
          </a:p>
        </p:txBody>
      </p:sp>
      <p:sp>
        <p:nvSpPr>
          <p:cNvPr id="29699" name="Freeform 3"/>
          <p:cNvSpPr>
            <a:spLocks/>
          </p:cNvSpPr>
          <p:nvPr/>
        </p:nvSpPr>
        <p:spPr bwMode="auto">
          <a:xfrm>
            <a:off x="-2136776" y="858838"/>
            <a:ext cx="44451" cy="19050"/>
          </a:xfrm>
          <a:custGeom>
            <a:avLst/>
            <a:gdLst>
              <a:gd name="T0" fmla="*/ 0 w 31"/>
              <a:gd name="T1" fmla="*/ 0 h 12"/>
              <a:gd name="T2" fmla="*/ 30 w 31"/>
              <a:gd name="T3" fmla="*/ 0 h 12"/>
              <a:gd name="T4" fmla="*/ 30 w 31"/>
              <a:gd name="T5" fmla="*/ 11 h 12"/>
              <a:gd name="T6" fmla="*/ 0 w 31"/>
              <a:gd name="T7" fmla="*/ 11 h 12"/>
              <a:gd name="T8" fmla="*/ 0 w 31"/>
              <a:gd name="T9" fmla="*/ 0 h 12"/>
              <a:gd name="T10" fmla="*/ 0 60000 65536"/>
              <a:gd name="T11" fmla="*/ 0 60000 65536"/>
              <a:gd name="T12" fmla="*/ 0 60000 65536"/>
              <a:gd name="T13" fmla="*/ 0 60000 65536"/>
              <a:gd name="T14" fmla="*/ 0 60000 65536"/>
              <a:gd name="T15" fmla="*/ 0 w 31"/>
              <a:gd name="T16" fmla="*/ 0 h 12"/>
              <a:gd name="T17" fmla="*/ 31 w 31"/>
              <a:gd name="T18" fmla="*/ 12 h 12"/>
            </a:gdLst>
            <a:ahLst/>
            <a:cxnLst>
              <a:cxn ang="T10">
                <a:pos x="T0" y="T1"/>
              </a:cxn>
              <a:cxn ang="T11">
                <a:pos x="T2" y="T3"/>
              </a:cxn>
              <a:cxn ang="T12">
                <a:pos x="T4" y="T5"/>
              </a:cxn>
              <a:cxn ang="T13">
                <a:pos x="T6" y="T7"/>
              </a:cxn>
              <a:cxn ang="T14">
                <a:pos x="T8" y="T9"/>
              </a:cxn>
            </a:cxnLst>
            <a:rect l="T15" t="T16" r="T17" b="T18"/>
            <a:pathLst>
              <a:path w="31" h="12">
                <a:moveTo>
                  <a:pt x="0" y="0"/>
                </a:moveTo>
                <a:lnTo>
                  <a:pt x="30" y="0"/>
                </a:lnTo>
                <a:lnTo>
                  <a:pt x="30" y="11"/>
                </a:lnTo>
                <a:lnTo>
                  <a:pt x="0" y="11"/>
                </a:lnTo>
                <a:lnTo>
                  <a:pt x="0" y="0"/>
                </a:lnTo>
              </a:path>
            </a:pathLst>
          </a:custGeom>
          <a:solidFill>
            <a:srgbClr val="FFFFFF"/>
          </a:solidFill>
          <a:ln w="9525" cap="rnd">
            <a:noFill/>
            <a:round/>
            <a:headEnd type="none" w="sm" len="sm"/>
            <a:tailEnd type="none" w="sm" len="sm"/>
          </a:ln>
        </p:spPr>
        <p:txBody>
          <a:bodyPr/>
          <a:lstStyle/>
          <a:p>
            <a:endParaRPr lang="en-US"/>
          </a:p>
        </p:txBody>
      </p:sp>
      <p:sp>
        <p:nvSpPr>
          <p:cNvPr id="29700" name="Rectangle 4"/>
          <p:cNvSpPr>
            <a:spLocks noChangeArrowheads="1"/>
          </p:cNvSpPr>
          <p:nvPr/>
        </p:nvSpPr>
        <p:spPr bwMode="auto">
          <a:xfrm>
            <a:off x="1475656" y="692696"/>
            <a:ext cx="6992937" cy="4429125"/>
          </a:xfrm>
          <a:prstGeom prst="rect">
            <a:avLst/>
          </a:prstGeom>
          <a:solidFill>
            <a:srgbClr val="FFFF00"/>
          </a:solidFill>
          <a:ln w="12700">
            <a:solidFill>
              <a:schemeClr val="tx1"/>
            </a:solidFill>
            <a:miter lim="800000"/>
            <a:headEnd/>
            <a:tailEnd/>
          </a:ln>
        </p:spPr>
        <p:txBody>
          <a:bodyPr wrap="none" anchor="ctr"/>
          <a:lstStyle/>
          <a:p>
            <a:endParaRPr lang="en-US"/>
          </a:p>
        </p:txBody>
      </p:sp>
      <p:sp>
        <p:nvSpPr>
          <p:cNvPr id="29701" name="Freeform 5"/>
          <p:cNvSpPr>
            <a:spLocks noChangeArrowheads="1"/>
          </p:cNvSpPr>
          <p:nvPr/>
        </p:nvSpPr>
        <p:spPr bwMode="auto">
          <a:xfrm>
            <a:off x="4788024" y="620688"/>
            <a:ext cx="3175" cy="4425950"/>
          </a:xfrm>
          <a:custGeom>
            <a:avLst/>
            <a:gdLst>
              <a:gd name="T0" fmla="*/ 0 w 2"/>
              <a:gd name="T1" fmla="*/ 0 h 2788"/>
              <a:gd name="T2" fmla="*/ 2 w 2"/>
              <a:gd name="T3" fmla="*/ 2788 h 2788"/>
              <a:gd name="T4" fmla="*/ 0 60000 65536"/>
              <a:gd name="T5" fmla="*/ 0 60000 65536"/>
              <a:gd name="T6" fmla="*/ 0 w 2"/>
              <a:gd name="T7" fmla="*/ 0 h 2788"/>
              <a:gd name="T8" fmla="*/ 2 w 2"/>
              <a:gd name="T9" fmla="*/ 2788 h 2788"/>
            </a:gdLst>
            <a:ahLst/>
            <a:cxnLst>
              <a:cxn ang="T4">
                <a:pos x="T0" y="T1"/>
              </a:cxn>
              <a:cxn ang="T5">
                <a:pos x="T2" y="T3"/>
              </a:cxn>
            </a:cxnLst>
            <a:rect l="T6" t="T7" r="T8" b="T9"/>
            <a:pathLst>
              <a:path w="2" h="2788">
                <a:moveTo>
                  <a:pt x="0" y="0"/>
                </a:moveTo>
                <a:lnTo>
                  <a:pt x="2" y="2788"/>
                </a:lnTo>
              </a:path>
            </a:pathLst>
          </a:custGeom>
          <a:noFill/>
          <a:ln w="12700">
            <a:solidFill>
              <a:schemeClr val="tx1"/>
            </a:solidFill>
            <a:round/>
            <a:headEnd type="none" w="sm" len="sm"/>
            <a:tailEnd type="none" w="sm" len="sm"/>
          </a:ln>
        </p:spPr>
        <p:txBody>
          <a:bodyPr wrap="none" anchor="ctr"/>
          <a:lstStyle/>
          <a:p>
            <a:endParaRPr lang="en-US"/>
          </a:p>
        </p:txBody>
      </p:sp>
      <p:sp>
        <p:nvSpPr>
          <p:cNvPr id="29702" name="Freeform 6"/>
          <p:cNvSpPr>
            <a:spLocks noChangeArrowheads="1"/>
          </p:cNvSpPr>
          <p:nvPr/>
        </p:nvSpPr>
        <p:spPr bwMode="auto">
          <a:xfrm>
            <a:off x="1547664" y="3284984"/>
            <a:ext cx="6994525" cy="1587"/>
          </a:xfrm>
          <a:custGeom>
            <a:avLst/>
            <a:gdLst>
              <a:gd name="T0" fmla="*/ 0 w 4772"/>
              <a:gd name="T1" fmla="*/ 1 h 1"/>
              <a:gd name="T2" fmla="*/ 4772 w 4772"/>
              <a:gd name="T3" fmla="*/ 0 h 1"/>
              <a:gd name="T4" fmla="*/ 0 60000 65536"/>
              <a:gd name="T5" fmla="*/ 0 60000 65536"/>
              <a:gd name="T6" fmla="*/ 0 w 4772"/>
              <a:gd name="T7" fmla="*/ 0 h 1"/>
              <a:gd name="T8" fmla="*/ 4772 w 4772"/>
              <a:gd name="T9" fmla="*/ 1 h 1"/>
            </a:gdLst>
            <a:ahLst/>
            <a:cxnLst>
              <a:cxn ang="T4">
                <a:pos x="T0" y="T1"/>
              </a:cxn>
              <a:cxn ang="T5">
                <a:pos x="T2" y="T3"/>
              </a:cxn>
            </a:cxnLst>
            <a:rect l="T6" t="T7" r="T8" b="T9"/>
            <a:pathLst>
              <a:path w="4772" h="1">
                <a:moveTo>
                  <a:pt x="0" y="1"/>
                </a:moveTo>
                <a:lnTo>
                  <a:pt x="4772" y="0"/>
                </a:lnTo>
              </a:path>
            </a:pathLst>
          </a:custGeom>
          <a:noFill/>
          <a:ln w="12700">
            <a:solidFill>
              <a:schemeClr val="tx1"/>
            </a:solidFill>
            <a:round/>
            <a:headEnd type="none" w="sm" len="sm"/>
            <a:tailEnd type="none" w="sm" len="sm"/>
          </a:ln>
        </p:spPr>
        <p:txBody>
          <a:bodyPr wrap="none" anchor="ctr"/>
          <a:lstStyle/>
          <a:p>
            <a:endParaRPr lang="en-US"/>
          </a:p>
        </p:txBody>
      </p:sp>
      <p:sp>
        <p:nvSpPr>
          <p:cNvPr id="94215" name="Rectangle 7"/>
          <p:cNvSpPr>
            <a:spLocks noChangeArrowheads="1"/>
          </p:cNvSpPr>
          <p:nvPr/>
        </p:nvSpPr>
        <p:spPr bwMode="auto">
          <a:xfrm>
            <a:off x="1563689" y="1371601"/>
            <a:ext cx="1109663"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a:solidFill>
                  <a:schemeClr val="hlink"/>
                </a:solidFill>
                <a:effectLst>
                  <a:outerShdw blurRad="38100" dist="38100" dir="2700000" algn="tl">
                    <a:srgbClr val="000000"/>
                  </a:outerShdw>
                </a:effectLst>
              </a:rPr>
              <a:t>Star</a:t>
            </a:r>
          </a:p>
        </p:txBody>
      </p:sp>
      <p:sp>
        <p:nvSpPr>
          <p:cNvPr id="29704" name="Rectangle 8"/>
          <p:cNvSpPr>
            <a:spLocks noChangeArrowheads="1"/>
          </p:cNvSpPr>
          <p:nvPr/>
        </p:nvSpPr>
        <p:spPr bwMode="auto">
          <a:xfrm>
            <a:off x="1475656" y="5157192"/>
            <a:ext cx="13128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9705" name="Rectangle 9"/>
          <p:cNvSpPr>
            <a:spLocks noChangeArrowheads="1"/>
          </p:cNvSpPr>
          <p:nvPr/>
        </p:nvSpPr>
        <p:spPr bwMode="auto">
          <a:xfrm>
            <a:off x="755576" y="4509120"/>
            <a:ext cx="655637"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Low</a:t>
            </a:r>
          </a:p>
        </p:txBody>
      </p:sp>
      <p:sp>
        <p:nvSpPr>
          <p:cNvPr id="29706" name="Rectangle 10"/>
          <p:cNvSpPr>
            <a:spLocks noChangeArrowheads="1"/>
          </p:cNvSpPr>
          <p:nvPr/>
        </p:nvSpPr>
        <p:spPr bwMode="auto">
          <a:xfrm>
            <a:off x="3635896" y="5301208"/>
            <a:ext cx="2843212" cy="400752"/>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Strength</a:t>
            </a:r>
            <a:endParaRPr lang="en-GB" sz="1600" dirty="0">
              <a:solidFill>
                <a:schemeClr val="tx1"/>
              </a:solidFill>
            </a:endParaRPr>
          </a:p>
        </p:txBody>
      </p:sp>
      <p:sp>
        <p:nvSpPr>
          <p:cNvPr id="29707" name="Rectangle 11"/>
          <p:cNvSpPr>
            <a:spLocks noChangeArrowheads="1"/>
          </p:cNvSpPr>
          <p:nvPr/>
        </p:nvSpPr>
        <p:spPr bwMode="auto">
          <a:xfrm rot="16200000">
            <a:off x="-27379" y="2699788"/>
            <a:ext cx="2130425" cy="708528"/>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Attractiveness</a:t>
            </a:r>
            <a:endParaRPr lang="en-GB" sz="1600" dirty="0">
              <a:solidFill>
                <a:schemeClr val="tx1"/>
              </a:solidFill>
            </a:endParaRPr>
          </a:p>
        </p:txBody>
      </p:sp>
      <p:sp>
        <p:nvSpPr>
          <p:cNvPr id="29708" name="Rectangle 12"/>
          <p:cNvSpPr>
            <a:spLocks noChangeArrowheads="1"/>
          </p:cNvSpPr>
          <p:nvPr/>
        </p:nvSpPr>
        <p:spPr bwMode="auto">
          <a:xfrm>
            <a:off x="683568" y="1196752"/>
            <a:ext cx="7159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29709" name="Rectangle 13"/>
          <p:cNvSpPr>
            <a:spLocks noChangeArrowheads="1"/>
          </p:cNvSpPr>
          <p:nvPr/>
        </p:nvSpPr>
        <p:spPr bwMode="auto">
          <a:xfrm>
            <a:off x="6804248" y="5229200"/>
            <a:ext cx="985839" cy="369974"/>
          </a:xfrm>
          <a:prstGeom prst="rect">
            <a:avLst/>
          </a:prstGeom>
          <a:noFill/>
          <a:ln w="9525">
            <a:noFill/>
            <a:miter lim="800000"/>
            <a:headEnd/>
            <a:tailEnd/>
          </a:ln>
        </p:spPr>
        <p:txBody>
          <a:bodyPr lIns="92075" tIns="46038" rIns="92075" bIns="46038">
            <a:spAutoFit/>
          </a:bodyPr>
          <a:lstStyle/>
          <a:p>
            <a:pPr algn="l" eaLnBrk="0" hangingPunct="0">
              <a:spcBef>
                <a:spcPct val="50000"/>
              </a:spcBef>
            </a:pPr>
            <a:r>
              <a:rPr lang="en-GB" sz="1800" dirty="0">
                <a:solidFill>
                  <a:schemeClr val="tx1"/>
                </a:solidFill>
              </a:rPr>
              <a:t>Low</a:t>
            </a:r>
          </a:p>
        </p:txBody>
      </p:sp>
      <p:sp>
        <p:nvSpPr>
          <p:cNvPr id="94222" name="Rectangle 14"/>
          <p:cNvSpPr>
            <a:spLocks noChangeArrowheads="1"/>
          </p:cNvSpPr>
          <p:nvPr/>
        </p:nvSpPr>
        <p:spPr bwMode="auto">
          <a:xfrm>
            <a:off x="6402390" y="1371601"/>
            <a:ext cx="2111375" cy="831639"/>
          </a:xfrm>
          <a:prstGeom prst="rect">
            <a:avLst/>
          </a:prstGeom>
          <a:noFill/>
          <a:ln w="9525">
            <a:noFill/>
            <a:miter lim="800000"/>
            <a:headEnd/>
            <a:tailEnd/>
          </a:ln>
          <a:effectLst/>
        </p:spPr>
        <p:txBody>
          <a:bodyPr lIns="92075" tIns="46038" rIns="92075" bIns="46038">
            <a:spAutoFit/>
          </a:bodyPr>
          <a:lstStyle/>
          <a:p>
            <a:pPr algn="l" eaLnBrk="0" hangingPunct="0">
              <a:spcBef>
                <a:spcPct val="50000"/>
              </a:spcBef>
              <a:defRPr/>
            </a:pPr>
            <a:r>
              <a:rPr lang="en-GB" sz="2400" dirty="0" smtClean="0">
                <a:solidFill>
                  <a:schemeClr val="hlink"/>
                </a:solidFill>
                <a:effectLst>
                  <a:outerShdw blurRad="38100" dist="38100" dir="2700000" algn="tl">
                    <a:srgbClr val="000000"/>
                  </a:outerShdw>
                </a:effectLst>
              </a:rPr>
              <a:t> Question Marks</a:t>
            </a:r>
            <a:endParaRPr lang="en-GB" sz="2400" dirty="0">
              <a:solidFill>
                <a:schemeClr val="hlink"/>
              </a:solidFill>
              <a:effectLst>
                <a:outerShdw blurRad="38100" dist="38100" dir="2700000" algn="tl">
                  <a:srgbClr val="000000"/>
                </a:outerShdw>
              </a:effectLst>
            </a:endParaRPr>
          </a:p>
        </p:txBody>
      </p:sp>
      <p:sp>
        <p:nvSpPr>
          <p:cNvPr id="94223" name="Rectangle 15"/>
          <p:cNvSpPr>
            <a:spLocks noChangeArrowheads="1"/>
          </p:cNvSpPr>
          <p:nvPr/>
        </p:nvSpPr>
        <p:spPr bwMode="auto">
          <a:xfrm>
            <a:off x="1475656" y="4653136"/>
            <a:ext cx="1673225"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Cash Cow</a:t>
            </a:r>
          </a:p>
        </p:txBody>
      </p:sp>
      <p:sp>
        <p:nvSpPr>
          <p:cNvPr id="94224" name="Rectangle 16"/>
          <p:cNvSpPr>
            <a:spLocks noChangeArrowheads="1"/>
          </p:cNvSpPr>
          <p:nvPr/>
        </p:nvSpPr>
        <p:spPr bwMode="auto">
          <a:xfrm>
            <a:off x="7596336" y="4581128"/>
            <a:ext cx="849312"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Dog</a:t>
            </a:r>
          </a:p>
        </p:txBody>
      </p:sp>
      <p:sp>
        <p:nvSpPr>
          <p:cNvPr id="29713" name="Oval 17"/>
          <p:cNvSpPr>
            <a:spLocks noChangeArrowheads="1"/>
          </p:cNvSpPr>
          <p:nvPr/>
        </p:nvSpPr>
        <p:spPr bwMode="auto">
          <a:xfrm>
            <a:off x="2411760" y="3501008"/>
            <a:ext cx="1265237" cy="1295400"/>
          </a:xfrm>
          <a:prstGeom prst="ellipse">
            <a:avLst/>
          </a:prstGeom>
          <a:solidFill>
            <a:schemeClr val="accent2"/>
          </a:solidFill>
          <a:ln w="12700">
            <a:solidFill>
              <a:schemeClr val="tx1"/>
            </a:solidFill>
            <a:round/>
            <a:headEnd/>
            <a:tailEnd/>
          </a:ln>
        </p:spPr>
        <p:txBody>
          <a:bodyPr wrap="none" anchor="ctr"/>
          <a:lstStyle/>
          <a:p>
            <a:endParaRPr lang="en-US"/>
          </a:p>
        </p:txBody>
      </p:sp>
      <p:sp>
        <p:nvSpPr>
          <p:cNvPr id="29714" name="Oval 18"/>
          <p:cNvSpPr>
            <a:spLocks noChangeArrowheads="1"/>
          </p:cNvSpPr>
          <p:nvPr/>
        </p:nvSpPr>
        <p:spPr bwMode="auto">
          <a:xfrm>
            <a:off x="5629276" y="2209800"/>
            <a:ext cx="492125" cy="533400"/>
          </a:xfrm>
          <a:prstGeom prst="ellipse">
            <a:avLst/>
          </a:prstGeom>
          <a:solidFill>
            <a:schemeClr val="accent1"/>
          </a:solidFill>
          <a:ln w="12700">
            <a:solidFill>
              <a:schemeClr val="tx1"/>
            </a:solidFill>
            <a:round/>
            <a:headEnd/>
            <a:tailEnd/>
          </a:ln>
        </p:spPr>
        <p:txBody>
          <a:bodyPr wrap="none" anchor="ctr"/>
          <a:lstStyle/>
          <a:p>
            <a:endParaRPr lang="en-US"/>
          </a:p>
        </p:txBody>
      </p:sp>
      <p:sp>
        <p:nvSpPr>
          <p:cNvPr id="29715" name="Oval 19"/>
          <p:cNvSpPr>
            <a:spLocks noChangeArrowheads="1"/>
          </p:cNvSpPr>
          <p:nvPr/>
        </p:nvSpPr>
        <p:spPr bwMode="auto">
          <a:xfrm>
            <a:off x="2251075" y="1905000"/>
            <a:ext cx="704851" cy="685800"/>
          </a:xfrm>
          <a:prstGeom prst="ellipse">
            <a:avLst/>
          </a:prstGeom>
          <a:solidFill>
            <a:schemeClr val="hlink"/>
          </a:solidFill>
          <a:ln w="12700">
            <a:solidFill>
              <a:schemeClr val="tx1"/>
            </a:solidFill>
            <a:round/>
            <a:headEnd/>
            <a:tailEnd/>
          </a:ln>
        </p:spPr>
        <p:txBody>
          <a:bodyPr wrap="none" anchor="ctr"/>
          <a:lstStyle/>
          <a:p>
            <a:endParaRPr lang="en-US"/>
          </a:p>
        </p:txBody>
      </p:sp>
      <p:sp>
        <p:nvSpPr>
          <p:cNvPr id="29716" name="Oval 20"/>
          <p:cNvSpPr>
            <a:spLocks noChangeArrowheads="1"/>
          </p:cNvSpPr>
          <p:nvPr/>
        </p:nvSpPr>
        <p:spPr bwMode="auto">
          <a:xfrm>
            <a:off x="6191252" y="2667000"/>
            <a:ext cx="493713" cy="533400"/>
          </a:xfrm>
          <a:prstGeom prst="ellipse">
            <a:avLst/>
          </a:prstGeom>
          <a:solidFill>
            <a:srgbClr val="FFFFFF"/>
          </a:solidFill>
          <a:ln w="12700">
            <a:solidFill>
              <a:schemeClr val="tx1"/>
            </a:solidFill>
            <a:round/>
            <a:headEnd/>
            <a:tailEnd/>
          </a:ln>
        </p:spPr>
        <p:txBody>
          <a:bodyPr wrap="none" anchor="ctr"/>
          <a:lstStyle/>
          <a:p>
            <a:endParaRPr lang="en-US"/>
          </a:p>
        </p:txBody>
      </p:sp>
      <p:sp>
        <p:nvSpPr>
          <p:cNvPr id="21" name="Slide Number Placeholder 20"/>
          <p:cNvSpPr>
            <a:spLocks noGrp="1"/>
          </p:cNvSpPr>
          <p:nvPr>
            <p:ph type="sldNum" sz="quarter" idx="12"/>
          </p:nvPr>
        </p:nvSpPr>
        <p:spPr/>
        <p:txBody>
          <a:bodyPr/>
          <a:lstStyle/>
          <a:p>
            <a:fld id="{410879C8-893F-46DB-ACE8-7669A67A4CFC}" type="slidenum">
              <a:rPr lang="en-GB" smtClean="0"/>
              <a:pPr/>
              <a:t>9</a:t>
            </a:fld>
            <a:endParaRPr lang="en-GB" dirty="0"/>
          </a:p>
        </p:txBody>
      </p:sp>
      <p:sp>
        <p:nvSpPr>
          <p:cNvPr id="22" name="Oval 20"/>
          <p:cNvSpPr>
            <a:spLocks noChangeArrowheads="1"/>
          </p:cNvSpPr>
          <p:nvPr/>
        </p:nvSpPr>
        <p:spPr bwMode="auto">
          <a:xfrm>
            <a:off x="7236296" y="4293096"/>
            <a:ext cx="216024" cy="216024"/>
          </a:xfrm>
          <a:prstGeom prst="ellipse">
            <a:avLst/>
          </a:prstGeom>
          <a:solidFill>
            <a:srgbClr val="FFC000"/>
          </a:solidFill>
          <a:ln w="12700">
            <a:solidFill>
              <a:schemeClr val="tx1"/>
            </a:solidFill>
            <a:round/>
            <a:headEnd/>
            <a:tailEnd/>
          </a:ln>
        </p:spPr>
        <p:txBody>
          <a:bodyPr wrap="none" anchor="ctr"/>
          <a:lstStyle/>
          <a:p>
            <a:endParaRPr lang="en-US" dirty="0">
              <a:solidFill>
                <a:srgbClr val="00B0F0"/>
              </a:solidFill>
            </a:endParaRPr>
          </a:p>
        </p:txBody>
      </p:sp>
    </p:spTree>
  </p:cSld>
  <p:clrMapOvr>
    <a:masterClrMapping/>
  </p:clrMapOvr>
  <p:transition>
    <p:pull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ChangeArrowheads="1"/>
          </p:cNvSpPr>
          <p:nvPr/>
        </p:nvSpPr>
        <p:spPr bwMode="auto">
          <a:xfrm>
            <a:off x="1259632" y="116632"/>
            <a:ext cx="6807200" cy="387350"/>
          </a:xfrm>
          <a:prstGeom prst="rect">
            <a:avLst/>
          </a:prstGeom>
          <a:noFill/>
          <a:ln w="9525">
            <a:noFill/>
            <a:miter lim="800000"/>
            <a:headEnd/>
            <a:tailEnd/>
          </a:ln>
          <a:effectLst/>
        </p:spPr>
        <p:txBody>
          <a:bodyPr lIns="0" tIns="0" rIns="0" bIns="0"/>
          <a:lstStyle/>
          <a:p>
            <a:pPr defTabSz="762000" eaLnBrk="0" hangingPunct="0">
              <a:defRPr/>
            </a:pPr>
            <a:r>
              <a:rPr lang="en-GB" sz="3600" dirty="0">
                <a:solidFill>
                  <a:schemeClr val="hlink"/>
                </a:solidFill>
                <a:effectLst>
                  <a:outerShdw blurRad="38100" dist="38100" dir="2700000" algn="tl">
                    <a:srgbClr val="000000"/>
                  </a:outerShdw>
                </a:effectLst>
              </a:rPr>
              <a:t>The Boston </a:t>
            </a:r>
            <a:r>
              <a:rPr lang="en-GB" sz="3600" dirty="0" smtClean="0">
                <a:solidFill>
                  <a:schemeClr val="hlink"/>
                </a:solidFill>
                <a:effectLst>
                  <a:outerShdw blurRad="38100" dist="38100" dir="2700000" algn="tl">
                    <a:srgbClr val="000000"/>
                  </a:outerShdw>
                </a:effectLst>
              </a:rPr>
              <a:t>Matrix</a:t>
            </a:r>
            <a:r>
              <a:rPr lang="en-GB" sz="3400" dirty="0">
                <a:solidFill>
                  <a:srgbClr val="FFFF00"/>
                </a:solidFill>
              </a:rPr>
              <a:t/>
            </a:r>
            <a:br>
              <a:rPr lang="en-GB" sz="3400" dirty="0">
                <a:solidFill>
                  <a:srgbClr val="FFFF00"/>
                </a:solidFill>
              </a:rPr>
            </a:br>
            <a:endParaRPr lang="en-GB" sz="3400" dirty="0">
              <a:solidFill>
                <a:srgbClr val="FFFF00"/>
              </a:solidFill>
            </a:endParaRPr>
          </a:p>
        </p:txBody>
      </p:sp>
      <p:sp>
        <p:nvSpPr>
          <p:cNvPr id="30723" name="Freeform 3"/>
          <p:cNvSpPr>
            <a:spLocks/>
          </p:cNvSpPr>
          <p:nvPr/>
        </p:nvSpPr>
        <p:spPr bwMode="auto">
          <a:xfrm>
            <a:off x="-2136776" y="858838"/>
            <a:ext cx="44451" cy="19050"/>
          </a:xfrm>
          <a:custGeom>
            <a:avLst/>
            <a:gdLst>
              <a:gd name="T0" fmla="*/ 0 w 31"/>
              <a:gd name="T1" fmla="*/ 0 h 12"/>
              <a:gd name="T2" fmla="*/ 30 w 31"/>
              <a:gd name="T3" fmla="*/ 0 h 12"/>
              <a:gd name="T4" fmla="*/ 30 w 31"/>
              <a:gd name="T5" fmla="*/ 11 h 12"/>
              <a:gd name="T6" fmla="*/ 0 w 31"/>
              <a:gd name="T7" fmla="*/ 11 h 12"/>
              <a:gd name="T8" fmla="*/ 0 w 31"/>
              <a:gd name="T9" fmla="*/ 0 h 12"/>
              <a:gd name="T10" fmla="*/ 0 60000 65536"/>
              <a:gd name="T11" fmla="*/ 0 60000 65536"/>
              <a:gd name="T12" fmla="*/ 0 60000 65536"/>
              <a:gd name="T13" fmla="*/ 0 60000 65536"/>
              <a:gd name="T14" fmla="*/ 0 60000 65536"/>
              <a:gd name="T15" fmla="*/ 0 w 31"/>
              <a:gd name="T16" fmla="*/ 0 h 12"/>
              <a:gd name="T17" fmla="*/ 31 w 31"/>
              <a:gd name="T18" fmla="*/ 12 h 12"/>
            </a:gdLst>
            <a:ahLst/>
            <a:cxnLst>
              <a:cxn ang="T10">
                <a:pos x="T0" y="T1"/>
              </a:cxn>
              <a:cxn ang="T11">
                <a:pos x="T2" y="T3"/>
              </a:cxn>
              <a:cxn ang="T12">
                <a:pos x="T4" y="T5"/>
              </a:cxn>
              <a:cxn ang="T13">
                <a:pos x="T6" y="T7"/>
              </a:cxn>
              <a:cxn ang="T14">
                <a:pos x="T8" y="T9"/>
              </a:cxn>
            </a:cxnLst>
            <a:rect l="T15" t="T16" r="T17" b="T18"/>
            <a:pathLst>
              <a:path w="31" h="12">
                <a:moveTo>
                  <a:pt x="0" y="0"/>
                </a:moveTo>
                <a:lnTo>
                  <a:pt x="30" y="0"/>
                </a:lnTo>
                <a:lnTo>
                  <a:pt x="30" y="11"/>
                </a:lnTo>
                <a:lnTo>
                  <a:pt x="0" y="11"/>
                </a:lnTo>
                <a:lnTo>
                  <a:pt x="0" y="0"/>
                </a:lnTo>
              </a:path>
            </a:pathLst>
          </a:custGeom>
          <a:solidFill>
            <a:srgbClr val="FFFFFF"/>
          </a:solidFill>
          <a:ln w="9525" cap="rnd">
            <a:noFill/>
            <a:round/>
            <a:headEnd type="none" w="sm" len="sm"/>
            <a:tailEnd type="none" w="sm" len="sm"/>
          </a:ln>
        </p:spPr>
        <p:txBody>
          <a:bodyPr/>
          <a:lstStyle/>
          <a:p>
            <a:endParaRPr lang="en-US"/>
          </a:p>
        </p:txBody>
      </p:sp>
      <p:sp>
        <p:nvSpPr>
          <p:cNvPr id="30724" name="Rectangle 4"/>
          <p:cNvSpPr>
            <a:spLocks noChangeArrowheads="1"/>
          </p:cNvSpPr>
          <p:nvPr/>
        </p:nvSpPr>
        <p:spPr bwMode="auto">
          <a:xfrm>
            <a:off x="1547664" y="692696"/>
            <a:ext cx="6992937" cy="4536504"/>
          </a:xfrm>
          <a:prstGeom prst="rect">
            <a:avLst/>
          </a:prstGeom>
          <a:solidFill>
            <a:srgbClr val="FFFF00"/>
          </a:solidFill>
          <a:ln w="12700">
            <a:solidFill>
              <a:schemeClr val="tx1"/>
            </a:solidFill>
            <a:miter lim="800000"/>
            <a:headEnd/>
            <a:tailEnd/>
          </a:ln>
        </p:spPr>
        <p:txBody>
          <a:bodyPr wrap="none" anchor="ctr"/>
          <a:lstStyle/>
          <a:p>
            <a:endParaRPr lang="en-US" dirty="0"/>
          </a:p>
        </p:txBody>
      </p:sp>
      <p:sp>
        <p:nvSpPr>
          <p:cNvPr id="30725" name="Freeform 5"/>
          <p:cNvSpPr>
            <a:spLocks noChangeArrowheads="1"/>
          </p:cNvSpPr>
          <p:nvPr/>
        </p:nvSpPr>
        <p:spPr bwMode="auto">
          <a:xfrm>
            <a:off x="4788024" y="692696"/>
            <a:ext cx="1588" cy="4430712"/>
          </a:xfrm>
          <a:custGeom>
            <a:avLst/>
            <a:gdLst>
              <a:gd name="T0" fmla="*/ 0 w 1"/>
              <a:gd name="T1" fmla="*/ 0 h 2791"/>
              <a:gd name="T2" fmla="*/ 0 w 1"/>
              <a:gd name="T3" fmla="*/ 2791 h 2791"/>
              <a:gd name="T4" fmla="*/ 0 60000 65536"/>
              <a:gd name="T5" fmla="*/ 0 60000 65536"/>
              <a:gd name="T6" fmla="*/ 0 w 1"/>
              <a:gd name="T7" fmla="*/ 0 h 2791"/>
              <a:gd name="T8" fmla="*/ 1 w 1"/>
              <a:gd name="T9" fmla="*/ 2791 h 2791"/>
            </a:gdLst>
            <a:ahLst/>
            <a:cxnLst>
              <a:cxn ang="T4">
                <a:pos x="T0" y="T1"/>
              </a:cxn>
              <a:cxn ang="T5">
                <a:pos x="T2" y="T3"/>
              </a:cxn>
            </a:cxnLst>
            <a:rect l="T6" t="T7" r="T8" b="T9"/>
            <a:pathLst>
              <a:path w="1" h="2791">
                <a:moveTo>
                  <a:pt x="0" y="0"/>
                </a:moveTo>
                <a:lnTo>
                  <a:pt x="0" y="2791"/>
                </a:lnTo>
              </a:path>
            </a:pathLst>
          </a:custGeom>
          <a:noFill/>
          <a:ln w="12700">
            <a:solidFill>
              <a:schemeClr val="tx1"/>
            </a:solidFill>
            <a:round/>
            <a:headEnd type="none" w="sm" len="sm"/>
            <a:tailEnd type="none" w="sm" len="sm"/>
          </a:ln>
        </p:spPr>
        <p:txBody>
          <a:bodyPr wrap="none" anchor="ctr"/>
          <a:lstStyle/>
          <a:p>
            <a:endParaRPr lang="en-US"/>
          </a:p>
        </p:txBody>
      </p:sp>
      <p:sp>
        <p:nvSpPr>
          <p:cNvPr id="30726" name="Freeform 6"/>
          <p:cNvSpPr>
            <a:spLocks noChangeArrowheads="1"/>
          </p:cNvSpPr>
          <p:nvPr/>
        </p:nvSpPr>
        <p:spPr bwMode="auto">
          <a:xfrm>
            <a:off x="1547664" y="3140968"/>
            <a:ext cx="6996112" cy="3175"/>
          </a:xfrm>
          <a:custGeom>
            <a:avLst/>
            <a:gdLst>
              <a:gd name="T0" fmla="*/ 0 w 4773"/>
              <a:gd name="T1" fmla="*/ 0 h 2"/>
              <a:gd name="T2" fmla="*/ 4773 w 4773"/>
              <a:gd name="T3" fmla="*/ 2 h 2"/>
              <a:gd name="T4" fmla="*/ 0 60000 65536"/>
              <a:gd name="T5" fmla="*/ 0 60000 65536"/>
              <a:gd name="T6" fmla="*/ 0 w 4773"/>
              <a:gd name="T7" fmla="*/ 0 h 2"/>
              <a:gd name="T8" fmla="*/ 4773 w 4773"/>
              <a:gd name="T9" fmla="*/ 2 h 2"/>
            </a:gdLst>
            <a:ahLst/>
            <a:cxnLst>
              <a:cxn ang="T4">
                <a:pos x="T0" y="T1"/>
              </a:cxn>
              <a:cxn ang="T5">
                <a:pos x="T2" y="T3"/>
              </a:cxn>
            </a:cxnLst>
            <a:rect l="T6" t="T7" r="T8" b="T9"/>
            <a:pathLst>
              <a:path w="4773" h="2">
                <a:moveTo>
                  <a:pt x="0" y="0"/>
                </a:moveTo>
                <a:lnTo>
                  <a:pt x="4773" y="2"/>
                </a:lnTo>
              </a:path>
            </a:pathLst>
          </a:custGeom>
          <a:noFill/>
          <a:ln w="12700">
            <a:solidFill>
              <a:schemeClr val="tx1"/>
            </a:solidFill>
            <a:round/>
            <a:headEnd type="none" w="sm" len="sm"/>
            <a:tailEnd type="none" w="sm" len="sm"/>
          </a:ln>
        </p:spPr>
        <p:txBody>
          <a:bodyPr wrap="none" anchor="ctr"/>
          <a:lstStyle/>
          <a:p>
            <a:endParaRPr lang="en-US"/>
          </a:p>
        </p:txBody>
      </p:sp>
      <p:sp>
        <p:nvSpPr>
          <p:cNvPr id="96263" name="Rectangle 7"/>
          <p:cNvSpPr>
            <a:spLocks noChangeArrowheads="1"/>
          </p:cNvSpPr>
          <p:nvPr/>
        </p:nvSpPr>
        <p:spPr bwMode="auto">
          <a:xfrm>
            <a:off x="1547664" y="764704"/>
            <a:ext cx="1109663"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Star</a:t>
            </a:r>
          </a:p>
        </p:txBody>
      </p:sp>
      <p:sp>
        <p:nvSpPr>
          <p:cNvPr id="30728" name="Rectangle 8"/>
          <p:cNvSpPr>
            <a:spLocks noChangeArrowheads="1"/>
          </p:cNvSpPr>
          <p:nvPr/>
        </p:nvSpPr>
        <p:spPr bwMode="auto">
          <a:xfrm>
            <a:off x="1547664" y="5229200"/>
            <a:ext cx="13128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30729" name="Rectangle 9"/>
          <p:cNvSpPr>
            <a:spLocks noChangeArrowheads="1"/>
          </p:cNvSpPr>
          <p:nvPr/>
        </p:nvSpPr>
        <p:spPr bwMode="auto">
          <a:xfrm>
            <a:off x="683568" y="4437112"/>
            <a:ext cx="808037"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Low</a:t>
            </a:r>
          </a:p>
        </p:txBody>
      </p:sp>
      <p:sp>
        <p:nvSpPr>
          <p:cNvPr id="30730" name="Rectangle 10"/>
          <p:cNvSpPr>
            <a:spLocks noChangeArrowheads="1"/>
          </p:cNvSpPr>
          <p:nvPr/>
        </p:nvSpPr>
        <p:spPr bwMode="auto">
          <a:xfrm>
            <a:off x="3563888" y="5301208"/>
            <a:ext cx="2843212" cy="400752"/>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Strength</a:t>
            </a:r>
            <a:endParaRPr lang="en-GB" sz="1600" dirty="0">
              <a:solidFill>
                <a:schemeClr val="tx1"/>
              </a:solidFill>
            </a:endParaRPr>
          </a:p>
        </p:txBody>
      </p:sp>
      <p:sp>
        <p:nvSpPr>
          <p:cNvPr id="30731" name="Rectangle 11"/>
          <p:cNvSpPr>
            <a:spLocks noChangeArrowheads="1"/>
          </p:cNvSpPr>
          <p:nvPr/>
        </p:nvSpPr>
        <p:spPr bwMode="auto">
          <a:xfrm rot="16200000">
            <a:off x="82729" y="2445664"/>
            <a:ext cx="2054225" cy="708528"/>
          </a:xfrm>
          <a:prstGeom prst="rect">
            <a:avLst/>
          </a:prstGeom>
          <a:noFill/>
          <a:ln w="9525">
            <a:noFill/>
            <a:miter lim="800000"/>
            <a:headEnd/>
            <a:tailEnd/>
          </a:ln>
        </p:spPr>
        <p:txBody>
          <a:bodyPr lIns="92075" tIns="46038" rIns="92075" bIns="46038">
            <a:spAutoFit/>
          </a:bodyPr>
          <a:lstStyle/>
          <a:p>
            <a:pPr defTabSz="762000" eaLnBrk="0" hangingPunct="0">
              <a:spcBef>
                <a:spcPct val="50000"/>
              </a:spcBef>
            </a:pPr>
            <a:r>
              <a:rPr lang="en-GB" dirty="0">
                <a:solidFill>
                  <a:schemeClr val="tx1"/>
                </a:solidFill>
              </a:rPr>
              <a:t>Market </a:t>
            </a:r>
            <a:r>
              <a:rPr lang="en-GB" dirty="0" smtClean="0">
                <a:solidFill>
                  <a:schemeClr val="tx1"/>
                </a:solidFill>
              </a:rPr>
              <a:t>Attractiveness</a:t>
            </a:r>
            <a:endParaRPr lang="en-GB" sz="1600" dirty="0">
              <a:solidFill>
                <a:schemeClr val="tx1"/>
              </a:solidFill>
            </a:endParaRPr>
          </a:p>
        </p:txBody>
      </p:sp>
      <p:sp>
        <p:nvSpPr>
          <p:cNvPr id="30732" name="Rectangle 12"/>
          <p:cNvSpPr>
            <a:spLocks noChangeArrowheads="1"/>
          </p:cNvSpPr>
          <p:nvPr/>
        </p:nvSpPr>
        <p:spPr bwMode="auto">
          <a:xfrm>
            <a:off x="683568" y="1124744"/>
            <a:ext cx="792163" cy="369974"/>
          </a:xfrm>
          <a:prstGeom prst="rect">
            <a:avLst/>
          </a:prstGeom>
          <a:noFill/>
          <a:ln w="9525">
            <a:noFill/>
            <a:miter lim="800000"/>
            <a:headEnd/>
            <a:tailEnd/>
          </a:ln>
        </p:spPr>
        <p:txBody>
          <a:bodyPr lIns="92075" tIns="46038" rIns="92075" bIns="46038">
            <a:spAutoFit/>
          </a:bodyPr>
          <a:lstStyle/>
          <a:p>
            <a:pPr algn="l" defTabSz="762000" eaLnBrk="0" hangingPunct="0">
              <a:spcBef>
                <a:spcPct val="50000"/>
              </a:spcBef>
            </a:pPr>
            <a:r>
              <a:rPr lang="en-GB" sz="1800" dirty="0">
                <a:solidFill>
                  <a:schemeClr val="tx1"/>
                </a:solidFill>
              </a:rPr>
              <a:t>High</a:t>
            </a:r>
          </a:p>
        </p:txBody>
      </p:sp>
      <p:sp>
        <p:nvSpPr>
          <p:cNvPr id="30733" name="Rectangle 13"/>
          <p:cNvSpPr>
            <a:spLocks noChangeArrowheads="1"/>
          </p:cNvSpPr>
          <p:nvPr/>
        </p:nvSpPr>
        <p:spPr bwMode="auto">
          <a:xfrm>
            <a:off x="6588224" y="5301208"/>
            <a:ext cx="985839" cy="369974"/>
          </a:xfrm>
          <a:prstGeom prst="rect">
            <a:avLst/>
          </a:prstGeom>
          <a:noFill/>
          <a:ln w="9525">
            <a:noFill/>
            <a:miter lim="800000"/>
            <a:headEnd/>
            <a:tailEnd/>
          </a:ln>
        </p:spPr>
        <p:txBody>
          <a:bodyPr lIns="92075" tIns="46038" rIns="92075" bIns="46038">
            <a:spAutoFit/>
          </a:bodyPr>
          <a:lstStyle/>
          <a:p>
            <a:pPr algn="l" eaLnBrk="0" hangingPunct="0">
              <a:spcBef>
                <a:spcPct val="50000"/>
              </a:spcBef>
            </a:pPr>
            <a:r>
              <a:rPr lang="en-GB" sz="1800" dirty="0">
                <a:solidFill>
                  <a:schemeClr val="tx1"/>
                </a:solidFill>
              </a:rPr>
              <a:t>Low</a:t>
            </a:r>
          </a:p>
        </p:txBody>
      </p:sp>
      <p:sp>
        <p:nvSpPr>
          <p:cNvPr id="96270" name="Rectangle 14"/>
          <p:cNvSpPr>
            <a:spLocks noChangeArrowheads="1"/>
          </p:cNvSpPr>
          <p:nvPr/>
        </p:nvSpPr>
        <p:spPr bwMode="auto">
          <a:xfrm>
            <a:off x="6444208" y="692696"/>
            <a:ext cx="2111375" cy="831639"/>
          </a:xfrm>
          <a:prstGeom prst="rect">
            <a:avLst/>
          </a:prstGeom>
          <a:noFill/>
          <a:ln w="9525">
            <a:noFill/>
            <a:miter lim="800000"/>
            <a:headEnd/>
            <a:tailEnd/>
          </a:ln>
          <a:effectLst/>
        </p:spPr>
        <p:txBody>
          <a:bodyPr lIns="92075" tIns="46038" rIns="92075" bIns="46038">
            <a:spAutoFit/>
          </a:bodyPr>
          <a:lstStyle/>
          <a:p>
            <a:pPr algn="l" eaLnBrk="0" hangingPunct="0">
              <a:spcBef>
                <a:spcPct val="50000"/>
              </a:spcBef>
              <a:defRPr/>
            </a:pPr>
            <a:r>
              <a:rPr lang="en-GB" sz="2400" dirty="0" smtClean="0">
                <a:solidFill>
                  <a:schemeClr val="hlink"/>
                </a:solidFill>
                <a:effectLst>
                  <a:outerShdw blurRad="38100" dist="38100" dir="2700000" algn="tl">
                    <a:srgbClr val="000000"/>
                  </a:outerShdw>
                </a:effectLst>
              </a:rPr>
              <a:t>Question Marks</a:t>
            </a:r>
            <a:endParaRPr lang="en-GB" sz="2400" dirty="0">
              <a:solidFill>
                <a:schemeClr val="hlink"/>
              </a:solidFill>
              <a:effectLst>
                <a:outerShdw blurRad="38100" dist="38100" dir="2700000" algn="tl">
                  <a:srgbClr val="000000"/>
                </a:outerShdw>
              </a:effectLst>
            </a:endParaRPr>
          </a:p>
        </p:txBody>
      </p:sp>
      <p:sp>
        <p:nvSpPr>
          <p:cNvPr id="96271" name="Rectangle 15"/>
          <p:cNvSpPr>
            <a:spLocks noChangeArrowheads="1"/>
          </p:cNvSpPr>
          <p:nvPr/>
        </p:nvSpPr>
        <p:spPr bwMode="auto">
          <a:xfrm>
            <a:off x="1619672" y="4653136"/>
            <a:ext cx="1673225"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Cash Cow</a:t>
            </a:r>
          </a:p>
        </p:txBody>
      </p:sp>
      <p:sp>
        <p:nvSpPr>
          <p:cNvPr id="96272" name="Rectangle 16"/>
          <p:cNvSpPr>
            <a:spLocks noChangeArrowheads="1"/>
          </p:cNvSpPr>
          <p:nvPr/>
        </p:nvSpPr>
        <p:spPr bwMode="auto">
          <a:xfrm>
            <a:off x="7452320" y="4653136"/>
            <a:ext cx="925512" cy="462307"/>
          </a:xfrm>
          <a:prstGeom prst="rect">
            <a:avLst/>
          </a:prstGeom>
          <a:noFill/>
          <a:ln w="9525">
            <a:noFill/>
            <a:miter lim="800000"/>
            <a:headEnd/>
            <a:tailEnd/>
          </a:ln>
          <a:effectLst/>
        </p:spPr>
        <p:txBody>
          <a:bodyPr lIns="92075" tIns="46038" rIns="92075" bIns="46038">
            <a:spAutoFit/>
          </a:bodyPr>
          <a:lstStyle/>
          <a:p>
            <a:pPr algn="l" defTabSz="762000" eaLnBrk="0" hangingPunct="0">
              <a:spcBef>
                <a:spcPct val="50000"/>
              </a:spcBef>
              <a:defRPr/>
            </a:pPr>
            <a:r>
              <a:rPr lang="en-GB" sz="2400" dirty="0">
                <a:solidFill>
                  <a:schemeClr val="hlink"/>
                </a:solidFill>
                <a:effectLst>
                  <a:outerShdw blurRad="38100" dist="38100" dir="2700000" algn="tl">
                    <a:srgbClr val="000000"/>
                  </a:outerShdw>
                </a:effectLst>
              </a:rPr>
              <a:t>Dog</a:t>
            </a:r>
          </a:p>
        </p:txBody>
      </p:sp>
      <p:sp>
        <p:nvSpPr>
          <p:cNvPr id="30737" name="Oval 17"/>
          <p:cNvSpPr>
            <a:spLocks noChangeArrowheads="1"/>
          </p:cNvSpPr>
          <p:nvPr/>
        </p:nvSpPr>
        <p:spPr bwMode="auto">
          <a:xfrm>
            <a:off x="2339752" y="3356992"/>
            <a:ext cx="1265237" cy="1295400"/>
          </a:xfrm>
          <a:prstGeom prst="ellipse">
            <a:avLst/>
          </a:prstGeom>
          <a:solidFill>
            <a:schemeClr val="accent2"/>
          </a:solidFill>
          <a:ln w="12700">
            <a:solidFill>
              <a:schemeClr val="tx1"/>
            </a:solidFill>
            <a:round/>
            <a:headEnd/>
            <a:tailEnd/>
          </a:ln>
        </p:spPr>
        <p:txBody>
          <a:bodyPr wrap="none" anchor="ctr"/>
          <a:lstStyle/>
          <a:p>
            <a:endParaRPr lang="en-US"/>
          </a:p>
        </p:txBody>
      </p:sp>
      <p:sp>
        <p:nvSpPr>
          <p:cNvPr id="30738" name="Oval 18"/>
          <p:cNvSpPr>
            <a:spLocks noChangeArrowheads="1"/>
          </p:cNvSpPr>
          <p:nvPr/>
        </p:nvSpPr>
        <p:spPr bwMode="auto">
          <a:xfrm>
            <a:off x="4427984" y="1628800"/>
            <a:ext cx="703263" cy="685800"/>
          </a:xfrm>
          <a:prstGeom prst="ellipse">
            <a:avLst/>
          </a:prstGeom>
          <a:solidFill>
            <a:schemeClr val="accent1"/>
          </a:solidFill>
          <a:ln w="12700">
            <a:solidFill>
              <a:schemeClr val="tx1"/>
            </a:solidFill>
            <a:prstDash val="sysDot"/>
            <a:round/>
            <a:headEnd/>
            <a:tailEnd/>
          </a:ln>
        </p:spPr>
        <p:txBody>
          <a:bodyPr wrap="none" anchor="ctr"/>
          <a:lstStyle/>
          <a:p>
            <a:endParaRPr lang="en-US"/>
          </a:p>
        </p:txBody>
      </p:sp>
      <p:sp>
        <p:nvSpPr>
          <p:cNvPr id="30739" name="AutoShape 19"/>
          <p:cNvSpPr>
            <a:spLocks noChangeArrowheads="1"/>
          </p:cNvSpPr>
          <p:nvPr/>
        </p:nvSpPr>
        <p:spPr bwMode="auto">
          <a:xfrm>
            <a:off x="5148064" y="1844824"/>
            <a:ext cx="350839" cy="257175"/>
          </a:xfrm>
          <a:prstGeom prst="leftArrow">
            <a:avLst>
              <a:gd name="adj1" fmla="val 50000"/>
              <a:gd name="adj2" fmla="val 34054"/>
            </a:avLst>
          </a:prstGeom>
          <a:solidFill>
            <a:schemeClr val="accent1"/>
          </a:solidFill>
          <a:ln w="12700">
            <a:solidFill>
              <a:schemeClr val="tx1"/>
            </a:solidFill>
            <a:miter lim="800000"/>
            <a:headEnd/>
            <a:tailEnd/>
          </a:ln>
        </p:spPr>
        <p:txBody>
          <a:bodyPr wrap="none" anchor="ctr"/>
          <a:lstStyle/>
          <a:p>
            <a:endParaRPr lang="en-US"/>
          </a:p>
        </p:txBody>
      </p:sp>
      <p:sp>
        <p:nvSpPr>
          <p:cNvPr id="30740" name="Oval 20"/>
          <p:cNvSpPr>
            <a:spLocks noChangeArrowheads="1"/>
          </p:cNvSpPr>
          <p:nvPr/>
        </p:nvSpPr>
        <p:spPr bwMode="auto">
          <a:xfrm>
            <a:off x="5652120" y="1700808"/>
            <a:ext cx="492125" cy="533400"/>
          </a:xfrm>
          <a:prstGeom prst="ellipse">
            <a:avLst/>
          </a:prstGeom>
          <a:solidFill>
            <a:schemeClr val="accent1"/>
          </a:solidFill>
          <a:ln w="12700">
            <a:solidFill>
              <a:schemeClr val="tx1"/>
            </a:solidFill>
            <a:round/>
            <a:headEnd/>
            <a:tailEnd/>
          </a:ln>
        </p:spPr>
        <p:txBody>
          <a:bodyPr wrap="none" anchor="ctr"/>
          <a:lstStyle/>
          <a:p>
            <a:endParaRPr lang="en-US"/>
          </a:p>
        </p:txBody>
      </p:sp>
      <p:sp>
        <p:nvSpPr>
          <p:cNvPr id="30741" name="Oval 21"/>
          <p:cNvSpPr>
            <a:spLocks noChangeArrowheads="1"/>
          </p:cNvSpPr>
          <p:nvPr/>
        </p:nvSpPr>
        <p:spPr bwMode="auto">
          <a:xfrm>
            <a:off x="2195736" y="1124744"/>
            <a:ext cx="704851" cy="685800"/>
          </a:xfrm>
          <a:prstGeom prst="ellipse">
            <a:avLst/>
          </a:prstGeom>
          <a:solidFill>
            <a:schemeClr val="hlink"/>
          </a:solidFill>
          <a:ln w="12700">
            <a:solidFill>
              <a:schemeClr val="tx1"/>
            </a:solidFill>
            <a:round/>
            <a:headEnd/>
            <a:tailEnd/>
          </a:ln>
        </p:spPr>
        <p:txBody>
          <a:bodyPr wrap="none" anchor="ctr"/>
          <a:lstStyle/>
          <a:p>
            <a:endParaRPr lang="en-US"/>
          </a:p>
        </p:txBody>
      </p:sp>
      <p:sp>
        <p:nvSpPr>
          <p:cNvPr id="30742" name="Oval 22"/>
          <p:cNvSpPr>
            <a:spLocks noChangeArrowheads="1"/>
          </p:cNvSpPr>
          <p:nvPr/>
        </p:nvSpPr>
        <p:spPr bwMode="auto">
          <a:xfrm>
            <a:off x="3131840" y="3284984"/>
            <a:ext cx="1195388" cy="1295400"/>
          </a:xfrm>
          <a:prstGeom prst="ellipse">
            <a:avLst/>
          </a:prstGeom>
          <a:solidFill>
            <a:schemeClr val="accent1"/>
          </a:solidFill>
          <a:ln w="12700">
            <a:solidFill>
              <a:schemeClr val="tx1"/>
            </a:solidFill>
            <a:prstDash val="sysDot"/>
            <a:round/>
            <a:headEnd/>
            <a:tailEnd/>
          </a:ln>
        </p:spPr>
        <p:txBody>
          <a:bodyPr wrap="none" anchor="ctr"/>
          <a:lstStyle/>
          <a:p>
            <a:endParaRPr lang="en-US"/>
          </a:p>
        </p:txBody>
      </p:sp>
      <p:sp>
        <p:nvSpPr>
          <p:cNvPr id="30743" name="Oval 23"/>
          <p:cNvSpPr>
            <a:spLocks noChangeArrowheads="1"/>
          </p:cNvSpPr>
          <p:nvPr/>
        </p:nvSpPr>
        <p:spPr bwMode="auto">
          <a:xfrm>
            <a:off x="2195736" y="2204864"/>
            <a:ext cx="914400" cy="914400"/>
          </a:xfrm>
          <a:prstGeom prst="ellipse">
            <a:avLst/>
          </a:prstGeom>
          <a:solidFill>
            <a:schemeClr val="hlink"/>
          </a:solidFill>
          <a:ln w="12700">
            <a:solidFill>
              <a:schemeClr val="tx1"/>
            </a:solidFill>
            <a:prstDash val="sysDot"/>
            <a:round/>
            <a:headEnd/>
            <a:tailEnd/>
          </a:ln>
        </p:spPr>
        <p:txBody>
          <a:bodyPr wrap="none" anchor="ctr"/>
          <a:lstStyle/>
          <a:p>
            <a:endParaRPr lang="en-US"/>
          </a:p>
        </p:txBody>
      </p:sp>
      <p:sp>
        <p:nvSpPr>
          <p:cNvPr id="30744" name="AutoShape 24"/>
          <p:cNvSpPr>
            <a:spLocks noChangeArrowheads="1"/>
          </p:cNvSpPr>
          <p:nvPr/>
        </p:nvSpPr>
        <p:spPr bwMode="auto">
          <a:xfrm>
            <a:off x="2339752" y="1916832"/>
            <a:ext cx="492125" cy="214313"/>
          </a:xfrm>
          <a:prstGeom prst="downArrow">
            <a:avLst>
              <a:gd name="adj1" fmla="val 50000"/>
              <a:gd name="adj2" fmla="val 25037"/>
            </a:avLst>
          </a:prstGeom>
          <a:solidFill>
            <a:schemeClr val="hlink"/>
          </a:solidFill>
          <a:ln w="12700">
            <a:solidFill>
              <a:schemeClr val="tx1"/>
            </a:solidFill>
            <a:miter lim="800000"/>
            <a:headEnd/>
            <a:tailEnd/>
          </a:ln>
        </p:spPr>
        <p:txBody>
          <a:bodyPr wrap="none" anchor="ctr"/>
          <a:lstStyle/>
          <a:p>
            <a:endParaRPr lang="en-US"/>
          </a:p>
        </p:txBody>
      </p:sp>
      <p:sp>
        <p:nvSpPr>
          <p:cNvPr id="30745" name="Oval 25"/>
          <p:cNvSpPr>
            <a:spLocks noChangeArrowheads="1"/>
          </p:cNvSpPr>
          <p:nvPr/>
        </p:nvSpPr>
        <p:spPr bwMode="auto">
          <a:xfrm>
            <a:off x="6228184" y="2204864"/>
            <a:ext cx="493713" cy="533400"/>
          </a:xfrm>
          <a:prstGeom prst="ellipse">
            <a:avLst/>
          </a:prstGeom>
          <a:solidFill>
            <a:srgbClr val="FFFFFF"/>
          </a:solidFill>
          <a:ln w="12700">
            <a:solidFill>
              <a:schemeClr val="tx1"/>
            </a:solidFill>
            <a:round/>
            <a:headEnd/>
            <a:tailEnd/>
          </a:ln>
        </p:spPr>
        <p:txBody>
          <a:bodyPr wrap="none" anchor="ctr"/>
          <a:lstStyle/>
          <a:p>
            <a:endParaRPr lang="en-US"/>
          </a:p>
        </p:txBody>
      </p:sp>
      <p:sp>
        <p:nvSpPr>
          <p:cNvPr id="30746" name="AutoShape 26"/>
          <p:cNvSpPr>
            <a:spLocks noChangeArrowheads="1"/>
          </p:cNvSpPr>
          <p:nvPr/>
        </p:nvSpPr>
        <p:spPr bwMode="auto">
          <a:xfrm>
            <a:off x="6228184" y="2852936"/>
            <a:ext cx="493713" cy="214312"/>
          </a:xfrm>
          <a:prstGeom prst="downArrow">
            <a:avLst>
              <a:gd name="adj1" fmla="val 50000"/>
              <a:gd name="adj2" fmla="val 25037"/>
            </a:avLst>
          </a:prstGeom>
          <a:solidFill>
            <a:srgbClr val="FFFFFF"/>
          </a:solidFill>
          <a:ln w="12700">
            <a:solidFill>
              <a:schemeClr val="tx1"/>
            </a:solidFill>
            <a:miter lim="800000"/>
            <a:headEnd/>
            <a:tailEnd/>
          </a:ln>
        </p:spPr>
        <p:txBody>
          <a:bodyPr wrap="none" anchor="ctr"/>
          <a:lstStyle/>
          <a:p>
            <a:endParaRPr lang="en-US"/>
          </a:p>
        </p:txBody>
      </p:sp>
      <p:sp>
        <p:nvSpPr>
          <p:cNvPr id="30747" name="Oval 27"/>
          <p:cNvSpPr>
            <a:spLocks noChangeArrowheads="1"/>
          </p:cNvSpPr>
          <p:nvPr/>
        </p:nvSpPr>
        <p:spPr bwMode="auto">
          <a:xfrm>
            <a:off x="6191252" y="3733800"/>
            <a:ext cx="493713" cy="533400"/>
          </a:xfrm>
          <a:prstGeom prst="ellipse">
            <a:avLst/>
          </a:prstGeom>
          <a:solidFill>
            <a:srgbClr val="FFFFFF"/>
          </a:solidFill>
          <a:ln w="12700">
            <a:solidFill>
              <a:schemeClr val="tx1"/>
            </a:solidFill>
            <a:prstDash val="sysDot"/>
            <a:round/>
            <a:headEnd/>
            <a:tailEnd/>
          </a:ln>
        </p:spPr>
        <p:txBody>
          <a:bodyPr wrap="none" anchor="ctr"/>
          <a:lstStyle/>
          <a:p>
            <a:endParaRPr lang="en-US"/>
          </a:p>
        </p:txBody>
      </p:sp>
      <p:sp>
        <p:nvSpPr>
          <p:cNvPr id="30748" name="Line 28"/>
          <p:cNvSpPr>
            <a:spLocks noChangeShapeType="1"/>
          </p:cNvSpPr>
          <p:nvPr/>
        </p:nvSpPr>
        <p:spPr bwMode="auto">
          <a:xfrm>
            <a:off x="6127751" y="3740150"/>
            <a:ext cx="627063" cy="52705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30749" name="Line 29"/>
          <p:cNvSpPr>
            <a:spLocks noChangeShapeType="1"/>
          </p:cNvSpPr>
          <p:nvPr/>
        </p:nvSpPr>
        <p:spPr bwMode="auto">
          <a:xfrm flipV="1">
            <a:off x="6156176" y="3717032"/>
            <a:ext cx="487363" cy="67945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30" name="Slide Number Placeholder 29"/>
          <p:cNvSpPr>
            <a:spLocks noGrp="1"/>
          </p:cNvSpPr>
          <p:nvPr>
            <p:ph type="sldNum" sz="quarter" idx="12"/>
          </p:nvPr>
        </p:nvSpPr>
        <p:spPr/>
        <p:txBody>
          <a:bodyPr/>
          <a:lstStyle/>
          <a:p>
            <a:fld id="{410879C8-893F-46DB-ACE8-7669A67A4CFC}" type="slidenum">
              <a:rPr lang="en-GB" smtClean="0"/>
              <a:pPr/>
              <a:t>10</a:t>
            </a:fld>
            <a:endParaRPr lang="en-GB"/>
          </a:p>
        </p:txBody>
      </p:sp>
      <p:cxnSp>
        <p:nvCxnSpPr>
          <p:cNvPr id="32" name="Elbow Connector 31"/>
          <p:cNvCxnSpPr/>
          <p:nvPr/>
        </p:nvCxnSpPr>
        <p:spPr bwMode="auto">
          <a:xfrm rot="16200000" flipV="1">
            <a:off x="3527884" y="1664804"/>
            <a:ext cx="3096344" cy="2016224"/>
          </a:xfrm>
          <a:prstGeom prst="bentConnector3">
            <a:avLst>
              <a:gd name="adj1" fmla="val 50000"/>
            </a:avLst>
          </a:prstGeom>
          <a:solidFill>
            <a:schemeClr val="accent1"/>
          </a:solidFill>
          <a:ln w="9525" cap="flat" cmpd="sng" algn="ctr">
            <a:solidFill>
              <a:schemeClr val="tx1"/>
            </a:solidFill>
            <a:prstDash val="solid"/>
            <a:round/>
            <a:headEnd type="none" w="med" len="med"/>
            <a:tailEnd type="arrow"/>
          </a:ln>
          <a:effectLst/>
        </p:spPr>
      </p:cxnSp>
      <p:sp>
        <p:nvSpPr>
          <p:cNvPr id="34" name="TextBox 33"/>
          <p:cNvSpPr txBox="1"/>
          <p:nvPr/>
        </p:nvSpPr>
        <p:spPr>
          <a:xfrm>
            <a:off x="3419872" y="692696"/>
            <a:ext cx="1412566" cy="461665"/>
          </a:xfrm>
          <a:prstGeom prst="rect">
            <a:avLst/>
          </a:prstGeom>
          <a:noFill/>
        </p:spPr>
        <p:txBody>
          <a:bodyPr wrap="none" rtlCol="0">
            <a:spAutoFit/>
          </a:bodyPr>
          <a:lstStyle/>
          <a:p>
            <a:r>
              <a:rPr lang="en-GB" dirty="0" smtClean="0"/>
              <a:t>Example?</a:t>
            </a:r>
            <a:endParaRPr lang="en-GB" dirty="0"/>
          </a:p>
        </p:txBody>
      </p:sp>
    </p:spTree>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0"/>
            <a:ext cx="7772400" cy="1143000"/>
          </a:xfrm>
        </p:spPr>
        <p:txBody>
          <a:bodyPr>
            <a:normAutofit fontScale="90000"/>
          </a:bodyPr>
          <a:lstStyle/>
          <a:p>
            <a:r>
              <a:rPr lang="en-GB" sz="4000" dirty="0" smtClean="0">
                <a:solidFill>
                  <a:srgbClr val="FF0000"/>
                </a:solidFill>
                <a:latin typeface="Comic Sans MS" pitchFamily="66" charset="0"/>
              </a:rPr>
              <a:t>The Advantages of Portfolio Models</a:t>
            </a:r>
            <a:endParaRPr lang="en-GB" sz="4000" dirty="0">
              <a:solidFill>
                <a:srgbClr val="FF0000"/>
              </a:solidFill>
            </a:endParaRPr>
          </a:p>
        </p:txBody>
      </p:sp>
      <p:sp>
        <p:nvSpPr>
          <p:cNvPr id="3" name="Content Placeholder 2"/>
          <p:cNvSpPr>
            <a:spLocks noGrp="1"/>
          </p:cNvSpPr>
          <p:nvPr>
            <p:ph idx="1"/>
          </p:nvPr>
        </p:nvSpPr>
        <p:spPr>
          <a:xfrm>
            <a:off x="539552" y="1196752"/>
            <a:ext cx="8064896" cy="4899248"/>
          </a:xfrm>
        </p:spPr>
        <p:txBody>
          <a:bodyPr/>
          <a:lstStyle/>
          <a:p>
            <a:r>
              <a:rPr lang="en-GB" sz="2800" dirty="0" smtClean="0">
                <a:latin typeface="Comic Sans MS" pitchFamily="66" charset="0"/>
              </a:rPr>
              <a:t>Useful planning tools.</a:t>
            </a:r>
          </a:p>
          <a:p>
            <a:endParaRPr lang="en-GB" sz="2800" dirty="0" smtClean="0">
              <a:latin typeface="Comic Sans MS" pitchFamily="66" charset="0"/>
            </a:endParaRPr>
          </a:p>
          <a:p>
            <a:r>
              <a:rPr lang="en-GB" sz="2800" dirty="0" smtClean="0">
                <a:latin typeface="Comic Sans MS" pitchFamily="66" charset="0"/>
              </a:rPr>
              <a:t>Forces managers to think more strategically.</a:t>
            </a:r>
          </a:p>
          <a:p>
            <a:endParaRPr lang="en-GB" sz="2800" dirty="0" smtClean="0">
              <a:latin typeface="Comic Sans MS" pitchFamily="66" charset="0"/>
            </a:endParaRPr>
          </a:p>
          <a:p>
            <a:r>
              <a:rPr lang="en-GB" sz="2800" dirty="0" smtClean="0">
                <a:latin typeface="Comic Sans MS" pitchFamily="66" charset="0"/>
              </a:rPr>
              <a:t>Useful diagnostic tools giving overview of current position.</a:t>
            </a:r>
          </a:p>
          <a:p>
            <a:endParaRPr lang="en-GB" sz="2800" dirty="0" smtClean="0">
              <a:latin typeface="Comic Sans MS" pitchFamily="66" charset="0"/>
            </a:endParaRPr>
          </a:p>
          <a:p>
            <a:r>
              <a:rPr lang="en-GB" sz="2800" dirty="0" smtClean="0">
                <a:latin typeface="Comic Sans MS" pitchFamily="66" charset="0"/>
              </a:rPr>
              <a:t>Can stimulate debate on possible consequences of actions.</a:t>
            </a:r>
          </a:p>
          <a:p>
            <a:endParaRPr lang="en-GB" dirty="0"/>
          </a:p>
        </p:txBody>
      </p:sp>
      <p:sp>
        <p:nvSpPr>
          <p:cNvPr id="4" name="Slide Number Placeholder 3"/>
          <p:cNvSpPr>
            <a:spLocks noGrp="1"/>
          </p:cNvSpPr>
          <p:nvPr>
            <p:ph type="sldNum" sz="quarter" idx="12"/>
          </p:nvPr>
        </p:nvSpPr>
        <p:spPr/>
        <p:txBody>
          <a:bodyPr/>
          <a:lstStyle/>
          <a:p>
            <a:fld id="{410879C8-893F-46DB-ACE8-7669A67A4CFC}" type="slidenum">
              <a:rPr lang="en-GB" smtClean="0"/>
              <a:pPr/>
              <a:t>11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latin typeface="Comic Sans MS" pitchFamily="66" charset="0"/>
              </a:rPr>
              <a:t>The Constraints of Portfolio Models</a:t>
            </a:r>
            <a:endParaRPr lang="en-GB" dirty="0">
              <a:solidFill>
                <a:srgbClr val="FF0000"/>
              </a:solidFill>
            </a:endParaRPr>
          </a:p>
        </p:txBody>
      </p:sp>
      <p:sp>
        <p:nvSpPr>
          <p:cNvPr id="3" name="Content Placeholder 2"/>
          <p:cNvSpPr>
            <a:spLocks noGrp="1"/>
          </p:cNvSpPr>
          <p:nvPr>
            <p:ph idx="1"/>
          </p:nvPr>
        </p:nvSpPr>
        <p:spPr/>
        <p:txBody>
          <a:bodyPr/>
          <a:lstStyle/>
          <a:p>
            <a:r>
              <a:rPr lang="en-GB" sz="2800" dirty="0" smtClean="0">
                <a:latin typeface="Comic Sans MS" pitchFamily="66" charset="0"/>
              </a:rPr>
              <a:t>Do not give solutions.</a:t>
            </a:r>
          </a:p>
          <a:p>
            <a:endParaRPr lang="en-GB" sz="2800" dirty="0" smtClean="0">
              <a:latin typeface="Comic Sans MS" pitchFamily="66" charset="0"/>
            </a:endParaRPr>
          </a:p>
          <a:p>
            <a:r>
              <a:rPr lang="en-GB" sz="2800" dirty="0" smtClean="0">
                <a:latin typeface="Comic Sans MS" pitchFamily="66" charset="0"/>
              </a:rPr>
              <a:t>Simplistic use of variables.</a:t>
            </a:r>
          </a:p>
          <a:p>
            <a:endParaRPr lang="en-GB" sz="2800" dirty="0" smtClean="0">
              <a:latin typeface="Comic Sans MS" pitchFamily="66" charset="0"/>
            </a:endParaRPr>
          </a:p>
          <a:p>
            <a:r>
              <a:rPr lang="en-GB" sz="2800" dirty="0" smtClean="0">
                <a:latin typeface="Comic Sans MS" pitchFamily="66" charset="0"/>
              </a:rPr>
              <a:t>Fail to consider synergies between businesses.</a:t>
            </a:r>
            <a:endParaRPr lang="en-GB" sz="2800" dirty="0"/>
          </a:p>
        </p:txBody>
      </p:sp>
      <p:sp>
        <p:nvSpPr>
          <p:cNvPr id="4" name="Slide Number Placeholder 3"/>
          <p:cNvSpPr>
            <a:spLocks noGrp="1"/>
          </p:cNvSpPr>
          <p:nvPr>
            <p:ph type="sldNum" sz="quarter" idx="12"/>
          </p:nvPr>
        </p:nvSpPr>
        <p:spPr/>
        <p:txBody>
          <a:bodyPr/>
          <a:lstStyle/>
          <a:p>
            <a:fld id="{410879C8-893F-46DB-ACE8-7669A67A4CFC}"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rgbClr val="FF0000"/>
                </a:solidFill>
                <a:latin typeface="Comic Sans MS" pitchFamily="66" charset="0"/>
              </a:rPr>
              <a:t>The Macro Environment</a:t>
            </a:r>
            <a:endParaRPr lang="en-GB" dirty="0">
              <a:solidFill>
                <a:srgbClr val="FF0000"/>
              </a:solidFill>
              <a:latin typeface="Comic Sans MS" pitchFamily="66" charset="0"/>
            </a:endParaRPr>
          </a:p>
        </p:txBody>
      </p:sp>
      <p:sp>
        <p:nvSpPr>
          <p:cNvPr id="3" name="Subtitle 2"/>
          <p:cNvSpPr>
            <a:spLocks noGrp="1"/>
          </p:cNvSpPr>
          <p:nvPr>
            <p:ph type="subTitle" idx="1"/>
          </p:nvPr>
        </p:nvSpPr>
        <p:spPr/>
        <p:txBody>
          <a:bodyPr/>
          <a:lstStyle/>
          <a:p>
            <a:endParaRPr lang="en-GB" dirty="0">
              <a:solidFill>
                <a:schemeClr val="tx1"/>
              </a:solidFill>
              <a:latin typeface="Comic Sans MS" pitchFamily="66" charset="0"/>
            </a:endParaRPr>
          </a:p>
        </p:txBody>
      </p:sp>
      <p:sp>
        <p:nvSpPr>
          <p:cNvPr id="4" name="Slide Number Placeholder 3"/>
          <p:cNvSpPr>
            <a:spLocks noGrp="1"/>
          </p:cNvSpPr>
          <p:nvPr>
            <p:ph type="sldNum" sz="quarter" idx="12"/>
          </p:nvPr>
        </p:nvSpPr>
        <p:spPr/>
        <p:txBody>
          <a:bodyPr/>
          <a:lstStyle/>
          <a:p>
            <a:fld id="{D2E27F0B-D1D9-4962-BED2-975B89B4AC3B}" type="slidenum">
              <a:rPr lang="en-GB" smtClean="0"/>
              <a:pPr/>
              <a:t>13</a:t>
            </a:fld>
            <a:endParaRPr lang="en-GB"/>
          </a:p>
        </p:txBody>
      </p:sp>
    </p:spTree>
    <p:extLst>
      <p:ext uri="{BB962C8B-B14F-4D97-AF65-F5344CB8AC3E}">
        <p14:creationId xmlns:p14="http://schemas.microsoft.com/office/powerpoint/2010/main" val="2021290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nodePh="1">
                                  <p:stCondLst>
                                    <p:cond delay="0"/>
                                  </p:stCondLst>
                                  <p:endCondLst>
                                    <p:cond evt="begin" delay="0">
                                      <p:tn val="11"/>
                                    </p:cond>
                                  </p:end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The Macro Environment</a:t>
            </a:r>
            <a:endParaRPr lang="en-GB" sz="4000" dirty="0">
              <a:solidFill>
                <a:srgbClr val="FF0000"/>
              </a:solidFill>
              <a:latin typeface="Comic Sans MS" pitchFamily="66" charset="0"/>
            </a:endParaRPr>
          </a:p>
        </p:txBody>
      </p:sp>
      <p:sp>
        <p:nvSpPr>
          <p:cNvPr id="3" name="Content Placeholder 2"/>
          <p:cNvSpPr>
            <a:spLocks noGrp="1"/>
          </p:cNvSpPr>
          <p:nvPr>
            <p:ph idx="1"/>
          </p:nvPr>
        </p:nvSpPr>
        <p:spPr/>
        <p:txBody>
          <a:bodyPr/>
          <a:lstStyle/>
          <a:p>
            <a:pPr algn="just"/>
            <a:r>
              <a:rPr lang="en-GB" sz="2800" dirty="0" smtClean="0">
                <a:latin typeface="Comic Sans MS" pitchFamily="66" charset="0"/>
              </a:rPr>
              <a:t>The macro environment – the wider environment that affects society (CIM 2010).</a:t>
            </a:r>
          </a:p>
          <a:p>
            <a:pPr marL="0" indent="0" algn="just">
              <a:buNone/>
            </a:pPr>
            <a:endParaRPr lang="en-GB" sz="2800" dirty="0" smtClean="0">
              <a:latin typeface="Comic Sans MS" pitchFamily="66" charset="0"/>
            </a:endParaRPr>
          </a:p>
          <a:p>
            <a:r>
              <a:rPr lang="en-GB" sz="2800" dirty="0" smtClean="0">
                <a:latin typeface="Comic Sans MS" pitchFamily="66" charset="0"/>
              </a:rPr>
              <a:t>No control, no influence.</a:t>
            </a:r>
          </a:p>
          <a:p>
            <a:endParaRPr lang="en-GB" sz="2800" dirty="0">
              <a:latin typeface="Comic Sans MS" pitchFamily="66" charset="0"/>
            </a:endParaRPr>
          </a:p>
          <a:p>
            <a:r>
              <a:rPr lang="en-GB" sz="2800" dirty="0" smtClean="0">
                <a:latin typeface="Comic Sans MS" pitchFamily="66" charset="0"/>
              </a:rPr>
              <a:t>Stakeholders</a:t>
            </a:r>
          </a:p>
          <a:p>
            <a:endParaRPr lang="en-GB" dirty="0"/>
          </a:p>
        </p:txBody>
      </p:sp>
      <p:sp>
        <p:nvSpPr>
          <p:cNvPr id="4" name="Slide Number Placeholder 3"/>
          <p:cNvSpPr>
            <a:spLocks noGrp="1"/>
          </p:cNvSpPr>
          <p:nvPr>
            <p:ph type="sldNum" sz="quarter" idx="12"/>
          </p:nvPr>
        </p:nvSpPr>
        <p:spPr/>
        <p:txBody>
          <a:bodyPr/>
          <a:lstStyle/>
          <a:p>
            <a:fld id="{D2E27F0B-D1D9-4962-BED2-975B89B4AC3B}" type="slidenum">
              <a:rPr lang="en-GB" smtClean="0"/>
              <a:pPr/>
              <a:t>14</a:t>
            </a:fld>
            <a:endParaRPr lang="en-GB"/>
          </a:p>
        </p:txBody>
      </p:sp>
    </p:spTree>
    <p:extLst>
      <p:ext uri="{BB962C8B-B14F-4D97-AF65-F5344CB8AC3E}">
        <p14:creationId xmlns:p14="http://schemas.microsoft.com/office/powerpoint/2010/main" val="169657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normAutofit/>
          </a:bodyPr>
          <a:lstStyle/>
          <a:p>
            <a:pPr eaLnBrk="1" hangingPunct="1"/>
            <a:r>
              <a:rPr lang="en-US" sz="4000" dirty="0" smtClean="0">
                <a:solidFill>
                  <a:srgbClr val="FF0000"/>
                </a:solidFill>
                <a:latin typeface="Comic Sans MS" pitchFamily="66" charset="0"/>
              </a:rPr>
              <a:t>PEST Framework</a:t>
            </a:r>
          </a:p>
        </p:txBody>
      </p:sp>
      <p:sp>
        <p:nvSpPr>
          <p:cNvPr id="202755" name="Rectangle 3"/>
          <p:cNvSpPr>
            <a:spLocks noChangeArrowheads="1"/>
          </p:cNvSpPr>
          <p:nvPr/>
        </p:nvSpPr>
        <p:spPr bwMode="auto">
          <a:xfrm>
            <a:off x="12954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smtClean="0">
                <a:latin typeface="Comic Sans MS" pitchFamily="66" charset="0"/>
              </a:rPr>
              <a:t>Political/Legal</a:t>
            </a:r>
            <a:endParaRPr lang="en-US" sz="2800" dirty="0">
              <a:latin typeface="Comic Sans MS" pitchFamily="66" charset="0"/>
            </a:endParaRPr>
          </a:p>
        </p:txBody>
      </p:sp>
      <p:sp>
        <p:nvSpPr>
          <p:cNvPr id="202763" name="Rectangle 11"/>
          <p:cNvSpPr>
            <a:spLocks noChangeArrowheads="1"/>
          </p:cNvSpPr>
          <p:nvPr/>
        </p:nvSpPr>
        <p:spPr bwMode="auto">
          <a:xfrm>
            <a:off x="5029200" y="19812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Economic</a:t>
            </a:r>
          </a:p>
        </p:txBody>
      </p:sp>
      <p:sp>
        <p:nvSpPr>
          <p:cNvPr id="202764" name="Rectangle 12"/>
          <p:cNvSpPr>
            <a:spLocks noChangeArrowheads="1"/>
          </p:cNvSpPr>
          <p:nvPr/>
        </p:nvSpPr>
        <p:spPr bwMode="auto">
          <a:xfrm>
            <a:off x="5072066" y="3214686"/>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a:latin typeface="Comic Sans MS" pitchFamily="66" charset="0"/>
              </a:rPr>
              <a:t>Technological </a:t>
            </a:r>
          </a:p>
        </p:txBody>
      </p:sp>
      <p:sp>
        <p:nvSpPr>
          <p:cNvPr id="202767" name="Rectangle 15"/>
          <p:cNvSpPr>
            <a:spLocks noChangeArrowheads="1"/>
          </p:cNvSpPr>
          <p:nvPr/>
        </p:nvSpPr>
        <p:spPr bwMode="auto">
          <a:xfrm>
            <a:off x="1295400" y="3200400"/>
            <a:ext cx="3276600" cy="1066800"/>
          </a:xfrm>
          <a:prstGeom prst="rect">
            <a:avLst/>
          </a:prstGeom>
          <a:gradFill rotWithShape="1">
            <a:gsLst>
              <a:gs pos="0">
                <a:schemeClr val="bg1"/>
              </a:gs>
              <a:gs pos="100000">
                <a:schemeClr val="accent2">
                  <a:alpha val="28998"/>
                </a:schemeClr>
              </a:gs>
            </a:gsLst>
            <a:lin ang="2700000" scaled="1"/>
          </a:gradFill>
          <a:ln w="9525">
            <a:noFill/>
            <a:miter lim="800000"/>
            <a:headEnd/>
            <a:tailEnd/>
          </a:ln>
        </p:spPr>
        <p:txBody>
          <a:bodyPr wrap="none" anchor="ctr"/>
          <a:lstStyle/>
          <a:p>
            <a:pPr algn="ctr"/>
            <a:r>
              <a:rPr lang="en-US" sz="2800" dirty="0" smtClean="0">
                <a:latin typeface="Comic Sans MS" pitchFamily="66" charset="0"/>
              </a:rPr>
              <a:t>Social</a:t>
            </a:r>
            <a:endParaRPr lang="en-US" sz="2800" dirty="0">
              <a:latin typeface="Comic Sans MS" pitchFamily="66" charset="0"/>
            </a:endParaRPr>
          </a:p>
        </p:txBody>
      </p:sp>
      <p:sp>
        <p:nvSpPr>
          <p:cNvPr id="8" name="Slide Number Placeholder 7"/>
          <p:cNvSpPr>
            <a:spLocks noGrp="1"/>
          </p:cNvSpPr>
          <p:nvPr>
            <p:ph type="sldNum" sz="quarter" idx="12"/>
          </p:nvPr>
        </p:nvSpPr>
        <p:spPr/>
        <p:txBody>
          <a:bodyPr/>
          <a:lstStyle/>
          <a:p>
            <a:fld id="{D2E27F0B-D1D9-4962-BED2-975B89B4AC3B}" type="slidenum">
              <a:rPr lang="en-GB" smtClean="0"/>
              <a:pPr/>
              <a:t>15</a:t>
            </a:fld>
            <a:endParaRPr lang="en-GB"/>
          </a:p>
        </p:txBody>
      </p:sp>
    </p:spTree>
    <p:extLst>
      <p:ext uri="{BB962C8B-B14F-4D97-AF65-F5344CB8AC3E}">
        <p14:creationId xmlns:p14="http://schemas.microsoft.com/office/powerpoint/2010/main" val="3904928626"/>
      </p:ext>
    </p:extLst>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 calcmode="lin" valueType="num">
                                      <p:cBhvr additive="base">
                                        <p:cTn id="7" dur="1000" fill="hold"/>
                                        <p:tgtEl>
                                          <p:spTgt spid="10243"/>
                                        </p:tgtEl>
                                        <p:attrNameLst>
                                          <p:attrName>ppt_x</p:attrName>
                                        </p:attrNameLst>
                                      </p:cBhvr>
                                      <p:tavLst>
                                        <p:tav tm="0">
                                          <p:val>
                                            <p:strVal val="0-#ppt_w/2"/>
                                          </p:val>
                                        </p:tav>
                                        <p:tav tm="100000">
                                          <p:val>
                                            <p:strVal val="#ppt_x"/>
                                          </p:val>
                                        </p:tav>
                                      </p:tavLst>
                                    </p:anim>
                                    <p:anim calcmode="lin" valueType="num">
                                      <p:cBhvr additive="base">
                                        <p:cTn id="8" dur="1000" fill="hold"/>
                                        <p:tgtEl>
                                          <p:spTgt spid="1024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2755"/>
                                        </p:tgtEl>
                                        <p:attrNameLst>
                                          <p:attrName>style.visibility</p:attrName>
                                        </p:attrNameLst>
                                      </p:cBhvr>
                                      <p:to>
                                        <p:strVal val="visible"/>
                                      </p:to>
                                    </p:set>
                                    <p:anim calcmode="lin" valueType="num">
                                      <p:cBhvr additive="base">
                                        <p:cTn id="13" dur="1000" fill="hold"/>
                                        <p:tgtEl>
                                          <p:spTgt spid="202755"/>
                                        </p:tgtEl>
                                        <p:attrNameLst>
                                          <p:attrName>ppt_x</p:attrName>
                                        </p:attrNameLst>
                                      </p:cBhvr>
                                      <p:tavLst>
                                        <p:tav tm="0">
                                          <p:val>
                                            <p:strVal val="0-#ppt_w/2"/>
                                          </p:val>
                                        </p:tav>
                                        <p:tav tm="100000">
                                          <p:val>
                                            <p:strVal val="#ppt_x"/>
                                          </p:val>
                                        </p:tav>
                                      </p:tavLst>
                                    </p:anim>
                                    <p:anim calcmode="lin" valueType="num">
                                      <p:cBhvr additive="base">
                                        <p:cTn id="14" dur="1000" fill="hold"/>
                                        <p:tgtEl>
                                          <p:spTgt spid="20275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2763"/>
                                        </p:tgtEl>
                                        <p:attrNameLst>
                                          <p:attrName>style.visibility</p:attrName>
                                        </p:attrNameLst>
                                      </p:cBhvr>
                                      <p:to>
                                        <p:strVal val="visible"/>
                                      </p:to>
                                    </p:set>
                                    <p:anim calcmode="lin" valueType="num">
                                      <p:cBhvr additive="base">
                                        <p:cTn id="19" dur="500" fill="hold"/>
                                        <p:tgtEl>
                                          <p:spTgt spid="202763"/>
                                        </p:tgtEl>
                                        <p:attrNameLst>
                                          <p:attrName>ppt_x</p:attrName>
                                        </p:attrNameLst>
                                      </p:cBhvr>
                                      <p:tavLst>
                                        <p:tav tm="0">
                                          <p:val>
                                            <p:strVal val="0-#ppt_w/2"/>
                                          </p:val>
                                        </p:tav>
                                        <p:tav tm="100000">
                                          <p:val>
                                            <p:strVal val="#ppt_x"/>
                                          </p:val>
                                        </p:tav>
                                      </p:tavLst>
                                    </p:anim>
                                    <p:anim calcmode="lin" valueType="num">
                                      <p:cBhvr additive="base">
                                        <p:cTn id="20" dur="500" fill="hold"/>
                                        <p:tgtEl>
                                          <p:spTgt spid="20276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2767"/>
                                        </p:tgtEl>
                                        <p:attrNameLst>
                                          <p:attrName>style.visibility</p:attrName>
                                        </p:attrNameLst>
                                      </p:cBhvr>
                                      <p:to>
                                        <p:strVal val="visible"/>
                                      </p:to>
                                    </p:set>
                                    <p:anim calcmode="lin" valueType="num">
                                      <p:cBhvr additive="base">
                                        <p:cTn id="25" dur="1000" fill="hold"/>
                                        <p:tgtEl>
                                          <p:spTgt spid="202767"/>
                                        </p:tgtEl>
                                        <p:attrNameLst>
                                          <p:attrName>ppt_x</p:attrName>
                                        </p:attrNameLst>
                                      </p:cBhvr>
                                      <p:tavLst>
                                        <p:tav tm="0">
                                          <p:val>
                                            <p:strVal val="0-#ppt_w/2"/>
                                          </p:val>
                                        </p:tav>
                                        <p:tav tm="100000">
                                          <p:val>
                                            <p:strVal val="#ppt_x"/>
                                          </p:val>
                                        </p:tav>
                                      </p:tavLst>
                                    </p:anim>
                                    <p:anim calcmode="lin" valueType="num">
                                      <p:cBhvr additive="base">
                                        <p:cTn id="26" dur="1000" fill="hold"/>
                                        <p:tgtEl>
                                          <p:spTgt spid="20276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2764"/>
                                        </p:tgtEl>
                                        <p:attrNameLst>
                                          <p:attrName>style.visibility</p:attrName>
                                        </p:attrNameLst>
                                      </p:cBhvr>
                                      <p:to>
                                        <p:strVal val="visible"/>
                                      </p:to>
                                    </p:set>
                                    <p:anim calcmode="lin" valueType="num">
                                      <p:cBhvr additive="base">
                                        <p:cTn id="31" dur="1000" fill="hold"/>
                                        <p:tgtEl>
                                          <p:spTgt spid="202764"/>
                                        </p:tgtEl>
                                        <p:attrNameLst>
                                          <p:attrName>ppt_x</p:attrName>
                                        </p:attrNameLst>
                                      </p:cBhvr>
                                      <p:tavLst>
                                        <p:tav tm="0">
                                          <p:val>
                                            <p:strVal val="0-#ppt_w/2"/>
                                          </p:val>
                                        </p:tav>
                                        <p:tav tm="100000">
                                          <p:val>
                                            <p:strVal val="#ppt_x"/>
                                          </p:val>
                                        </p:tav>
                                      </p:tavLst>
                                    </p:anim>
                                    <p:anim calcmode="lin" valueType="num">
                                      <p:cBhvr additive="base">
                                        <p:cTn id="32" dur="1000" fill="hold"/>
                                        <p:tgtEl>
                                          <p:spTgt spid="2027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P spid="202755" grpId="0" animBg="1"/>
      <p:bldP spid="202763" grpId="0" animBg="1"/>
      <p:bldP spid="202764" grpId="0" animBg="1"/>
      <p:bldP spid="20276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851009B9-BA3D-47DC-B113-03B79F472F42}" type="slidenum">
              <a:rPr lang="en-GB"/>
              <a:pPr/>
              <a:t>16</a:t>
            </a:fld>
            <a:endParaRPr lang="en-GB"/>
          </a:p>
        </p:txBody>
      </p:sp>
      <p:sp>
        <p:nvSpPr>
          <p:cNvPr id="2" name="Rectangle 2"/>
          <p:cNvSpPr>
            <a:spLocks noGrp="1" noChangeArrowheads="1"/>
          </p:cNvSpPr>
          <p:nvPr>
            <p:ph type="title"/>
          </p:nvPr>
        </p:nvSpPr>
        <p:spPr>
          <a:xfrm>
            <a:off x="971600" y="116632"/>
            <a:ext cx="7772400" cy="1143000"/>
          </a:xfrm>
        </p:spPr>
        <p:txBody>
          <a:bodyPr/>
          <a:lstStyle/>
          <a:p>
            <a:pPr eaLnBrk="1" hangingPunct="1"/>
            <a:r>
              <a:rPr lang="en-GB" sz="4000" dirty="0" smtClean="0">
                <a:solidFill>
                  <a:srgbClr val="FF0000"/>
                </a:solidFill>
                <a:latin typeface="Comic Sans MS" pitchFamily="66" charset="0"/>
              </a:rPr>
              <a:t>The Political/Legal Environment</a:t>
            </a:r>
          </a:p>
        </p:txBody>
      </p:sp>
      <p:sp>
        <p:nvSpPr>
          <p:cNvPr id="8195" name="Rectangle 3"/>
          <p:cNvSpPr>
            <a:spLocks noGrp="1" noChangeArrowheads="1"/>
          </p:cNvSpPr>
          <p:nvPr>
            <p:ph type="body" idx="1"/>
          </p:nvPr>
        </p:nvSpPr>
        <p:spPr>
          <a:xfrm>
            <a:off x="827584" y="1196752"/>
            <a:ext cx="7772400" cy="4032448"/>
          </a:xfrm>
        </p:spPr>
        <p:txBody>
          <a:bodyPr/>
          <a:lstStyle/>
          <a:p>
            <a:pPr algn="just" eaLnBrk="1" hangingPunct="1"/>
            <a:r>
              <a:rPr lang="en-GB" sz="2600" dirty="0" smtClean="0">
                <a:solidFill>
                  <a:srgbClr val="00B0F0"/>
                </a:solidFill>
                <a:latin typeface="Comic Sans MS" pitchFamily="66" charset="0"/>
              </a:rPr>
              <a:t>Political influences </a:t>
            </a:r>
            <a:r>
              <a:rPr lang="en-GB" sz="2600" dirty="0" smtClean="0">
                <a:latin typeface="Comic Sans MS" pitchFamily="66" charset="0"/>
              </a:rPr>
              <a:t>affect businesses because quite simply political parties have policies, which are often put into </a:t>
            </a:r>
            <a:r>
              <a:rPr lang="en-GB" sz="2600" dirty="0" smtClean="0">
                <a:solidFill>
                  <a:srgbClr val="00B0F0"/>
                </a:solidFill>
                <a:latin typeface="Comic Sans MS" pitchFamily="66" charset="0"/>
              </a:rPr>
              <a:t>legislation</a:t>
            </a:r>
            <a:r>
              <a:rPr lang="en-GB" sz="2600" dirty="0" smtClean="0">
                <a:latin typeface="Comic Sans MS" pitchFamily="66" charset="0"/>
              </a:rPr>
              <a:t>, which clearly must be obeyed (Blythe 2006).  </a:t>
            </a:r>
          </a:p>
          <a:p>
            <a:pPr marL="0" indent="0" algn="just" eaLnBrk="1" hangingPunct="1">
              <a:buNone/>
            </a:pPr>
            <a:endParaRPr lang="en-GB" sz="2600" dirty="0" smtClean="0">
              <a:latin typeface="Comic Sans MS" pitchFamily="66" charset="0"/>
            </a:endParaRPr>
          </a:p>
          <a:p>
            <a:pPr algn="just" eaLnBrk="1" hangingPunct="1"/>
            <a:r>
              <a:rPr lang="en-GB" sz="2600" dirty="0" smtClean="0">
                <a:latin typeface="Comic Sans MS" pitchFamily="66" charset="0"/>
              </a:rPr>
              <a:t>The political environment is regarded as including the </a:t>
            </a:r>
            <a:r>
              <a:rPr lang="en-GB" sz="2600" dirty="0" smtClean="0">
                <a:solidFill>
                  <a:srgbClr val="00B0F0"/>
                </a:solidFill>
                <a:latin typeface="Comic Sans MS" pitchFamily="66" charset="0"/>
              </a:rPr>
              <a:t>regulatory environment</a:t>
            </a:r>
            <a:r>
              <a:rPr lang="en-GB" sz="2600" dirty="0" smtClean="0">
                <a:latin typeface="Comic Sans MS" pitchFamily="66" charset="0"/>
              </a:rPr>
              <a:t>, whether such regulation emanates from the government or from industry based bodies (CIM 2010).</a:t>
            </a:r>
          </a:p>
          <a:p>
            <a:pPr eaLnBrk="1" hangingPunct="1"/>
            <a:endParaRPr lang="en-GB" sz="2800" dirty="0" smtClean="0">
              <a:latin typeface="Comic Sans MS" pitchFamily="66" charset="0"/>
            </a:endParaRPr>
          </a:p>
        </p:txBody>
      </p:sp>
    </p:spTree>
    <p:extLst>
      <p:ext uri="{BB962C8B-B14F-4D97-AF65-F5344CB8AC3E}">
        <p14:creationId xmlns:p14="http://schemas.microsoft.com/office/powerpoint/2010/main" val="1430866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195">
                                            <p:txEl>
                                              <p:pRg st="0" end="0"/>
                                            </p:txEl>
                                          </p:spTgt>
                                        </p:tgtEl>
                                        <p:attrNameLst>
                                          <p:attrName>style.visibility</p:attrName>
                                        </p:attrNameLst>
                                      </p:cBhvr>
                                      <p:to>
                                        <p:strVal val="visible"/>
                                      </p:to>
                                    </p:set>
                                    <p:anim calcmode="lin" valueType="num">
                                      <p:cBhvr additive="base">
                                        <p:cTn id="13" dur="10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81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10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19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p>
            <a:fld id="{F1837C61-EB42-401F-9391-8F0D870A5777}" type="slidenum">
              <a:rPr lang="en-GB"/>
              <a:pPr/>
              <a:t>17</a:t>
            </a:fld>
            <a:endParaRPr lang="en-GB"/>
          </a:p>
        </p:txBody>
      </p:sp>
      <p:sp>
        <p:nvSpPr>
          <p:cNvPr id="13314" name="Rectangle 2"/>
          <p:cNvSpPr>
            <a:spLocks noGrp="1" noChangeArrowheads="1"/>
          </p:cNvSpPr>
          <p:nvPr>
            <p:ph type="title"/>
          </p:nvPr>
        </p:nvSpPr>
        <p:spPr>
          <a:xfrm>
            <a:off x="1259632" y="116632"/>
            <a:ext cx="7772400" cy="1143000"/>
          </a:xfrm>
        </p:spPr>
        <p:txBody>
          <a:bodyPr/>
          <a:lstStyle/>
          <a:p>
            <a:pPr eaLnBrk="1" hangingPunct="1"/>
            <a:r>
              <a:rPr lang="en-GB" sz="4000" dirty="0" smtClean="0">
                <a:solidFill>
                  <a:srgbClr val="FF0000"/>
                </a:solidFill>
                <a:latin typeface="Comic Sans MS" pitchFamily="66" charset="0"/>
              </a:rPr>
              <a:t>The Political/Legal Environment</a:t>
            </a:r>
          </a:p>
        </p:txBody>
      </p:sp>
      <p:sp>
        <p:nvSpPr>
          <p:cNvPr id="13315" name="Rectangle 3"/>
          <p:cNvSpPr>
            <a:spLocks noGrp="1" noChangeArrowheads="1"/>
          </p:cNvSpPr>
          <p:nvPr>
            <p:ph type="body" idx="1"/>
          </p:nvPr>
        </p:nvSpPr>
        <p:spPr>
          <a:xfrm>
            <a:off x="457200" y="1268413"/>
            <a:ext cx="8229600" cy="5113337"/>
          </a:xfrm>
        </p:spPr>
        <p:txBody>
          <a:bodyPr/>
          <a:lstStyle/>
          <a:p>
            <a:pPr marL="609600" indent="-609600" eaLnBrk="1" hangingPunct="1">
              <a:lnSpc>
                <a:spcPct val="90000"/>
              </a:lnSpc>
            </a:pPr>
            <a:r>
              <a:rPr lang="en-GB" sz="2800" dirty="0" smtClean="0">
                <a:solidFill>
                  <a:srgbClr val="00B0F0"/>
                </a:solidFill>
                <a:latin typeface="Comic Sans MS" pitchFamily="66" charset="0"/>
              </a:rPr>
              <a:t>Key issues in the political/legal environment (Hooley </a:t>
            </a:r>
            <a:r>
              <a:rPr lang="en-GB" sz="2800" i="1" dirty="0" smtClean="0">
                <a:solidFill>
                  <a:srgbClr val="00B0F0"/>
                </a:solidFill>
                <a:latin typeface="Comic Sans MS" pitchFamily="66" charset="0"/>
              </a:rPr>
              <a:t>et al</a:t>
            </a:r>
            <a:r>
              <a:rPr lang="en-GB" sz="2800" dirty="0" smtClean="0">
                <a:solidFill>
                  <a:srgbClr val="00B0F0"/>
                </a:solidFill>
                <a:latin typeface="Comic Sans MS" pitchFamily="66" charset="0"/>
              </a:rPr>
              <a:t> 2008):</a:t>
            </a:r>
          </a:p>
          <a:p>
            <a:pPr marL="609600" indent="-609600" eaLnBrk="1" hangingPunct="1">
              <a:lnSpc>
                <a:spcPct val="90000"/>
              </a:lnSpc>
              <a:buFontTx/>
              <a:buAutoNum type="arabicPeriod"/>
            </a:pPr>
            <a:r>
              <a:rPr lang="en-GB" sz="2800" dirty="0" smtClean="0">
                <a:latin typeface="Comic Sans MS" pitchFamily="66" charset="0"/>
              </a:rPr>
              <a:t>Legislation – Data Protection, Consumer Protection, Employment Law, Competitive Behaviour Legislation, Control of Opening Hours.</a:t>
            </a:r>
          </a:p>
          <a:p>
            <a:pPr marL="609600" indent="-609600" eaLnBrk="1" hangingPunct="1">
              <a:lnSpc>
                <a:spcPct val="90000"/>
              </a:lnSpc>
              <a:buFontTx/>
              <a:buAutoNum type="arabicPeriod"/>
            </a:pPr>
            <a:r>
              <a:rPr lang="en-GB" sz="2800" dirty="0" smtClean="0">
                <a:latin typeface="Comic Sans MS" pitchFamily="66" charset="0"/>
              </a:rPr>
              <a:t>Regulation – Advertising Standards Authority.</a:t>
            </a:r>
          </a:p>
          <a:p>
            <a:pPr marL="609600" indent="-609600" eaLnBrk="1" hangingPunct="1">
              <a:lnSpc>
                <a:spcPct val="90000"/>
              </a:lnSpc>
              <a:buFontTx/>
              <a:buAutoNum type="arabicPeriod"/>
            </a:pPr>
            <a:r>
              <a:rPr lang="en-GB" sz="2800" dirty="0" smtClean="0">
                <a:latin typeface="Comic Sans MS" pitchFamily="66" charset="0"/>
              </a:rPr>
              <a:t>Taxation Policies.</a:t>
            </a:r>
          </a:p>
          <a:p>
            <a:pPr marL="609600" indent="-609600" eaLnBrk="1" hangingPunct="1">
              <a:lnSpc>
                <a:spcPct val="90000"/>
              </a:lnSpc>
              <a:buFontTx/>
              <a:buAutoNum type="arabicPeriod"/>
            </a:pPr>
            <a:r>
              <a:rPr lang="en-GB" sz="2800" dirty="0" smtClean="0">
                <a:latin typeface="Comic Sans MS" pitchFamily="66" charset="0"/>
              </a:rPr>
              <a:t>Pressure Groups.</a:t>
            </a:r>
          </a:p>
          <a:p>
            <a:pPr marL="609600" indent="-609600" eaLnBrk="1" hangingPunct="1">
              <a:lnSpc>
                <a:spcPct val="90000"/>
              </a:lnSpc>
              <a:buFontTx/>
              <a:buAutoNum type="arabicPeriod"/>
            </a:pPr>
            <a:endParaRPr lang="en-GB" sz="2800" dirty="0" smtClean="0">
              <a:latin typeface="Comic Sans MS" pitchFamily="66" charset="0"/>
            </a:endParaRPr>
          </a:p>
          <a:p>
            <a:pPr marL="609600" indent="-609600" eaLnBrk="1" hangingPunct="1">
              <a:lnSpc>
                <a:spcPct val="90000"/>
              </a:lnSpc>
            </a:pPr>
            <a:endParaRPr lang="en-GB" sz="2800" dirty="0" smtClean="0">
              <a:latin typeface="Comic Sans MS" pitchFamily="66" charset="0"/>
            </a:endParaRPr>
          </a:p>
        </p:txBody>
      </p:sp>
    </p:spTree>
    <p:extLst>
      <p:ext uri="{BB962C8B-B14F-4D97-AF65-F5344CB8AC3E}">
        <p14:creationId xmlns:p14="http://schemas.microsoft.com/office/powerpoint/2010/main" val="303549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1000" fill="hold"/>
                                        <p:tgtEl>
                                          <p:spTgt spid="13314"/>
                                        </p:tgtEl>
                                        <p:attrNameLst>
                                          <p:attrName>ppt_x</p:attrName>
                                        </p:attrNameLst>
                                      </p:cBhvr>
                                      <p:tavLst>
                                        <p:tav tm="0">
                                          <p:val>
                                            <p:strVal val="0-#ppt_w/2"/>
                                          </p:val>
                                        </p:tav>
                                        <p:tav tm="100000">
                                          <p:val>
                                            <p:strVal val="#ppt_x"/>
                                          </p:val>
                                        </p:tav>
                                      </p:tavLst>
                                    </p:anim>
                                    <p:anim calcmode="lin" valueType="num">
                                      <p:cBhvr additive="base">
                                        <p:cTn id="8" dur="10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10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anim calcmode="lin" valueType="num">
                                      <p:cBhvr additive="base">
                                        <p:cTn id="19" dur="10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2" end="2"/>
                                            </p:txEl>
                                          </p:spTgt>
                                        </p:tgtEl>
                                        <p:attrNameLst>
                                          <p:attrName>style.visibility</p:attrName>
                                        </p:attrNameLst>
                                      </p:cBhvr>
                                      <p:to>
                                        <p:strVal val="visible"/>
                                      </p:to>
                                    </p:set>
                                    <p:anim calcmode="lin" valueType="num">
                                      <p:cBhvr additive="base">
                                        <p:cTn id="25" dur="10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3" end="3"/>
                                            </p:txEl>
                                          </p:spTgt>
                                        </p:tgtEl>
                                        <p:attrNameLst>
                                          <p:attrName>style.visibility</p:attrName>
                                        </p:attrNameLst>
                                      </p:cBhvr>
                                      <p:to>
                                        <p:strVal val="visible"/>
                                      </p:to>
                                    </p:set>
                                    <p:anim calcmode="lin" valueType="num">
                                      <p:cBhvr additive="base">
                                        <p:cTn id="31" dur="10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5">
                                            <p:txEl>
                                              <p:pRg st="4" end="4"/>
                                            </p:txEl>
                                          </p:spTgt>
                                        </p:tgtEl>
                                        <p:attrNameLst>
                                          <p:attrName>style.visibility</p:attrName>
                                        </p:attrNameLst>
                                      </p:cBhvr>
                                      <p:to>
                                        <p:strVal val="visible"/>
                                      </p:to>
                                    </p:set>
                                    <p:anim calcmode="lin" valueType="num">
                                      <p:cBhvr additive="base">
                                        <p:cTn id="37" dur="10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p:cNvSpPr>
            <a:spLocks noGrp="1"/>
          </p:cNvSpPr>
          <p:nvPr>
            <p:ph type="sldNum" sz="quarter" idx="12"/>
          </p:nvPr>
        </p:nvSpPr>
        <p:spPr>
          <a:noFill/>
        </p:spPr>
        <p:txBody>
          <a:bodyPr/>
          <a:lstStyle/>
          <a:p>
            <a:fld id="{BAC713AA-A2D1-4587-92CA-9F03A2274E7F}" type="slidenum">
              <a:rPr lang="en-GB"/>
              <a:pPr/>
              <a:t>18</a:t>
            </a:fld>
            <a:endParaRPr lang="en-GB"/>
          </a:p>
        </p:txBody>
      </p:sp>
      <p:sp>
        <p:nvSpPr>
          <p:cNvPr id="14338" name="Rectangle 2"/>
          <p:cNvSpPr>
            <a:spLocks noGrp="1" noChangeArrowheads="1"/>
          </p:cNvSpPr>
          <p:nvPr>
            <p:ph type="title"/>
          </p:nvPr>
        </p:nvSpPr>
        <p:spPr/>
        <p:txBody>
          <a:bodyPr/>
          <a:lstStyle/>
          <a:p>
            <a:pPr eaLnBrk="1" hangingPunct="1"/>
            <a:r>
              <a:rPr lang="en-GB" sz="4000" dirty="0" smtClean="0">
                <a:solidFill>
                  <a:srgbClr val="FF0000"/>
                </a:solidFill>
                <a:latin typeface="Comic Sans MS" pitchFamily="66" charset="0"/>
              </a:rPr>
              <a:t>The Political/Legal Environment</a:t>
            </a:r>
          </a:p>
        </p:txBody>
      </p:sp>
      <p:sp>
        <p:nvSpPr>
          <p:cNvPr id="14339" name="Rectangle 3"/>
          <p:cNvSpPr>
            <a:spLocks noGrp="1" noChangeArrowheads="1"/>
          </p:cNvSpPr>
          <p:nvPr>
            <p:ph type="body" idx="1"/>
          </p:nvPr>
        </p:nvSpPr>
        <p:spPr/>
        <p:txBody>
          <a:bodyPr/>
          <a:lstStyle/>
          <a:p>
            <a:pPr eaLnBrk="1" hangingPunct="1"/>
            <a:r>
              <a:rPr lang="en-GB" sz="2800" dirty="0" smtClean="0">
                <a:latin typeface="Comic Sans MS" pitchFamily="66" charset="0"/>
              </a:rPr>
              <a:t>In what ways might a bus company be affected by government transport policy?</a:t>
            </a:r>
          </a:p>
          <a:p>
            <a:pPr eaLnBrk="1" hangingPunct="1"/>
            <a:endParaRPr lang="en-GB" sz="2800" dirty="0">
              <a:latin typeface="Comic Sans MS" pitchFamily="66" charset="0"/>
            </a:endParaRPr>
          </a:p>
          <a:p>
            <a:pPr eaLnBrk="1" hangingPunct="1"/>
            <a:r>
              <a:rPr lang="en-GB" sz="2800" dirty="0" smtClean="0">
                <a:latin typeface="Comic Sans MS" pitchFamily="66" charset="0"/>
              </a:rPr>
              <a:t>How would this influence sport?</a:t>
            </a:r>
          </a:p>
          <a:p>
            <a:pPr eaLnBrk="1" hangingPunct="1">
              <a:buFontTx/>
              <a:buNone/>
            </a:pPr>
            <a:endParaRPr lang="en-GB" dirty="0" smtClean="0"/>
          </a:p>
        </p:txBody>
      </p:sp>
    </p:spTree>
    <p:extLst>
      <p:ext uri="{BB962C8B-B14F-4D97-AF65-F5344CB8AC3E}">
        <p14:creationId xmlns:p14="http://schemas.microsoft.com/office/powerpoint/2010/main" val="85303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 calcmode="lin" valueType="num">
                                      <p:cBhvr additive="base">
                                        <p:cTn id="7" dur="1000" fill="hold"/>
                                        <p:tgtEl>
                                          <p:spTgt spid="14338"/>
                                        </p:tgtEl>
                                        <p:attrNameLst>
                                          <p:attrName>ppt_x</p:attrName>
                                        </p:attrNameLst>
                                      </p:cBhvr>
                                      <p:tavLst>
                                        <p:tav tm="0">
                                          <p:val>
                                            <p:strVal val="0-#ppt_w/2"/>
                                          </p:val>
                                        </p:tav>
                                        <p:tav tm="100000">
                                          <p:val>
                                            <p:strVal val="#ppt_x"/>
                                          </p:val>
                                        </p:tav>
                                      </p:tavLst>
                                    </p:anim>
                                    <p:anim calcmode="lin" valueType="num">
                                      <p:cBhvr additive="base">
                                        <p:cTn id="8" dur="1000" fill="hold"/>
                                        <p:tgtEl>
                                          <p:spTgt spid="1433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339">
                                            <p:txEl>
                                              <p:pRg st="0" end="0"/>
                                            </p:txEl>
                                          </p:spTgt>
                                        </p:tgtEl>
                                        <p:attrNameLst>
                                          <p:attrName>style.visibility</p:attrName>
                                        </p:attrNameLst>
                                      </p:cBhvr>
                                      <p:to>
                                        <p:strVal val="visible"/>
                                      </p:to>
                                    </p:set>
                                    <p:anim calcmode="lin" valueType="num">
                                      <p:cBhvr additive="base">
                                        <p:cTn id="13" dur="10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43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1000" fill="hold"/>
                                        <p:tgtEl>
                                          <p:spTgt spid="14339">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433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12"/>
          </p:nvPr>
        </p:nvSpPr>
        <p:spPr>
          <a:noFill/>
        </p:spPr>
        <p:txBody>
          <a:bodyPr/>
          <a:lstStyle/>
          <a:p>
            <a:fld id="{8085DBD9-5C79-4FB8-9D09-06584694E918}" type="slidenum">
              <a:rPr lang="en-GB"/>
              <a:pPr/>
              <a:t>19</a:t>
            </a:fld>
            <a:endParaRPr lang="en-GB"/>
          </a:p>
        </p:txBody>
      </p:sp>
      <p:sp>
        <p:nvSpPr>
          <p:cNvPr id="2" name="Rectangle 2"/>
          <p:cNvSpPr>
            <a:spLocks noGrp="1" noChangeArrowheads="1"/>
          </p:cNvSpPr>
          <p:nvPr>
            <p:ph type="title"/>
          </p:nvPr>
        </p:nvSpPr>
        <p:spPr>
          <a:xfrm>
            <a:off x="1043608" y="116632"/>
            <a:ext cx="7772400" cy="1143000"/>
          </a:xfrm>
        </p:spPr>
        <p:txBody>
          <a:bodyPr/>
          <a:lstStyle/>
          <a:p>
            <a:pPr eaLnBrk="1" hangingPunct="1"/>
            <a:r>
              <a:rPr lang="en-GB" sz="4000" dirty="0" smtClean="0">
                <a:solidFill>
                  <a:srgbClr val="FF0000"/>
                </a:solidFill>
                <a:latin typeface="Comic Sans MS" pitchFamily="66" charset="0"/>
              </a:rPr>
              <a:t>The Economic Environment</a:t>
            </a:r>
          </a:p>
        </p:txBody>
      </p:sp>
      <p:sp>
        <p:nvSpPr>
          <p:cNvPr id="11267" name="Rectangle 3"/>
          <p:cNvSpPr>
            <a:spLocks noGrp="1" noChangeArrowheads="1"/>
          </p:cNvSpPr>
          <p:nvPr>
            <p:ph type="body" idx="1"/>
          </p:nvPr>
        </p:nvSpPr>
        <p:spPr>
          <a:xfrm>
            <a:off x="899592" y="1196752"/>
            <a:ext cx="7772400" cy="4032448"/>
          </a:xfrm>
        </p:spPr>
        <p:txBody>
          <a:bodyPr/>
          <a:lstStyle/>
          <a:p>
            <a:pPr algn="just" eaLnBrk="1" hangingPunct="1"/>
            <a:r>
              <a:rPr lang="en-GB" sz="2800" dirty="0" smtClean="0">
                <a:latin typeface="Comic Sans MS" pitchFamily="66" charset="0"/>
              </a:rPr>
              <a:t>The economic environment is basically about the </a:t>
            </a:r>
            <a:r>
              <a:rPr lang="en-GB" sz="2800" dirty="0" smtClean="0">
                <a:solidFill>
                  <a:srgbClr val="00B0F0"/>
                </a:solidFill>
                <a:latin typeface="Comic Sans MS" pitchFamily="66" charset="0"/>
              </a:rPr>
              <a:t>level of demand </a:t>
            </a:r>
            <a:r>
              <a:rPr lang="en-GB" sz="2800" dirty="0" smtClean="0">
                <a:latin typeface="Comic Sans MS" pitchFamily="66" charset="0"/>
              </a:rPr>
              <a:t>in the economy (Blythe 2006).</a:t>
            </a:r>
          </a:p>
          <a:p>
            <a:pPr algn="just" eaLnBrk="1" hangingPunct="1"/>
            <a:r>
              <a:rPr lang="en-GB" sz="2800" dirty="0" smtClean="0">
                <a:latin typeface="Comic Sans MS" pitchFamily="66" charset="0"/>
              </a:rPr>
              <a:t>Economic growth is </a:t>
            </a:r>
            <a:r>
              <a:rPr lang="en-GB" sz="2800" dirty="0" smtClean="0">
                <a:solidFill>
                  <a:srgbClr val="00B0F0"/>
                </a:solidFill>
                <a:latin typeface="Comic Sans MS" pitchFamily="66" charset="0"/>
              </a:rPr>
              <a:t>undoubtedly cyclical </a:t>
            </a:r>
            <a:r>
              <a:rPr lang="en-GB" sz="2800" dirty="0" smtClean="0">
                <a:latin typeface="Comic Sans MS" pitchFamily="66" charset="0"/>
              </a:rPr>
              <a:t>and a slowing down of growth in an economy will undoubtedly bring a number of consequences for businesses and market choice may be affected radically (Hooley </a:t>
            </a:r>
            <a:r>
              <a:rPr lang="en-GB" sz="2800" i="1" dirty="0" smtClean="0">
                <a:latin typeface="Comic Sans MS" pitchFamily="66" charset="0"/>
              </a:rPr>
              <a:t>et al</a:t>
            </a:r>
            <a:r>
              <a:rPr lang="en-GB" sz="2800" dirty="0" smtClean="0">
                <a:latin typeface="Comic Sans MS" pitchFamily="66" charset="0"/>
              </a:rPr>
              <a:t> 2008).</a:t>
            </a:r>
          </a:p>
        </p:txBody>
      </p:sp>
    </p:spTree>
    <p:extLst>
      <p:ext uri="{BB962C8B-B14F-4D97-AF65-F5344CB8AC3E}">
        <p14:creationId xmlns:p14="http://schemas.microsoft.com/office/powerpoint/2010/main" val="174828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 calcmode="lin" valueType="num">
                                      <p:cBhvr additive="base">
                                        <p:cTn id="19" dur="10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p>
            <a:fld id="{9A0D4C68-234C-431A-979A-AAD1286009C7}" type="slidenum">
              <a:rPr lang="en-GB"/>
              <a:pPr/>
              <a:t>20</a:t>
            </a:fld>
            <a:endParaRPr lang="en-GB"/>
          </a:p>
        </p:txBody>
      </p:sp>
      <p:sp>
        <p:nvSpPr>
          <p:cNvPr id="15362" name="Rectangle 2"/>
          <p:cNvSpPr>
            <a:spLocks noGrp="1" noChangeArrowheads="1"/>
          </p:cNvSpPr>
          <p:nvPr>
            <p:ph type="title"/>
          </p:nvPr>
        </p:nvSpPr>
        <p:spPr>
          <a:xfrm>
            <a:off x="1115616" y="116632"/>
            <a:ext cx="7772400" cy="1143000"/>
          </a:xfrm>
        </p:spPr>
        <p:txBody>
          <a:bodyPr/>
          <a:lstStyle/>
          <a:p>
            <a:pPr eaLnBrk="1" hangingPunct="1"/>
            <a:r>
              <a:rPr lang="en-GB" sz="4000" dirty="0" smtClean="0">
                <a:solidFill>
                  <a:srgbClr val="FF0000"/>
                </a:solidFill>
                <a:latin typeface="Comic Sans MS" pitchFamily="66" charset="0"/>
              </a:rPr>
              <a:t>The Economic Environment</a:t>
            </a:r>
          </a:p>
        </p:txBody>
      </p:sp>
      <p:sp>
        <p:nvSpPr>
          <p:cNvPr id="15363" name="Rectangle 3"/>
          <p:cNvSpPr>
            <a:spLocks noGrp="1" noChangeArrowheads="1"/>
          </p:cNvSpPr>
          <p:nvPr>
            <p:ph type="body" idx="1"/>
          </p:nvPr>
        </p:nvSpPr>
        <p:spPr>
          <a:xfrm>
            <a:off x="755576" y="1268760"/>
            <a:ext cx="7772400" cy="4114800"/>
          </a:xfrm>
        </p:spPr>
        <p:txBody>
          <a:bodyPr/>
          <a:lstStyle/>
          <a:p>
            <a:pPr marL="609600" indent="-609600" eaLnBrk="1" hangingPunct="1">
              <a:lnSpc>
                <a:spcPct val="90000"/>
              </a:lnSpc>
            </a:pPr>
            <a:r>
              <a:rPr lang="en-GB" sz="2800" dirty="0" smtClean="0">
                <a:solidFill>
                  <a:srgbClr val="00B0F0"/>
                </a:solidFill>
                <a:latin typeface="Comic Sans MS" pitchFamily="66" charset="0"/>
              </a:rPr>
              <a:t>Key issues in the economic environment (Hooley </a:t>
            </a:r>
            <a:r>
              <a:rPr lang="en-GB" sz="2800" i="1" dirty="0" smtClean="0">
                <a:solidFill>
                  <a:srgbClr val="00B0F0"/>
                </a:solidFill>
                <a:latin typeface="Comic Sans MS" pitchFamily="66" charset="0"/>
              </a:rPr>
              <a:t>et al</a:t>
            </a:r>
            <a:r>
              <a:rPr lang="en-GB" sz="2800" dirty="0" smtClean="0">
                <a:solidFill>
                  <a:srgbClr val="00B0F0"/>
                </a:solidFill>
                <a:latin typeface="Comic Sans MS" pitchFamily="66" charset="0"/>
              </a:rPr>
              <a:t> 2008):</a:t>
            </a:r>
          </a:p>
          <a:p>
            <a:pPr marL="609600" indent="-609600" eaLnBrk="1" hangingPunct="1">
              <a:lnSpc>
                <a:spcPct val="90000"/>
              </a:lnSpc>
              <a:buFontTx/>
              <a:buAutoNum type="arabicPeriod"/>
            </a:pPr>
            <a:r>
              <a:rPr lang="en-GB" sz="2800" dirty="0" smtClean="0">
                <a:latin typeface="Comic Sans MS" pitchFamily="66" charset="0"/>
              </a:rPr>
              <a:t>Economic growth rates and the business cycle.</a:t>
            </a:r>
          </a:p>
          <a:p>
            <a:pPr marL="609600" indent="-609600" eaLnBrk="1" hangingPunct="1">
              <a:lnSpc>
                <a:spcPct val="90000"/>
              </a:lnSpc>
              <a:buFontTx/>
              <a:buAutoNum type="arabicPeriod"/>
            </a:pPr>
            <a:r>
              <a:rPr lang="en-GB" sz="2800" dirty="0" smtClean="0">
                <a:latin typeface="Comic Sans MS" pitchFamily="66" charset="0"/>
              </a:rPr>
              <a:t>Interest rates, consumer and business confidence and disposable income.</a:t>
            </a:r>
          </a:p>
          <a:p>
            <a:pPr marL="609600" indent="-609600" eaLnBrk="1" hangingPunct="1">
              <a:lnSpc>
                <a:spcPct val="90000"/>
              </a:lnSpc>
              <a:buFontTx/>
              <a:buAutoNum type="arabicPeriod"/>
            </a:pPr>
            <a:r>
              <a:rPr lang="en-GB" sz="2800" dirty="0" smtClean="0">
                <a:latin typeface="Comic Sans MS" pitchFamily="66" charset="0"/>
              </a:rPr>
              <a:t>Inflation.</a:t>
            </a:r>
          </a:p>
          <a:p>
            <a:pPr marL="609600" indent="-609600" eaLnBrk="1" hangingPunct="1">
              <a:lnSpc>
                <a:spcPct val="90000"/>
              </a:lnSpc>
              <a:buFontTx/>
              <a:buAutoNum type="arabicPeriod"/>
            </a:pPr>
            <a:r>
              <a:rPr lang="en-GB" sz="2800" dirty="0" smtClean="0">
                <a:latin typeface="Comic Sans MS" pitchFamily="66" charset="0"/>
              </a:rPr>
              <a:t>Employment and unemployment levels.</a:t>
            </a:r>
          </a:p>
          <a:p>
            <a:pPr marL="609600" indent="-609600" eaLnBrk="1" hangingPunct="1">
              <a:lnSpc>
                <a:spcPct val="90000"/>
              </a:lnSpc>
            </a:pPr>
            <a:endParaRPr lang="en-GB" sz="2800" dirty="0" smtClean="0"/>
          </a:p>
        </p:txBody>
      </p:sp>
    </p:spTree>
    <p:extLst>
      <p:ext uri="{BB962C8B-B14F-4D97-AF65-F5344CB8AC3E}">
        <p14:creationId xmlns:p14="http://schemas.microsoft.com/office/powerpoint/2010/main" val="1491606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1000" fill="hold"/>
                                        <p:tgtEl>
                                          <p:spTgt spid="15362"/>
                                        </p:tgtEl>
                                        <p:attrNameLst>
                                          <p:attrName>ppt_x</p:attrName>
                                        </p:attrNameLst>
                                      </p:cBhvr>
                                      <p:tavLst>
                                        <p:tav tm="0">
                                          <p:val>
                                            <p:strVal val="0-#ppt_w/2"/>
                                          </p:val>
                                        </p:tav>
                                        <p:tav tm="100000">
                                          <p:val>
                                            <p:strVal val="#ppt_x"/>
                                          </p:val>
                                        </p:tav>
                                      </p:tavLst>
                                    </p:anim>
                                    <p:anim calcmode="lin" valueType="num">
                                      <p:cBhvr additive="base">
                                        <p:cTn id="8" dur="1000" fill="hold"/>
                                        <p:tgtEl>
                                          <p:spTgt spid="153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0" end="0"/>
                                            </p:txEl>
                                          </p:spTgt>
                                        </p:tgtEl>
                                        <p:attrNameLst>
                                          <p:attrName>style.visibility</p:attrName>
                                        </p:attrNameLst>
                                      </p:cBhvr>
                                      <p:to>
                                        <p:strVal val="visible"/>
                                      </p:to>
                                    </p:set>
                                    <p:anim calcmode="lin" valueType="num">
                                      <p:cBhvr additive="base">
                                        <p:cTn id="13" dur="10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1" end="1"/>
                                            </p:txEl>
                                          </p:spTgt>
                                        </p:tgtEl>
                                        <p:attrNameLst>
                                          <p:attrName>style.visibility</p:attrName>
                                        </p:attrNameLst>
                                      </p:cBhvr>
                                      <p:to>
                                        <p:strVal val="visible"/>
                                      </p:to>
                                    </p:set>
                                    <p:anim calcmode="lin" valueType="num">
                                      <p:cBhvr additive="base">
                                        <p:cTn id="19" dur="10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53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2" end="2"/>
                                            </p:txEl>
                                          </p:spTgt>
                                        </p:tgtEl>
                                        <p:attrNameLst>
                                          <p:attrName>style.visibility</p:attrName>
                                        </p:attrNameLst>
                                      </p:cBhvr>
                                      <p:to>
                                        <p:strVal val="visible"/>
                                      </p:to>
                                    </p:set>
                                    <p:anim calcmode="lin" valueType="num">
                                      <p:cBhvr additive="base">
                                        <p:cTn id="25" dur="10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53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363">
                                            <p:txEl>
                                              <p:pRg st="3" end="3"/>
                                            </p:txEl>
                                          </p:spTgt>
                                        </p:tgtEl>
                                        <p:attrNameLst>
                                          <p:attrName>style.visibility</p:attrName>
                                        </p:attrNameLst>
                                      </p:cBhvr>
                                      <p:to>
                                        <p:strVal val="visible"/>
                                      </p:to>
                                    </p:set>
                                    <p:anim calcmode="lin" valueType="num">
                                      <p:cBhvr additive="base">
                                        <p:cTn id="31" dur="10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53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4" end="4"/>
                                            </p:txEl>
                                          </p:spTgt>
                                        </p:tgtEl>
                                        <p:attrNameLst>
                                          <p:attrName>style.visibility</p:attrName>
                                        </p:attrNameLst>
                                      </p:cBhvr>
                                      <p:to>
                                        <p:strVal val="visible"/>
                                      </p:to>
                                    </p:set>
                                    <p:anim calcmode="lin" valueType="num">
                                      <p:cBhvr additive="base">
                                        <p:cTn id="37" dur="10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536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A7EFF1EC-87B9-4D10-8DF1-E8886038D0F9}" type="slidenum">
              <a:rPr lang="en-GB"/>
              <a:pPr/>
              <a:t>21</a:t>
            </a:fld>
            <a:endParaRPr lang="en-GB"/>
          </a:p>
        </p:txBody>
      </p:sp>
      <p:sp>
        <p:nvSpPr>
          <p:cNvPr id="6146" name="Rectangle 2"/>
          <p:cNvSpPr>
            <a:spLocks noGrp="1" noChangeArrowheads="1"/>
          </p:cNvSpPr>
          <p:nvPr>
            <p:ph type="title"/>
          </p:nvPr>
        </p:nvSpPr>
        <p:spPr>
          <a:xfrm>
            <a:off x="827584" y="116632"/>
            <a:ext cx="8134672" cy="1143000"/>
          </a:xfrm>
        </p:spPr>
        <p:txBody>
          <a:bodyPr/>
          <a:lstStyle/>
          <a:p>
            <a:pPr eaLnBrk="1" hangingPunct="1"/>
            <a:r>
              <a:rPr lang="en-GB" sz="3600" dirty="0" smtClean="0">
                <a:solidFill>
                  <a:srgbClr val="FF0000"/>
                </a:solidFill>
                <a:latin typeface="Comic Sans MS" pitchFamily="66" charset="0"/>
              </a:rPr>
              <a:t>The Social and Cultural Environment</a:t>
            </a:r>
          </a:p>
        </p:txBody>
      </p:sp>
      <p:sp>
        <p:nvSpPr>
          <p:cNvPr id="6147" name="Rectangle 3"/>
          <p:cNvSpPr>
            <a:spLocks noGrp="1" noChangeArrowheads="1"/>
          </p:cNvSpPr>
          <p:nvPr>
            <p:ph type="body" idx="1"/>
          </p:nvPr>
        </p:nvSpPr>
        <p:spPr>
          <a:xfrm>
            <a:off x="899592" y="1196752"/>
            <a:ext cx="7772400" cy="4248472"/>
          </a:xfrm>
        </p:spPr>
        <p:txBody>
          <a:bodyPr/>
          <a:lstStyle/>
          <a:p>
            <a:pPr algn="just" eaLnBrk="1" hangingPunct="1"/>
            <a:r>
              <a:rPr lang="en-GB" sz="2600" dirty="0" smtClean="0">
                <a:latin typeface="Comic Sans MS" pitchFamily="66" charset="0"/>
              </a:rPr>
              <a:t>There has been a continuous change in social attitudes and values that are likely to have important implications for marketing management (CIM 2010).</a:t>
            </a:r>
          </a:p>
          <a:p>
            <a:pPr algn="just" eaLnBrk="1" hangingPunct="1"/>
            <a:endParaRPr lang="en-GB" sz="2600" dirty="0" smtClean="0">
              <a:latin typeface="Comic Sans MS" pitchFamily="66" charset="0"/>
            </a:endParaRPr>
          </a:p>
          <a:p>
            <a:pPr algn="just" eaLnBrk="1" hangingPunct="1"/>
            <a:r>
              <a:rPr lang="en-GB" sz="2600" dirty="0" smtClean="0">
                <a:latin typeface="Comic Sans MS" pitchFamily="66" charset="0"/>
              </a:rPr>
              <a:t>The way that we think, live and behave is the outcome of complex cultural conditioning.  It conditions who decides to buy, where and when we buy it, and whether we use credit or cash (</a:t>
            </a:r>
            <a:r>
              <a:rPr lang="en-GB" sz="2600" dirty="0" err="1" smtClean="0">
                <a:latin typeface="Comic Sans MS" pitchFamily="66" charset="0"/>
              </a:rPr>
              <a:t>Oldroyd</a:t>
            </a:r>
            <a:r>
              <a:rPr lang="en-GB" sz="2600" dirty="0" smtClean="0">
                <a:latin typeface="Comic Sans MS" pitchFamily="66" charset="0"/>
              </a:rPr>
              <a:t> 2005).</a:t>
            </a:r>
          </a:p>
        </p:txBody>
      </p:sp>
    </p:spTree>
    <p:extLst>
      <p:ext uri="{BB962C8B-B14F-4D97-AF65-F5344CB8AC3E}">
        <p14:creationId xmlns:p14="http://schemas.microsoft.com/office/powerpoint/2010/main" val="390065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10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3322CFAA-F382-4201-987A-A0743DDC1380}" type="slidenum">
              <a:rPr lang="en-GB"/>
              <a:pPr/>
              <a:t>22</a:t>
            </a:fld>
            <a:endParaRPr lang="en-GB"/>
          </a:p>
        </p:txBody>
      </p:sp>
      <p:sp>
        <p:nvSpPr>
          <p:cNvPr id="2" name="Rectangle 2"/>
          <p:cNvSpPr>
            <a:spLocks noGrp="1" noChangeArrowheads="1"/>
          </p:cNvSpPr>
          <p:nvPr>
            <p:ph type="title"/>
          </p:nvPr>
        </p:nvSpPr>
        <p:spPr>
          <a:xfrm>
            <a:off x="685800" y="116632"/>
            <a:ext cx="8458200" cy="1143000"/>
          </a:xfrm>
        </p:spPr>
        <p:txBody>
          <a:bodyPr/>
          <a:lstStyle/>
          <a:p>
            <a:pPr eaLnBrk="1" hangingPunct="1"/>
            <a:r>
              <a:rPr lang="en-GB" sz="3600" dirty="0" smtClean="0">
                <a:solidFill>
                  <a:srgbClr val="FF0000"/>
                </a:solidFill>
                <a:latin typeface="Comic Sans MS" pitchFamily="66" charset="0"/>
              </a:rPr>
              <a:t>The Social and Cultural Environment</a:t>
            </a:r>
          </a:p>
        </p:txBody>
      </p:sp>
      <p:sp>
        <p:nvSpPr>
          <p:cNvPr id="4099" name="Rectangle 3"/>
          <p:cNvSpPr>
            <a:spLocks noGrp="1" noChangeArrowheads="1"/>
          </p:cNvSpPr>
          <p:nvPr>
            <p:ph type="body" idx="1"/>
          </p:nvPr>
        </p:nvSpPr>
        <p:spPr>
          <a:xfrm>
            <a:off x="827584" y="1196752"/>
            <a:ext cx="7772400" cy="4114800"/>
          </a:xfrm>
        </p:spPr>
        <p:txBody>
          <a:bodyPr>
            <a:normAutofit/>
          </a:bodyPr>
          <a:lstStyle/>
          <a:p>
            <a:pPr marL="609600" indent="-609600" eaLnBrk="1" hangingPunct="1"/>
            <a:r>
              <a:rPr lang="en-GB" sz="2800" dirty="0" smtClean="0">
                <a:solidFill>
                  <a:srgbClr val="00B0F0"/>
                </a:solidFill>
                <a:latin typeface="Comic Sans MS" pitchFamily="66" charset="0"/>
              </a:rPr>
              <a:t>Key issues in the social and cultural environment (Hooley </a:t>
            </a:r>
            <a:r>
              <a:rPr lang="en-GB" sz="2800" i="1" dirty="0" smtClean="0">
                <a:solidFill>
                  <a:srgbClr val="00B0F0"/>
                </a:solidFill>
                <a:latin typeface="Comic Sans MS" pitchFamily="66" charset="0"/>
              </a:rPr>
              <a:t>et al</a:t>
            </a:r>
            <a:r>
              <a:rPr lang="en-GB" sz="2800" dirty="0" smtClean="0">
                <a:solidFill>
                  <a:srgbClr val="00B0F0"/>
                </a:solidFill>
                <a:latin typeface="Comic Sans MS" pitchFamily="66" charset="0"/>
              </a:rPr>
              <a:t> 2008):</a:t>
            </a:r>
          </a:p>
          <a:p>
            <a:pPr marL="609600" indent="-609600" eaLnBrk="1" hangingPunct="1">
              <a:buFontTx/>
              <a:buAutoNum type="arabicPeriod"/>
            </a:pPr>
            <a:r>
              <a:rPr lang="en-GB" sz="2800" dirty="0" smtClean="0">
                <a:latin typeface="Comic Sans MS" pitchFamily="66" charset="0"/>
              </a:rPr>
              <a:t>Demographic change.</a:t>
            </a:r>
          </a:p>
          <a:p>
            <a:pPr marL="609600" indent="-609600" eaLnBrk="1" hangingPunct="1">
              <a:buFontTx/>
              <a:buAutoNum type="arabicPeriod"/>
            </a:pPr>
            <a:r>
              <a:rPr lang="en-GB" sz="2800" dirty="0" smtClean="0">
                <a:latin typeface="Comic Sans MS" pitchFamily="66" charset="0"/>
              </a:rPr>
              <a:t>The grey market.</a:t>
            </a:r>
          </a:p>
          <a:p>
            <a:pPr marL="609600" indent="-609600" eaLnBrk="1" hangingPunct="1">
              <a:buFontTx/>
              <a:buAutoNum type="arabicPeriod"/>
            </a:pPr>
            <a:r>
              <a:rPr lang="en-GB" sz="2800" dirty="0" smtClean="0">
                <a:latin typeface="Comic Sans MS" pitchFamily="66" charset="0"/>
              </a:rPr>
              <a:t>The youth market.</a:t>
            </a:r>
          </a:p>
          <a:p>
            <a:pPr marL="609600" indent="-609600" eaLnBrk="1" hangingPunct="1">
              <a:buFontTx/>
              <a:buAutoNum type="arabicPeriod"/>
            </a:pPr>
            <a:r>
              <a:rPr lang="en-GB" sz="2800" dirty="0" smtClean="0">
                <a:latin typeface="Comic Sans MS" pitchFamily="66" charset="0"/>
              </a:rPr>
              <a:t>Changing living patterns and lifestyles.</a:t>
            </a:r>
          </a:p>
          <a:p>
            <a:pPr marL="609600" indent="-609600" eaLnBrk="1" hangingPunct="1">
              <a:buFontTx/>
              <a:buAutoNum type="arabicPeriod"/>
            </a:pPr>
            <a:r>
              <a:rPr lang="en-GB" sz="2800" dirty="0" smtClean="0">
                <a:latin typeface="Comic Sans MS" pitchFamily="66" charset="0"/>
              </a:rPr>
              <a:t>Multi ethnic societies.</a:t>
            </a:r>
          </a:p>
          <a:p>
            <a:pPr marL="609600" indent="-609600" eaLnBrk="1" hangingPunct="1">
              <a:buFontTx/>
              <a:buAutoNum type="arabicPeriod"/>
            </a:pPr>
            <a:r>
              <a:rPr lang="en-GB" sz="2800" dirty="0" smtClean="0">
                <a:latin typeface="Comic Sans MS" pitchFamily="66" charset="0"/>
              </a:rPr>
              <a:t>Environmental issues.</a:t>
            </a:r>
          </a:p>
          <a:p>
            <a:pPr marL="609600" indent="-609600" eaLnBrk="1" hangingPunct="1"/>
            <a:endParaRPr lang="en-GB" sz="2800" dirty="0" smtClean="0"/>
          </a:p>
        </p:txBody>
      </p:sp>
    </p:spTree>
    <p:extLst>
      <p:ext uri="{BB962C8B-B14F-4D97-AF65-F5344CB8AC3E}">
        <p14:creationId xmlns:p14="http://schemas.microsoft.com/office/powerpoint/2010/main" val="244626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2" end="2"/>
                                            </p:txEl>
                                          </p:spTgt>
                                        </p:tgtEl>
                                        <p:attrNameLst>
                                          <p:attrName>style.visibility</p:attrName>
                                        </p:attrNameLst>
                                      </p:cBhvr>
                                      <p:to>
                                        <p:strVal val="visible"/>
                                      </p:to>
                                    </p:set>
                                    <p:anim calcmode="lin" valueType="num">
                                      <p:cBhvr additive="base">
                                        <p:cTn id="25" dur="10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3" end="3"/>
                                            </p:txEl>
                                          </p:spTgt>
                                        </p:tgtEl>
                                        <p:attrNameLst>
                                          <p:attrName>style.visibility</p:attrName>
                                        </p:attrNameLst>
                                      </p:cBhvr>
                                      <p:to>
                                        <p:strVal val="visible"/>
                                      </p:to>
                                    </p:set>
                                    <p:anim calcmode="lin" valueType="num">
                                      <p:cBhvr additive="base">
                                        <p:cTn id="31" dur="10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099">
                                            <p:txEl>
                                              <p:pRg st="4" end="4"/>
                                            </p:txEl>
                                          </p:spTgt>
                                        </p:tgtEl>
                                        <p:attrNameLst>
                                          <p:attrName>style.visibility</p:attrName>
                                        </p:attrNameLst>
                                      </p:cBhvr>
                                      <p:to>
                                        <p:strVal val="visible"/>
                                      </p:to>
                                    </p:set>
                                    <p:anim calcmode="lin" valueType="num">
                                      <p:cBhvr additive="base">
                                        <p:cTn id="37" dur="1000" fill="hold"/>
                                        <p:tgtEl>
                                          <p:spTgt spid="409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099">
                                            <p:txEl>
                                              <p:pRg st="5" end="5"/>
                                            </p:txEl>
                                          </p:spTgt>
                                        </p:tgtEl>
                                        <p:attrNameLst>
                                          <p:attrName>style.visibility</p:attrName>
                                        </p:attrNameLst>
                                      </p:cBhvr>
                                      <p:to>
                                        <p:strVal val="visible"/>
                                      </p:to>
                                    </p:set>
                                    <p:anim calcmode="lin" valueType="num">
                                      <p:cBhvr additive="base">
                                        <p:cTn id="43" dur="1000" fill="hold"/>
                                        <p:tgtEl>
                                          <p:spTgt spid="409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099">
                                            <p:txEl>
                                              <p:pRg st="6" end="6"/>
                                            </p:txEl>
                                          </p:spTgt>
                                        </p:tgtEl>
                                        <p:attrNameLst>
                                          <p:attrName>style.visibility</p:attrName>
                                        </p:attrNameLst>
                                      </p:cBhvr>
                                      <p:to>
                                        <p:strVal val="visible"/>
                                      </p:to>
                                    </p:set>
                                    <p:anim calcmode="lin" valueType="num">
                                      <p:cBhvr additive="base">
                                        <p:cTn id="49" dur="1000" fill="hold"/>
                                        <p:tgtEl>
                                          <p:spTgt spid="409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9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p>
            <a:fld id="{1E7BE11A-6F80-4703-A06D-61E8C4386F73}" type="slidenum">
              <a:rPr lang="en-GB"/>
              <a:pPr/>
              <a:t>23</a:t>
            </a:fld>
            <a:endParaRPr lang="en-GB"/>
          </a:p>
        </p:txBody>
      </p:sp>
      <p:sp>
        <p:nvSpPr>
          <p:cNvPr id="7170" name="Rectangle 2"/>
          <p:cNvSpPr>
            <a:spLocks noGrp="1" noChangeArrowheads="1"/>
          </p:cNvSpPr>
          <p:nvPr>
            <p:ph type="title"/>
          </p:nvPr>
        </p:nvSpPr>
        <p:spPr>
          <a:xfrm>
            <a:off x="899592" y="116632"/>
            <a:ext cx="7772400" cy="1143000"/>
          </a:xfrm>
        </p:spPr>
        <p:txBody>
          <a:bodyPr/>
          <a:lstStyle/>
          <a:p>
            <a:pPr eaLnBrk="1" hangingPunct="1"/>
            <a:r>
              <a:rPr lang="en-GB" sz="4000" dirty="0" smtClean="0">
                <a:solidFill>
                  <a:srgbClr val="FF0000"/>
                </a:solidFill>
                <a:latin typeface="Comic Sans MS" pitchFamily="66" charset="0"/>
              </a:rPr>
              <a:t>The Technological Environment</a:t>
            </a:r>
          </a:p>
        </p:txBody>
      </p:sp>
      <p:sp>
        <p:nvSpPr>
          <p:cNvPr id="7171" name="Rectangle 3"/>
          <p:cNvSpPr>
            <a:spLocks noGrp="1" noChangeArrowheads="1"/>
          </p:cNvSpPr>
          <p:nvPr>
            <p:ph type="body" idx="1"/>
          </p:nvPr>
        </p:nvSpPr>
        <p:spPr>
          <a:xfrm>
            <a:off x="899592" y="1196752"/>
            <a:ext cx="7772400" cy="4042792"/>
          </a:xfrm>
        </p:spPr>
        <p:txBody>
          <a:bodyPr/>
          <a:lstStyle/>
          <a:p>
            <a:pPr algn="just" eaLnBrk="1" hangingPunct="1"/>
            <a:r>
              <a:rPr lang="en-GB" sz="2600" dirty="0" smtClean="0">
                <a:latin typeface="Comic Sans MS" pitchFamily="66" charset="0"/>
              </a:rPr>
              <a:t>This environment is characterised by accelerating rates of change in the means, methods and knowledge that affect the way in which organisations do business (CIM 2010).</a:t>
            </a:r>
          </a:p>
          <a:p>
            <a:pPr algn="just" eaLnBrk="1" hangingPunct="1"/>
            <a:endParaRPr lang="en-GB" sz="2600" dirty="0" smtClean="0">
              <a:latin typeface="Comic Sans MS" pitchFamily="66" charset="0"/>
            </a:endParaRPr>
          </a:p>
          <a:p>
            <a:pPr algn="just" eaLnBrk="1" hangingPunct="1"/>
            <a:r>
              <a:rPr lang="en-GB" sz="2600" dirty="0" smtClean="0">
                <a:latin typeface="Comic Sans MS" pitchFamily="66" charset="0"/>
              </a:rPr>
              <a:t>It is the primary means by which the production possibilities of society and the productivity of scarce resources can be expanded, enabling more wants to be satisfied (</a:t>
            </a:r>
            <a:r>
              <a:rPr lang="en-GB" sz="2600" dirty="0" err="1" smtClean="0">
                <a:latin typeface="Comic Sans MS" pitchFamily="66" charset="0"/>
              </a:rPr>
              <a:t>Oldroyd</a:t>
            </a:r>
            <a:r>
              <a:rPr lang="en-GB" sz="2600" dirty="0" smtClean="0">
                <a:latin typeface="Comic Sans MS" pitchFamily="66" charset="0"/>
              </a:rPr>
              <a:t> 2005).</a:t>
            </a:r>
          </a:p>
        </p:txBody>
      </p:sp>
    </p:spTree>
    <p:extLst>
      <p:ext uri="{BB962C8B-B14F-4D97-AF65-F5344CB8AC3E}">
        <p14:creationId xmlns:p14="http://schemas.microsoft.com/office/powerpoint/2010/main" val="177504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1000" fill="hold"/>
                                        <p:tgtEl>
                                          <p:spTgt spid="7170"/>
                                        </p:tgtEl>
                                        <p:attrNameLst>
                                          <p:attrName>ppt_x</p:attrName>
                                        </p:attrNameLst>
                                      </p:cBhvr>
                                      <p:tavLst>
                                        <p:tav tm="0">
                                          <p:val>
                                            <p:strVal val="0-#ppt_w/2"/>
                                          </p:val>
                                        </p:tav>
                                        <p:tav tm="100000">
                                          <p:val>
                                            <p:strVal val="#ppt_x"/>
                                          </p:val>
                                        </p:tav>
                                      </p:tavLst>
                                    </p:anim>
                                    <p:anim calcmode="lin" valueType="num">
                                      <p:cBhvr additive="base">
                                        <p:cTn id="8" dur="10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10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10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p>
            <a:fld id="{1280A2DC-9F76-4FDD-8EB8-F49E4FD00F86}" type="slidenum">
              <a:rPr lang="en-GB"/>
              <a:pPr/>
              <a:t>24</a:t>
            </a:fld>
            <a:endParaRPr lang="en-GB"/>
          </a:p>
        </p:txBody>
      </p:sp>
      <p:sp>
        <p:nvSpPr>
          <p:cNvPr id="5122" name="Rectangle 2"/>
          <p:cNvSpPr>
            <a:spLocks noGrp="1" noChangeArrowheads="1"/>
          </p:cNvSpPr>
          <p:nvPr>
            <p:ph type="title"/>
          </p:nvPr>
        </p:nvSpPr>
        <p:spPr>
          <a:xfrm>
            <a:off x="1187624" y="116632"/>
            <a:ext cx="7772400" cy="1143000"/>
          </a:xfrm>
        </p:spPr>
        <p:txBody>
          <a:bodyPr/>
          <a:lstStyle/>
          <a:p>
            <a:pPr eaLnBrk="1" hangingPunct="1"/>
            <a:r>
              <a:rPr lang="en-GB" sz="4000" dirty="0" smtClean="0">
                <a:solidFill>
                  <a:srgbClr val="FF0000"/>
                </a:solidFill>
                <a:latin typeface="Comic Sans MS" pitchFamily="66" charset="0"/>
              </a:rPr>
              <a:t>The Technological Environment</a:t>
            </a:r>
          </a:p>
        </p:txBody>
      </p:sp>
      <p:sp>
        <p:nvSpPr>
          <p:cNvPr id="5123" name="Rectangle 3"/>
          <p:cNvSpPr>
            <a:spLocks noGrp="1" noChangeArrowheads="1"/>
          </p:cNvSpPr>
          <p:nvPr>
            <p:ph type="body" idx="1"/>
          </p:nvPr>
        </p:nvSpPr>
        <p:spPr>
          <a:xfrm>
            <a:off x="971600" y="1268760"/>
            <a:ext cx="7772400" cy="4114800"/>
          </a:xfrm>
        </p:spPr>
        <p:txBody>
          <a:bodyPr/>
          <a:lstStyle/>
          <a:p>
            <a:pPr marL="609600" indent="-609600" eaLnBrk="1" hangingPunct="1">
              <a:lnSpc>
                <a:spcPct val="90000"/>
              </a:lnSpc>
            </a:pPr>
            <a:r>
              <a:rPr lang="en-GB" sz="2800" dirty="0" smtClean="0">
                <a:solidFill>
                  <a:srgbClr val="00B0F0"/>
                </a:solidFill>
                <a:latin typeface="Comic Sans MS" pitchFamily="66" charset="0"/>
              </a:rPr>
              <a:t>Key issues in the technological environment (Hooley </a:t>
            </a:r>
            <a:r>
              <a:rPr lang="en-GB" sz="2800" i="1" dirty="0" smtClean="0">
                <a:solidFill>
                  <a:srgbClr val="00B0F0"/>
                </a:solidFill>
                <a:latin typeface="Comic Sans MS" pitchFamily="66" charset="0"/>
              </a:rPr>
              <a:t>et al</a:t>
            </a:r>
            <a:r>
              <a:rPr lang="en-GB" sz="2800" dirty="0" smtClean="0">
                <a:solidFill>
                  <a:srgbClr val="00B0F0"/>
                </a:solidFill>
                <a:latin typeface="Comic Sans MS" pitchFamily="66" charset="0"/>
              </a:rPr>
              <a:t> 2008):</a:t>
            </a:r>
          </a:p>
          <a:p>
            <a:pPr marL="609600" indent="-609600" eaLnBrk="1" hangingPunct="1">
              <a:lnSpc>
                <a:spcPct val="90000"/>
              </a:lnSpc>
              <a:buFontTx/>
              <a:buAutoNum type="arabicPeriod"/>
            </a:pPr>
            <a:r>
              <a:rPr lang="en-GB" sz="2800" dirty="0" smtClean="0">
                <a:latin typeface="Comic Sans MS" pitchFamily="66" charset="0"/>
              </a:rPr>
              <a:t>Patterns and speed of technological change.</a:t>
            </a:r>
          </a:p>
          <a:p>
            <a:pPr marL="609600" indent="-609600" eaLnBrk="1" hangingPunct="1">
              <a:lnSpc>
                <a:spcPct val="90000"/>
              </a:lnSpc>
              <a:buFontTx/>
              <a:buAutoNum type="arabicPeriod"/>
            </a:pPr>
            <a:r>
              <a:rPr lang="en-GB" sz="2800" dirty="0" smtClean="0">
                <a:latin typeface="Comic Sans MS" pitchFamily="66" charset="0"/>
              </a:rPr>
              <a:t>Product life cycles.</a:t>
            </a:r>
          </a:p>
          <a:p>
            <a:pPr marL="609600" indent="-609600" eaLnBrk="1" hangingPunct="1">
              <a:lnSpc>
                <a:spcPct val="90000"/>
              </a:lnSpc>
              <a:buFontTx/>
              <a:buAutoNum type="arabicPeriod"/>
            </a:pPr>
            <a:r>
              <a:rPr lang="en-GB" sz="2800" dirty="0" smtClean="0">
                <a:latin typeface="Comic Sans MS" pitchFamily="66" charset="0"/>
              </a:rPr>
              <a:t>The development of the Internet for home shopping/ reviews / trends.</a:t>
            </a:r>
          </a:p>
          <a:p>
            <a:pPr marL="609600" indent="-609600" eaLnBrk="1" hangingPunct="1">
              <a:lnSpc>
                <a:spcPct val="90000"/>
              </a:lnSpc>
              <a:buFontTx/>
              <a:buAutoNum type="arabicPeriod"/>
            </a:pPr>
            <a:r>
              <a:rPr lang="en-GB" sz="2800" dirty="0" smtClean="0">
                <a:latin typeface="Comic Sans MS" pitchFamily="66" charset="0"/>
              </a:rPr>
              <a:t>Use of technology to communicate with customers.</a:t>
            </a:r>
          </a:p>
          <a:p>
            <a:pPr marL="609600" indent="-609600" eaLnBrk="1" hangingPunct="1">
              <a:lnSpc>
                <a:spcPct val="90000"/>
              </a:lnSpc>
            </a:pPr>
            <a:endParaRPr lang="en-GB" dirty="0" smtClean="0"/>
          </a:p>
        </p:txBody>
      </p:sp>
    </p:spTree>
    <p:extLst>
      <p:ext uri="{BB962C8B-B14F-4D97-AF65-F5344CB8AC3E}">
        <p14:creationId xmlns:p14="http://schemas.microsoft.com/office/powerpoint/2010/main" val="88170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4" end="4"/>
                                            </p:txEl>
                                          </p:spTgt>
                                        </p:tgtEl>
                                        <p:attrNameLst>
                                          <p:attrName>style.visibility</p:attrName>
                                        </p:attrNameLst>
                                      </p:cBhvr>
                                      <p:to>
                                        <p:strVal val="visible"/>
                                      </p:to>
                                    </p:set>
                                    <p:anim calcmode="lin" valueType="num">
                                      <p:cBhvr additive="base">
                                        <p:cTn id="37" dur="10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EDAF5FCF-38D1-4F92-A784-0E69921C7623}" type="slidenum">
              <a:rPr lang="en-GB"/>
              <a:pPr/>
              <a:t>25</a:t>
            </a:fld>
            <a:endParaRPr lang="en-GB"/>
          </a:p>
        </p:txBody>
      </p:sp>
      <p:sp>
        <p:nvSpPr>
          <p:cNvPr id="10242" name="Rectangle 2"/>
          <p:cNvSpPr>
            <a:spLocks noGrp="1" noChangeArrowheads="1"/>
          </p:cNvSpPr>
          <p:nvPr>
            <p:ph type="title"/>
          </p:nvPr>
        </p:nvSpPr>
        <p:spPr>
          <a:xfrm>
            <a:off x="971600" y="332656"/>
            <a:ext cx="7772400" cy="1143000"/>
          </a:xfrm>
        </p:spPr>
        <p:txBody>
          <a:bodyPr/>
          <a:lstStyle/>
          <a:p>
            <a:pPr eaLnBrk="1" hangingPunct="1"/>
            <a:r>
              <a:rPr lang="en-GB" sz="4000" dirty="0" smtClean="0">
                <a:solidFill>
                  <a:srgbClr val="FF0000"/>
                </a:solidFill>
                <a:latin typeface="Comic Sans MS" pitchFamily="66" charset="0"/>
              </a:rPr>
              <a:t>The Technological Environment</a:t>
            </a:r>
          </a:p>
        </p:txBody>
      </p:sp>
      <p:sp>
        <p:nvSpPr>
          <p:cNvPr id="10243" name="Rectangle 3"/>
          <p:cNvSpPr>
            <a:spLocks noGrp="1" noChangeArrowheads="1"/>
          </p:cNvSpPr>
          <p:nvPr>
            <p:ph type="body" idx="1"/>
          </p:nvPr>
        </p:nvSpPr>
        <p:spPr/>
        <p:txBody>
          <a:bodyPr/>
          <a:lstStyle/>
          <a:p>
            <a:pPr marL="0" indent="0" eaLnBrk="1" hangingPunct="1">
              <a:buNone/>
            </a:pPr>
            <a:r>
              <a:rPr lang="en-GB" sz="2800" dirty="0" smtClean="0">
                <a:latin typeface="Comic Sans MS" pitchFamily="66" charset="0"/>
              </a:rPr>
              <a:t>Have you used the Internet for purchasing sports retail </a:t>
            </a:r>
            <a:r>
              <a:rPr lang="en-GB" sz="2800" dirty="0" err="1" smtClean="0">
                <a:latin typeface="Comic Sans MS" pitchFamily="66" charset="0"/>
              </a:rPr>
              <a:t>proucts</a:t>
            </a:r>
            <a:r>
              <a:rPr lang="en-GB" sz="2800" dirty="0" smtClean="0">
                <a:latin typeface="Comic Sans MS" pitchFamily="66" charset="0"/>
              </a:rPr>
              <a:t>?</a:t>
            </a:r>
          </a:p>
          <a:p>
            <a:pPr marL="0" indent="0" eaLnBrk="1" hangingPunct="1">
              <a:buNone/>
            </a:pPr>
            <a:endParaRPr lang="en-GB" sz="2800" dirty="0">
              <a:latin typeface="Comic Sans MS" pitchFamily="66" charset="0"/>
            </a:endParaRPr>
          </a:p>
          <a:p>
            <a:pPr marL="0" indent="0" eaLnBrk="1" hangingPunct="1">
              <a:buNone/>
            </a:pPr>
            <a:r>
              <a:rPr lang="en-GB" sz="2800" dirty="0" smtClean="0">
                <a:latin typeface="Comic Sans MS" pitchFamily="66" charset="0"/>
              </a:rPr>
              <a:t>If not, what prevented you?  </a:t>
            </a:r>
          </a:p>
          <a:p>
            <a:pPr marL="0" indent="0" eaLnBrk="1" hangingPunct="1">
              <a:buNone/>
            </a:pPr>
            <a:endParaRPr lang="en-GB" sz="2800" dirty="0" smtClean="0">
              <a:latin typeface="Comic Sans MS" pitchFamily="66" charset="0"/>
            </a:endParaRPr>
          </a:p>
          <a:p>
            <a:pPr marL="0" indent="0" eaLnBrk="1" hangingPunct="1">
              <a:buNone/>
            </a:pPr>
            <a:r>
              <a:rPr lang="en-GB" sz="2800" dirty="0" smtClean="0">
                <a:latin typeface="Comic Sans MS" pitchFamily="66" charset="0"/>
              </a:rPr>
              <a:t>If yes how did you rate this as a shopping experience? Additional purchases?</a:t>
            </a:r>
            <a:endParaRPr lang="en-GB" sz="2800" dirty="0">
              <a:latin typeface="Comic Sans MS" pitchFamily="66" charset="0"/>
            </a:endParaRPr>
          </a:p>
        </p:txBody>
      </p:sp>
    </p:spTree>
    <p:extLst>
      <p:ext uri="{BB962C8B-B14F-4D97-AF65-F5344CB8AC3E}">
        <p14:creationId xmlns:p14="http://schemas.microsoft.com/office/powerpoint/2010/main" val="77951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1000" fill="hold"/>
                                        <p:tgtEl>
                                          <p:spTgt spid="10242"/>
                                        </p:tgtEl>
                                        <p:attrNameLst>
                                          <p:attrName>ppt_x</p:attrName>
                                        </p:attrNameLst>
                                      </p:cBhvr>
                                      <p:tavLst>
                                        <p:tav tm="0">
                                          <p:val>
                                            <p:strVal val="0-#ppt_w/2"/>
                                          </p:val>
                                        </p:tav>
                                        <p:tav tm="100000">
                                          <p:val>
                                            <p:strVal val="#ppt_x"/>
                                          </p:val>
                                        </p:tav>
                                      </p:tavLst>
                                    </p:anim>
                                    <p:anim calcmode="lin" valueType="num">
                                      <p:cBhvr additive="base">
                                        <p:cTn id="8" dur="10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additive="base">
                                        <p:cTn id="13" dur="10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02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10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4" end="4"/>
                                            </p:txEl>
                                          </p:spTgt>
                                        </p:tgtEl>
                                        <p:attrNameLst>
                                          <p:attrName>style.visibility</p:attrName>
                                        </p:attrNameLst>
                                      </p:cBhvr>
                                      <p:to>
                                        <p:strVal val="visible"/>
                                      </p:to>
                                    </p:set>
                                    <p:anim calcmode="lin" valueType="num">
                                      <p:cBhvr additive="base">
                                        <p:cTn id="25" dur="1000" fill="hold"/>
                                        <p:tgtEl>
                                          <p:spTgt spid="1024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02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60648"/>
            <a:ext cx="8928992" cy="1143000"/>
          </a:xfrm>
        </p:spPr>
        <p:txBody>
          <a:bodyPr>
            <a:normAutofit/>
          </a:bodyPr>
          <a:lstStyle/>
          <a:p>
            <a:r>
              <a:rPr lang="en-US" sz="3800" dirty="0" smtClean="0">
                <a:solidFill>
                  <a:srgbClr val="FF0000"/>
                </a:solidFill>
                <a:latin typeface="Comic Sans MS" pitchFamily="66" charset="0"/>
              </a:rPr>
              <a:t>What Are Key Drivers for Change? </a:t>
            </a:r>
            <a:endParaRPr lang="en-GB" sz="3800" dirty="0">
              <a:solidFill>
                <a:srgbClr val="FF0000"/>
              </a:solidFill>
            </a:endParaRPr>
          </a:p>
        </p:txBody>
      </p:sp>
      <p:sp>
        <p:nvSpPr>
          <p:cNvPr id="5" name="Content Placeholder 4"/>
          <p:cNvSpPr>
            <a:spLocks noGrp="1"/>
          </p:cNvSpPr>
          <p:nvPr>
            <p:ph idx="1"/>
          </p:nvPr>
        </p:nvSpPr>
        <p:spPr/>
        <p:txBody>
          <a:bodyPr/>
          <a:lstStyle/>
          <a:p>
            <a:pPr algn="just"/>
            <a:r>
              <a:rPr lang="en-GB" sz="2800" b="1" dirty="0" smtClean="0">
                <a:solidFill>
                  <a:srgbClr val="00B0F0"/>
                </a:solidFill>
                <a:latin typeface="Comic Sans MS" pitchFamily="66" charset="0"/>
              </a:rPr>
              <a:t>Key drivers for change</a:t>
            </a:r>
            <a:r>
              <a:rPr lang="en-GB" sz="2800" dirty="0" smtClean="0">
                <a:solidFill>
                  <a:srgbClr val="00B0F0"/>
                </a:solidFill>
                <a:latin typeface="Comic Sans MS" pitchFamily="66" charset="0"/>
              </a:rPr>
              <a:t> </a:t>
            </a:r>
            <a:r>
              <a:rPr lang="en-GB" sz="2800" dirty="0" smtClean="0">
                <a:latin typeface="Comic Sans MS" pitchFamily="66" charset="0"/>
              </a:rPr>
              <a:t>are environmental factors that are likely to have a high impact on the success or failure of strategy.</a:t>
            </a:r>
            <a:endParaRPr lang="en-US" sz="2800" dirty="0" smtClean="0">
              <a:latin typeface="Comic Sans MS" pitchFamily="66" charset="0"/>
            </a:endParaRPr>
          </a:p>
          <a:p>
            <a:endParaRPr lang="en-GB" dirty="0" smtClean="0"/>
          </a:p>
          <a:p>
            <a:r>
              <a:rPr lang="en-GB" b="1" dirty="0" smtClean="0">
                <a:solidFill>
                  <a:srgbClr val="7030A0"/>
                </a:solidFill>
              </a:rPr>
              <a:t>So what are the current trends in the environment?</a:t>
            </a:r>
            <a:endParaRPr lang="en-GB" b="1" dirty="0">
              <a:solidFill>
                <a:srgbClr val="7030A0"/>
              </a:solidFill>
            </a:endParaRPr>
          </a:p>
        </p:txBody>
      </p:sp>
      <p:sp>
        <p:nvSpPr>
          <p:cNvPr id="3" name="Slide Number Placeholder 2"/>
          <p:cNvSpPr>
            <a:spLocks noGrp="1"/>
          </p:cNvSpPr>
          <p:nvPr>
            <p:ph type="sldNum" sz="quarter" idx="12"/>
          </p:nvPr>
        </p:nvSpPr>
        <p:spPr/>
        <p:txBody>
          <a:bodyPr/>
          <a:lstStyle/>
          <a:p>
            <a:fld id="{D2E27F0B-D1D9-4962-BED2-975B89B4AC3B}" type="slidenum">
              <a:rPr lang="en-GB" smtClean="0"/>
              <a:pPr/>
              <a:t>26</a:t>
            </a:fld>
            <a:endParaRPr lang="en-GB"/>
          </a:p>
        </p:txBody>
      </p:sp>
    </p:spTree>
    <p:extLst>
      <p:ext uri="{BB962C8B-B14F-4D97-AF65-F5344CB8AC3E}">
        <p14:creationId xmlns:p14="http://schemas.microsoft.com/office/powerpoint/2010/main" val="180902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0-#ppt_w/2"/>
                                          </p:val>
                                        </p:tav>
                                        <p:tav tm="100000">
                                          <p:val>
                                            <p:strVal val="#ppt_x"/>
                                          </p:val>
                                        </p:tav>
                                      </p:tavLst>
                                    </p:anim>
                                    <p:anim calcmode="lin" valueType="num">
                                      <p:cBhvr additive="base">
                                        <p:cTn id="8" dur="10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10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551A0A62-E866-40BB-91FC-B74CCC7A0FA1}" type="slidenum">
              <a:rPr lang="en-GB"/>
              <a:pPr/>
              <a:t>27</a:t>
            </a:fld>
            <a:endParaRPr lang="en-GB"/>
          </a:p>
        </p:txBody>
      </p:sp>
      <p:sp>
        <p:nvSpPr>
          <p:cNvPr id="5122" name="Rectangle 2"/>
          <p:cNvSpPr>
            <a:spLocks noGrp="1" noChangeArrowheads="1"/>
          </p:cNvSpPr>
          <p:nvPr>
            <p:ph type="title"/>
          </p:nvPr>
        </p:nvSpPr>
        <p:spPr>
          <a:xfrm>
            <a:off x="971600" y="116632"/>
            <a:ext cx="7772400" cy="1143000"/>
          </a:xfrm>
        </p:spPr>
        <p:txBody>
          <a:bodyPr/>
          <a:lstStyle/>
          <a:p>
            <a:pPr eaLnBrk="1" hangingPunct="1"/>
            <a:r>
              <a:rPr lang="en-GB" sz="4000" dirty="0" smtClean="0">
                <a:solidFill>
                  <a:srgbClr val="FF0000"/>
                </a:solidFill>
                <a:latin typeface="Comic Sans MS" pitchFamily="66" charset="0"/>
              </a:rPr>
              <a:t>Trends in the Environment</a:t>
            </a:r>
          </a:p>
        </p:txBody>
      </p:sp>
      <p:sp>
        <p:nvSpPr>
          <p:cNvPr id="5123" name="Rectangle 3"/>
          <p:cNvSpPr>
            <a:spLocks noGrp="1" noChangeArrowheads="1"/>
          </p:cNvSpPr>
          <p:nvPr>
            <p:ph type="body" idx="1"/>
          </p:nvPr>
        </p:nvSpPr>
        <p:spPr>
          <a:xfrm>
            <a:off x="467544" y="1268760"/>
            <a:ext cx="8229600" cy="4852988"/>
          </a:xfrm>
        </p:spPr>
        <p:txBody>
          <a:bodyPr/>
          <a:lstStyle/>
          <a:p>
            <a:pPr marL="609600" indent="-609600" algn="just" eaLnBrk="1" hangingPunct="1">
              <a:lnSpc>
                <a:spcPct val="90000"/>
              </a:lnSpc>
            </a:pPr>
            <a:r>
              <a:rPr lang="en-GB" sz="2600" dirty="0" smtClean="0">
                <a:latin typeface="Comic Sans MS" pitchFamily="66" charset="0"/>
              </a:rPr>
              <a:t>It is important to understand the pressures in the external environment and there are a number of ways in which the external environment of many organisations is changing (CIM 2010):</a:t>
            </a:r>
          </a:p>
          <a:p>
            <a:pPr marL="0" indent="0" eaLnBrk="1" hangingPunct="1">
              <a:lnSpc>
                <a:spcPct val="90000"/>
              </a:lnSpc>
              <a:buNone/>
            </a:pPr>
            <a:endParaRPr lang="en-GB" sz="2600" dirty="0" smtClean="0">
              <a:latin typeface="Comic Sans MS" pitchFamily="66" charset="0"/>
            </a:endParaRPr>
          </a:p>
          <a:p>
            <a:pPr marL="609600" indent="-609600" eaLnBrk="1" hangingPunct="1">
              <a:lnSpc>
                <a:spcPct val="90000"/>
              </a:lnSpc>
              <a:buFontTx/>
              <a:buAutoNum type="arabicPeriod"/>
            </a:pPr>
            <a:r>
              <a:rPr lang="en-GB" sz="2600" dirty="0" smtClean="0">
                <a:latin typeface="Comic Sans MS" pitchFamily="66" charset="0"/>
              </a:rPr>
              <a:t>Customers are becoming more knowledgeable.</a:t>
            </a:r>
          </a:p>
          <a:p>
            <a:pPr marL="609600" indent="-609600" eaLnBrk="1" hangingPunct="1">
              <a:lnSpc>
                <a:spcPct val="90000"/>
              </a:lnSpc>
              <a:buFontTx/>
              <a:buAutoNum type="arabicPeriod"/>
            </a:pPr>
            <a:r>
              <a:rPr lang="en-GB" sz="2600" dirty="0" smtClean="0">
                <a:latin typeface="Comic Sans MS" pitchFamily="66" charset="0"/>
              </a:rPr>
              <a:t>Customers are becoming more demanding.</a:t>
            </a:r>
          </a:p>
          <a:p>
            <a:pPr marL="609600" indent="-609600" eaLnBrk="1" hangingPunct="1">
              <a:lnSpc>
                <a:spcPct val="90000"/>
              </a:lnSpc>
              <a:buFontTx/>
              <a:buAutoNum type="arabicPeriod"/>
            </a:pPr>
            <a:r>
              <a:rPr lang="en-GB" sz="2600" dirty="0" smtClean="0">
                <a:latin typeface="Comic Sans MS" pitchFamily="66" charset="0"/>
              </a:rPr>
              <a:t>Organisations are attempting to satisfy and exceed expectations, so building competitive advantage on service.</a:t>
            </a:r>
          </a:p>
        </p:txBody>
      </p:sp>
    </p:spTree>
    <p:extLst>
      <p:ext uri="{BB962C8B-B14F-4D97-AF65-F5344CB8AC3E}">
        <p14:creationId xmlns:p14="http://schemas.microsoft.com/office/powerpoint/2010/main" val="4080463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10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E69D9163-797A-49EF-BAAA-971CB82A0034}" type="slidenum">
              <a:rPr lang="en-GB"/>
              <a:pPr/>
              <a:t>28</a:t>
            </a:fld>
            <a:endParaRPr lang="en-GB"/>
          </a:p>
        </p:txBody>
      </p:sp>
      <p:sp>
        <p:nvSpPr>
          <p:cNvPr id="6146" name="Rectangle 2"/>
          <p:cNvSpPr>
            <a:spLocks noGrp="1" noChangeArrowheads="1"/>
          </p:cNvSpPr>
          <p:nvPr>
            <p:ph type="title"/>
          </p:nvPr>
        </p:nvSpPr>
        <p:spPr>
          <a:xfrm>
            <a:off x="971600" y="116632"/>
            <a:ext cx="7772400" cy="864096"/>
          </a:xfrm>
        </p:spPr>
        <p:txBody>
          <a:bodyPr/>
          <a:lstStyle/>
          <a:p>
            <a:pPr eaLnBrk="1" hangingPunct="1"/>
            <a:r>
              <a:rPr lang="en-GB" sz="4000" dirty="0" smtClean="0">
                <a:solidFill>
                  <a:srgbClr val="FF0000"/>
                </a:solidFill>
                <a:latin typeface="Comic Sans MS" pitchFamily="66" charset="0"/>
              </a:rPr>
              <a:t>Trends in the Environment</a:t>
            </a:r>
          </a:p>
        </p:txBody>
      </p:sp>
      <p:sp>
        <p:nvSpPr>
          <p:cNvPr id="6147" name="Rectangle 3"/>
          <p:cNvSpPr>
            <a:spLocks noGrp="1" noChangeArrowheads="1"/>
          </p:cNvSpPr>
          <p:nvPr>
            <p:ph type="body" idx="1"/>
          </p:nvPr>
        </p:nvSpPr>
        <p:spPr>
          <a:xfrm>
            <a:off x="683568" y="1052736"/>
            <a:ext cx="8229600" cy="4781550"/>
          </a:xfrm>
        </p:spPr>
        <p:txBody>
          <a:bodyPr/>
          <a:lstStyle/>
          <a:p>
            <a:pPr marL="609600" indent="-609600" eaLnBrk="1" hangingPunct="1">
              <a:lnSpc>
                <a:spcPct val="90000"/>
              </a:lnSpc>
              <a:buFontTx/>
              <a:buAutoNum type="arabicPeriod" startAt="4"/>
            </a:pPr>
            <a:r>
              <a:rPr lang="en-GB" sz="2600" dirty="0" smtClean="0">
                <a:latin typeface="Comic Sans MS" pitchFamily="66" charset="0"/>
              </a:rPr>
              <a:t>Globalisation means that companies can reach markets anywhere in the world.</a:t>
            </a:r>
          </a:p>
          <a:p>
            <a:pPr marL="609600" indent="-609600" eaLnBrk="1" hangingPunct="1">
              <a:lnSpc>
                <a:spcPct val="90000"/>
              </a:lnSpc>
              <a:buFontTx/>
              <a:buAutoNum type="arabicPeriod" startAt="4"/>
            </a:pPr>
            <a:r>
              <a:rPr lang="en-GB" sz="2600" dirty="0" smtClean="0">
                <a:latin typeface="Comic Sans MS" pitchFamily="66" charset="0"/>
              </a:rPr>
              <a:t>There is a discernible trend to greater litigation with the media playing a more visible role.</a:t>
            </a:r>
          </a:p>
          <a:p>
            <a:pPr marL="609600" indent="-609600" eaLnBrk="1" hangingPunct="1">
              <a:lnSpc>
                <a:spcPct val="90000"/>
              </a:lnSpc>
              <a:buFontTx/>
              <a:buAutoNum type="arabicPeriod" startAt="4"/>
            </a:pPr>
            <a:r>
              <a:rPr lang="en-GB" sz="2600" dirty="0" smtClean="0">
                <a:latin typeface="Comic Sans MS" pitchFamily="66" charset="0"/>
              </a:rPr>
              <a:t>As technology has developed, the need for a high street presence has declined.</a:t>
            </a:r>
          </a:p>
          <a:p>
            <a:pPr marL="609600" indent="-609600" eaLnBrk="1" hangingPunct="1">
              <a:lnSpc>
                <a:spcPct val="90000"/>
              </a:lnSpc>
              <a:buFontTx/>
              <a:buAutoNum type="arabicPeriod" startAt="4"/>
            </a:pPr>
            <a:r>
              <a:rPr lang="en-GB" sz="2600" dirty="0" smtClean="0">
                <a:latin typeface="Comic Sans MS" pitchFamily="66" charset="0"/>
              </a:rPr>
              <a:t>Using technology organisations can respond more quickly.</a:t>
            </a:r>
          </a:p>
          <a:p>
            <a:pPr marL="609600" indent="-609600" eaLnBrk="1" hangingPunct="1">
              <a:lnSpc>
                <a:spcPct val="90000"/>
              </a:lnSpc>
              <a:buFontTx/>
              <a:buAutoNum type="arabicPeriod" startAt="4"/>
            </a:pPr>
            <a:r>
              <a:rPr lang="en-GB" sz="2600" dirty="0" smtClean="0">
                <a:latin typeface="Comic Sans MS" pitchFamily="66" charset="0"/>
              </a:rPr>
              <a:t>Customer lifetime loyalty is a key aim for organisations as it is more cost effective.</a:t>
            </a:r>
          </a:p>
          <a:p>
            <a:pPr marL="609600" indent="-609600" eaLnBrk="1" hangingPunct="1">
              <a:lnSpc>
                <a:spcPct val="90000"/>
              </a:lnSpc>
              <a:buFontTx/>
              <a:buAutoNum type="arabicPeriod" startAt="4"/>
            </a:pPr>
            <a:endParaRPr lang="en-GB" sz="2800" dirty="0" smtClean="0">
              <a:latin typeface="Comic Sans MS" pitchFamily="66" charset="0"/>
            </a:endParaRPr>
          </a:p>
        </p:txBody>
      </p:sp>
    </p:spTree>
    <p:extLst>
      <p:ext uri="{BB962C8B-B14F-4D97-AF65-F5344CB8AC3E}">
        <p14:creationId xmlns:p14="http://schemas.microsoft.com/office/powerpoint/2010/main" val="257301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10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 calcmode="lin" valueType="num">
                                      <p:cBhvr additive="base">
                                        <p:cTn id="19" dur="10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3" end="3"/>
                                            </p:txEl>
                                          </p:spTgt>
                                        </p:tgtEl>
                                        <p:attrNameLst>
                                          <p:attrName>style.visibility</p:attrName>
                                        </p:attrNameLst>
                                      </p:cBhvr>
                                      <p:to>
                                        <p:strVal val="visible"/>
                                      </p:to>
                                    </p:set>
                                    <p:anim calcmode="lin" valueType="num">
                                      <p:cBhvr additive="base">
                                        <p:cTn id="31" dur="10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4" end="4"/>
                                            </p:txEl>
                                          </p:spTgt>
                                        </p:tgtEl>
                                        <p:attrNameLst>
                                          <p:attrName>style.visibility</p:attrName>
                                        </p:attrNameLst>
                                      </p:cBhvr>
                                      <p:to>
                                        <p:strVal val="visible"/>
                                      </p:to>
                                    </p:set>
                                    <p:anim calcmode="lin" valueType="num">
                                      <p:cBhvr additive="base">
                                        <p:cTn id="37" dur="10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772400" cy="1143000"/>
          </a:xfrm>
        </p:spPr>
        <p:txBody>
          <a:bodyPr>
            <a:normAutofit/>
          </a:bodyPr>
          <a:lstStyle/>
          <a:p>
            <a:r>
              <a:rPr lang="en-GB" sz="4000" dirty="0" smtClean="0">
                <a:solidFill>
                  <a:srgbClr val="FF0000"/>
                </a:solidFill>
                <a:latin typeface="Comic Sans MS" pitchFamily="66" charset="0"/>
              </a:rPr>
              <a:t>Student Activity</a:t>
            </a:r>
            <a:endParaRPr lang="en-GB" sz="4000" dirty="0">
              <a:solidFill>
                <a:srgbClr val="FF0000"/>
              </a:solidFill>
              <a:latin typeface="Comic Sans MS" pitchFamily="66" charset="0"/>
            </a:endParaRPr>
          </a:p>
        </p:txBody>
      </p:sp>
      <p:sp>
        <p:nvSpPr>
          <p:cNvPr id="3" name="Content Placeholder 2"/>
          <p:cNvSpPr>
            <a:spLocks noGrp="1"/>
          </p:cNvSpPr>
          <p:nvPr>
            <p:ph idx="1"/>
          </p:nvPr>
        </p:nvSpPr>
        <p:spPr>
          <a:xfrm>
            <a:off x="827584" y="1196752"/>
            <a:ext cx="7772400" cy="4114800"/>
          </a:xfrm>
        </p:spPr>
        <p:txBody>
          <a:bodyPr/>
          <a:lstStyle/>
          <a:p>
            <a:r>
              <a:rPr lang="en-GB" sz="2800" dirty="0" smtClean="0">
                <a:latin typeface="Comic Sans MS" pitchFamily="66" charset="0"/>
              </a:rPr>
              <a:t>In small groups:</a:t>
            </a:r>
          </a:p>
          <a:p>
            <a:pPr marL="514350" indent="-514350">
              <a:buFont typeface="+mj-lt"/>
              <a:buAutoNum type="arabicPeriod"/>
            </a:pPr>
            <a:r>
              <a:rPr lang="en-GB" sz="2800" dirty="0" smtClean="0">
                <a:latin typeface="Comic Sans MS" pitchFamily="66" charset="0"/>
              </a:rPr>
              <a:t>Conduct a PEST Analysis of the sports retail market.</a:t>
            </a:r>
          </a:p>
          <a:p>
            <a:pPr marL="514350" indent="-514350">
              <a:buFont typeface="+mj-lt"/>
              <a:buAutoNum type="arabicPeriod"/>
            </a:pPr>
            <a:r>
              <a:rPr lang="en-GB" sz="2800" dirty="0" smtClean="0">
                <a:latin typeface="Comic Sans MS" pitchFamily="66" charset="0"/>
              </a:rPr>
              <a:t>Identify the influences that you would highlight as likely to be ‘key drivers for change’ in the coming five years.</a:t>
            </a:r>
          </a:p>
          <a:p>
            <a:pPr marL="514350" indent="-514350">
              <a:buFont typeface="+mj-lt"/>
              <a:buAutoNum type="arabicPeriod"/>
            </a:pPr>
            <a:r>
              <a:rPr lang="en-GB" sz="2800" dirty="0" smtClean="0">
                <a:latin typeface="Comic Sans MS" pitchFamily="66" charset="0"/>
              </a:rPr>
              <a:t>How are the competitors likely to respond to these changes?</a:t>
            </a:r>
          </a:p>
          <a:p>
            <a:endParaRPr lang="en-GB" dirty="0"/>
          </a:p>
        </p:txBody>
      </p:sp>
      <p:sp>
        <p:nvSpPr>
          <p:cNvPr id="4" name="Slide Number Placeholder 3"/>
          <p:cNvSpPr>
            <a:spLocks noGrp="1"/>
          </p:cNvSpPr>
          <p:nvPr>
            <p:ph type="sldNum" sz="quarter" idx="12"/>
          </p:nvPr>
        </p:nvSpPr>
        <p:spPr/>
        <p:txBody>
          <a:bodyPr/>
          <a:lstStyle/>
          <a:p>
            <a:fld id="{D2E27F0B-D1D9-4962-BED2-975B89B4AC3B}" type="slidenum">
              <a:rPr lang="en-GB" smtClean="0"/>
              <a:pPr/>
              <a:t>29</a:t>
            </a:fld>
            <a:endParaRPr lang="en-GB"/>
          </a:p>
        </p:txBody>
      </p:sp>
    </p:spTree>
    <p:extLst>
      <p:ext uri="{BB962C8B-B14F-4D97-AF65-F5344CB8AC3E}">
        <p14:creationId xmlns:p14="http://schemas.microsoft.com/office/powerpoint/2010/main" val="2872547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1578</TotalTime>
  <Words>1228</Words>
  <Application>Microsoft Office PowerPoint</Application>
  <PresentationFormat>On-screen Show (4:3)</PresentationFormat>
  <Paragraphs>269</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MS PGothic</vt:lpstr>
      <vt:lpstr>MS PGothic</vt:lpstr>
      <vt:lpstr>Arial</vt:lpstr>
      <vt:lpstr>Comic Sans MS</vt:lpstr>
      <vt:lpstr>Times</vt:lpstr>
      <vt:lpstr>Times New Roman</vt:lpstr>
      <vt:lpstr>Blank Presentation</vt:lpstr>
      <vt:lpstr>NOTES FROM LAST WEEK The BCG Matrix</vt:lpstr>
      <vt:lpstr>PowerPoint Presentation</vt:lpstr>
      <vt:lpstr> Question Marks  </vt:lpstr>
      <vt:lpstr>Stars</vt:lpstr>
      <vt:lpstr> Cash Cows </vt:lpstr>
      <vt:lpstr>Dogs</vt:lpstr>
      <vt:lpstr>PowerPoint Presentation</vt:lpstr>
      <vt:lpstr>PowerPoint Presentation</vt:lpstr>
      <vt:lpstr>PowerPoint Presentation</vt:lpstr>
      <vt:lpstr>PowerPoint Presentation</vt:lpstr>
      <vt:lpstr>The Advantages of Portfolio Models</vt:lpstr>
      <vt:lpstr>The Constraints of Portfolio Models</vt:lpstr>
      <vt:lpstr>The Macro Environment</vt:lpstr>
      <vt:lpstr>The Macro Environment</vt:lpstr>
      <vt:lpstr>PEST Framework</vt:lpstr>
      <vt:lpstr>The Political/Legal Environment</vt:lpstr>
      <vt:lpstr>The Political/Legal Environment</vt:lpstr>
      <vt:lpstr>The Political/Legal Environment</vt:lpstr>
      <vt:lpstr>The Economic Environment</vt:lpstr>
      <vt:lpstr>The Economic Environment</vt:lpstr>
      <vt:lpstr>The Social and Cultural Environment</vt:lpstr>
      <vt:lpstr>The Social and Cultural Environment</vt:lpstr>
      <vt:lpstr>The Technological Environment</vt:lpstr>
      <vt:lpstr>The Technological Environment</vt:lpstr>
      <vt:lpstr>The Technological Environment</vt:lpstr>
      <vt:lpstr>What Are Key Drivers for Change? </vt:lpstr>
      <vt:lpstr>Trends in the Environment</vt:lpstr>
      <vt:lpstr>Trends in the Environment</vt:lpstr>
      <vt:lpstr>Student Activity</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Andrew Thomas</cp:lastModifiedBy>
  <cp:revision>76</cp:revision>
  <dcterms:created xsi:type="dcterms:W3CDTF">2004-04-06T15:50:52Z</dcterms:created>
  <dcterms:modified xsi:type="dcterms:W3CDTF">2016-11-30T14:50:38Z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