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 id="260" r:id="rId6"/>
    <p:sldId id="270" r:id="rId7"/>
    <p:sldId id="261" r:id="rId8"/>
    <p:sldId id="262" r:id="rId9"/>
    <p:sldId id="263" r:id="rId10"/>
    <p:sldId id="264" r:id="rId11"/>
    <p:sldId id="265" r:id="rId12"/>
    <p:sldId id="266" r:id="rId13"/>
    <p:sldId id="267" r:id="rId14"/>
    <p:sldId id="269" r:id="rId15"/>
    <p:sldId id="268" r:id="rId1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987" autoAdjust="0"/>
    <p:restoredTop sz="94660"/>
  </p:normalViewPr>
  <p:slideViewPr>
    <p:cSldViewPr snapToGrid="0">
      <p:cViewPr varScale="1">
        <p:scale>
          <a:sx n="73" d="100"/>
          <a:sy n="73" d="100"/>
        </p:scale>
        <p:origin x="364" y="3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05C4A1-6428-1DFA-2083-E93AB7318FFD}"/>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69B08EDD-D403-3606-A81C-B491612F1237}"/>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6BEE84C3-ADC9-0D85-DBE2-E5BC7A68846E}"/>
              </a:ext>
            </a:extLst>
          </p:cNvPr>
          <p:cNvSpPr>
            <a:spLocks noGrp="1"/>
          </p:cNvSpPr>
          <p:nvPr>
            <p:ph type="dt" sz="half" idx="10"/>
          </p:nvPr>
        </p:nvSpPr>
        <p:spPr/>
        <p:txBody>
          <a:bodyPr/>
          <a:lstStyle/>
          <a:p>
            <a:fld id="{2A089E62-99DC-48AC-8363-EDEF63ABF4A7}" type="datetimeFigureOut">
              <a:rPr lang="en-GB" smtClean="0"/>
              <a:t>17/08/2026</a:t>
            </a:fld>
            <a:endParaRPr lang="en-GB"/>
          </a:p>
        </p:txBody>
      </p:sp>
      <p:sp>
        <p:nvSpPr>
          <p:cNvPr id="5" name="Footer Placeholder 4">
            <a:extLst>
              <a:ext uri="{FF2B5EF4-FFF2-40B4-BE49-F238E27FC236}">
                <a16:creationId xmlns:a16="http://schemas.microsoft.com/office/drawing/2014/main" id="{6422F7EB-BD81-455E-E962-9F5E6A8C382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C153BDD-A596-3685-7038-119853FC5996}"/>
              </a:ext>
            </a:extLst>
          </p:cNvPr>
          <p:cNvSpPr>
            <a:spLocks noGrp="1"/>
          </p:cNvSpPr>
          <p:nvPr>
            <p:ph type="sldNum" sz="quarter" idx="12"/>
          </p:nvPr>
        </p:nvSpPr>
        <p:spPr/>
        <p:txBody>
          <a:bodyPr/>
          <a:lstStyle/>
          <a:p>
            <a:fld id="{ABA339BF-786F-4BD0-94E9-FD3E126A9430}" type="slidenum">
              <a:rPr lang="en-GB" smtClean="0"/>
              <a:t>‹#›</a:t>
            </a:fld>
            <a:endParaRPr lang="en-GB"/>
          </a:p>
        </p:txBody>
      </p:sp>
    </p:spTree>
    <p:extLst>
      <p:ext uri="{BB962C8B-B14F-4D97-AF65-F5344CB8AC3E}">
        <p14:creationId xmlns:p14="http://schemas.microsoft.com/office/powerpoint/2010/main" val="382932548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0C7CFF-5D7A-EEBB-B909-FACE0754D662}"/>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3F5F7E6-D3E5-4ED4-6186-5AF97F1CF49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E92667C-3123-8312-FED3-57C36095D7C5}"/>
              </a:ext>
            </a:extLst>
          </p:cNvPr>
          <p:cNvSpPr>
            <a:spLocks noGrp="1"/>
          </p:cNvSpPr>
          <p:nvPr>
            <p:ph type="dt" sz="half" idx="10"/>
          </p:nvPr>
        </p:nvSpPr>
        <p:spPr/>
        <p:txBody>
          <a:bodyPr/>
          <a:lstStyle/>
          <a:p>
            <a:fld id="{2A089E62-99DC-48AC-8363-EDEF63ABF4A7}" type="datetimeFigureOut">
              <a:rPr lang="en-GB" smtClean="0"/>
              <a:t>17/08/2026</a:t>
            </a:fld>
            <a:endParaRPr lang="en-GB"/>
          </a:p>
        </p:txBody>
      </p:sp>
      <p:sp>
        <p:nvSpPr>
          <p:cNvPr id="5" name="Footer Placeholder 4">
            <a:extLst>
              <a:ext uri="{FF2B5EF4-FFF2-40B4-BE49-F238E27FC236}">
                <a16:creationId xmlns:a16="http://schemas.microsoft.com/office/drawing/2014/main" id="{401637BD-400F-2160-7FFF-56C5C4DC68E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46A1A3D-F4FA-3AD0-4894-6361627ED37F}"/>
              </a:ext>
            </a:extLst>
          </p:cNvPr>
          <p:cNvSpPr>
            <a:spLocks noGrp="1"/>
          </p:cNvSpPr>
          <p:nvPr>
            <p:ph type="sldNum" sz="quarter" idx="12"/>
          </p:nvPr>
        </p:nvSpPr>
        <p:spPr/>
        <p:txBody>
          <a:bodyPr/>
          <a:lstStyle/>
          <a:p>
            <a:fld id="{ABA339BF-786F-4BD0-94E9-FD3E126A9430}" type="slidenum">
              <a:rPr lang="en-GB" smtClean="0"/>
              <a:t>‹#›</a:t>
            </a:fld>
            <a:endParaRPr lang="en-GB"/>
          </a:p>
        </p:txBody>
      </p:sp>
    </p:spTree>
    <p:extLst>
      <p:ext uri="{BB962C8B-B14F-4D97-AF65-F5344CB8AC3E}">
        <p14:creationId xmlns:p14="http://schemas.microsoft.com/office/powerpoint/2010/main" val="300761460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8BE988-26B9-B0E8-294D-2121AF7F728A}"/>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E7239FD5-222C-5818-66DC-7E3871E2FA5B}"/>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DBB614DC-48D1-0AE7-72B7-9F61FD987F84}"/>
              </a:ext>
            </a:extLst>
          </p:cNvPr>
          <p:cNvSpPr>
            <a:spLocks noGrp="1"/>
          </p:cNvSpPr>
          <p:nvPr>
            <p:ph type="dt" sz="half" idx="10"/>
          </p:nvPr>
        </p:nvSpPr>
        <p:spPr/>
        <p:txBody>
          <a:bodyPr/>
          <a:lstStyle/>
          <a:p>
            <a:fld id="{2A089E62-99DC-48AC-8363-EDEF63ABF4A7}" type="datetimeFigureOut">
              <a:rPr lang="en-GB" smtClean="0"/>
              <a:t>17/08/2026</a:t>
            </a:fld>
            <a:endParaRPr lang="en-GB"/>
          </a:p>
        </p:txBody>
      </p:sp>
      <p:sp>
        <p:nvSpPr>
          <p:cNvPr id="5" name="Footer Placeholder 4">
            <a:extLst>
              <a:ext uri="{FF2B5EF4-FFF2-40B4-BE49-F238E27FC236}">
                <a16:creationId xmlns:a16="http://schemas.microsoft.com/office/drawing/2014/main" id="{DC60423A-01CE-2190-AF6A-52A8C93B24E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0A4C755-09F3-D6AC-992F-83F484DC04FB}"/>
              </a:ext>
            </a:extLst>
          </p:cNvPr>
          <p:cNvSpPr>
            <a:spLocks noGrp="1"/>
          </p:cNvSpPr>
          <p:nvPr>
            <p:ph type="sldNum" sz="quarter" idx="12"/>
          </p:nvPr>
        </p:nvSpPr>
        <p:spPr/>
        <p:txBody>
          <a:bodyPr/>
          <a:lstStyle/>
          <a:p>
            <a:fld id="{ABA339BF-786F-4BD0-94E9-FD3E126A9430}" type="slidenum">
              <a:rPr lang="en-GB" smtClean="0"/>
              <a:t>‹#›</a:t>
            </a:fld>
            <a:endParaRPr lang="en-GB"/>
          </a:p>
        </p:txBody>
      </p:sp>
    </p:spTree>
    <p:extLst>
      <p:ext uri="{BB962C8B-B14F-4D97-AF65-F5344CB8AC3E}">
        <p14:creationId xmlns:p14="http://schemas.microsoft.com/office/powerpoint/2010/main" val="248056791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C0C207-393C-E08E-8F39-1EB878CDD63B}"/>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07DFA2CD-3DC5-B78C-DFD2-AAF341071377}"/>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5D901F71-B15D-4F03-CB0C-BE3D30B5D49E}"/>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00C1BB37-247C-C49E-A774-2F9A0EBE3B35}"/>
              </a:ext>
            </a:extLst>
          </p:cNvPr>
          <p:cNvSpPr>
            <a:spLocks noGrp="1"/>
          </p:cNvSpPr>
          <p:nvPr>
            <p:ph type="dt" sz="half" idx="10"/>
          </p:nvPr>
        </p:nvSpPr>
        <p:spPr/>
        <p:txBody>
          <a:bodyPr/>
          <a:lstStyle/>
          <a:p>
            <a:fld id="{2A089E62-99DC-48AC-8363-EDEF63ABF4A7}" type="datetimeFigureOut">
              <a:rPr lang="en-GB" smtClean="0"/>
              <a:t>17/08/2026</a:t>
            </a:fld>
            <a:endParaRPr lang="en-GB"/>
          </a:p>
        </p:txBody>
      </p:sp>
      <p:sp>
        <p:nvSpPr>
          <p:cNvPr id="6" name="Footer Placeholder 5">
            <a:extLst>
              <a:ext uri="{FF2B5EF4-FFF2-40B4-BE49-F238E27FC236}">
                <a16:creationId xmlns:a16="http://schemas.microsoft.com/office/drawing/2014/main" id="{9BDE4CB6-DF7A-35D6-7E38-DBC4ECD910C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AD55149-4D52-DC54-BA2A-0C2D32F9EA1D}"/>
              </a:ext>
            </a:extLst>
          </p:cNvPr>
          <p:cNvSpPr>
            <a:spLocks noGrp="1"/>
          </p:cNvSpPr>
          <p:nvPr>
            <p:ph type="sldNum" sz="quarter" idx="12"/>
          </p:nvPr>
        </p:nvSpPr>
        <p:spPr/>
        <p:txBody>
          <a:bodyPr/>
          <a:lstStyle/>
          <a:p>
            <a:fld id="{ABA339BF-786F-4BD0-94E9-FD3E126A9430}" type="slidenum">
              <a:rPr lang="en-GB" smtClean="0"/>
              <a:t>‹#›</a:t>
            </a:fld>
            <a:endParaRPr lang="en-GB"/>
          </a:p>
        </p:txBody>
      </p:sp>
    </p:spTree>
    <p:extLst>
      <p:ext uri="{BB962C8B-B14F-4D97-AF65-F5344CB8AC3E}">
        <p14:creationId xmlns:p14="http://schemas.microsoft.com/office/powerpoint/2010/main" val="106770019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E7A153-0065-0605-3F7C-2B968E3BCB50}"/>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0CEED67D-C2CF-0EE7-1071-B9158E037110}"/>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7625E0E9-1E8C-2319-E33B-D1701FE0521A}"/>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558EC736-2675-81B0-BECE-E12BD39EBDD6}"/>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1B9B5DF4-9BF5-9E46-0B60-851F3FE7E5DB}"/>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002E3A1D-A1E7-01F3-65E7-5F84A2BA4EA0}"/>
              </a:ext>
            </a:extLst>
          </p:cNvPr>
          <p:cNvSpPr>
            <a:spLocks noGrp="1"/>
          </p:cNvSpPr>
          <p:nvPr>
            <p:ph type="dt" sz="half" idx="10"/>
          </p:nvPr>
        </p:nvSpPr>
        <p:spPr/>
        <p:txBody>
          <a:bodyPr/>
          <a:lstStyle/>
          <a:p>
            <a:fld id="{2A089E62-99DC-48AC-8363-EDEF63ABF4A7}" type="datetimeFigureOut">
              <a:rPr lang="en-GB" smtClean="0"/>
              <a:t>17/08/2026</a:t>
            </a:fld>
            <a:endParaRPr lang="en-GB"/>
          </a:p>
        </p:txBody>
      </p:sp>
      <p:sp>
        <p:nvSpPr>
          <p:cNvPr id="8" name="Footer Placeholder 7">
            <a:extLst>
              <a:ext uri="{FF2B5EF4-FFF2-40B4-BE49-F238E27FC236}">
                <a16:creationId xmlns:a16="http://schemas.microsoft.com/office/drawing/2014/main" id="{2B95A173-CD7A-FF39-52EF-C45E683B82F9}"/>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94A2B7E6-4106-00B0-D5AC-C06CCBB7EAA8}"/>
              </a:ext>
            </a:extLst>
          </p:cNvPr>
          <p:cNvSpPr>
            <a:spLocks noGrp="1"/>
          </p:cNvSpPr>
          <p:nvPr>
            <p:ph type="sldNum" sz="quarter" idx="12"/>
          </p:nvPr>
        </p:nvSpPr>
        <p:spPr/>
        <p:txBody>
          <a:bodyPr/>
          <a:lstStyle/>
          <a:p>
            <a:fld id="{ABA339BF-786F-4BD0-94E9-FD3E126A9430}" type="slidenum">
              <a:rPr lang="en-GB" smtClean="0"/>
              <a:t>‹#›</a:t>
            </a:fld>
            <a:endParaRPr lang="en-GB"/>
          </a:p>
        </p:txBody>
      </p:sp>
    </p:spTree>
    <p:extLst>
      <p:ext uri="{BB962C8B-B14F-4D97-AF65-F5344CB8AC3E}">
        <p14:creationId xmlns:p14="http://schemas.microsoft.com/office/powerpoint/2010/main" val="86024045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8A6CC0-B4A6-8022-1DD5-5CBECC58983D}"/>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4DFC1825-8D4B-1DC8-9CE4-D40E73165B4C}"/>
              </a:ext>
            </a:extLst>
          </p:cNvPr>
          <p:cNvSpPr>
            <a:spLocks noGrp="1"/>
          </p:cNvSpPr>
          <p:nvPr>
            <p:ph type="dt" sz="half" idx="10"/>
          </p:nvPr>
        </p:nvSpPr>
        <p:spPr/>
        <p:txBody>
          <a:bodyPr/>
          <a:lstStyle/>
          <a:p>
            <a:fld id="{2A089E62-99DC-48AC-8363-EDEF63ABF4A7}" type="datetimeFigureOut">
              <a:rPr lang="en-GB" smtClean="0"/>
              <a:t>17/08/2026</a:t>
            </a:fld>
            <a:endParaRPr lang="en-GB"/>
          </a:p>
        </p:txBody>
      </p:sp>
      <p:sp>
        <p:nvSpPr>
          <p:cNvPr id="4" name="Footer Placeholder 3">
            <a:extLst>
              <a:ext uri="{FF2B5EF4-FFF2-40B4-BE49-F238E27FC236}">
                <a16:creationId xmlns:a16="http://schemas.microsoft.com/office/drawing/2014/main" id="{109BE4B4-391B-DB0D-D18A-C25A741BD5C1}"/>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A789BB5A-497E-B6F3-BFB6-CBBAE0629FD7}"/>
              </a:ext>
            </a:extLst>
          </p:cNvPr>
          <p:cNvSpPr>
            <a:spLocks noGrp="1"/>
          </p:cNvSpPr>
          <p:nvPr>
            <p:ph type="sldNum" sz="quarter" idx="12"/>
          </p:nvPr>
        </p:nvSpPr>
        <p:spPr/>
        <p:txBody>
          <a:bodyPr/>
          <a:lstStyle/>
          <a:p>
            <a:fld id="{ABA339BF-786F-4BD0-94E9-FD3E126A9430}" type="slidenum">
              <a:rPr lang="en-GB" smtClean="0"/>
              <a:t>‹#›</a:t>
            </a:fld>
            <a:endParaRPr lang="en-GB"/>
          </a:p>
        </p:txBody>
      </p:sp>
    </p:spTree>
    <p:extLst>
      <p:ext uri="{BB962C8B-B14F-4D97-AF65-F5344CB8AC3E}">
        <p14:creationId xmlns:p14="http://schemas.microsoft.com/office/powerpoint/2010/main" val="333252982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98050249-95C7-D254-3CE7-3EF7E1A1BE49}"/>
              </a:ext>
            </a:extLst>
          </p:cNvPr>
          <p:cNvSpPr>
            <a:spLocks noGrp="1"/>
          </p:cNvSpPr>
          <p:nvPr>
            <p:ph type="dt" sz="half" idx="10"/>
          </p:nvPr>
        </p:nvSpPr>
        <p:spPr/>
        <p:txBody>
          <a:bodyPr/>
          <a:lstStyle/>
          <a:p>
            <a:fld id="{2A089E62-99DC-48AC-8363-EDEF63ABF4A7}" type="datetimeFigureOut">
              <a:rPr lang="en-GB" smtClean="0"/>
              <a:t>17/08/2026</a:t>
            </a:fld>
            <a:endParaRPr lang="en-GB"/>
          </a:p>
        </p:txBody>
      </p:sp>
      <p:sp>
        <p:nvSpPr>
          <p:cNvPr id="3" name="Footer Placeholder 2">
            <a:extLst>
              <a:ext uri="{FF2B5EF4-FFF2-40B4-BE49-F238E27FC236}">
                <a16:creationId xmlns:a16="http://schemas.microsoft.com/office/drawing/2014/main" id="{2D5EC718-E6F7-6633-E37F-448C5971C6E3}"/>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BCB33EB9-8CD6-7FC4-7657-ABFAD861195D}"/>
              </a:ext>
            </a:extLst>
          </p:cNvPr>
          <p:cNvSpPr>
            <a:spLocks noGrp="1"/>
          </p:cNvSpPr>
          <p:nvPr>
            <p:ph type="sldNum" sz="quarter" idx="12"/>
          </p:nvPr>
        </p:nvSpPr>
        <p:spPr/>
        <p:txBody>
          <a:bodyPr/>
          <a:lstStyle/>
          <a:p>
            <a:fld id="{ABA339BF-786F-4BD0-94E9-FD3E126A9430}" type="slidenum">
              <a:rPr lang="en-GB" smtClean="0"/>
              <a:t>‹#›</a:t>
            </a:fld>
            <a:endParaRPr lang="en-GB"/>
          </a:p>
        </p:txBody>
      </p:sp>
    </p:spTree>
    <p:extLst>
      <p:ext uri="{BB962C8B-B14F-4D97-AF65-F5344CB8AC3E}">
        <p14:creationId xmlns:p14="http://schemas.microsoft.com/office/powerpoint/2010/main" val="424381419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5871CF-AFB5-6ADB-4268-3AE216C91F0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F3A4411D-71D5-C9AC-4B0B-FF4C07DE5909}"/>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32C50C01-CCE0-AE1D-0F8C-44BE8676B68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79E801B-E9BF-2408-CBCF-6C073657D47D}"/>
              </a:ext>
            </a:extLst>
          </p:cNvPr>
          <p:cNvSpPr>
            <a:spLocks noGrp="1"/>
          </p:cNvSpPr>
          <p:nvPr>
            <p:ph type="dt" sz="half" idx="10"/>
          </p:nvPr>
        </p:nvSpPr>
        <p:spPr/>
        <p:txBody>
          <a:bodyPr/>
          <a:lstStyle/>
          <a:p>
            <a:fld id="{2A089E62-99DC-48AC-8363-EDEF63ABF4A7}" type="datetimeFigureOut">
              <a:rPr lang="en-GB" smtClean="0"/>
              <a:t>17/08/2026</a:t>
            </a:fld>
            <a:endParaRPr lang="en-GB"/>
          </a:p>
        </p:txBody>
      </p:sp>
      <p:sp>
        <p:nvSpPr>
          <p:cNvPr id="6" name="Footer Placeholder 5">
            <a:extLst>
              <a:ext uri="{FF2B5EF4-FFF2-40B4-BE49-F238E27FC236}">
                <a16:creationId xmlns:a16="http://schemas.microsoft.com/office/drawing/2014/main" id="{8D5E4F7C-676E-3E8E-EFCD-AC5B323411B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E27BE0A-77C3-CF06-9CAF-ADF1C18B825C}"/>
              </a:ext>
            </a:extLst>
          </p:cNvPr>
          <p:cNvSpPr>
            <a:spLocks noGrp="1"/>
          </p:cNvSpPr>
          <p:nvPr>
            <p:ph type="sldNum" sz="quarter" idx="12"/>
          </p:nvPr>
        </p:nvSpPr>
        <p:spPr/>
        <p:txBody>
          <a:bodyPr/>
          <a:lstStyle/>
          <a:p>
            <a:fld id="{ABA339BF-786F-4BD0-94E9-FD3E126A9430}" type="slidenum">
              <a:rPr lang="en-GB" smtClean="0"/>
              <a:t>‹#›</a:t>
            </a:fld>
            <a:endParaRPr lang="en-GB"/>
          </a:p>
        </p:txBody>
      </p:sp>
    </p:spTree>
    <p:extLst>
      <p:ext uri="{BB962C8B-B14F-4D97-AF65-F5344CB8AC3E}">
        <p14:creationId xmlns:p14="http://schemas.microsoft.com/office/powerpoint/2010/main" val="317105260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36239F-A5E3-C871-68FC-921A87C3A1B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790CFE46-61CD-5E29-AF9A-863F31F54255}"/>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2C9F3664-5406-2AB8-3B29-CDEE587135B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66B1D30-3A2F-9B74-146B-242DA591F60E}"/>
              </a:ext>
            </a:extLst>
          </p:cNvPr>
          <p:cNvSpPr>
            <a:spLocks noGrp="1"/>
          </p:cNvSpPr>
          <p:nvPr>
            <p:ph type="dt" sz="half" idx="10"/>
          </p:nvPr>
        </p:nvSpPr>
        <p:spPr/>
        <p:txBody>
          <a:bodyPr/>
          <a:lstStyle/>
          <a:p>
            <a:fld id="{2A089E62-99DC-48AC-8363-EDEF63ABF4A7}" type="datetimeFigureOut">
              <a:rPr lang="en-GB" smtClean="0"/>
              <a:t>17/08/2026</a:t>
            </a:fld>
            <a:endParaRPr lang="en-GB"/>
          </a:p>
        </p:txBody>
      </p:sp>
      <p:sp>
        <p:nvSpPr>
          <p:cNvPr id="6" name="Footer Placeholder 5">
            <a:extLst>
              <a:ext uri="{FF2B5EF4-FFF2-40B4-BE49-F238E27FC236}">
                <a16:creationId xmlns:a16="http://schemas.microsoft.com/office/drawing/2014/main" id="{C0AED350-BD7C-A825-860F-BFCA9F7CC22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9B83F7C-CB23-22F3-E620-C328B61AF03F}"/>
              </a:ext>
            </a:extLst>
          </p:cNvPr>
          <p:cNvSpPr>
            <a:spLocks noGrp="1"/>
          </p:cNvSpPr>
          <p:nvPr>
            <p:ph type="sldNum" sz="quarter" idx="12"/>
          </p:nvPr>
        </p:nvSpPr>
        <p:spPr/>
        <p:txBody>
          <a:bodyPr/>
          <a:lstStyle/>
          <a:p>
            <a:fld id="{ABA339BF-786F-4BD0-94E9-FD3E126A9430}" type="slidenum">
              <a:rPr lang="en-GB" smtClean="0"/>
              <a:t>‹#›</a:t>
            </a:fld>
            <a:endParaRPr lang="en-GB"/>
          </a:p>
        </p:txBody>
      </p:sp>
    </p:spTree>
    <p:extLst>
      <p:ext uri="{BB962C8B-B14F-4D97-AF65-F5344CB8AC3E}">
        <p14:creationId xmlns:p14="http://schemas.microsoft.com/office/powerpoint/2010/main" val="109165539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373D00-BB05-53FE-5EF0-EA856085A239}"/>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AF2E7C1A-265F-38ED-7D2C-CBB9E99755EE}"/>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1F41AEC-2CD6-DF24-F671-630507318018}"/>
              </a:ext>
            </a:extLst>
          </p:cNvPr>
          <p:cNvSpPr>
            <a:spLocks noGrp="1"/>
          </p:cNvSpPr>
          <p:nvPr>
            <p:ph type="dt" sz="half" idx="10"/>
          </p:nvPr>
        </p:nvSpPr>
        <p:spPr/>
        <p:txBody>
          <a:bodyPr/>
          <a:lstStyle/>
          <a:p>
            <a:fld id="{2A089E62-99DC-48AC-8363-EDEF63ABF4A7}" type="datetimeFigureOut">
              <a:rPr lang="en-GB" smtClean="0"/>
              <a:t>17/08/2026</a:t>
            </a:fld>
            <a:endParaRPr lang="en-GB"/>
          </a:p>
        </p:txBody>
      </p:sp>
      <p:sp>
        <p:nvSpPr>
          <p:cNvPr id="5" name="Footer Placeholder 4">
            <a:extLst>
              <a:ext uri="{FF2B5EF4-FFF2-40B4-BE49-F238E27FC236}">
                <a16:creationId xmlns:a16="http://schemas.microsoft.com/office/drawing/2014/main" id="{EBB4D38F-609D-EB93-AA01-E070ED42807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63DF453-FB62-9B46-7258-930C19717C10}"/>
              </a:ext>
            </a:extLst>
          </p:cNvPr>
          <p:cNvSpPr>
            <a:spLocks noGrp="1"/>
          </p:cNvSpPr>
          <p:nvPr>
            <p:ph type="sldNum" sz="quarter" idx="12"/>
          </p:nvPr>
        </p:nvSpPr>
        <p:spPr/>
        <p:txBody>
          <a:bodyPr/>
          <a:lstStyle/>
          <a:p>
            <a:fld id="{ABA339BF-786F-4BD0-94E9-FD3E126A9430}" type="slidenum">
              <a:rPr lang="en-GB" smtClean="0"/>
              <a:t>‹#›</a:t>
            </a:fld>
            <a:endParaRPr lang="en-GB"/>
          </a:p>
        </p:txBody>
      </p:sp>
    </p:spTree>
    <p:extLst>
      <p:ext uri="{BB962C8B-B14F-4D97-AF65-F5344CB8AC3E}">
        <p14:creationId xmlns:p14="http://schemas.microsoft.com/office/powerpoint/2010/main" val="314409121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2E0C070-4AE5-A9D4-395F-858C476C31FF}"/>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0A7D8AE7-9573-4C93-4265-4E266630499B}"/>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BD9C8FE-ABD1-82AD-BC44-0DA317FCB1E5}"/>
              </a:ext>
            </a:extLst>
          </p:cNvPr>
          <p:cNvSpPr>
            <a:spLocks noGrp="1"/>
          </p:cNvSpPr>
          <p:nvPr>
            <p:ph type="dt" sz="half" idx="10"/>
          </p:nvPr>
        </p:nvSpPr>
        <p:spPr/>
        <p:txBody>
          <a:bodyPr/>
          <a:lstStyle/>
          <a:p>
            <a:fld id="{2A089E62-99DC-48AC-8363-EDEF63ABF4A7}" type="datetimeFigureOut">
              <a:rPr lang="en-GB" smtClean="0"/>
              <a:t>17/08/2026</a:t>
            </a:fld>
            <a:endParaRPr lang="en-GB"/>
          </a:p>
        </p:txBody>
      </p:sp>
      <p:sp>
        <p:nvSpPr>
          <p:cNvPr id="5" name="Footer Placeholder 4">
            <a:extLst>
              <a:ext uri="{FF2B5EF4-FFF2-40B4-BE49-F238E27FC236}">
                <a16:creationId xmlns:a16="http://schemas.microsoft.com/office/drawing/2014/main" id="{A48B9B0A-FC75-3966-0BD7-CE8072A505A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D22AF5F-4C46-2E2C-4499-EFB099B230D1}"/>
              </a:ext>
            </a:extLst>
          </p:cNvPr>
          <p:cNvSpPr>
            <a:spLocks noGrp="1"/>
          </p:cNvSpPr>
          <p:nvPr>
            <p:ph type="sldNum" sz="quarter" idx="12"/>
          </p:nvPr>
        </p:nvSpPr>
        <p:spPr/>
        <p:txBody>
          <a:bodyPr/>
          <a:lstStyle/>
          <a:p>
            <a:fld id="{ABA339BF-786F-4BD0-94E9-FD3E126A9430}" type="slidenum">
              <a:rPr lang="en-GB" smtClean="0"/>
              <a:t>‹#›</a:t>
            </a:fld>
            <a:endParaRPr lang="en-GB"/>
          </a:p>
        </p:txBody>
      </p:sp>
    </p:spTree>
    <p:extLst>
      <p:ext uri="{BB962C8B-B14F-4D97-AF65-F5344CB8AC3E}">
        <p14:creationId xmlns:p14="http://schemas.microsoft.com/office/powerpoint/2010/main" val="196940258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0C11CD7-9F44-3904-D49D-0295053D1324}"/>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3CFEF489-BD56-5E73-9EE0-7F3C4EE2E059}"/>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3C04DC4-E004-4880-6FAE-3BCF0586F9F7}"/>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2A089E62-99DC-48AC-8363-EDEF63ABF4A7}" type="datetimeFigureOut">
              <a:rPr lang="en-GB" smtClean="0"/>
              <a:t>17/08/2026</a:t>
            </a:fld>
            <a:endParaRPr lang="en-GB"/>
          </a:p>
        </p:txBody>
      </p:sp>
      <p:sp>
        <p:nvSpPr>
          <p:cNvPr id="5" name="Footer Placeholder 4">
            <a:extLst>
              <a:ext uri="{FF2B5EF4-FFF2-40B4-BE49-F238E27FC236}">
                <a16:creationId xmlns:a16="http://schemas.microsoft.com/office/drawing/2014/main" id="{54BCA99E-5F56-C11C-221A-F5BBA47DC08D}"/>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AF0547C9-6995-3820-E2C4-DA0BD9AD02A2}"/>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ABA339BF-786F-4BD0-94E9-FD3E126A9430}" type="slidenum">
              <a:rPr lang="en-GB" smtClean="0"/>
              <a:t>‹#›</a:t>
            </a:fld>
            <a:endParaRPr lang="en-GB"/>
          </a:p>
        </p:txBody>
      </p:sp>
    </p:spTree>
    <p:extLst>
      <p:ext uri="{BB962C8B-B14F-4D97-AF65-F5344CB8AC3E}">
        <p14:creationId xmlns:p14="http://schemas.microsoft.com/office/powerpoint/2010/main" val="4277701316"/>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08B157-8E95-9C28-C9C0-338D759365AE}"/>
              </a:ext>
            </a:extLst>
          </p:cNvPr>
          <p:cNvSpPr>
            <a:spLocks noGrp="1"/>
          </p:cNvSpPr>
          <p:nvPr>
            <p:ph type="ctrTitle"/>
          </p:nvPr>
        </p:nvSpPr>
        <p:spPr/>
        <p:txBody>
          <a:bodyPr>
            <a:normAutofit/>
          </a:bodyPr>
          <a:lstStyle/>
          <a:p>
            <a:r>
              <a:rPr lang="en-GB" sz="2800" b="1" dirty="0"/>
              <a:t>NAME: Evans Kwame Arko:  ID: 2542292</a:t>
            </a:r>
          </a:p>
        </p:txBody>
      </p:sp>
      <p:sp>
        <p:nvSpPr>
          <p:cNvPr id="3" name="Subtitle 2">
            <a:extLst>
              <a:ext uri="{FF2B5EF4-FFF2-40B4-BE49-F238E27FC236}">
                <a16:creationId xmlns:a16="http://schemas.microsoft.com/office/drawing/2014/main" id="{26A26EBF-4910-EFFC-E879-0FEA275114BC}"/>
              </a:ext>
            </a:extLst>
          </p:cNvPr>
          <p:cNvSpPr>
            <a:spLocks noGrp="1"/>
          </p:cNvSpPr>
          <p:nvPr>
            <p:ph type="subTitle" idx="1"/>
          </p:nvPr>
        </p:nvSpPr>
        <p:spPr/>
        <p:txBody>
          <a:bodyPr>
            <a:normAutofit/>
          </a:bodyPr>
          <a:lstStyle/>
          <a:p>
            <a:endParaRPr lang="en-GB" sz="2800" b="1" dirty="0"/>
          </a:p>
          <a:p>
            <a:r>
              <a:rPr lang="en-GB" sz="2800" b="1" dirty="0"/>
              <a:t>AS3 Academic Source Evaluation and Video Recording</a:t>
            </a:r>
          </a:p>
          <a:p>
            <a:endParaRPr lang="en-GB" sz="2800" dirty="0"/>
          </a:p>
          <a:p>
            <a:endParaRPr lang="en-GB" sz="2800" dirty="0"/>
          </a:p>
        </p:txBody>
      </p:sp>
    </p:spTree>
    <p:extLst>
      <p:ext uri="{BB962C8B-B14F-4D97-AF65-F5344CB8AC3E}">
        <p14:creationId xmlns:p14="http://schemas.microsoft.com/office/powerpoint/2010/main" val="417603785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DDCEA4-3B12-43C2-8AC7-60AD171083AF}"/>
              </a:ext>
            </a:extLst>
          </p:cNvPr>
          <p:cNvSpPr>
            <a:spLocks noGrp="1"/>
          </p:cNvSpPr>
          <p:nvPr>
            <p:ph type="title"/>
          </p:nvPr>
        </p:nvSpPr>
        <p:spPr/>
        <p:txBody>
          <a:bodyPr>
            <a:normAutofit/>
          </a:bodyPr>
          <a:lstStyle/>
          <a:p>
            <a:r>
              <a:rPr lang="en-GB" sz="3200" b="1" dirty="0"/>
              <a:t>The Importance of Customer Service for Business Success</a:t>
            </a:r>
          </a:p>
        </p:txBody>
      </p:sp>
      <p:sp>
        <p:nvSpPr>
          <p:cNvPr id="3" name="Content Placeholder 2">
            <a:extLst>
              <a:ext uri="{FF2B5EF4-FFF2-40B4-BE49-F238E27FC236}">
                <a16:creationId xmlns:a16="http://schemas.microsoft.com/office/drawing/2014/main" id="{3A056493-583A-E373-92EA-3207E62FE5F5}"/>
              </a:ext>
            </a:extLst>
          </p:cNvPr>
          <p:cNvSpPr>
            <a:spLocks noGrp="1"/>
          </p:cNvSpPr>
          <p:nvPr>
            <p:ph idx="1"/>
          </p:nvPr>
        </p:nvSpPr>
        <p:spPr/>
        <p:txBody>
          <a:bodyPr/>
          <a:lstStyle/>
          <a:p>
            <a:r>
              <a:rPr lang="en-GB" dirty="0"/>
              <a:t>Customer service can influence customer satisfaction, loyalty and long-term relationships.</a:t>
            </a:r>
          </a:p>
          <a:p>
            <a:r>
              <a:rPr lang="en-GB" dirty="0"/>
              <a:t>This topic is relevant because retaining satisfied customers can support business performance.</a:t>
            </a:r>
          </a:p>
        </p:txBody>
      </p:sp>
    </p:spTree>
    <p:extLst>
      <p:ext uri="{BB962C8B-B14F-4D97-AF65-F5344CB8AC3E}">
        <p14:creationId xmlns:p14="http://schemas.microsoft.com/office/powerpoint/2010/main" val="160676556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28D597-97DC-324E-02B5-E6A8B5C008F8}"/>
              </a:ext>
            </a:extLst>
          </p:cNvPr>
          <p:cNvSpPr>
            <a:spLocks noGrp="1"/>
          </p:cNvSpPr>
          <p:nvPr>
            <p:ph type="title"/>
          </p:nvPr>
        </p:nvSpPr>
        <p:spPr/>
        <p:txBody>
          <a:bodyPr>
            <a:normAutofit/>
          </a:bodyPr>
          <a:lstStyle/>
          <a:p>
            <a:r>
              <a:rPr lang="en-GB" sz="3200" dirty="0"/>
              <a:t>The source I have chosen</a:t>
            </a:r>
          </a:p>
        </p:txBody>
      </p:sp>
      <p:sp>
        <p:nvSpPr>
          <p:cNvPr id="3" name="Content Placeholder 2">
            <a:extLst>
              <a:ext uri="{FF2B5EF4-FFF2-40B4-BE49-F238E27FC236}">
                <a16:creationId xmlns:a16="http://schemas.microsoft.com/office/drawing/2014/main" id="{A0E5033E-34C5-0A93-6EB1-B3C32AA49304}"/>
              </a:ext>
            </a:extLst>
          </p:cNvPr>
          <p:cNvSpPr>
            <a:spLocks noGrp="1"/>
          </p:cNvSpPr>
          <p:nvPr>
            <p:ph idx="1"/>
          </p:nvPr>
        </p:nvSpPr>
        <p:spPr/>
        <p:txBody>
          <a:bodyPr/>
          <a:lstStyle/>
          <a:p>
            <a:r>
              <a:rPr lang="en-GB" dirty="0"/>
              <a:t>Ramadhan, S. and </a:t>
            </a:r>
            <a:r>
              <a:rPr lang="en-GB" dirty="0" err="1"/>
              <a:t>Fikriah,N.L</a:t>
            </a:r>
            <a:r>
              <a:rPr lang="en-GB" dirty="0"/>
              <a:t> (2024), “ Service Quality AND Customer Relationship Management on Customer Loyalty: The Mediating Role of Customer Satisfaction”.</a:t>
            </a:r>
          </a:p>
          <a:p>
            <a:r>
              <a:rPr lang="en-GB" dirty="0"/>
              <a:t>Published in the Asian Journal of Economics, Business and Accounting, Volume 24, Issue 6, pp. 540-551.</a:t>
            </a:r>
          </a:p>
          <a:p>
            <a:r>
              <a:rPr lang="en-GB" dirty="0"/>
              <a:t>DOI: 10. 9734/AJEBA/2024/V24I6 1380</a:t>
            </a:r>
          </a:p>
          <a:p>
            <a:r>
              <a:rPr lang="en-GB" dirty="0"/>
              <a:t>The study examines service quality, customer relationship management, customer satisfaction and customer loyalty.</a:t>
            </a:r>
          </a:p>
        </p:txBody>
      </p:sp>
    </p:spTree>
    <p:extLst>
      <p:ext uri="{BB962C8B-B14F-4D97-AF65-F5344CB8AC3E}">
        <p14:creationId xmlns:p14="http://schemas.microsoft.com/office/powerpoint/2010/main" val="105699189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A6D123-3C13-5740-D1DA-DD972BD0E0FD}"/>
              </a:ext>
            </a:extLst>
          </p:cNvPr>
          <p:cNvSpPr>
            <a:spLocks noGrp="1"/>
          </p:cNvSpPr>
          <p:nvPr>
            <p:ph type="title"/>
          </p:nvPr>
        </p:nvSpPr>
        <p:spPr/>
        <p:txBody>
          <a:bodyPr>
            <a:normAutofit/>
          </a:bodyPr>
          <a:lstStyle/>
          <a:p>
            <a:r>
              <a:rPr lang="en-GB" sz="3200" dirty="0"/>
              <a:t>How did I find the source?</a:t>
            </a:r>
          </a:p>
        </p:txBody>
      </p:sp>
      <p:sp>
        <p:nvSpPr>
          <p:cNvPr id="3" name="Content Placeholder 2">
            <a:extLst>
              <a:ext uri="{FF2B5EF4-FFF2-40B4-BE49-F238E27FC236}">
                <a16:creationId xmlns:a16="http://schemas.microsoft.com/office/drawing/2014/main" id="{993FCB13-96A3-AE15-3894-97CCBF866F8A}"/>
              </a:ext>
            </a:extLst>
          </p:cNvPr>
          <p:cNvSpPr>
            <a:spLocks noGrp="1"/>
          </p:cNvSpPr>
          <p:nvPr>
            <p:ph idx="1"/>
          </p:nvPr>
        </p:nvSpPr>
        <p:spPr/>
        <p:txBody>
          <a:bodyPr/>
          <a:lstStyle/>
          <a:p>
            <a:r>
              <a:rPr lang="en-GB" dirty="0"/>
              <a:t>I found the source by using google scholar and searching for academic information about customer service, service quality, customer satisfaction and business success.</a:t>
            </a:r>
          </a:p>
          <a:p>
            <a:r>
              <a:rPr lang="en-GB" dirty="0"/>
              <a:t>I checked the journal article page and the university repository to confirm the publication details.</a:t>
            </a:r>
          </a:p>
          <a:p>
            <a:r>
              <a:rPr lang="en-GB" dirty="0"/>
              <a:t>The article has a DOI (Digital Object Identifier), journal information and a clear research methodology, which makes it suitable for my assignment.</a:t>
            </a:r>
          </a:p>
        </p:txBody>
      </p:sp>
    </p:spTree>
    <p:extLst>
      <p:ext uri="{BB962C8B-B14F-4D97-AF65-F5344CB8AC3E}">
        <p14:creationId xmlns:p14="http://schemas.microsoft.com/office/powerpoint/2010/main" val="127520956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C5261C-3775-14FD-3104-FB3FD694DCFE}"/>
              </a:ext>
            </a:extLst>
          </p:cNvPr>
          <p:cNvSpPr>
            <a:spLocks noGrp="1"/>
          </p:cNvSpPr>
          <p:nvPr>
            <p:ph type="title"/>
          </p:nvPr>
        </p:nvSpPr>
        <p:spPr/>
        <p:txBody>
          <a:bodyPr>
            <a:normAutofit/>
          </a:bodyPr>
          <a:lstStyle/>
          <a:p>
            <a:r>
              <a:rPr lang="en-GB" sz="3200" dirty="0"/>
              <a:t>Why did I choose the source?</a:t>
            </a:r>
          </a:p>
        </p:txBody>
      </p:sp>
      <p:sp>
        <p:nvSpPr>
          <p:cNvPr id="3" name="Content Placeholder 2">
            <a:extLst>
              <a:ext uri="{FF2B5EF4-FFF2-40B4-BE49-F238E27FC236}">
                <a16:creationId xmlns:a16="http://schemas.microsoft.com/office/drawing/2014/main" id="{4695CDD0-DEE4-5FF6-57EC-0A6D1637CA9B}"/>
              </a:ext>
            </a:extLst>
          </p:cNvPr>
          <p:cNvSpPr>
            <a:spLocks noGrp="1"/>
          </p:cNvSpPr>
          <p:nvPr>
            <p:ph idx="1"/>
          </p:nvPr>
        </p:nvSpPr>
        <p:spPr/>
        <p:txBody>
          <a:bodyPr/>
          <a:lstStyle/>
          <a:p>
            <a:r>
              <a:rPr lang="en-GB" dirty="0"/>
              <a:t>I chose the source because it directly relates to my topic.</a:t>
            </a:r>
          </a:p>
          <a:p>
            <a:r>
              <a:rPr lang="en-GB" dirty="0"/>
              <a:t>It provides research evidence about how service quality and customer relationship management can affect satisfaction and loyalty.</a:t>
            </a:r>
          </a:p>
          <a:p>
            <a:r>
              <a:rPr lang="en-GB" dirty="0"/>
              <a:t>The researchers collected data from 160 Generation Z McDonald’s customers in Malang City and analysed the data using Smart PLS 3.0.</a:t>
            </a:r>
          </a:p>
          <a:p>
            <a:r>
              <a:rPr lang="en-GB" dirty="0"/>
              <a:t>This makes the source useful for explaining the relationship between good customer service and customer loyalty.</a:t>
            </a:r>
          </a:p>
        </p:txBody>
      </p:sp>
    </p:spTree>
    <p:extLst>
      <p:ext uri="{BB962C8B-B14F-4D97-AF65-F5344CB8AC3E}">
        <p14:creationId xmlns:p14="http://schemas.microsoft.com/office/powerpoint/2010/main" val="152512392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D19FE6-DF12-0AFB-C6F1-0D0C1B66E361}"/>
              </a:ext>
            </a:extLst>
          </p:cNvPr>
          <p:cNvSpPr>
            <a:spLocks noGrp="1"/>
          </p:cNvSpPr>
          <p:nvPr>
            <p:ph type="title"/>
          </p:nvPr>
        </p:nvSpPr>
        <p:spPr/>
        <p:txBody>
          <a:bodyPr>
            <a:normAutofit/>
          </a:bodyPr>
          <a:lstStyle/>
          <a:p>
            <a:r>
              <a:rPr lang="en-GB" sz="3200" dirty="0"/>
              <a:t>I used the CRAAP Test</a:t>
            </a:r>
          </a:p>
        </p:txBody>
      </p:sp>
      <p:sp>
        <p:nvSpPr>
          <p:cNvPr id="3" name="Content Placeholder 2">
            <a:extLst>
              <a:ext uri="{FF2B5EF4-FFF2-40B4-BE49-F238E27FC236}">
                <a16:creationId xmlns:a16="http://schemas.microsoft.com/office/drawing/2014/main" id="{BED7F2F9-0527-2C75-89DA-22A8BF1C0565}"/>
              </a:ext>
            </a:extLst>
          </p:cNvPr>
          <p:cNvSpPr>
            <a:spLocks noGrp="1"/>
          </p:cNvSpPr>
          <p:nvPr>
            <p:ph idx="1"/>
          </p:nvPr>
        </p:nvSpPr>
        <p:spPr>
          <a:xfrm>
            <a:off x="838200" y="1419498"/>
            <a:ext cx="10515600" cy="5438502"/>
          </a:xfrm>
        </p:spPr>
        <p:txBody>
          <a:bodyPr>
            <a:normAutofit fontScale="92500"/>
          </a:bodyPr>
          <a:lstStyle/>
          <a:p>
            <a:r>
              <a:rPr lang="en-GB" dirty="0"/>
              <a:t>I used the CRAAP Test to check whether my chosen academic source was credible, reliable and suitable for my assignment. It helped me evaluate the source systematically rather than accepting the information without checking it.</a:t>
            </a:r>
          </a:p>
          <a:p>
            <a:r>
              <a:rPr lang="en-GB" dirty="0"/>
              <a:t>CRAAP stands for:</a:t>
            </a:r>
          </a:p>
          <a:p>
            <a:r>
              <a:rPr lang="en-GB" dirty="0"/>
              <a:t>C- Currency: Is the information recent enough?</a:t>
            </a:r>
          </a:p>
          <a:p>
            <a:r>
              <a:rPr lang="en-GB" dirty="0"/>
              <a:t>R- Relevance: Does the source directly relate to my topic?</a:t>
            </a:r>
          </a:p>
          <a:p>
            <a:r>
              <a:rPr lang="en-GB" dirty="0"/>
              <a:t>A- Authority: Are the authors qualified and knowledgeable?</a:t>
            </a:r>
          </a:p>
          <a:p>
            <a:r>
              <a:rPr lang="en-GB" dirty="0"/>
              <a:t>A-Accuracy: Is the information supported by research and evidence?</a:t>
            </a:r>
          </a:p>
          <a:p>
            <a:r>
              <a:rPr lang="en-GB" dirty="0"/>
              <a:t>P- Purpose: Why was the information produced, and is there any bias?</a:t>
            </a:r>
          </a:p>
          <a:p>
            <a:r>
              <a:rPr lang="en-GB" dirty="0"/>
              <a:t>The CRAAP Test helped me establish that the source by Ramadhan and </a:t>
            </a:r>
            <a:r>
              <a:rPr lang="en-GB" dirty="0" err="1"/>
              <a:t>Fikriah</a:t>
            </a:r>
            <a:r>
              <a:rPr lang="en-GB" dirty="0"/>
              <a:t> (2024) is relevant and useful for supporting my arguments.</a:t>
            </a:r>
          </a:p>
          <a:p>
            <a:endParaRPr lang="en-GB" dirty="0"/>
          </a:p>
        </p:txBody>
      </p:sp>
    </p:spTree>
    <p:extLst>
      <p:ext uri="{BB962C8B-B14F-4D97-AF65-F5344CB8AC3E}">
        <p14:creationId xmlns:p14="http://schemas.microsoft.com/office/powerpoint/2010/main" val="405539564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7B09AB-F9ED-5AEA-DB52-0388FF63003D}"/>
              </a:ext>
            </a:extLst>
          </p:cNvPr>
          <p:cNvSpPr>
            <a:spLocks noGrp="1"/>
          </p:cNvSpPr>
          <p:nvPr>
            <p:ph type="title"/>
          </p:nvPr>
        </p:nvSpPr>
        <p:spPr/>
        <p:txBody>
          <a:bodyPr>
            <a:normAutofit/>
          </a:bodyPr>
          <a:lstStyle/>
          <a:p>
            <a:r>
              <a:rPr lang="en-GB" sz="3200" dirty="0"/>
              <a:t>CRAAP Test - Currency</a:t>
            </a:r>
          </a:p>
        </p:txBody>
      </p:sp>
      <p:sp>
        <p:nvSpPr>
          <p:cNvPr id="3" name="Content Placeholder 2">
            <a:extLst>
              <a:ext uri="{FF2B5EF4-FFF2-40B4-BE49-F238E27FC236}">
                <a16:creationId xmlns:a16="http://schemas.microsoft.com/office/drawing/2014/main" id="{9BCB6554-AB2E-7782-5F21-7594F0486A8A}"/>
              </a:ext>
            </a:extLst>
          </p:cNvPr>
          <p:cNvSpPr>
            <a:spLocks noGrp="1"/>
          </p:cNvSpPr>
          <p:nvPr>
            <p:ph idx="1"/>
          </p:nvPr>
        </p:nvSpPr>
        <p:spPr/>
        <p:txBody>
          <a:bodyPr/>
          <a:lstStyle/>
          <a:p>
            <a:r>
              <a:rPr lang="en-GB" dirty="0"/>
              <a:t>Currency asks whether the information is recent enough for the topic.</a:t>
            </a:r>
          </a:p>
          <a:p>
            <a:r>
              <a:rPr lang="en-GB" dirty="0"/>
              <a:t>The article was published on 7 June 2024.</a:t>
            </a:r>
          </a:p>
          <a:p>
            <a:r>
              <a:rPr lang="en-GB" dirty="0"/>
              <a:t>It is recent enough for my assignment because it provides relatively current research on service and quality and customer loyalty.</a:t>
            </a:r>
          </a:p>
          <a:p>
            <a:r>
              <a:rPr lang="en-GB" dirty="0"/>
              <a:t>Verdict: PASS – The source is sufficiently current.</a:t>
            </a:r>
          </a:p>
        </p:txBody>
      </p:sp>
    </p:spTree>
    <p:extLst>
      <p:ext uri="{BB962C8B-B14F-4D97-AF65-F5344CB8AC3E}">
        <p14:creationId xmlns:p14="http://schemas.microsoft.com/office/powerpoint/2010/main" val="55718334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E8142B-077A-89B3-25DF-08F4732F9E1C}"/>
              </a:ext>
            </a:extLst>
          </p:cNvPr>
          <p:cNvSpPr>
            <a:spLocks noGrp="1"/>
          </p:cNvSpPr>
          <p:nvPr>
            <p:ph type="title"/>
          </p:nvPr>
        </p:nvSpPr>
        <p:spPr>
          <a:xfrm>
            <a:off x="838200" y="347708"/>
            <a:ext cx="10515600" cy="1325563"/>
          </a:xfrm>
        </p:spPr>
        <p:txBody>
          <a:bodyPr>
            <a:normAutofit/>
          </a:bodyPr>
          <a:lstStyle/>
          <a:p>
            <a:r>
              <a:rPr lang="en-GB" sz="3200" dirty="0"/>
              <a:t>CRAAP Test - Relevance</a:t>
            </a:r>
          </a:p>
        </p:txBody>
      </p:sp>
      <p:sp>
        <p:nvSpPr>
          <p:cNvPr id="3" name="Content Placeholder 2">
            <a:extLst>
              <a:ext uri="{FF2B5EF4-FFF2-40B4-BE49-F238E27FC236}">
                <a16:creationId xmlns:a16="http://schemas.microsoft.com/office/drawing/2014/main" id="{C01C0AD7-EF0A-625B-432B-0A0B732BB321}"/>
              </a:ext>
            </a:extLst>
          </p:cNvPr>
          <p:cNvSpPr>
            <a:spLocks noGrp="1"/>
          </p:cNvSpPr>
          <p:nvPr>
            <p:ph idx="1"/>
          </p:nvPr>
        </p:nvSpPr>
        <p:spPr/>
        <p:txBody>
          <a:bodyPr/>
          <a:lstStyle/>
          <a:p>
            <a:r>
              <a:rPr lang="en-GB" dirty="0"/>
              <a:t>Relevance asks whether the information directly supports the research topic.</a:t>
            </a:r>
          </a:p>
          <a:p>
            <a:r>
              <a:rPr lang="en-GB" dirty="0"/>
              <a:t>The article focuses on service quality, customer satisfaction, customer relationship management and customer loyalty.</a:t>
            </a:r>
          </a:p>
          <a:p>
            <a:r>
              <a:rPr lang="en-GB" dirty="0"/>
              <a:t>These concepts are closely connected to the importance of customer service for business success.</a:t>
            </a:r>
          </a:p>
          <a:p>
            <a:r>
              <a:rPr lang="en-GB" dirty="0"/>
              <a:t>Verdict: PASS- The source is highly relevant</a:t>
            </a:r>
          </a:p>
        </p:txBody>
      </p:sp>
    </p:spTree>
    <p:extLst>
      <p:ext uri="{BB962C8B-B14F-4D97-AF65-F5344CB8AC3E}">
        <p14:creationId xmlns:p14="http://schemas.microsoft.com/office/powerpoint/2010/main" val="399962256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8369A0-B27D-284E-E32F-C176DC1CB64C}"/>
              </a:ext>
            </a:extLst>
          </p:cNvPr>
          <p:cNvSpPr>
            <a:spLocks noGrp="1"/>
          </p:cNvSpPr>
          <p:nvPr>
            <p:ph type="title"/>
          </p:nvPr>
        </p:nvSpPr>
        <p:spPr>
          <a:xfrm>
            <a:off x="840377" y="312873"/>
            <a:ext cx="10515600" cy="1325563"/>
          </a:xfrm>
        </p:spPr>
        <p:txBody>
          <a:bodyPr>
            <a:normAutofit/>
          </a:bodyPr>
          <a:lstStyle/>
          <a:p>
            <a:r>
              <a:rPr lang="en-GB" sz="3200" dirty="0"/>
              <a:t>CRAAP Test -  Authority</a:t>
            </a:r>
          </a:p>
        </p:txBody>
      </p:sp>
      <p:sp>
        <p:nvSpPr>
          <p:cNvPr id="3" name="Content Placeholder 2">
            <a:extLst>
              <a:ext uri="{FF2B5EF4-FFF2-40B4-BE49-F238E27FC236}">
                <a16:creationId xmlns:a16="http://schemas.microsoft.com/office/drawing/2014/main" id="{54940A26-B863-C18E-2EB6-BA950B323CA0}"/>
              </a:ext>
            </a:extLst>
          </p:cNvPr>
          <p:cNvSpPr>
            <a:spLocks noGrp="1"/>
          </p:cNvSpPr>
          <p:nvPr>
            <p:ph idx="1"/>
          </p:nvPr>
        </p:nvSpPr>
        <p:spPr/>
        <p:txBody>
          <a:bodyPr/>
          <a:lstStyle/>
          <a:p>
            <a:r>
              <a:rPr lang="en-GB" dirty="0"/>
              <a:t>The authors are Said Ramadhan and Nur Laili </a:t>
            </a:r>
            <a:r>
              <a:rPr lang="en-GB" dirty="0" err="1"/>
              <a:t>Fikriah</a:t>
            </a:r>
            <a:endParaRPr lang="en-GB" dirty="0"/>
          </a:p>
          <a:p>
            <a:r>
              <a:rPr lang="en-GB" dirty="0"/>
              <a:t>Both authors are affiliated with the Faculty of Economics at the Universitas Islam Negeri Maulana Malik Ibrahim Malang, Indonesia</a:t>
            </a:r>
          </a:p>
          <a:p>
            <a:r>
              <a:rPr lang="en-GB" dirty="0"/>
              <a:t>The university repository also records Nur Laili </a:t>
            </a:r>
            <a:r>
              <a:rPr lang="en-GB" dirty="0" err="1"/>
              <a:t>Fikriah’s</a:t>
            </a:r>
            <a:r>
              <a:rPr lang="en-GB" dirty="0"/>
              <a:t> research publications in management and marketing- related areas.</a:t>
            </a:r>
          </a:p>
          <a:p>
            <a:r>
              <a:rPr lang="en-GB" dirty="0"/>
              <a:t>Verdict: PASS -  The authors have relevant academic and research expertise.</a:t>
            </a:r>
          </a:p>
        </p:txBody>
      </p:sp>
    </p:spTree>
    <p:extLst>
      <p:ext uri="{BB962C8B-B14F-4D97-AF65-F5344CB8AC3E}">
        <p14:creationId xmlns:p14="http://schemas.microsoft.com/office/powerpoint/2010/main" val="135451818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62B87C-3C63-C1AF-0486-0ED3036A5CB9}"/>
              </a:ext>
            </a:extLst>
          </p:cNvPr>
          <p:cNvSpPr>
            <a:spLocks noGrp="1"/>
          </p:cNvSpPr>
          <p:nvPr>
            <p:ph type="title"/>
          </p:nvPr>
        </p:nvSpPr>
        <p:spPr/>
        <p:txBody>
          <a:bodyPr>
            <a:normAutofit/>
          </a:bodyPr>
          <a:lstStyle/>
          <a:p>
            <a:r>
              <a:rPr lang="en-GB" sz="3200" dirty="0"/>
              <a:t>CRAAP Test - Accuracy</a:t>
            </a:r>
          </a:p>
        </p:txBody>
      </p:sp>
      <p:sp>
        <p:nvSpPr>
          <p:cNvPr id="3" name="Content Placeholder 2">
            <a:extLst>
              <a:ext uri="{FF2B5EF4-FFF2-40B4-BE49-F238E27FC236}">
                <a16:creationId xmlns:a16="http://schemas.microsoft.com/office/drawing/2014/main" id="{8D2882A5-7CD9-9EB3-0842-7E7218FF8358}"/>
              </a:ext>
            </a:extLst>
          </p:cNvPr>
          <p:cNvSpPr>
            <a:spLocks noGrp="1"/>
          </p:cNvSpPr>
          <p:nvPr>
            <p:ph idx="1"/>
          </p:nvPr>
        </p:nvSpPr>
        <p:spPr/>
        <p:txBody>
          <a:bodyPr>
            <a:normAutofit fontScale="92500"/>
          </a:bodyPr>
          <a:lstStyle/>
          <a:p>
            <a:r>
              <a:rPr lang="en-GB" dirty="0"/>
              <a:t>The article explains its research design, sample, data collection and analysis.</a:t>
            </a:r>
          </a:p>
          <a:p>
            <a:r>
              <a:rPr lang="en-GB" dirty="0"/>
              <a:t>The study used 160 respondents and smart PLS 3.0 to analyse the data.</a:t>
            </a:r>
          </a:p>
          <a:p>
            <a:r>
              <a:rPr lang="en-GB" dirty="0"/>
              <a:t>The article also provides references and a DOI, making the research easier to verify.</a:t>
            </a:r>
          </a:p>
          <a:p>
            <a:r>
              <a:rPr lang="en-GB" dirty="0"/>
              <a:t>The findings show that service quality affects customer satisfaction and that customer satisfaction affects customer loyalty.</a:t>
            </a:r>
          </a:p>
          <a:p>
            <a:r>
              <a:rPr lang="en-GB" dirty="0"/>
              <a:t>Verdict: PASS – The research provides identifiable evidence and methodology.</a:t>
            </a:r>
          </a:p>
        </p:txBody>
      </p:sp>
    </p:spTree>
    <p:extLst>
      <p:ext uri="{BB962C8B-B14F-4D97-AF65-F5344CB8AC3E}">
        <p14:creationId xmlns:p14="http://schemas.microsoft.com/office/powerpoint/2010/main" val="78223602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B84F43-7BB8-E0D3-F1E2-E38C28B72469}"/>
              </a:ext>
            </a:extLst>
          </p:cNvPr>
          <p:cNvSpPr>
            <a:spLocks noGrp="1"/>
          </p:cNvSpPr>
          <p:nvPr>
            <p:ph type="title"/>
          </p:nvPr>
        </p:nvSpPr>
        <p:spPr/>
        <p:txBody>
          <a:bodyPr>
            <a:normAutofit/>
          </a:bodyPr>
          <a:lstStyle/>
          <a:p>
            <a:r>
              <a:rPr lang="en-GB" sz="3200" dirty="0"/>
              <a:t>CRAAP Test -  Purpose</a:t>
            </a:r>
          </a:p>
        </p:txBody>
      </p:sp>
      <p:sp>
        <p:nvSpPr>
          <p:cNvPr id="3" name="Content Placeholder 2">
            <a:extLst>
              <a:ext uri="{FF2B5EF4-FFF2-40B4-BE49-F238E27FC236}">
                <a16:creationId xmlns:a16="http://schemas.microsoft.com/office/drawing/2014/main" id="{4DBE6312-4F15-B18C-5287-FC64D58F219A}"/>
              </a:ext>
            </a:extLst>
          </p:cNvPr>
          <p:cNvSpPr>
            <a:spLocks noGrp="1"/>
          </p:cNvSpPr>
          <p:nvPr>
            <p:ph idx="1"/>
          </p:nvPr>
        </p:nvSpPr>
        <p:spPr/>
        <p:txBody>
          <a:bodyPr/>
          <a:lstStyle/>
          <a:p>
            <a:r>
              <a:rPr lang="en-GB" dirty="0"/>
              <a:t>Purpose asks why the information was created and whether there is obvious bias.</a:t>
            </a:r>
          </a:p>
          <a:p>
            <a:r>
              <a:rPr lang="en-GB" dirty="0"/>
              <a:t>The stated purpose is to examine relationships between service quality, customer relationship management, customer satisfaction and loyalty.</a:t>
            </a:r>
          </a:p>
          <a:p>
            <a:r>
              <a:rPr lang="en-GB" dirty="0"/>
              <a:t>It is presented as an academic research article rather than an advertisement or promotional source.</a:t>
            </a:r>
          </a:p>
          <a:p>
            <a:r>
              <a:rPr lang="en-GB" dirty="0"/>
              <a:t>Verdict: PAS – The purpose is clearly academic and research- based.</a:t>
            </a:r>
          </a:p>
        </p:txBody>
      </p:sp>
    </p:spTree>
    <p:extLst>
      <p:ext uri="{BB962C8B-B14F-4D97-AF65-F5344CB8AC3E}">
        <p14:creationId xmlns:p14="http://schemas.microsoft.com/office/powerpoint/2010/main" val="313534572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0366DF-31CF-3FD3-D2AD-C058D08B4692}"/>
              </a:ext>
            </a:extLst>
          </p:cNvPr>
          <p:cNvSpPr>
            <a:spLocks noGrp="1"/>
          </p:cNvSpPr>
          <p:nvPr>
            <p:ph type="title"/>
          </p:nvPr>
        </p:nvSpPr>
        <p:spPr>
          <a:xfrm>
            <a:off x="1047206" y="426085"/>
            <a:ext cx="10515600" cy="1325563"/>
          </a:xfrm>
        </p:spPr>
        <p:txBody>
          <a:bodyPr>
            <a:normAutofit/>
          </a:bodyPr>
          <a:lstStyle/>
          <a:p>
            <a:r>
              <a:rPr lang="en-GB" sz="3200" dirty="0"/>
              <a:t>Overall Evaluation</a:t>
            </a:r>
          </a:p>
        </p:txBody>
      </p:sp>
      <p:sp>
        <p:nvSpPr>
          <p:cNvPr id="3" name="Content Placeholder 2">
            <a:extLst>
              <a:ext uri="{FF2B5EF4-FFF2-40B4-BE49-F238E27FC236}">
                <a16:creationId xmlns:a16="http://schemas.microsoft.com/office/drawing/2014/main" id="{2C0A1DE0-75CB-C9CD-C075-5B6525C1604D}"/>
              </a:ext>
            </a:extLst>
          </p:cNvPr>
          <p:cNvSpPr>
            <a:spLocks noGrp="1"/>
          </p:cNvSpPr>
          <p:nvPr>
            <p:ph idx="1"/>
          </p:nvPr>
        </p:nvSpPr>
        <p:spPr/>
        <p:txBody>
          <a:bodyPr/>
          <a:lstStyle/>
          <a:p>
            <a:r>
              <a:rPr lang="en-GB" dirty="0"/>
              <a:t>The source is relevant, recent, academically produced and supported by clear research method.</a:t>
            </a:r>
          </a:p>
          <a:p>
            <a:r>
              <a:rPr lang="en-GB" dirty="0"/>
              <a:t>It is credible because the authors are based in a university Faculty of Economics and the work appears in an academic journal.</a:t>
            </a:r>
          </a:p>
          <a:p>
            <a:r>
              <a:rPr lang="en-GB" dirty="0"/>
              <a:t>One limitation is that the research focuses on 160 Genz's McDonald’s customers in one city, so the findings should not automatically be applied to every business or customer group.</a:t>
            </a:r>
          </a:p>
          <a:p>
            <a:r>
              <a:rPr lang="en-GB" dirty="0"/>
              <a:t>Overall CRAAP Test result: Reliable and suitable for this assignment.</a:t>
            </a:r>
          </a:p>
        </p:txBody>
      </p:sp>
    </p:spTree>
    <p:extLst>
      <p:ext uri="{BB962C8B-B14F-4D97-AF65-F5344CB8AC3E}">
        <p14:creationId xmlns:p14="http://schemas.microsoft.com/office/powerpoint/2010/main" val="18021208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DBD2F8-3D9A-DBC4-E20D-82EB991D32D7}"/>
              </a:ext>
            </a:extLst>
          </p:cNvPr>
          <p:cNvSpPr>
            <a:spLocks noGrp="1"/>
          </p:cNvSpPr>
          <p:nvPr>
            <p:ph type="title"/>
          </p:nvPr>
        </p:nvSpPr>
        <p:spPr/>
        <p:txBody>
          <a:bodyPr>
            <a:normAutofit/>
          </a:bodyPr>
          <a:lstStyle/>
          <a:p>
            <a:r>
              <a:rPr lang="en-GB" sz="3200" dirty="0"/>
              <a:t>Conclusion</a:t>
            </a:r>
          </a:p>
        </p:txBody>
      </p:sp>
      <p:sp>
        <p:nvSpPr>
          <p:cNvPr id="3" name="Content Placeholder 2">
            <a:extLst>
              <a:ext uri="{FF2B5EF4-FFF2-40B4-BE49-F238E27FC236}">
                <a16:creationId xmlns:a16="http://schemas.microsoft.com/office/drawing/2014/main" id="{E86E84E0-BB37-9E8B-203A-A84E870919D7}"/>
              </a:ext>
            </a:extLst>
          </p:cNvPr>
          <p:cNvSpPr>
            <a:spLocks noGrp="1"/>
          </p:cNvSpPr>
          <p:nvPr>
            <p:ph idx="1"/>
          </p:nvPr>
        </p:nvSpPr>
        <p:spPr/>
        <p:txBody>
          <a:bodyPr/>
          <a:lstStyle/>
          <a:p>
            <a:r>
              <a:rPr lang="en-GB" dirty="0"/>
              <a:t>Customer service is important because service quality can contribute to customer satisfaction and loyalty.</a:t>
            </a:r>
          </a:p>
          <a:p>
            <a:r>
              <a:rPr lang="en-GB" dirty="0"/>
              <a:t>The chosen study provides evidence that improving service quality and customer relationship management can support customer satisfaction and loyalty.</a:t>
            </a:r>
          </a:p>
          <a:p>
            <a:r>
              <a:rPr lang="en-GB" dirty="0"/>
              <a:t>Using the CRAAP test helped me assess the source rather than accepting information without checking  its credibility.</a:t>
            </a:r>
          </a:p>
        </p:txBody>
      </p:sp>
    </p:spTree>
    <p:extLst>
      <p:ext uri="{BB962C8B-B14F-4D97-AF65-F5344CB8AC3E}">
        <p14:creationId xmlns:p14="http://schemas.microsoft.com/office/powerpoint/2010/main" val="220985322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FD2E51-1684-9051-2311-DFD4399ABB7D}"/>
              </a:ext>
            </a:extLst>
          </p:cNvPr>
          <p:cNvSpPr>
            <a:spLocks noGrp="1"/>
          </p:cNvSpPr>
          <p:nvPr>
            <p:ph type="title"/>
          </p:nvPr>
        </p:nvSpPr>
        <p:spPr/>
        <p:txBody>
          <a:bodyPr>
            <a:normAutofit/>
          </a:bodyPr>
          <a:lstStyle/>
          <a:p>
            <a:r>
              <a:rPr lang="en-GB" sz="3200" dirty="0"/>
              <a:t>Reflection</a:t>
            </a:r>
          </a:p>
        </p:txBody>
      </p:sp>
      <p:sp>
        <p:nvSpPr>
          <p:cNvPr id="3" name="Content Placeholder 2">
            <a:extLst>
              <a:ext uri="{FF2B5EF4-FFF2-40B4-BE49-F238E27FC236}">
                <a16:creationId xmlns:a16="http://schemas.microsoft.com/office/drawing/2014/main" id="{6182E8D0-0575-01FD-A585-C2AED8C29283}"/>
              </a:ext>
            </a:extLst>
          </p:cNvPr>
          <p:cNvSpPr>
            <a:spLocks noGrp="1"/>
          </p:cNvSpPr>
          <p:nvPr>
            <p:ph idx="1"/>
          </p:nvPr>
        </p:nvSpPr>
        <p:spPr>
          <a:xfrm>
            <a:off x="838200" y="1825625"/>
            <a:ext cx="10515600" cy="5176066"/>
          </a:xfrm>
        </p:spPr>
        <p:txBody>
          <a:bodyPr>
            <a:normAutofit fontScale="92500"/>
          </a:bodyPr>
          <a:lstStyle/>
          <a:p>
            <a:pPr marL="0" indent="0">
              <a:buNone/>
            </a:pPr>
            <a:r>
              <a:rPr lang="en-GB" dirty="0"/>
              <a:t>One challenge I faced was finding a reliable academic source and checking whether the information was credible.</a:t>
            </a:r>
          </a:p>
          <a:p>
            <a:r>
              <a:rPr lang="en-GB" dirty="0"/>
              <a:t>Using the CRAAP test helped me understand how to check the currency, relevance, authority, accuracy and purpose of a source.</a:t>
            </a:r>
          </a:p>
          <a:p>
            <a:r>
              <a:rPr lang="en-GB" dirty="0"/>
              <a:t>I learned that I should not simply accept information because it appears online . I need to check the author, publication date, research methods and purpose before using a source. I also improved my ability to summarise academic information in simple  English.</a:t>
            </a:r>
          </a:p>
          <a:p>
            <a:r>
              <a:rPr lang="en-GB" dirty="0"/>
              <a:t>This task has also helped me understand that good customer service can improve customer satisfaction, build customer loyalty and contribute to business success. These skills will be useful in my studies and in my workplace, where communicating professionally with residents and responding to their needs are important.</a:t>
            </a:r>
          </a:p>
          <a:p>
            <a:endParaRPr lang="en-GB" dirty="0"/>
          </a:p>
        </p:txBody>
      </p:sp>
    </p:spTree>
    <p:extLst>
      <p:ext uri="{BB962C8B-B14F-4D97-AF65-F5344CB8AC3E}">
        <p14:creationId xmlns:p14="http://schemas.microsoft.com/office/powerpoint/2010/main" val="350073179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6859F3-81E1-97CB-64AE-8DAAA8398321}"/>
              </a:ext>
            </a:extLst>
          </p:cNvPr>
          <p:cNvSpPr>
            <a:spLocks noGrp="1"/>
          </p:cNvSpPr>
          <p:nvPr>
            <p:ph type="title"/>
          </p:nvPr>
        </p:nvSpPr>
        <p:spPr/>
        <p:txBody>
          <a:bodyPr>
            <a:normAutofit/>
          </a:bodyPr>
          <a:lstStyle/>
          <a:p>
            <a:r>
              <a:rPr lang="en-GB" sz="3200" dirty="0"/>
              <a:t>Harvard Reference</a:t>
            </a:r>
          </a:p>
        </p:txBody>
      </p:sp>
      <p:sp>
        <p:nvSpPr>
          <p:cNvPr id="3" name="Content Placeholder 2">
            <a:extLst>
              <a:ext uri="{FF2B5EF4-FFF2-40B4-BE49-F238E27FC236}">
                <a16:creationId xmlns:a16="http://schemas.microsoft.com/office/drawing/2014/main" id="{D9F99EE1-9F6F-AB03-D933-153BC1DF4325}"/>
              </a:ext>
            </a:extLst>
          </p:cNvPr>
          <p:cNvSpPr>
            <a:spLocks noGrp="1"/>
          </p:cNvSpPr>
          <p:nvPr>
            <p:ph idx="1"/>
          </p:nvPr>
        </p:nvSpPr>
        <p:spPr/>
        <p:txBody>
          <a:bodyPr/>
          <a:lstStyle/>
          <a:p>
            <a:r>
              <a:rPr lang="en-GB" dirty="0"/>
              <a:t>Ramadhan, s. and </a:t>
            </a:r>
            <a:r>
              <a:rPr lang="en-GB" dirty="0" err="1"/>
              <a:t>Fikriah</a:t>
            </a:r>
            <a:r>
              <a:rPr lang="en-GB" dirty="0"/>
              <a:t>, N.L. (2024) ‘Service Quality and Customer Relationship Management on Customer Loyalty: The Mediating Role of Customer Satisfaction’, Asian Journal of Economics, Business and Accounting, 24(6), pp. 540-551.</a:t>
            </a:r>
          </a:p>
          <a:p>
            <a:r>
              <a:rPr lang="en-GB" dirty="0"/>
              <a:t>Doi: 10.9734/</a:t>
            </a:r>
            <a:r>
              <a:rPr lang="en-GB" dirty="0" err="1"/>
              <a:t>ajeba</a:t>
            </a:r>
            <a:r>
              <a:rPr lang="en-GB" dirty="0"/>
              <a:t>/2024/v24i61380.</a:t>
            </a:r>
          </a:p>
        </p:txBody>
      </p:sp>
    </p:spTree>
    <p:extLst>
      <p:ext uri="{BB962C8B-B14F-4D97-AF65-F5344CB8AC3E}">
        <p14:creationId xmlns:p14="http://schemas.microsoft.com/office/powerpoint/2010/main" val="213943804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207</TotalTime>
  <Words>1070</Words>
  <Application>Microsoft Office PowerPoint</Application>
  <PresentationFormat>Widescreen</PresentationFormat>
  <Paragraphs>72</Paragraphs>
  <Slides>15</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15</vt:i4>
      </vt:variant>
    </vt:vector>
  </HeadingPairs>
  <TitlesOfParts>
    <vt:vector size="19" baseType="lpstr">
      <vt:lpstr>Aptos</vt:lpstr>
      <vt:lpstr>Aptos Display</vt:lpstr>
      <vt:lpstr>Arial</vt:lpstr>
      <vt:lpstr>Office Theme</vt:lpstr>
      <vt:lpstr>NAME: Evans Kwame Arko:  ID: 2542292</vt:lpstr>
      <vt:lpstr>The Importance of Customer Service for Business Success</vt:lpstr>
      <vt:lpstr>The source I have chosen</vt:lpstr>
      <vt:lpstr>How did I find the source?</vt:lpstr>
      <vt:lpstr>Why did I choose the source?</vt:lpstr>
      <vt:lpstr>I used the CRAAP Test</vt:lpstr>
      <vt:lpstr>CRAAP Test - Currency</vt:lpstr>
      <vt:lpstr>CRAAP Test - Relevance</vt:lpstr>
      <vt:lpstr>CRAAP Test -  Authority</vt:lpstr>
      <vt:lpstr>CRAAP Test - Accuracy</vt:lpstr>
      <vt:lpstr>CRAAP Test -  Purpose</vt:lpstr>
      <vt:lpstr>Overall Evaluation</vt:lpstr>
      <vt:lpstr>Conclusion</vt:lpstr>
      <vt:lpstr>Reflection</vt:lpstr>
      <vt:lpstr>Harvard Reference</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Evans Kwame Arko (2542292)</dc:creator>
  <cp:lastModifiedBy>Evans Kwame Arko (2542292)</cp:lastModifiedBy>
  <cp:revision>7</cp:revision>
  <dcterms:created xsi:type="dcterms:W3CDTF">2026-08-16T15:36:09Z</dcterms:created>
  <dcterms:modified xsi:type="dcterms:W3CDTF">2026-08-17T09:20:27Z</dcterms:modified>
</cp:coreProperties>
</file>