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xls" ContentType="application/vnd.ms-exce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1"/>
  </p:notesMasterIdLst>
  <p:sldIdLst>
    <p:sldId id="310" r:id="rId2"/>
    <p:sldId id="311" r:id="rId3"/>
    <p:sldId id="279" r:id="rId4"/>
    <p:sldId id="280" r:id="rId5"/>
    <p:sldId id="281" r:id="rId6"/>
    <p:sldId id="300" r:id="rId7"/>
    <p:sldId id="299" r:id="rId8"/>
    <p:sldId id="301" r:id="rId9"/>
    <p:sldId id="302" r:id="rId10"/>
    <p:sldId id="303" r:id="rId11"/>
    <p:sldId id="304" r:id="rId12"/>
    <p:sldId id="305" r:id="rId13"/>
    <p:sldId id="306" r:id="rId14"/>
    <p:sldId id="307" r:id="rId15"/>
    <p:sldId id="308" r:id="rId16"/>
    <p:sldId id="309" r:id="rId17"/>
    <p:sldId id="286" r:id="rId18"/>
    <p:sldId id="312" r:id="rId19"/>
    <p:sldId id="287" r:id="rId2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3CC"/>
    <a:srgbClr val="EAEAEA"/>
    <a:srgbClr val="FFFFCC"/>
    <a:srgbClr val="008000"/>
    <a:srgbClr val="6699FF"/>
    <a:srgbClr val="FFCC99"/>
    <a:srgbClr val="DDDDDD"/>
    <a:srgbClr val="FF66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3119" autoAdjust="0"/>
    <p:restoredTop sz="97477" autoAdjust="0"/>
  </p:normalViewPr>
  <p:slideViewPr>
    <p:cSldViewPr>
      <p:cViewPr varScale="1">
        <p:scale>
          <a:sx n="100" d="100"/>
          <a:sy n="100" d="100"/>
        </p:scale>
        <p:origin x="-71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png"/></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image" Target="../media/image14.wmf"/><Relationship Id="rId1" Type="http://schemas.openxmlformats.org/officeDocument/2006/relationships/image" Target="../media/image13.emf"/><Relationship Id="rId5" Type="http://schemas.openxmlformats.org/officeDocument/2006/relationships/image" Target="../media/image17.wmf"/><Relationship Id="rId4" Type="http://schemas.openxmlformats.org/officeDocument/2006/relationships/image" Target="../media/image16.wmf"/></Relationships>
</file>

<file path=ppt/drawings/_rels/vmlDrawing3.vml.rels><?xml version="1.0" encoding="UTF-8" standalone="yes"?>
<Relationships xmlns="http://schemas.openxmlformats.org/package/2006/relationships"><Relationship Id="rId8" Type="http://schemas.openxmlformats.org/officeDocument/2006/relationships/image" Target="../media/image28.wmf"/><Relationship Id="rId3" Type="http://schemas.openxmlformats.org/officeDocument/2006/relationships/image" Target="../media/image23.wmf"/><Relationship Id="rId7" Type="http://schemas.openxmlformats.org/officeDocument/2006/relationships/image" Target="../media/image27.wmf"/><Relationship Id="rId2" Type="http://schemas.openxmlformats.org/officeDocument/2006/relationships/image" Target="../media/image22.wmf"/><Relationship Id="rId1" Type="http://schemas.openxmlformats.org/officeDocument/2006/relationships/image" Target="../media/image21.wmf"/><Relationship Id="rId6" Type="http://schemas.openxmlformats.org/officeDocument/2006/relationships/image" Target="../media/image26.wmf"/><Relationship Id="rId5" Type="http://schemas.openxmlformats.org/officeDocument/2006/relationships/image" Target="../media/image25.wmf"/><Relationship Id="rId4" Type="http://schemas.openxmlformats.org/officeDocument/2006/relationships/image" Target="../media/image24.wmf"/><Relationship Id="rId9" Type="http://schemas.openxmlformats.org/officeDocument/2006/relationships/image" Target="../media/image29.w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32.wmf"/><Relationship Id="rId1" Type="http://schemas.openxmlformats.org/officeDocument/2006/relationships/image" Target="../media/image31.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3.wmf"/></Relationships>
</file>

<file path=ppt/drawings/_rels/vmlDrawing6.vml.rels><?xml version="1.0" encoding="UTF-8" standalone="yes"?>
<Relationships xmlns="http://schemas.openxmlformats.org/package/2006/relationships"><Relationship Id="rId3" Type="http://schemas.openxmlformats.org/officeDocument/2006/relationships/image" Target="../media/image37.wmf"/><Relationship Id="rId2" Type="http://schemas.openxmlformats.org/officeDocument/2006/relationships/image" Target="../media/image36.wmf"/><Relationship Id="rId1" Type="http://schemas.openxmlformats.org/officeDocument/2006/relationships/image" Target="../media/image35.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277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0A50E50D-BF20-4236-8F91-C27B7FB24FD6}"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a:ln/>
        </p:spPr>
      </p:sp>
      <p:sp>
        <p:nvSpPr>
          <p:cNvPr id="82947"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7CB97365-EBCA-4027-87D5-99FC1D4DF0BB}" type="datetimeFigureOut">
              <a:rPr lang="en-US" smtClean="0"/>
              <a:pPr/>
              <a:t>2/18/2013</a:t>
            </a:fld>
            <a:endParaRPr lang="en-US"/>
          </a:p>
        </p:txBody>
      </p:sp>
      <p:sp>
        <p:nvSpPr>
          <p:cNvPr id="17" name="Footer Placeholder 16"/>
          <p:cNvSpPr>
            <a:spLocks noGrp="1"/>
          </p:cNvSpPr>
          <p:nvPr>
            <p:ph type="ftr" sz="quarter" idx="11"/>
          </p:nvPr>
        </p:nvSpPr>
        <p:spPr/>
        <p:txBody>
          <a:bodyPr/>
          <a:lstStyle/>
          <a:p>
            <a:endParaRPr kumimoji="0" lang="en-US"/>
          </a:p>
        </p:txBody>
      </p:sp>
      <p:sp>
        <p:nvSpPr>
          <p:cNvPr id="29" name="Slide Number Placeholder 28"/>
          <p:cNvSpPr>
            <a:spLocks noGrp="1"/>
          </p:cNvSpPr>
          <p:nvPr>
            <p:ph type="sldNum" sz="quarter" idx="12"/>
          </p:nvPr>
        </p:nvSpPr>
        <p:spPr/>
        <p:txBody>
          <a:bodyPr/>
          <a:lstStyle/>
          <a:p>
            <a:fld id="{42B5FAF5-555A-4223-B345-654F9161A0A7}"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CB97365-EBCA-4027-87D5-99FC1D4DF0BB}" type="datetimeFigureOut">
              <a:rPr lang="en-US" smtClean="0"/>
              <a:pPr/>
              <a:t>2/18/2013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0EE8BC9E-970C-499E-ACFE-65E5E1356E1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CB97365-EBCA-4027-87D5-99FC1D4DF0BB}" type="datetimeFigureOut">
              <a:rPr lang="en-US" smtClean="0"/>
              <a:pPr/>
              <a:t>2/18/2013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7924800" y="6416675"/>
            <a:ext cx="762000" cy="365125"/>
          </a:xfrm>
        </p:spPr>
        <p:txBody>
          <a:bodyPr/>
          <a:lstStyle/>
          <a:p>
            <a:fld id="{D75AA952-8611-44F2-A1C4-02CFF6E58AD1}"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CB97365-EBCA-4027-87D5-99FC1D4DF0BB}" type="datetimeFigureOut">
              <a:rPr lang="en-US" smtClean="0"/>
              <a:pPr/>
              <a:t>2/18/2013</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0DE4E030-39B2-4C11-969D-FAF1A94B239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655620"/>
          </a:xfrm>
        </p:spPr>
        <p:txBody>
          <a:bodyPr anchor="ctr"/>
          <a:lstStyle>
            <a:lvl1pPr>
              <a:defRPr/>
            </a:lvl1pPr>
          </a:lstStyle>
          <a:p>
            <a:r>
              <a:rPr kumimoji="0" lang="en-US" dirty="0" smtClean="0"/>
              <a:t>Click to edit Master title style</a:t>
            </a:r>
            <a:endParaRPr kumimoji="0" lang="en-US" dirty="0"/>
          </a:p>
        </p:txBody>
      </p:sp>
      <p:sp>
        <p:nvSpPr>
          <p:cNvPr id="3" name="Text Placeholder 2"/>
          <p:cNvSpPr>
            <a:spLocks noGrp="1"/>
          </p:cNvSpPr>
          <p:nvPr>
            <p:ph type="body" idx="1"/>
          </p:nvPr>
        </p:nvSpPr>
        <p:spPr>
          <a:xfrm>
            <a:off x="457200" y="1000108"/>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dirty="0" smtClean="0"/>
              <a:t>Click to edit Master text styles</a:t>
            </a:r>
          </a:p>
        </p:txBody>
      </p:sp>
      <p:sp>
        <p:nvSpPr>
          <p:cNvPr id="4" name="Text Placeholder 3"/>
          <p:cNvSpPr>
            <a:spLocks noGrp="1"/>
          </p:cNvSpPr>
          <p:nvPr>
            <p:ph type="body" sz="half" idx="3"/>
          </p:nvPr>
        </p:nvSpPr>
        <p:spPr>
          <a:xfrm>
            <a:off x="4645025" y="1000108"/>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dirty="0" smtClean="0"/>
              <a:t>Click to edit Master text styles</a:t>
            </a:r>
          </a:p>
        </p:txBody>
      </p:sp>
      <p:sp>
        <p:nvSpPr>
          <p:cNvPr id="5" name="Content Placeholder 4"/>
          <p:cNvSpPr>
            <a:spLocks noGrp="1"/>
          </p:cNvSpPr>
          <p:nvPr>
            <p:ph sz="quarter" idx="2"/>
          </p:nvPr>
        </p:nvSpPr>
        <p:spPr>
          <a:xfrm>
            <a:off x="457200" y="1785926"/>
            <a:ext cx="4040188" cy="4340237"/>
          </a:xfrm>
        </p:spPr>
        <p:txBody>
          <a:bodyPr/>
          <a:lstStyle>
            <a:lvl1pPr>
              <a:defRPr sz="2400"/>
            </a:lvl1pPr>
            <a:lvl2pPr>
              <a:defRPr sz="2000"/>
            </a:lvl2pPr>
            <a:lvl3pPr>
              <a:defRPr sz="1800"/>
            </a:lvl3pPr>
            <a:lvl4pPr>
              <a:defRPr sz="1600"/>
            </a:lvl4pPr>
            <a:lvl5pPr>
              <a:defRPr sz="16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6" name="Content Placeholder 5"/>
          <p:cNvSpPr>
            <a:spLocks noGrp="1"/>
          </p:cNvSpPr>
          <p:nvPr>
            <p:ph sz="quarter" idx="4"/>
          </p:nvPr>
        </p:nvSpPr>
        <p:spPr>
          <a:xfrm>
            <a:off x="4645025" y="1785926"/>
            <a:ext cx="4041775" cy="4340237"/>
          </a:xfrm>
        </p:spPr>
        <p:txBody>
          <a:bodyPr/>
          <a:lstStyle>
            <a:lvl1pPr>
              <a:defRPr sz="2400"/>
            </a:lvl1pPr>
            <a:lvl2pPr>
              <a:defRPr sz="2000"/>
            </a:lvl2pPr>
            <a:lvl3pPr>
              <a:defRPr sz="1800"/>
            </a:lvl3pPr>
            <a:lvl4pPr>
              <a:defRPr sz="1600"/>
            </a:lvl4pPr>
            <a:lvl5pPr>
              <a:defRPr sz="16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7" name="Date Placeholder 6"/>
          <p:cNvSpPr>
            <a:spLocks noGrp="1"/>
          </p:cNvSpPr>
          <p:nvPr>
            <p:ph type="dt" sz="half" idx="10"/>
          </p:nvPr>
        </p:nvSpPr>
        <p:spPr/>
        <p:txBody>
          <a:bodyPr/>
          <a:lstStyle/>
          <a:p>
            <a:fld id="{7CB97365-EBCA-4027-87D5-99FC1D4DF0BB}" type="datetimeFigureOut">
              <a:rPr lang="en-US" smtClean="0"/>
              <a:pPr/>
              <a:t>2/18/2013</a:t>
            </a:fld>
            <a:endParaRPr 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fld id="{909D6269-D6B0-42A4-B3F1-A472405BF07E}"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CB97365-EBCA-4027-87D5-99FC1D4DF0BB}" type="datetimeFigureOut">
              <a:rPr lang="en-US" smtClean="0"/>
              <a:pPr/>
              <a:t>2/18/2013</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D799873E-E181-4379-A91F-2369DD43C46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B97365-EBCA-4027-87D5-99FC1D4DF0BB}" type="datetimeFigureOut">
              <a:rPr lang="en-US" smtClean="0"/>
              <a:pPr/>
              <a:t>2/18/2013</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A7235837-544E-46AE-A18C-3EE0B2BFBD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CB97365-EBCA-4027-87D5-99FC1D4DF0BB}" type="datetimeFigureOut">
              <a:rPr lang="en-US" smtClean="0"/>
              <a:pPr/>
              <a:t>2/18/2013</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EBE9409A-907F-4CED-88C6-622C0794F8E9}"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CB97365-EBCA-4027-87D5-99FC1D4DF0BB}" type="datetimeFigureOut">
              <a:rPr lang="en-US" smtClean="0"/>
              <a:pPr/>
              <a:t>2/18/2013</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1147D3EF-7F83-444C-92FD-2055C06F3A22}"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CB97365-EBCA-4027-87D5-99FC1D4DF0BB}" type="datetimeFigureOut">
              <a:rPr lang="en-US" smtClean="0"/>
              <a:pPr/>
              <a:t>2/18/2013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80698B0-4BC6-43BD-B5D4-D36FF15FD20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CB97365-EBCA-4027-87D5-99FC1D4DF0BB}" type="datetimeFigureOut">
              <a:rPr lang="en-US" smtClean="0"/>
              <a:pPr/>
              <a:t>2/18/2013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E85E847-B99E-49DE-B9DB-78771728A30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654032"/>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dirty="0" smtClean="0"/>
              <a:t>Click to edit Master title style</a:t>
            </a:r>
            <a:endParaRPr kumimoji="0" lang="en-US" dirty="0"/>
          </a:p>
        </p:txBody>
      </p:sp>
      <p:sp>
        <p:nvSpPr>
          <p:cNvPr id="13" name="Text Placeholder 12"/>
          <p:cNvSpPr>
            <a:spLocks noGrp="1"/>
          </p:cNvSpPr>
          <p:nvPr>
            <p:ph type="body" idx="1"/>
          </p:nvPr>
        </p:nvSpPr>
        <p:spPr>
          <a:xfrm>
            <a:off x="457200" y="1000108"/>
            <a:ext cx="8229600" cy="53092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7CB97365-EBCA-4027-87D5-99FC1D4DF0BB}" type="datetimeFigureOut">
              <a:rPr lang="en-US" smtClean="0"/>
              <a:pPr/>
              <a:t>2/18/2013</a:t>
            </a:fld>
            <a:endParaRPr lang="en-US">
              <a:solidFill>
                <a:schemeClr val="tx1">
                  <a:shade val="50000"/>
                </a:scheme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kumimoji="0" lang="en-US">
              <a:solidFill>
                <a:schemeClr val="tx1">
                  <a:shade val="50000"/>
                </a:scheme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FF4E6624-ADBF-4EBE-8D8F-D30B1387C7D7}"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rtl="0" eaLnBrk="1" latinLnBrk="0" hangingPunct="1">
        <a:spcBef>
          <a:spcPct val="0"/>
        </a:spcBef>
        <a:buNone/>
        <a:defRPr kumimoji="0" sz="36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Arial" pitchFamily="34" charset="0"/>
          <a:ea typeface="+mj-ea"/>
          <a:cs typeface="Arial" pitchFamily="34" charset="0"/>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0.png"/><Relationship Id="rId4" Type="http://schemas.openxmlformats.org/officeDocument/2006/relationships/oleObject" Target="../embeddings/oleObject1.bin"/></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oleObject" Target="../embeddings/oleObject5.bin"/><Relationship Id="rId3" Type="http://schemas.openxmlformats.org/officeDocument/2006/relationships/notesSlide" Target="../notesSlides/notesSlide8.xml"/><Relationship Id="rId7" Type="http://schemas.openxmlformats.org/officeDocument/2006/relationships/oleObject" Target="../embeddings/oleObject4.bin"/><Relationship Id="rId2" Type="http://schemas.openxmlformats.org/officeDocument/2006/relationships/slideLayout" Target="../slideLayouts/slideLayout6.xml"/><Relationship Id="rId1" Type="http://schemas.openxmlformats.org/officeDocument/2006/relationships/vmlDrawing" Target="../drawings/vmlDrawing2.vml"/><Relationship Id="rId6" Type="http://schemas.openxmlformats.org/officeDocument/2006/relationships/oleObject" Target="../embeddings/oleObject3.bin"/><Relationship Id="rId5" Type="http://schemas.openxmlformats.org/officeDocument/2006/relationships/oleObject" Target="../embeddings/oleObject2.bin"/><Relationship Id="rId4" Type="http://schemas.openxmlformats.org/officeDocument/2006/relationships/oleObject" Target="../embeddings/Microsoft_Office_Excel_97-2003_Worksheet1.xls"/></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8" Type="http://schemas.openxmlformats.org/officeDocument/2006/relationships/oleObject" Target="../embeddings/oleObject9.bin"/><Relationship Id="rId13" Type="http://schemas.openxmlformats.org/officeDocument/2006/relationships/oleObject" Target="../embeddings/oleObject14.bin"/><Relationship Id="rId3" Type="http://schemas.openxmlformats.org/officeDocument/2006/relationships/notesSlide" Target="../notesSlides/notesSlide10.xml"/><Relationship Id="rId7" Type="http://schemas.openxmlformats.org/officeDocument/2006/relationships/image" Target="../media/image30.jpeg"/><Relationship Id="rId12" Type="http://schemas.openxmlformats.org/officeDocument/2006/relationships/oleObject" Target="../embeddings/oleObject13.bin"/><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oleObject" Target="../embeddings/oleObject8.bin"/><Relationship Id="rId11" Type="http://schemas.openxmlformats.org/officeDocument/2006/relationships/oleObject" Target="../embeddings/oleObject12.bin"/><Relationship Id="rId5" Type="http://schemas.openxmlformats.org/officeDocument/2006/relationships/oleObject" Target="../embeddings/oleObject7.bin"/><Relationship Id="rId10" Type="http://schemas.openxmlformats.org/officeDocument/2006/relationships/oleObject" Target="../embeddings/oleObject11.bin"/><Relationship Id="rId4" Type="http://schemas.openxmlformats.org/officeDocument/2006/relationships/oleObject" Target="../embeddings/oleObject6.bin"/><Relationship Id="rId9" Type="http://schemas.openxmlformats.org/officeDocument/2006/relationships/oleObject" Target="../embeddings/oleObject10.bin"/></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vmlDrawing" Target="../drawings/vmlDrawing4.vml"/><Relationship Id="rId5" Type="http://schemas.openxmlformats.org/officeDocument/2006/relationships/oleObject" Target="../embeddings/oleObject16.bin"/><Relationship Id="rId4" Type="http://schemas.openxmlformats.org/officeDocument/2006/relationships/oleObject" Target="../embeddings/oleObject15.bin"/></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vmlDrawing" Target="../drawings/vmlDrawing5.vml"/><Relationship Id="rId5" Type="http://schemas.openxmlformats.org/officeDocument/2006/relationships/image" Target="../media/image30.jpeg"/><Relationship Id="rId4" Type="http://schemas.openxmlformats.org/officeDocument/2006/relationships/oleObject" Target="../embeddings/oleObject17.bin"/></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oleObject" Target="../embeddings/oleObject20.bin"/><Relationship Id="rId2" Type="http://schemas.openxmlformats.org/officeDocument/2006/relationships/slideLayout" Target="../slideLayouts/slideLayout7.xml"/><Relationship Id="rId1" Type="http://schemas.openxmlformats.org/officeDocument/2006/relationships/vmlDrawing" Target="../drawings/vmlDrawing6.vml"/><Relationship Id="rId6" Type="http://schemas.openxmlformats.org/officeDocument/2006/relationships/oleObject" Target="../embeddings/oleObject19.bin"/><Relationship Id="rId5" Type="http://schemas.openxmlformats.org/officeDocument/2006/relationships/oleObject" Target="../embeddings/oleObject18.bin"/><Relationship Id="rId4" Type="http://schemas.openxmlformats.org/officeDocument/2006/relationships/image" Target="../media/image30.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dirty="0" smtClean="0">
                <a:latin typeface="Arial" pitchFamily="34" charset="0"/>
                <a:cs typeface="Arial" pitchFamily="34" charset="0"/>
              </a:rPr>
              <a:t>Data Warehousing for Business Intelligence</a:t>
            </a:r>
            <a:endParaRPr lang="en-GB" dirty="0">
              <a:latin typeface="Arial" pitchFamily="34" charset="0"/>
              <a:cs typeface="Arial" pitchFamily="34" charset="0"/>
            </a:endParaRPr>
          </a:p>
        </p:txBody>
      </p:sp>
      <p:sp>
        <p:nvSpPr>
          <p:cNvPr id="3" name="Subtitle 2"/>
          <p:cNvSpPr>
            <a:spLocks noGrp="1"/>
          </p:cNvSpPr>
          <p:nvPr>
            <p:ph type="subTitle" idx="1"/>
          </p:nvPr>
        </p:nvSpPr>
        <p:spPr/>
        <p:txBody>
          <a:bodyPr>
            <a:normAutofit fontScale="77500" lnSpcReduction="20000"/>
          </a:bodyPr>
          <a:lstStyle/>
          <a:p>
            <a:r>
              <a:rPr lang="en-GB" dirty="0" smtClean="0"/>
              <a:t>M3X8636</a:t>
            </a:r>
          </a:p>
          <a:p>
            <a:r>
              <a:rPr lang="en-GB" dirty="0" smtClean="0"/>
              <a:t>Lecture 13</a:t>
            </a:r>
          </a:p>
          <a:p>
            <a:r>
              <a:rPr lang="en-GB" dirty="0" smtClean="0"/>
              <a:t> Starting in WEKA</a:t>
            </a:r>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In this lecture we will:</a:t>
            </a:r>
          </a:p>
          <a:p>
            <a:pPr lvl="1"/>
            <a:r>
              <a:rPr lang="en-GB" dirty="0" smtClean="0"/>
              <a:t>Perform a data mining task in WEKA</a:t>
            </a:r>
          </a:p>
          <a:p>
            <a:pPr lvl="1"/>
            <a:r>
              <a:rPr lang="en-GB" dirty="0" smtClean="0"/>
              <a:t>Review basic concepts in statistics and probability</a:t>
            </a:r>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600" name="Picture 14"/>
          <p:cNvPicPr>
            <a:picLocks noChangeAspect="1" noChangeArrowheads="1"/>
          </p:cNvPicPr>
          <p:nvPr/>
        </p:nvPicPr>
        <p:blipFill>
          <a:blip r:embed="rId3"/>
          <a:srcRect/>
          <a:stretch>
            <a:fillRect/>
          </a:stretch>
        </p:blipFill>
        <p:spPr bwMode="auto">
          <a:xfrm>
            <a:off x="3810000" y="1673225"/>
            <a:ext cx="2133600" cy="1173163"/>
          </a:xfrm>
          <a:prstGeom prst="rect">
            <a:avLst/>
          </a:prstGeom>
          <a:noFill/>
          <a:ln w="9525">
            <a:noFill/>
            <a:miter lim="800000"/>
            <a:headEnd/>
            <a:tailEnd/>
          </a:ln>
        </p:spPr>
      </p:pic>
      <p:sp>
        <p:nvSpPr>
          <p:cNvPr id="24601" name="Text Box 15"/>
          <p:cNvSpPr txBox="1">
            <a:spLocks noChangeArrowheads="1"/>
          </p:cNvSpPr>
          <p:nvPr/>
        </p:nvSpPr>
        <p:spPr bwMode="auto">
          <a:xfrm>
            <a:off x="3779838" y="1363663"/>
            <a:ext cx="2090737" cy="336550"/>
          </a:xfrm>
          <a:prstGeom prst="rect">
            <a:avLst/>
          </a:prstGeom>
          <a:noFill/>
          <a:ln w="9525">
            <a:noFill/>
            <a:miter lim="800000"/>
            <a:headEnd/>
            <a:tailEnd/>
          </a:ln>
        </p:spPr>
        <p:txBody>
          <a:bodyPr wrap="none">
            <a:spAutoFit/>
          </a:bodyPr>
          <a:lstStyle/>
          <a:p>
            <a:r>
              <a:rPr lang="en-GB" sz="1600" b="1" i="1"/>
              <a:t>Associate</a:t>
            </a:r>
            <a:r>
              <a:rPr lang="en-GB" sz="1600" b="1"/>
              <a:t> Tab page</a:t>
            </a:r>
          </a:p>
        </p:txBody>
      </p:sp>
      <p:sp>
        <p:nvSpPr>
          <p:cNvPr id="24579" name="Rectangle 2"/>
          <p:cNvSpPr>
            <a:spLocks noGrp="1" noChangeArrowheads="1"/>
          </p:cNvSpPr>
          <p:nvPr>
            <p:ph type="title"/>
          </p:nvPr>
        </p:nvSpPr>
        <p:spPr>
          <a:xfrm>
            <a:off x="0" y="0"/>
            <a:ext cx="7685087" cy="1012825"/>
          </a:xfrm>
        </p:spPr>
        <p:txBody>
          <a:bodyPr/>
          <a:lstStyle/>
          <a:p>
            <a:r>
              <a:rPr lang="en-GB" sz="3200" b="1" dirty="0" smtClean="0"/>
              <a:t>Data Mining in </a:t>
            </a:r>
            <a:r>
              <a:rPr lang="en-GB" sz="3200" b="1" dirty="0" err="1" smtClean="0"/>
              <a:t>Weka</a:t>
            </a:r>
            <a:r>
              <a:rPr lang="en-GB" sz="3200" b="1" dirty="0" smtClean="0"/>
              <a:t> Explorer</a:t>
            </a:r>
          </a:p>
        </p:txBody>
      </p:sp>
      <p:sp>
        <p:nvSpPr>
          <p:cNvPr id="24580" name="Rectangle 3"/>
          <p:cNvSpPr>
            <a:spLocks noGrp="1" noChangeArrowheads="1"/>
          </p:cNvSpPr>
          <p:nvPr>
            <p:ph idx="1"/>
          </p:nvPr>
        </p:nvSpPr>
        <p:spPr>
          <a:xfrm>
            <a:off x="722313" y="1371600"/>
            <a:ext cx="8097837" cy="533400"/>
          </a:xfrm>
        </p:spPr>
        <p:txBody>
          <a:bodyPr/>
          <a:lstStyle/>
          <a:p>
            <a:pPr marL="284163" indent="-284163"/>
            <a:r>
              <a:rPr lang="en-GB" sz="2800" b="1" smtClean="0"/>
              <a:t>The roadmap</a:t>
            </a:r>
          </a:p>
        </p:txBody>
      </p:sp>
      <p:sp>
        <p:nvSpPr>
          <p:cNvPr id="24582" name="Text Box 5"/>
          <p:cNvSpPr txBox="1">
            <a:spLocks noChangeArrowheads="1"/>
          </p:cNvSpPr>
          <p:nvPr/>
        </p:nvSpPr>
        <p:spPr bwMode="auto">
          <a:xfrm>
            <a:off x="750888" y="2276475"/>
            <a:ext cx="2236787" cy="336550"/>
          </a:xfrm>
          <a:prstGeom prst="rect">
            <a:avLst/>
          </a:prstGeom>
          <a:noFill/>
          <a:ln w="9525">
            <a:noFill/>
            <a:miter lim="800000"/>
            <a:headEnd/>
            <a:tailEnd/>
          </a:ln>
        </p:spPr>
        <p:txBody>
          <a:bodyPr wrap="none">
            <a:spAutoFit/>
          </a:bodyPr>
          <a:lstStyle/>
          <a:p>
            <a:r>
              <a:rPr lang="en-GB" sz="1600" b="1" i="1"/>
              <a:t>Preprocess</a:t>
            </a:r>
            <a:r>
              <a:rPr lang="en-GB" sz="1600" b="1"/>
              <a:t> Tab page</a:t>
            </a:r>
          </a:p>
        </p:txBody>
      </p:sp>
      <p:sp>
        <p:nvSpPr>
          <p:cNvPr id="24583" name="Text Box 7"/>
          <p:cNvSpPr txBox="1">
            <a:spLocks noChangeArrowheads="1"/>
          </p:cNvSpPr>
          <p:nvPr/>
        </p:nvSpPr>
        <p:spPr bwMode="auto">
          <a:xfrm>
            <a:off x="1503363" y="4357688"/>
            <a:ext cx="620712" cy="519112"/>
          </a:xfrm>
          <a:prstGeom prst="rect">
            <a:avLst/>
          </a:prstGeom>
          <a:noFill/>
          <a:ln w="9525">
            <a:noFill/>
            <a:miter lim="800000"/>
            <a:headEnd/>
            <a:tailEnd/>
          </a:ln>
        </p:spPr>
        <p:txBody>
          <a:bodyPr wrap="none">
            <a:spAutoFit/>
          </a:bodyPr>
          <a:lstStyle/>
          <a:p>
            <a:r>
              <a:rPr lang="en-GB" sz="2800"/>
              <a:t>(1)</a:t>
            </a:r>
          </a:p>
        </p:txBody>
      </p:sp>
      <p:pic>
        <p:nvPicPr>
          <p:cNvPr id="24598" name="Picture 10"/>
          <p:cNvPicPr>
            <a:picLocks noChangeAspect="1" noChangeArrowheads="1"/>
          </p:cNvPicPr>
          <p:nvPr/>
        </p:nvPicPr>
        <p:blipFill>
          <a:blip r:embed="rId4"/>
          <a:srcRect/>
          <a:stretch>
            <a:fillRect/>
          </a:stretch>
        </p:blipFill>
        <p:spPr bwMode="auto">
          <a:xfrm>
            <a:off x="3790950" y="3024188"/>
            <a:ext cx="2147888" cy="1196975"/>
          </a:xfrm>
          <a:prstGeom prst="rect">
            <a:avLst/>
          </a:prstGeom>
          <a:noFill/>
          <a:ln w="9525">
            <a:noFill/>
            <a:miter lim="800000"/>
            <a:headEnd/>
            <a:tailEnd/>
          </a:ln>
        </p:spPr>
      </p:pic>
      <p:sp>
        <p:nvSpPr>
          <p:cNvPr id="24599" name="Text Box 11"/>
          <p:cNvSpPr txBox="1">
            <a:spLocks noChangeArrowheads="1"/>
          </p:cNvSpPr>
          <p:nvPr/>
        </p:nvSpPr>
        <p:spPr bwMode="auto">
          <a:xfrm>
            <a:off x="3819525" y="2781300"/>
            <a:ext cx="1831975" cy="336550"/>
          </a:xfrm>
          <a:prstGeom prst="rect">
            <a:avLst/>
          </a:prstGeom>
          <a:noFill/>
          <a:ln w="9525">
            <a:noFill/>
            <a:miter lim="800000"/>
            <a:headEnd/>
            <a:tailEnd/>
          </a:ln>
        </p:spPr>
        <p:txBody>
          <a:bodyPr wrap="none">
            <a:spAutoFit/>
          </a:bodyPr>
          <a:lstStyle/>
          <a:p>
            <a:r>
              <a:rPr lang="en-GB" sz="1600" b="1" i="1"/>
              <a:t>Cluster</a:t>
            </a:r>
            <a:r>
              <a:rPr lang="en-GB" sz="1600" b="1"/>
              <a:t> Tab page</a:t>
            </a:r>
          </a:p>
        </p:txBody>
      </p:sp>
      <p:sp>
        <p:nvSpPr>
          <p:cNvPr id="24585" name="Text Box 17"/>
          <p:cNvSpPr txBox="1">
            <a:spLocks noChangeArrowheads="1"/>
          </p:cNvSpPr>
          <p:nvPr/>
        </p:nvSpPr>
        <p:spPr bwMode="auto">
          <a:xfrm>
            <a:off x="4572000" y="5715000"/>
            <a:ext cx="620713" cy="519113"/>
          </a:xfrm>
          <a:prstGeom prst="rect">
            <a:avLst/>
          </a:prstGeom>
          <a:noFill/>
          <a:ln w="9525">
            <a:noFill/>
            <a:miter lim="800000"/>
            <a:headEnd/>
            <a:tailEnd/>
          </a:ln>
        </p:spPr>
        <p:txBody>
          <a:bodyPr wrap="none">
            <a:spAutoFit/>
          </a:bodyPr>
          <a:lstStyle/>
          <a:p>
            <a:r>
              <a:rPr lang="en-GB" sz="2800"/>
              <a:t>(2)</a:t>
            </a:r>
          </a:p>
        </p:txBody>
      </p:sp>
      <p:pic>
        <p:nvPicPr>
          <p:cNvPr id="24596" name="Picture 8"/>
          <p:cNvPicPr>
            <a:picLocks noChangeAspect="1" noChangeArrowheads="1"/>
          </p:cNvPicPr>
          <p:nvPr/>
        </p:nvPicPr>
        <p:blipFill>
          <a:blip r:embed="rId5"/>
          <a:srcRect/>
          <a:stretch>
            <a:fillRect/>
          </a:stretch>
        </p:blipFill>
        <p:spPr bwMode="auto">
          <a:xfrm>
            <a:off x="3810000" y="4519613"/>
            <a:ext cx="2133600" cy="1195387"/>
          </a:xfrm>
          <a:prstGeom prst="rect">
            <a:avLst/>
          </a:prstGeom>
          <a:noFill/>
          <a:ln w="9525">
            <a:noFill/>
            <a:miter lim="800000"/>
            <a:headEnd/>
            <a:tailEnd/>
          </a:ln>
        </p:spPr>
      </p:pic>
      <p:sp>
        <p:nvSpPr>
          <p:cNvPr id="24597" name="Text Box 9"/>
          <p:cNvSpPr txBox="1">
            <a:spLocks noChangeArrowheads="1"/>
          </p:cNvSpPr>
          <p:nvPr/>
        </p:nvSpPr>
        <p:spPr bwMode="auto">
          <a:xfrm>
            <a:off x="3740150" y="4221163"/>
            <a:ext cx="1911350" cy="336550"/>
          </a:xfrm>
          <a:prstGeom prst="rect">
            <a:avLst/>
          </a:prstGeom>
          <a:noFill/>
          <a:ln w="9525">
            <a:noFill/>
            <a:miter lim="800000"/>
            <a:headEnd/>
            <a:tailEnd/>
          </a:ln>
        </p:spPr>
        <p:txBody>
          <a:bodyPr wrap="none">
            <a:spAutoFit/>
          </a:bodyPr>
          <a:lstStyle/>
          <a:p>
            <a:r>
              <a:rPr lang="en-GB" sz="1600" b="1" i="1"/>
              <a:t>Classify</a:t>
            </a:r>
            <a:r>
              <a:rPr lang="en-GB" sz="1600" b="1"/>
              <a:t> Tab page</a:t>
            </a:r>
          </a:p>
        </p:txBody>
      </p:sp>
      <p:pic>
        <p:nvPicPr>
          <p:cNvPr id="24587" name="Picture 18"/>
          <p:cNvPicPr>
            <a:picLocks noChangeAspect="1" noChangeArrowheads="1"/>
          </p:cNvPicPr>
          <p:nvPr/>
        </p:nvPicPr>
        <p:blipFill>
          <a:blip r:embed="rId6"/>
          <a:srcRect/>
          <a:stretch>
            <a:fillRect/>
          </a:stretch>
        </p:blipFill>
        <p:spPr bwMode="auto">
          <a:xfrm>
            <a:off x="6934200" y="2743200"/>
            <a:ext cx="2057400" cy="1649413"/>
          </a:xfrm>
          <a:prstGeom prst="rect">
            <a:avLst/>
          </a:prstGeom>
          <a:noFill/>
          <a:ln w="9525">
            <a:noFill/>
            <a:miter lim="800000"/>
            <a:headEnd/>
            <a:tailEnd/>
          </a:ln>
        </p:spPr>
      </p:pic>
      <p:sp>
        <p:nvSpPr>
          <p:cNvPr id="24588" name="Text Box 19"/>
          <p:cNvSpPr txBox="1">
            <a:spLocks noChangeArrowheads="1"/>
          </p:cNvSpPr>
          <p:nvPr/>
        </p:nvSpPr>
        <p:spPr bwMode="auto">
          <a:xfrm>
            <a:off x="6710363" y="2438400"/>
            <a:ext cx="2433637" cy="336550"/>
          </a:xfrm>
          <a:prstGeom prst="rect">
            <a:avLst/>
          </a:prstGeom>
          <a:noFill/>
          <a:ln w="9525">
            <a:noFill/>
            <a:miter lim="800000"/>
            <a:headEnd/>
            <a:tailEnd/>
          </a:ln>
        </p:spPr>
        <p:txBody>
          <a:bodyPr wrap="none">
            <a:spAutoFit/>
          </a:bodyPr>
          <a:lstStyle/>
          <a:p>
            <a:r>
              <a:rPr lang="en-GB" sz="1600" b="1" i="1"/>
              <a:t>Tree Visualiser</a:t>
            </a:r>
            <a:r>
              <a:rPr lang="en-GB" sz="1600" b="1"/>
              <a:t> window</a:t>
            </a:r>
          </a:p>
        </p:txBody>
      </p:sp>
      <p:sp>
        <p:nvSpPr>
          <p:cNvPr id="24589" name="Text Box 22"/>
          <p:cNvSpPr txBox="1">
            <a:spLocks noChangeArrowheads="1"/>
          </p:cNvSpPr>
          <p:nvPr/>
        </p:nvSpPr>
        <p:spPr bwMode="auto">
          <a:xfrm>
            <a:off x="7772400" y="4343400"/>
            <a:ext cx="620713" cy="519113"/>
          </a:xfrm>
          <a:prstGeom prst="rect">
            <a:avLst/>
          </a:prstGeom>
          <a:noFill/>
          <a:ln w="9525">
            <a:noFill/>
            <a:miter lim="800000"/>
            <a:headEnd/>
            <a:tailEnd/>
          </a:ln>
        </p:spPr>
        <p:txBody>
          <a:bodyPr wrap="none">
            <a:spAutoFit/>
          </a:bodyPr>
          <a:lstStyle/>
          <a:p>
            <a:r>
              <a:rPr lang="en-GB" sz="2800"/>
              <a:t>(3)</a:t>
            </a:r>
          </a:p>
        </p:txBody>
      </p:sp>
      <p:cxnSp>
        <p:nvCxnSpPr>
          <p:cNvPr id="24590" name="AutoShape 23"/>
          <p:cNvCxnSpPr>
            <a:cxnSpLocks noChangeShapeType="1"/>
          </p:cNvCxnSpPr>
          <p:nvPr/>
        </p:nvCxnSpPr>
        <p:spPr bwMode="auto">
          <a:xfrm flipV="1">
            <a:off x="2819400" y="2209800"/>
            <a:ext cx="990600" cy="1187450"/>
          </a:xfrm>
          <a:prstGeom prst="bentConnector3">
            <a:avLst>
              <a:gd name="adj1" fmla="val 50000"/>
            </a:avLst>
          </a:prstGeom>
          <a:noFill/>
          <a:ln w="9525">
            <a:solidFill>
              <a:schemeClr val="tx1"/>
            </a:solidFill>
            <a:miter lim="800000"/>
            <a:headEnd/>
            <a:tailEnd type="stealth" w="med" len="med"/>
          </a:ln>
        </p:spPr>
      </p:cxnSp>
      <p:sp>
        <p:nvSpPr>
          <p:cNvPr id="24591" name="Line 24"/>
          <p:cNvSpPr>
            <a:spLocks noChangeShapeType="1"/>
          </p:cNvSpPr>
          <p:nvPr/>
        </p:nvSpPr>
        <p:spPr bwMode="auto">
          <a:xfrm>
            <a:off x="2819400" y="3505200"/>
            <a:ext cx="990600" cy="0"/>
          </a:xfrm>
          <a:prstGeom prst="line">
            <a:avLst/>
          </a:prstGeom>
          <a:noFill/>
          <a:ln w="9525">
            <a:solidFill>
              <a:schemeClr val="tx1"/>
            </a:solidFill>
            <a:round/>
            <a:headEnd/>
            <a:tailEnd type="stealth" w="med" len="med"/>
          </a:ln>
        </p:spPr>
        <p:txBody>
          <a:bodyPr/>
          <a:lstStyle/>
          <a:p>
            <a:endParaRPr lang="en-GB"/>
          </a:p>
        </p:txBody>
      </p:sp>
      <p:cxnSp>
        <p:nvCxnSpPr>
          <p:cNvPr id="24592" name="AutoShape 25"/>
          <p:cNvCxnSpPr>
            <a:cxnSpLocks noChangeShapeType="1"/>
          </p:cNvCxnSpPr>
          <p:nvPr/>
        </p:nvCxnSpPr>
        <p:spPr bwMode="auto">
          <a:xfrm>
            <a:off x="2819400" y="3568700"/>
            <a:ext cx="990600" cy="1670050"/>
          </a:xfrm>
          <a:prstGeom prst="bentConnector3">
            <a:avLst>
              <a:gd name="adj1" fmla="val 50801"/>
            </a:avLst>
          </a:prstGeom>
          <a:noFill/>
          <a:ln w="9525">
            <a:solidFill>
              <a:schemeClr val="tx1"/>
            </a:solidFill>
            <a:miter lim="800000"/>
            <a:headEnd/>
            <a:tailEnd type="stealth" w="med" len="med"/>
          </a:ln>
        </p:spPr>
      </p:cxnSp>
      <p:cxnSp>
        <p:nvCxnSpPr>
          <p:cNvPr id="24593" name="AutoShape 26"/>
          <p:cNvCxnSpPr>
            <a:cxnSpLocks noChangeShapeType="1"/>
          </p:cNvCxnSpPr>
          <p:nvPr/>
        </p:nvCxnSpPr>
        <p:spPr bwMode="auto">
          <a:xfrm>
            <a:off x="5943600" y="2209800"/>
            <a:ext cx="990600" cy="1308100"/>
          </a:xfrm>
          <a:prstGeom prst="bentConnector3">
            <a:avLst>
              <a:gd name="adj1" fmla="val 50000"/>
            </a:avLst>
          </a:prstGeom>
          <a:noFill/>
          <a:ln w="9525">
            <a:solidFill>
              <a:schemeClr val="tx1"/>
            </a:solidFill>
            <a:miter lim="800000"/>
            <a:headEnd/>
            <a:tailEnd type="stealth" w="med" len="med"/>
          </a:ln>
        </p:spPr>
      </p:cxnSp>
      <p:sp>
        <p:nvSpPr>
          <p:cNvPr id="24594" name="Line 27"/>
          <p:cNvSpPr>
            <a:spLocks noChangeShapeType="1"/>
          </p:cNvSpPr>
          <p:nvPr/>
        </p:nvSpPr>
        <p:spPr bwMode="auto">
          <a:xfrm>
            <a:off x="5943600" y="3581400"/>
            <a:ext cx="990600" cy="0"/>
          </a:xfrm>
          <a:prstGeom prst="line">
            <a:avLst/>
          </a:prstGeom>
          <a:noFill/>
          <a:ln w="9525">
            <a:solidFill>
              <a:schemeClr val="tx1"/>
            </a:solidFill>
            <a:round/>
            <a:headEnd/>
            <a:tailEnd type="stealth" w="med" len="med"/>
          </a:ln>
        </p:spPr>
        <p:txBody>
          <a:bodyPr/>
          <a:lstStyle/>
          <a:p>
            <a:endParaRPr lang="en-GB"/>
          </a:p>
        </p:txBody>
      </p:sp>
      <p:cxnSp>
        <p:nvCxnSpPr>
          <p:cNvPr id="24595" name="AutoShape 28"/>
          <p:cNvCxnSpPr>
            <a:cxnSpLocks noChangeShapeType="1"/>
          </p:cNvCxnSpPr>
          <p:nvPr/>
        </p:nvCxnSpPr>
        <p:spPr bwMode="auto">
          <a:xfrm flipV="1">
            <a:off x="5943600" y="3641725"/>
            <a:ext cx="990600" cy="1549400"/>
          </a:xfrm>
          <a:prstGeom prst="bentConnector3">
            <a:avLst>
              <a:gd name="adj1" fmla="val 50000"/>
            </a:avLst>
          </a:prstGeom>
          <a:noFill/>
          <a:ln w="9525">
            <a:solidFill>
              <a:schemeClr val="tx1"/>
            </a:solidFill>
            <a:miter lim="800000"/>
            <a:headEnd/>
            <a:tailEnd type="stealth" w="med" len="med"/>
          </a:ln>
        </p:spPr>
      </p:cxnSp>
      <p:pic>
        <p:nvPicPr>
          <p:cNvPr id="24581" name="Picture 4"/>
          <p:cNvPicPr>
            <a:picLocks noChangeAspect="1" noChangeArrowheads="1"/>
          </p:cNvPicPr>
          <p:nvPr/>
        </p:nvPicPr>
        <p:blipFill>
          <a:blip r:embed="rId7"/>
          <a:srcRect/>
          <a:stretch>
            <a:fillRect/>
          </a:stretch>
        </p:blipFill>
        <p:spPr bwMode="auto">
          <a:xfrm>
            <a:off x="773113" y="2590800"/>
            <a:ext cx="2286000" cy="171450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0" y="0"/>
            <a:ext cx="7685087" cy="1012825"/>
          </a:xfrm>
        </p:spPr>
        <p:txBody>
          <a:bodyPr/>
          <a:lstStyle/>
          <a:p>
            <a:r>
              <a:rPr lang="en-GB" sz="3200" b="1" dirty="0" smtClean="0"/>
              <a:t>Data Mining in </a:t>
            </a:r>
            <a:r>
              <a:rPr lang="en-GB" sz="3200" b="1" dirty="0" err="1" smtClean="0"/>
              <a:t>Weka</a:t>
            </a:r>
            <a:r>
              <a:rPr lang="en-GB" sz="3200" b="1" dirty="0" smtClean="0"/>
              <a:t> Explorer</a:t>
            </a:r>
          </a:p>
        </p:txBody>
      </p:sp>
      <p:sp>
        <p:nvSpPr>
          <p:cNvPr id="25603" name="Rectangle 3"/>
          <p:cNvSpPr>
            <a:spLocks noGrp="1" noChangeArrowheads="1"/>
          </p:cNvSpPr>
          <p:nvPr>
            <p:ph idx="1"/>
          </p:nvPr>
        </p:nvSpPr>
        <p:spPr>
          <a:xfrm>
            <a:off x="733425" y="1268413"/>
            <a:ext cx="4343400" cy="609600"/>
          </a:xfrm>
        </p:spPr>
        <p:txBody>
          <a:bodyPr/>
          <a:lstStyle/>
          <a:p>
            <a:pPr marL="284163" indent="-284163"/>
            <a:r>
              <a:rPr lang="en-GB" sz="2800" smtClean="0"/>
              <a:t>Preprocess</a:t>
            </a:r>
          </a:p>
        </p:txBody>
      </p:sp>
      <p:pic>
        <p:nvPicPr>
          <p:cNvPr id="25604" name="Picture 4"/>
          <p:cNvPicPr>
            <a:picLocks noChangeAspect="1" noChangeArrowheads="1"/>
          </p:cNvPicPr>
          <p:nvPr/>
        </p:nvPicPr>
        <p:blipFill>
          <a:blip r:embed="rId3"/>
          <a:srcRect/>
          <a:stretch>
            <a:fillRect/>
          </a:stretch>
        </p:blipFill>
        <p:spPr bwMode="auto">
          <a:xfrm>
            <a:off x="1600200" y="1828800"/>
            <a:ext cx="6096000" cy="4298950"/>
          </a:xfrm>
          <a:prstGeom prst="rect">
            <a:avLst/>
          </a:prstGeom>
          <a:noFill/>
          <a:ln w="9525">
            <a:noFill/>
            <a:miter lim="800000"/>
            <a:headEnd/>
            <a:tailEnd/>
          </a:ln>
        </p:spPr>
      </p:pic>
      <p:grpSp>
        <p:nvGrpSpPr>
          <p:cNvPr id="25605" name="Group 20"/>
          <p:cNvGrpSpPr>
            <a:grpSpLocks/>
          </p:cNvGrpSpPr>
          <p:nvPr/>
        </p:nvGrpSpPr>
        <p:grpSpPr bwMode="auto">
          <a:xfrm>
            <a:off x="304800" y="1828800"/>
            <a:ext cx="3505200" cy="952500"/>
            <a:chOff x="192" y="1152"/>
            <a:chExt cx="2208" cy="600"/>
          </a:xfrm>
        </p:grpSpPr>
        <p:sp>
          <p:nvSpPr>
            <p:cNvPr id="25636" name="Line 7"/>
            <p:cNvSpPr>
              <a:spLocks noChangeShapeType="1"/>
            </p:cNvSpPr>
            <p:nvPr/>
          </p:nvSpPr>
          <p:spPr bwMode="auto">
            <a:xfrm flipV="1">
              <a:off x="1296" y="1488"/>
              <a:ext cx="0" cy="96"/>
            </a:xfrm>
            <a:prstGeom prst="line">
              <a:avLst/>
            </a:prstGeom>
            <a:noFill/>
            <a:ln w="19050">
              <a:solidFill>
                <a:srgbClr val="FF6600"/>
              </a:solidFill>
              <a:round/>
              <a:headEnd/>
              <a:tailEnd type="stealth" w="med" len="med"/>
            </a:ln>
          </p:spPr>
          <p:txBody>
            <a:bodyPr/>
            <a:lstStyle/>
            <a:p>
              <a:endParaRPr lang="en-GB"/>
            </a:p>
          </p:txBody>
        </p:sp>
        <p:sp>
          <p:nvSpPr>
            <p:cNvPr id="25637" name="Line 8"/>
            <p:cNvSpPr>
              <a:spLocks noChangeShapeType="1"/>
            </p:cNvSpPr>
            <p:nvPr/>
          </p:nvSpPr>
          <p:spPr bwMode="auto">
            <a:xfrm flipV="1">
              <a:off x="1824" y="1488"/>
              <a:ext cx="0" cy="96"/>
            </a:xfrm>
            <a:prstGeom prst="line">
              <a:avLst/>
            </a:prstGeom>
            <a:noFill/>
            <a:ln w="19050">
              <a:solidFill>
                <a:srgbClr val="FF6600"/>
              </a:solidFill>
              <a:round/>
              <a:headEnd/>
              <a:tailEnd type="stealth" w="med" len="med"/>
            </a:ln>
          </p:spPr>
          <p:txBody>
            <a:bodyPr/>
            <a:lstStyle/>
            <a:p>
              <a:endParaRPr lang="en-GB"/>
            </a:p>
          </p:txBody>
        </p:sp>
        <p:sp>
          <p:nvSpPr>
            <p:cNvPr id="25638" name="Line 9"/>
            <p:cNvSpPr>
              <a:spLocks noChangeShapeType="1"/>
            </p:cNvSpPr>
            <p:nvPr/>
          </p:nvSpPr>
          <p:spPr bwMode="auto">
            <a:xfrm flipV="1">
              <a:off x="2388" y="1488"/>
              <a:ext cx="0" cy="96"/>
            </a:xfrm>
            <a:prstGeom prst="line">
              <a:avLst/>
            </a:prstGeom>
            <a:noFill/>
            <a:ln w="19050">
              <a:solidFill>
                <a:srgbClr val="FF6600"/>
              </a:solidFill>
              <a:round/>
              <a:headEnd/>
              <a:tailEnd type="stealth" w="med" len="med"/>
            </a:ln>
          </p:spPr>
          <p:txBody>
            <a:bodyPr/>
            <a:lstStyle/>
            <a:p>
              <a:endParaRPr lang="en-GB"/>
            </a:p>
          </p:txBody>
        </p:sp>
        <p:sp>
          <p:nvSpPr>
            <p:cNvPr id="25639" name="Line 6"/>
            <p:cNvSpPr>
              <a:spLocks noChangeShapeType="1"/>
            </p:cNvSpPr>
            <p:nvPr/>
          </p:nvSpPr>
          <p:spPr bwMode="auto">
            <a:xfrm>
              <a:off x="816" y="1590"/>
              <a:ext cx="1584" cy="0"/>
            </a:xfrm>
            <a:prstGeom prst="line">
              <a:avLst/>
            </a:prstGeom>
            <a:noFill/>
            <a:ln w="19050">
              <a:solidFill>
                <a:srgbClr val="FF6600"/>
              </a:solidFill>
              <a:round/>
              <a:headEnd/>
              <a:tailEnd/>
            </a:ln>
          </p:spPr>
          <p:txBody>
            <a:bodyPr/>
            <a:lstStyle/>
            <a:p>
              <a:endParaRPr lang="en-GB"/>
            </a:p>
          </p:txBody>
        </p:sp>
        <p:sp>
          <p:nvSpPr>
            <p:cNvPr id="25640" name="Text Box 5"/>
            <p:cNvSpPr txBox="1">
              <a:spLocks noChangeArrowheads="1"/>
            </p:cNvSpPr>
            <p:nvPr/>
          </p:nvSpPr>
          <p:spPr bwMode="auto">
            <a:xfrm>
              <a:off x="192" y="1152"/>
              <a:ext cx="672" cy="600"/>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Open data set from different sources</a:t>
              </a:r>
            </a:p>
          </p:txBody>
        </p:sp>
      </p:grpSp>
      <p:grpSp>
        <p:nvGrpSpPr>
          <p:cNvPr id="25606" name="Group 12"/>
          <p:cNvGrpSpPr>
            <a:grpSpLocks/>
          </p:cNvGrpSpPr>
          <p:nvPr/>
        </p:nvGrpSpPr>
        <p:grpSpPr bwMode="auto">
          <a:xfrm>
            <a:off x="3352800" y="1438275"/>
            <a:ext cx="2286000" cy="771525"/>
            <a:chOff x="2112" y="906"/>
            <a:chExt cx="1440" cy="486"/>
          </a:xfrm>
        </p:grpSpPr>
        <p:sp>
          <p:nvSpPr>
            <p:cNvPr id="25634" name="Text Box 10"/>
            <p:cNvSpPr txBox="1">
              <a:spLocks noChangeArrowheads="1"/>
            </p:cNvSpPr>
            <p:nvPr/>
          </p:nvSpPr>
          <p:spPr bwMode="auto">
            <a:xfrm>
              <a:off x="2112" y="906"/>
              <a:ext cx="1440" cy="198"/>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Generate random data set</a:t>
              </a:r>
            </a:p>
          </p:txBody>
        </p:sp>
        <p:sp>
          <p:nvSpPr>
            <p:cNvPr id="25635" name="Line 11"/>
            <p:cNvSpPr>
              <a:spLocks noChangeShapeType="1"/>
            </p:cNvSpPr>
            <p:nvPr/>
          </p:nvSpPr>
          <p:spPr bwMode="auto">
            <a:xfrm>
              <a:off x="2880" y="1104"/>
              <a:ext cx="0" cy="288"/>
            </a:xfrm>
            <a:prstGeom prst="line">
              <a:avLst/>
            </a:prstGeom>
            <a:noFill/>
            <a:ln w="19050">
              <a:solidFill>
                <a:srgbClr val="FF6600"/>
              </a:solidFill>
              <a:round/>
              <a:headEnd/>
              <a:tailEnd type="stealth" w="med" len="med"/>
            </a:ln>
          </p:spPr>
          <p:txBody>
            <a:bodyPr/>
            <a:lstStyle/>
            <a:p>
              <a:endParaRPr lang="en-GB"/>
            </a:p>
          </p:txBody>
        </p:sp>
      </p:grpSp>
      <p:grpSp>
        <p:nvGrpSpPr>
          <p:cNvPr id="25607" name="Group 16"/>
          <p:cNvGrpSpPr>
            <a:grpSpLocks/>
          </p:cNvGrpSpPr>
          <p:nvPr/>
        </p:nvGrpSpPr>
        <p:grpSpPr bwMode="auto">
          <a:xfrm>
            <a:off x="7543800" y="1752600"/>
            <a:ext cx="1447800" cy="739775"/>
            <a:chOff x="4752" y="1104"/>
            <a:chExt cx="912" cy="466"/>
          </a:xfrm>
        </p:grpSpPr>
        <p:sp>
          <p:nvSpPr>
            <p:cNvPr id="25632" name="Text Box 13"/>
            <p:cNvSpPr txBox="1">
              <a:spLocks noChangeArrowheads="1"/>
            </p:cNvSpPr>
            <p:nvPr/>
          </p:nvSpPr>
          <p:spPr bwMode="auto">
            <a:xfrm>
              <a:off x="4992" y="1104"/>
              <a:ext cx="672" cy="466"/>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Save data set into a file</a:t>
              </a:r>
            </a:p>
          </p:txBody>
        </p:sp>
        <p:sp>
          <p:nvSpPr>
            <p:cNvPr id="25633" name="Line 14"/>
            <p:cNvSpPr>
              <a:spLocks noChangeShapeType="1"/>
            </p:cNvSpPr>
            <p:nvPr/>
          </p:nvSpPr>
          <p:spPr bwMode="auto">
            <a:xfrm flipH="1">
              <a:off x="4752" y="1440"/>
              <a:ext cx="240" cy="0"/>
            </a:xfrm>
            <a:prstGeom prst="line">
              <a:avLst/>
            </a:prstGeom>
            <a:noFill/>
            <a:ln w="19050">
              <a:solidFill>
                <a:srgbClr val="FF6600"/>
              </a:solidFill>
              <a:round/>
              <a:headEnd/>
              <a:tailEnd type="stealth" w="med" len="med"/>
            </a:ln>
          </p:spPr>
          <p:txBody>
            <a:bodyPr/>
            <a:lstStyle/>
            <a:p>
              <a:endParaRPr lang="en-GB"/>
            </a:p>
          </p:txBody>
        </p:sp>
      </p:grpSp>
      <p:grpSp>
        <p:nvGrpSpPr>
          <p:cNvPr id="25608" name="Group 19"/>
          <p:cNvGrpSpPr>
            <a:grpSpLocks/>
          </p:cNvGrpSpPr>
          <p:nvPr/>
        </p:nvGrpSpPr>
        <p:grpSpPr bwMode="auto">
          <a:xfrm>
            <a:off x="6019800" y="1438275"/>
            <a:ext cx="1673225" cy="771525"/>
            <a:chOff x="3792" y="906"/>
            <a:chExt cx="1054" cy="486"/>
          </a:xfrm>
          <a:solidFill>
            <a:schemeClr val="bg1"/>
          </a:solidFill>
        </p:grpSpPr>
        <p:sp>
          <p:nvSpPr>
            <p:cNvPr id="25630" name="Text Box 17"/>
            <p:cNvSpPr txBox="1">
              <a:spLocks noChangeArrowheads="1"/>
            </p:cNvSpPr>
            <p:nvPr/>
          </p:nvSpPr>
          <p:spPr bwMode="auto">
            <a:xfrm>
              <a:off x="3792" y="906"/>
              <a:ext cx="1054" cy="198"/>
            </a:xfrm>
            <a:prstGeom prst="rect">
              <a:avLst/>
            </a:prstGeom>
            <a:grpFill/>
            <a:ln w="9525">
              <a:solidFill>
                <a:srgbClr val="FF6600"/>
              </a:solidFill>
              <a:miter lim="800000"/>
              <a:headEnd/>
              <a:tailEnd/>
            </a:ln>
          </p:spPr>
          <p:txBody>
            <a:bodyPr wrap="none">
              <a:spAutoFit/>
            </a:bodyPr>
            <a:lstStyle/>
            <a:p>
              <a:r>
                <a:rPr lang="en-GB" sz="1400"/>
                <a:t>Display &amp; edit data</a:t>
              </a:r>
            </a:p>
          </p:txBody>
        </p:sp>
        <p:sp>
          <p:nvSpPr>
            <p:cNvPr id="25631" name="Line 18"/>
            <p:cNvSpPr>
              <a:spLocks noChangeShapeType="1"/>
            </p:cNvSpPr>
            <p:nvPr/>
          </p:nvSpPr>
          <p:spPr bwMode="auto">
            <a:xfrm>
              <a:off x="3936" y="1104"/>
              <a:ext cx="0" cy="288"/>
            </a:xfrm>
            <a:prstGeom prst="line">
              <a:avLst/>
            </a:prstGeom>
            <a:grpFill/>
            <a:ln w="19050">
              <a:solidFill>
                <a:srgbClr val="FF6600"/>
              </a:solidFill>
              <a:round/>
              <a:headEnd/>
              <a:tailEnd type="stealth" w="med" len="med"/>
            </a:ln>
          </p:spPr>
          <p:txBody>
            <a:bodyPr/>
            <a:lstStyle/>
            <a:p>
              <a:endParaRPr lang="en-GB"/>
            </a:p>
          </p:txBody>
        </p:sp>
      </p:grpSp>
      <p:sp>
        <p:nvSpPr>
          <p:cNvPr id="25609" name="Line 22"/>
          <p:cNvSpPr>
            <a:spLocks noChangeShapeType="1"/>
          </p:cNvSpPr>
          <p:nvPr/>
        </p:nvSpPr>
        <p:spPr bwMode="auto">
          <a:xfrm flipV="1">
            <a:off x="1447800" y="2971800"/>
            <a:ext cx="352425" cy="152400"/>
          </a:xfrm>
          <a:prstGeom prst="line">
            <a:avLst/>
          </a:prstGeom>
          <a:noFill/>
          <a:ln w="19050">
            <a:solidFill>
              <a:srgbClr val="FF6600"/>
            </a:solidFill>
            <a:round/>
            <a:headEnd/>
            <a:tailEnd type="stealth" w="med" len="med"/>
          </a:ln>
        </p:spPr>
        <p:txBody>
          <a:bodyPr/>
          <a:lstStyle/>
          <a:p>
            <a:endParaRPr lang="en-GB"/>
          </a:p>
        </p:txBody>
      </p:sp>
      <p:grpSp>
        <p:nvGrpSpPr>
          <p:cNvPr id="25610" name="Group 26"/>
          <p:cNvGrpSpPr>
            <a:grpSpLocks/>
          </p:cNvGrpSpPr>
          <p:nvPr/>
        </p:nvGrpSpPr>
        <p:grpSpPr bwMode="auto">
          <a:xfrm>
            <a:off x="304800" y="3581400"/>
            <a:ext cx="2057400" cy="1981200"/>
            <a:chOff x="192" y="2256"/>
            <a:chExt cx="1296" cy="1248"/>
          </a:xfrm>
        </p:grpSpPr>
        <p:sp>
          <p:nvSpPr>
            <p:cNvPr id="25627" name="Line 24"/>
            <p:cNvSpPr>
              <a:spLocks noChangeShapeType="1"/>
            </p:cNvSpPr>
            <p:nvPr/>
          </p:nvSpPr>
          <p:spPr bwMode="auto">
            <a:xfrm>
              <a:off x="816" y="2544"/>
              <a:ext cx="336" cy="0"/>
            </a:xfrm>
            <a:prstGeom prst="line">
              <a:avLst/>
            </a:prstGeom>
            <a:noFill/>
            <a:ln w="19050">
              <a:solidFill>
                <a:srgbClr val="FF6600"/>
              </a:solidFill>
              <a:round/>
              <a:headEnd/>
              <a:tailEnd type="stealth" w="med" len="med"/>
            </a:ln>
          </p:spPr>
          <p:txBody>
            <a:bodyPr/>
            <a:lstStyle/>
            <a:p>
              <a:endParaRPr lang="en-GB"/>
            </a:p>
          </p:txBody>
        </p:sp>
        <p:sp>
          <p:nvSpPr>
            <p:cNvPr id="25628" name="Line 25"/>
            <p:cNvSpPr>
              <a:spLocks noChangeShapeType="1"/>
            </p:cNvSpPr>
            <p:nvPr/>
          </p:nvSpPr>
          <p:spPr bwMode="auto">
            <a:xfrm>
              <a:off x="816" y="2784"/>
              <a:ext cx="672" cy="720"/>
            </a:xfrm>
            <a:prstGeom prst="line">
              <a:avLst/>
            </a:prstGeom>
            <a:noFill/>
            <a:ln w="19050">
              <a:solidFill>
                <a:srgbClr val="FF6600"/>
              </a:solidFill>
              <a:round/>
              <a:headEnd/>
              <a:tailEnd type="stealth" w="med" len="med"/>
            </a:ln>
          </p:spPr>
          <p:txBody>
            <a:bodyPr/>
            <a:lstStyle/>
            <a:p>
              <a:endParaRPr lang="en-GB"/>
            </a:p>
          </p:txBody>
        </p:sp>
        <p:sp>
          <p:nvSpPr>
            <p:cNvPr id="25629" name="Text Box 23"/>
            <p:cNvSpPr txBox="1">
              <a:spLocks noChangeArrowheads="1"/>
            </p:cNvSpPr>
            <p:nvPr/>
          </p:nvSpPr>
          <p:spPr bwMode="auto">
            <a:xfrm>
              <a:off x="192" y="2256"/>
              <a:ext cx="634" cy="1002"/>
            </a:xfrm>
            <a:prstGeom prst="rect">
              <a:avLst/>
            </a:prstGeom>
            <a:solidFill>
              <a:schemeClr val="bg1"/>
            </a:solidFill>
            <a:ln w="9525">
              <a:solidFill>
                <a:srgbClr val="FF6600"/>
              </a:solidFill>
              <a:miter lim="800000"/>
              <a:headEnd/>
              <a:tailEnd/>
            </a:ln>
          </p:spPr>
          <p:txBody>
            <a:bodyPr>
              <a:spAutoFit/>
            </a:bodyPr>
            <a:lstStyle/>
            <a:p>
              <a:r>
                <a:rPr lang="en-GB" sz="1400"/>
                <a:t>Attribute display, selection &amp; removal from the opened data set</a:t>
              </a:r>
            </a:p>
          </p:txBody>
        </p:sp>
      </p:grpSp>
      <p:sp>
        <p:nvSpPr>
          <p:cNvPr id="25611" name="Line 27"/>
          <p:cNvSpPr>
            <a:spLocks noChangeShapeType="1"/>
          </p:cNvSpPr>
          <p:nvPr/>
        </p:nvSpPr>
        <p:spPr bwMode="auto">
          <a:xfrm flipV="1">
            <a:off x="1314450" y="3495675"/>
            <a:ext cx="533400" cy="304800"/>
          </a:xfrm>
          <a:prstGeom prst="line">
            <a:avLst/>
          </a:prstGeom>
          <a:noFill/>
          <a:ln w="19050">
            <a:solidFill>
              <a:srgbClr val="FF6600"/>
            </a:solidFill>
            <a:round/>
            <a:headEnd/>
            <a:tailEnd type="stealth" w="med" len="med"/>
          </a:ln>
        </p:spPr>
        <p:txBody>
          <a:bodyPr/>
          <a:lstStyle/>
          <a:p>
            <a:endParaRPr lang="en-GB"/>
          </a:p>
        </p:txBody>
      </p:sp>
      <p:grpSp>
        <p:nvGrpSpPr>
          <p:cNvPr id="25612" name="Group 28"/>
          <p:cNvGrpSpPr>
            <a:grpSpLocks/>
          </p:cNvGrpSpPr>
          <p:nvPr/>
        </p:nvGrpSpPr>
        <p:grpSpPr bwMode="auto">
          <a:xfrm>
            <a:off x="7543800" y="3070225"/>
            <a:ext cx="1447800" cy="739775"/>
            <a:chOff x="4752" y="1104"/>
            <a:chExt cx="912" cy="466"/>
          </a:xfrm>
        </p:grpSpPr>
        <p:sp>
          <p:nvSpPr>
            <p:cNvPr id="25625" name="Text Box 29"/>
            <p:cNvSpPr txBox="1">
              <a:spLocks noChangeArrowheads="1"/>
            </p:cNvSpPr>
            <p:nvPr/>
          </p:nvSpPr>
          <p:spPr bwMode="auto">
            <a:xfrm>
              <a:off x="4992" y="1104"/>
              <a:ext cx="672" cy="466"/>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Selected attribute summary</a:t>
              </a:r>
            </a:p>
          </p:txBody>
        </p:sp>
        <p:sp>
          <p:nvSpPr>
            <p:cNvPr id="25626" name="Line 30"/>
            <p:cNvSpPr>
              <a:spLocks noChangeShapeType="1"/>
            </p:cNvSpPr>
            <p:nvPr/>
          </p:nvSpPr>
          <p:spPr bwMode="auto">
            <a:xfrm flipH="1">
              <a:off x="4752" y="1440"/>
              <a:ext cx="240" cy="0"/>
            </a:xfrm>
            <a:prstGeom prst="line">
              <a:avLst/>
            </a:prstGeom>
            <a:noFill/>
            <a:ln w="19050">
              <a:solidFill>
                <a:srgbClr val="FF6600"/>
              </a:solidFill>
              <a:round/>
              <a:headEnd/>
              <a:tailEnd type="stealth" w="med" len="med"/>
            </a:ln>
          </p:spPr>
          <p:txBody>
            <a:bodyPr/>
            <a:lstStyle/>
            <a:p>
              <a:endParaRPr lang="en-GB"/>
            </a:p>
          </p:txBody>
        </p:sp>
      </p:grpSp>
      <p:grpSp>
        <p:nvGrpSpPr>
          <p:cNvPr id="25613" name="Group 34"/>
          <p:cNvGrpSpPr>
            <a:grpSpLocks/>
          </p:cNvGrpSpPr>
          <p:nvPr/>
        </p:nvGrpSpPr>
        <p:grpSpPr bwMode="auto">
          <a:xfrm>
            <a:off x="7467600" y="5051425"/>
            <a:ext cx="1600200" cy="739775"/>
            <a:chOff x="4704" y="3182"/>
            <a:chExt cx="1008" cy="466"/>
          </a:xfrm>
        </p:grpSpPr>
        <p:sp>
          <p:nvSpPr>
            <p:cNvPr id="25623" name="Line 33"/>
            <p:cNvSpPr>
              <a:spLocks noChangeShapeType="1"/>
            </p:cNvSpPr>
            <p:nvPr/>
          </p:nvSpPr>
          <p:spPr bwMode="auto">
            <a:xfrm flipH="1" flipV="1">
              <a:off x="4704" y="3360"/>
              <a:ext cx="288" cy="110"/>
            </a:xfrm>
            <a:prstGeom prst="line">
              <a:avLst/>
            </a:prstGeom>
            <a:noFill/>
            <a:ln w="19050">
              <a:solidFill>
                <a:srgbClr val="FF6600"/>
              </a:solidFill>
              <a:round/>
              <a:headEnd/>
              <a:tailEnd type="stealth" w="med" len="med"/>
            </a:ln>
          </p:spPr>
          <p:txBody>
            <a:bodyPr/>
            <a:lstStyle/>
            <a:p>
              <a:endParaRPr lang="en-GB"/>
            </a:p>
          </p:txBody>
        </p:sp>
        <p:sp>
          <p:nvSpPr>
            <p:cNvPr id="25624" name="Text Box 32"/>
            <p:cNvSpPr txBox="1">
              <a:spLocks noChangeArrowheads="1"/>
            </p:cNvSpPr>
            <p:nvPr/>
          </p:nvSpPr>
          <p:spPr bwMode="auto">
            <a:xfrm>
              <a:off x="4944" y="3182"/>
              <a:ext cx="768" cy="466"/>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Selected attribute visualisation</a:t>
              </a:r>
            </a:p>
          </p:txBody>
        </p:sp>
      </p:grpSp>
      <p:grpSp>
        <p:nvGrpSpPr>
          <p:cNvPr id="25614" name="Group 38"/>
          <p:cNvGrpSpPr>
            <a:grpSpLocks/>
          </p:cNvGrpSpPr>
          <p:nvPr/>
        </p:nvGrpSpPr>
        <p:grpSpPr bwMode="auto">
          <a:xfrm>
            <a:off x="7543800" y="4191000"/>
            <a:ext cx="1463675" cy="527050"/>
            <a:chOff x="4752" y="2640"/>
            <a:chExt cx="922" cy="332"/>
          </a:xfrm>
        </p:grpSpPr>
        <p:sp>
          <p:nvSpPr>
            <p:cNvPr id="25621" name="Line 37"/>
            <p:cNvSpPr>
              <a:spLocks noChangeShapeType="1"/>
            </p:cNvSpPr>
            <p:nvPr/>
          </p:nvSpPr>
          <p:spPr bwMode="auto">
            <a:xfrm flipH="1" flipV="1">
              <a:off x="4752" y="2736"/>
              <a:ext cx="230" cy="96"/>
            </a:xfrm>
            <a:prstGeom prst="line">
              <a:avLst/>
            </a:prstGeom>
            <a:noFill/>
            <a:ln w="19050">
              <a:solidFill>
                <a:srgbClr val="FF6600"/>
              </a:solidFill>
              <a:round/>
              <a:headEnd/>
              <a:tailEnd type="stealth" w="med" len="med"/>
            </a:ln>
          </p:spPr>
          <p:txBody>
            <a:bodyPr/>
            <a:lstStyle/>
            <a:p>
              <a:endParaRPr lang="en-GB"/>
            </a:p>
          </p:txBody>
        </p:sp>
        <p:sp>
          <p:nvSpPr>
            <p:cNvPr id="25622" name="Text Box 36"/>
            <p:cNvSpPr txBox="1">
              <a:spLocks noChangeArrowheads="1"/>
            </p:cNvSpPr>
            <p:nvPr/>
          </p:nvSpPr>
          <p:spPr bwMode="auto">
            <a:xfrm>
              <a:off x="4896" y="2640"/>
              <a:ext cx="778" cy="332"/>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Visualise all attributes</a:t>
              </a:r>
            </a:p>
          </p:txBody>
        </p:sp>
      </p:grpSp>
      <p:sp>
        <p:nvSpPr>
          <p:cNvPr id="25615" name="Text Box 39"/>
          <p:cNvSpPr txBox="1">
            <a:spLocks noChangeArrowheads="1"/>
          </p:cNvSpPr>
          <p:nvPr/>
        </p:nvSpPr>
        <p:spPr bwMode="auto">
          <a:xfrm>
            <a:off x="4191000" y="2486025"/>
            <a:ext cx="2152650" cy="314325"/>
          </a:xfrm>
          <a:prstGeom prst="rect">
            <a:avLst/>
          </a:prstGeom>
          <a:solidFill>
            <a:schemeClr val="bg1"/>
          </a:solidFill>
          <a:ln w="9525">
            <a:solidFill>
              <a:srgbClr val="FF6600"/>
            </a:solidFill>
            <a:miter lim="800000"/>
            <a:headEnd/>
            <a:tailEnd/>
          </a:ln>
        </p:spPr>
        <p:txBody>
          <a:bodyPr wrap="none">
            <a:spAutoFit/>
          </a:bodyPr>
          <a:lstStyle/>
          <a:p>
            <a:r>
              <a:rPr lang="en-GB" sz="1400"/>
              <a:t>Filters for pre-processing</a:t>
            </a:r>
          </a:p>
        </p:txBody>
      </p:sp>
      <p:sp>
        <p:nvSpPr>
          <p:cNvPr id="25616" name="Line 40"/>
          <p:cNvSpPr>
            <a:spLocks noChangeShapeType="1"/>
          </p:cNvSpPr>
          <p:nvPr/>
        </p:nvSpPr>
        <p:spPr bwMode="auto">
          <a:xfrm flipH="1">
            <a:off x="2133600" y="2667000"/>
            <a:ext cx="2057400" cy="0"/>
          </a:xfrm>
          <a:prstGeom prst="line">
            <a:avLst/>
          </a:prstGeom>
          <a:noFill/>
          <a:ln w="19050">
            <a:solidFill>
              <a:srgbClr val="FF6600"/>
            </a:solidFill>
            <a:round/>
            <a:headEnd/>
            <a:tailEnd type="stealth" w="med" len="med"/>
          </a:ln>
        </p:spPr>
        <p:txBody>
          <a:bodyPr/>
          <a:lstStyle/>
          <a:p>
            <a:endParaRPr lang="en-GB"/>
          </a:p>
        </p:txBody>
      </p:sp>
      <p:sp>
        <p:nvSpPr>
          <p:cNvPr id="25617" name="Line 41"/>
          <p:cNvSpPr>
            <a:spLocks noChangeShapeType="1"/>
          </p:cNvSpPr>
          <p:nvPr/>
        </p:nvSpPr>
        <p:spPr bwMode="auto">
          <a:xfrm>
            <a:off x="6343650" y="2667000"/>
            <a:ext cx="914400" cy="0"/>
          </a:xfrm>
          <a:prstGeom prst="line">
            <a:avLst/>
          </a:prstGeom>
          <a:noFill/>
          <a:ln w="19050">
            <a:solidFill>
              <a:srgbClr val="FF6600"/>
            </a:solidFill>
            <a:round/>
            <a:headEnd/>
            <a:tailEnd type="stealth" w="med" len="med"/>
          </a:ln>
        </p:spPr>
        <p:txBody>
          <a:bodyPr/>
          <a:lstStyle/>
          <a:p>
            <a:endParaRPr lang="en-GB"/>
          </a:p>
        </p:txBody>
      </p:sp>
      <p:sp>
        <p:nvSpPr>
          <p:cNvPr id="25618" name="Text Box 42"/>
          <p:cNvSpPr txBox="1">
            <a:spLocks noChangeArrowheads="1"/>
          </p:cNvSpPr>
          <p:nvPr/>
        </p:nvSpPr>
        <p:spPr bwMode="auto">
          <a:xfrm>
            <a:off x="288925" y="5446713"/>
            <a:ext cx="1006475" cy="527050"/>
          </a:xfrm>
          <a:prstGeom prst="rect">
            <a:avLst/>
          </a:prstGeom>
          <a:solidFill>
            <a:schemeClr val="bg1"/>
          </a:solidFill>
          <a:ln w="9525">
            <a:solidFill>
              <a:srgbClr val="FF6600"/>
            </a:solidFill>
            <a:miter lim="800000"/>
            <a:headEnd/>
            <a:tailEnd/>
          </a:ln>
        </p:spPr>
        <p:txBody>
          <a:bodyPr>
            <a:spAutoFit/>
          </a:bodyPr>
          <a:lstStyle/>
          <a:p>
            <a:r>
              <a:rPr lang="en-GB" sz="1400"/>
              <a:t>Feedback messages</a:t>
            </a:r>
          </a:p>
        </p:txBody>
      </p:sp>
      <p:sp>
        <p:nvSpPr>
          <p:cNvPr id="25619" name="Line 43"/>
          <p:cNvSpPr>
            <a:spLocks noChangeShapeType="1"/>
          </p:cNvSpPr>
          <p:nvPr/>
        </p:nvSpPr>
        <p:spPr bwMode="auto">
          <a:xfrm>
            <a:off x="1295400" y="5715000"/>
            <a:ext cx="609600" cy="228600"/>
          </a:xfrm>
          <a:prstGeom prst="line">
            <a:avLst/>
          </a:prstGeom>
          <a:noFill/>
          <a:ln w="19050">
            <a:solidFill>
              <a:srgbClr val="FF6600"/>
            </a:solidFill>
            <a:round/>
            <a:headEnd/>
            <a:tailEnd type="stealth" w="med" len="med"/>
          </a:ln>
        </p:spPr>
        <p:txBody>
          <a:bodyPr/>
          <a:lstStyle/>
          <a:p>
            <a:endParaRPr lang="en-GB"/>
          </a:p>
        </p:txBody>
      </p:sp>
      <p:sp>
        <p:nvSpPr>
          <p:cNvPr id="25620" name="Text Box 21"/>
          <p:cNvSpPr txBox="1">
            <a:spLocks noChangeArrowheads="1"/>
          </p:cNvSpPr>
          <p:nvPr/>
        </p:nvSpPr>
        <p:spPr bwMode="auto">
          <a:xfrm>
            <a:off x="152400" y="2962275"/>
            <a:ext cx="1346200" cy="314325"/>
          </a:xfrm>
          <a:prstGeom prst="rect">
            <a:avLst/>
          </a:prstGeom>
          <a:solidFill>
            <a:schemeClr val="bg1"/>
          </a:solidFill>
          <a:ln w="9525">
            <a:solidFill>
              <a:srgbClr val="FF6600"/>
            </a:solidFill>
            <a:miter lim="800000"/>
            <a:headEnd/>
            <a:tailEnd/>
          </a:ln>
        </p:spPr>
        <p:txBody>
          <a:bodyPr wrap="none">
            <a:spAutoFit/>
          </a:bodyPr>
          <a:lstStyle/>
          <a:p>
            <a:r>
              <a:rPr lang="en-GB" sz="1400"/>
              <a:t>Data summary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0" y="0"/>
            <a:ext cx="7685087" cy="1012825"/>
          </a:xfrm>
        </p:spPr>
        <p:txBody>
          <a:bodyPr/>
          <a:lstStyle/>
          <a:p>
            <a:r>
              <a:rPr lang="en-GB" sz="3200" b="1" dirty="0" smtClean="0"/>
              <a:t>Data Mining in </a:t>
            </a:r>
            <a:r>
              <a:rPr lang="en-GB" sz="3200" b="1" dirty="0" err="1" smtClean="0"/>
              <a:t>Weka</a:t>
            </a:r>
            <a:r>
              <a:rPr lang="en-GB" sz="3200" b="1" dirty="0" smtClean="0"/>
              <a:t> Explorer</a:t>
            </a:r>
          </a:p>
        </p:txBody>
      </p:sp>
      <p:sp>
        <p:nvSpPr>
          <p:cNvPr id="26627" name="Rectangle 3"/>
          <p:cNvSpPr>
            <a:spLocks noGrp="1" noChangeArrowheads="1"/>
          </p:cNvSpPr>
          <p:nvPr>
            <p:ph idx="1"/>
          </p:nvPr>
        </p:nvSpPr>
        <p:spPr>
          <a:xfrm>
            <a:off x="722313" y="1219200"/>
            <a:ext cx="7953375" cy="533400"/>
          </a:xfrm>
        </p:spPr>
        <p:txBody>
          <a:bodyPr/>
          <a:lstStyle/>
          <a:p>
            <a:pPr marL="284163" indent="-284163"/>
            <a:r>
              <a:rPr lang="en-GB" sz="2800" smtClean="0"/>
              <a:t>Classify (as an example)</a:t>
            </a:r>
          </a:p>
        </p:txBody>
      </p:sp>
      <p:pic>
        <p:nvPicPr>
          <p:cNvPr id="26628" name="Picture 4"/>
          <p:cNvPicPr>
            <a:picLocks noChangeAspect="1" noChangeArrowheads="1"/>
          </p:cNvPicPr>
          <p:nvPr/>
        </p:nvPicPr>
        <p:blipFill>
          <a:blip r:embed="rId3"/>
          <a:srcRect/>
          <a:stretch>
            <a:fillRect/>
          </a:stretch>
        </p:blipFill>
        <p:spPr bwMode="auto">
          <a:xfrm>
            <a:off x="1524000" y="1752600"/>
            <a:ext cx="6262688" cy="4414838"/>
          </a:xfrm>
          <a:prstGeom prst="rect">
            <a:avLst/>
          </a:prstGeom>
          <a:noFill/>
          <a:ln w="9525">
            <a:noFill/>
            <a:miter lim="800000"/>
            <a:headEnd/>
            <a:tailEnd/>
          </a:ln>
        </p:spPr>
      </p:pic>
      <p:sp>
        <p:nvSpPr>
          <p:cNvPr id="26629" name="Text Box 5"/>
          <p:cNvSpPr txBox="1">
            <a:spLocks noChangeArrowheads="1"/>
          </p:cNvSpPr>
          <p:nvPr/>
        </p:nvSpPr>
        <p:spPr bwMode="auto">
          <a:xfrm>
            <a:off x="7924800" y="1905000"/>
            <a:ext cx="1066800" cy="952500"/>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dirty="0"/>
              <a:t>Method selection &amp; parameter setting</a:t>
            </a:r>
          </a:p>
        </p:txBody>
      </p:sp>
      <p:sp>
        <p:nvSpPr>
          <p:cNvPr id="26630" name="Line 6"/>
          <p:cNvSpPr>
            <a:spLocks noChangeShapeType="1"/>
          </p:cNvSpPr>
          <p:nvPr/>
        </p:nvSpPr>
        <p:spPr bwMode="auto">
          <a:xfrm flipH="1" flipV="1">
            <a:off x="2895600" y="2286000"/>
            <a:ext cx="5029200" cy="76200"/>
          </a:xfrm>
          <a:prstGeom prst="line">
            <a:avLst/>
          </a:prstGeom>
          <a:noFill/>
          <a:ln w="19050">
            <a:solidFill>
              <a:srgbClr val="FF6600"/>
            </a:solidFill>
            <a:round/>
            <a:headEnd/>
            <a:tailEnd type="stealth" w="med" len="med"/>
          </a:ln>
        </p:spPr>
        <p:txBody>
          <a:bodyPr/>
          <a:lstStyle/>
          <a:p>
            <a:endParaRPr lang="en-GB"/>
          </a:p>
        </p:txBody>
      </p:sp>
      <p:sp>
        <p:nvSpPr>
          <p:cNvPr id="26631" name="Text Box 7"/>
          <p:cNvSpPr txBox="1">
            <a:spLocks noChangeArrowheads="1"/>
          </p:cNvSpPr>
          <p:nvPr/>
        </p:nvSpPr>
        <p:spPr bwMode="auto">
          <a:xfrm>
            <a:off x="152400" y="2438400"/>
            <a:ext cx="1143000" cy="527050"/>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Test option setting</a:t>
            </a:r>
          </a:p>
        </p:txBody>
      </p:sp>
      <p:sp>
        <p:nvSpPr>
          <p:cNvPr id="26632" name="Line 8"/>
          <p:cNvSpPr>
            <a:spLocks noChangeShapeType="1"/>
          </p:cNvSpPr>
          <p:nvPr/>
        </p:nvSpPr>
        <p:spPr bwMode="auto">
          <a:xfrm>
            <a:off x="1295400" y="2743200"/>
            <a:ext cx="381000" cy="0"/>
          </a:xfrm>
          <a:prstGeom prst="line">
            <a:avLst/>
          </a:prstGeom>
          <a:noFill/>
          <a:ln w="19050">
            <a:solidFill>
              <a:srgbClr val="FF6600"/>
            </a:solidFill>
            <a:round/>
            <a:headEnd/>
            <a:tailEnd type="stealth" w="med" len="med"/>
          </a:ln>
        </p:spPr>
        <p:txBody>
          <a:bodyPr/>
          <a:lstStyle/>
          <a:p>
            <a:endParaRPr lang="en-GB"/>
          </a:p>
        </p:txBody>
      </p:sp>
      <p:sp>
        <p:nvSpPr>
          <p:cNvPr id="26633" name="Text Box 9"/>
          <p:cNvSpPr txBox="1">
            <a:spLocks noChangeArrowheads="1"/>
          </p:cNvSpPr>
          <p:nvPr/>
        </p:nvSpPr>
        <p:spPr bwMode="auto">
          <a:xfrm>
            <a:off x="152400" y="4343400"/>
            <a:ext cx="914400" cy="1377950"/>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Task list. Menu of options available with right click.</a:t>
            </a:r>
          </a:p>
        </p:txBody>
      </p:sp>
      <p:sp>
        <p:nvSpPr>
          <p:cNvPr id="26634" name="Line 10"/>
          <p:cNvSpPr>
            <a:spLocks noChangeShapeType="1"/>
          </p:cNvSpPr>
          <p:nvPr/>
        </p:nvSpPr>
        <p:spPr bwMode="auto">
          <a:xfrm flipV="1">
            <a:off x="1066800" y="4419600"/>
            <a:ext cx="609600" cy="76200"/>
          </a:xfrm>
          <a:prstGeom prst="line">
            <a:avLst/>
          </a:prstGeom>
          <a:noFill/>
          <a:ln w="19050">
            <a:solidFill>
              <a:srgbClr val="FF6600"/>
            </a:solidFill>
            <a:round/>
            <a:headEnd/>
            <a:tailEnd type="stealth" w="med" len="med"/>
          </a:ln>
        </p:spPr>
        <p:txBody>
          <a:bodyPr/>
          <a:lstStyle/>
          <a:p>
            <a:endParaRPr lang="en-GB"/>
          </a:p>
        </p:txBody>
      </p:sp>
      <p:sp>
        <p:nvSpPr>
          <p:cNvPr id="26635" name="Text Box 11"/>
          <p:cNvSpPr txBox="1">
            <a:spLocks noChangeArrowheads="1"/>
          </p:cNvSpPr>
          <p:nvPr/>
        </p:nvSpPr>
        <p:spPr bwMode="auto">
          <a:xfrm>
            <a:off x="8153400" y="4038600"/>
            <a:ext cx="838200" cy="739775"/>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Result display window</a:t>
            </a:r>
          </a:p>
        </p:txBody>
      </p:sp>
      <p:sp>
        <p:nvSpPr>
          <p:cNvPr id="26636" name="Line 12"/>
          <p:cNvSpPr>
            <a:spLocks noChangeShapeType="1"/>
          </p:cNvSpPr>
          <p:nvPr/>
        </p:nvSpPr>
        <p:spPr bwMode="auto">
          <a:xfrm flipH="1">
            <a:off x="7162800" y="4419600"/>
            <a:ext cx="990600" cy="0"/>
          </a:xfrm>
          <a:prstGeom prst="line">
            <a:avLst/>
          </a:prstGeom>
          <a:noFill/>
          <a:ln w="19050">
            <a:solidFill>
              <a:srgbClr val="FF6600"/>
            </a:solidFill>
            <a:round/>
            <a:headEnd/>
            <a:tailEnd type="stealth" w="med" len="med"/>
          </a:ln>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a:xfrm>
            <a:off x="0" y="0"/>
            <a:ext cx="7685087" cy="1012825"/>
          </a:xfrm>
        </p:spPr>
        <p:txBody>
          <a:bodyPr/>
          <a:lstStyle/>
          <a:p>
            <a:r>
              <a:rPr lang="en-GB" sz="3200" b="1" dirty="0" smtClean="0"/>
              <a:t>Data Mining in </a:t>
            </a:r>
            <a:r>
              <a:rPr lang="en-GB" sz="3200" b="1" dirty="0" err="1" smtClean="0"/>
              <a:t>Weka</a:t>
            </a:r>
            <a:r>
              <a:rPr lang="en-GB" sz="3200" b="1" dirty="0" smtClean="0"/>
              <a:t> Explorer</a:t>
            </a:r>
          </a:p>
        </p:txBody>
      </p:sp>
      <p:sp>
        <p:nvSpPr>
          <p:cNvPr id="6148" name="Rectangle 3"/>
          <p:cNvSpPr>
            <a:spLocks noGrp="1" noChangeArrowheads="1"/>
          </p:cNvSpPr>
          <p:nvPr>
            <p:ph idx="1"/>
          </p:nvPr>
        </p:nvSpPr>
        <p:spPr>
          <a:xfrm>
            <a:off x="722313" y="1219200"/>
            <a:ext cx="7810500" cy="533400"/>
          </a:xfrm>
        </p:spPr>
        <p:txBody>
          <a:bodyPr/>
          <a:lstStyle/>
          <a:p>
            <a:pPr marL="284163" indent="-284163"/>
            <a:r>
              <a:rPr lang="en-GB" sz="2800" smtClean="0"/>
              <a:t>Classify (as an example)</a:t>
            </a:r>
          </a:p>
        </p:txBody>
      </p:sp>
      <p:graphicFrame>
        <p:nvGraphicFramePr>
          <p:cNvPr id="6146" name="Object 13"/>
          <p:cNvGraphicFramePr>
            <a:graphicFrameLocks noChangeAspect="1"/>
          </p:cNvGraphicFramePr>
          <p:nvPr/>
        </p:nvGraphicFramePr>
        <p:xfrm>
          <a:off x="2212975" y="1981200"/>
          <a:ext cx="2719388" cy="3910013"/>
        </p:xfrm>
        <a:graphic>
          <a:graphicData uri="http://schemas.openxmlformats.org/presentationml/2006/ole">
            <p:oleObj spid="_x0000_s6146" name="Bitmap Image" r:id="rId4" imgW="2895238" imgH="4161905" progId="PBrush">
              <p:embed/>
            </p:oleObj>
          </a:graphicData>
        </a:graphic>
      </p:graphicFrame>
      <p:grpSp>
        <p:nvGrpSpPr>
          <p:cNvPr id="6157" name="Group 13"/>
          <p:cNvGrpSpPr>
            <a:grpSpLocks/>
          </p:cNvGrpSpPr>
          <p:nvPr/>
        </p:nvGrpSpPr>
        <p:grpSpPr bwMode="auto">
          <a:xfrm>
            <a:off x="827088" y="2466975"/>
            <a:ext cx="1524000" cy="314325"/>
            <a:chOff x="96" y="1536"/>
            <a:chExt cx="960" cy="198"/>
          </a:xfrm>
          <a:solidFill>
            <a:schemeClr val="bg1"/>
          </a:solidFill>
        </p:grpSpPr>
        <p:sp>
          <p:nvSpPr>
            <p:cNvPr id="6149" name="Text Box 14"/>
            <p:cNvSpPr txBox="1">
              <a:spLocks noChangeArrowheads="1"/>
            </p:cNvSpPr>
            <p:nvPr/>
          </p:nvSpPr>
          <p:spPr bwMode="auto">
            <a:xfrm>
              <a:off x="96" y="1536"/>
              <a:ext cx="720" cy="198"/>
            </a:xfrm>
            <a:prstGeom prst="rect">
              <a:avLst/>
            </a:prstGeom>
            <a:grpFill/>
            <a:ln w="9525">
              <a:solidFill>
                <a:srgbClr val="FF6600"/>
              </a:solidFill>
              <a:miter lim="800000"/>
              <a:headEnd/>
              <a:tailEnd/>
            </a:ln>
          </p:spPr>
          <p:txBody>
            <a:bodyPr>
              <a:spAutoFit/>
            </a:bodyPr>
            <a:lstStyle/>
            <a:p>
              <a:pPr>
                <a:spcBef>
                  <a:spcPct val="50000"/>
                </a:spcBef>
              </a:pPr>
              <a:r>
                <a:rPr lang="en-GB" sz="1400"/>
                <a:t>Method List</a:t>
              </a:r>
            </a:p>
          </p:txBody>
        </p:sp>
        <p:sp>
          <p:nvSpPr>
            <p:cNvPr id="6150" name="Line 15"/>
            <p:cNvSpPr>
              <a:spLocks noChangeShapeType="1"/>
            </p:cNvSpPr>
            <p:nvPr/>
          </p:nvSpPr>
          <p:spPr bwMode="auto">
            <a:xfrm>
              <a:off x="816" y="1632"/>
              <a:ext cx="240" cy="0"/>
            </a:xfrm>
            <a:prstGeom prst="line">
              <a:avLst/>
            </a:prstGeom>
            <a:grpFill/>
            <a:ln w="19050">
              <a:solidFill>
                <a:srgbClr val="FF6600"/>
              </a:solidFill>
              <a:round/>
              <a:headEnd/>
              <a:tailEnd type="stealth" w="med" len="med"/>
            </a:ln>
          </p:spPr>
          <p:txBody>
            <a:bodyPr/>
            <a:lstStyle/>
            <a:p>
              <a:endParaRPr lang="en-GB"/>
            </a:p>
          </p:txBody>
        </p:sp>
      </p:grpSp>
      <p:grpSp>
        <p:nvGrpSpPr>
          <p:cNvPr id="6158" name="Group 14"/>
          <p:cNvGrpSpPr>
            <a:grpSpLocks/>
          </p:cNvGrpSpPr>
          <p:nvPr/>
        </p:nvGrpSpPr>
        <p:grpSpPr bwMode="auto">
          <a:xfrm>
            <a:off x="795338" y="4114800"/>
            <a:ext cx="1905000" cy="739775"/>
            <a:chOff x="192" y="2592"/>
            <a:chExt cx="1200" cy="466"/>
          </a:xfrm>
          <a:solidFill>
            <a:schemeClr val="bg1"/>
          </a:solidFill>
        </p:grpSpPr>
        <p:sp>
          <p:nvSpPr>
            <p:cNvPr id="6151" name="Text Box 16"/>
            <p:cNvSpPr txBox="1">
              <a:spLocks noChangeArrowheads="1"/>
            </p:cNvSpPr>
            <p:nvPr/>
          </p:nvSpPr>
          <p:spPr bwMode="auto">
            <a:xfrm>
              <a:off x="192" y="2592"/>
              <a:ext cx="624" cy="466"/>
            </a:xfrm>
            <a:prstGeom prst="rect">
              <a:avLst/>
            </a:prstGeom>
            <a:grpFill/>
            <a:ln w="9525">
              <a:solidFill>
                <a:srgbClr val="FF6600"/>
              </a:solidFill>
              <a:miter lim="800000"/>
              <a:headEnd/>
              <a:tailEnd/>
            </a:ln>
          </p:spPr>
          <p:txBody>
            <a:bodyPr>
              <a:spAutoFit/>
            </a:bodyPr>
            <a:lstStyle/>
            <a:p>
              <a:pPr>
                <a:spcBef>
                  <a:spcPct val="50000"/>
                </a:spcBef>
              </a:pPr>
              <a:r>
                <a:rPr lang="en-GB" sz="1400"/>
                <a:t>Selecting a specific method</a:t>
              </a:r>
            </a:p>
          </p:txBody>
        </p:sp>
        <p:sp>
          <p:nvSpPr>
            <p:cNvPr id="6152" name="Line 17"/>
            <p:cNvSpPr>
              <a:spLocks noChangeShapeType="1"/>
            </p:cNvSpPr>
            <p:nvPr/>
          </p:nvSpPr>
          <p:spPr bwMode="auto">
            <a:xfrm flipV="1">
              <a:off x="816" y="2784"/>
              <a:ext cx="576" cy="4"/>
            </a:xfrm>
            <a:prstGeom prst="line">
              <a:avLst/>
            </a:prstGeom>
            <a:grpFill/>
            <a:ln w="19050">
              <a:solidFill>
                <a:srgbClr val="FF6600"/>
              </a:solidFill>
              <a:round/>
              <a:headEnd/>
              <a:tailEnd type="stealth" w="med" len="med"/>
            </a:ln>
          </p:spPr>
          <p:txBody>
            <a:bodyPr/>
            <a:lstStyle/>
            <a:p>
              <a:endParaRPr lang="en-GB"/>
            </a:p>
          </p:txBody>
        </p:sp>
      </p:grpSp>
      <p:pic>
        <p:nvPicPr>
          <p:cNvPr id="6153" name="Picture 18"/>
          <p:cNvPicPr>
            <a:picLocks noChangeAspect="1" noChangeArrowheads="1"/>
          </p:cNvPicPr>
          <p:nvPr/>
        </p:nvPicPr>
        <p:blipFill>
          <a:blip r:embed="rId5"/>
          <a:srcRect/>
          <a:stretch>
            <a:fillRect/>
          </a:stretch>
        </p:blipFill>
        <p:spPr bwMode="auto">
          <a:xfrm>
            <a:off x="5111750" y="1981200"/>
            <a:ext cx="3276600" cy="3886200"/>
          </a:xfrm>
          <a:prstGeom prst="rect">
            <a:avLst/>
          </a:prstGeom>
          <a:noFill/>
          <a:ln w="9525">
            <a:noFill/>
            <a:miter lim="800000"/>
            <a:headEnd/>
            <a:tailEnd/>
          </a:ln>
        </p:spPr>
      </p:pic>
      <p:sp>
        <p:nvSpPr>
          <p:cNvPr id="6154" name="Text Box 19"/>
          <p:cNvSpPr txBox="1">
            <a:spLocks noChangeArrowheads="1"/>
          </p:cNvSpPr>
          <p:nvPr/>
        </p:nvSpPr>
        <p:spPr bwMode="auto">
          <a:xfrm>
            <a:off x="7848600" y="2971800"/>
            <a:ext cx="1143000" cy="739775"/>
          </a:xfrm>
          <a:prstGeom prst="rect">
            <a:avLst/>
          </a:prstGeom>
          <a:solidFill>
            <a:schemeClr val="bg1"/>
          </a:solidFill>
          <a:ln w="9525">
            <a:solidFill>
              <a:srgbClr val="FF6600"/>
            </a:solidFill>
            <a:miter lim="800000"/>
            <a:headEnd/>
            <a:tailEnd/>
          </a:ln>
        </p:spPr>
        <p:txBody>
          <a:bodyPr>
            <a:spAutoFit/>
          </a:bodyPr>
          <a:lstStyle/>
          <a:p>
            <a:r>
              <a:rPr lang="en-GB" sz="1400"/>
              <a:t>Selecting &amp;</a:t>
            </a:r>
          </a:p>
          <a:p>
            <a:r>
              <a:rPr lang="en-GB" sz="1400"/>
              <a:t>Changing parameters</a:t>
            </a:r>
          </a:p>
        </p:txBody>
      </p:sp>
      <p:sp>
        <p:nvSpPr>
          <p:cNvPr id="6155" name="Line 21"/>
          <p:cNvSpPr>
            <a:spLocks noChangeShapeType="1"/>
          </p:cNvSpPr>
          <p:nvPr/>
        </p:nvSpPr>
        <p:spPr bwMode="auto">
          <a:xfrm flipH="1">
            <a:off x="7086600" y="3352800"/>
            <a:ext cx="762000" cy="0"/>
          </a:xfrm>
          <a:prstGeom prst="line">
            <a:avLst/>
          </a:prstGeom>
          <a:noFill/>
          <a:ln w="19050">
            <a:solidFill>
              <a:srgbClr val="FF6600"/>
            </a:solidFill>
            <a:round/>
            <a:headEnd/>
            <a:tailEnd type="stealth" w="med" len="med"/>
          </a:ln>
        </p:spPr>
        <p:txBody>
          <a:bodyPr/>
          <a:lstStyle/>
          <a:p>
            <a:endParaRPr lang="en-GB"/>
          </a:p>
        </p:txBody>
      </p:sp>
      <p:sp>
        <p:nvSpPr>
          <p:cNvPr id="6156" name="Line 22"/>
          <p:cNvSpPr>
            <a:spLocks noChangeShapeType="1"/>
          </p:cNvSpPr>
          <p:nvPr/>
        </p:nvSpPr>
        <p:spPr bwMode="auto">
          <a:xfrm flipH="1">
            <a:off x="7086600" y="3505200"/>
            <a:ext cx="762000" cy="914400"/>
          </a:xfrm>
          <a:prstGeom prst="line">
            <a:avLst/>
          </a:prstGeom>
          <a:noFill/>
          <a:ln w="19050">
            <a:solidFill>
              <a:srgbClr val="FF6600"/>
            </a:solidFill>
            <a:round/>
            <a:headEnd/>
            <a:tailEnd type="stealth" w="med" len="med"/>
          </a:ln>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0" y="0"/>
            <a:ext cx="7685087" cy="1012825"/>
          </a:xfrm>
        </p:spPr>
        <p:txBody>
          <a:bodyPr/>
          <a:lstStyle/>
          <a:p>
            <a:r>
              <a:rPr lang="en-GB" sz="3200" b="1" dirty="0" smtClean="0"/>
              <a:t>Data Mining in </a:t>
            </a:r>
            <a:r>
              <a:rPr lang="en-GB" sz="3200" b="1" dirty="0" err="1" smtClean="0"/>
              <a:t>Weka</a:t>
            </a:r>
            <a:r>
              <a:rPr lang="en-GB" sz="3200" b="1" dirty="0" smtClean="0"/>
              <a:t> Explorer</a:t>
            </a:r>
          </a:p>
        </p:txBody>
      </p:sp>
      <p:sp>
        <p:nvSpPr>
          <p:cNvPr id="27651" name="Rectangle 3"/>
          <p:cNvSpPr>
            <a:spLocks noGrp="1" noChangeArrowheads="1"/>
          </p:cNvSpPr>
          <p:nvPr>
            <p:ph idx="1"/>
          </p:nvPr>
        </p:nvSpPr>
        <p:spPr>
          <a:xfrm>
            <a:off x="722313" y="1219200"/>
            <a:ext cx="8170862" cy="533400"/>
          </a:xfrm>
        </p:spPr>
        <p:txBody>
          <a:bodyPr/>
          <a:lstStyle/>
          <a:p>
            <a:pPr marL="284163" indent="-284163"/>
            <a:r>
              <a:rPr lang="en-GB" sz="2800" smtClean="0"/>
              <a:t>Visualisation</a:t>
            </a:r>
          </a:p>
        </p:txBody>
      </p:sp>
      <p:sp>
        <p:nvSpPr>
          <p:cNvPr id="27652" name="Text Box 5"/>
          <p:cNvSpPr txBox="1">
            <a:spLocks noChangeArrowheads="1"/>
          </p:cNvSpPr>
          <p:nvPr/>
        </p:nvSpPr>
        <p:spPr bwMode="auto">
          <a:xfrm>
            <a:off x="457200" y="5257800"/>
            <a:ext cx="2362200" cy="314325"/>
          </a:xfrm>
          <a:prstGeom prst="rect">
            <a:avLst/>
          </a:prstGeom>
          <a:solidFill>
            <a:schemeClr val="bg1"/>
          </a:solidFill>
          <a:ln w="9525">
            <a:solidFill>
              <a:srgbClr val="FF6600"/>
            </a:solidFill>
            <a:miter lim="800000"/>
            <a:headEnd/>
            <a:tailEnd/>
          </a:ln>
        </p:spPr>
        <p:txBody>
          <a:bodyPr>
            <a:spAutoFit/>
          </a:bodyPr>
          <a:lstStyle/>
          <a:p>
            <a:pPr algn="ctr">
              <a:spcBef>
                <a:spcPct val="50000"/>
              </a:spcBef>
            </a:pPr>
            <a:r>
              <a:rPr lang="en-GB" sz="1400"/>
              <a:t>An Example Decision Tree</a:t>
            </a:r>
          </a:p>
        </p:txBody>
      </p:sp>
      <p:pic>
        <p:nvPicPr>
          <p:cNvPr id="27653" name="Picture 13"/>
          <p:cNvPicPr>
            <a:picLocks noChangeAspect="1" noChangeArrowheads="1"/>
          </p:cNvPicPr>
          <p:nvPr/>
        </p:nvPicPr>
        <p:blipFill>
          <a:blip r:embed="rId3"/>
          <a:srcRect/>
          <a:stretch>
            <a:fillRect/>
          </a:stretch>
        </p:blipFill>
        <p:spPr bwMode="auto">
          <a:xfrm>
            <a:off x="152400" y="1905000"/>
            <a:ext cx="3276600" cy="2922588"/>
          </a:xfrm>
          <a:prstGeom prst="rect">
            <a:avLst/>
          </a:prstGeom>
          <a:noFill/>
          <a:ln w="9525">
            <a:noFill/>
            <a:miter lim="800000"/>
            <a:headEnd/>
            <a:tailEnd/>
          </a:ln>
        </p:spPr>
      </p:pic>
      <p:sp>
        <p:nvSpPr>
          <p:cNvPr id="27654" name="Line 14"/>
          <p:cNvSpPr>
            <a:spLocks noChangeShapeType="1"/>
          </p:cNvSpPr>
          <p:nvPr/>
        </p:nvSpPr>
        <p:spPr bwMode="auto">
          <a:xfrm flipV="1">
            <a:off x="1676400" y="4648200"/>
            <a:ext cx="0" cy="609600"/>
          </a:xfrm>
          <a:prstGeom prst="line">
            <a:avLst/>
          </a:prstGeom>
          <a:noFill/>
          <a:ln w="19050">
            <a:solidFill>
              <a:srgbClr val="FF6600"/>
            </a:solidFill>
            <a:round/>
            <a:headEnd/>
            <a:tailEnd type="stealth" w="med" len="med"/>
          </a:ln>
        </p:spPr>
        <p:txBody>
          <a:bodyPr/>
          <a:lstStyle/>
          <a:p>
            <a:endParaRPr lang="en-GB"/>
          </a:p>
        </p:txBody>
      </p:sp>
      <p:pic>
        <p:nvPicPr>
          <p:cNvPr id="27655" name="Picture 16"/>
          <p:cNvPicPr>
            <a:picLocks noChangeAspect="1" noChangeArrowheads="1"/>
          </p:cNvPicPr>
          <p:nvPr/>
        </p:nvPicPr>
        <p:blipFill>
          <a:blip r:embed="rId4"/>
          <a:srcRect/>
          <a:stretch>
            <a:fillRect/>
          </a:stretch>
        </p:blipFill>
        <p:spPr bwMode="auto">
          <a:xfrm>
            <a:off x="3505200" y="1981200"/>
            <a:ext cx="5562600" cy="4146550"/>
          </a:xfrm>
          <a:prstGeom prst="rect">
            <a:avLst/>
          </a:prstGeom>
          <a:noFill/>
          <a:ln w="9525">
            <a:noFill/>
            <a:miter lim="800000"/>
            <a:headEnd/>
            <a:tailEnd/>
          </a:ln>
        </p:spPr>
      </p:pic>
      <p:sp>
        <p:nvSpPr>
          <p:cNvPr id="27656" name="Text Box 17"/>
          <p:cNvSpPr txBox="1">
            <a:spLocks noChangeArrowheads="1"/>
          </p:cNvSpPr>
          <p:nvPr/>
        </p:nvSpPr>
        <p:spPr bwMode="auto">
          <a:xfrm>
            <a:off x="5029200" y="1371600"/>
            <a:ext cx="2438400" cy="527050"/>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Scatter plot of data object of different classes</a:t>
            </a:r>
          </a:p>
        </p:txBody>
      </p:sp>
      <p:sp>
        <p:nvSpPr>
          <p:cNvPr id="27657" name="Line 18"/>
          <p:cNvSpPr>
            <a:spLocks noChangeShapeType="1"/>
          </p:cNvSpPr>
          <p:nvPr/>
        </p:nvSpPr>
        <p:spPr bwMode="auto">
          <a:xfrm>
            <a:off x="6324600" y="1905000"/>
            <a:ext cx="0" cy="914400"/>
          </a:xfrm>
          <a:prstGeom prst="line">
            <a:avLst/>
          </a:prstGeom>
          <a:noFill/>
          <a:ln w="19050">
            <a:solidFill>
              <a:srgbClr val="FF6600"/>
            </a:solidFill>
            <a:round/>
            <a:headEnd/>
            <a:tailEnd type="stealth" w="med" len="med"/>
          </a:ln>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7"/>
          <p:cNvSpPr>
            <a:spLocks noGrp="1"/>
          </p:cNvSpPr>
          <p:nvPr>
            <p:ph type="title" idx="4294967295"/>
          </p:nvPr>
        </p:nvSpPr>
        <p:spPr>
          <a:xfrm>
            <a:off x="0" y="0"/>
            <a:ext cx="7772400" cy="1012825"/>
          </a:xfrm>
        </p:spPr>
        <p:txBody>
          <a:bodyPr>
            <a:normAutofit/>
          </a:bodyPr>
          <a:lstStyle/>
          <a:p>
            <a:r>
              <a:rPr lang="en-GB" sz="3200" b="1" dirty="0" smtClean="0"/>
              <a:t>Probability &amp; Statistics: A Brief Review</a:t>
            </a:r>
          </a:p>
        </p:txBody>
      </p:sp>
      <p:sp>
        <p:nvSpPr>
          <p:cNvPr id="28675" name="Content Placeholder 8"/>
          <p:cNvSpPr>
            <a:spLocks/>
          </p:cNvSpPr>
          <p:nvPr/>
        </p:nvSpPr>
        <p:spPr bwMode="auto">
          <a:xfrm>
            <a:off x="428596" y="1000108"/>
            <a:ext cx="8543925" cy="442595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Where probability and statistics used?</a:t>
            </a:r>
          </a:p>
          <a:p>
            <a:pPr marL="765175" lvl="1" indent="-290513" eaLnBrk="0" hangingPunct="0">
              <a:spcBef>
                <a:spcPct val="15000"/>
              </a:spcBef>
              <a:buFontTx/>
              <a:buChar char="–"/>
            </a:pPr>
            <a:r>
              <a:rPr lang="en-GB" sz="2400" dirty="0"/>
              <a:t>Patterns found from data are probabilistic in nature</a:t>
            </a:r>
          </a:p>
          <a:p>
            <a:pPr marL="765175" lvl="1" indent="-290513" eaLnBrk="0" hangingPunct="0">
              <a:spcBef>
                <a:spcPct val="15000"/>
              </a:spcBef>
              <a:buFontTx/>
              <a:buChar char="–"/>
            </a:pPr>
            <a:r>
              <a:rPr lang="en-GB" sz="2400" dirty="0"/>
              <a:t>Used in various measures of evaluation, </a:t>
            </a:r>
            <a:r>
              <a:rPr lang="en-GB" sz="2200" dirty="0">
                <a:solidFill>
                  <a:srgbClr val="0033CC"/>
                </a:solidFill>
              </a:rPr>
              <a:t>e.g. confidence measure of association rules</a:t>
            </a:r>
          </a:p>
          <a:p>
            <a:pPr marL="765175" lvl="1" indent="-290513" eaLnBrk="0" hangingPunct="0">
              <a:spcBef>
                <a:spcPct val="15000"/>
              </a:spcBef>
              <a:buFontTx/>
              <a:buChar char="–"/>
            </a:pPr>
            <a:r>
              <a:rPr lang="en-GB" sz="2400" dirty="0"/>
              <a:t>Used in data exploration stage for better understanding, </a:t>
            </a:r>
            <a:r>
              <a:rPr lang="en-GB" sz="2200" dirty="0">
                <a:solidFill>
                  <a:srgbClr val="0033CC"/>
                </a:solidFill>
              </a:rPr>
              <a:t>e.g. maximum, minimum, mean, variance, </a:t>
            </a:r>
            <a:r>
              <a:rPr lang="en-GB" sz="2200" dirty="0" err="1">
                <a:solidFill>
                  <a:srgbClr val="0033CC"/>
                </a:solidFill>
              </a:rPr>
              <a:t>skewness</a:t>
            </a:r>
            <a:endParaRPr lang="en-GB" sz="2200" dirty="0">
              <a:solidFill>
                <a:srgbClr val="0033CC"/>
              </a:solidFill>
            </a:endParaRPr>
          </a:p>
          <a:p>
            <a:pPr marL="765175" lvl="1" indent="-290513" eaLnBrk="0" hangingPunct="0">
              <a:spcBef>
                <a:spcPct val="15000"/>
              </a:spcBef>
              <a:buFontTx/>
              <a:buChar char="–"/>
            </a:pPr>
            <a:r>
              <a:rPr lang="en-GB" sz="2400" dirty="0"/>
              <a:t>Used during the mining process to assist the discovery of patterns, </a:t>
            </a:r>
            <a:r>
              <a:rPr lang="en-GB" sz="2200" dirty="0">
                <a:solidFill>
                  <a:srgbClr val="0033CC"/>
                </a:solidFill>
              </a:rPr>
              <a:t>e.g. information gain for decision tree induction</a:t>
            </a:r>
          </a:p>
          <a:p>
            <a:pPr marL="765175" lvl="1" indent="-290513" eaLnBrk="0" hangingPunct="0">
              <a:spcBef>
                <a:spcPct val="15000"/>
              </a:spcBef>
              <a:buFontTx/>
              <a:buChar char="–"/>
            </a:pPr>
            <a:r>
              <a:rPr lang="en-GB" sz="2400" dirty="0"/>
              <a:t>Used as a part of patterns, </a:t>
            </a:r>
            <a:r>
              <a:rPr lang="en-GB" sz="2200" dirty="0">
                <a:solidFill>
                  <a:srgbClr val="0033CC"/>
                </a:solidFill>
              </a:rPr>
              <a:t>e.g. naïve </a:t>
            </a:r>
            <a:r>
              <a:rPr lang="en-GB" sz="2200" dirty="0" err="1">
                <a:solidFill>
                  <a:srgbClr val="0033CC"/>
                </a:solidFill>
              </a:rPr>
              <a:t>Bayes</a:t>
            </a:r>
            <a:r>
              <a:rPr lang="en-GB" sz="2200" dirty="0">
                <a:solidFill>
                  <a:srgbClr val="0033CC"/>
                </a:solidFill>
              </a:rPr>
              <a:t>, Gaussian mixture model</a:t>
            </a:r>
          </a:p>
          <a:p>
            <a:pPr marL="765175" lvl="1" indent="-290513" eaLnBrk="0" hangingPunct="0">
              <a:buFontTx/>
              <a:buChar char="–"/>
            </a:pPr>
            <a:r>
              <a:rPr lang="en-GB" sz="2400" dirty="0"/>
              <a:t>Used in comparison of patterns, </a:t>
            </a:r>
            <a:r>
              <a:rPr lang="en-GB" sz="2200" dirty="0">
                <a:solidFill>
                  <a:srgbClr val="0033CC"/>
                </a:solidFill>
              </a:rPr>
              <a:t>e.g. classification model with significantly better accuracy</a:t>
            </a:r>
            <a:endParaRPr lang="en-GB" sz="2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7"/>
          <p:cNvSpPr>
            <a:spLocks noGrp="1"/>
          </p:cNvSpPr>
          <p:nvPr>
            <p:ph type="title" idx="4294967295"/>
          </p:nvPr>
        </p:nvSpPr>
        <p:spPr>
          <a:xfrm>
            <a:off x="0" y="0"/>
            <a:ext cx="7772400" cy="1012825"/>
          </a:xfrm>
        </p:spPr>
        <p:txBody>
          <a:bodyPr>
            <a:normAutofit/>
          </a:bodyPr>
          <a:lstStyle/>
          <a:p>
            <a:r>
              <a:rPr lang="en-GB" sz="3200" b="1" dirty="0" smtClean="0"/>
              <a:t>Probability &amp; Statistics: A Brief Review</a:t>
            </a:r>
          </a:p>
        </p:txBody>
      </p:sp>
      <p:sp>
        <p:nvSpPr>
          <p:cNvPr id="29699" name="Content Placeholder 8"/>
          <p:cNvSpPr>
            <a:spLocks/>
          </p:cNvSpPr>
          <p:nvPr/>
        </p:nvSpPr>
        <p:spPr bwMode="auto">
          <a:xfrm>
            <a:off x="357158" y="1071546"/>
            <a:ext cx="8185150" cy="442595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Probability and conditional probability</a:t>
            </a:r>
          </a:p>
          <a:p>
            <a:pPr marL="765175" lvl="1" indent="-290513" eaLnBrk="0" hangingPunct="0">
              <a:buFontTx/>
              <a:buChar char="–"/>
            </a:pPr>
            <a:r>
              <a:rPr lang="en-GB" sz="2400" dirty="0"/>
              <a:t>Probability of event P(E) and its meanings when:</a:t>
            </a:r>
          </a:p>
          <a:p>
            <a:pPr marL="765175" lvl="1" indent="-290513" algn="ctr" eaLnBrk="0" hangingPunct="0">
              <a:spcAft>
                <a:spcPts val="600"/>
              </a:spcAft>
            </a:pPr>
            <a:r>
              <a:rPr lang="en-GB" sz="2200" dirty="0">
                <a:solidFill>
                  <a:srgbClr val="FFC000"/>
                </a:solidFill>
              </a:rPr>
              <a:t>P(E) = 0, P(E) = 1 and 0 &lt; P(E) &lt; 1</a:t>
            </a:r>
          </a:p>
          <a:p>
            <a:pPr marL="765175" lvl="1" indent="-290513" eaLnBrk="0" hangingPunct="0">
              <a:buFontTx/>
              <a:buChar char="–"/>
            </a:pPr>
            <a:r>
              <a:rPr lang="en-GB" sz="2400" dirty="0"/>
              <a:t>Probabilities of multiple events: </a:t>
            </a:r>
          </a:p>
          <a:p>
            <a:pPr marL="765175" lvl="1" indent="-290513" algn="ctr" eaLnBrk="0" hangingPunct="0">
              <a:spcAft>
                <a:spcPts val="600"/>
              </a:spcAft>
            </a:pPr>
            <a:r>
              <a:rPr lang="en-GB" sz="2200" dirty="0">
                <a:solidFill>
                  <a:srgbClr val="FFC000"/>
                </a:solidFill>
              </a:rPr>
              <a:t>P(E </a:t>
            </a:r>
            <a:r>
              <a:rPr lang="en-GB" sz="2200" dirty="0">
                <a:solidFill>
                  <a:srgbClr val="FFC000"/>
                </a:solidFill>
                <a:sym typeface="Symbol" pitchFamily="18" charset="2"/>
              </a:rPr>
              <a:t>and </a:t>
            </a:r>
            <a:r>
              <a:rPr lang="en-GB" sz="2200" dirty="0">
                <a:solidFill>
                  <a:srgbClr val="FFC000"/>
                </a:solidFill>
              </a:rPr>
              <a:t>F), P(E </a:t>
            </a:r>
            <a:r>
              <a:rPr lang="en-GB" sz="2200" dirty="0">
                <a:solidFill>
                  <a:srgbClr val="FFC000"/>
                </a:solidFill>
                <a:sym typeface="Symbol" pitchFamily="18" charset="2"/>
              </a:rPr>
              <a:t>or</a:t>
            </a:r>
            <a:r>
              <a:rPr lang="en-GB" sz="2200" dirty="0">
                <a:solidFill>
                  <a:srgbClr val="FFC000"/>
                </a:solidFill>
              </a:rPr>
              <a:t> F) = P(E) + P(F) – P(E and F)</a:t>
            </a:r>
          </a:p>
          <a:p>
            <a:pPr marL="765175" lvl="1" indent="-290513" eaLnBrk="0" hangingPunct="0">
              <a:buFontTx/>
              <a:buChar char="–"/>
            </a:pPr>
            <a:r>
              <a:rPr lang="en-GB" sz="2400" dirty="0"/>
              <a:t>Mutually exclusive events: </a:t>
            </a:r>
          </a:p>
          <a:p>
            <a:pPr marL="765175" lvl="1" indent="-290513" algn="ctr" eaLnBrk="0" hangingPunct="0">
              <a:spcAft>
                <a:spcPts val="600"/>
              </a:spcAft>
            </a:pPr>
            <a:r>
              <a:rPr lang="en-GB" sz="2200" dirty="0">
                <a:solidFill>
                  <a:srgbClr val="FFC000"/>
                </a:solidFill>
              </a:rPr>
              <a:t>P(E </a:t>
            </a:r>
            <a:r>
              <a:rPr lang="en-GB" sz="2200" dirty="0">
                <a:solidFill>
                  <a:srgbClr val="FFC000"/>
                </a:solidFill>
                <a:sym typeface="Symbol" pitchFamily="18" charset="2"/>
              </a:rPr>
              <a:t>and</a:t>
            </a:r>
            <a:r>
              <a:rPr lang="en-GB" sz="2200" dirty="0">
                <a:solidFill>
                  <a:srgbClr val="FFC000"/>
                </a:solidFill>
              </a:rPr>
              <a:t> F) = 0 and P(E </a:t>
            </a:r>
            <a:r>
              <a:rPr lang="en-GB" sz="2200" dirty="0">
                <a:solidFill>
                  <a:srgbClr val="FFC000"/>
                </a:solidFill>
                <a:sym typeface="Symbol" pitchFamily="18" charset="2"/>
              </a:rPr>
              <a:t>and </a:t>
            </a:r>
            <a:r>
              <a:rPr lang="en-GB" sz="2200" dirty="0">
                <a:solidFill>
                  <a:srgbClr val="FFC000"/>
                </a:solidFill>
              </a:rPr>
              <a:t>F) = P(E) + P(F)</a:t>
            </a:r>
          </a:p>
          <a:p>
            <a:pPr marL="765175" lvl="1" indent="-290513" eaLnBrk="0" hangingPunct="0">
              <a:buFontTx/>
              <a:buChar char="–"/>
            </a:pPr>
            <a:r>
              <a:rPr lang="en-GB" sz="2400" dirty="0"/>
              <a:t>Conditional probability of event E given event F: </a:t>
            </a:r>
          </a:p>
          <a:p>
            <a:pPr marL="765175" lvl="1" indent="-290513" algn="ctr" eaLnBrk="0" hangingPunct="0">
              <a:spcAft>
                <a:spcPts val="600"/>
              </a:spcAft>
            </a:pPr>
            <a:r>
              <a:rPr lang="en-GB" sz="2200" dirty="0">
                <a:solidFill>
                  <a:srgbClr val="FFC000"/>
                </a:solidFill>
              </a:rPr>
              <a:t>P(E|F) = P(E </a:t>
            </a:r>
            <a:r>
              <a:rPr lang="en-GB" sz="2200" dirty="0">
                <a:solidFill>
                  <a:srgbClr val="FFC000"/>
                </a:solidFill>
                <a:sym typeface="Symbol" pitchFamily="18" charset="2"/>
              </a:rPr>
              <a:t>and</a:t>
            </a:r>
            <a:r>
              <a:rPr lang="en-GB" sz="2200" dirty="0">
                <a:solidFill>
                  <a:srgbClr val="FFC000"/>
                </a:solidFill>
              </a:rPr>
              <a:t> F)/P(F)</a:t>
            </a:r>
          </a:p>
          <a:p>
            <a:pPr marL="765175" lvl="1" indent="-290513" eaLnBrk="0" hangingPunct="0">
              <a:buFontTx/>
              <a:buChar char="–"/>
            </a:pPr>
            <a:r>
              <a:rPr lang="en-GB" sz="2400" dirty="0"/>
              <a:t>Independent events: </a:t>
            </a:r>
          </a:p>
          <a:p>
            <a:pPr marL="765175" lvl="1" indent="-290513" algn="ctr" eaLnBrk="0" hangingPunct="0"/>
            <a:r>
              <a:rPr lang="en-GB" sz="2200" dirty="0">
                <a:solidFill>
                  <a:srgbClr val="FFC000"/>
                </a:solidFill>
              </a:rPr>
              <a:t>P(E </a:t>
            </a:r>
            <a:r>
              <a:rPr lang="en-GB" sz="2200" dirty="0">
                <a:solidFill>
                  <a:srgbClr val="FFC000"/>
                </a:solidFill>
                <a:sym typeface="Symbol" pitchFamily="18" charset="2"/>
              </a:rPr>
              <a:t>and</a:t>
            </a:r>
            <a:r>
              <a:rPr lang="en-GB" sz="2200" dirty="0">
                <a:solidFill>
                  <a:srgbClr val="FFC000"/>
                </a:solidFill>
              </a:rPr>
              <a:t> F) = P(E)</a:t>
            </a:r>
            <a:r>
              <a:rPr lang="en-GB" sz="2200" dirty="0">
                <a:solidFill>
                  <a:srgbClr val="FFC000"/>
                </a:solidFill>
                <a:sym typeface="Symbol" pitchFamily="18" charset="2"/>
              </a:rPr>
              <a:t></a:t>
            </a:r>
            <a:r>
              <a:rPr lang="en-GB" sz="2200" dirty="0">
                <a:solidFill>
                  <a:srgbClr val="FFC000"/>
                </a:solidFill>
              </a:rPr>
              <a:t>P(F), and P(E|F) = P(E)</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5" name="Rectangle 3"/>
          <p:cNvSpPr>
            <a:spLocks noGrp="1" noChangeArrowheads="1"/>
          </p:cNvSpPr>
          <p:nvPr>
            <p:ph type="title"/>
          </p:nvPr>
        </p:nvSpPr>
        <p:spPr>
          <a:xfrm>
            <a:off x="0" y="0"/>
            <a:ext cx="7715250" cy="1012825"/>
          </a:xfrm>
        </p:spPr>
        <p:txBody>
          <a:bodyPr>
            <a:normAutofit/>
          </a:bodyPr>
          <a:lstStyle/>
          <a:p>
            <a:r>
              <a:rPr lang="en-GB" sz="3200" b="1" dirty="0" smtClean="0"/>
              <a:t>Probability &amp; Statistics: A Brief Review</a:t>
            </a:r>
          </a:p>
        </p:txBody>
      </p:sp>
      <p:sp>
        <p:nvSpPr>
          <p:cNvPr id="7176" name="Content Placeholder 8"/>
          <p:cNvSpPr>
            <a:spLocks/>
          </p:cNvSpPr>
          <p:nvPr/>
        </p:nvSpPr>
        <p:spPr bwMode="auto">
          <a:xfrm>
            <a:off x="428596" y="1071546"/>
            <a:ext cx="8350250" cy="46355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Probability &amp; conditional probability (example)</a:t>
            </a:r>
          </a:p>
        </p:txBody>
      </p:sp>
      <p:graphicFrame>
        <p:nvGraphicFramePr>
          <p:cNvPr id="94208" name="Object 2"/>
          <p:cNvGraphicFramePr>
            <a:graphicFrameLocks noChangeAspect="1"/>
          </p:cNvGraphicFramePr>
          <p:nvPr/>
        </p:nvGraphicFramePr>
        <p:xfrm>
          <a:off x="1600200" y="1981200"/>
          <a:ext cx="5572125" cy="2406650"/>
        </p:xfrm>
        <a:graphic>
          <a:graphicData uri="http://schemas.openxmlformats.org/presentationml/2006/ole">
            <p:oleObj spid="_x0000_s94208" name="Worksheet" r:id="rId4" imgW="4895889" imgH="2114640" progId="Excel.Sheet.8">
              <p:embed/>
            </p:oleObj>
          </a:graphicData>
        </a:graphic>
      </p:graphicFrame>
      <p:graphicFrame>
        <p:nvGraphicFramePr>
          <p:cNvPr id="94209" name="Object 3"/>
          <p:cNvGraphicFramePr>
            <a:graphicFrameLocks noChangeAspect="1"/>
          </p:cNvGraphicFramePr>
          <p:nvPr/>
        </p:nvGraphicFramePr>
        <p:xfrm>
          <a:off x="1104900" y="4572000"/>
          <a:ext cx="2819400" cy="700088"/>
        </p:xfrm>
        <a:graphic>
          <a:graphicData uri="http://schemas.openxmlformats.org/presentationml/2006/ole">
            <p:oleObj spid="_x0000_s94209" name="Equation" r:id="rId5" imgW="1587240" imgH="393480" progId="Equation.3">
              <p:embed/>
            </p:oleObj>
          </a:graphicData>
        </a:graphic>
      </p:graphicFrame>
      <p:graphicFrame>
        <p:nvGraphicFramePr>
          <p:cNvPr id="94210" name="Object 4"/>
          <p:cNvGraphicFramePr>
            <a:graphicFrameLocks noChangeAspect="1"/>
          </p:cNvGraphicFramePr>
          <p:nvPr/>
        </p:nvGraphicFramePr>
        <p:xfrm>
          <a:off x="766763" y="5410200"/>
          <a:ext cx="3733800" cy="371475"/>
        </p:xfrm>
        <a:graphic>
          <a:graphicData uri="http://schemas.openxmlformats.org/presentationml/2006/ole">
            <p:oleObj spid="_x0000_s94210" name="Equation" r:id="rId6" imgW="1917360" imgH="190440" progId="Equation.3">
              <p:embed/>
            </p:oleObj>
          </a:graphicData>
        </a:graphic>
      </p:graphicFrame>
      <p:graphicFrame>
        <p:nvGraphicFramePr>
          <p:cNvPr id="94211" name="Object 5"/>
          <p:cNvGraphicFramePr>
            <a:graphicFrameLocks noChangeAspect="1"/>
          </p:cNvGraphicFramePr>
          <p:nvPr/>
        </p:nvGraphicFramePr>
        <p:xfrm>
          <a:off x="4805363" y="4735513"/>
          <a:ext cx="3367087" cy="354012"/>
        </p:xfrm>
        <a:graphic>
          <a:graphicData uri="http://schemas.openxmlformats.org/presentationml/2006/ole">
            <p:oleObj spid="_x0000_s94211" name="Equation" r:id="rId7" imgW="1815840" imgH="190440" progId="Equation.3">
              <p:embed/>
            </p:oleObj>
          </a:graphicData>
        </a:graphic>
      </p:graphicFrame>
      <p:graphicFrame>
        <p:nvGraphicFramePr>
          <p:cNvPr id="94212" name="Object 7"/>
          <p:cNvGraphicFramePr>
            <a:graphicFrameLocks noChangeAspect="1"/>
          </p:cNvGraphicFramePr>
          <p:nvPr/>
        </p:nvGraphicFramePr>
        <p:xfrm>
          <a:off x="4724400" y="5257800"/>
          <a:ext cx="3657600" cy="674688"/>
        </p:xfrm>
        <a:graphic>
          <a:graphicData uri="http://schemas.openxmlformats.org/presentationml/2006/ole">
            <p:oleObj spid="_x0000_s94212" name="Equation" r:id="rId8" imgW="2006280" imgH="368280" progId="Equation.3">
              <p:embed/>
            </p:oleObj>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7"/>
          <p:cNvSpPr>
            <a:spLocks noGrp="1"/>
          </p:cNvSpPr>
          <p:nvPr>
            <p:ph type="title" idx="4294967295"/>
          </p:nvPr>
        </p:nvSpPr>
        <p:spPr>
          <a:xfrm>
            <a:off x="0" y="0"/>
            <a:ext cx="7772400" cy="1012825"/>
          </a:xfrm>
        </p:spPr>
        <p:txBody>
          <a:bodyPr>
            <a:normAutofit/>
          </a:bodyPr>
          <a:lstStyle/>
          <a:p>
            <a:r>
              <a:rPr lang="en-GB" sz="3200" b="1" dirty="0" smtClean="0"/>
              <a:t>Probability &amp; Statistics: A Brief Review</a:t>
            </a:r>
          </a:p>
        </p:txBody>
      </p:sp>
      <p:sp>
        <p:nvSpPr>
          <p:cNvPr id="58371" name="Content Placeholder 8"/>
          <p:cNvSpPr>
            <a:spLocks/>
          </p:cNvSpPr>
          <p:nvPr/>
        </p:nvSpPr>
        <p:spPr bwMode="auto">
          <a:xfrm>
            <a:off x="357158" y="928670"/>
            <a:ext cx="8183563" cy="144780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Probability distribution of random variables</a:t>
            </a:r>
          </a:p>
          <a:p>
            <a:pPr marL="765175" lvl="1" indent="-290513" eaLnBrk="0" hangingPunct="0">
              <a:buFontTx/>
              <a:buChar char="–"/>
            </a:pPr>
            <a:r>
              <a:rPr lang="en-GB" sz="2400" dirty="0"/>
              <a:t>Discrete random variable</a:t>
            </a:r>
          </a:p>
          <a:p>
            <a:pPr marL="765175" lvl="1" indent="-290513" eaLnBrk="0" hangingPunct="0">
              <a:buFontTx/>
              <a:buChar char="–"/>
            </a:pPr>
            <a:r>
              <a:rPr lang="en-GB" sz="2400" dirty="0"/>
              <a:t>Continuous random variable </a:t>
            </a:r>
          </a:p>
        </p:txBody>
      </p:sp>
      <p:pic>
        <p:nvPicPr>
          <p:cNvPr id="58372" name="Picture 4" descr="untitled"/>
          <p:cNvPicPr>
            <a:picLocks noChangeAspect="1" noChangeArrowheads="1"/>
          </p:cNvPicPr>
          <p:nvPr/>
        </p:nvPicPr>
        <p:blipFill>
          <a:blip r:embed="rId3"/>
          <a:srcRect/>
          <a:stretch>
            <a:fillRect/>
          </a:stretch>
        </p:blipFill>
        <p:spPr bwMode="auto">
          <a:xfrm>
            <a:off x="76200" y="3276600"/>
            <a:ext cx="3124200" cy="2027238"/>
          </a:xfrm>
          <a:prstGeom prst="rect">
            <a:avLst/>
          </a:prstGeom>
          <a:noFill/>
        </p:spPr>
      </p:pic>
      <p:pic>
        <p:nvPicPr>
          <p:cNvPr id="58374" name="Picture 6" descr="normal"/>
          <p:cNvPicPr>
            <a:picLocks noChangeAspect="1" noChangeArrowheads="1"/>
          </p:cNvPicPr>
          <p:nvPr/>
        </p:nvPicPr>
        <p:blipFill>
          <a:blip r:embed="rId4"/>
          <a:srcRect/>
          <a:stretch>
            <a:fillRect/>
          </a:stretch>
        </p:blipFill>
        <p:spPr bwMode="auto">
          <a:xfrm>
            <a:off x="3286116" y="3571876"/>
            <a:ext cx="2743200" cy="1500187"/>
          </a:xfrm>
          <a:prstGeom prst="rect">
            <a:avLst/>
          </a:prstGeom>
          <a:noFill/>
        </p:spPr>
      </p:pic>
      <p:sp>
        <p:nvSpPr>
          <p:cNvPr id="58376" name="Text Box 8"/>
          <p:cNvSpPr txBox="1">
            <a:spLocks noChangeArrowheads="1"/>
          </p:cNvSpPr>
          <p:nvPr/>
        </p:nvSpPr>
        <p:spPr bwMode="auto">
          <a:xfrm>
            <a:off x="1219200" y="5334000"/>
            <a:ext cx="1016000" cy="366713"/>
          </a:xfrm>
          <a:prstGeom prst="rect">
            <a:avLst/>
          </a:prstGeom>
          <a:noFill/>
          <a:ln w="9525">
            <a:noFill/>
            <a:miter lim="800000"/>
            <a:headEnd/>
            <a:tailEnd/>
          </a:ln>
          <a:effectLst/>
        </p:spPr>
        <p:txBody>
          <a:bodyPr wrap="none">
            <a:spAutoFit/>
          </a:bodyPr>
          <a:lstStyle/>
          <a:p>
            <a:r>
              <a:rPr lang="en-GB"/>
              <a:t>P(X = x)</a:t>
            </a:r>
          </a:p>
        </p:txBody>
      </p:sp>
      <p:sp>
        <p:nvSpPr>
          <p:cNvPr id="58377" name="Text Box 9"/>
          <p:cNvSpPr txBox="1">
            <a:spLocks noChangeArrowheads="1"/>
          </p:cNvSpPr>
          <p:nvPr/>
        </p:nvSpPr>
        <p:spPr bwMode="auto">
          <a:xfrm>
            <a:off x="4114800" y="5334000"/>
            <a:ext cx="1408113" cy="366713"/>
          </a:xfrm>
          <a:prstGeom prst="rect">
            <a:avLst/>
          </a:prstGeom>
          <a:noFill/>
          <a:ln w="9525">
            <a:noFill/>
            <a:miter lim="800000"/>
            <a:headEnd/>
            <a:tailEnd/>
          </a:ln>
          <a:effectLst/>
        </p:spPr>
        <p:txBody>
          <a:bodyPr wrap="none">
            <a:spAutoFit/>
          </a:bodyPr>
          <a:lstStyle/>
          <a:p>
            <a:r>
              <a:rPr lang="en-GB"/>
              <a:t>P(a </a:t>
            </a:r>
            <a:r>
              <a:rPr lang="en-GB">
                <a:sym typeface="Symbol" pitchFamily="18" charset="2"/>
              </a:rPr>
              <a:t> </a:t>
            </a:r>
            <a:r>
              <a:rPr lang="en-GB"/>
              <a:t>X &lt; b)</a:t>
            </a:r>
          </a:p>
        </p:txBody>
      </p:sp>
      <p:pic>
        <p:nvPicPr>
          <p:cNvPr id="58378" name="Picture 10" descr="normal1"/>
          <p:cNvPicPr>
            <a:picLocks noChangeAspect="1" noChangeArrowheads="1"/>
          </p:cNvPicPr>
          <p:nvPr/>
        </p:nvPicPr>
        <p:blipFill>
          <a:blip r:embed="rId5"/>
          <a:srcRect/>
          <a:stretch>
            <a:fillRect/>
          </a:stretch>
        </p:blipFill>
        <p:spPr bwMode="auto">
          <a:xfrm>
            <a:off x="6084888" y="3505200"/>
            <a:ext cx="3048000" cy="1601788"/>
          </a:xfrm>
          <a:prstGeom prst="rect">
            <a:avLst/>
          </a:prstGeom>
          <a:noFill/>
        </p:spPr>
      </p:pic>
      <p:sp>
        <p:nvSpPr>
          <p:cNvPr id="58380" name="Text Box 12"/>
          <p:cNvSpPr txBox="1">
            <a:spLocks noChangeArrowheads="1"/>
          </p:cNvSpPr>
          <p:nvPr/>
        </p:nvSpPr>
        <p:spPr bwMode="auto">
          <a:xfrm>
            <a:off x="7315200" y="2857496"/>
            <a:ext cx="641350" cy="366713"/>
          </a:xfrm>
          <a:prstGeom prst="rect">
            <a:avLst/>
          </a:prstGeom>
          <a:noFill/>
          <a:ln w="9525">
            <a:noFill/>
            <a:miter lim="800000"/>
            <a:headEnd/>
            <a:tailEnd/>
          </a:ln>
          <a:effectLst/>
        </p:spPr>
        <p:txBody>
          <a:bodyPr wrap="none">
            <a:spAutoFit/>
          </a:bodyPr>
          <a:lstStyle/>
          <a:p>
            <a:r>
              <a:rPr lang="en-GB" dirty="0"/>
              <a:t>68%</a:t>
            </a:r>
          </a:p>
        </p:txBody>
      </p:sp>
      <p:grpSp>
        <p:nvGrpSpPr>
          <p:cNvPr id="58392" name="Group 24"/>
          <p:cNvGrpSpPr>
            <a:grpSpLocks/>
          </p:cNvGrpSpPr>
          <p:nvPr/>
        </p:nvGrpSpPr>
        <p:grpSpPr bwMode="auto">
          <a:xfrm>
            <a:off x="7215206" y="3357562"/>
            <a:ext cx="800100" cy="838200"/>
            <a:chOff x="4560" y="2112"/>
            <a:chExt cx="504" cy="672"/>
          </a:xfrm>
        </p:grpSpPr>
        <p:sp>
          <p:nvSpPr>
            <p:cNvPr id="58382" name="Line 14"/>
            <p:cNvSpPr>
              <a:spLocks noChangeShapeType="1"/>
            </p:cNvSpPr>
            <p:nvPr/>
          </p:nvSpPr>
          <p:spPr bwMode="auto">
            <a:xfrm>
              <a:off x="4560" y="2112"/>
              <a:ext cx="0" cy="672"/>
            </a:xfrm>
            <a:prstGeom prst="line">
              <a:avLst/>
            </a:prstGeom>
            <a:noFill/>
            <a:ln w="9525">
              <a:solidFill>
                <a:srgbClr val="0033CC"/>
              </a:solidFill>
              <a:round/>
              <a:headEnd/>
              <a:tailEnd/>
            </a:ln>
            <a:effectLst/>
          </p:spPr>
          <p:txBody>
            <a:bodyPr/>
            <a:lstStyle/>
            <a:p>
              <a:endParaRPr lang="en-GB"/>
            </a:p>
          </p:txBody>
        </p:sp>
        <p:sp>
          <p:nvSpPr>
            <p:cNvPr id="58384" name="Line 16"/>
            <p:cNvSpPr>
              <a:spLocks noChangeShapeType="1"/>
            </p:cNvSpPr>
            <p:nvPr/>
          </p:nvSpPr>
          <p:spPr bwMode="auto">
            <a:xfrm>
              <a:off x="5064" y="2112"/>
              <a:ext cx="0" cy="672"/>
            </a:xfrm>
            <a:prstGeom prst="line">
              <a:avLst/>
            </a:prstGeom>
            <a:noFill/>
            <a:ln w="9525">
              <a:solidFill>
                <a:srgbClr val="0033CC"/>
              </a:solidFill>
              <a:round/>
              <a:headEnd/>
              <a:tailEnd/>
            </a:ln>
            <a:effectLst/>
          </p:spPr>
          <p:txBody>
            <a:bodyPr/>
            <a:lstStyle/>
            <a:p>
              <a:endParaRPr lang="en-GB"/>
            </a:p>
          </p:txBody>
        </p:sp>
      </p:grpSp>
      <p:sp>
        <p:nvSpPr>
          <p:cNvPr id="58385" name="Line 17"/>
          <p:cNvSpPr>
            <a:spLocks noChangeShapeType="1"/>
          </p:cNvSpPr>
          <p:nvPr/>
        </p:nvSpPr>
        <p:spPr bwMode="auto">
          <a:xfrm>
            <a:off x="7239000" y="3214686"/>
            <a:ext cx="762000" cy="0"/>
          </a:xfrm>
          <a:prstGeom prst="line">
            <a:avLst/>
          </a:prstGeom>
          <a:noFill/>
          <a:ln w="9525">
            <a:solidFill>
              <a:schemeClr val="tx1"/>
            </a:solidFill>
            <a:round/>
            <a:headEnd type="triangle" w="med" len="med"/>
            <a:tailEnd type="triangle" w="med" len="med"/>
          </a:ln>
          <a:effectLst/>
        </p:spPr>
        <p:txBody>
          <a:bodyPr/>
          <a:lstStyle/>
          <a:p>
            <a:endParaRPr lang="en-GB"/>
          </a:p>
        </p:txBody>
      </p:sp>
      <p:sp>
        <p:nvSpPr>
          <p:cNvPr id="58388" name="Line 20"/>
          <p:cNvSpPr>
            <a:spLocks noChangeShapeType="1"/>
          </p:cNvSpPr>
          <p:nvPr/>
        </p:nvSpPr>
        <p:spPr bwMode="auto">
          <a:xfrm>
            <a:off x="6877050" y="5181600"/>
            <a:ext cx="1524000" cy="0"/>
          </a:xfrm>
          <a:prstGeom prst="line">
            <a:avLst/>
          </a:prstGeom>
          <a:noFill/>
          <a:ln w="9525">
            <a:solidFill>
              <a:schemeClr val="tx1"/>
            </a:solidFill>
            <a:round/>
            <a:headEnd type="triangle" w="med" len="med"/>
            <a:tailEnd type="triangle" w="med" len="med"/>
          </a:ln>
          <a:effectLst/>
        </p:spPr>
        <p:txBody>
          <a:bodyPr/>
          <a:lstStyle/>
          <a:p>
            <a:endParaRPr lang="en-GB"/>
          </a:p>
        </p:txBody>
      </p:sp>
      <p:sp>
        <p:nvSpPr>
          <p:cNvPr id="58389" name="Text Box 21"/>
          <p:cNvSpPr txBox="1">
            <a:spLocks noChangeArrowheads="1"/>
          </p:cNvSpPr>
          <p:nvPr/>
        </p:nvSpPr>
        <p:spPr bwMode="auto">
          <a:xfrm>
            <a:off x="7359650" y="5181600"/>
            <a:ext cx="641350" cy="366713"/>
          </a:xfrm>
          <a:prstGeom prst="rect">
            <a:avLst/>
          </a:prstGeom>
          <a:noFill/>
          <a:ln w="9525">
            <a:noFill/>
            <a:miter lim="800000"/>
            <a:headEnd/>
            <a:tailEnd/>
          </a:ln>
          <a:effectLst/>
        </p:spPr>
        <p:txBody>
          <a:bodyPr wrap="none">
            <a:spAutoFit/>
          </a:bodyPr>
          <a:lstStyle/>
          <a:p>
            <a:r>
              <a:rPr lang="en-GB"/>
              <a:t>95%</a:t>
            </a:r>
          </a:p>
        </p:txBody>
      </p:sp>
      <p:sp>
        <p:nvSpPr>
          <p:cNvPr id="58390" name="Line 22"/>
          <p:cNvSpPr>
            <a:spLocks noChangeShapeType="1"/>
          </p:cNvSpPr>
          <p:nvPr/>
        </p:nvSpPr>
        <p:spPr bwMode="auto">
          <a:xfrm>
            <a:off x="6858000" y="4648200"/>
            <a:ext cx="0" cy="609600"/>
          </a:xfrm>
          <a:prstGeom prst="line">
            <a:avLst/>
          </a:prstGeom>
          <a:noFill/>
          <a:ln w="9525">
            <a:solidFill>
              <a:schemeClr val="tx1"/>
            </a:solidFill>
            <a:round/>
            <a:headEnd/>
            <a:tailEnd/>
          </a:ln>
          <a:effectLst/>
        </p:spPr>
        <p:txBody>
          <a:bodyPr/>
          <a:lstStyle/>
          <a:p>
            <a:endParaRPr lang="en-GB"/>
          </a:p>
        </p:txBody>
      </p:sp>
      <p:sp>
        <p:nvSpPr>
          <p:cNvPr id="58391" name="Line 23"/>
          <p:cNvSpPr>
            <a:spLocks noChangeShapeType="1"/>
          </p:cNvSpPr>
          <p:nvPr/>
        </p:nvSpPr>
        <p:spPr bwMode="auto">
          <a:xfrm>
            <a:off x="8410575" y="4657725"/>
            <a:ext cx="0" cy="609600"/>
          </a:xfrm>
          <a:prstGeom prst="line">
            <a:avLst/>
          </a:prstGeom>
          <a:noFill/>
          <a:ln w="9525">
            <a:solidFill>
              <a:schemeClr val="tx1"/>
            </a:solidFill>
            <a:round/>
            <a:headEnd/>
            <a:tailEnd/>
          </a:ln>
          <a:effectLst/>
        </p:spPr>
        <p:txBody>
          <a:bodyPr/>
          <a:lstStyle/>
          <a:p>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7"/>
          <p:cNvSpPr>
            <a:spLocks noGrp="1"/>
          </p:cNvSpPr>
          <p:nvPr>
            <p:ph type="title" idx="4294967295"/>
          </p:nvPr>
        </p:nvSpPr>
        <p:spPr>
          <a:xfrm>
            <a:off x="0" y="0"/>
            <a:ext cx="7772400" cy="1012825"/>
          </a:xfrm>
        </p:spPr>
        <p:txBody>
          <a:bodyPr>
            <a:normAutofit/>
          </a:bodyPr>
          <a:lstStyle/>
          <a:p>
            <a:r>
              <a:rPr lang="en-GB" sz="3200" b="1" dirty="0" smtClean="0"/>
              <a:t>Probability &amp; Statistics: A Brief Review</a:t>
            </a:r>
          </a:p>
        </p:txBody>
      </p:sp>
      <p:sp>
        <p:nvSpPr>
          <p:cNvPr id="60419" name="Content Placeholder 8"/>
          <p:cNvSpPr>
            <a:spLocks/>
          </p:cNvSpPr>
          <p:nvPr/>
        </p:nvSpPr>
        <p:spPr bwMode="auto">
          <a:xfrm>
            <a:off x="428596" y="1071546"/>
            <a:ext cx="8305800" cy="434340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Basic Statistics</a:t>
            </a:r>
          </a:p>
          <a:p>
            <a:pPr marL="765175" lvl="1" indent="-290513" eaLnBrk="0" hangingPunct="0">
              <a:spcBef>
                <a:spcPct val="40000"/>
              </a:spcBef>
              <a:buFontTx/>
              <a:buChar char="–"/>
            </a:pPr>
            <a:r>
              <a:rPr lang="en-GB" sz="2400" dirty="0"/>
              <a:t>Sample mean, median and mode</a:t>
            </a:r>
          </a:p>
          <a:p>
            <a:pPr marL="765175" lvl="1" indent="-290513" eaLnBrk="0" hangingPunct="0">
              <a:spcBef>
                <a:spcPct val="40000"/>
              </a:spcBef>
              <a:buFontTx/>
              <a:buChar char="–"/>
            </a:pPr>
            <a:r>
              <a:rPr lang="en-GB" sz="2400" dirty="0"/>
              <a:t>Variance and standard deviation</a:t>
            </a:r>
          </a:p>
          <a:p>
            <a:pPr marL="765175" lvl="1" indent="-290513" eaLnBrk="0" hangingPunct="0">
              <a:spcBef>
                <a:spcPct val="40000"/>
              </a:spcBef>
              <a:buFontTx/>
              <a:buChar char="–"/>
            </a:pPr>
            <a:r>
              <a:rPr lang="en-GB" sz="2400" dirty="0" err="1"/>
              <a:t>Skewness</a:t>
            </a:r>
            <a:endParaRPr lang="en-GB" sz="2400" dirty="0"/>
          </a:p>
        </p:txBody>
      </p:sp>
      <p:graphicFrame>
        <p:nvGraphicFramePr>
          <p:cNvPr id="60435" name="Object 19"/>
          <p:cNvGraphicFramePr>
            <a:graphicFrameLocks noChangeAspect="1"/>
          </p:cNvGraphicFramePr>
          <p:nvPr/>
        </p:nvGraphicFramePr>
        <p:xfrm>
          <a:off x="914400" y="3505200"/>
          <a:ext cx="1085850" cy="752475"/>
        </p:xfrm>
        <a:graphic>
          <a:graphicData uri="http://schemas.openxmlformats.org/presentationml/2006/ole">
            <p:oleObj spid="_x0000_s60435" r:id="rId4" imgW="558558" imgH="393529" progId="Equation.3">
              <p:embed/>
            </p:oleObj>
          </a:graphicData>
        </a:graphic>
      </p:graphicFrame>
      <p:graphicFrame>
        <p:nvGraphicFramePr>
          <p:cNvPr id="60437" name="Object 21"/>
          <p:cNvGraphicFramePr>
            <a:graphicFrameLocks noChangeAspect="1"/>
          </p:cNvGraphicFramePr>
          <p:nvPr/>
        </p:nvGraphicFramePr>
        <p:xfrm>
          <a:off x="838200" y="4343400"/>
          <a:ext cx="2090738" cy="865188"/>
        </p:xfrm>
        <a:graphic>
          <a:graphicData uri="http://schemas.openxmlformats.org/presentationml/2006/ole">
            <p:oleObj spid="_x0000_s60437" r:id="rId5" imgW="939392" imgH="393529" progId="Equation.3">
              <p:embed/>
            </p:oleObj>
          </a:graphicData>
        </a:graphic>
      </p:graphicFrame>
      <p:graphicFrame>
        <p:nvGraphicFramePr>
          <p:cNvPr id="60441" name="Object 25"/>
          <p:cNvGraphicFramePr>
            <a:graphicFrameLocks noChangeAspect="1"/>
          </p:cNvGraphicFramePr>
          <p:nvPr/>
        </p:nvGraphicFramePr>
        <p:xfrm>
          <a:off x="838200" y="5334000"/>
          <a:ext cx="1676400" cy="806450"/>
        </p:xfrm>
        <a:graphic>
          <a:graphicData uri="http://schemas.openxmlformats.org/presentationml/2006/ole">
            <p:oleObj spid="_x0000_s60441" r:id="rId6" imgW="850531" imgH="406224" progId="Equation.3">
              <p:embed/>
            </p:oleObj>
          </a:graphicData>
        </a:graphic>
      </p:graphicFrame>
      <p:pic>
        <p:nvPicPr>
          <p:cNvPr id="60443" name="Picture 27" descr="select"/>
          <p:cNvPicPr>
            <a:picLocks noChangeAspect="1" noChangeArrowheads="1"/>
          </p:cNvPicPr>
          <p:nvPr/>
        </p:nvPicPr>
        <p:blipFill>
          <a:blip r:embed="rId7"/>
          <a:srcRect/>
          <a:stretch>
            <a:fillRect/>
          </a:stretch>
        </p:blipFill>
        <p:spPr bwMode="auto">
          <a:xfrm>
            <a:off x="5929322" y="1285860"/>
            <a:ext cx="2971800" cy="2279650"/>
          </a:xfrm>
          <a:prstGeom prst="rect">
            <a:avLst/>
          </a:prstGeom>
          <a:noFill/>
        </p:spPr>
      </p:pic>
      <p:graphicFrame>
        <p:nvGraphicFramePr>
          <p:cNvPr id="60450" name="Object 34"/>
          <p:cNvGraphicFramePr>
            <a:graphicFrameLocks noChangeAspect="1"/>
          </p:cNvGraphicFramePr>
          <p:nvPr/>
        </p:nvGraphicFramePr>
        <p:xfrm>
          <a:off x="4005263" y="3662363"/>
          <a:ext cx="962025" cy="436562"/>
        </p:xfrm>
        <a:graphic>
          <a:graphicData uri="http://schemas.openxmlformats.org/presentationml/2006/ole">
            <p:oleObj spid="_x0000_s60450" name="Equation" r:id="rId8" imgW="495000" imgH="228600" progId="Equation.3">
              <p:embed/>
            </p:oleObj>
          </a:graphicData>
        </a:graphic>
      </p:graphicFrame>
      <p:graphicFrame>
        <p:nvGraphicFramePr>
          <p:cNvPr id="60451" name="Object 35"/>
          <p:cNvGraphicFramePr>
            <a:graphicFrameLocks noChangeAspect="1"/>
          </p:cNvGraphicFramePr>
          <p:nvPr/>
        </p:nvGraphicFramePr>
        <p:xfrm>
          <a:off x="3962400" y="4191000"/>
          <a:ext cx="1739900" cy="446088"/>
        </p:xfrm>
        <a:graphic>
          <a:graphicData uri="http://schemas.openxmlformats.org/presentationml/2006/ole">
            <p:oleObj spid="_x0000_s60451" name="Equation" r:id="rId9" imgW="825480" imgH="215640" progId="Equation.3">
              <p:embed/>
            </p:oleObj>
          </a:graphicData>
        </a:graphic>
      </p:graphicFrame>
      <p:graphicFrame>
        <p:nvGraphicFramePr>
          <p:cNvPr id="60452" name="Object 36"/>
          <p:cNvGraphicFramePr>
            <a:graphicFrameLocks noChangeAspect="1"/>
          </p:cNvGraphicFramePr>
          <p:nvPr/>
        </p:nvGraphicFramePr>
        <p:xfrm>
          <a:off x="6278563" y="4191000"/>
          <a:ext cx="1527175" cy="446088"/>
        </p:xfrm>
        <a:graphic>
          <a:graphicData uri="http://schemas.openxmlformats.org/presentationml/2006/ole">
            <p:oleObj spid="_x0000_s60452" name="Equation" r:id="rId10" imgW="723600" imgH="215640" progId="Equation.3">
              <p:embed/>
            </p:oleObj>
          </a:graphicData>
        </a:graphic>
      </p:graphicFrame>
      <p:graphicFrame>
        <p:nvGraphicFramePr>
          <p:cNvPr id="60453" name="Object 37"/>
          <p:cNvGraphicFramePr>
            <a:graphicFrameLocks noChangeAspect="1"/>
          </p:cNvGraphicFramePr>
          <p:nvPr/>
        </p:nvGraphicFramePr>
        <p:xfrm>
          <a:off x="3962400" y="4776788"/>
          <a:ext cx="1524000" cy="493712"/>
        </p:xfrm>
        <a:graphic>
          <a:graphicData uri="http://schemas.openxmlformats.org/presentationml/2006/ole">
            <p:oleObj spid="_x0000_s60453" name="Equation" r:id="rId11" imgW="736560" imgH="241200" progId="Equation.3">
              <p:embed/>
            </p:oleObj>
          </a:graphicData>
        </a:graphic>
      </p:graphicFrame>
      <p:graphicFrame>
        <p:nvGraphicFramePr>
          <p:cNvPr id="60454" name="Object 38"/>
          <p:cNvGraphicFramePr>
            <a:graphicFrameLocks noChangeAspect="1"/>
          </p:cNvGraphicFramePr>
          <p:nvPr/>
        </p:nvGraphicFramePr>
        <p:xfrm>
          <a:off x="6251575" y="4813300"/>
          <a:ext cx="1292225" cy="417513"/>
        </p:xfrm>
        <a:graphic>
          <a:graphicData uri="http://schemas.openxmlformats.org/presentationml/2006/ole">
            <p:oleObj spid="_x0000_s60454" name="Equation" r:id="rId12" imgW="660240" imgH="215640" progId="Equation.3">
              <p:embed/>
            </p:oleObj>
          </a:graphicData>
        </a:graphic>
      </p:graphicFrame>
      <p:graphicFrame>
        <p:nvGraphicFramePr>
          <p:cNvPr id="60455" name="Object 39"/>
          <p:cNvGraphicFramePr>
            <a:graphicFrameLocks noChangeAspect="1"/>
          </p:cNvGraphicFramePr>
          <p:nvPr/>
        </p:nvGraphicFramePr>
        <p:xfrm>
          <a:off x="3962400" y="5410200"/>
          <a:ext cx="3224213" cy="669925"/>
        </p:xfrm>
        <a:graphic>
          <a:graphicData uri="http://schemas.openxmlformats.org/presentationml/2006/ole">
            <p:oleObj spid="_x0000_s60455" name="Equation" r:id="rId13" imgW="1726920" imgH="355320" progId="Equation.3">
              <p:embed/>
            </p:oleObj>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idx="4294967295"/>
          </p:nvPr>
        </p:nvSpPr>
        <p:spPr>
          <a:xfrm>
            <a:off x="0" y="0"/>
            <a:ext cx="7848600" cy="1012825"/>
          </a:xfrm>
        </p:spPr>
        <p:txBody>
          <a:bodyPr>
            <a:normAutofit/>
          </a:bodyPr>
          <a:lstStyle/>
          <a:p>
            <a:r>
              <a:rPr lang="en-GB" sz="3200" b="1" dirty="0" smtClean="0"/>
              <a:t>Probability &amp; Statistics: A Brief Review</a:t>
            </a:r>
          </a:p>
        </p:txBody>
      </p:sp>
      <p:sp>
        <p:nvSpPr>
          <p:cNvPr id="62467" name="Rectangle 3"/>
          <p:cNvSpPr>
            <a:spLocks noGrp="1" noChangeArrowheads="1"/>
          </p:cNvSpPr>
          <p:nvPr>
            <p:ph type="body" idx="4294967295"/>
          </p:nvPr>
        </p:nvSpPr>
        <p:spPr>
          <a:xfrm>
            <a:off x="357158" y="1071546"/>
            <a:ext cx="8255000" cy="3929090"/>
          </a:xfrm>
        </p:spPr>
        <p:txBody>
          <a:bodyPr>
            <a:normAutofit lnSpcReduction="10000"/>
          </a:bodyPr>
          <a:lstStyle/>
          <a:p>
            <a:pPr marL="284163" indent="-284163">
              <a:lnSpc>
                <a:spcPct val="90000"/>
              </a:lnSpc>
            </a:pPr>
            <a:r>
              <a:rPr lang="en-GB" sz="2800" b="1" dirty="0" smtClean="0"/>
              <a:t>Confidence interval estimate</a:t>
            </a:r>
          </a:p>
          <a:p>
            <a:pPr marL="765175" lvl="1" indent="-290513">
              <a:lnSpc>
                <a:spcPct val="90000"/>
              </a:lnSpc>
            </a:pPr>
            <a:r>
              <a:rPr lang="en-GB" sz="2400" dirty="0" smtClean="0"/>
              <a:t>Sample mean is only an estimate of the true mean for the data population.</a:t>
            </a:r>
            <a:r>
              <a:rPr lang="en-GB" sz="2600" dirty="0" smtClean="0"/>
              <a:t> 			</a:t>
            </a:r>
          </a:p>
          <a:p>
            <a:pPr marL="765175" lvl="1" indent="-290513">
              <a:lnSpc>
                <a:spcPct val="90000"/>
              </a:lnSpc>
            </a:pPr>
            <a:r>
              <a:rPr lang="en-GB" sz="2400" dirty="0" smtClean="0"/>
              <a:t>Central limit theorem: sample means follows a normal distribution that:				</a:t>
            </a:r>
            <a:endParaRPr lang="en-GB" sz="2400" dirty="0" smtClean="0">
              <a:solidFill>
                <a:srgbClr val="0033CC"/>
              </a:solidFill>
            </a:endParaRPr>
          </a:p>
          <a:p>
            <a:pPr marL="1236663" lvl="2" indent="-280988">
              <a:lnSpc>
                <a:spcPct val="90000"/>
              </a:lnSpc>
              <a:buFontTx/>
              <a:buAutoNum type="alphaLcPeriod"/>
            </a:pPr>
            <a:r>
              <a:rPr lang="en-GB" sz="2000" dirty="0" smtClean="0"/>
              <a:t>The mean is the true population mean  </a:t>
            </a:r>
            <a:r>
              <a:rPr lang="en-GB" sz="2000" i="1" dirty="0" smtClean="0">
                <a:cs typeface="Times New Roman" pitchFamily="18" charset="0"/>
                <a:sym typeface="Symbol" pitchFamily="18" charset="2"/>
              </a:rPr>
              <a:t></a:t>
            </a:r>
            <a:r>
              <a:rPr lang="en-GB" sz="2000" i="1" baseline="-30000" dirty="0" smtClean="0">
                <a:cs typeface="Times New Roman" pitchFamily="18" charset="0"/>
              </a:rPr>
              <a:t>X</a:t>
            </a:r>
            <a:r>
              <a:rPr lang="en-GB" sz="2000" dirty="0" smtClean="0"/>
              <a:t> 		</a:t>
            </a:r>
            <a:endParaRPr lang="en-GB" sz="2000" dirty="0" smtClean="0">
              <a:solidFill>
                <a:srgbClr val="0033CC"/>
              </a:solidFill>
            </a:endParaRPr>
          </a:p>
          <a:p>
            <a:pPr marL="1236663" lvl="2" indent="-280988">
              <a:lnSpc>
                <a:spcPct val="90000"/>
              </a:lnSpc>
              <a:buFontTx/>
              <a:buAutoNum type="alphaLcPeriod"/>
            </a:pPr>
            <a:r>
              <a:rPr lang="en-GB" sz="2000" dirty="0" smtClean="0"/>
              <a:t>The standard deviation is </a:t>
            </a:r>
          </a:p>
          <a:p>
            <a:pPr marL="765175" lvl="1" indent="-290513">
              <a:lnSpc>
                <a:spcPct val="90000"/>
              </a:lnSpc>
            </a:pPr>
            <a:r>
              <a:rPr lang="en-GB" sz="2400" dirty="0" smtClean="0"/>
              <a:t>Based on the central limit theorem and using the sample standard deviation to replace the true one, the following expression is used to estimate the interval for the true mean at confidence level of 1- </a:t>
            </a:r>
            <a:r>
              <a:rPr lang="en-GB" sz="2400" dirty="0" smtClean="0">
                <a:sym typeface="Symbol" pitchFamily="18" charset="2"/>
              </a:rPr>
              <a:t></a:t>
            </a:r>
            <a:endParaRPr lang="en-GB" sz="2400" dirty="0" smtClean="0"/>
          </a:p>
        </p:txBody>
      </p:sp>
      <p:graphicFrame>
        <p:nvGraphicFramePr>
          <p:cNvPr id="95232" name="Object 0"/>
          <p:cNvGraphicFramePr>
            <a:graphicFrameLocks noChangeAspect="1"/>
          </p:cNvGraphicFramePr>
          <p:nvPr/>
        </p:nvGraphicFramePr>
        <p:xfrm>
          <a:off x="5143504" y="5000636"/>
          <a:ext cx="685800" cy="388938"/>
        </p:xfrm>
        <a:graphic>
          <a:graphicData uri="http://schemas.openxmlformats.org/presentationml/2006/ole">
            <p:oleObj spid="_x0000_s95232" name="Equation" r:id="rId4" imgW="380880" imgH="215640" progId="Equation.3">
              <p:embed/>
            </p:oleObj>
          </a:graphicData>
        </a:graphic>
      </p:graphicFrame>
      <p:graphicFrame>
        <p:nvGraphicFramePr>
          <p:cNvPr id="95233" name="Object 1"/>
          <p:cNvGraphicFramePr>
            <a:graphicFrameLocks noChangeAspect="1"/>
          </p:cNvGraphicFramePr>
          <p:nvPr/>
        </p:nvGraphicFramePr>
        <p:xfrm>
          <a:off x="2895600" y="5341938"/>
          <a:ext cx="3598863" cy="754062"/>
        </p:xfrm>
        <a:graphic>
          <a:graphicData uri="http://schemas.openxmlformats.org/presentationml/2006/ole">
            <p:oleObj spid="_x0000_s95233" name="Equation" r:id="rId5" imgW="1790640" imgH="380880" progId="Equation.3">
              <p:embed/>
            </p:oleObj>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idx="4294967295"/>
          </p:nvPr>
        </p:nvSpPr>
        <p:spPr>
          <a:xfrm>
            <a:off x="0" y="0"/>
            <a:ext cx="7848600" cy="1012825"/>
          </a:xfrm>
        </p:spPr>
        <p:txBody>
          <a:bodyPr>
            <a:normAutofit/>
          </a:bodyPr>
          <a:lstStyle/>
          <a:p>
            <a:r>
              <a:rPr lang="en-GB" sz="3200" b="1" dirty="0" smtClean="0"/>
              <a:t>Probability &amp; Statistics: A Brief Review</a:t>
            </a:r>
          </a:p>
        </p:txBody>
      </p:sp>
      <p:sp>
        <p:nvSpPr>
          <p:cNvPr id="63491" name="Rectangle 3"/>
          <p:cNvSpPr>
            <a:spLocks noGrp="1" noChangeArrowheads="1"/>
          </p:cNvSpPr>
          <p:nvPr>
            <p:ph type="body" idx="4294967295"/>
          </p:nvPr>
        </p:nvSpPr>
        <p:spPr>
          <a:xfrm>
            <a:off x="500034" y="928670"/>
            <a:ext cx="8183562" cy="533400"/>
          </a:xfrm>
        </p:spPr>
        <p:txBody>
          <a:bodyPr/>
          <a:lstStyle/>
          <a:p>
            <a:pPr marL="284163" indent="-284163"/>
            <a:r>
              <a:rPr lang="en-GB" sz="2800" b="1" dirty="0" smtClean="0"/>
              <a:t>Confidence interval estimate (example)</a:t>
            </a:r>
          </a:p>
        </p:txBody>
      </p:sp>
      <p:graphicFrame>
        <p:nvGraphicFramePr>
          <p:cNvPr id="96256" name="Object 0"/>
          <p:cNvGraphicFramePr>
            <a:graphicFrameLocks noChangeAspect="1"/>
          </p:cNvGraphicFramePr>
          <p:nvPr/>
        </p:nvGraphicFramePr>
        <p:xfrm>
          <a:off x="736600" y="4038600"/>
          <a:ext cx="5564188" cy="754063"/>
        </p:xfrm>
        <a:graphic>
          <a:graphicData uri="http://schemas.openxmlformats.org/presentationml/2006/ole">
            <p:oleObj spid="_x0000_s96256" name="Equation" r:id="rId4" imgW="2768400" imgH="380880" progId="Equation.3">
              <p:embed/>
            </p:oleObj>
          </a:graphicData>
        </a:graphic>
      </p:graphicFrame>
      <p:pic>
        <p:nvPicPr>
          <p:cNvPr id="63495" name="Picture 7" descr="select"/>
          <p:cNvPicPr>
            <a:picLocks noChangeAspect="1" noChangeArrowheads="1"/>
          </p:cNvPicPr>
          <p:nvPr/>
        </p:nvPicPr>
        <p:blipFill>
          <a:blip r:embed="rId5"/>
          <a:srcRect/>
          <a:stretch>
            <a:fillRect/>
          </a:stretch>
        </p:blipFill>
        <p:spPr bwMode="auto">
          <a:xfrm>
            <a:off x="6000760" y="1714488"/>
            <a:ext cx="2971800" cy="2279650"/>
          </a:xfrm>
          <a:prstGeom prst="rect">
            <a:avLst/>
          </a:prstGeom>
          <a:noFill/>
        </p:spPr>
      </p:pic>
      <p:sp>
        <p:nvSpPr>
          <p:cNvPr id="63500" name="Text Box 12"/>
          <p:cNvSpPr txBox="1">
            <a:spLocks noChangeArrowheads="1"/>
          </p:cNvSpPr>
          <p:nvPr/>
        </p:nvSpPr>
        <p:spPr bwMode="auto">
          <a:xfrm>
            <a:off x="793750" y="5121275"/>
            <a:ext cx="8099425" cy="822325"/>
          </a:xfrm>
          <a:prstGeom prst="rect">
            <a:avLst/>
          </a:prstGeom>
          <a:noFill/>
          <a:ln w="9525">
            <a:noFill/>
            <a:miter lim="800000"/>
            <a:headEnd/>
            <a:tailEnd/>
          </a:ln>
          <a:effectLst/>
        </p:spPr>
        <p:txBody>
          <a:bodyPr>
            <a:spAutoFit/>
          </a:bodyPr>
          <a:lstStyle/>
          <a:p>
            <a:r>
              <a:rPr lang="en-GB" sz="2400"/>
              <a:t>The interval is estimated as [</a:t>
            </a:r>
            <a:r>
              <a:rPr lang="en-GB" sz="2400">
                <a:cs typeface="Times New Roman" pitchFamily="18" charset="0"/>
              </a:rPr>
              <a:t>21.347, 30.653</a:t>
            </a:r>
            <a:r>
              <a:rPr lang="en-GB" sz="2400"/>
              <a:t>] at confidence level of 95% </a:t>
            </a:r>
          </a:p>
        </p:txBody>
      </p:sp>
      <p:grpSp>
        <p:nvGrpSpPr>
          <p:cNvPr id="63503" name="Group 15"/>
          <p:cNvGrpSpPr>
            <a:grpSpLocks/>
          </p:cNvGrpSpPr>
          <p:nvPr/>
        </p:nvGrpSpPr>
        <p:grpSpPr bwMode="auto">
          <a:xfrm>
            <a:off x="823913" y="1905000"/>
            <a:ext cx="5187950" cy="1917700"/>
            <a:chOff x="432" y="1296"/>
            <a:chExt cx="3268" cy="1208"/>
          </a:xfrm>
        </p:grpSpPr>
        <p:sp>
          <p:nvSpPr>
            <p:cNvPr id="63499" name="Text Box 11"/>
            <p:cNvSpPr txBox="1">
              <a:spLocks noChangeArrowheads="1"/>
            </p:cNvSpPr>
            <p:nvPr/>
          </p:nvSpPr>
          <p:spPr bwMode="auto">
            <a:xfrm>
              <a:off x="432" y="1296"/>
              <a:ext cx="3268" cy="1208"/>
            </a:xfrm>
            <a:prstGeom prst="rect">
              <a:avLst/>
            </a:prstGeom>
            <a:noFill/>
            <a:ln w="9525">
              <a:noFill/>
              <a:miter lim="800000"/>
              <a:headEnd/>
              <a:tailEnd/>
            </a:ln>
            <a:effectLst/>
          </p:spPr>
          <p:txBody>
            <a:bodyPr>
              <a:spAutoFit/>
            </a:bodyPr>
            <a:lstStyle/>
            <a:p>
              <a:r>
                <a:rPr lang="en-GB" sz="2400" dirty="0">
                  <a:sym typeface="Symbol" pitchFamily="18" charset="2"/>
                </a:rPr>
                <a:t>For this data set, n = 12, age</a:t>
              </a:r>
              <a:r>
                <a:rPr lang="en-GB" sz="2400" dirty="0"/>
                <a:t> = 26 and s</a:t>
              </a:r>
              <a:r>
                <a:rPr lang="en-GB" sz="2400" baseline="-25000" dirty="0"/>
                <a:t>age</a:t>
              </a:r>
              <a:r>
                <a:rPr lang="en-GB" sz="2400" dirty="0"/>
                <a:t> = 7.324. At confidence level of 95%, i.e. 1 - </a:t>
              </a:r>
              <a:r>
                <a:rPr lang="en-GB" sz="2400" dirty="0">
                  <a:sym typeface="Symbol" pitchFamily="18" charset="2"/>
                </a:rPr>
                <a:t> = 0.95 and /2 = 0.025, n – 1 = 11, and therefore, t = 2.201. The interval estimate is:</a:t>
              </a:r>
            </a:p>
          </p:txBody>
        </p:sp>
        <p:sp>
          <p:nvSpPr>
            <p:cNvPr id="63502" name="Line 14"/>
            <p:cNvSpPr>
              <a:spLocks noChangeShapeType="1"/>
            </p:cNvSpPr>
            <p:nvPr/>
          </p:nvSpPr>
          <p:spPr bwMode="auto">
            <a:xfrm>
              <a:off x="2634" y="1368"/>
              <a:ext cx="288" cy="0"/>
            </a:xfrm>
            <a:prstGeom prst="line">
              <a:avLst/>
            </a:prstGeom>
            <a:noFill/>
            <a:ln w="19050">
              <a:solidFill>
                <a:schemeClr val="tx1"/>
              </a:solidFill>
              <a:round/>
              <a:headEnd/>
              <a:tailEnd/>
            </a:ln>
            <a:effectLst/>
          </p:spPr>
          <p:txBody>
            <a:bodyPr/>
            <a:lstStyle/>
            <a:p>
              <a:endParaRPr lang="en-GB"/>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0" y="0"/>
            <a:ext cx="7848600" cy="1012825"/>
          </a:xfrm>
        </p:spPr>
        <p:txBody>
          <a:bodyPr>
            <a:normAutofit/>
          </a:bodyPr>
          <a:lstStyle/>
          <a:p>
            <a:r>
              <a:rPr lang="en-GB" sz="3200" b="1" dirty="0" smtClean="0"/>
              <a:t>Probability &amp; Statistics: A Brief Review</a:t>
            </a:r>
          </a:p>
        </p:txBody>
      </p:sp>
      <p:sp>
        <p:nvSpPr>
          <p:cNvPr id="64515" name="Rectangle 3"/>
          <p:cNvSpPr>
            <a:spLocks noGrp="1" noChangeArrowheads="1"/>
          </p:cNvSpPr>
          <p:nvPr>
            <p:ph type="body" idx="4294967295"/>
          </p:nvPr>
        </p:nvSpPr>
        <p:spPr>
          <a:xfrm>
            <a:off x="285720" y="1071546"/>
            <a:ext cx="5715000" cy="4724400"/>
          </a:xfrm>
        </p:spPr>
        <p:txBody>
          <a:bodyPr/>
          <a:lstStyle/>
          <a:p>
            <a:pPr marL="284163" indent="-284163"/>
            <a:r>
              <a:rPr lang="en-GB" sz="2800" b="1" dirty="0" smtClean="0"/>
              <a:t>Hypothesis testing</a:t>
            </a:r>
          </a:p>
          <a:p>
            <a:pPr marL="765175" lvl="1" indent="-290513"/>
            <a:r>
              <a:rPr lang="en-GB" sz="2400" dirty="0" smtClean="0"/>
              <a:t>As an introduction to statistical inference and statistic significance.</a:t>
            </a:r>
            <a:r>
              <a:rPr lang="en-GB" sz="2600" dirty="0" smtClean="0"/>
              <a:t>	</a:t>
            </a:r>
          </a:p>
          <a:p>
            <a:pPr marL="765175" lvl="1" indent="-290513"/>
            <a:r>
              <a:rPr lang="en-GB" sz="2400" dirty="0" smtClean="0"/>
              <a:t>Procedure:			</a:t>
            </a:r>
            <a:endParaRPr lang="en-GB" sz="2400" dirty="0" smtClean="0">
              <a:solidFill>
                <a:srgbClr val="0033CC"/>
              </a:solidFill>
            </a:endParaRPr>
          </a:p>
          <a:p>
            <a:pPr marL="1236663" lvl="2" indent="-280988">
              <a:buFontTx/>
              <a:buAutoNum type="alphaLcPeriod"/>
            </a:pPr>
            <a:r>
              <a:rPr lang="en-GB" sz="2000" dirty="0" smtClean="0"/>
              <a:t>Forming null and alternative hypotheses 		</a:t>
            </a:r>
            <a:endParaRPr lang="en-GB" sz="2000" dirty="0" smtClean="0">
              <a:solidFill>
                <a:srgbClr val="0033CC"/>
              </a:solidFill>
            </a:endParaRPr>
          </a:p>
          <a:p>
            <a:pPr marL="1236663" lvl="2" indent="-280988">
              <a:buFontTx/>
              <a:buAutoNum type="alphaLcPeriod"/>
            </a:pPr>
            <a:r>
              <a:rPr lang="en-GB" sz="2000" dirty="0" smtClean="0"/>
              <a:t>Deciding the level of significance p</a:t>
            </a:r>
          </a:p>
          <a:p>
            <a:pPr marL="1236663" lvl="2" indent="-280988">
              <a:buFontTx/>
              <a:buAutoNum type="alphaLcPeriod"/>
            </a:pPr>
            <a:r>
              <a:rPr lang="en-GB" sz="2000" dirty="0" smtClean="0"/>
              <a:t>Determining a test statistic and calculating its value</a:t>
            </a:r>
          </a:p>
          <a:p>
            <a:pPr marL="1236663" lvl="2" indent="-280988">
              <a:buFontTx/>
              <a:buAutoNum type="alphaLcPeriod"/>
            </a:pPr>
            <a:r>
              <a:rPr lang="en-GB" sz="2000" dirty="0" smtClean="0"/>
              <a:t>Comparing the calculated value against known value and deciding if the null hypothesis should be rejected</a:t>
            </a:r>
          </a:p>
        </p:txBody>
      </p:sp>
      <p:pic>
        <p:nvPicPr>
          <p:cNvPr id="64519" name="Picture 7" descr="normal1"/>
          <p:cNvPicPr>
            <a:picLocks noChangeAspect="1" noChangeArrowheads="1"/>
          </p:cNvPicPr>
          <p:nvPr/>
        </p:nvPicPr>
        <p:blipFill>
          <a:blip r:embed="rId3"/>
          <a:srcRect/>
          <a:stretch>
            <a:fillRect/>
          </a:stretch>
        </p:blipFill>
        <p:spPr bwMode="auto">
          <a:xfrm>
            <a:off x="5688013" y="2597150"/>
            <a:ext cx="3455987" cy="2205038"/>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type="body" idx="4294967295"/>
          </p:nvPr>
        </p:nvSpPr>
        <p:spPr>
          <a:xfrm>
            <a:off x="0" y="1295400"/>
            <a:ext cx="5715000" cy="2590800"/>
          </a:xfrm>
        </p:spPr>
        <p:txBody>
          <a:bodyPr/>
          <a:lstStyle/>
          <a:p>
            <a:pPr marL="284163" indent="-284163"/>
            <a:r>
              <a:rPr lang="en-GB" sz="2800" b="1" dirty="0" smtClean="0"/>
              <a:t>Hypothesis testing (example)</a:t>
            </a:r>
          </a:p>
          <a:p>
            <a:pPr marL="765175" lvl="1" indent="-290513"/>
            <a:r>
              <a:rPr lang="en-GB" sz="2200" dirty="0" smtClean="0"/>
              <a:t>Assuming </a:t>
            </a:r>
            <a:r>
              <a:rPr lang="en-GB" sz="2200" dirty="0" smtClean="0">
                <a:sym typeface="Symbol" pitchFamily="18" charset="2"/>
              </a:rPr>
              <a:t></a:t>
            </a:r>
            <a:r>
              <a:rPr lang="en-GB" sz="2200" baseline="-25000" dirty="0" smtClean="0">
                <a:sym typeface="Symbol" pitchFamily="18" charset="2"/>
              </a:rPr>
              <a:t>age</a:t>
            </a:r>
            <a:r>
              <a:rPr lang="en-GB" sz="2200" dirty="0" smtClean="0">
                <a:sym typeface="Symbol" pitchFamily="18" charset="2"/>
              </a:rPr>
              <a:t> = 25</a:t>
            </a:r>
            <a:endParaRPr lang="en-GB" sz="2200" dirty="0" smtClean="0"/>
          </a:p>
          <a:p>
            <a:pPr marL="765175" lvl="1" indent="-290513"/>
            <a:r>
              <a:rPr lang="en-GB" sz="2200" dirty="0" smtClean="0"/>
              <a:t>Hypotheses:</a:t>
            </a:r>
          </a:p>
          <a:p>
            <a:pPr marL="765175" lvl="1" indent="-290513">
              <a:buFontTx/>
              <a:buNone/>
            </a:pPr>
            <a:r>
              <a:rPr lang="en-GB" sz="2200" dirty="0" smtClean="0"/>
              <a:t>	Null: </a:t>
            </a:r>
          </a:p>
          <a:p>
            <a:pPr marL="765175" lvl="1" indent="-290513">
              <a:buFontTx/>
              <a:buNone/>
            </a:pPr>
            <a:r>
              <a:rPr lang="en-GB" sz="2200" dirty="0" smtClean="0">
                <a:sym typeface="Symbol" pitchFamily="18" charset="2"/>
              </a:rPr>
              <a:t>	Alternative:</a:t>
            </a:r>
            <a:endParaRPr lang="en-GB" sz="2200" baseline="-25000" dirty="0" smtClean="0">
              <a:sym typeface="Symbol" pitchFamily="18" charset="2"/>
            </a:endParaRPr>
          </a:p>
          <a:p>
            <a:pPr marL="765175" lvl="1" indent="-290513"/>
            <a:r>
              <a:rPr lang="en-GB" sz="2200" dirty="0" smtClean="0">
                <a:sym typeface="Symbol" pitchFamily="18" charset="2"/>
              </a:rPr>
              <a:t>Calculating the statistic t as:</a:t>
            </a:r>
          </a:p>
        </p:txBody>
      </p:sp>
      <p:sp>
        <p:nvSpPr>
          <p:cNvPr id="65538" name="Rectangle 2"/>
          <p:cNvSpPr>
            <a:spLocks noGrp="1" noChangeArrowheads="1"/>
          </p:cNvSpPr>
          <p:nvPr>
            <p:ph type="title" idx="4294967295"/>
          </p:nvPr>
        </p:nvSpPr>
        <p:spPr>
          <a:xfrm>
            <a:off x="0" y="0"/>
            <a:ext cx="7848600" cy="1012825"/>
          </a:xfrm>
        </p:spPr>
        <p:txBody>
          <a:bodyPr>
            <a:normAutofit/>
          </a:bodyPr>
          <a:lstStyle/>
          <a:p>
            <a:r>
              <a:rPr lang="en-GB" sz="3200" b="1" dirty="0" smtClean="0"/>
              <a:t>Probability &amp; Statistics: A Brief Review</a:t>
            </a:r>
          </a:p>
        </p:txBody>
      </p:sp>
      <p:pic>
        <p:nvPicPr>
          <p:cNvPr id="65542" name="Picture 6" descr="select"/>
          <p:cNvPicPr>
            <a:picLocks noChangeAspect="1" noChangeArrowheads="1"/>
          </p:cNvPicPr>
          <p:nvPr/>
        </p:nvPicPr>
        <p:blipFill>
          <a:blip r:embed="rId4"/>
          <a:srcRect/>
          <a:stretch>
            <a:fillRect/>
          </a:stretch>
        </p:blipFill>
        <p:spPr bwMode="auto">
          <a:xfrm>
            <a:off x="5572132" y="1643050"/>
            <a:ext cx="2971800" cy="2279650"/>
          </a:xfrm>
          <a:prstGeom prst="rect">
            <a:avLst/>
          </a:prstGeom>
          <a:noFill/>
        </p:spPr>
      </p:pic>
      <p:graphicFrame>
        <p:nvGraphicFramePr>
          <p:cNvPr id="65549" name="Object 13"/>
          <p:cNvGraphicFramePr>
            <a:graphicFrameLocks noChangeAspect="1"/>
          </p:cNvGraphicFramePr>
          <p:nvPr/>
        </p:nvGraphicFramePr>
        <p:xfrm>
          <a:off x="2286000" y="3886200"/>
          <a:ext cx="2971800" cy="727075"/>
        </p:xfrm>
        <a:graphic>
          <a:graphicData uri="http://schemas.openxmlformats.org/presentationml/2006/ole">
            <p:oleObj spid="_x0000_s65549" name="Equation" r:id="rId5" imgW="1828800" imgH="444240" progId="Equation.3">
              <p:embed/>
            </p:oleObj>
          </a:graphicData>
        </a:graphic>
      </p:graphicFrame>
      <p:sp>
        <p:nvSpPr>
          <p:cNvPr id="65551" name="Text Box 15"/>
          <p:cNvSpPr txBox="1">
            <a:spLocks noChangeArrowheads="1"/>
          </p:cNvSpPr>
          <p:nvPr/>
        </p:nvSpPr>
        <p:spPr bwMode="auto">
          <a:xfrm>
            <a:off x="1143000" y="4619625"/>
            <a:ext cx="6415088" cy="427038"/>
          </a:xfrm>
          <a:prstGeom prst="rect">
            <a:avLst/>
          </a:prstGeom>
          <a:noFill/>
          <a:ln w="9525">
            <a:noFill/>
            <a:miter lim="800000"/>
            <a:headEnd/>
            <a:tailEnd/>
          </a:ln>
          <a:effectLst/>
        </p:spPr>
        <p:txBody>
          <a:bodyPr wrap="none">
            <a:spAutoFit/>
          </a:bodyPr>
          <a:lstStyle/>
          <a:p>
            <a:r>
              <a:rPr lang="en-GB" sz="2200"/>
              <a:t>Less than </a:t>
            </a:r>
            <a:r>
              <a:rPr lang="en-GB" sz="2200" i="1"/>
              <a:t>t</a:t>
            </a:r>
            <a:r>
              <a:rPr lang="en-GB" sz="2200"/>
              <a:t> = 2.201 for p/2 = 0.025 and n – 1 = 11.</a:t>
            </a:r>
          </a:p>
        </p:txBody>
      </p:sp>
      <p:sp>
        <p:nvSpPr>
          <p:cNvPr id="65552" name="Text Box 16"/>
          <p:cNvSpPr txBox="1">
            <a:spLocks noChangeArrowheads="1"/>
          </p:cNvSpPr>
          <p:nvPr/>
        </p:nvSpPr>
        <p:spPr bwMode="auto">
          <a:xfrm>
            <a:off x="1355725" y="5522913"/>
            <a:ext cx="184150" cy="366712"/>
          </a:xfrm>
          <a:prstGeom prst="rect">
            <a:avLst/>
          </a:prstGeom>
          <a:noFill/>
          <a:ln w="9525">
            <a:noFill/>
            <a:miter lim="800000"/>
            <a:headEnd/>
            <a:tailEnd/>
          </a:ln>
          <a:effectLst/>
        </p:spPr>
        <p:txBody>
          <a:bodyPr wrap="none">
            <a:spAutoFit/>
          </a:bodyPr>
          <a:lstStyle/>
          <a:p>
            <a:endParaRPr lang="en-GB"/>
          </a:p>
        </p:txBody>
      </p:sp>
      <p:sp>
        <p:nvSpPr>
          <p:cNvPr id="65554" name="Text Box 18"/>
          <p:cNvSpPr txBox="1">
            <a:spLocks noChangeArrowheads="1"/>
          </p:cNvSpPr>
          <p:nvPr/>
        </p:nvSpPr>
        <p:spPr bwMode="auto">
          <a:xfrm>
            <a:off x="838200" y="5105400"/>
            <a:ext cx="8077200" cy="1096963"/>
          </a:xfrm>
          <a:prstGeom prst="rect">
            <a:avLst/>
          </a:prstGeom>
          <a:noFill/>
          <a:ln w="9525">
            <a:noFill/>
            <a:miter lim="800000"/>
            <a:headEnd/>
            <a:tailEnd/>
          </a:ln>
          <a:effectLst/>
        </p:spPr>
        <p:txBody>
          <a:bodyPr>
            <a:spAutoFit/>
          </a:bodyPr>
          <a:lstStyle/>
          <a:p>
            <a:pPr marL="290513" indent="-290513">
              <a:buFontTx/>
              <a:buChar char="–"/>
            </a:pPr>
            <a:r>
              <a:rPr lang="en-GB" sz="2200"/>
              <a:t>Conclusion: null hypothesis is not rejected, i.e. the difference between the sample mean and the population mean is insignificant.</a:t>
            </a:r>
          </a:p>
        </p:txBody>
      </p:sp>
      <p:graphicFrame>
        <p:nvGraphicFramePr>
          <p:cNvPr id="65556" name="Object 20"/>
          <p:cNvGraphicFramePr>
            <a:graphicFrameLocks noChangeAspect="1"/>
          </p:cNvGraphicFramePr>
          <p:nvPr/>
        </p:nvGraphicFramePr>
        <p:xfrm>
          <a:off x="3360738" y="3048000"/>
          <a:ext cx="1066800" cy="463550"/>
        </p:xfrm>
        <a:graphic>
          <a:graphicData uri="http://schemas.openxmlformats.org/presentationml/2006/ole">
            <p:oleObj spid="_x0000_s65556" name="Equation" r:id="rId6" imgW="583920" imgH="253800" progId="Equation.3">
              <p:embed/>
            </p:oleObj>
          </a:graphicData>
        </a:graphic>
      </p:graphicFrame>
      <p:graphicFrame>
        <p:nvGraphicFramePr>
          <p:cNvPr id="65557" name="Object 21"/>
          <p:cNvGraphicFramePr>
            <a:graphicFrameLocks noChangeAspect="1"/>
          </p:cNvGraphicFramePr>
          <p:nvPr/>
        </p:nvGraphicFramePr>
        <p:xfrm>
          <a:off x="3365500" y="2590800"/>
          <a:ext cx="990600" cy="431800"/>
        </p:xfrm>
        <a:graphic>
          <a:graphicData uri="http://schemas.openxmlformats.org/presentationml/2006/ole">
            <p:oleObj spid="_x0000_s65557" name="Equation" r:id="rId7" imgW="583920" imgH="253800" progId="Equation.3">
              <p:embed/>
            </p:oleObj>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7"/>
          <p:cNvSpPr>
            <a:spLocks noGrp="1"/>
          </p:cNvSpPr>
          <p:nvPr>
            <p:ph type="title" idx="4294967295"/>
          </p:nvPr>
        </p:nvSpPr>
        <p:spPr>
          <a:xfrm>
            <a:off x="0" y="0"/>
            <a:ext cx="7272337" cy="1012825"/>
          </a:xfrm>
        </p:spPr>
        <p:txBody>
          <a:bodyPr/>
          <a:lstStyle/>
          <a:p>
            <a:r>
              <a:rPr lang="en-GB" sz="3200" b="1" dirty="0" smtClean="0"/>
              <a:t>Recap</a:t>
            </a:r>
          </a:p>
        </p:txBody>
      </p:sp>
      <p:sp>
        <p:nvSpPr>
          <p:cNvPr id="30723" name="Content Placeholder 8"/>
          <p:cNvSpPr>
            <a:spLocks noGrp="1"/>
          </p:cNvSpPr>
          <p:nvPr>
            <p:ph idx="4294967295"/>
          </p:nvPr>
        </p:nvSpPr>
        <p:spPr>
          <a:xfrm>
            <a:off x="790575" y="1090613"/>
            <a:ext cx="8353425" cy="4425950"/>
          </a:xfrm>
        </p:spPr>
        <p:txBody>
          <a:bodyPr>
            <a:normAutofit fontScale="92500"/>
          </a:bodyPr>
          <a:lstStyle/>
          <a:p>
            <a:pPr marL="284163" indent="-284163"/>
            <a:r>
              <a:rPr lang="en-GB" sz="2300" smtClean="0"/>
              <a:t>The data mining process involves preparation of data, mining of patterns and post-processing of the patterns.</a:t>
            </a:r>
          </a:p>
          <a:p>
            <a:pPr marL="284163" indent="-284163"/>
            <a:r>
              <a:rPr lang="en-GB" sz="2300" smtClean="0"/>
              <a:t>Top-down and bottom-up approaches are both useful. The discovery approach can be directed or undirected.</a:t>
            </a:r>
          </a:p>
          <a:p>
            <a:pPr marL="284163" indent="-284163"/>
            <a:r>
              <a:rPr lang="en-GB" sz="2300" smtClean="0"/>
              <a:t>Three main streams of data mining tasks and various forms of patterns and models are introduced.</a:t>
            </a:r>
          </a:p>
          <a:p>
            <a:pPr marL="284163" indent="-284163"/>
            <a:r>
              <a:rPr lang="en-GB" sz="2300" smtClean="0"/>
              <a:t>Specific solutions are required for specific types of problems</a:t>
            </a:r>
          </a:p>
          <a:p>
            <a:pPr marL="284163" indent="-284163"/>
            <a:r>
              <a:rPr lang="en-GB" sz="2300" smtClean="0"/>
              <a:t>The importance of evaluation of patterns must be appreciated.</a:t>
            </a:r>
          </a:p>
          <a:p>
            <a:pPr marL="284163" indent="-284163"/>
            <a:r>
              <a:rPr lang="en-GB" sz="2300" smtClean="0"/>
              <a:t>Normal procedure of conducting data mining in Weka is explained</a:t>
            </a:r>
          </a:p>
          <a:p>
            <a:pPr marL="284163" indent="-284163"/>
            <a:r>
              <a:rPr lang="en-GB" sz="2300" smtClean="0"/>
              <a:t>Some important basic concepts in probability and statistics are reviewed.</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In this lecture we have:</a:t>
            </a:r>
          </a:p>
          <a:p>
            <a:pPr lvl="1"/>
            <a:r>
              <a:rPr lang="en-GB" dirty="0" smtClean="0"/>
              <a:t>Performed a data mining task in WEKA</a:t>
            </a:r>
          </a:p>
          <a:p>
            <a:pPr lvl="1"/>
            <a:r>
              <a:rPr lang="en-GB" smtClean="0"/>
              <a:t>Reviewed </a:t>
            </a:r>
            <a:r>
              <a:rPr lang="en-GB" dirty="0" smtClean="0"/>
              <a:t>basic concepts in statistics and probability</a:t>
            </a:r>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7"/>
          <p:cNvSpPr>
            <a:spLocks noGrp="1"/>
          </p:cNvSpPr>
          <p:nvPr>
            <p:ph type="title" idx="4294967295"/>
          </p:nvPr>
        </p:nvSpPr>
        <p:spPr>
          <a:xfrm>
            <a:off x="0" y="0"/>
            <a:ext cx="7272337" cy="1012825"/>
          </a:xfrm>
        </p:spPr>
        <p:txBody>
          <a:bodyPr/>
          <a:lstStyle/>
          <a:p>
            <a:r>
              <a:rPr lang="en-GB" sz="3200" b="1" dirty="0" smtClean="0"/>
              <a:t>References</a:t>
            </a:r>
          </a:p>
        </p:txBody>
      </p:sp>
      <p:sp>
        <p:nvSpPr>
          <p:cNvPr id="31747" name="Content Placeholder 8"/>
          <p:cNvSpPr>
            <a:spLocks noGrp="1"/>
          </p:cNvSpPr>
          <p:nvPr>
            <p:ph idx="4294967295"/>
          </p:nvPr>
        </p:nvSpPr>
        <p:spPr>
          <a:xfrm>
            <a:off x="428596" y="1000108"/>
            <a:ext cx="8153400" cy="4425950"/>
          </a:xfrm>
        </p:spPr>
        <p:txBody>
          <a:bodyPr/>
          <a:lstStyle/>
          <a:p>
            <a:pPr marL="284163" indent="-284163">
              <a:buFontTx/>
              <a:buNone/>
            </a:pPr>
            <a:r>
              <a:rPr lang="en-GB" sz="2400" dirty="0" smtClean="0"/>
              <a:t>Read Chapter 2, sections 2.6 – 2.7  of </a:t>
            </a:r>
            <a:r>
              <a:rPr lang="en-GB" sz="2400" i="1" dirty="0" smtClean="0"/>
              <a:t>Data Mining Techniques and Applications</a:t>
            </a:r>
          </a:p>
          <a:p>
            <a:pPr marL="284163" indent="-284163">
              <a:buFontTx/>
              <a:buNone/>
            </a:pPr>
            <a:endParaRPr lang="en-GB" sz="2400" i="1" dirty="0" smtClean="0"/>
          </a:p>
          <a:p>
            <a:pPr marL="284163" indent="-284163">
              <a:buFontTx/>
              <a:buNone/>
            </a:pPr>
            <a:r>
              <a:rPr lang="en-GB" sz="2400" dirty="0" smtClean="0"/>
              <a:t>Next session: Clustering Techniques</a:t>
            </a:r>
          </a:p>
          <a:p>
            <a:pPr marL="284163" indent="-284163">
              <a:buFontTx/>
              <a:buNone/>
            </a:pPr>
            <a:endParaRPr lang="en-GB" sz="2400" i="1" dirty="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4138</TotalTime>
  <Words>805</Words>
  <Application>Microsoft Office PowerPoint</Application>
  <PresentationFormat>On-screen Show (4:3)</PresentationFormat>
  <Paragraphs>132</Paragraphs>
  <Slides>19</Slides>
  <Notes>16</Notes>
  <HiddenSlides>0</HiddenSlides>
  <MMClips>0</MMClips>
  <ScaleCrop>false</ScaleCrop>
  <HeadingPairs>
    <vt:vector size="6" baseType="variant">
      <vt:variant>
        <vt:lpstr>Theme</vt:lpstr>
      </vt:variant>
      <vt:variant>
        <vt:i4>1</vt:i4>
      </vt:variant>
      <vt:variant>
        <vt:lpstr>Embedded OLE Servers</vt:lpstr>
      </vt:variant>
      <vt:variant>
        <vt:i4>4</vt:i4>
      </vt:variant>
      <vt:variant>
        <vt:lpstr>Slide Titles</vt:lpstr>
      </vt:variant>
      <vt:variant>
        <vt:i4>19</vt:i4>
      </vt:variant>
    </vt:vector>
  </HeadingPairs>
  <TitlesOfParts>
    <vt:vector size="24" baseType="lpstr">
      <vt:lpstr>Apex</vt:lpstr>
      <vt:lpstr>Bitmap Image</vt:lpstr>
      <vt:lpstr>Worksheet</vt:lpstr>
      <vt:lpstr>Equation</vt:lpstr>
      <vt:lpstr>Microsoft Equation 3.0</vt:lpstr>
      <vt:lpstr>Data Warehousing for Business Intelligence</vt:lpstr>
      <vt:lpstr>Introduction</vt:lpstr>
      <vt:lpstr>Data Mining in Weka Explorer</vt:lpstr>
      <vt:lpstr>Data Mining in Weka Explorer</vt:lpstr>
      <vt:lpstr>Data Mining in Weka Explorer</vt:lpstr>
      <vt:lpstr>Data Mining in Weka Explorer</vt:lpstr>
      <vt:lpstr>Data Mining in Weka Explorer</vt:lpstr>
      <vt:lpstr>Probability &amp; Statistics: A Brief Review</vt:lpstr>
      <vt:lpstr>Probability &amp; Statistics: A Brief Review</vt:lpstr>
      <vt:lpstr>Probability &amp; Statistics: A Brief Review</vt:lpstr>
      <vt:lpstr>Probability &amp; Statistics: A Brief Review</vt:lpstr>
      <vt:lpstr>Probability &amp; Statistics: A Brief Review</vt:lpstr>
      <vt:lpstr>Probability &amp; Statistics: A Brief Review</vt:lpstr>
      <vt:lpstr>Probability &amp; Statistics: A Brief Review</vt:lpstr>
      <vt:lpstr>Probability &amp; Statistics: A Brief Review</vt:lpstr>
      <vt:lpstr>Probability &amp; Statistics: A Brief Review</vt:lpstr>
      <vt:lpstr>Recap</vt:lpstr>
      <vt:lpstr>Summary</vt:lpstr>
      <vt:lpstr>References</vt:lpstr>
    </vt:vector>
  </TitlesOfParts>
  <Company>tl</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ldawson-bowling</dc:creator>
  <cp:lastModifiedBy>Dr Nik Whitehead</cp:lastModifiedBy>
  <cp:revision>248</cp:revision>
  <dcterms:created xsi:type="dcterms:W3CDTF">2008-03-04T16:40:50Z</dcterms:created>
  <dcterms:modified xsi:type="dcterms:W3CDTF">2013-02-18T14:56:55Z</dcterms:modified>
</cp:coreProperties>
</file>