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12358" y="2035278"/>
            <a:ext cx="3119284" cy="1065059"/>
          </a:xfrm>
        </p:spPr>
        <p:txBody>
          <a:bodyPr>
            <a:noAutofit/>
          </a:bodyPr>
          <a:lstStyle/>
          <a:p>
            <a:r>
              <a:rPr lang="en-GB" sz="2400" dirty="0"/>
              <a:t>Deloitte – Project Manager Recruitment &amp; Selection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GB" sz="2000" dirty="0"/>
              <a:t>Name: Moldoveanu Daniel Claudiu</a:t>
            </a:r>
          </a:p>
          <a:p>
            <a:pPr algn="ctr"/>
            <a:r>
              <a:rPr sz="2000" dirty="0"/>
              <a:t>Student ID: 2411183</a:t>
            </a:r>
          </a:p>
          <a:p>
            <a:pPr algn="ctr"/>
            <a:r>
              <a:rPr sz="2000" dirty="0"/>
              <a:t>Developing and Managing Individuals and Teams (LCLM5002_LON)</a:t>
            </a:r>
          </a:p>
          <a:p>
            <a:pPr algn="ctr"/>
            <a:r>
              <a:rPr sz="2000" dirty="0"/>
              <a:t>Lecturer: </a:t>
            </a:r>
            <a:r>
              <a:rPr sz="2000" dirty="0" err="1"/>
              <a:t>Faizu</a:t>
            </a:r>
            <a:r>
              <a:rPr sz="2000" dirty="0"/>
              <a:t> Edu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i="1" dirty="0"/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1. Company Introduction</a:t>
            </a:r>
          </a:p>
          <a:p>
            <a:r>
              <a:t>2. Recruitment Process</a:t>
            </a:r>
          </a:p>
          <a:p>
            <a:r>
              <a:t>3. Interview Types</a:t>
            </a:r>
          </a:p>
          <a:p>
            <a:r>
              <a:t>4. Questioning Techniques</a:t>
            </a:r>
          </a:p>
          <a:p>
            <a:r>
              <a:t>5. Face-to-Face vs Online Interview</a:t>
            </a:r>
          </a:p>
          <a:p>
            <a:r>
              <a:t>6. Conclusion</a:t>
            </a:r>
          </a:p>
          <a:p>
            <a:r>
              <a:t>7.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b="1" i="1" dirty="0"/>
              <a:t>Company Introduction – Deloitte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Deloitte is a global consulting and professional services firm headquartered in London.</a:t>
            </a:r>
          </a:p>
          <a:p>
            <a:r>
              <a:rPr lang="en-GB" dirty="0"/>
              <a:t> It helps organizations navigate business transformation initiatives by providing strategic guidance and operational support.</a:t>
            </a:r>
          </a:p>
          <a:p>
            <a:r>
              <a:rPr lang="en-GB" dirty="0"/>
              <a:t> To lead these efforts, Deloitte employs project managers who drive change and ensure projects are delivered successfully.</a:t>
            </a: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i="1" dirty="0"/>
              <a:t>Recruitment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dirty="0"/>
              <a:t>1. Identify the need for a Project Manager</a:t>
            </a:r>
          </a:p>
          <a:p>
            <a:r>
              <a:rPr dirty="0"/>
              <a:t>2. Conduct Job Analysis</a:t>
            </a:r>
          </a:p>
          <a:p>
            <a:r>
              <a:rPr dirty="0"/>
              <a:t>3. Create Job Description</a:t>
            </a:r>
          </a:p>
          <a:p>
            <a:r>
              <a:rPr dirty="0"/>
              <a:t>4. Develop Person Specification</a:t>
            </a:r>
          </a:p>
          <a:p>
            <a:r>
              <a:rPr dirty="0"/>
              <a:t>5. Advertise the Vacancy</a:t>
            </a:r>
          </a:p>
          <a:p>
            <a:r>
              <a:rPr dirty="0"/>
              <a:t>6. Shortlist Candidates</a:t>
            </a:r>
          </a:p>
          <a:p>
            <a:r>
              <a:rPr dirty="0"/>
              <a:t>7. Interview and Select</a:t>
            </a:r>
          </a:p>
          <a:p>
            <a:r>
              <a:rPr dirty="0"/>
              <a:t>8. Make Job Offer and Induction</a:t>
            </a:r>
            <a:r>
              <a:rPr lang="en-GB" dirty="0"/>
              <a:t>                   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(Armstrong, 2014)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(CIPD, 2023)</a:t>
            </a: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i="1" dirty="0"/>
              <a:t>Job Analysis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0A1D6078-4964-7FD0-7FB1-16353D07943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3742" y="2108856"/>
            <a:ext cx="8603509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Establish your role's purpose in the transformation project. </a:t>
            </a:r>
            <a:endParaRPr lang="en-US" altLang="en-US" sz="2400" dirty="0"/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Identify critical roles like planning and coordination.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Analyse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needed abilities such as leadership and communication.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Understand the work atmosphere and reporting structure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    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                                                               </a:t>
            </a:r>
            <a:r>
              <a:rPr lang="en-GB" sz="2400" dirty="0"/>
              <a:t>(Armstrong, 2014)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i="1" dirty="0"/>
              <a:t>Job Description – Project Manager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61C251D-AC6E-0C21-00C5-FD78B1D4757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79185" y="2028447"/>
            <a:ext cx="7869911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Oversee and direct company transformation initiatives.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Organize work and keep an eye on budgets and schedules.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Inform stakeholders of developments.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Location: Hybrid/London                                            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dirty="0">
                <a:latin typeface="+mj-lt"/>
              </a:rPr>
              <a:t>                                                               </a:t>
            </a:r>
            <a:r>
              <a:rPr lang="en-GB" sz="2400" dirty="0"/>
              <a:t>(Armstrong, 2014)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b="1" i="1" dirty="0"/>
              <a:t>Person Specification – Project Manager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dirty="0"/>
              <a:t>Skills : Teamwork, communication, and leadership</a:t>
            </a:r>
            <a:endParaRPr dirty="0"/>
          </a:p>
          <a:p>
            <a:r>
              <a:rPr dirty="0"/>
              <a:t>Experience: Previous project or team management.</a:t>
            </a:r>
          </a:p>
          <a:p>
            <a:r>
              <a:rPr dirty="0"/>
              <a:t>Qualifications: Degree-level education; PM certification beneficial.</a:t>
            </a:r>
          </a:p>
          <a:p>
            <a:r>
              <a:rPr dirty="0"/>
              <a:t>Personal Qualities: Organized, adaptable, confident decision-maker.</a:t>
            </a:r>
            <a:r>
              <a:rPr lang="en-GB" dirty="0"/>
              <a:t>         </a:t>
            </a:r>
          </a:p>
          <a:p>
            <a:pPr marL="0" indent="0">
              <a:buNone/>
            </a:pPr>
            <a:r>
              <a:rPr lang="en-GB" dirty="0"/>
              <a:t>                                               (Armstrong, 2014)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i="1" dirty="0"/>
              <a:t>Structured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Same set of questions asked to every candidate.</a:t>
            </a:r>
          </a:p>
          <a:p>
            <a:r>
              <a:rPr dirty="0"/>
              <a:t>Ensures fairness and comparison.</a:t>
            </a:r>
          </a:p>
          <a:p>
            <a:r>
              <a:rPr dirty="0"/>
              <a:t>Useful for evaluating core competencies.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sz="2400" dirty="0"/>
              <a:t>                                                   (Leatherbarrow and Fletcher, 2019)</a:t>
            </a:r>
          </a:p>
          <a:p>
            <a:pPr marL="0" indent="0">
              <a:buNone/>
            </a:pPr>
            <a:r>
              <a:rPr lang="en-GB" sz="2400" dirty="0"/>
              <a:t>                                                   (CIPD, 2023)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i="1" dirty="0"/>
              <a:t>Panel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Interview conducted by multiple interviewers.</a:t>
            </a:r>
          </a:p>
          <a:p>
            <a:r>
              <a:rPr dirty="0"/>
              <a:t>Allows different viewpoints in decision-making.</a:t>
            </a:r>
          </a:p>
          <a:p>
            <a:r>
              <a:rPr dirty="0"/>
              <a:t>Suitable for cross-department project roles.</a:t>
            </a:r>
            <a:r>
              <a:rPr lang="en-GB" dirty="0"/>
              <a:t>        </a:t>
            </a:r>
          </a:p>
          <a:p>
            <a:pPr marL="0" indent="0">
              <a:buNone/>
            </a:pPr>
            <a:r>
              <a:rPr lang="en-GB" sz="2400" dirty="0"/>
              <a:t>                                    (Leatherbarrow and Fletcher, 2019)</a:t>
            </a:r>
          </a:p>
          <a:p>
            <a:pPr marL="0" indent="0">
              <a:buNone/>
            </a:pPr>
            <a:r>
              <a:rPr lang="en-GB" sz="2400" dirty="0"/>
              <a:t>                                    (Rees and Smith, 2021)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i="1" dirty="0"/>
              <a:t>Competency-Based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Focuses on real experiences and past actions.</a:t>
            </a:r>
          </a:p>
          <a:p>
            <a:r>
              <a:rPr dirty="0"/>
              <a:t>Example: 'Tell me about a time you led a project under pressure.'</a:t>
            </a:r>
          </a:p>
          <a:p>
            <a:r>
              <a:rPr dirty="0"/>
              <a:t>Tests leadership, communication, and problem-solving.</a:t>
            </a:r>
            <a:r>
              <a:rPr lang="en-GB" dirty="0"/>
              <a:t>                              </a:t>
            </a:r>
          </a:p>
          <a:p>
            <a:pPr marL="0" indent="0">
              <a:buNone/>
            </a:pPr>
            <a:r>
              <a:rPr lang="en-GB" sz="2000" dirty="0"/>
              <a:t>                                           (Leatherbarrow and Fletcher, 2019)  </a:t>
            </a:r>
          </a:p>
          <a:p>
            <a:pPr marL="0" indent="0">
              <a:buNone/>
            </a:pPr>
            <a:r>
              <a:rPr lang="en-GB" sz="2000" dirty="0"/>
              <a:t>                                           (Rees and Smith, 2021)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i="1" dirty="0"/>
              <a:t>Questioning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Open-Ended Questions – allow detailed explanation.</a:t>
            </a:r>
          </a:p>
          <a:p>
            <a:r>
              <a:rPr dirty="0"/>
              <a:t>Probing Questions – explore answers further.</a:t>
            </a:r>
          </a:p>
          <a:p>
            <a:r>
              <a:rPr dirty="0"/>
              <a:t>Scenario / Socratic Questions – assess handling real project situations.</a:t>
            </a:r>
            <a:endParaRPr lang="en-GB" dirty="0"/>
          </a:p>
          <a:p>
            <a:pPr marL="0" indent="0">
              <a:buNone/>
            </a:pPr>
            <a:r>
              <a:rPr lang="en-GB" sz="2000" dirty="0"/>
              <a:t>                                                   (Leatherbarrow and Fletcher, 2019)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i="1" dirty="0"/>
              <a:t>Face-to-Face vs Online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Face-to-Face: Better body language reading, stronger connection.</a:t>
            </a:r>
          </a:p>
          <a:p>
            <a:r>
              <a:t>Online: More convenient and flexible, saves time and costs.</a:t>
            </a:r>
          </a:p>
          <a:p>
            <a:r>
              <a:t>Face-to-face useful for final stages; online useful for screening.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i="1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 structured recruitment process ensures selecting the best candidate.</a:t>
            </a:r>
          </a:p>
          <a:p>
            <a:r>
              <a:rPr dirty="0"/>
              <a:t>Interview methods and questioning reveal real ability.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i="1" dirty="0"/>
              <a:t>References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01A48B8F-5389-D9AC-1622-E28BCC1C8A9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2136872"/>
            <a:ext cx="7234379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-Armstrong, M. (2014) Armstrong’s handbook of human resource management practice. 13</a:t>
            </a:r>
            <a:r>
              <a:rPr kumimoji="0" lang="en-US" altLang="en-US" sz="1800" b="0" i="0" u="none" strike="noStrike" cap="none" normalizeH="0" baseline="30000" dirty="0">
                <a:ln>
                  <a:noFill/>
                </a:ln>
                <a:solidFill>
                  <a:schemeClr val="tx1"/>
                </a:solidFill>
                <a:effectLst/>
              </a:rPr>
              <a:t>th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edition. London :, Kogan Page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800" dirty="0"/>
              <a:t>-Leatherbarrow, C. and Fletcher, J. (2019) </a:t>
            </a:r>
            <a:r>
              <a:rPr lang="en-GB" sz="1800" i="1" dirty="0"/>
              <a:t>Introduction to Human Resource Management: A Guide to HR in Practice.</a:t>
            </a:r>
            <a:r>
              <a:rPr lang="en-GB" sz="1800" dirty="0"/>
              <a:t> 4th ed. London: Kogan Page.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800" dirty="0"/>
              <a:t>-CIPD (2023) Recruitment and Selection. Chartered Institute of Personnel and Development.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800" dirty="0"/>
              <a:t>-Rees, G. and Smith, P. (2021) Strategic Human Resource Management. London: Sage.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800" dirty="0"/>
              <a:t>-Deloitte (2024) Careers at Deloitte UK. Available at: https://www2.deloitte.com/uk/en/careers (Accessed: [08/11/2025]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FD5A0-8635-D1B0-1087-BD01FC2A9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5658" y="2079521"/>
            <a:ext cx="3652684" cy="55306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5400" dirty="0"/>
              <a:t>THANK YOU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58394F-D182-05CC-72F7-7ECE886BF9A0}"/>
              </a:ext>
            </a:extLst>
          </p:cNvPr>
          <p:cNvSpPr txBox="1"/>
          <p:nvPr/>
        </p:nvSpPr>
        <p:spPr>
          <a:xfrm>
            <a:off x="3308555" y="3513542"/>
            <a:ext cx="25268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18565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645</Words>
  <Application>Microsoft Office PowerPoint</Application>
  <PresentationFormat>On-screen Show (4:3)</PresentationFormat>
  <Paragraphs>84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Deloitte – Project Manager Recruitment &amp; Selection</vt:lpstr>
      <vt:lpstr>Table of Contents</vt:lpstr>
      <vt:lpstr>Company Introduction – Deloitte UK</vt:lpstr>
      <vt:lpstr>Recruitment Process</vt:lpstr>
      <vt:lpstr>Job Analysis</vt:lpstr>
      <vt:lpstr>Job Description – Project Manager</vt:lpstr>
      <vt:lpstr>Person Specification – Project Manager</vt:lpstr>
      <vt:lpstr>Structured Interview</vt:lpstr>
      <vt:lpstr>Panel Interview</vt:lpstr>
      <vt:lpstr>Competency-Based Interview</vt:lpstr>
      <vt:lpstr>Questioning Techniques</vt:lpstr>
      <vt:lpstr>Face-to-Face vs Online Interview</vt:lpstr>
      <vt:lpstr>Conclusion</vt:lpstr>
      <vt:lpstr>References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Daniel Claudiu Moldoveanu (2411183)</cp:lastModifiedBy>
  <cp:revision>5</cp:revision>
  <dcterms:created xsi:type="dcterms:W3CDTF">2013-01-27T09:14:16Z</dcterms:created>
  <dcterms:modified xsi:type="dcterms:W3CDTF">2025-11-08T15:54:41Z</dcterms:modified>
  <cp:category/>
</cp:coreProperties>
</file>