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72" r:id="rId1"/>
  </p:sldMasterIdLst>
  <p:notesMasterIdLst>
    <p:notesMasterId r:id="rId14"/>
  </p:notesMasterIdLst>
  <p:sldIdLst>
    <p:sldId id="256" r:id="rId2"/>
    <p:sldId id="257" r:id="rId3"/>
    <p:sldId id="267" r:id="rId4"/>
    <p:sldId id="258" r:id="rId5"/>
    <p:sldId id="266" r:id="rId6"/>
    <p:sldId id="268" r:id="rId7"/>
    <p:sldId id="259" r:id="rId8"/>
    <p:sldId id="260" r:id="rId9"/>
    <p:sldId id="262" r:id="rId10"/>
    <p:sldId id="263" r:id="rId11"/>
    <p:sldId id="261" r:id="rId12"/>
    <p:sldId id="264" r:id="rId13"/>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autoAdjust="0"/>
    <p:restoredTop sz="82466" autoAdjust="0"/>
  </p:normalViewPr>
  <p:slideViewPr>
    <p:cSldViewPr>
      <p:cViewPr varScale="1">
        <p:scale>
          <a:sx n="45" d="100"/>
          <a:sy n="45" d="100"/>
        </p:scale>
        <p:origin x="1234"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613FBD-E6BF-435E-9143-FD3F9706B086}" type="datetimeFigureOut">
              <a:rPr lang="en-US" smtClean="0"/>
              <a:t>2/2/2025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063C83-6666-40CE-BC2E-F7E93691BB06}" type="slidenum">
              <a:rPr lang="en-US" smtClean="0"/>
              <a:t>‹#›</a:t>
            </a:fld>
            <a:endParaRPr lang="en-US" dirty="0"/>
          </a:p>
        </p:txBody>
      </p:sp>
    </p:spTree>
    <p:extLst>
      <p:ext uri="{BB962C8B-B14F-4D97-AF65-F5344CB8AC3E}">
        <p14:creationId xmlns:p14="http://schemas.microsoft.com/office/powerpoint/2010/main" val="32166340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063C83-6666-40CE-BC2E-F7E93691BB06}" type="slidenum">
              <a:rPr lang="en-US" smtClean="0"/>
              <a:t>1</a:t>
            </a:fld>
            <a:endParaRPr lang="en-US" dirty="0"/>
          </a:p>
        </p:txBody>
      </p:sp>
    </p:spTree>
    <p:extLst>
      <p:ext uri="{BB962C8B-B14F-4D97-AF65-F5344CB8AC3E}">
        <p14:creationId xmlns:p14="http://schemas.microsoft.com/office/powerpoint/2010/main" val="745590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nSpc>
                <a:spcPct val="150000"/>
              </a:lnSpc>
            </a:pPr>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E063C83-6666-40CE-BC2E-F7E93691BB06}" type="slidenum">
              <a:rPr lang="en-US" smtClean="0"/>
              <a:t>2</a:t>
            </a:fld>
            <a:endParaRPr lang="en-US" dirty="0"/>
          </a:p>
        </p:txBody>
      </p:sp>
    </p:spTree>
    <p:extLst>
      <p:ext uri="{BB962C8B-B14F-4D97-AF65-F5344CB8AC3E}">
        <p14:creationId xmlns:p14="http://schemas.microsoft.com/office/powerpoint/2010/main" val="36782980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CA9AEE-0DD1-507F-B98F-9DDAC0DE24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89C9C8-532E-1C4C-8B5E-4959DA9541B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0EB94A-9BBB-6839-A8D3-5402244C661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3377E1C-32F4-3AAC-DFA6-ACF2FE6C5886}"/>
              </a:ext>
            </a:extLst>
          </p:cNvPr>
          <p:cNvSpPr>
            <a:spLocks noGrp="1"/>
          </p:cNvSpPr>
          <p:nvPr>
            <p:ph type="sldNum" sz="quarter" idx="5"/>
          </p:nvPr>
        </p:nvSpPr>
        <p:spPr/>
        <p:txBody>
          <a:bodyPr/>
          <a:lstStyle/>
          <a:p>
            <a:fld id="{BE063C83-6666-40CE-BC2E-F7E93691BB06}" type="slidenum">
              <a:rPr lang="en-US" smtClean="0"/>
              <a:t>3</a:t>
            </a:fld>
            <a:endParaRPr lang="en-US" dirty="0"/>
          </a:p>
        </p:txBody>
      </p:sp>
    </p:spTree>
    <p:extLst>
      <p:ext uri="{BB962C8B-B14F-4D97-AF65-F5344CB8AC3E}">
        <p14:creationId xmlns:p14="http://schemas.microsoft.com/office/powerpoint/2010/main" val="9911749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Socially and culturally this event highlights the value of hospitality services. This honor adjusts various religious and cultural customs, such as offering halal or kosher food options.  These places for prayer and interactions with customers that are appropriate for the local culture. Promoting inclusion improves the entire visitor experience and supports society's principles of equality and respect for one another. This is because international events such as football tournaments bring individuals from different backgrounds together. According to the industry, combining EDI concepts into hospitality operations is now important. This is to stay competitive and demand a custom that is becoming more and more international. By meeting these demands, the event expects to make Hilton London Paddington and comparable lodging establishments. In this, the go-to partners for international sporting events which is establishing a standard for inclusivity and diversity in the hospitality sector.</a:t>
            </a:r>
          </a:p>
          <a:p>
            <a:endParaRPr lang="en-US" dirty="0"/>
          </a:p>
        </p:txBody>
      </p:sp>
      <p:sp>
        <p:nvSpPr>
          <p:cNvPr id="4" name="Slide Number Placeholder 3"/>
          <p:cNvSpPr>
            <a:spLocks noGrp="1"/>
          </p:cNvSpPr>
          <p:nvPr>
            <p:ph type="sldNum" sz="quarter" idx="5"/>
          </p:nvPr>
        </p:nvSpPr>
        <p:spPr/>
        <p:txBody>
          <a:bodyPr/>
          <a:lstStyle/>
          <a:p>
            <a:fld id="{BE063C83-6666-40CE-BC2E-F7E93691BB06}" type="slidenum">
              <a:rPr lang="en-US" smtClean="0"/>
              <a:t>4</a:t>
            </a:fld>
            <a:endParaRPr lang="en-US" dirty="0"/>
          </a:p>
        </p:txBody>
      </p:sp>
    </p:spTree>
    <p:extLst>
      <p:ext uri="{BB962C8B-B14F-4D97-AF65-F5344CB8AC3E}">
        <p14:creationId xmlns:p14="http://schemas.microsoft.com/office/powerpoint/2010/main" val="19856808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98B70C-2585-A2E0-B8E7-C531FDEBE8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408AE3-1C55-EF05-CC5B-B4F9A420F7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3048C5-85FA-F3A3-A352-223AC2CB995D}"/>
              </a:ext>
            </a:extLst>
          </p:cNvPr>
          <p:cNvSpPr>
            <a:spLocks noGrp="1"/>
          </p:cNvSpPr>
          <p:nvPr>
            <p:ph type="body" idx="1"/>
          </p:nvPr>
        </p:nvSpPr>
        <p:spPr/>
        <p:txBody>
          <a:bodyPr/>
          <a:lstStyle/>
          <a:p>
            <a:pPr algn="just">
              <a:lnSpc>
                <a:spcPct val="150000"/>
              </a:lnSpc>
            </a:pPr>
            <a:endParaRPr lang="en-IN" sz="500" dirty="0">
              <a:effectLst/>
              <a:latin typeface="Arial" panose="020B0604020202020204" pitchFamily="34" charset="0"/>
              <a:ea typeface="Arial" panose="020B0604020202020204" pitchFamily="34" charset="0"/>
            </a:endParaRPr>
          </a:p>
        </p:txBody>
      </p:sp>
      <p:sp>
        <p:nvSpPr>
          <p:cNvPr id="4" name="Slide Number Placeholder 3">
            <a:extLst>
              <a:ext uri="{FF2B5EF4-FFF2-40B4-BE49-F238E27FC236}">
                <a16:creationId xmlns:a16="http://schemas.microsoft.com/office/drawing/2014/main" id="{15A1EFF0-03E7-1FFD-09DB-582110628F50}"/>
              </a:ext>
            </a:extLst>
          </p:cNvPr>
          <p:cNvSpPr>
            <a:spLocks noGrp="1"/>
          </p:cNvSpPr>
          <p:nvPr>
            <p:ph type="sldNum" sz="quarter" idx="5"/>
          </p:nvPr>
        </p:nvSpPr>
        <p:spPr/>
        <p:txBody>
          <a:bodyPr/>
          <a:lstStyle/>
          <a:p>
            <a:fld id="{BE063C83-6666-40CE-BC2E-F7E93691BB06}" type="slidenum">
              <a:rPr lang="en-US" smtClean="0"/>
              <a:t>5</a:t>
            </a:fld>
            <a:endParaRPr lang="en-US" dirty="0"/>
          </a:p>
        </p:txBody>
      </p:sp>
    </p:spTree>
    <p:extLst>
      <p:ext uri="{BB962C8B-B14F-4D97-AF65-F5344CB8AC3E}">
        <p14:creationId xmlns:p14="http://schemas.microsoft.com/office/powerpoint/2010/main" val="33926043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6E4675-D54C-2BD1-F071-2DE26BF95A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155D42-21E6-822F-DEDE-A45B2FA0C6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C75290-8024-F104-5531-98F3ED19F329}"/>
              </a:ext>
            </a:extLst>
          </p:cNvPr>
          <p:cNvSpPr>
            <a:spLocks noGrp="1"/>
          </p:cNvSpPr>
          <p:nvPr>
            <p:ph type="body" idx="1"/>
          </p:nvPr>
        </p:nvSpPr>
        <p:spPr/>
        <p:txBody>
          <a:bodyPr/>
          <a:lstStyle/>
          <a:p>
            <a:pPr algn="just">
              <a:lnSpc>
                <a:spcPct val="150000"/>
              </a:lnSpc>
            </a:pPr>
            <a:endParaRPr lang="en-IN" sz="500" dirty="0">
              <a:effectLst/>
              <a:latin typeface="Arial" panose="020B0604020202020204" pitchFamily="34" charset="0"/>
              <a:ea typeface="Arial" panose="020B0604020202020204" pitchFamily="34" charset="0"/>
            </a:endParaRPr>
          </a:p>
        </p:txBody>
      </p:sp>
      <p:sp>
        <p:nvSpPr>
          <p:cNvPr id="4" name="Slide Number Placeholder 3">
            <a:extLst>
              <a:ext uri="{FF2B5EF4-FFF2-40B4-BE49-F238E27FC236}">
                <a16:creationId xmlns:a16="http://schemas.microsoft.com/office/drawing/2014/main" id="{7AFE8F15-8A4C-0BB2-7D64-9E5DB3226436}"/>
              </a:ext>
            </a:extLst>
          </p:cNvPr>
          <p:cNvSpPr>
            <a:spLocks noGrp="1"/>
          </p:cNvSpPr>
          <p:nvPr>
            <p:ph type="sldNum" sz="quarter" idx="5"/>
          </p:nvPr>
        </p:nvSpPr>
        <p:spPr/>
        <p:txBody>
          <a:bodyPr/>
          <a:lstStyle/>
          <a:p>
            <a:fld id="{BE063C83-6666-40CE-BC2E-F7E93691BB06}" type="slidenum">
              <a:rPr lang="en-US" smtClean="0"/>
              <a:t>6</a:t>
            </a:fld>
            <a:endParaRPr lang="en-US" dirty="0"/>
          </a:p>
        </p:txBody>
      </p:sp>
    </p:spTree>
    <p:extLst>
      <p:ext uri="{BB962C8B-B14F-4D97-AF65-F5344CB8AC3E}">
        <p14:creationId xmlns:p14="http://schemas.microsoft.com/office/powerpoint/2010/main" val="9078749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IN" sz="1600" u="none" strike="noStrike"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BE063C83-6666-40CE-BC2E-F7E93691BB06}" type="slidenum">
              <a:rPr lang="en-US" smtClean="0"/>
              <a:t>7</a:t>
            </a:fld>
            <a:endParaRPr lang="en-US" dirty="0"/>
          </a:p>
        </p:txBody>
      </p:sp>
    </p:spTree>
    <p:extLst>
      <p:ext uri="{BB962C8B-B14F-4D97-AF65-F5344CB8AC3E}">
        <p14:creationId xmlns:p14="http://schemas.microsoft.com/office/powerpoint/2010/main" val="14667284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financial feasibility of the event at the Hilton London Paddington is very well structured and ensures profitability and revenue generation. Total costs are estimated to be £24,000, covering venue hire of up to £10,000. Catering is also estimated at £5,000, marketing at £3,000 and AV equipment and technical support at £2,500. Included in all these costs are also staff costs of £2,000, workshop materials £500 and miscellaneous costs of £1,000. Income streams include ticket sales of up to £10,000, sponsorships of £10,000 and grants and finance of £5,000 bringing the total estimated income to £25,000. With a surplus estimated at £1,000 the event remains financially sustainable. Sponsorships and grants play a very important role in supporting this event and ensuring both inclusion and accessibility and also covering essential operational costs.</a:t>
            </a:r>
          </a:p>
        </p:txBody>
      </p:sp>
      <p:sp>
        <p:nvSpPr>
          <p:cNvPr id="4" name="Slide Number Placeholder 3"/>
          <p:cNvSpPr>
            <a:spLocks noGrp="1"/>
          </p:cNvSpPr>
          <p:nvPr>
            <p:ph type="sldNum" sz="quarter" idx="5"/>
          </p:nvPr>
        </p:nvSpPr>
        <p:spPr/>
        <p:txBody>
          <a:bodyPr/>
          <a:lstStyle/>
          <a:p>
            <a:fld id="{BE063C83-6666-40CE-BC2E-F7E93691BB06}" type="slidenum">
              <a:rPr lang="en-US" smtClean="0"/>
              <a:t>8</a:t>
            </a:fld>
            <a:endParaRPr lang="en-US" dirty="0"/>
          </a:p>
        </p:txBody>
      </p:sp>
    </p:spTree>
    <p:extLst>
      <p:ext uri="{BB962C8B-B14F-4D97-AF65-F5344CB8AC3E}">
        <p14:creationId xmlns:p14="http://schemas.microsoft.com/office/powerpoint/2010/main" val="2580117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063C83-6666-40CE-BC2E-F7E93691BB06}" type="slidenum">
              <a:rPr lang="en-US" smtClean="0"/>
              <a:t>9</a:t>
            </a:fld>
            <a:endParaRPr lang="en-US" dirty="0"/>
          </a:p>
        </p:txBody>
      </p:sp>
    </p:spTree>
    <p:extLst>
      <p:ext uri="{BB962C8B-B14F-4D97-AF65-F5344CB8AC3E}">
        <p14:creationId xmlns:p14="http://schemas.microsoft.com/office/powerpoint/2010/main" val="22028688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MICE Industry Trends</a:t>
            </a:r>
          </a:p>
          <a:p>
            <a:r>
              <a:rPr lang="en-US" dirty="0"/>
              <a:t>The MICE industry has been significantly shaped by key trends such as hybrid events, technological innovation, and sustainability. Hybrid events, combining in-person and virtual participation, are becoming standard, enhancing accessibility and participation for international audiences. </a:t>
            </a:r>
          </a:p>
          <a:p>
            <a:r>
              <a:rPr lang="en-US" dirty="0"/>
              <a:t>Diversity, Inclusion, and Equality Trends</a:t>
            </a:r>
          </a:p>
          <a:p>
            <a:r>
              <a:rPr lang="en-US" dirty="0"/>
              <a:t>The hospitality and events sector increasingly recognizes the business case for diversity and inclusion. Research by Deloitte (2022), highlights that </a:t>
            </a:r>
            <a:r>
              <a:rPr lang="en-US" dirty="0" err="1"/>
              <a:t>organisations</a:t>
            </a:r>
            <a:r>
              <a:rPr lang="en-US" dirty="0"/>
              <a:t> with strong EDI practices experience higher customer satisfaction and loyalty. </a:t>
            </a:r>
          </a:p>
        </p:txBody>
      </p:sp>
      <p:sp>
        <p:nvSpPr>
          <p:cNvPr id="4" name="Slide Number Placeholder 3"/>
          <p:cNvSpPr>
            <a:spLocks noGrp="1"/>
          </p:cNvSpPr>
          <p:nvPr>
            <p:ph type="sldNum" sz="quarter" idx="5"/>
          </p:nvPr>
        </p:nvSpPr>
        <p:spPr/>
        <p:txBody>
          <a:bodyPr/>
          <a:lstStyle/>
          <a:p>
            <a:fld id="{BE063C83-6666-40CE-BC2E-F7E93691BB06}" type="slidenum">
              <a:rPr lang="en-US" smtClean="0"/>
              <a:t>10</a:t>
            </a:fld>
            <a:endParaRPr lang="en-US" dirty="0"/>
          </a:p>
        </p:txBody>
      </p:sp>
    </p:spTree>
    <p:extLst>
      <p:ext uri="{BB962C8B-B14F-4D97-AF65-F5344CB8AC3E}">
        <p14:creationId xmlns:p14="http://schemas.microsoft.com/office/powerpoint/2010/main" val="17058768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063C83-6666-40CE-BC2E-F7E93691BB06}" type="slidenum">
              <a:rPr lang="en-US" smtClean="0"/>
              <a:t>11</a:t>
            </a:fld>
            <a:endParaRPr lang="en-US" dirty="0"/>
          </a:p>
        </p:txBody>
      </p:sp>
    </p:spTree>
    <p:extLst>
      <p:ext uri="{BB962C8B-B14F-4D97-AF65-F5344CB8AC3E}">
        <p14:creationId xmlns:p14="http://schemas.microsoft.com/office/powerpoint/2010/main" val="39106917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063C83-6666-40CE-BC2E-F7E93691BB06}" type="slidenum">
              <a:rPr lang="en-US" smtClean="0"/>
              <a:t>12</a:t>
            </a:fld>
            <a:endParaRPr lang="en-US" dirty="0"/>
          </a:p>
        </p:txBody>
      </p:sp>
    </p:spTree>
    <p:extLst>
      <p:ext uri="{BB962C8B-B14F-4D97-AF65-F5344CB8AC3E}">
        <p14:creationId xmlns:p14="http://schemas.microsoft.com/office/powerpoint/2010/main" val="3285320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F0ED0-CBD7-BA3A-C0A4-25CC32D48D0B}"/>
              </a:ext>
            </a:extLst>
          </p:cNvPr>
          <p:cNvSpPr>
            <a:spLocks noGrp="1"/>
          </p:cNvSpPr>
          <p:nvPr>
            <p:ph type="ctrTitle"/>
          </p:nvPr>
        </p:nvSpPr>
        <p:spPr>
          <a:xfrm>
            <a:off x="2286000" y="1683545"/>
            <a:ext cx="13716000" cy="3581400"/>
          </a:xfrm>
        </p:spPr>
        <p:txBody>
          <a:bodyPr anchor="b"/>
          <a:lstStyle>
            <a:lvl1pPr algn="ctr">
              <a:defRPr sz="9000"/>
            </a:lvl1pPr>
          </a:lstStyle>
          <a:p>
            <a:r>
              <a:rPr lang="en-US"/>
              <a:t>Click to edit Master title style</a:t>
            </a:r>
            <a:endParaRPr lang="en-GB"/>
          </a:p>
        </p:txBody>
      </p:sp>
      <p:sp>
        <p:nvSpPr>
          <p:cNvPr id="3" name="Subtitle 2">
            <a:extLst>
              <a:ext uri="{FF2B5EF4-FFF2-40B4-BE49-F238E27FC236}">
                <a16:creationId xmlns:a16="http://schemas.microsoft.com/office/drawing/2014/main" id="{83FCC338-BE42-983F-26D6-FF775F7FBBD9}"/>
              </a:ext>
            </a:extLst>
          </p:cNvPr>
          <p:cNvSpPr>
            <a:spLocks noGrp="1"/>
          </p:cNvSpPr>
          <p:nvPr>
            <p:ph type="subTitle" idx="1"/>
          </p:nvPr>
        </p:nvSpPr>
        <p:spPr>
          <a:xfrm>
            <a:off x="2286000" y="5403057"/>
            <a:ext cx="13716000" cy="2483643"/>
          </a:xfrm>
        </p:spPr>
        <p:txBody>
          <a:bodyPr/>
          <a:lstStyle>
            <a:lvl1pPr marL="0" indent="0" algn="ctr">
              <a:buNone/>
              <a:defRPr sz="36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79FE63D-C63C-03E9-7C98-F9D1597EC993}"/>
              </a:ext>
            </a:extLst>
          </p:cNvPr>
          <p:cNvSpPr>
            <a:spLocks noGrp="1"/>
          </p:cNvSpPr>
          <p:nvPr>
            <p:ph type="dt" sz="half" idx="10"/>
          </p:nvPr>
        </p:nvSpPr>
        <p:spPr/>
        <p:txBody>
          <a:bodyPr/>
          <a:lstStyle/>
          <a:p>
            <a:fld id="{1D8BD707-D9CF-40AE-B4C6-C98DA3205C09}" type="datetimeFigureOut">
              <a:rPr lang="en-US" smtClean="0"/>
              <a:pPr/>
              <a:t>2/2/2025</a:t>
            </a:fld>
            <a:endParaRPr lang="en-US" dirty="0"/>
          </a:p>
        </p:txBody>
      </p:sp>
      <p:sp>
        <p:nvSpPr>
          <p:cNvPr id="5" name="Footer Placeholder 4">
            <a:extLst>
              <a:ext uri="{FF2B5EF4-FFF2-40B4-BE49-F238E27FC236}">
                <a16:creationId xmlns:a16="http://schemas.microsoft.com/office/drawing/2014/main" id="{4BE758EC-20D8-7639-EBFD-694120965C2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DD6C419-C4EC-7ECD-7814-0B92B88802EF}"/>
              </a:ext>
            </a:extLst>
          </p:cNvPr>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10984748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78C6A-6444-9F45-6BE0-835A382546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BA0560-D5B7-F890-0977-A393D33CE8B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8FE00D-ABAA-07F3-DB22-2E0D66B0EAA6}"/>
              </a:ext>
            </a:extLst>
          </p:cNvPr>
          <p:cNvSpPr>
            <a:spLocks noGrp="1"/>
          </p:cNvSpPr>
          <p:nvPr>
            <p:ph type="dt" sz="half" idx="10"/>
          </p:nvPr>
        </p:nvSpPr>
        <p:spPr/>
        <p:txBody>
          <a:bodyPr/>
          <a:lstStyle/>
          <a:p>
            <a:fld id="{1D8BD707-D9CF-40AE-B4C6-C98DA3205C09}" type="datetimeFigureOut">
              <a:rPr lang="en-US" smtClean="0"/>
              <a:pPr/>
              <a:t>2/2/2025</a:t>
            </a:fld>
            <a:endParaRPr lang="en-US" dirty="0"/>
          </a:p>
        </p:txBody>
      </p:sp>
      <p:sp>
        <p:nvSpPr>
          <p:cNvPr id="5" name="Footer Placeholder 4">
            <a:extLst>
              <a:ext uri="{FF2B5EF4-FFF2-40B4-BE49-F238E27FC236}">
                <a16:creationId xmlns:a16="http://schemas.microsoft.com/office/drawing/2014/main" id="{B5FDB0A7-EEBC-15CE-0326-14B281E3ED8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7ED0C94-D4B9-1042-67F5-F608873D4CC7}"/>
              </a:ext>
            </a:extLst>
          </p:cNvPr>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3252303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1A9A1-5680-C5E4-ABE5-E8DE5F247479}"/>
              </a:ext>
            </a:extLst>
          </p:cNvPr>
          <p:cNvSpPr>
            <a:spLocks noGrp="1"/>
          </p:cNvSpPr>
          <p:nvPr>
            <p:ph type="title"/>
          </p:nvPr>
        </p:nvSpPr>
        <p:spPr>
          <a:xfrm>
            <a:off x="1247775" y="2564608"/>
            <a:ext cx="15773400" cy="4279106"/>
          </a:xfrm>
        </p:spPr>
        <p:txBody>
          <a:bodyPr anchor="b"/>
          <a:lstStyle>
            <a:lvl1pPr>
              <a:defRPr sz="9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748E91C-653C-4269-5E43-117E2D1140C8}"/>
              </a:ext>
            </a:extLst>
          </p:cNvPr>
          <p:cNvSpPr>
            <a:spLocks noGrp="1"/>
          </p:cNvSpPr>
          <p:nvPr>
            <p:ph type="body" idx="1"/>
          </p:nvPr>
        </p:nvSpPr>
        <p:spPr>
          <a:xfrm>
            <a:off x="1247775" y="6884195"/>
            <a:ext cx="15773400" cy="2250281"/>
          </a:xfrm>
        </p:spPr>
        <p:txBody>
          <a:bodyPr/>
          <a:lstStyle>
            <a:lvl1pPr marL="0" indent="0">
              <a:buNone/>
              <a:defRPr sz="3600">
                <a:solidFill>
                  <a:schemeClr val="tx1">
                    <a:tint val="82000"/>
                  </a:schemeClr>
                </a:solidFill>
              </a:defRPr>
            </a:lvl1pPr>
            <a:lvl2pPr marL="685800" indent="0">
              <a:buNone/>
              <a:defRPr sz="3000">
                <a:solidFill>
                  <a:schemeClr val="tx1">
                    <a:tint val="82000"/>
                  </a:schemeClr>
                </a:solidFill>
              </a:defRPr>
            </a:lvl2pPr>
            <a:lvl3pPr marL="1371600" indent="0">
              <a:buNone/>
              <a:defRPr sz="2700">
                <a:solidFill>
                  <a:schemeClr val="tx1">
                    <a:tint val="82000"/>
                  </a:schemeClr>
                </a:solidFill>
              </a:defRPr>
            </a:lvl3pPr>
            <a:lvl4pPr marL="2057400" indent="0">
              <a:buNone/>
              <a:defRPr sz="2400">
                <a:solidFill>
                  <a:schemeClr val="tx1">
                    <a:tint val="82000"/>
                  </a:schemeClr>
                </a:solidFill>
              </a:defRPr>
            </a:lvl4pPr>
            <a:lvl5pPr marL="2743200" indent="0">
              <a:buNone/>
              <a:defRPr sz="2400">
                <a:solidFill>
                  <a:schemeClr val="tx1">
                    <a:tint val="82000"/>
                  </a:schemeClr>
                </a:solidFill>
              </a:defRPr>
            </a:lvl5pPr>
            <a:lvl6pPr marL="3429000" indent="0">
              <a:buNone/>
              <a:defRPr sz="2400">
                <a:solidFill>
                  <a:schemeClr val="tx1">
                    <a:tint val="82000"/>
                  </a:schemeClr>
                </a:solidFill>
              </a:defRPr>
            </a:lvl6pPr>
            <a:lvl7pPr marL="4114800" indent="0">
              <a:buNone/>
              <a:defRPr sz="2400">
                <a:solidFill>
                  <a:schemeClr val="tx1">
                    <a:tint val="82000"/>
                  </a:schemeClr>
                </a:solidFill>
              </a:defRPr>
            </a:lvl7pPr>
            <a:lvl8pPr marL="4800600" indent="0">
              <a:buNone/>
              <a:defRPr sz="2400">
                <a:solidFill>
                  <a:schemeClr val="tx1">
                    <a:tint val="82000"/>
                  </a:schemeClr>
                </a:solidFill>
              </a:defRPr>
            </a:lvl8pPr>
            <a:lvl9pPr marL="5486400" indent="0">
              <a:buNone/>
              <a:defRPr sz="24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8FAE44F-D2F5-35E0-3F81-27B427142F89}"/>
              </a:ext>
            </a:extLst>
          </p:cNvPr>
          <p:cNvSpPr>
            <a:spLocks noGrp="1"/>
          </p:cNvSpPr>
          <p:nvPr>
            <p:ph type="dt" sz="half" idx="10"/>
          </p:nvPr>
        </p:nvSpPr>
        <p:spPr/>
        <p:txBody>
          <a:bodyPr/>
          <a:lstStyle/>
          <a:p>
            <a:fld id="{1D8BD707-D9CF-40AE-B4C6-C98DA3205C09}" type="datetimeFigureOut">
              <a:rPr lang="en-US" smtClean="0"/>
              <a:pPr/>
              <a:t>2/2/2025</a:t>
            </a:fld>
            <a:endParaRPr lang="en-US" dirty="0"/>
          </a:p>
        </p:txBody>
      </p:sp>
      <p:sp>
        <p:nvSpPr>
          <p:cNvPr id="5" name="Footer Placeholder 4">
            <a:extLst>
              <a:ext uri="{FF2B5EF4-FFF2-40B4-BE49-F238E27FC236}">
                <a16:creationId xmlns:a16="http://schemas.microsoft.com/office/drawing/2014/main" id="{569CF8F0-BA07-414C-C244-32483305830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B354E41-6A66-0992-4FD8-D2DC1964E501}"/>
              </a:ext>
            </a:extLst>
          </p:cNvPr>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1646472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F2556-53C4-E4F1-35A1-1E631C4232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7D2C2D-DE3A-0EB8-4CF0-EEAFFED68B81}"/>
              </a:ext>
            </a:extLst>
          </p:cNvPr>
          <p:cNvSpPr>
            <a:spLocks noGrp="1"/>
          </p:cNvSpPr>
          <p:nvPr>
            <p:ph sz="half" idx="1"/>
          </p:nvPr>
        </p:nvSpPr>
        <p:spPr>
          <a:xfrm>
            <a:off x="1257300" y="2738438"/>
            <a:ext cx="7772400" cy="65270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2C5473F-C26A-8F9B-3AA4-1157F4BB2B1C}"/>
              </a:ext>
            </a:extLst>
          </p:cNvPr>
          <p:cNvSpPr>
            <a:spLocks noGrp="1"/>
          </p:cNvSpPr>
          <p:nvPr>
            <p:ph sz="half" idx="2"/>
          </p:nvPr>
        </p:nvSpPr>
        <p:spPr>
          <a:xfrm>
            <a:off x="9258300" y="2738438"/>
            <a:ext cx="7772400" cy="65270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5B05C6D-BE9E-036F-88DE-62EED3650318}"/>
              </a:ext>
            </a:extLst>
          </p:cNvPr>
          <p:cNvSpPr>
            <a:spLocks noGrp="1"/>
          </p:cNvSpPr>
          <p:nvPr>
            <p:ph type="dt" sz="half" idx="10"/>
          </p:nvPr>
        </p:nvSpPr>
        <p:spPr/>
        <p:txBody>
          <a:bodyPr/>
          <a:lstStyle/>
          <a:p>
            <a:fld id="{1D8BD707-D9CF-40AE-B4C6-C98DA3205C09}" type="datetimeFigureOut">
              <a:rPr lang="en-US" smtClean="0"/>
              <a:pPr/>
              <a:t>2/2/2025</a:t>
            </a:fld>
            <a:endParaRPr lang="en-US" dirty="0"/>
          </a:p>
        </p:txBody>
      </p:sp>
      <p:sp>
        <p:nvSpPr>
          <p:cNvPr id="6" name="Footer Placeholder 5">
            <a:extLst>
              <a:ext uri="{FF2B5EF4-FFF2-40B4-BE49-F238E27FC236}">
                <a16:creationId xmlns:a16="http://schemas.microsoft.com/office/drawing/2014/main" id="{22005F87-3F65-B085-780F-EEA144A4E8E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032DC82-64B7-89B2-276F-92E90C694C2A}"/>
              </a:ext>
            </a:extLst>
          </p:cNvPr>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10961746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C5527-A968-9A16-5E65-F88428CA7FF9}"/>
              </a:ext>
            </a:extLst>
          </p:cNvPr>
          <p:cNvSpPr>
            <a:spLocks noGrp="1"/>
          </p:cNvSpPr>
          <p:nvPr>
            <p:ph type="title"/>
          </p:nvPr>
        </p:nvSpPr>
        <p:spPr>
          <a:xfrm>
            <a:off x="1259682" y="547688"/>
            <a:ext cx="15773400" cy="1988345"/>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27FB87A-ED71-9C54-2618-E80AA8DFBABC}"/>
              </a:ext>
            </a:extLst>
          </p:cNvPr>
          <p:cNvSpPr>
            <a:spLocks noGrp="1"/>
          </p:cNvSpPr>
          <p:nvPr>
            <p:ph type="body" idx="1"/>
          </p:nvPr>
        </p:nvSpPr>
        <p:spPr>
          <a:xfrm>
            <a:off x="1259683" y="2521745"/>
            <a:ext cx="7736681"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a:extLst>
              <a:ext uri="{FF2B5EF4-FFF2-40B4-BE49-F238E27FC236}">
                <a16:creationId xmlns:a16="http://schemas.microsoft.com/office/drawing/2014/main" id="{FBC25DAE-287C-E352-34C2-04548FE5FF24}"/>
              </a:ext>
            </a:extLst>
          </p:cNvPr>
          <p:cNvSpPr>
            <a:spLocks noGrp="1"/>
          </p:cNvSpPr>
          <p:nvPr>
            <p:ph sz="half" idx="2"/>
          </p:nvPr>
        </p:nvSpPr>
        <p:spPr>
          <a:xfrm>
            <a:off x="1259683" y="3757613"/>
            <a:ext cx="7736681" cy="55268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F26F81A-FE39-6E11-F173-EC7A954B5E69}"/>
              </a:ext>
            </a:extLst>
          </p:cNvPr>
          <p:cNvSpPr>
            <a:spLocks noGrp="1"/>
          </p:cNvSpPr>
          <p:nvPr>
            <p:ph type="body" sz="quarter" idx="3"/>
          </p:nvPr>
        </p:nvSpPr>
        <p:spPr>
          <a:xfrm>
            <a:off x="9258300" y="2521745"/>
            <a:ext cx="7774782"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a:extLst>
              <a:ext uri="{FF2B5EF4-FFF2-40B4-BE49-F238E27FC236}">
                <a16:creationId xmlns:a16="http://schemas.microsoft.com/office/drawing/2014/main" id="{D3894AEA-BD6B-75E9-DBA1-B2920C132513}"/>
              </a:ext>
            </a:extLst>
          </p:cNvPr>
          <p:cNvSpPr>
            <a:spLocks noGrp="1"/>
          </p:cNvSpPr>
          <p:nvPr>
            <p:ph sz="quarter" idx="4"/>
          </p:nvPr>
        </p:nvSpPr>
        <p:spPr>
          <a:xfrm>
            <a:off x="9258300" y="3757613"/>
            <a:ext cx="7774782" cy="55268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9D77C8E-5ECC-FC86-FB53-77EA38FE2DB4}"/>
              </a:ext>
            </a:extLst>
          </p:cNvPr>
          <p:cNvSpPr>
            <a:spLocks noGrp="1"/>
          </p:cNvSpPr>
          <p:nvPr>
            <p:ph type="dt" sz="half" idx="10"/>
          </p:nvPr>
        </p:nvSpPr>
        <p:spPr/>
        <p:txBody>
          <a:bodyPr/>
          <a:lstStyle/>
          <a:p>
            <a:fld id="{1D8BD707-D9CF-40AE-B4C6-C98DA3205C09}" type="datetimeFigureOut">
              <a:rPr lang="en-US" smtClean="0"/>
              <a:pPr/>
              <a:t>2/2/2025</a:t>
            </a:fld>
            <a:endParaRPr lang="en-US" dirty="0"/>
          </a:p>
        </p:txBody>
      </p:sp>
      <p:sp>
        <p:nvSpPr>
          <p:cNvPr id="8" name="Footer Placeholder 7">
            <a:extLst>
              <a:ext uri="{FF2B5EF4-FFF2-40B4-BE49-F238E27FC236}">
                <a16:creationId xmlns:a16="http://schemas.microsoft.com/office/drawing/2014/main" id="{EE2CC9A2-C565-B0FC-FFA4-F71F25FE6EA2}"/>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052F5CF9-AD3F-FD65-EEEA-C8BBADB69D5E}"/>
              </a:ext>
            </a:extLst>
          </p:cNvPr>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7452019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EBFF4-9B26-1E49-CF73-5EBC504A883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F53B50B-8273-7EB4-4725-CAF90AD34D72}"/>
              </a:ext>
            </a:extLst>
          </p:cNvPr>
          <p:cNvSpPr>
            <a:spLocks noGrp="1"/>
          </p:cNvSpPr>
          <p:nvPr>
            <p:ph type="dt" sz="half" idx="10"/>
          </p:nvPr>
        </p:nvSpPr>
        <p:spPr/>
        <p:txBody>
          <a:bodyPr/>
          <a:lstStyle/>
          <a:p>
            <a:fld id="{1D8BD707-D9CF-40AE-B4C6-C98DA3205C09}" type="datetimeFigureOut">
              <a:rPr lang="en-US" smtClean="0"/>
              <a:pPr/>
              <a:t>2/2/2025</a:t>
            </a:fld>
            <a:endParaRPr lang="en-US" dirty="0"/>
          </a:p>
        </p:txBody>
      </p:sp>
      <p:sp>
        <p:nvSpPr>
          <p:cNvPr id="4" name="Footer Placeholder 3">
            <a:extLst>
              <a:ext uri="{FF2B5EF4-FFF2-40B4-BE49-F238E27FC236}">
                <a16:creationId xmlns:a16="http://schemas.microsoft.com/office/drawing/2014/main" id="{233FB4BF-8CDB-5566-C7F0-776F1BBAF91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963E290-2D21-F4F5-7759-D438A659E843}"/>
              </a:ext>
            </a:extLst>
          </p:cNvPr>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31919297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3BE361-33C3-4957-0113-A3EAECDF6B82}"/>
              </a:ext>
            </a:extLst>
          </p:cNvPr>
          <p:cNvSpPr>
            <a:spLocks noGrp="1"/>
          </p:cNvSpPr>
          <p:nvPr>
            <p:ph type="dt" sz="half" idx="10"/>
          </p:nvPr>
        </p:nvSpPr>
        <p:spPr/>
        <p:txBody>
          <a:bodyPr/>
          <a:lstStyle/>
          <a:p>
            <a:fld id="{1D8BD707-D9CF-40AE-B4C6-C98DA3205C09}" type="datetimeFigureOut">
              <a:rPr lang="en-US" smtClean="0"/>
              <a:pPr/>
              <a:t>2/2/2025</a:t>
            </a:fld>
            <a:endParaRPr lang="en-US" dirty="0"/>
          </a:p>
        </p:txBody>
      </p:sp>
      <p:sp>
        <p:nvSpPr>
          <p:cNvPr id="3" name="Footer Placeholder 2">
            <a:extLst>
              <a:ext uri="{FF2B5EF4-FFF2-40B4-BE49-F238E27FC236}">
                <a16:creationId xmlns:a16="http://schemas.microsoft.com/office/drawing/2014/main" id="{805D857A-BE37-0CCF-EEDA-A9011ADB0B4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42EBF7F3-77E9-BB7E-2BAD-57FB96CEED98}"/>
              </a:ext>
            </a:extLst>
          </p:cNvPr>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330281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F6F70-0193-36E8-CE5E-9CFF66EB3B39}"/>
              </a:ext>
            </a:extLst>
          </p:cNvPr>
          <p:cNvSpPr>
            <a:spLocks noGrp="1"/>
          </p:cNvSpPr>
          <p:nvPr>
            <p:ph type="title"/>
          </p:nvPr>
        </p:nvSpPr>
        <p:spPr>
          <a:xfrm>
            <a:off x="1259683" y="685800"/>
            <a:ext cx="5898356" cy="2400300"/>
          </a:xfrm>
        </p:spPr>
        <p:txBody>
          <a:bodyPr anchor="b"/>
          <a:lstStyle>
            <a:lvl1pPr>
              <a:defRPr sz="48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6385386-50BE-00C0-1296-2B3F33A460DC}"/>
              </a:ext>
            </a:extLst>
          </p:cNvPr>
          <p:cNvSpPr>
            <a:spLocks noGrp="1"/>
          </p:cNvSpPr>
          <p:nvPr>
            <p:ph idx="1"/>
          </p:nvPr>
        </p:nvSpPr>
        <p:spPr>
          <a:xfrm>
            <a:off x="7774782" y="1481138"/>
            <a:ext cx="9258300" cy="7310438"/>
          </a:xfrm>
        </p:spPr>
        <p:txBody>
          <a:bodyPr/>
          <a:lstStyle>
            <a:lvl1pPr>
              <a:defRPr sz="4800"/>
            </a:lvl1pPr>
            <a:lvl2pPr>
              <a:defRPr sz="4200"/>
            </a:lvl2pPr>
            <a:lvl3pPr>
              <a:defRPr sz="3600"/>
            </a:lvl3pPr>
            <a:lvl4pPr>
              <a:defRPr sz="3000"/>
            </a:lvl4pPr>
            <a:lvl5pPr>
              <a:defRPr sz="3000"/>
            </a:lvl5pPr>
            <a:lvl6pPr>
              <a:defRPr sz="3000"/>
            </a:lvl6pPr>
            <a:lvl7pPr>
              <a:defRPr sz="3000"/>
            </a:lvl7pPr>
            <a:lvl8pPr>
              <a:defRPr sz="3000"/>
            </a:lvl8pPr>
            <a:lvl9pPr>
              <a:defRPr sz="3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801897C-C273-A843-CFFC-89CB096D45DF}"/>
              </a:ext>
            </a:extLst>
          </p:cNvPr>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a:extLst>
              <a:ext uri="{FF2B5EF4-FFF2-40B4-BE49-F238E27FC236}">
                <a16:creationId xmlns:a16="http://schemas.microsoft.com/office/drawing/2014/main" id="{B9BCFE82-A3B0-9645-F383-1772F8298123}"/>
              </a:ext>
            </a:extLst>
          </p:cNvPr>
          <p:cNvSpPr>
            <a:spLocks noGrp="1"/>
          </p:cNvSpPr>
          <p:nvPr>
            <p:ph type="dt" sz="half" idx="10"/>
          </p:nvPr>
        </p:nvSpPr>
        <p:spPr/>
        <p:txBody>
          <a:bodyPr/>
          <a:lstStyle/>
          <a:p>
            <a:fld id="{1D8BD707-D9CF-40AE-B4C6-C98DA3205C09}" type="datetimeFigureOut">
              <a:rPr lang="en-US" smtClean="0"/>
              <a:pPr/>
              <a:t>2/2/2025</a:t>
            </a:fld>
            <a:endParaRPr lang="en-US" dirty="0"/>
          </a:p>
        </p:txBody>
      </p:sp>
      <p:sp>
        <p:nvSpPr>
          <p:cNvPr id="6" name="Footer Placeholder 5">
            <a:extLst>
              <a:ext uri="{FF2B5EF4-FFF2-40B4-BE49-F238E27FC236}">
                <a16:creationId xmlns:a16="http://schemas.microsoft.com/office/drawing/2014/main" id="{04CF48EE-3403-D215-A8DD-7D2CCF5DF4D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801A611-2390-169D-D93D-969D3A42FFB4}"/>
              </a:ext>
            </a:extLst>
          </p:cNvPr>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3064762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F2B88-54DD-6310-2028-20201C634DF4}"/>
              </a:ext>
            </a:extLst>
          </p:cNvPr>
          <p:cNvSpPr>
            <a:spLocks noGrp="1"/>
          </p:cNvSpPr>
          <p:nvPr>
            <p:ph type="title"/>
          </p:nvPr>
        </p:nvSpPr>
        <p:spPr>
          <a:xfrm>
            <a:off x="1259683" y="685800"/>
            <a:ext cx="5898356" cy="2400300"/>
          </a:xfrm>
        </p:spPr>
        <p:txBody>
          <a:bodyPr anchor="b"/>
          <a:lstStyle>
            <a:lvl1pPr>
              <a:defRPr sz="48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2D048EB-D710-6C88-4693-F6372AF47C24}"/>
              </a:ext>
            </a:extLst>
          </p:cNvPr>
          <p:cNvSpPr>
            <a:spLocks noGrp="1"/>
          </p:cNvSpPr>
          <p:nvPr>
            <p:ph type="pic" idx="1"/>
          </p:nvPr>
        </p:nvSpPr>
        <p:spPr>
          <a:xfrm>
            <a:off x="7774782" y="1481138"/>
            <a:ext cx="9258300" cy="7310438"/>
          </a:xfrm>
        </p:spPr>
        <p:txBody>
          <a:bodyPr/>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endParaRPr lang="en-GB" dirty="0"/>
          </a:p>
        </p:txBody>
      </p:sp>
      <p:sp>
        <p:nvSpPr>
          <p:cNvPr id="4" name="Text Placeholder 3">
            <a:extLst>
              <a:ext uri="{FF2B5EF4-FFF2-40B4-BE49-F238E27FC236}">
                <a16:creationId xmlns:a16="http://schemas.microsoft.com/office/drawing/2014/main" id="{240933F0-2743-D24B-6DE3-38F4DDAFD3E6}"/>
              </a:ext>
            </a:extLst>
          </p:cNvPr>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a:extLst>
              <a:ext uri="{FF2B5EF4-FFF2-40B4-BE49-F238E27FC236}">
                <a16:creationId xmlns:a16="http://schemas.microsoft.com/office/drawing/2014/main" id="{3B529941-9C74-C6F4-3B1C-B3AAE9F40AD1}"/>
              </a:ext>
            </a:extLst>
          </p:cNvPr>
          <p:cNvSpPr>
            <a:spLocks noGrp="1"/>
          </p:cNvSpPr>
          <p:nvPr>
            <p:ph type="dt" sz="half" idx="10"/>
          </p:nvPr>
        </p:nvSpPr>
        <p:spPr/>
        <p:txBody>
          <a:bodyPr/>
          <a:lstStyle/>
          <a:p>
            <a:fld id="{1D8BD707-D9CF-40AE-B4C6-C98DA3205C09}" type="datetimeFigureOut">
              <a:rPr lang="en-US" smtClean="0"/>
              <a:pPr/>
              <a:t>2/2/2025</a:t>
            </a:fld>
            <a:endParaRPr lang="en-US" dirty="0"/>
          </a:p>
        </p:txBody>
      </p:sp>
      <p:sp>
        <p:nvSpPr>
          <p:cNvPr id="6" name="Footer Placeholder 5">
            <a:extLst>
              <a:ext uri="{FF2B5EF4-FFF2-40B4-BE49-F238E27FC236}">
                <a16:creationId xmlns:a16="http://schemas.microsoft.com/office/drawing/2014/main" id="{D1858B94-56B4-54B2-5463-489CF9FBE1A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4ACD72B-B075-6791-8D59-AB16FDA871AA}"/>
              </a:ext>
            </a:extLst>
          </p:cNvPr>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39464478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75FC6-27DD-5BAC-0D54-6F28CDCD3DB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E10110-AF74-A2E6-E83D-912249C7492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7E7CF5-62FA-C8AA-D006-46A4F5BB2271}"/>
              </a:ext>
            </a:extLst>
          </p:cNvPr>
          <p:cNvSpPr>
            <a:spLocks noGrp="1"/>
          </p:cNvSpPr>
          <p:nvPr>
            <p:ph type="dt" sz="half" idx="10"/>
          </p:nvPr>
        </p:nvSpPr>
        <p:spPr/>
        <p:txBody>
          <a:bodyPr/>
          <a:lstStyle/>
          <a:p>
            <a:fld id="{1D8BD707-D9CF-40AE-B4C6-C98DA3205C09}" type="datetimeFigureOut">
              <a:rPr lang="en-US" smtClean="0"/>
              <a:pPr/>
              <a:t>2/2/2025</a:t>
            </a:fld>
            <a:endParaRPr lang="en-US" dirty="0"/>
          </a:p>
        </p:txBody>
      </p:sp>
      <p:sp>
        <p:nvSpPr>
          <p:cNvPr id="5" name="Footer Placeholder 4">
            <a:extLst>
              <a:ext uri="{FF2B5EF4-FFF2-40B4-BE49-F238E27FC236}">
                <a16:creationId xmlns:a16="http://schemas.microsoft.com/office/drawing/2014/main" id="{686122FF-58EC-5BE3-709B-861791042A3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6C87816-5F45-8228-65DC-0A76E63F3B37}"/>
              </a:ext>
            </a:extLst>
          </p:cNvPr>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3443777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B13468-AEBD-E671-989F-4FBADBBC624E}"/>
              </a:ext>
            </a:extLst>
          </p:cNvPr>
          <p:cNvSpPr>
            <a:spLocks noGrp="1"/>
          </p:cNvSpPr>
          <p:nvPr>
            <p:ph type="title" orient="vert"/>
          </p:nvPr>
        </p:nvSpPr>
        <p:spPr>
          <a:xfrm>
            <a:off x="13087350" y="547688"/>
            <a:ext cx="3943350" cy="8717757"/>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38D724-3F4B-2704-15E7-18A79D640BC0}"/>
              </a:ext>
            </a:extLst>
          </p:cNvPr>
          <p:cNvSpPr>
            <a:spLocks noGrp="1"/>
          </p:cNvSpPr>
          <p:nvPr>
            <p:ph type="body" orient="vert" idx="1"/>
          </p:nvPr>
        </p:nvSpPr>
        <p:spPr>
          <a:xfrm>
            <a:off x="1257300" y="547688"/>
            <a:ext cx="11601450" cy="871775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F0261A-2466-0437-C8C2-364D33A484AC}"/>
              </a:ext>
            </a:extLst>
          </p:cNvPr>
          <p:cNvSpPr>
            <a:spLocks noGrp="1"/>
          </p:cNvSpPr>
          <p:nvPr>
            <p:ph type="dt" sz="half" idx="10"/>
          </p:nvPr>
        </p:nvSpPr>
        <p:spPr/>
        <p:txBody>
          <a:bodyPr/>
          <a:lstStyle/>
          <a:p>
            <a:fld id="{1D8BD707-D9CF-40AE-B4C6-C98DA3205C09}" type="datetimeFigureOut">
              <a:rPr lang="en-US" smtClean="0"/>
              <a:pPr/>
              <a:t>2/2/2025</a:t>
            </a:fld>
            <a:endParaRPr lang="en-US" dirty="0"/>
          </a:p>
        </p:txBody>
      </p:sp>
      <p:sp>
        <p:nvSpPr>
          <p:cNvPr id="5" name="Footer Placeholder 4">
            <a:extLst>
              <a:ext uri="{FF2B5EF4-FFF2-40B4-BE49-F238E27FC236}">
                <a16:creationId xmlns:a16="http://schemas.microsoft.com/office/drawing/2014/main" id="{AB3AF15E-AD45-7A28-2EAA-DEDE9F1E0F8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63F987F-D350-F52B-FA2F-D7CB2EE59900}"/>
              </a:ext>
            </a:extLst>
          </p:cNvPr>
          <p:cNvSpPr>
            <a:spLocks noGrp="1"/>
          </p:cNvSpPr>
          <p:nvPr>
            <p:ph type="sldNum" sz="quarter" idx="12"/>
          </p:nvPr>
        </p:nvSpPr>
        <p:spPr/>
        <p:txBody>
          <a:body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35065173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106F80-903A-6534-32A6-219FFFFDF256}"/>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D0819E-3AC3-1D0F-6EAF-A2366C220187}"/>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D01180-E6F0-D978-03AA-836DC27C21FD}"/>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fld id="{1D8BD707-D9CF-40AE-B4C6-C98DA3205C09}" type="datetimeFigureOut">
              <a:rPr lang="en-US" smtClean="0"/>
              <a:pPr/>
              <a:t>2/2/2025</a:t>
            </a:fld>
            <a:endParaRPr lang="en-US" dirty="0"/>
          </a:p>
        </p:txBody>
      </p:sp>
      <p:sp>
        <p:nvSpPr>
          <p:cNvPr id="5" name="Footer Placeholder 4">
            <a:extLst>
              <a:ext uri="{FF2B5EF4-FFF2-40B4-BE49-F238E27FC236}">
                <a16:creationId xmlns:a16="http://schemas.microsoft.com/office/drawing/2014/main" id="{E95F2EB0-45A2-6472-A097-325056BE8089}"/>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C202B74A-75CC-E0CD-6BF6-B8EA25D0189B}"/>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fld id="{B6F15528-21DE-4FAA-801E-634DDDAF4B2B}" type="slidenum">
              <a:rPr lang="en-US" smtClean="0"/>
              <a:pPr/>
              <a:t>‹#›</a:t>
            </a:fld>
            <a:endParaRPr lang="en-US" dirty="0"/>
          </a:p>
        </p:txBody>
      </p:sp>
    </p:spTree>
    <p:extLst>
      <p:ext uri="{BB962C8B-B14F-4D97-AF65-F5344CB8AC3E}">
        <p14:creationId xmlns:p14="http://schemas.microsoft.com/office/powerpoint/2010/main" val="259391855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hyperlink" Target="https://creativecommons.org/licenses/by-nc/3.0/" TargetMode="External"/><Relationship Id="rId4" Type="http://schemas.openxmlformats.org/officeDocument/2006/relationships/hyperlink" Target="https://priorprobability.com/2021/04/10/measuring-ideological-diversity-in-higher-ed/"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hyperlink" Target="https://creativecommons.org/licenses/by-nc/3.0/" TargetMode="External"/><Relationship Id="rId4" Type="http://schemas.openxmlformats.org/officeDocument/2006/relationships/hyperlink" Target="https://fundamatics.net/from-the-beehive-21/"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hyperlink" Target="https://creativecommons.org/licenses/by-sa/3.0/" TargetMode="External"/><Relationship Id="rId4" Type="http://schemas.openxmlformats.org/officeDocument/2006/relationships/hyperlink" Target="https://www.geograph.org.uk/photo/2804418"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hyperlink" Target="https://pixnio.com/people/arco-iris-beneficiaries-work-during-their-food-service-and-hospitality-course-graduation-ceremony"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8287542" cy="102780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 y="0"/>
            <a:ext cx="18287543" cy="10287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7"/>
          <p:cNvSpPr txBox="1"/>
          <p:nvPr/>
        </p:nvSpPr>
        <p:spPr>
          <a:xfrm>
            <a:off x="9885993" y="6401748"/>
            <a:ext cx="7208994" cy="1945672"/>
          </a:xfrm>
          <a:prstGeom prst="rect">
            <a:avLst/>
          </a:prstGeom>
        </p:spPr>
        <p:txBody>
          <a:bodyPr vert="horz" lIns="91440" tIns="45720" rIns="91440" bIns="45720" rtlCol="0" anchor="t">
            <a:normAutofit fontScale="55000" lnSpcReduction="20000"/>
          </a:bodyPr>
          <a:lstStyle/>
          <a:p>
            <a:pPr>
              <a:lnSpc>
                <a:spcPct val="90000"/>
              </a:lnSpc>
              <a:spcBef>
                <a:spcPct val="0"/>
              </a:spcBef>
              <a:spcAft>
                <a:spcPts val="600"/>
              </a:spcAft>
            </a:pPr>
            <a:r>
              <a:rPr lang="en-US" sz="4200" b="1" kern="1200" spc="80" dirty="0">
                <a:solidFill>
                  <a:schemeClr val="tx2"/>
                </a:solidFill>
                <a:latin typeface="Times New Roman" panose="02020603050405020304" pitchFamily="18" charset="0"/>
                <a:ea typeface="+mj-ea"/>
                <a:cs typeface="Times New Roman" panose="02020603050405020304" pitchFamily="18" charset="0"/>
                <a:sym typeface="Gotham Heavy"/>
              </a:rPr>
              <a:t>Assignment 1: Feasibility Plan for an International Meeting</a:t>
            </a:r>
          </a:p>
          <a:p>
            <a:pPr>
              <a:lnSpc>
                <a:spcPct val="90000"/>
              </a:lnSpc>
              <a:spcBef>
                <a:spcPct val="0"/>
              </a:spcBef>
              <a:spcAft>
                <a:spcPts val="600"/>
              </a:spcAft>
            </a:pPr>
            <a:endParaRPr lang="en-US" sz="4200" b="1" kern="1200" spc="80" dirty="0">
              <a:solidFill>
                <a:schemeClr val="tx2"/>
              </a:solidFill>
              <a:latin typeface="Times New Roman" panose="02020603050405020304" pitchFamily="18" charset="0"/>
              <a:ea typeface="+mj-ea"/>
              <a:cs typeface="Times New Roman" panose="02020603050405020304" pitchFamily="18" charset="0"/>
              <a:sym typeface="Gotham Heavy"/>
            </a:endParaRPr>
          </a:p>
          <a:p>
            <a:pPr>
              <a:lnSpc>
                <a:spcPct val="90000"/>
              </a:lnSpc>
              <a:spcBef>
                <a:spcPct val="0"/>
              </a:spcBef>
              <a:spcAft>
                <a:spcPts val="600"/>
              </a:spcAft>
            </a:pPr>
            <a:r>
              <a:rPr lang="en-US" sz="4200" b="1" spc="80" dirty="0">
                <a:solidFill>
                  <a:schemeClr val="tx2"/>
                </a:solidFill>
                <a:latin typeface="Times New Roman" panose="02020603050405020304" pitchFamily="18" charset="0"/>
                <a:ea typeface="+mj-ea"/>
                <a:cs typeface="Times New Roman" panose="02020603050405020304" pitchFamily="18" charset="0"/>
                <a:sym typeface="Gotham Heavy"/>
              </a:rPr>
              <a:t>Student </a:t>
            </a:r>
            <a:r>
              <a:rPr lang="en-US" sz="4200" b="1" spc="80" dirty="0" err="1">
                <a:solidFill>
                  <a:schemeClr val="tx2"/>
                </a:solidFill>
                <a:latin typeface="Times New Roman" panose="02020603050405020304" pitchFamily="18" charset="0"/>
                <a:ea typeface="+mj-ea"/>
                <a:cs typeface="Times New Roman" panose="02020603050405020304" pitchFamily="18" charset="0"/>
                <a:sym typeface="Gotham Heavy"/>
              </a:rPr>
              <a:t>Name:Anaida</a:t>
            </a:r>
            <a:r>
              <a:rPr lang="en-US" sz="4200" b="1" spc="80" dirty="0">
                <a:solidFill>
                  <a:schemeClr val="tx2"/>
                </a:solidFill>
                <a:latin typeface="Times New Roman" panose="02020603050405020304" pitchFamily="18" charset="0"/>
                <a:ea typeface="+mj-ea"/>
                <a:cs typeface="Times New Roman" panose="02020603050405020304" pitchFamily="18" charset="0"/>
                <a:sym typeface="Gotham Heavy"/>
              </a:rPr>
              <a:t> Adamache </a:t>
            </a:r>
          </a:p>
          <a:p>
            <a:pPr>
              <a:lnSpc>
                <a:spcPct val="90000"/>
              </a:lnSpc>
              <a:spcBef>
                <a:spcPct val="0"/>
              </a:spcBef>
              <a:spcAft>
                <a:spcPts val="600"/>
              </a:spcAft>
            </a:pPr>
            <a:r>
              <a:rPr lang="en-US" sz="4200" b="1" spc="80" dirty="0">
                <a:solidFill>
                  <a:schemeClr val="tx2"/>
                </a:solidFill>
                <a:latin typeface="Times New Roman" panose="02020603050405020304" pitchFamily="18" charset="0"/>
                <a:ea typeface="+mj-ea"/>
                <a:cs typeface="Times New Roman" panose="02020603050405020304" pitchFamily="18" charset="0"/>
                <a:sym typeface="Gotham Heavy"/>
              </a:rPr>
              <a:t>Student Number:2026381</a:t>
            </a:r>
          </a:p>
          <a:p>
            <a:pPr>
              <a:lnSpc>
                <a:spcPct val="90000"/>
              </a:lnSpc>
              <a:spcBef>
                <a:spcPct val="0"/>
              </a:spcBef>
              <a:spcAft>
                <a:spcPts val="600"/>
              </a:spcAft>
            </a:pPr>
            <a:r>
              <a:rPr lang="en-US" sz="4200" b="1" spc="80" dirty="0">
                <a:solidFill>
                  <a:schemeClr val="tx2"/>
                </a:solidFill>
                <a:latin typeface="Times New Roman" panose="02020603050405020304" pitchFamily="18" charset="0"/>
                <a:ea typeface="+mj-ea"/>
                <a:cs typeface="Times New Roman" panose="02020603050405020304" pitchFamily="18" charset="0"/>
                <a:sym typeface="Gotham Heavy"/>
              </a:rPr>
              <a:t>Lecturer </a:t>
            </a:r>
            <a:r>
              <a:rPr lang="en-US" sz="4200" b="1" spc="80" dirty="0" err="1">
                <a:solidFill>
                  <a:schemeClr val="tx2"/>
                </a:solidFill>
                <a:latin typeface="Times New Roman" panose="02020603050405020304" pitchFamily="18" charset="0"/>
                <a:ea typeface="+mj-ea"/>
                <a:cs typeface="Times New Roman" panose="02020603050405020304" pitchFamily="18" charset="0"/>
                <a:sym typeface="Gotham Heavy"/>
              </a:rPr>
              <a:t>Name:Chris</a:t>
            </a:r>
            <a:r>
              <a:rPr lang="en-US" sz="4200" b="1" spc="80" dirty="0">
                <a:solidFill>
                  <a:schemeClr val="tx2"/>
                </a:solidFill>
                <a:latin typeface="Times New Roman" panose="02020603050405020304" pitchFamily="18" charset="0"/>
                <a:ea typeface="+mj-ea"/>
                <a:cs typeface="Times New Roman" panose="02020603050405020304" pitchFamily="18" charset="0"/>
                <a:sym typeface="Gotham Heavy"/>
              </a:rPr>
              <a:t> Wilkin</a:t>
            </a:r>
          </a:p>
        </p:txBody>
      </p:sp>
      <p:sp>
        <p:nvSpPr>
          <p:cNvPr id="8" name="TextBox 8"/>
          <p:cNvSpPr txBox="1"/>
          <p:nvPr/>
        </p:nvSpPr>
        <p:spPr>
          <a:xfrm>
            <a:off x="9886449" y="5143498"/>
            <a:ext cx="7208536" cy="1258247"/>
          </a:xfrm>
          <a:prstGeom prst="rect">
            <a:avLst/>
          </a:prstGeom>
        </p:spPr>
        <p:txBody>
          <a:bodyPr vert="horz" lIns="91440" tIns="45720" rIns="91440" bIns="45720" rtlCol="0" anchor="b">
            <a:normAutofit/>
          </a:bodyPr>
          <a:lstStyle/>
          <a:p>
            <a:pPr>
              <a:lnSpc>
                <a:spcPct val="90000"/>
              </a:lnSpc>
              <a:spcBef>
                <a:spcPts val="1000"/>
              </a:spcBef>
            </a:pPr>
            <a:r>
              <a:rPr lang="en-US" sz="3000" b="1" kern="1200" spc="72" dirty="0">
                <a:solidFill>
                  <a:schemeClr val="tx2"/>
                </a:solidFill>
                <a:latin typeface="Times New Roman" panose="02020603050405020304" pitchFamily="18" charset="0"/>
                <a:cs typeface="Times New Roman" panose="02020603050405020304" pitchFamily="18" charset="0"/>
                <a:sym typeface="Gotham Bold"/>
              </a:rPr>
              <a:t>Individual Presentation</a:t>
            </a:r>
          </a:p>
        </p:txBody>
      </p:sp>
      <p:pic>
        <p:nvPicPr>
          <p:cNvPr id="29" name="Graphic 28" descr="Meeting">
            <a:extLst>
              <a:ext uri="{FF2B5EF4-FFF2-40B4-BE49-F238E27FC236}">
                <a16:creationId xmlns:a16="http://schemas.microsoft.com/office/drawing/2014/main" id="{4E3A158F-3275-13F1-4AC9-E1A0546E2C3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10705" y="2722979"/>
            <a:ext cx="6212640" cy="621264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36" name="Group 35">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79" y="-8965"/>
            <a:ext cx="9358011" cy="10295969"/>
            <a:chOff x="305" y="-5977"/>
            <a:chExt cx="6238675" cy="6863979"/>
          </a:xfrm>
        </p:grpSpPr>
        <p:sp>
          <p:nvSpPr>
            <p:cNvPr id="37" name="Freeform: Shape 36">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Freeform: Shape 37">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Freeform: Shape 38">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29"/>
                                        </p:tgtEl>
                                        <p:attrNameLst>
                                          <p:attrName>style.visibility</p:attrName>
                                        </p:attrNameLst>
                                      </p:cBhvr>
                                      <p:to>
                                        <p:strVal val="visible"/>
                                      </p:to>
                                    </p:set>
                                    <p:animEffect transition="in" filter="fade">
                                      <p:cBhvr>
                                        <p:cTn id="7" dur="7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7"/>
          <p:cNvSpPr txBox="1"/>
          <p:nvPr/>
        </p:nvSpPr>
        <p:spPr>
          <a:xfrm>
            <a:off x="946404" y="959280"/>
            <a:ext cx="6035040" cy="257860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8100" b="1" kern="1200" spc="58" dirty="0">
                <a:solidFill>
                  <a:schemeClr val="tx1"/>
                </a:solidFill>
                <a:latin typeface="+mj-lt"/>
                <a:ea typeface="+mj-ea"/>
                <a:cs typeface="+mj-cs"/>
                <a:sym typeface="Gotham Heavy"/>
              </a:rPr>
              <a:t>Introduction</a:t>
            </a:r>
          </a:p>
        </p:txBody>
      </p:sp>
      <p:sp>
        <p:nvSpPr>
          <p:cNvPr id="67"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917" y="3860634"/>
            <a:ext cx="4882642" cy="27432"/>
          </a:xfrm>
          <a:custGeom>
            <a:avLst/>
            <a:gdLst>
              <a:gd name="connsiteX0" fmla="*/ 0 w 4882642"/>
              <a:gd name="connsiteY0" fmla="*/ 0 h 27432"/>
              <a:gd name="connsiteX1" fmla="*/ 648694 w 4882642"/>
              <a:gd name="connsiteY1" fmla="*/ 0 h 27432"/>
              <a:gd name="connsiteX2" fmla="*/ 1199735 w 4882642"/>
              <a:gd name="connsiteY2" fmla="*/ 0 h 27432"/>
              <a:gd name="connsiteX3" fmla="*/ 1799602 w 4882642"/>
              <a:gd name="connsiteY3" fmla="*/ 0 h 27432"/>
              <a:gd name="connsiteX4" fmla="*/ 2545949 w 4882642"/>
              <a:gd name="connsiteY4" fmla="*/ 0 h 27432"/>
              <a:gd name="connsiteX5" fmla="*/ 3194643 w 4882642"/>
              <a:gd name="connsiteY5" fmla="*/ 0 h 27432"/>
              <a:gd name="connsiteX6" fmla="*/ 3794510 w 4882642"/>
              <a:gd name="connsiteY6" fmla="*/ 0 h 27432"/>
              <a:gd name="connsiteX7" fmla="*/ 4882642 w 4882642"/>
              <a:gd name="connsiteY7" fmla="*/ 0 h 27432"/>
              <a:gd name="connsiteX8" fmla="*/ 4882642 w 4882642"/>
              <a:gd name="connsiteY8" fmla="*/ 27432 h 27432"/>
              <a:gd name="connsiteX9" fmla="*/ 4185122 w 4882642"/>
              <a:gd name="connsiteY9" fmla="*/ 27432 h 27432"/>
              <a:gd name="connsiteX10" fmla="*/ 3585254 w 4882642"/>
              <a:gd name="connsiteY10" fmla="*/ 27432 h 27432"/>
              <a:gd name="connsiteX11" fmla="*/ 2790081 w 4882642"/>
              <a:gd name="connsiteY11" fmla="*/ 27432 h 27432"/>
              <a:gd name="connsiteX12" fmla="*/ 2141387 w 4882642"/>
              <a:gd name="connsiteY12" fmla="*/ 27432 h 27432"/>
              <a:gd name="connsiteX13" fmla="*/ 1590346 w 4882642"/>
              <a:gd name="connsiteY13" fmla="*/ 27432 h 27432"/>
              <a:gd name="connsiteX14" fmla="*/ 844000 w 4882642"/>
              <a:gd name="connsiteY14" fmla="*/ 27432 h 27432"/>
              <a:gd name="connsiteX15" fmla="*/ 0 w 4882642"/>
              <a:gd name="connsiteY15" fmla="*/ 27432 h 27432"/>
              <a:gd name="connsiteX16" fmla="*/ 0 w 4882642"/>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82642" h="27432" fill="none" extrusionOk="0">
                <a:moveTo>
                  <a:pt x="0" y="0"/>
                </a:moveTo>
                <a:cubicBezTo>
                  <a:pt x="283896" y="15806"/>
                  <a:pt x="476914" y="-5705"/>
                  <a:pt x="648694" y="0"/>
                </a:cubicBezTo>
                <a:cubicBezTo>
                  <a:pt x="820474" y="5705"/>
                  <a:pt x="992491" y="-2560"/>
                  <a:pt x="1199735" y="0"/>
                </a:cubicBezTo>
                <a:cubicBezTo>
                  <a:pt x="1406979" y="2560"/>
                  <a:pt x="1535106" y="-12373"/>
                  <a:pt x="1799602" y="0"/>
                </a:cubicBezTo>
                <a:cubicBezTo>
                  <a:pt x="2064098" y="12373"/>
                  <a:pt x="2220857" y="34016"/>
                  <a:pt x="2545949" y="0"/>
                </a:cubicBezTo>
                <a:cubicBezTo>
                  <a:pt x="2871041" y="-34016"/>
                  <a:pt x="2930967" y="-6551"/>
                  <a:pt x="3194643" y="0"/>
                </a:cubicBezTo>
                <a:cubicBezTo>
                  <a:pt x="3458319" y="6551"/>
                  <a:pt x="3590719" y="-27970"/>
                  <a:pt x="3794510" y="0"/>
                </a:cubicBezTo>
                <a:cubicBezTo>
                  <a:pt x="3998301" y="27970"/>
                  <a:pt x="4343090" y="-39667"/>
                  <a:pt x="4882642" y="0"/>
                </a:cubicBezTo>
                <a:cubicBezTo>
                  <a:pt x="4881669" y="8304"/>
                  <a:pt x="4882164" y="21512"/>
                  <a:pt x="4882642" y="27432"/>
                </a:cubicBezTo>
                <a:cubicBezTo>
                  <a:pt x="4608564" y="7308"/>
                  <a:pt x="4394312" y="56256"/>
                  <a:pt x="4185122" y="27432"/>
                </a:cubicBezTo>
                <a:cubicBezTo>
                  <a:pt x="3975932" y="-1392"/>
                  <a:pt x="3827783" y="51583"/>
                  <a:pt x="3585254" y="27432"/>
                </a:cubicBezTo>
                <a:cubicBezTo>
                  <a:pt x="3342725" y="3281"/>
                  <a:pt x="3165015" y="17373"/>
                  <a:pt x="2790081" y="27432"/>
                </a:cubicBezTo>
                <a:cubicBezTo>
                  <a:pt x="2415147" y="37491"/>
                  <a:pt x="2453830" y="6816"/>
                  <a:pt x="2141387" y="27432"/>
                </a:cubicBezTo>
                <a:cubicBezTo>
                  <a:pt x="1828944" y="48048"/>
                  <a:pt x="1774219" y="17790"/>
                  <a:pt x="1590346" y="27432"/>
                </a:cubicBezTo>
                <a:cubicBezTo>
                  <a:pt x="1406473" y="37074"/>
                  <a:pt x="1200327" y="18527"/>
                  <a:pt x="844000" y="27432"/>
                </a:cubicBezTo>
                <a:cubicBezTo>
                  <a:pt x="487673" y="36337"/>
                  <a:pt x="322314" y="2648"/>
                  <a:pt x="0" y="27432"/>
                </a:cubicBezTo>
                <a:cubicBezTo>
                  <a:pt x="-1048" y="14992"/>
                  <a:pt x="-1120" y="7447"/>
                  <a:pt x="0" y="0"/>
                </a:cubicBezTo>
                <a:close/>
              </a:path>
              <a:path w="4882642" h="27432" stroke="0" extrusionOk="0">
                <a:moveTo>
                  <a:pt x="0" y="0"/>
                </a:moveTo>
                <a:cubicBezTo>
                  <a:pt x="238803" y="9040"/>
                  <a:pt x="494861" y="-4831"/>
                  <a:pt x="648694" y="0"/>
                </a:cubicBezTo>
                <a:cubicBezTo>
                  <a:pt x="802527" y="4831"/>
                  <a:pt x="991643" y="12575"/>
                  <a:pt x="1199735" y="0"/>
                </a:cubicBezTo>
                <a:cubicBezTo>
                  <a:pt x="1407827" y="-12575"/>
                  <a:pt x="1757315" y="9056"/>
                  <a:pt x="1994908" y="0"/>
                </a:cubicBezTo>
                <a:cubicBezTo>
                  <a:pt x="2232501" y="-9056"/>
                  <a:pt x="2370188" y="18797"/>
                  <a:pt x="2643602" y="0"/>
                </a:cubicBezTo>
                <a:cubicBezTo>
                  <a:pt x="2917016" y="-18797"/>
                  <a:pt x="3036387" y="10091"/>
                  <a:pt x="3292296" y="0"/>
                </a:cubicBezTo>
                <a:cubicBezTo>
                  <a:pt x="3548205" y="-10091"/>
                  <a:pt x="3892824" y="6516"/>
                  <a:pt x="4087469" y="0"/>
                </a:cubicBezTo>
                <a:cubicBezTo>
                  <a:pt x="4282114" y="-6516"/>
                  <a:pt x="4487997" y="-16222"/>
                  <a:pt x="4882642" y="0"/>
                </a:cubicBezTo>
                <a:cubicBezTo>
                  <a:pt x="4883127" y="9333"/>
                  <a:pt x="4883920" y="19699"/>
                  <a:pt x="4882642" y="27432"/>
                </a:cubicBezTo>
                <a:cubicBezTo>
                  <a:pt x="4665479" y="53358"/>
                  <a:pt x="4455363" y="34051"/>
                  <a:pt x="4282775" y="27432"/>
                </a:cubicBezTo>
                <a:cubicBezTo>
                  <a:pt x="4110187" y="20813"/>
                  <a:pt x="3781952" y="37808"/>
                  <a:pt x="3585254" y="27432"/>
                </a:cubicBezTo>
                <a:cubicBezTo>
                  <a:pt x="3388556" y="17056"/>
                  <a:pt x="3084641" y="41802"/>
                  <a:pt x="2887734" y="27432"/>
                </a:cubicBezTo>
                <a:cubicBezTo>
                  <a:pt x="2690827" y="13062"/>
                  <a:pt x="2491613" y="5294"/>
                  <a:pt x="2239040" y="27432"/>
                </a:cubicBezTo>
                <a:cubicBezTo>
                  <a:pt x="1986467" y="49570"/>
                  <a:pt x="1795483" y="63015"/>
                  <a:pt x="1443867" y="27432"/>
                </a:cubicBezTo>
                <a:cubicBezTo>
                  <a:pt x="1092251" y="-8151"/>
                  <a:pt x="850619" y="43704"/>
                  <a:pt x="648694" y="27432"/>
                </a:cubicBezTo>
                <a:cubicBezTo>
                  <a:pt x="446769" y="11160"/>
                  <a:pt x="306471" y="26408"/>
                  <a:pt x="0" y="27432"/>
                </a:cubicBezTo>
                <a:cubicBezTo>
                  <a:pt x="211" y="18145"/>
                  <a:pt x="120" y="648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8">
            <a:extLst>
              <a:ext uri="{FF2B5EF4-FFF2-40B4-BE49-F238E27FC236}">
                <a16:creationId xmlns:a16="http://schemas.microsoft.com/office/drawing/2014/main" id="{38C44F98-94B4-C66A-0E39-C71AE3211FCA}"/>
              </a:ext>
            </a:extLst>
          </p:cNvPr>
          <p:cNvSpPr txBox="1"/>
          <p:nvPr/>
        </p:nvSpPr>
        <p:spPr>
          <a:xfrm>
            <a:off x="289559" y="4210812"/>
            <a:ext cx="8016241" cy="5782056"/>
          </a:xfrm>
          <a:prstGeom prst="rect">
            <a:avLst/>
          </a:prstGeom>
        </p:spPr>
        <p:txBody>
          <a:bodyPr vert="horz" lIns="91440" tIns="45720" rIns="91440" bIns="45720" rtlCol="0" anchor="t">
            <a:normAutofit/>
          </a:bodyPr>
          <a:lstStyle/>
          <a:p>
            <a:pPr lvl="1" indent="-228600">
              <a:lnSpc>
                <a:spcPct val="150000"/>
              </a:lnSpc>
              <a:spcAft>
                <a:spcPts val="600"/>
              </a:spcAft>
              <a:buFont typeface="Arial" panose="020B0604020202020204" pitchFamily="34" charset="0"/>
              <a:buChar char="•"/>
            </a:pPr>
            <a:r>
              <a:rPr lang="en-US" dirty="0">
                <a:effectLst/>
              </a:rPr>
              <a:t>The conference is part of the MICE industry and focuses on diversity, equity and inclusion</a:t>
            </a:r>
          </a:p>
          <a:p>
            <a:pPr lvl="1" indent="-228600">
              <a:lnSpc>
                <a:spcPct val="150000"/>
              </a:lnSpc>
              <a:spcAft>
                <a:spcPts val="600"/>
              </a:spcAft>
              <a:buFont typeface="Arial" panose="020B0604020202020204" pitchFamily="34" charset="0"/>
              <a:buChar char="•"/>
            </a:pPr>
            <a:r>
              <a:rPr lang="en-US" dirty="0">
                <a:effectLst/>
              </a:rPr>
              <a:t>It provides tools for hospitality professionals to serve multinational clients at major international sporting events</a:t>
            </a:r>
          </a:p>
          <a:p>
            <a:pPr lvl="1" indent="-228600">
              <a:lnSpc>
                <a:spcPct val="150000"/>
              </a:lnSpc>
              <a:spcAft>
                <a:spcPts val="600"/>
              </a:spcAft>
              <a:buFont typeface="Arial" panose="020B0604020202020204" pitchFamily="34" charset="0"/>
              <a:buChar char="•"/>
            </a:pPr>
            <a:r>
              <a:rPr lang="en-US" dirty="0">
                <a:effectLst/>
              </a:rPr>
              <a:t>The conference educates attendees on cultural and religious needs, helping hotels create service packages.</a:t>
            </a:r>
          </a:p>
          <a:p>
            <a:pPr lvl="1" indent="-228600">
              <a:lnSpc>
                <a:spcPct val="150000"/>
              </a:lnSpc>
              <a:spcAft>
                <a:spcPts val="600"/>
              </a:spcAft>
              <a:buFont typeface="Arial" panose="020B0604020202020204" pitchFamily="34" charset="0"/>
              <a:buChar char="•"/>
            </a:pPr>
            <a:r>
              <a:rPr lang="en-US" dirty="0">
                <a:effectLst/>
              </a:rPr>
              <a:t>The event aligns with the core principles of the MICE industry</a:t>
            </a:r>
          </a:p>
          <a:p>
            <a:pPr lvl="1" indent="-228600">
              <a:lnSpc>
                <a:spcPct val="150000"/>
              </a:lnSpc>
              <a:spcAft>
                <a:spcPts val="600"/>
              </a:spcAft>
              <a:buFont typeface="Arial" panose="020B0604020202020204" pitchFamily="34" charset="0"/>
              <a:buChar char="•"/>
            </a:pPr>
            <a:r>
              <a:rPr lang="en-US" dirty="0">
                <a:effectLst/>
              </a:rPr>
              <a:t>It aligns with knowledge sharing, networking and professional development</a:t>
            </a:r>
          </a:p>
          <a:p>
            <a:pPr lvl="1" indent="-228600">
              <a:lnSpc>
                <a:spcPct val="150000"/>
              </a:lnSpc>
              <a:spcAft>
                <a:spcPts val="600"/>
              </a:spcAft>
              <a:buFont typeface="Arial" panose="020B0604020202020204" pitchFamily="34" charset="0"/>
              <a:buChar char="•"/>
            </a:pPr>
            <a:r>
              <a:rPr lang="en-US" dirty="0">
                <a:effectLst/>
              </a:rPr>
              <a:t>The Hilton London Paddington was chosen for the event due to its excellent location</a:t>
            </a:r>
          </a:p>
          <a:p>
            <a:pPr lvl="1" indent="-228600">
              <a:lnSpc>
                <a:spcPct val="150000"/>
              </a:lnSpc>
              <a:spcAft>
                <a:spcPts val="600"/>
              </a:spcAft>
              <a:buFont typeface="Arial" panose="020B0604020202020204" pitchFamily="34" charset="0"/>
              <a:buChar char="•"/>
            </a:pPr>
            <a:r>
              <a:rPr lang="en-US" dirty="0">
                <a:effectLst/>
              </a:rPr>
              <a:t>The event provides an ideal environment for discussions, workshops and case study presentations</a:t>
            </a:r>
          </a:p>
        </p:txBody>
      </p:sp>
      <p:pic>
        <p:nvPicPr>
          <p:cNvPr id="3" name="Picture 2" descr="A group of signs with words">
            <a:extLst>
              <a:ext uri="{FF2B5EF4-FFF2-40B4-BE49-F238E27FC236}">
                <a16:creationId xmlns:a16="http://schemas.microsoft.com/office/drawing/2014/main" id="{2E0F529E-CF1E-5BAD-2BC7-B49A0F8D3B5F}"/>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159457" y="4686300"/>
            <a:ext cx="8448609" cy="3062621"/>
          </a:xfrm>
          <a:prstGeom prst="rect">
            <a:avLst/>
          </a:prstGeom>
        </p:spPr>
      </p:pic>
      <p:sp>
        <p:nvSpPr>
          <p:cNvPr id="4" name="TextBox 3">
            <a:extLst>
              <a:ext uri="{FF2B5EF4-FFF2-40B4-BE49-F238E27FC236}">
                <a16:creationId xmlns:a16="http://schemas.microsoft.com/office/drawing/2014/main" id="{3BC569D8-1884-9FDC-9DD5-CD4B63DBE81E}"/>
              </a:ext>
            </a:extLst>
          </p:cNvPr>
          <p:cNvSpPr txBox="1"/>
          <p:nvPr/>
        </p:nvSpPr>
        <p:spPr>
          <a:xfrm>
            <a:off x="14882506" y="6820394"/>
            <a:ext cx="2454518"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priorprobability.com/2021/04/10/measuring-ideological-diversity-in-higher-ed/">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dirty="0">
              <a:solidFill>
                <a:srgbClr val="FFFFFF"/>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9654A7A-B709-6ACE-D759-96E6988331C3}"/>
            </a:ext>
          </a:extLst>
        </p:cNvPr>
        <p:cNvGrpSpPr/>
        <p:nvPr/>
      </p:nvGrpSpPr>
      <p:grpSpPr>
        <a:xfrm>
          <a:off x="0" y="0"/>
          <a:ext cx="0" cy="0"/>
          <a:chOff x="0" y="0"/>
          <a:chExt cx="0" cy="0"/>
        </a:xfrm>
      </p:grpSpPr>
      <p:sp useBgFill="1">
        <p:nvSpPr>
          <p:cNvPr id="74"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people standing around a globe&#10;&#10;Description automatically generated">
            <a:extLst>
              <a:ext uri="{FF2B5EF4-FFF2-40B4-BE49-F238E27FC236}">
                <a16:creationId xmlns:a16="http://schemas.microsoft.com/office/drawing/2014/main" id="{336A21C7-4817-D85C-933E-592348B2ECA5}"/>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1128" r="10181"/>
          <a:stretch/>
        </p:blipFill>
        <p:spPr>
          <a:xfrm>
            <a:off x="-1" y="-3"/>
            <a:ext cx="8115296" cy="10287003"/>
          </a:xfrm>
          <a:prstGeom prst="rect">
            <a:avLst/>
          </a:prstGeom>
        </p:spPr>
      </p:pic>
      <p:sp useBgFill="1">
        <p:nvSpPr>
          <p:cNvPr id="76" name="Rectangle 75">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295" y="-1"/>
            <a:ext cx="10172703" cy="3428999"/>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7">
            <a:extLst>
              <a:ext uri="{FF2B5EF4-FFF2-40B4-BE49-F238E27FC236}">
                <a16:creationId xmlns:a16="http://schemas.microsoft.com/office/drawing/2014/main" id="{16153899-6805-3A2C-BE2B-8D955B5AECE3}"/>
              </a:ext>
            </a:extLst>
          </p:cNvPr>
          <p:cNvSpPr txBox="1"/>
          <p:nvPr/>
        </p:nvSpPr>
        <p:spPr>
          <a:xfrm>
            <a:off x="9172975" y="608527"/>
            <a:ext cx="8197452" cy="233895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000" b="1" spc="58" dirty="0">
                <a:latin typeface="Times New Roman" panose="02020603050405020304" pitchFamily="18" charset="0"/>
                <a:ea typeface="+mj-ea"/>
                <a:cs typeface="Times New Roman" panose="02020603050405020304" pitchFamily="18" charset="0"/>
                <a:sym typeface="Gotham Heavy"/>
              </a:rPr>
              <a:t>Event Content and Context </a:t>
            </a:r>
          </a:p>
        </p:txBody>
      </p:sp>
      <p:sp>
        <p:nvSpPr>
          <p:cNvPr id="8" name="TextBox 8">
            <a:extLst>
              <a:ext uri="{FF2B5EF4-FFF2-40B4-BE49-F238E27FC236}">
                <a16:creationId xmlns:a16="http://schemas.microsoft.com/office/drawing/2014/main" id="{F5C2ECD3-6C47-FC8A-7683-0C9DE11B1CAB}"/>
              </a:ext>
            </a:extLst>
          </p:cNvPr>
          <p:cNvSpPr txBox="1"/>
          <p:nvPr/>
        </p:nvSpPr>
        <p:spPr>
          <a:xfrm>
            <a:off x="8839200" y="3556006"/>
            <a:ext cx="8915399" cy="6235694"/>
          </a:xfrm>
          <a:prstGeom prst="rect">
            <a:avLst/>
          </a:prstGeom>
        </p:spPr>
        <p:txBody>
          <a:bodyPr vert="horz" lIns="91440" tIns="45720" rIns="91440" bIns="45720" rtlCol="0" anchor="ctr">
            <a:normAutofit/>
          </a:bodyPr>
          <a:lstStyle/>
          <a:p>
            <a:pPr lvl="1" indent="-228600">
              <a:lnSpc>
                <a:spcPct val="150000"/>
              </a:lnSpc>
              <a:spcAft>
                <a:spcPts val="600"/>
              </a:spcAft>
              <a:buFont typeface="Arial" panose="020B0604020202020204" pitchFamily="34" charset="0"/>
              <a:buChar char="•"/>
            </a:pPr>
            <a:r>
              <a:rPr lang="en-US" sz="2000" dirty="0">
                <a:effectLst/>
                <a:latin typeface="Times New Roman" panose="02020603050405020304" pitchFamily="18" charset="0"/>
                <a:cs typeface="Times New Roman" panose="02020603050405020304" pitchFamily="18" charset="0"/>
              </a:rPr>
              <a:t>One-day business-themed conference focusing on Equality, Diversity and Inclusion in the MICE industry</a:t>
            </a:r>
          </a:p>
          <a:p>
            <a:pPr lvl="1" indent="-228600">
              <a:lnSpc>
                <a:spcPct val="150000"/>
              </a:lnSpc>
              <a:spcAft>
                <a:spcPts val="600"/>
              </a:spcAft>
              <a:buFont typeface="Arial" panose="020B0604020202020204" pitchFamily="34" charset="0"/>
              <a:buChar char="•"/>
            </a:pPr>
            <a:r>
              <a:rPr lang="en-US" sz="2000" dirty="0">
                <a:effectLst/>
                <a:latin typeface="Times New Roman" panose="02020603050405020304" pitchFamily="18" charset="0"/>
                <a:cs typeface="Times New Roman" panose="02020603050405020304" pitchFamily="18" charset="0"/>
              </a:rPr>
              <a:t>Attracts tourism, hotel and event management professionals, event planners and cultural consultants </a:t>
            </a:r>
          </a:p>
          <a:p>
            <a:pPr lvl="1" indent="-228600">
              <a:lnSpc>
                <a:spcPct val="150000"/>
              </a:lnSpc>
              <a:spcAft>
                <a:spcPts val="600"/>
              </a:spcAft>
              <a:buFont typeface="Arial" panose="020B0604020202020204" pitchFamily="34" charset="0"/>
              <a:buChar char="•"/>
            </a:pPr>
            <a:r>
              <a:rPr lang="en-US" sz="2000" dirty="0">
                <a:effectLst/>
                <a:latin typeface="Times New Roman" panose="02020603050405020304" pitchFamily="18" charset="0"/>
                <a:cs typeface="Times New Roman" panose="02020603050405020304" pitchFamily="18" charset="0"/>
              </a:rPr>
              <a:t>Also attracts sports event organizers and stakeholders in international sports events</a:t>
            </a:r>
            <a:r>
              <a:rPr lang="en-US" sz="2000" dirty="0">
                <a:latin typeface="Times New Roman" panose="02020603050405020304" pitchFamily="18" charset="0"/>
                <a:cs typeface="Times New Roman" panose="02020603050405020304" pitchFamily="18" charset="0"/>
              </a:rPr>
              <a:t> </a:t>
            </a:r>
            <a:r>
              <a:rPr lang="en-US" sz="2000" dirty="0">
                <a:effectLst/>
                <a:latin typeface="Times New Roman" panose="02020603050405020304" pitchFamily="18" charset="0"/>
                <a:cs typeface="Times New Roman" panose="02020603050405020304" pitchFamily="18" charset="0"/>
              </a:rPr>
              <a:t>(Fam et al., 2023). </a:t>
            </a:r>
          </a:p>
          <a:p>
            <a:pPr lvl="1" indent="-228600">
              <a:lnSpc>
                <a:spcPct val="150000"/>
              </a:lnSpc>
              <a:spcAft>
                <a:spcPts val="600"/>
              </a:spcAft>
              <a:buFont typeface="Arial" panose="020B0604020202020204" pitchFamily="34" charset="0"/>
              <a:buChar char="•"/>
            </a:pPr>
            <a:r>
              <a:rPr lang="en-US" sz="2000" dirty="0">
                <a:effectLst/>
                <a:latin typeface="Times New Roman" panose="02020603050405020304" pitchFamily="18" charset="0"/>
                <a:cs typeface="Times New Roman" panose="02020603050405020304" pitchFamily="18" charset="0"/>
              </a:rPr>
              <a:t>Includes increasingly engaging seminars on adapting hotel services</a:t>
            </a:r>
          </a:p>
          <a:p>
            <a:pPr lvl="1" indent="-228600">
              <a:lnSpc>
                <a:spcPct val="150000"/>
              </a:lnSpc>
              <a:spcAft>
                <a:spcPts val="600"/>
              </a:spcAft>
              <a:buFont typeface="Arial" panose="020B0604020202020204" pitchFamily="34" charset="0"/>
              <a:buChar char="•"/>
            </a:pPr>
            <a:r>
              <a:rPr lang="en-US" sz="2000" dirty="0">
                <a:effectLst/>
                <a:latin typeface="Times New Roman" panose="02020603050405020304" pitchFamily="18" charset="0"/>
                <a:cs typeface="Times New Roman" panose="02020603050405020304" pitchFamily="18" charset="0"/>
              </a:rPr>
              <a:t>Case study presentations showcase effective examples of inclusion in hospitality operations (</a:t>
            </a:r>
            <a:r>
              <a:rPr lang="en-US" sz="2000" dirty="0" err="1">
                <a:effectLst/>
                <a:latin typeface="Times New Roman" panose="02020603050405020304" pitchFamily="18" charset="0"/>
                <a:cs typeface="Times New Roman" panose="02020603050405020304" pitchFamily="18" charset="0"/>
              </a:rPr>
              <a:t>Lekgau</a:t>
            </a:r>
            <a:r>
              <a:rPr lang="en-US" sz="2000" dirty="0">
                <a:effectLst/>
                <a:latin typeface="Times New Roman" panose="02020603050405020304" pitchFamily="18" charset="0"/>
                <a:cs typeface="Times New Roman" panose="02020603050405020304" pitchFamily="18" charset="0"/>
              </a:rPr>
              <a:t> and </a:t>
            </a:r>
            <a:r>
              <a:rPr lang="en-US" sz="2000" dirty="0" err="1">
                <a:effectLst/>
                <a:latin typeface="Times New Roman" panose="02020603050405020304" pitchFamily="18" charset="0"/>
                <a:cs typeface="Times New Roman" panose="02020603050405020304" pitchFamily="18" charset="0"/>
              </a:rPr>
              <a:t>Tichaawa</a:t>
            </a:r>
            <a:r>
              <a:rPr lang="en-US" sz="2000" dirty="0">
                <a:effectLst/>
                <a:latin typeface="Times New Roman" panose="02020603050405020304" pitchFamily="18" charset="0"/>
                <a:cs typeface="Times New Roman" panose="02020603050405020304" pitchFamily="18" charset="0"/>
              </a:rPr>
              <a:t>, 2023, p.139)</a:t>
            </a:r>
          </a:p>
          <a:p>
            <a:pPr lvl="1" indent="-228600">
              <a:lnSpc>
                <a:spcPct val="150000"/>
              </a:lnSpc>
              <a:spcAft>
                <a:spcPts val="600"/>
              </a:spcAft>
              <a:buFont typeface="Arial" panose="020B0604020202020204" pitchFamily="34" charset="0"/>
              <a:buChar char="•"/>
            </a:pPr>
            <a:r>
              <a:rPr lang="en-US" sz="2000" dirty="0">
                <a:effectLst/>
                <a:latin typeface="Times New Roman" panose="02020603050405020304" pitchFamily="18" charset="0"/>
                <a:cs typeface="Times New Roman" panose="02020603050405020304" pitchFamily="18" charset="0"/>
              </a:rPr>
              <a:t>Panel discussions with leading business and sporting event planners</a:t>
            </a:r>
          </a:p>
          <a:p>
            <a:pPr lvl="1" indent="-228600">
              <a:lnSpc>
                <a:spcPct val="150000"/>
              </a:lnSpc>
              <a:spcAft>
                <a:spcPts val="600"/>
              </a:spcAft>
              <a:buFont typeface="Arial" panose="020B0604020202020204" pitchFamily="34" charset="0"/>
              <a:buChar char="•"/>
            </a:pPr>
            <a:r>
              <a:rPr lang="en-US" sz="2000" dirty="0">
                <a:effectLst/>
                <a:latin typeface="Times New Roman" panose="02020603050405020304" pitchFamily="18" charset="0"/>
                <a:cs typeface="Times New Roman" panose="02020603050405020304" pitchFamily="18" charset="0"/>
              </a:rPr>
              <a:t>Aims to develop awareness of cultural diversity and create inclusive experiences</a:t>
            </a:r>
          </a:p>
        </p:txBody>
      </p:sp>
      <p:sp>
        <p:nvSpPr>
          <p:cNvPr id="4" name="TextBox 3">
            <a:extLst>
              <a:ext uri="{FF2B5EF4-FFF2-40B4-BE49-F238E27FC236}">
                <a16:creationId xmlns:a16="http://schemas.microsoft.com/office/drawing/2014/main" id="{4CDD0269-CE5D-2B66-9861-58339A6D5968}"/>
              </a:ext>
            </a:extLst>
          </p:cNvPr>
          <p:cNvSpPr txBox="1"/>
          <p:nvPr/>
        </p:nvSpPr>
        <p:spPr>
          <a:xfrm>
            <a:off x="5660777" y="10086945"/>
            <a:ext cx="24545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fundamatics.net/from-the-beehive-2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19221499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 name="Picture 70" descr="Variety of fresh salads">
            <a:extLst>
              <a:ext uri="{FF2B5EF4-FFF2-40B4-BE49-F238E27FC236}">
                <a16:creationId xmlns:a16="http://schemas.microsoft.com/office/drawing/2014/main" id="{5BF54C2C-C47C-FC53-7496-60821A765B96}"/>
              </a:ext>
            </a:extLst>
          </p:cNvPr>
          <p:cNvPicPr>
            <a:picLocks noChangeAspect="1"/>
          </p:cNvPicPr>
          <p:nvPr/>
        </p:nvPicPr>
        <p:blipFill>
          <a:blip r:embed="rId3"/>
          <a:srcRect l="19056" r="28285"/>
          <a:stretch/>
        </p:blipFill>
        <p:spPr>
          <a:xfrm>
            <a:off x="-1" y="-3"/>
            <a:ext cx="8115296" cy="10287003"/>
          </a:xfrm>
          <a:prstGeom prst="rect">
            <a:avLst/>
          </a:prstGeom>
        </p:spPr>
      </p:pic>
      <p:sp useBgFill="1">
        <p:nvSpPr>
          <p:cNvPr id="77" name="Rectangle 76">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295" y="-1"/>
            <a:ext cx="10172703" cy="3428999"/>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7"/>
          <p:cNvSpPr txBox="1"/>
          <p:nvPr/>
        </p:nvSpPr>
        <p:spPr>
          <a:xfrm>
            <a:off x="9172975" y="608527"/>
            <a:ext cx="8197452" cy="233895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000" b="1" spc="58">
                <a:latin typeface="Times New Roman" panose="02020603050405020304" pitchFamily="18" charset="0"/>
                <a:ea typeface="+mj-ea"/>
                <a:cs typeface="Times New Roman" panose="02020603050405020304" pitchFamily="18" charset="0"/>
                <a:sym typeface="Gotham Heavy"/>
              </a:rPr>
              <a:t>Event Content and Context </a:t>
            </a:r>
          </a:p>
        </p:txBody>
      </p:sp>
      <p:sp>
        <p:nvSpPr>
          <p:cNvPr id="8" name="TextBox 8"/>
          <p:cNvSpPr txBox="1"/>
          <p:nvPr/>
        </p:nvSpPr>
        <p:spPr>
          <a:xfrm>
            <a:off x="8686800" y="3924300"/>
            <a:ext cx="8839199" cy="5943600"/>
          </a:xfrm>
          <a:prstGeom prst="rect">
            <a:avLst/>
          </a:prstGeom>
        </p:spPr>
        <p:txBody>
          <a:bodyPr vert="horz" lIns="91440" tIns="45720" rIns="91440" bIns="45720" rtlCol="0" anchor="ctr">
            <a:normAutofit/>
          </a:bodyPr>
          <a:lstStyle/>
          <a:p>
            <a:pPr indent="-228600">
              <a:lnSpc>
                <a:spcPct val="150000"/>
              </a:lnSpc>
              <a:spcAft>
                <a:spcPts val="600"/>
              </a:spcAft>
              <a:buFont typeface="Arial" panose="020B0604020202020204" pitchFamily="34" charset="0"/>
              <a:buChar char="•"/>
            </a:pPr>
            <a:r>
              <a:rPr lang="en-US" sz="2100" dirty="0">
                <a:effectLst/>
                <a:latin typeface="Calibri" panose="020F0502020204030204" pitchFamily="34" charset="0"/>
                <a:cs typeface="Calibri" panose="020F0502020204030204" pitchFamily="34" charset="0"/>
              </a:rPr>
              <a:t>Provides appropriate spaces for customer interactions and prayer (Pham et al., 2023, p.57)</a:t>
            </a:r>
          </a:p>
          <a:p>
            <a:pPr indent="-228600">
              <a:lnSpc>
                <a:spcPct val="150000"/>
              </a:lnSpc>
              <a:spcAft>
                <a:spcPts val="600"/>
              </a:spcAft>
              <a:buFont typeface="Arial" panose="020B0604020202020204" pitchFamily="34" charset="0"/>
              <a:buChar char="•"/>
            </a:pPr>
            <a:r>
              <a:rPr lang="en-US" sz="2100" dirty="0">
                <a:effectLst/>
                <a:latin typeface="Calibri" panose="020F0502020204030204" pitchFamily="34" charset="0"/>
                <a:cs typeface="Calibri" panose="020F0502020204030204" pitchFamily="34" charset="0"/>
              </a:rPr>
              <a:t>Promotes inclusion to enhance guest experience and support social principles</a:t>
            </a:r>
          </a:p>
          <a:p>
            <a:pPr indent="-228600">
              <a:lnSpc>
                <a:spcPct val="150000"/>
              </a:lnSpc>
              <a:spcAft>
                <a:spcPts val="600"/>
              </a:spcAft>
              <a:buFont typeface="Arial" panose="020B0604020202020204" pitchFamily="34" charset="0"/>
              <a:buChar char="•"/>
            </a:pPr>
            <a:r>
              <a:rPr lang="en-US" sz="2100" dirty="0">
                <a:effectLst/>
                <a:latin typeface="Calibri" panose="020F0502020204030204" pitchFamily="34" charset="0"/>
                <a:cs typeface="Calibri" panose="020F0502020204030204" pitchFamily="34" charset="0"/>
              </a:rPr>
              <a:t>International events such as football tournaments bring together diverse people</a:t>
            </a:r>
          </a:p>
          <a:p>
            <a:pPr indent="-228600">
              <a:lnSpc>
                <a:spcPct val="150000"/>
              </a:lnSpc>
              <a:spcAft>
                <a:spcPts val="600"/>
              </a:spcAft>
              <a:buFont typeface="Arial" panose="020B0604020202020204" pitchFamily="34" charset="0"/>
              <a:buChar char="•"/>
            </a:pPr>
            <a:r>
              <a:rPr lang="en-US" sz="2100" dirty="0">
                <a:effectLst/>
                <a:latin typeface="Calibri" panose="020F0502020204030204" pitchFamily="34" charset="0"/>
                <a:cs typeface="Calibri" panose="020F0502020204030204" pitchFamily="34" charset="0"/>
              </a:rPr>
              <a:t>The importance of EDI concepts in hospitality operations to remain competitive (Tuan, 2022, p.103253).</a:t>
            </a:r>
          </a:p>
          <a:p>
            <a:pPr indent="-228600">
              <a:lnSpc>
                <a:spcPct val="150000"/>
              </a:lnSpc>
              <a:spcAft>
                <a:spcPts val="600"/>
              </a:spcAft>
              <a:buFont typeface="Arial" panose="020B0604020202020204" pitchFamily="34" charset="0"/>
              <a:buChar char="•"/>
            </a:pPr>
            <a:r>
              <a:rPr lang="en-US" sz="2100" dirty="0">
                <a:effectLst/>
                <a:latin typeface="Calibri" panose="020F0502020204030204" pitchFamily="34" charset="0"/>
                <a:cs typeface="Calibri" panose="020F0502020204030204" pitchFamily="34" charset="0"/>
              </a:rPr>
              <a:t>The event aims to establish Hilton London Paddington as a staple at international sporting events</a:t>
            </a:r>
          </a:p>
          <a:p>
            <a:pPr indent="-228600">
              <a:lnSpc>
                <a:spcPct val="150000"/>
              </a:lnSpc>
              <a:spcAft>
                <a:spcPts val="600"/>
              </a:spcAft>
              <a:buFont typeface="Arial" panose="020B0604020202020204" pitchFamily="34" charset="0"/>
              <a:buChar char="•"/>
            </a:pPr>
            <a:r>
              <a:rPr lang="en-US" sz="2100" dirty="0">
                <a:effectLst/>
                <a:latin typeface="Calibri" panose="020F0502020204030204" pitchFamily="34" charset="0"/>
                <a:cs typeface="Calibri" panose="020F0502020204030204" pitchFamily="34" charset="0"/>
              </a:rPr>
              <a:t>Sets a standard for inclusion and diversity in the hospitality sector</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2D479EF-CC47-34AF-0E5B-BAA1C5C77032}"/>
            </a:ext>
          </a:extLst>
        </p:cNvPr>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Illustration of people on a blockchain">
            <a:extLst>
              <a:ext uri="{FF2B5EF4-FFF2-40B4-BE49-F238E27FC236}">
                <a16:creationId xmlns:a16="http://schemas.microsoft.com/office/drawing/2014/main" id="{2FA44289-C548-7A47-8962-A5A6A2AA0086}"/>
              </a:ext>
            </a:extLst>
          </p:cNvPr>
          <p:cNvPicPr>
            <a:picLocks noChangeAspect="1"/>
          </p:cNvPicPr>
          <p:nvPr/>
        </p:nvPicPr>
        <p:blipFill>
          <a:blip r:embed="rId3"/>
          <a:srcRect l="22997" r="26908"/>
          <a:stretch/>
        </p:blipFill>
        <p:spPr>
          <a:xfrm>
            <a:off x="-1" y="-3"/>
            <a:ext cx="8115296" cy="10287003"/>
          </a:xfrm>
          <a:prstGeom prst="rect">
            <a:avLst/>
          </a:prstGeom>
        </p:spPr>
      </p:pic>
      <p:sp useBgFill="1">
        <p:nvSpPr>
          <p:cNvPr id="16" name="Rectangle 15">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295" y="-1"/>
            <a:ext cx="10172703" cy="3428999"/>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7">
            <a:extLst>
              <a:ext uri="{FF2B5EF4-FFF2-40B4-BE49-F238E27FC236}">
                <a16:creationId xmlns:a16="http://schemas.microsoft.com/office/drawing/2014/main" id="{14C3A4C8-AF75-66DC-199D-35D99E806C9D}"/>
              </a:ext>
            </a:extLst>
          </p:cNvPr>
          <p:cNvSpPr txBox="1"/>
          <p:nvPr/>
        </p:nvSpPr>
        <p:spPr>
          <a:xfrm>
            <a:off x="8763000" y="571500"/>
            <a:ext cx="8197452" cy="820664"/>
          </a:xfrm>
          <a:prstGeom prst="rect">
            <a:avLst/>
          </a:prstGeom>
        </p:spPr>
        <p:txBody>
          <a:bodyPr vert="horz" lIns="91440" tIns="45720" rIns="91440" bIns="45720" rtlCol="0" anchor="ctr">
            <a:normAutofit fontScale="92500" lnSpcReduction="10000"/>
          </a:bodyPr>
          <a:lstStyle/>
          <a:p>
            <a:pPr>
              <a:lnSpc>
                <a:spcPct val="90000"/>
              </a:lnSpc>
              <a:spcBef>
                <a:spcPct val="0"/>
              </a:spcBef>
              <a:spcAft>
                <a:spcPts val="600"/>
              </a:spcAft>
            </a:pPr>
            <a:r>
              <a:rPr lang="en-US" sz="6000" b="1" spc="58" dirty="0">
                <a:latin typeface="Times New Roman" panose="02020603050405020304" pitchFamily="18" charset="0"/>
                <a:ea typeface="+mj-ea"/>
                <a:cs typeface="Times New Roman" panose="02020603050405020304" pitchFamily="18" charset="0"/>
                <a:sym typeface="Gotham Heavy"/>
              </a:rPr>
              <a:t>Market factors</a:t>
            </a:r>
          </a:p>
        </p:txBody>
      </p:sp>
      <p:sp>
        <p:nvSpPr>
          <p:cNvPr id="3" name="TextBox 2">
            <a:extLst>
              <a:ext uri="{FF2B5EF4-FFF2-40B4-BE49-F238E27FC236}">
                <a16:creationId xmlns:a16="http://schemas.microsoft.com/office/drawing/2014/main" id="{19130B45-28E1-EE72-F237-BFEB1CAAB6D6}"/>
              </a:ext>
            </a:extLst>
          </p:cNvPr>
          <p:cNvSpPr txBox="1"/>
          <p:nvPr/>
        </p:nvSpPr>
        <p:spPr>
          <a:xfrm>
            <a:off x="8382000" y="1636002"/>
            <a:ext cx="9273540" cy="8193077"/>
          </a:xfrm>
          <a:prstGeom prst="rect">
            <a:avLst/>
          </a:prstGeom>
          <a:noFill/>
        </p:spPr>
        <p:txBody>
          <a:bodyPr wrap="square">
            <a:spAutoFit/>
          </a:bodyPr>
          <a:lstStyle/>
          <a:p>
            <a:pPr marL="457200" algn="just">
              <a:lnSpc>
                <a:spcPct val="150000"/>
              </a:lnSpc>
              <a:spcAft>
                <a:spcPts val="600"/>
              </a:spcAft>
            </a:pPr>
            <a:r>
              <a:rPr lang="en-US" sz="2000" b="1" spc="50" dirty="0">
                <a:latin typeface="Times New Roman" panose="02020603050405020304" pitchFamily="18" charset="0"/>
                <a:cs typeface="Times New Roman" panose="02020603050405020304" pitchFamily="18" charset="0"/>
                <a:sym typeface="Gotham"/>
              </a:rPr>
              <a:t>Target Market</a:t>
            </a:r>
          </a:p>
          <a:p>
            <a:pPr marL="800100" indent="-342900" algn="just">
              <a:lnSpc>
                <a:spcPct val="150000"/>
              </a:lnSpc>
              <a:spcAft>
                <a:spcPts val="600"/>
              </a:spcAft>
              <a:buFont typeface="+mj-lt"/>
              <a:buAutoNum type="arabicPeriod"/>
            </a:pPr>
            <a:r>
              <a:rPr lang="en-US" sz="2000" spc="50" dirty="0">
                <a:latin typeface="Times New Roman" panose="02020603050405020304" pitchFamily="18" charset="0"/>
                <a:cs typeface="Times New Roman" panose="02020603050405020304" pitchFamily="18" charset="0"/>
                <a:sym typeface="Gotham"/>
              </a:rPr>
              <a:t>Hospitality, event management and tourism professionals</a:t>
            </a:r>
          </a:p>
          <a:p>
            <a:pPr marL="800100" indent="-342900" algn="just">
              <a:lnSpc>
                <a:spcPct val="150000"/>
              </a:lnSpc>
              <a:spcAft>
                <a:spcPts val="600"/>
              </a:spcAft>
              <a:buFont typeface="+mj-lt"/>
              <a:buAutoNum type="arabicPeriod"/>
            </a:pPr>
            <a:r>
              <a:rPr lang="en-US" sz="2000" spc="50" dirty="0">
                <a:latin typeface="Times New Roman" panose="02020603050405020304" pitchFamily="18" charset="0"/>
                <a:cs typeface="Times New Roman" panose="02020603050405020304" pitchFamily="18" charset="0"/>
                <a:sym typeface="Gotham"/>
              </a:rPr>
              <a:t>Sports event organizers and stakeholders involved in hosting international sports events</a:t>
            </a:r>
          </a:p>
          <a:p>
            <a:pPr marL="800100" indent="-342900" algn="just">
              <a:lnSpc>
                <a:spcPct val="150000"/>
              </a:lnSpc>
              <a:spcAft>
                <a:spcPts val="600"/>
              </a:spcAft>
              <a:buFont typeface="+mj-lt"/>
              <a:buAutoNum type="arabicPeriod"/>
            </a:pPr>
            <a:r>
              <a:rPr lang="en-US" sz="2000" spc="50" dirty="0">
                <a:latin typeface="Times New Roman" panose="02020603050405020304" pitchFamily="18" charset="0"/>
                <a:cs typeface="Times New Roman" panose="02020603050405020304" pitchFamily="18" charset="0"/>
                <a:sym typeface="Gotham"/>
              </a:rPr>
              <a:t>Marketers, hotel managers, operations teams and cultural consultants (</a:t>
            </a:r>
            <a:r>
              <a:rPr lang="en-US" sz="2000" spc="50" dirty="0" err="1">
                <a:latin typeface="Times New Roman" panose="02020603050405020304" pitchFamily="18" charset="0"/>
                <a:cs typeface="Times New Roman" panose="02020603050405020304" pitchFamily="18" charset="0"/>
                <a:sym typeface="Gotham"/>
              </a:rPr>
              <a:t>Calinaud</a:t>
            </a:r>
            <a:r>
              <a:rPr lang="en-US" sz="2000" spc="50" dirty="0">
                <a:latin typeface="Times New Roman" panose="02020603050405020304" pitchFamily="18" charset="0"/>
                <a:cs typeface="Times New Roman" panose="02020603050405020304" pitchFamily="18" charset="0"/>
                <a:sym typeface="Gotham"/>
              </a:rPr>
              <a:t> et al., 2021, p.677). </a:t>
            </a:r>
          </a:p>
          <a:p>
            <a:pPr marL="800100" indent="-342900" algn="just">
              <a:lnSpc>
                <a:spcPct val="150000"/>
              </a:lnSpc>
              <a:spcAft>
                <a:spcPts val="600"/>
              </a:spcAft>
              <a:buFont typeface="+mj-lt"/>
              <a:buAutoNum type="arabicPeriod"/>
            </a:pPr>
            <a:r>
              <a:rPr lang="en-US" sz="2000" spc="50" dirty="0">
                <a:latin typeface="Times New Roman" panose="02020603050405020304" pitchFamily="18" charset="0"/>
                <a:cs typeface="Times New Roman" panose="02020603050405020304" pitchFamily="18" charset="0"/>
                <a:sym typeface="Gotham"/>
              </a:rPr>
              <a:t>Policymakers and scientists interested in promoting diversity and inclusion in the hospitality sector</a:t>
            </a:r>
            <a:endParaRPr lang="en-US" sz="2000" b="1" spc="50" dirty="0">
              <a:latin typeface="Times New Roman" panose="02020603050405020304" pitchFamily="18" charset="0"/>
              <a:cs typeface="Times New Roman" panose="02020603050405020304" pitchFamily="18" charset="0"/>
              <a:sym typeface="Gotham"/>
            </a:endParaRPr>
          </a:p>
          <a:p>
            <a:pPr marL="457200" algn="just">
              <a:lnSpc>
                <a:spcPct val="150000"/>
              </a:lnSpc>
              <a:spcAft>
                <a:spcPts val="600"/>
              </a:spcAft>
            </a:pPr>
            <a:r>
              <a:rPr lang="en-US" sz="2000" b="1" spc="50" dirty="0">
                <a:latin typeface="Times New Roman" panose="02020603050405020304" pitchFamily="18" charset="0"/>
                <a:cs typeface="Times New Roman" panose="02020603050405020304" pitchFamily="18" charset="0"/>
                <a:sym typeface="Gotham"/>
              </a:rPr>
              <a:t>Demand Analysis</a:t>
            </a:r>
          </a:p>
          <a:p>
            <a:pPr marL="800100" indent="-342900" algn="just">
              <a:lnSpc>
                <a:spcPct val="150000"/>
              </a:lnSpc>
              <a:spcAft>
                <a:spcPts val="600"/>
              </a:spcAft>
              <a:buFont typeface="+mj-lt"/>
              <a:buAutoNum type="arabicPeriod"/>
            </a:pPr>
            <a:r>
              <a:rPr lang="en-US" sz="2000" spc="50" dirty="0">
                <a:latin typeface="Times New Roman" panose="02020603050405020304" pitchFamily="18" charset="0"/>
                <a:cs typeface="Times New Roman" panose="02020603050405020304" pitchFamily="18" charset="0"/>
                <a:sym typeface="Gotham"/>
              </a:rPr>
              <a:t>Supported by the growing trend of inclusion and diversity in global industries</a:t>
            </a:r>
          </a:p>
          <a:p>
            <a:pPr marL="800100" indent="-342900" algn="just">
              <a:lnSpc>
                <a:spcPct val="150000"/>
              </a:lnSpc>
              <a:spcAft>
                <a:spcPts val="600"/>
              </a:spcAft>
              <a:buFont typeface="+mj-lt"/>
              <a:buAutoNum type="arabicPeriod"/>
            </a:pPr>
            <a:r>
              <a:rPr lang="en-US" sz="2000" spc="50" dirty="0">
                <a:latin typeface="Times New Roman" panose="02020603050405020304" pitchFamily="18" charset="0"/>
                <a:cs typeface="Times New Roman" panose="02020603050405020304" pitchFamily="18" charset="0"/>
                <a:sym typeface="Gotham"/>
              </a:rPr>
              <a:t>Football competitions attract millions of spectators from around the world</a:t>
            </a:r>
          </a:p>
          <a:p>
            <a:pPr marL="800100" indent="-342900" algn="just">
              <a:lnSpc>
                <a:spcPct val="150000"/>
              </a:lnSpc>
              <a:spcAft>
                <a:spcPts val="600"/>
              </a:spcAft>
              <a:buFont typeface="+mj-lt"/>
              <a:buAutoNum type="arabicPeriod"/>
            </a:pPr>
            <a:r>
              <a:rPr lang="en-US" sz="2000" spc="50" dirty="0">
                <a:latin typeface="Times New Roman" panose="02020603050405020304" pitchFamily="18" charset="0"/>
                <a:cs typeface="Times New Roman" panose="02020603050405020304" pitchFamily="18" charset="0"/>
                <a:sym typeface="Gotham"/>
              </a:rPr>
              <a:t>Require personalized visitor experiences and cultural inclusion</a:t>
            </a:r>
          </a:p>
          <a:p>
            <a:pPr marL="800100" indent="-342900" algn="just">
              <a:lnSpc>
                <a:spcPct val="150000"/>
              </a:lnSpc>
              <a:spcAft>
                <a:spcPts val="600"/>
              </a:spcAft>
              <a:buFont typeface="+mj-lt"/>
              <a:buAutoNum type="arabicPeriod"/>
            </a:pPr>
            <a:r>
              <a:rPr lang="en-US" sz="2000" spc="50" dirty="0">
                <a:latin typeface="Times New Roman" panose="02020603050405020304" pitchFamily="18" charset="0"/>
                <a:cs typeface="Times New Roman" panose="02020603050405020304" pitchFamily="18" charset="0"/>
                <a:sym typeface="Gotham"/>
              </a:rPr>
              <a:t>Deloitte (2022) analysis indicates that these factors have an influence on consumer happiness in the hospitality industry</a:t>
            </a:r>
          </a:p>
          <a:p>
            <a:pPr marL="800100" indent="-342900" algn="just">
              <a:lnSpc>
                <a:spcPct val="150000"/>
              </a:lnSpc>
              <a:spcAft>
                <a:spcPts val="600"/>
              </a:spcAft>
              <a:buFont typeface="+mj-lt"/>
              <a:buAutoNum type="arabicPeriod"/>
            </a:pPr>
            <a:r>
              <a:rPr lang="en-US" sz="2000" spc="50" dirty="0">
                <a:latin typeface="Times New Roman" panose="02020603050405020304" pitchFamily="18" charset="0"/>
                <a:cs typeface="Times New Roman" panose="02020603050405020304" pitchFamily="18" charset="0"/>
                <a:sym typeface="Gotham"/>
              </a:rPr>
              <a:t>Need for events focused on training and information exchange in these areas</a:t>
            </a:r>
          </a:p>
        </p:txBody>
      </p:sp>
    </p:spTree>
    <p:extLst>
      <p:ext uri="{BB962C8B-B14F-4D97-AF65-F5344CB8AC3E}">
        <p14:creationId xmlns:p14="http://schemas.microsoft.com/office/powerpoint/2010/main" val="5363730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89A6DCB-2340-8932-CE18-C56C2EE025D8}"/>
            </a:ext>
          </a:extLst>
        </p:cNvPr>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828799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4" name="Rectangle 2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783669" cy="3428998"/>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7">
            <a:extLst>
              <a:ext uri="{FF2B5EF4-FFF2-40B4-BE49-F238E27FC236}">
                <a16:creationId xmlns:a16="http://schemas.microsoft.com/office/drawing/2014/main" id="{14840454-1A74-B25F-D9B5-3B63734A1841}"/>
              </a:ext>
            </a:extLst>
          </p:cNvPr>
          <p:cNvSpPr txBox="1"/>
          <p:nvPr/>
        </p:nvSpPr>
        <p:spPr>
          <a:xfrm>
            <a:off x="1142704" y="525294"/>
            <a:ext cx="6970356" cy="243678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000" b="1" spc="58" dirty="0">
                <a:latin typeface="Times New Roman" panose="02020603050405020304" pitchFamily="18" charset="0"/>
                <a:ea typeface="+mj-ea"/>
                <a:cs typeface="Times New Roman" panose="02020603050405020304" pitchFamily="18" charset="0"/>
                <a:sym typeface="Gotham Heavy"/>
              </a:rPr>
              <a:t>Market factors Continued</a:t>
            </a:r>
          </a:p>
        </p:txBody>
      </p:sp>
      <p:sp>
        <p:nvSpPr>
          <p:cNvPr id="3" name="TextBox 2">
            <a:extLst>
              <a:ext uri="{FF2B5EF4-FFF2-40B4-BE49-F238E27FC236}">
                <a16:creationId xmlns:a16="http://schemas.microsoft.com/office/drawing/2014/main" id="{98F90E41-5C33-2EDF-6762-8F03B4A339C5}"/>
              </a:ext>
            </a:extLst>
          </p:cNvPr>
          <p:cNvSpPr txBox="1"/>
          <p:nvPr/>
        </p:nvSpPr>
        <p:spPr>
          <a:xfrm>
            <a:off x="381000" y="3771900"/>
            <a:ext cx="8458199" cy="6248399"/>
          </a:xfrm>
          <a:prstGeom prst="rect">
            <a:avLst/>
          </a:prstGeom>
        </p:spPr>
        <p:txBody>
          <a:bodyPr vert="horz" lIns="91440" tIns="45720" rIns="91440" bIns="45720" rtlCol="0" anchor="ctr">
            <a:normAutofit/>
          </a:bodyPr>
          <a:lstStyle/>
          <a:p>
            <a:pPr marL="228600">
              <a:lnSpc>
                <a:spcPct val="150000"/>
              </a:lnSpc>
              <a:spcAft>
                <a:spcPts val="600"/>
              </a:spcAft>
            </a:pPr>
            <a:r>
              <a:rPr lang="en-US" sz="1700" b="1" spc="50" dirty="0">
                <a:latin typeface="Times New Roman" panose="02020603050405020304" pitchFamily="18" charset="0"/>
                <a:cs typeface="Times New Roman" panose="02020603050405020304" pitchFamily="18" charset="0"/>
                <a:sym typeface="Gotham"/>
              </a:rPr>
              <a:t>Competitor Analysis</a:t>
            </a:r>
          </a:p>
          <a:p>
            <a:pPr marL="457200" indent="-228600">
              <a:lnSpc>
                <a:spcPct val="150000"/>
              </a:lnSpc>
              <a:spcAft>
                <a:spcPts val="600"/>
              </a:spcAft>
              <a:buFont typeface="Arial" panose="020B0604020202020204" pitchFamily="34" charset="0"/>
              <a:buChar char="•"/>
            </a:pPr>
            <a:r>
              <a:rPr lang="en-US" sz="1700" spc="50" dirty="0">
                <a:latin typeface="Times New Roman" panose="02020603050405020304" pitchFamily="18" charset="0"/>
                <a:cs typeface="Times New Roman" panose="02020603050405020304" pitchFamily="18" charset="0"/>
                <a:sym typeface="Gotham"/>
              </a:rPr>
              <a:t>The Hospitality Leadership Forum and the Diversity in Hospitality Conferences. </a:t>
            </a:r>
          </a:p>
          <a:p>
            <a:pPr marL="457200" indent="-228600">
              <a:lnSpc>
                <a:spcPct val="150000"/>
              </a:lnSpc>
              <a:spcAft>
                <a:spcPts val="600"/>
              </a:spcAft>
              <a:buFont typeface="Arial" panose="020B0604020202020204" pitchFamily="34" charset="0"/>
              <a:buChar char="•"/>
            </a:pPr>
            <a:r>
              <a:rPr lang="en-US" sz="1700" spc="50" dirty="0">
                <a:latin typeface="Times New Roman" panose="02020603050405020304" pitchFamily="18" charset="0"/>
                <a:cs typeface="Times New Roman" panose="02020603050405020304" pitchFamily="18" charset="0"/>
                <a:sym typeface="Gotham"/>
              </a:rPr>
              <a:t>These are two examples of current MICE events that focus on hospitality or cultural diversity issues (</a:t>
            </a:r>
            <a:r>
              <a:rPr lang="en-US" sz="1700" spc="50" dirty="0" err="1">
                <a:latin typeface="Times New Roman" panose="02020603050405020304" pitchFamily="18" charset="0"/>
                <a:cs typeface="Times New Roman" panose="02020603050405020304" pitchFamily="18" charset="0"/>
                <a:sym typeface="Gotham"/>
              </a:rPr>
              <a:t>Darmayanti</a:t>
            </a:r>
            <a:r>
              <a:rPr lang="en-US" sz="1700" spc="50" dirty="0">
                <a:latin typeface="Times New Roman" panose="02020603050405020304" pitchFamily="18" charset="0"/>
                <a:cs typeface="Times New Roman" panose="02020603050405020304" pitchFamily="18" charset="0"/>
                <a:sym typeface="Gotham"/>
              </a:rPr>
              <a:t> </a:t>
            </a:r>
            <a:r>
              <a:rPr lang="en-US" sz="1700" i="1" spc="50" dirty="0">
                <a:latin typeface="Times New Roman" panose="02020603050405020304" pitchFamily="18" charset="0"/>
                <a:cs typeface="Times New Roman" panose="02020603050405020304" pitchFamily="18" charset="0"/>
                <a:sym typeface="Gotham"/>
              </a:rPr>
              <a:t>et al</a:t>
            </a:r>
            <a:r>
              <a:rPr lang="en-US" sz="1700" spc="50" dirty="0">
                <a:latin typeface="Times New Roman" panose="02020603050405020304" pitchFamily="18" charset="0"/>
                <a:cs typeface="Times New Roman" panose="02020603050405020304" pitchFamily="18" charset="0"/>
                <a:sym typeface="Gotham"/>
              </a:rPr>
              <a:t>., 2022). </a:t>
            </a:r>
          </a:p>
          <a:p>
            <a:pPr marL="457200" indent="-228600">
              <a:lnSpc>
                <a:spcPct val="150000"/>
              </a:lnSpc>
              <a:spcAft>
                <a:spcPts val="600"/>
              </a:spcAft>
              <a:buFont typeface="Arial" panose="020B0604020202020204" pitchFamily="34" charset="0"/>
              <a:buChar char="•"/>
            </a:pPr>
            <a:r>
              <a:rPr lang="en-US" sz="1700" spc="50" dirty="0">
                <a:latin typeface="Times New Roman" panose="02020603050405020304" pitchFamily="18" charset="0"/>
                <a:cs typeface="Times New Roman" panose="02020603050405020304" pitchFamily="18" charset="0"/>
                <a:sym typeface="Gotham"/>
              </a:rPr>
              <a:t>The planned event offers a specific place and competitive advantage by focusing on the nexus of hospitality and sporting activities.</a:t>
            </a:r>
          </a:p>
          <a:p>
            <a:pPr marL="228600">
              <a:lnSpc>
                <a:spcPct val="150000"/>
              </a:lnSpc>
              <a:spcAft>
                <a:spcPts val="600"/>
              </a:spcAft>
            </a:pPr>
            <a:r>
              <a:rPr lang="en-US" sz="1700" b="1" spc="50" dirty="0">
                <a:latin typeface="Times New Roman" panose="02020603050405020304" pitchFamily="18" charset="0"/>
                <a:cs typeface="Times New Roman" panose="02020603050405020304" pitchFamily="18" charset="0"/>
                <a:sym typeface="Gotham"/>
              </a:rPr>
              <a:t>Marketing Activities</a:t>
            </a:r>
          </a:p>
          <a:p>
            <a:pPr marL="457200" indent="-228600">
              <a:lnSpc>
                <a:spcPct val="150000"/>
              </a:lnSpc>
              <a:spcAft>
                <a:spcPts val="600"/>
              </a:spcAft>
              <a:buFont typeface="Arial" panose="020B0604020202020204" pitchFamily="34" charset="0"/>
              <a:buChar char="•"/>
            </a:pPr>
            <a:r>
              <a:rPr lang="en-US" sz="1700" spc="50" dirty="0">
                <a:latin typeface="Times New Roman" panose="02020603050405020304" pitchFamily="18" charset="0"/>
                <a:cs typeface="Times New Roman" panose="02020603050405020304" pitchFamily="18" charset="0"/>
                <a:sym typeface="Gotham"/>
              </a:rPr>
              <a:t>A complete advertising strategy will make use of digital platforms. </a:t>
            </a:r>
          </a:p>
          <a:p>
            <a:pPr marL="457200" indent="-228600">
              <a:lnSpc>
                <a:spcPct val="150000"/>
              </a:lnSpc>
              <a:spcAft>
                <a:spcPts val="600"/>
              </a:spcAft>
              <a:buFont typeface="Arial" panose="020B0604020202020204" pitchFamily="34" charset="0"/>
              <a:buChar char="•"/>
            </a:pPr>
            <a:r>
              <a:rPr lang="en-US" sz="1700" spc="50" dirty="0">
                <a:latin typeface="Times New Roman" panose="02020603050405020304" pitchFamily="18" charset="0"/>
                <a:cs typeface="Times New Roman" panose="02020603050405020304" pitchFamily="18" charset="0"/>
                <a:sym typeface="Gotham"/>
              </a:rPr>
              <a:t>This includes collaborations with trade associations, social media promotion, and targeted email campaigns. </a:t>
            </a:r>
          </a:p>
          <a:p>
            <a:pPr marL="457200" indent="-228600">
              <a:lnSpc>
                <a:spcPct val="150000"/>
              </a:lnSpc>
              <a:spcAft>
                <a:spcPts val="600"/>
              </a:spcAft>
              <a:buFont typeface="Arial" panose="020B0604020202020204" pitchFamily="34" charset="0"/>
              <a:buChar char="•"/>
            </a:pPr>
            <a:r>
              <a:rPr lang="en-US" sz="1700" spc="50" dirty="0">
                <a:latin typeface="Times New Roman" panose="02020603050405020304" pitchFamily="18" charset="0"/>
                <a:cs typeface="Times New Roman" panose="02020603050405020304" pitchFamily="18" charset="0"/>
                <a:sym typeface="Gotham"/>
              </a:rPr>
              <a:t>This helps in order to draw in and keep participation (Lam </a:t>
            </a:r>
            <a:r>
              <a:rPr lang="en-US" sz="1700" i="1" spc="50" dirty="0">
                <a:latin typeface="Times New Roman" panose="02020603050405020304" pitchFamily="18" charset="0"/>
                <a:cs typeface="Times New Roman" panose="02020603050405020304" pitchFamily="18" charset="0"/>
                <a:sym typeface="Gotham"/>
              </a:rPr>
              <a:t>et al</a:t>
            </a:r>
            <a:r>
              <a:rPr lang="en-US" sz="1700" spc="50" dirty="0">
                <a:latin typeface="Times New Roman" panose="02020603050405020304" pitchFamily="18" charset="0"/>
                <a:cs typeface="Times New Roman" panose="02020603050405020304" pitchFamily="18" charset="0"/>
                <a:sym typeface="Gotham"/>
              </a:rPr>
              <a:t>., 2022, p.103084). </a:t>
            </a:r>
          </a:p>
          <a:p>
            <a:pPr marL="457200" indent="-228600">
              <a:lnSpc>
                <a:spcPct val="150000"/>
              </a:lnSpc>
              <a:spcAft>
                <a:spcPts val="600"/>
              </a:spcAft>
              <a:buFont typeface="Arial" panose="020B0604020202020204" pitchFamily="34" charset="0"/>
              <a:buChar char="•"/>
            </a:pPr>
            <a:r>
              <a:rPr lang="en-US" sz="1700" spc="50" dirty="0">
                <a:latin typeface="Times New Roman" panose="02020603050405020304" pitchFamily="18" charset="0"/>
                <a:cs typeface="Times New Roman" panose="02020603050405020304" pitchFamily="18" charset="0"/>
                <a:sym typeface="Gotham"/>
              </a:rPr>
              <a:t>Discounts for early registration, industry experts' influencer endorsements, and interactive online workshop previews. </a:t>
            </a:r>
            <a:endParaRPr lang="en-US" sz="1700" dirty="0">
              <a:latin typeface="Times New Roman" panose="02020603050405020304" pitchFamily="18" charset="0"/>
              <a:cs typeface="Times New Roman" panose="02020603050405020304" pitchFamily="18" charset="0"/>
            </a:endParaRPr>
          </a:p>
        </p:txBody>
      </p:sp>
      <p:pic>
        <p:nvPicPr>
          <p:cNvPr id="18" name="Picture 17" descr="3D rendering of game pieces tied together with a rope">
            <a:extLst>
              <a:ext uri="{FF2B5EF4-FFF2-40B4-BE49-F238E27FC236}">
                <a16:creationId xmlns:a16="http://schemas.microsoft.com/office/drawing/2014/main" id="{81213562-2A4C-EA83-DF10-A1E07EDB5257}"/>
              </a:ext>
            </a:extLst>
          </p:cNvPr>
          <p:cNvPicPr>
            <a:picLocks noChangeAspect="1"/>
          </p:cNvPicPr>
          <p:nvPr/>
        </p:nvPicPr>
        <p:blipFill>
          <a:blip r:embed="rId3"/>
          <a:srcRect l="3544" r="29715"/>
          <a:stretch/>
        </p:blipFill>
        <p:spPr>
          <a:xfrm>
            <a:off x="9144000" y="1"/>
            <a:ext cx="9154237" cy="10287000"/>
          </a:xfrm>
          <a:prstGeom prst="rect">
            <a:avLst/>
          </a:prstGeom>
        </p:spPr>
      </p:pic>
    </p:spTree>
    <p:extLst>
      <p:ext uri="{BB962C8B-B14F-4D97-AF65-F5344CB8AC3E}">
        <p14:creationId xmlns:p14="http://schemas.microsoft.com/office/powerpoint/2010/main" val="4150014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A large building with flags on the front&#10;&#10;Description automatically generated">
            <a:extLst>
              <a:ext uri="{FF2B5EF4-FFF2-40B4-BE49-F238E27FC236}">
                <a16:creationId xmlns:a16="http://schemas.microsoft.com/office/drawing/2014/main" id="{D565049B-8FFA-5903-72D1-53A6FE9CF61B}"/>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1" y="-3"/>
            <a:ext cx="8115296" cy="10287003"/>
          </a:xfrm>
          <a:prstGeom prst="rect">
            <a:avLst/>
          </a:prstGeom>
        </p:spPr>
      </p:pic>
      <p:sp useBgFill="1">
        <p:nvSpPr>
          <p:cNvPr id="23" name="Rectangle 22">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295" y="-1"/>
            <a:ext cx="10172703" cy="3428999"/>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7"/>
          <p:cNvSpPr txBox="1"/>
          <p:nvPr/>
        </p:nvSpPr>
        <p:spPr>
          <a:xfrm>
            <a:off x="8534400" y="608525"/>
            <a:ext cx="8197452" cy="110597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000" b="1" spc="58" dirty="0">
                <a:latin typeface="Times New Roman" panose="02020603050405020304" pitchFamily="18" charset="0"/>
                <a:ea typeface="+mj-ea"/>
                <a:cs typeface="Times New Roman" panose="02020603050405020304" pitchFamily="18" charset="0"/>
                <a:sym typeface="Gotham Heavy"/>
              </a:rPr>
              <a:t>Operational Factors</a:t>
            </a:r>
          </a:p>
        </p:txBody>
      </p:sp>
      <p:sp>
        <p:nvSpPr>
          <p:cNvPr id="4" name="TextBox 3">
            <a:extLst>
              <a:ext uri="{FF2B5EF4-FFF2-40B4-BE49-F238E27FC236}">
                <a16:creationId xmlns:a16="http://schemas.microsoft.com/office/drawing/2014/main" id="{009278A5-26AF-017E-0C8F-9227724E183B}"/>
              </a:ext>
            </a:extLst>
          </p:cNvPr>
          <p:cNvSpPr txBox="1"/>
          <p:nvPr/>
        </p:nvSpPr>
        <p:spPr>
          <a:xfrm>
            <a:off x="5683219" y="10086945"/>
            <a:ext cx="2432076"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www.geograph.org.uk/photo/2804418">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
        <p:nvSpPr>
          <p:cNvPr id="5" name="TextBox 4">
            <a:extLst>
              <a:ext uri="{FF2B5EF4-FFF2-40B4-BE49-F238E27FC236}">
                <a16:creationId xmlns:a16="http://schemas.microsoft.com/office/drawing/2014/main" id="{FCEA1C8C-D5D2-B3F8-2A50-765A77535AC2}"/>
              </a:ext>
            </a:extLst>
          </p:cNvPr>
          <p:cNvSpPr txBox="1"/>
          <p:nvPr/>
        </p:nvSpPr>
        <p:spPr>
          <a:xfrm>
            <a:off x="8763000" y="2144503"/>
            <a:ext cx="8839200" cy="7810151"/>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IN" sz="2000" dirty="0">
                <a:effectLst/>
                <a:latin typeface="Calibri" panose="020F0502020204030204" pitchFamily="34" charset="0"/>
                <a:ea typeface="Times New Roman" panose="02020603050405020304" pitchFamily="18" charset="0"/>
                <a:cs typeface="Calibri" panose="020F0502020204030204" pitchFamily="34" charset="0"/>
              </a:rPr>
              <a:t>Direct connection to Paddington Station ensures perfect accessibility for both national and international participants</a:t>
            </a:r>
          </a:p>
          <a:p>
            <a:pPr marL="342900" indent="-342900" algn="just">
              <a:lnSpc>
                <a:spcPct val="150000"/>
              </a:lnSpc>
              <a:buFont typeface="Arial" panose="020B0604020202020204" pitchFamily="34" charset="0"/>
              <a:buChar char="•"/>
            </a:pPr>
            <a:r>
              <a:rPr lang="en-IN" sz="2000" dirty="0">
                <a:effectLst/>
                <a:latin typeface="Calibri" panose="020F0502020204030204" pitchFamily="34" charset="0"/>
                <a:ea typeface="Times New Roman" panose="02020603050405020304" pitchFamily="18" charset="0"/>
                <a:cs typeface="Calibri" panose="020F0502020204030204" pitchFamily="34" charset="0"/>
              </a:rPr>
              <a:t>Offers advanced MICE facilities, including attractive, stimulating as well as exhibitions and conferences</a:t>
            </a:r>
          </a:p>
          <a:p>
            <a:pPr marL="342900" indent="-342900" algn="just">
              <a:lnSpc>
                <a:spcPct val="150000"/>
              </a:lnSpc>
              <a:buFont typeface="Arial" panose="020B0604020202020204" pitchFamily="34" charset="0"/>
              <a:buChar char="•"/>
            </a:pPr>
            <a:r>
              <a:rPr lang="en-IN" sz="2000" dirty="0">
                <a:effectLst/>
                <a:latin typeface="Calibri" panose="020F0502020204030204" pitchFamily="34" charset="0"/>
                <a:ea typeface="Times New Roman" panose="02020603050405020304" pitchFamily="18" charset="0"/>
                <a:cs typeface="Calibri" panose="020F0502020204030204" pitchFamily="34" charset="0"/>
              </a:rPr>
              <a:t>Offers ample conference space and high-speed internet</a:t>
            </a:r>
          </a:p>
          <a:p>
            <a:pPr marL="342900" indent="-342900" algn="just">
              <a:lnSpc>
                <a:spcPct val="150000"/>
              </a:lnSpc>
              <a:buFont typeface="Arial" panose="020B0604020202020204" pitchFamily="34" charset="0"/>
              <a:buChar char="•"/>
            </a:pPr>
            <a:r>
              <a:rPr lang="en-IN" sz="2000" dirty="0">
                <a:effectLst/>
                <a:latin typeface="Calibri" panose="020F0502020204030204" pitchFamily="34" charset="0"/>
                <a:ea typeface="Times New Roman" panose="02020603050405020304" pitchFamily="18" charset="0"/>
                <a:cs typeface="Calibri" panose="020F0502020204030204" pitchFamily="34" charset="0"/>
              </a:rPr>
              <a:t>Includes catering facilities that cater for halal and gluten-free needs or even vegetarian and vegan needs.</a:t>
            </a:r>
          </a:p>
          <a:p>
            <a:pPr marL="342900" indent="-342900" algn="just">
              <a:lnSpc>
                <a:spcPct val="150000"/>
              </a:lnSpc>
              <a:buFont typeface="Arial" panose="020B0604020202020204" pitchFamily="34" charset="0"/>
              <a:buChar char="•"/>
            </a:pPr>
            <a:r>
              <a:rPr lang="en-IN" sz="2000" dirty="0">
                <a:effectLst/>
                <a:latin typeface="Calibri" panose="020F0502020204030204" pitchFamily="34" charset="0"/>
                <a:ea typeface="Times New Roman" panose="02020603050405020304" pitchFamily="18" charset="0"/>
                <a:cs typeface="Calibri" panose="020F0502020204030204" pitchFamily="34" charset="0"/>
              </a:rPr>
              <a:t>Configurable rooms for up to 200 participants offering flexibility in discussions and workshops </a:t>
            </a:r>
            <a:r>
              <a:rPr lang="en-GB" sz="2000" dirty="0"/>
              <a:t>(</a:t>
            </a:r>
            <a:r>
              <a:rPr lang="en-GB" sz="2000" dirty="0" err="1"/>
              <a:t>Shalihah</a:t>
            </a:r>
            <a:r>
              <a:rPr lang="en-GB" sz="2000" dirty="0"/>
              <a:t>, 2024). </a:t>
            </a:r>
            <a:endParaRPr lang="en-IN" sz="2000" dirty="0">
              <a:effectLst/>
              <a:latin typeface="Calibri" panose="020F0502020204030204" pitchFamily="34" charset="0"/>
              <a:ea typeface="Times New Roman" panose="02020603050405020304" pitchFamily="18" charset="0"/>
              <a:cs typeface="Calibri" panose="020F0502020204030204" pitchFamily="34" charset="0"/>
            </a:endParaRPr>
          </a:p>
          <a:p>
            <a:pPr marL="342900" indent="-342900" algn="just">
              <a:lnSpc>
                <a:spcPct val="150000"/>
              </a:lnSpc>
              <a:buFont typeface="Arial" panose="020B0604020202020204" pitchFamily="34" charset="0"/>
              <a:buChar char="•"/>
            </a:pPr>
            <a:r>
              <a:rPr lang="en-IN" sz="2000" dirty="0">
                <a:effectLst/>
                <a:latin typeface="Calibri" panose="020F0502020204030204" pitchFamily="34" charset="0"/>
                <a:ea typeface="Times New Roman" panose="02020603050405020304" pitchFamily="18" charset="0"/>
                <a:cs typeface="Calibri" panose="020F0502020204030204" pitchFamily="34" charset="0"/>
              </a:rPr>
              <a:t>Usage of high-quality AV equipment including microphones and projectors and video conferencing tools </a:t>
            </a:r>
          </a:p>
          <a:p>
            <a:pPr marL="342900" indent="-342900" algn="just">
              <a:lnSpc>
                <a:spcPct val="150000"/>
              </a:lnSpc>
              <a:buFont typeface="Arial" panose="020B0604020202020204" pitchFamily="34" charset="0"/>
              <a:buChar char="•"/>
            </a:pPr>
            <a:r>
              <a:rPr lang="en-IN" sz="2000" dirty="0">
                <a:effectLst/>
                <a:latin typeface="Calibri" panose="020F0502020204030204" pitchFamily="34" charset="0"/>
                <a:ea typeface="Times New Roman" panose="02020603050405020304" pitchFamily="18" charset="0"/>
                <a:cs typeface="Calibri" panose="020F0502020204030204" pitchFamily="34" charset="0"/>
              </a:rPr>
              <a:t>Event staff will thus manage registration and catering and technical support  </a:t>
            </a:r>
            <a:r>
              <a:rPr lang="en-GB" sz="2000" dirty="0"/>
              <a:t>(An et al., 2021, p.5030).</a:t>
            </a:r>
            <a:endParaRPr lang="en-IN" sz="2000" dirty="0">
              <a:effectLst/>
              <a:latin typeface="Calibri" panose="020F0502020204030204" pitchFamily="34" charset="0"/>
              <a:ea typeface="Times New Roman" panose="02020603050405020304" pitchFamily="18" charset="0"/>
              <a:cs typeface="Calibri" panose="020F0502020204030204" pitchFamily="34" charset="0"/>
            </a:endParaRPr>
          </a:p>
          <a:p>
            <a:pPr marL="342900" indent="-342900" algn="just">
              <a:lnSpc>
                <a:spcPct val="150000"/>
              </a:lnSpc>
              <a:buFont typeface="Arial" panose="020B0604020202020204" pitchFamily="34" charset="0"/>
              <a:buChar char="•"/>
            </a:pPr>
            <a:r>
              <a:rPr lang="en-IN" sz="2000" dirty="0">
                <a:effectLst/>
                <a:latin typeface="Calibri" panose="020F0502020204030204" pitchFamily="34" charset="0"/>
                <a:ea typeface="Times New Roman" panose="02020603050405020304" pitchFamily="18" charset="0"/>
                <a:cs typeface="Calibri" panose="020F0502020204030204" pitchFamily="34" charset="0"/>
              </a:rPr>
              <a:t>Operational risk management includes such AV booking systems (Lou and Huang, 2023, p.12179)</a:t>
            </a:r>
          </a:p>
          <a:p>
            <a:pPr marL="342900" indent="-342900" algn="just">
              <a:lnSpc>
                <a:spcPct val="150000"/>
              </a:lnSpc>
              <a:buFont typeface="Arial" panose="020B0604020202020204" pitchFamily="34" charset="0"/>
              <a:buChar char="•"/>
            </a:pPr>
            <a:endParaRPr lang="en-IN" sz="2000" dirty="0">
              <a:effectLst/>
              <a:latin typeface="Calibri" panose="020F0502020204030204" pitchFamily="34" charset="0"/>
              <a:ea typeface="Times New Roman" panose="02020603050405020304" pitchFamily="18" charset="0"/>
              <a:cs typeface="Calibri" panose="020F0502020204030204" pitchFamily="34" charset="0"/>
            </a:endParaRPr>
          </a:p>
          <a:p>
            <a:pPr marL="342900" indent="-342900" algn="just">
              <a:lnSpc>
                <a:spcPct val="150000"/>
              </a:lnSpc>
              <a:buFont typeface="Arial" panose="020B0604020202020204" pitchFamily="34" charset="0"/>
              <a:buChar char="•"/>
            </a:pPr>
            <a:endParaRPr lang="en-IN" sz="1600" u="none" strike="noStrike" dirty="0">
              <a:effectLst/>
              <a:latin typeface="Calibri" panose="020F0502020204030204" pitchFamily="34" charset="0"/>
              <a:ea typeface="Times New Roman" panose="02020603050405020304" pitchFamily="18" charset="0"/>
              <a:cs typeface="Calibri" panose="020F050202020403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7"/>
          <p:cNvSpPr txBox="1"/>
          <p:nvPr/>
        </p:nvSpPr>
        <p:spPr>
          <a:xfrm>
            <a:off x="946404" y="959280"/>
            <a:ext cx="5143500" cy="257860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8100" b="1" kern="1200" spc="58" dirty="0">
                <a:solidFill>
                  <a:schemeClr val="tx1"/>
                </a:solidFill>
                <a:latin typeface="Times New Roman" panose="02020603050405020304" pitchFamily="18" charset="0"/>
                <a:ea typeface="+mj-ea"/>
                <a:cs typeface="Times New Roman" panose="02020603050405020304" pitchFamily="18" charset="0"/>
                <a:sym typeface="Gotham Heavy"/>
              </a:rPr>
              <a:t>Financial Feasibility </a:t>
            </a:r>
          </a:p>
        </p:txBody>
      </p:sp>
      <p:sp>
        <p:nvSpPr>
          <p:cNvPr id="2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917" y="3860634"/>
            <a:ext cx="4882642" cy="27432"/>
          </a:xfrm>
          <a:custGeom>
            <a:avLst/>
            <a:gdLst>
              <a:gd name="connsiteX0" fmla="*/ 0 w 4882642"/>
              <a:gd name="connsiteY0" fmla="*/ 0 h 27432"/>
              <a:gd name="connsiteX1" fmla="*/ 648694 w 4882642"/>
              <a:gd name="connsiteY1" fmla="*/ 0 h 27432"/>
              <a:gd name="connsiteX2" fmla="*/ 1199735 w 4882642"/>
              <a:gd name="connsiteY2" fmla="*/ 0 h 27432"/>
              <a:gd name="connsiteX3" fmla="*/ 1799602 w 4882642"/>
              <a:gd name="connsiteY3" fmla="*/ 0 h 27432"/>
              <a:gd name="connsiteX4" fmla="*/ 2545949 w 4882642"/>
              <a:gd name="connsiteY4" fmla="*/ 0 h 27432"/>
              <a:gd name="connsiteX5" fmla="*/ 3194643 w 4882642"/>
              <a:gd name="connsiteY5" fmla="*/ 0 h 27432"/>
              <a:gd name="connsiteX6" fmla="*/ 3794510 w 4882642"/>
              <a:gd name="connsiteY6" fmla="*/ 0 h 27432"/>
              <a:gd name="connsiteX7" fmla="*/ 4882642 w 4882642"/>
              <a:gd name="connsiteY7" fmla="*/ 0 h 27432"/>
              <a:gd name="connsiteX8" fmla="*/ 4882642 w 4882642"/>
              <a:gd name="connsiteY8" fmla="*/ 27432 h 27432"/>
              <a:gd name="connsiteX9" fmla="*/ 4185122 w 4882642"/>
              <a:gd name="connsiteY9" fmla="*/ 27432 h 27432"/>
              <a:gd name="connsiteX10" fmla="*/ 3585254 w 4882642"/>
              <a:gd name="connsiteY10" fmla="*/ 27432 h 27432"/>
              <a:gd name="connsiteX11" fmla="*/ 2790081 w 4882642"/>
              <a:gd name="connsiteY11" fmla="*/ 27432 h 27432"/>
              <a:gd name="connsiteX12" fmla="*/ 2141387 w 4882642"/>
              <a:gd name="connsiteY12" fmla="*/ 27432 h 27432"/>
              <a:gd name="connsiteX13" fmla="*/ 1590346 w 4882642"/>
              <a:gd name="connsiteY13" fmla="*/ 27432 h 27432"/>
              <a:gd name="connsiteX14" fmla="*/ 844000 w 4882642"/>
              <a:gd name="connsiteY14" fmla="*/ 27432 h 27432"/>
              <a:gd name="connsiteX15" fmla="*/ 0 w 4882642"/>
              <a:gd name="connsiteY15" fmla="*/ 27432 h 27432"/>
              <a:gd name="connsiteX16" fmla="*/ 0 w 4882642"/>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82642" h="27432" fill="none" extrusionOk="0">
                <a:moveTo>
                  <a:pt x="0" y="0"/>
                </a:moveTo>
                <a:cubicBezTo>
                  <a:pt x="283896" y="15806"/>
                  <a:pt x="476914" y="-5705"/>
                  <a:pt x="648694" y="0"/>
                </a:cubicBezTo>
                <a:cubicBezTo>
                  <a:pt x="820474" y="5705"/>
                  <a:pt x="992491" y="-2560"/>
                  <a:pt x="1199735" y="0"/>
                </a:cubicBezTo>
                <a:cubicBezTo>
                  <a:pt x="1406979" y="2560"/>
                  <a:pt x="1535106" y="-12373"/>
                  <a:pt x="1799602" y="0"/>
                </a:cubicBezTo>
                <a:cubicBezTo>
                  <a:pt x="2064098" y="12373"/>
                  <a:pt x="2220857" y="34016"/>
                  <a:pt x="2545949" y="0"/>
                </a:cubicBezTo>
                <a:cubicBezTo>
                  <a:pt x="2871041" y="-34016"/>
                  <a:pt x="2930967" y="-6551"/>
                  <a:pt x="3194643" y="0"/>
                </a:cubicBezTo>
                <a:cubicBezTo>
                  <a:pt x="3458319" y="6551"/>
                  <a:pt x="3590719" y="-27970"/>
                  <a:pt x="3794510" y="0"/>
                </a:cubicBezTo>
                <a:cubicBezTo>
                  <a:pt x="3998301" y="27970"/>
                  <a:pt x="4343090" y="-39667"/>
                  <a:pt x="4882642" y="0"/>
                </a:cubicBezTo>
                <a:cubicBezTo>
                  <a:pt x="4881669" y="8304"/>
                  <a:pt x="4882164" y="21512"/>
                  <a:pt x="4882642" y="27432"/>
                </a:cubicBezTo>
                <a:cubicBezTo>
                  <a:pt x="4608564" y="7308"/>
                  <a:pt x="4394312" y="56256"/>
                  <a:pt x="4185122" y="27432"/>
                </a:cubicBezTo>
                <a:cubicBezTo>
                  <a:pt x="3975932" y="-1392"/>
                  <a:pt x="3827783" y="51583"/>
                  <a:pt x="3585254" y="27432"/>
                </a:cubicBezTo>
                <a:cubicBezTo>
                  <a:pt x="3342725" y="3281"/>
                  <a:pt x="3165015" y="17373"/>
                  <a:pt x="2790081" y="27432"/>
                </a:cubicBezTo>
                <a:cubicBezTo>
                  <a:pt x="2415147" y="37491"/>
                  <a:pt x="2453830" y="6816"/>
                  <a:pt x="2141387" y="27432"/>
                </a:cubicBezTo>
                <a:cubicBezTo>
                  <a:pt x="1828944" y="48048"/>
                  <a:pt x="1774219" y="17790"/>
                  <a:pt x="1590346" y="27432"/>
                </a:cubicBezTo>
                <a:cubicBezTo>
                  <a:pt x="1406473" y="37074"/>
                  <a:pt x="1200327" y="18527"/>
                  <a:pt x="844000" y="27432"/>
                </a:cubicBezTo>
                <a:cubicBezTo>
                  <a:pt x="487673" y="36337"/>
                  <a:pt x="322314" y="2648"/>
                  <a:pt x="0" y="27432"/>
                </a:cubicBezTo>
                <a:cubicBezTo>
                  <a:pt x="-1048" y="14992"/>
                  <a:pt x="-1120" y="7447"/>
                  <a:pt x="0" y="0"/>
                </a:cubicBezTo>
                <a:close/>
              </a:path>
              <a:path w="4882642" h="27432" stroke="0" extrusionOk="0">
                <a:moveTo>
                  <a:pt x="0" y="0"/>
                </a:moveTo>
                <a:cubicBezTo>
                  <a:pt x="238803" y="9040"/>
                  <a:pt x="494861" y="-4831"/>
                  <a:pt x="648694" y="0"/>
                </a:cubicBezTo>
                <a:cubicBezTo>
                  <a:pt x="802527" y="4831"/>
                  <a:pt x="991643" y="12575"/>
                  <a:pt x="1199735" y="0"/>
                </a:cubicBezTo>
                <a:cubicBezTo>
                  <a:pt x="1407827" y="-12575"/>
                  <a:pt x="1757315" y="9056"/>
                  <a:pt x="1994908" y="0"/>
                </a:cubicBezTo>
                <a:cubicBezTo>
                  <a:pt x="2232501" y="-9056"/>
                  <a:pt x="2370188" y="18797"/>
                  <a:pt x="2643602" y="0"/>
                </a:cubicBezTo>
                <a:cubicBezTo>
                  <a:pt x="2917016" y="-18797"/>
                  <a:pt x="3036387" y="10091"/>
                  <a:pt x="3292296" y="0"/>
                </a:cubicBezTo>
                <a:cubicBezTo>
                  <a:pt x="3548205" y="-10091"/>
                  <a:pt x="3892824" y="6516"/>
                  <a:pt x="4087469" y="0"/>
                </a:cubicBezTo>
                <a:cubicBezTo>
                  <a:pt x="4282114" y="-6516"/>
                  <a:pt x="4487997" y="-16222"/>
                  <a:pt x="4882642" y="0"/>
                </a:cubicBezTo>
                <a:cubicBezTo>
                  <a:pt x="4883127" y="9333"/>
                  <a:pt x="4883920" y="19699"/>
                  <a:pt x="4882642" y="27432"/>
                </a:cubicBezTo>
                <a:cubicBezTo>
                  <a:pt x="4665479" y="53358"/>
                  <a:pt x="4455363" y="34051"/>
                  <a:pt x="4282775" y="27432"/>
                </a:cubicBezTo>
                <a:cubicBezTo>
                  <a:pt x="4110187" y="20813"/>
                  <a:pt x="3781952" y="37808"/>
                  <a:pt x="3585254" y="27432"/>
                </a:cubicBezTo>
                <a:cubicBezTo>
                  <a:pt x="3388556" y="17056"/>
                  <a:pt x="3084641" y="41802"/>
                  <a:pt x="2887734" y="27432"/>
                </a:cubicBezTo>
                <a:cubicBezTo>
                  <a:pt x="2690827" y="13062"/>
                  <a:pt x="2491613" y="5294"/>
                  <a:pt x="2239040" y="27432"/>
                </a:cubicBezTo>
                <a:cubicBezTo>
                  <a:pt x="1986467" y="49570"/>
                  <a:pt x="1795483" y="63015"/>
                  <a:pt x="1443867" y="27432"/>
                </a:cubicBezTo>
                <a:cubicBezTo>
                  <a:pt x="1092251" y="-8151"/>
                  <a:pt x="850619" y="43704"/>
                  <a:pt x="648694" y="27432"/>
                </a:cubicBezTo>
                <a:cubicBezTo>
                  <a:pt x="446769" y="11160"/>
                  <a:pt x="306471" y="26408"/>
                  <a:pt x="0" y="27432"/>
                </a:cubicBezTo>
                <a:cubicBezTo>
                  <a:pt x="211" y="18145"/>
                  <a:pt x="120" y="648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8"/>
          <p:cNvSpPr txBox="1"/>
          <p:nvPr/>
        </p:nvSpPr>
        <p:spPr>
          <a:xfrm>
            <a:off x="946404" y="4210812"/>
            <a:ext cx="5143500" cy="511606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3300" b="1" i="1" dirty="0">
                <a:effectLst/>
                <a:latin typeface="Times New Roman" panose="02020603050405020304" pitchFamily="18" charset="0"/>
                <a:cs typeface="Times New Roman" panose="02020603050405020304" pitchFamily="18" charset="0"/>
              </a:rPr>
              <a:t>Budget Table</a:t>
            </a:r>
          </a:p>
          <a:p>
            <a:pPr indent="-228600">
              <a:lnSpc>
                <a:spcPct val="90000"/>
              </a:lnSpc>
              <a:spcAft>
                <a:spcPts val="600"/>
              </a:spcAft>
              <a:buFont typeface="Arial" panose="020B0604020202020204" pitchFamily="34" charset="0"/>
              <a:buChar char="•"/>
            </a:pPr>
            <a:endParaRPr lang="en-US" sz="3300" dirty="0">
              <a:effectLst/>
              <a:latin typeface="Times New Roman" panose="02020603050405020304" pitchFamily="18" charset="0"/>
              <a:cs typeface="Times New Roman" panose="02020603050405020304" pitchFamily="18" charset="0"/>
            </a:endParaRPr>
          </a:p>
        </p:txBody>
      </p:sp>
      <p:graphicFrame>
        <p:nvGraphicFramePr>
          <p:cNvPr id="9" name="Table 8">
            <a:extLst>
              <a:ext uri="{FF2B5EF4-FFF2-40B4-BE49-F238E27FC236}">
                <a16:creationId xmlns:a16="http://schemas.microsoft.com/office/drawing/2014/main" id="{266BC567-A0BC-6640-FA5C-3CFE1DEF54B2}"/>
              </a:ext>
            </a:extLst>
          </p:cNvPr>
          <p:cNvGraphicFramePr>
            <a:graphicFrameLocks noGrp="1"/>
          </p:cNvGraphicFramePr>
          <p:nvPr>
            <p:extLst>
              <p:ext uri="{D42A27DB-BD31-4B8C-83A1-F6EECF244321}">
                <p14:modId xmlns:p14="http://schemas.microsoft.com/office/powerpoint/2010/main" val="1604169744"/>
              </p:ext>
            </p:extLst>
          </p:nvPr>
        </p:nvGraphicFramePr>
        <p:xfrm>
          <a:off x="8166415" y="266700"/>
          <a:ext cx="9210493" cy="9727214"/>
        </p:xfrm>
        <a:graphic>
          <a:graphicData uri="http://schemas.openxmlformats.org/drawingml/2006/table">
            <a:tbl>
              <a:tblPr firstRow="1" bandRow="1">
                <a:noFill/>
                <a:tableStyleId>{35758FB7-9AC5-4552-8A53-C91805E547FA}</a:tableStyleId>
              </a:tblPr>
              <a:tblGrid>
                <a:gridCol w="3640078">
                  <a:extLst>
                    <a:ext uri="{9D8B030D-6E8A-4147-A177-3AD203B41FA5}">
                      <a16:colId xmlns:a16="http://schemas.microsoft.com/office/drawing/2014/main" val="697933321"/>
                    </a:ext>
                  </a:extLst>
                </a:gridCol>
                <a:gridCol w="3381047">
                  <a:extLst>
                    <a:ext uri="{9D8B030D-6E8A-4147-A177-3AD203B41FA5}">
                      <a16:colId xmlns:a16="http://schemas.microsoft.com/office/drawing/2014/main" val="3863209233"/>
                    </a:ext>
                  </a:extLst>
                </a:gridCol>
                <a:gridCol w="2189368">
                  <a:extLst>
                    <a:ext uri="{9D8B030D-6E8A-4147-A177-3AD203B41FA5}">
                      <a16:colId xmlns:a16="http://schemas.microsoft.com/office/drawing/2014/main" val="3476883143"/>
                    </a:ext>
                  </a:extLst>
                </a:gridCol>
              </a:tblGrid>
              <a:tr h="655534">
                <a:tc>
                  <a:txBody>
                    <a:bodyPr/>
                    <a:lstStyle/>
                    <a:p>
                      <a:pPr algn="ctr">
                        <a:lnSpc>
                          <a:spcPct val="150000"/>
                        </a:lnSpc>
                      </a:pPr>
                      <a:r>
                        <a:rPr lang="en-IN" sz="2400" b="0" cap="all" spc="150" dirty="0">
                          <a:solidFill>
                            <a:schemeClr val="lt1"/>
                          </a:solidFill>
                          <a:effectLst/>
                          <a:latin typeface="Times New Roman" panose="02020603050405020304" pitchFamily="18" charset="0"/>
                          <a:cs typeface="Times New Roman" panose="02020603050405020304" pitchFamily="18" charset="0"/>
                        </a:rPr>
                        <a:t>Category </a:t>
                      </a:r>
                      <a:endParaRPr lang="en-IN" sz="2400" b="0" cap="all" spc="150" dirty="0">
                        <a:solidFill>
                          <a:schemeClr val="lt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lnL>
                    <a:lnR w="12700" cmpd="sng">
                      <a:noFill/>
                    </a:lnR>
                    <a:lnT w="12700" cmpd="sng">
                      <a:noFill/>
                    </a:lnT>
                    <a:lnB w="38100" cmpd="sng">
                      <a:noFill/>
                    </a:lnB>
                    <a:solidFill>
                      <a:srgbClr val="505356"/>
                    </a:solidFill>
                  </a:tcPr>
                </a:tc>
                <a:tc>
                  <a:txBody>
                    <a:bodyPr/>
                    <a:lstStyle/>
                    <a:p>
                      <a:pPr algn="ctr">
                        <a:lnSpc>
                          <a:spcPct val="150000"/>
                        </a:lnSpc>
                      </a:pPr>
                      <a:r>
                        <a:rPr lang="en-IN" sz="2400" b="0" cap="all" spc="150" dirty="0">
                          <a:solidFill>
                            <a:schemeClr val="lt1"/>
                          </a:solidFill>
                          <a:effectLst/>
                          <a:latin typeface="Times New Roman" panose="02020603050405020304" pitchFamily="18" charset="0"/>
                          <a:cs typeface="Times New Roman" panose="02020603050405020304" pitchFamily="18" charset="0"/>
                        </a:rPr>
                        <a:t>Estimated Cost (£)</a:t>
                      </a:r>
                      <a:endParaRPr lang="en-IN" sz="2400" b="0" cap="all" spc="150" dirty="0">
                        <a:solidFill>
                          <a:schemeClr val="lt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lnL>
                    <a:lnR w="12700" cmpd="sng">
                      <a:noFill/>
                    </a:lnR>
                    <a:lnT w="12700" cmpd="sng">
                      <a:noFill/>
                    </a:lnT>
                    <a:lnB w="38100" cmpd="sng">
                      <a:noFill/>
                    </a:lnB>
                    <a:solidFill>
                      <a:srgbClr val="505356"/>
                    </a:solidFill>
                  </a:tcPr>
                </a:tc>
                <a:tc>
                  <a:txBody>
                    <a:bodyPr/>
                    <a:lstStyle/>
                    <a:p>
                      <a:pPr algn="ctr">
                        <a:lnSpc>
                          <a:spcPct val="150000"/>
                        </a:lnSpc>
                      </a:pPr>
                      <a:r>
                        <a:rPr lang="en-IN" sz="2400" b="0" cap="all" spc="150" dirty="0">
                          <a:solidFill>
                            <a:schemeClr val="lt1"/>
                          </a:solidFill>
                          <a:effectLst/>
                          <a:latin typeface="Times New Roman" panose="02020603050405020304" pitchFamily="18" charset="0"/>
                          <a:cs typeface="Times New Roman" panose="02020603050405020304" pitchFamily="18" charset="0"/>
                        </a:rPr>
                        <a:t>Income (£)</a:t>
                      </a:r>
                      <a:endParaRPr lang="en-IN" sz="2400" b="0" cap="all" spc="150" dirty="0">
                        <a:solidFill>
                          <a:schemeClr val="lt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lnL>
                    <a:lnR w="12700" cmpd="sng">
                      <a:noFill/>
                    </a:lnR>
                    <a:lnT w="12700" cmpd="sng">
                      <a:noFill/>
                    </a:lnT>
                    <a:lnB w="38100" cmpd="sng">
                      <a:noFill/>
                    </a:lnB>
                    <a:solidFill>
                      <a:srgbClr val="505356"/>
                    </a:solidFill>
                  </a:tcPr>
                </a:tc>
                <a:extLst>
                  <a:ext uri="{0D108BD9-81ED-4DB2-BD59-A6C34878D82A}">
                    <a16:rowId xmlns:a16="http://schemas.microsoft.com/office/drawing/2014/main" val="1695373286"/>
                  </a:ext>
                </a:extLst>
              </a:tr>
              <a:tr h="593172">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Venue hire </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38100" cmpd="sng">
                      <a:noFill/>
                    </a:lnT>
                    <a:lnB w="12700" cmpd="sng">
                      <a:noFill/>
                      <a:prstDash val="solid"/>
                    </a:lnB>
                    <a:noFill/>
                  </a:tcPr>
                </a:tc>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10,000</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38100" cmpd="sng">
                      <a:noFill/>
                    </a:lnT>
                    <a:lnB w="12700" cmpd="sng">
                      <a:noFill/>
                      <a:prstDash val="solid"/>
                    </a:lnB>
                    <a:noFill/>
                  </a:tcPr>
                </a:tc>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 </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3186979385"/>
                  </a:ext>
                </a:extLst>
              </a:tr>
              <a:tr h="593172">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Catering </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5,000</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 </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1809651456"/>
                  </a:ext>
                </a:extLst>
              </a:tr>
              <a:tr h="593172">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Marketing </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noFill/>
                  </a:tcPr>
                </a:tc>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3,000</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noFill/>
                  </a:tcPr>
                </a:tc>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 </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975225346"/>
                  </a:ext>
                </a:extLst>
              </a:tr>
              <a:tr h="593172">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AV Equipment &amp; Support </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2,500</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 </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1826158530"/>
                  </a:ext>
                </a:extLst>
              </a:tr>
              <a:tr h="593172">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Staffing </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noFill/>
                  </a:tcPr>
                </a:tc>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2,000</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noFill/>
                  </a:tcPr>
                </a:tc>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 </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297876703"/>
                  </a:ext>
                </a:extLst>
              </a:tr>
              <a:tr h="593172">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Workshop Materials </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500</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 </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2296887888"/>
                  </a:ext>
                </a:extLst>
              </a:tr>
              <a:tr h="593172">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Miscellaneous </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noFill/>
                  </a:tcPr>
                </a:tc>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1000</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noFill/>
                  </a:tcPr>
                </a:tc>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 </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144109372"/>
                  </a:ext>
                </a:extLst>
              </a:tr>
              <a:tr h="593172">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Total Costs </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24,000</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 </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680128123"/>
                  </a:ext>
                </a:extLst>
              </a:tr>
              <a:tr h="593172">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Ticket Sales</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noFill/>
                  </a:tcPr>
                </a:tc>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 </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noFill/>
                  </a:tcPr>
                </a:tc>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10,000</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651978934"/>
                  </a:ext>
                </a:extLst>
              </a:tr>
              <a:tr h="593172">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Sponsorships </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 </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10,000</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1857053695"/>
                  </a:ext>
                </a:extLst>
              </a:tr>
              <a:tr h="593172">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Grants/Funding </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noFill/>
                  </a:tcPr>
                </a:tc>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 </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noFill/>
                  </a:tcPr>
                </a:tc>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5,000</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502594032"/>
                  </a:ext>
                </a:extLst>
              </a:tr>
              <a:tr h="593172">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Total Revenue </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 </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25,000</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1072366157"/>
                  </a:ext>
                </a:extLst>
              </a:tr>
              <a:tr h="593172">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Projected Surplus</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noFill/>
                  </a:tcPr>
                </a:tc>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 </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noFill/>
                  </a:tcPr>
                </a:tc>
                <a:tc>
                  <a:txBody>
                    <a:bodyPr/>
                    <a:lstStyle/>
                    <a:p>
                      <a:pPr algn="ctr">
                        <a:lnSpc>
                          <a:spcPct val="150000"/>
                        </a:lnSpc>
                      </a:pPr>
                      <a:r>
                        <a:rPr lang="en-IN" sz="1800" cap="none" spc="0" dirty="0">
                          <a:solidFill>
                            <a:schemeClr val="tx1"/>
                          </a:solidFill>
                          <a:effectLst/>
                          <a:latin typeface="Times New Roman" panose="02020603050405020304" pitchFamily="18" charset="0"/>
                          <a:cs typeface="Times New Roman" panose="02020603050405020304" pitchFamily="18" charset="0"/>
                        </a:rPr>
                        <a:t>1,000</a:t>
                      </a:r>
                      <a:endParaRPr lang="en-IN" sz="1800" cap="none" spc="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142393" marR="142393" marT="142393" marB="142393">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57272173"/>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7"/>
          <p:cNvSpPr txBox="1"/>
          <p:nvPr/>
        </p:nvSpPr>
        <p:spPr>
          <a:xfrm>
            <a:off x="946404" y="959280"/>
            <a:ext cx="5143500" cy="257860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700" b="1" kern="1200" spc="58" dirty="0">
                <a:solidFill>
                  <a:schemeClr val="tx1"/>
                </a:solidFill>
                <a:latin typeface="Times New Roman" panose="02020603050405020304" pitchFamily="18" charset="0"/>
                <a:ea typeface="+mj-ea"/>
                <a:cs typeface="Times New Roman" panose="02020603050405020304" pitchFamily="18" charset="0"/>
                <a:sym typeface="Gotham Heavy"/>
              </a:rPr>
              <a:t>Cultural and Situational Considerations </a:t>
            </a:r>
          </a:p>
        </p:txBody>
      </p:sp>
      <p:sp>
        <p:nvSpPr>
          <p:cNvPr id="1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917" y="3860634"/>
            <a:ext cx="4882642" cy="27432"/>
          </a:xfrm>
          <a:custGeom>
            <a:avLst/>
            <a:gdLst>
              <a:gd name="connsiteX0" fmla="*/ 0 w 4882642"/>
              <a:gd name="connsiteY0" fmla="*/ 0 h 27432"/>
              <a:gd name="connsiteX1" fmla="*/ 648694 w 4882642"/>
              <a:gd name="connsiteY1" fmla="*/ 0 h 27432"/>
              <a:gd name="connsiteX2" fmla="*/ 1199735 w 4882642"/>
              <a:gd name="connsiteY2" fmla="*/ 0 h 27432"/>
              <a:gd name="connsiteX3" fmla="*/ 1799602 w 4882642"/>
              <a:gd name="connsiteY3" fmla="*/ 0 h 27432"/>
              <a:gd name="connsiteX4" fmla="*/ 2545949 w 4882642"/>
              <a:gd name="connsiteY4" fmla="*/ 0 h 27432"/>
              <a:gd name="connsiteX5" fmla="*/ 3194643 w 4882642"/>
              <a:gd name="connsiteY5" fmla="*/ 0 h 27432"/>
              <a:gd name="connsiteX6" fmla="*/ 3794510 w 4882642"/>
              <a:gd name="connsiteY6" fmla="*/ 0 h 27432"/>
              <a:gd name="connsiteX7" fmla="*/ 4882642 w 4882642"/>
              <a:gd name="connsiteY7" fmla="*/ 0 h 27432"/>
              <a:gd name="connsiteX8" fmla="*/ 4882642 w 4882642"/>
              <a:gd name="connsiteY8" fmla="*/ 27432 h 27432"/>
              <a:gd name="connsiteX9" fmla="*/ 4185122 w 4882642"/>
              <a:gd name="connsiteY9" fmla="*/ 27432 h 27432"/>
              <a:gd name="connsiteX10" fmla="*/ 3585254 w 4882642"/>
              <a:gd name="connsiteY10" fmla="*/ 27432 h 27432"/>
              <a:gd name="connsiteX11" fmla="*/ 2790081 w 4882642"/>
              <a:gd name="connsiteY11" fmla="*/ 27432 h 27432"/>
              <a:gd name="connsiteX12" fmla="*/ 2141387 w 4882642"/>
              <a:gd name="connsiteY12" fmla="*/ 27432 h 27432"/>
              <a:gd name="connsiteX13" fmla="*/ 1590346 w 4882642"/>
              <a:gd name="connsiteY13" fmla="*/ 27432 h 27432"/>
              <a:gd name="connsiteX14" fmla="*/ 844000 w 4882642"/>
              <a:gd name="connsiteY14" fmla="*/ 27432 h 27432"/>
              <a:gd name="connsiteX15" fmla="*/ 0 w 4882642"/>
              <a:gd name="connsiteY15" fmla="*/ 27432 h 27432"/>
              <a:gd name="connsiteX16" fmla="*/ 0 w 4882642"/>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82642" h="27432" fill="none" extrusionOk="0">
                <a:moveTo>
                  <a:pt x="0" y="0"/>
                </a:moveTo>
                <a:cubicBezTo>
                  <a:pt x="283896" y="15806"/>
                  <a:pt x="476914" y="-5705"/>
                  <a:pt x="648694" y="0"/>
                </a:cubicBezTo>
                <a:cubicBezTo>
                  <a:pt x="820474" y="5705"/>
                  <a:pt x="992491" y="-2560"/>
                  <a:pt x="1199735" y="0"/>
                </a:cubicBezTo>
                <a:cubicBezTo>
                  <a:pt x="1406979" y="2560"/>
                  <a:pt x="1535106" y="-12373"/>
                  <a:pt x="1799602" y="0"/>
                </a:cubicBezTo>
                <a:cubicBezTo>
                  <a:pt x="2064098" y="12373"/>
                  <a:pt x="2220857" y="34016"/>
                  <a:pt x="2545949" y="0"/>
                </a:cubicBezTo>
                <a:cubicBezTo>
                  <a:pt x="2871041" y="-34016"/>
                  <a:pt x="2930967" y="-6551"/>
                  <a:pt x="3194643" y="0"/>
                </a:cubicBezTo>
                <a:cubicBezTo>
                  <a:pt x="3458319" y="6551"/>
                  <a:pt x="3590719" y="-27970"/>
                  <a:pt x="3794510" y="0"/>
                </a:cubicBezTo>
                <a:cubicBezTo>
                  <a:pt x="3998301" y="27970"/>
                  <a:pt x="4343090" y="-39667"/>
                  <a:pt x="4882642" y="0"/>
                </a:cubicBezTo>
                <a:cubicBezTo>
                  <a:pt x="4881669" y="8304"/>
                  <a:pt x="4882164" y="21512"/>
                  <a:pt x="4882642" y="27432"/>
                </a:cubicBezTo>
                <a:cubicBezTo>
                  <a:pt x="4608564" y="7308"/>
                  <a:pt x="4394312" y="56256"/>
                  <a:pt x="4185122" y="27432"/>
                </a:cubicBezTo>
                <a:cubicBezTo>
                  <a:pt x="3975932" y="-1392"/>
                  <a:pt x="3827783" y="51583"/>
                  <a:pt x="3585254" y="27432"/>
                </a:cubicBezTo>
                <a:cubicBezTo>
                  <a:pt x="3342725" y="3281"/>
                  <a:pt x="3165015" y="17373"/>
                  <a:pt x="2790081" y="27432"/>
                </a:cubicBezTo>
                <a:cubicBezTo>
                  <a:pt x="2415147" y="37491"/>
                  <a:pt x="2453830" y="6816"/>
                  <a:pt x="2141387" y="27432"/>
                </a:cubicBezTo>
                <a:cubicBezTo>
                  <a:pt x="1828944" y="48048"/>
                  <a:pt x="1774219" y="17790"/>
                  <a:pt x="1590346" y="27432"/>
                </a:cubicBezTo>
                <a:cubicBezTo>
                  <a:pt x="1406473" y="37074"/>
                  <a:pt x="1200327" y="18527"/>
                  <a:pt x="844000" y="27432"/>
                </a:cubicBezTo>
                <a:cubicBezTo>
                  <a:pt x="487673" y="36337"/>
                  <a:pt x="322314" y="2648"/>
                  <a:pt x="0" y="27432"/>
                </a:cubicBezTo>
                <a:cubicBezTo>
                  <a:pt x="-1048" y="14992"/>
                  <a:pt x="-1120" y="7447"/>
                  <a:pt x="0" y="0"/>
                </a:cubicBezTo>
                <a:close/>
              </a:path>
              <a:path w="4882642" h="27432" stroke="0" extrusionOk="0">
                <a:moveTo>
                  <a:pt x="0" y="0"/>
                </a:moveTo>
                <a:cubicBezTo>
                  <a:pt x="238803" y="9040"/>
                  <a:pt x="494861" y="-4831"/>
                  <a:pt x="648694" y="0"/>
                </a:cubicBezTo>
                <a:cubicBezTo>
                  <a:pt x="802527" y="4831"/>
                  <a:pt x="991643" y="12575"/>
                  <a:pt x="1199735" y="0"/>
                </a:cubicBezTo>
                <a:cubicBezTo>
                  <a:pt x="1407827" y="-12575"/>
                  <a:pt x="1757315" y="9056"/>
                  <a:pt x="1994908" y="0"/>
                </a:cubicBezTo>
                <a:cubicBezTo>
                  <a:pt x="2232501" y="-9056"/>
                  <a:pt x="2370188" y="18797"/>
                  <a:pt x="2643602" y="0"/>
                </a:cubicBezTo>
                <a:cubicBezTo>
                  <a:pt x="2917016" y="-18797"/>
                  <a:pt x="3036387" y="10091"/>
                  <a:pt x="3292296" y="0"/>
                </a:cubicBezTo>
                <a:cubicBezTo>
                  <a:pt x="3548205" y="-10091"/>
                  <a:pt x="3892824" y="6516"/>
                  <a:pt x="4087469" y="0"/>
                </a:cubicBezTo>
                <a:cubicBezTo>
                  <a:pt x="4282114" y="-6516"/>
                  <a:pt x="4487997" y="-16222"/>
                  <a:pt x="4882642" y="0"/>
                </a:cubicBezTo>
                <a:cubicBezTo>
                  <a:pt x="4883127" y="9333"/>
                  <a:pt x="4883920" y="19699"/>
                  <a:pt x="4882642" y="27432"/>
                </a:cubicBezTo>
                <a:cubicBezTo>
                  <a:pt x="4665479" y="53358"/>
                  <a:pt x="4455363" y="34051"/>
                  <a:pt x="4282775" y="27432"/>
                </a:cubicBezTo>
                <a:cubicBezTo>
                  <a:pt x="4110187" y="20813"/>
                  <a:pt x="3781952" y="37808"/>
                  <a:pt x="3585254" y="27432"/>
                </a:cubicBezTo>
                <a:cubicBezTo>
                  <a:pt x="3388556" y="17056"/>
                  <a:pt x="3084641" y="41802"/>
                  <a:pt x="2887734" y="27432"/>
                </a:cubicBezTo>
                <a:cubicBezTo>
                  <a:pt x="2690827" y="13062"/>
                  <a:pt x="2491613" y="5294"/>
                  <a:pt x="2239040" y="27432"/>
                </a:cubicBezTo>
                <a:cubicBezTo>
                  <a:pt x="1986467" y="49570"/>
                  <a:pt x="1795483" y="63015"/>
                  <a:pt x="1443867" y="27432"/>
                </a:cubicBezTo>
                <a:cubicBezTo>
                  <a:pt x="1092251" y="-8151"/>
                  <a:pt x="850619" y="43704"/>
                  <a:pt x="648694" y="27432"/>
                </a:cubicBezTo>
                <a:cubicBezTo>
                  <a:pt x="446769" y="11160"/>
                  <a:pt x="306471" y="26408"/>
                  <a:pt x="0" y="27432"/>
                </a:cubicBezTo>
                <a:cubicBezTo>
                  <a:pt x="211" y="18145"/>
                  <a:pt x="120" y="648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8"/>
          <p:cNvSpPr txBox="1"/>
          <p:nvPr/>
        </p:nvSpPr>
        <p:spPr>
          <a:xfrm>
            <a:off x="946404" y="4210812"/>
            <a:ext cx="5143500" cy="511606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3300" b="1" i="1" dirty="0">
                <a:effectLst/>
                <a:latin typeface="Times New Roman" panose="02020603050405020304" pitchFamily="18" charset="0"/>
                <a:cs typeface="Times New Roman" panose="02020603050405020304" pitchFamily="18" charset="0"/>
              </a:rPr>
              <a:t>Application of a Business Analysis Tool (PESTEL)</a:t>
            </a:r>
          </a:p>
        </p:txBody>
      </p:sp>
      <p:pic>
        <p:nvPicPr>
          <p:cNvPr id="3" name="Picture 2">
            <a:extLst>
              <a:ext uri="{FF2B5EF4-FFF2-40B4-BE49-F238E27FC236}">
                <a16:creationId xmlns:a16="http://schemas.microsoft.com/office/drawing/2014/main" id="{032EEF31-99D6-24DB-B809-4CFF2622AFD6}"/>
              </a:ext>
            </a:extLst>
          </p:cNvPr>
          <p:cNvPicPr>
            <a:picLocks noChangeAspect="1"/>
          </p:cNvPicPr>
          <p:nvPr/>
        </p:nvPicPr>
        <p:blipFill>
          <a:blip r:embed="rId3"/>
          <a:stretch>
            <a:fillRect/>
          </a:stretch>
        </p:blipFill>
        <p:spPr>
          <a:xfrm>
            <a:off x="7267902" y="960120"/>
            <a:ext cx="10345081" cy="8366760"/>
          </a:xfrm>
          <a:prstGeom prst="rect">
            <a:avLst/>
          </a:prstGeom>
          <a:ln w="228600" cap="sq" cmpd="thickThin">
            <a:solidFill>
              <a:srgbClr val="000000"/>
            </a:solidFill>
            <a:prstDash val="solid"/>
            <a:miter lim="800000"/>
          </a:ln>
          <a:effectLst>
            <a:innerShdw blurRad="76200">
              <a:srgbClr val="000000"/>
            </a:innerShdw>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7"/>
          <p:cNvSpPr txBox="1"/>
          <p:nvPr/>
        </p:nvSpPr>
        <p:spPr>
          <a:xfrm>
            <a:off x="721519" y="5629273"/>
            <a:ext cx="4936331" cy="367903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spc="58" dirty="0">
                <a:latin typeface="Times New Roman" panose="02020603050405020304" pitchFamily="18" charset="0"/>
                <a:ea typeface="+mj-ea"/>
                <a:cs typeface="Times New Roman" panose="02020603050405020304" pitchFamily="18" charset="0"/>
                <a:sym typeface="Gotham Heavy"/>
              </a:rPr>
              <a:t>Industry Trends and Impacts </a:t>
            </a:r>
          </a:p>
        </p:txBody>
      </p:sp>
      <p:pic>
        <p:nvPicPr>
          <p:cNvPr id="3" name="Picture 2" descr="A group of women wearing white shirts&#10;&#10;Description automatically generated">
            <a:extLst>
              <a:ext uri="{FF2B5EF4-FFF2-40B4-BE49-F238E27FC236}">
                <a16:creationId xmlns:a16="http://schemas.microsoft.com/office/drawing/2014/main" id="{218DCB4B-CB94-2FA4-B3A6-4E2E064D7E5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20" y="10"/>
            <a:ext cx="18287980" cy="5565909"/>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8" name="TextBox 8"/>
          <p:cNvSpPr txBox="1"/>
          <p:nvPr/>
        </p:nvSpPr>
        <p:spPr>
          <a:xfrm>
            <a:off x="6338362" y="5448300"/>
            <a:ext cx="11228119" cy="4648200"/>
          </a:xfrm>
          <a:prstGeom prst="rect">
            <a:avLst/>
          </a:prstGeom>
        </p:spPr>
        <p:txBody>
          <a:bodyPr vert="horz" lIns="91440" tIns="45720" rIns="91440" bIns="45720" rtlCol="0" anchor="ctr">
            <a:normAutofit fontScale="92500" lnSpcReduction="20000"/>
          </a:bodyPr>
          <a:lstStyle/>
          <a:p>
            <a:pPr marL="457200" indent="-457200">
              <a:lnSpc>
                <a:spcPct val="160000"/>
              </a:lnSpc>
              <a:spcAft>
                <a:spcPts val="600"/>
              </a:spcAft>
              <a:buFont typeface="Arial" panose="020B0604020202020204" pitchFamily="34" charset="0"/>
              <a:buChar char="•"/>
            </a:pPr>
            <a:r>
              <a:rPr lang="en-US" sz="2700" spc="50" dirty="0">
                <a:latin typeface="Times New Roman" panose="02020603050405020304" pitchFamily="18" charset="0"/>
                <a:cs typeface="Times New Roman" panose="02020603050405020304" pitchFamily="18" charset="0"/>
                <a:sym typeface="Gotham"/>
              </a:rPr>
              <a:t>Hybrid events: combine in-person and virtual participation for international audiences</a:t>
            </a:r>
          </a:p>
          <a:p>
            <a:pPr marL="457200" indent="-457200">
              <a:lnSpc>
                <a:spcPct val="160000"/>
              </a:lnSpc>
              <a:spcAft>
                <a:spcPts val="600"/>
              </a:spcAft>
              <a:buFont typeface="Arial" panose="020B0604020202020204" pitchFamily="34" charset="0"/>
              <a:buChar char="•"/>
            </a:pPr>
            <a:r>
              <a:rPr lang="en-US" sz="2700" spc="50" dirty="0">
                <a:latin typeface="Times New Roman" panose="02020603050405020304" pitchFamily="18" charset="0"/>
                <a:cs typeface="Times New Roman" panose="02020603050405020304" pitchFamily="18" charset="0"/>
                <a:sym typeface="Gotham"/>
              </a:rPr>
              <a:t>Technological innovation: improving accessibility, participation and sustainability (</a:t>
            </a:r>
            <a:r>
              <a:rPr lang="en-US" sz="2700" spc="50" dirty="0" err="1">
                <a:latin typeface="Times New Roman" panose="02020603050405020304" pitchFamily="18" charset="0"/>
                <a:cs typeface="Times New Roman" panose="02020603050405020304" pitchFamily="18" charset="0"/>
                <a:sym typeface="Gotham"/>
              </a:rPr>
              <a:t>Setiyawan</a:t>
            </a:r>
            <a:r>
              <a:rPr lang="en-US" sz="2700" spc="50" dirty="0">
                <a:latin typeface="Times New Roman" panose="02020603050405020304" pitchFamily="18" charset="0"/>
                <a:cs typeface="Times New Roman" panose="02020603050405020304" pitchFamily="18" charset="0"/>
                <a:sym typeface="Gotham"/>
              </a:rPr>
              <a:t> et al., 2021, p.01).</a:t>
            </a:r>
          </a:p>
          <a:p>
            <a:pPr marL="457200" indent="-457200">
              <a:lnSpc>
                <a:spcPct val="160000"/>
              </a:lnSpc>
              <a:spcAft>
                <a:spcPts val="600"/>
              </a:spcAft>
              <a:buFont typeface="Arial" panose="020B0604020202020204" pitchFamily="34" charset="0"/>
              <a:buChar char="•"/>
            </a:pPr>
            <a:r>
              <a:rPr lang="en-US" sz="2700" spc="50" dirty="0">
                <a:latin typeface="Times New Roman" panose="02020603050405020304" pitchFamily="18" charset="0"/>
                <a:cs typeface="Times New Roman" panose="02020603050405020304" pitchFamily="18" charset="0"/>
                <a:sym typeface="Gotham"/>
              </a:rPr>
              <a:t>Diversity and equality and inclusion: recognizing the business case for inclusion and diversity</a:t>
            </a:r>
          </a:p>
          <a:p>
            <a:pPr marL="457200" indent="-457200">
              <a:lnSpc>
                <a:spcPct val="160000"/>
              </a:lnSpc>
              <a:spcAft>
                <a:spcPts val="600"/>
              </a:spcAft>
              <a:buFont typeface="Arial" panose="020B0604020202020204" pitchFamily="34" charset="0"/>
              <a:buChar char="•"/>
            </a:pPr>
            <a:r>
              <a:rPr lang="en-US" sz="2700" spc="50" dirty="0">
                <a:latin typeface="Times New Roman" panose="02020603050405020304" pitchFamily="18" charset="0"/>
                <a:cs typeface="Times New Roman" panose="02020603050405020304" pitchFamily="18" charset="0"/>
                <a:sym typeface="Gotham"/>
              </a:rPr>
              <a:t>Deloitte research (2022) shows that EDI practices increase customer satisfaction and loyalty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8"/>
          <p:cNvSpPr txBox="1"/>
          <p:nvPr/>
        </p:nvSpPr>
        <p:spPr>
          <a:xfrm>
            <a:off x="952500" y="961234"/>
            <a:ext cx="5127988" cy="8374722"/>
          </a:xfrm>
          <a:prstGeom prst="rect">
            <a:avLst/>
          </a:prstGeom>
        </p:spPr>
        <p:txBody>
          <a:bodyPr vert="horz" lIns="91440" tIns="45720" rIns="91440" bIns="45720" rtlCol="0" anchor="ctr">
            <a:normAutofit/>
          </a:bodyPr>
          <a:lstStyle/>
          <a:p>
            <a:pPr>
              <a:lnSpc>
                <a:spcPct val="150000"/>
              </a:lnSpc>
              <a:spcBef>
                <a:spcPct val="0"/>
              </a:spcBef>
              <a:spcAft>
                <a:spcPts val="600"/>
              </a:spcAft>
            </a:pPr>
            <a:r>
              <a:rPr lang="en-US" sz="6600" b="1" kern="1200" spc="58" dirty="0">
                <a:solidFill>
                  <a:schemeClr val="tx1"/>
                </a:solidFill>
                <a:latin typeface="Calibri" panose="020F0502020204030204" pitchFamily="34" charset="0"/>
                <a:ea typeface="+mj-ea"/>
                <a:cs typeface="Calibri" panose="020F0502020204030204" pitchFamily="34" charset="0"/>
                <a:sym typeface="Gotham Heavy"/>
              </a:rPr>
              <a:t>Conclusion</a:t>
            </a:r>
          </a:p>
        </p:txBody>
      </p:sp>
      <p:sp>
        <p:nvSpPr>
          <p:cNvPr id="17"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41175" y="5194079"/>
            <a:ext cx="8115300" cy="27432"/>
          </a:xfrm>
          <a:custGeom>
            <a:avLst/>
            <a:gdLst>
              <a:gd name="connsiteX0" fmla="*/ 0 w 8115300"/>
              <a:gd name="connsiteY0" fmla="*/ 0 h 27432"/>
              <a:gd name="connsiteX1" fmla="*/ 432816 w 8115300"/>
              <a:gd name="connsiteY1" fmla="*/ 0 h 27432"/>
              <a:gd name="connsiteX2" fmla="*/ 1190244 w 8115300"/>
              <a:gd name="connsiteY2" fmla="*/ 0 h 27432"/>
              <a:gd name="connsiteX3" fmla="*/ 1623060 w 8115300"/>
              <a:gd name="connsiteY3" fmla="*/ 0 h 27432"/>
              <a:gd name="connsiteX4" fmla="*/ 2218182 w 8115300"/>
              <a:gd name="connsiteY4" fmla="*/ 0 h 27432"/>
              <a:gd name="connsiteX5" fmla="*/ 3056763 w 8115300"/>
              <a:gd name="connsiteY5" fmla="*/ 0 h 27432"/>
              <a:gd name="connsiteX6" fmla="*/ 3733038 w 8115300"/>
              <a:gd name="connsiteY6" fmla="*/ 0 h 27432"/>
              <a:gd name="connsiteX7" fmla="*/ 4490466 w 8115300"/>
              <a:gd name="connsiteY7" fmla="*/ 0 h 27432"/>
              <a:gd name="connsiteX8" fmla="*/ 5085588 w 8115300"/>
              <a:gd name="connsiteY8" fmla="*/ 0 h 27432"/>
              <a:gd name="connsiteX9" fmla="*/ 5761863 w 8115300"/>
              <a:gd name="connsiteY9" fmla="*/ 0 h 27432"/>
              <a:gd name="connsiteX10" fmla="*/ 6600444 w 8115300"/>
              <a:gd name="connsiteY10" fmla="*/ 0 h 27432"/>
              <a:gd name="connsiteX11" fmla="*/ 7114413 w 8115300"/>
              <a:gd name="connsiteY11" fmla="*/ 0 h 27432"/>
              <a:gd name="connsiteX12" fmla="*/ 8115300 w 8115300"/>
              <a:gd name="connsiteY12" fmla="*/ 0 h 27432"/>
              <a:gd name="connsiteX13" fmla="*/ 8115300 w 8115300"/>
              <a:gd name="connsiteY13" fmla="*/ 27432 h 27432"/>
              <a:gd name="connsiteX14" fmla="*/ 7520178 w 8115300"/>
              <a:gd name="connsiteY14" fmla="*/ 27432 h 27432"/>
              <a:gd name="connsiteX15" fmla="*/ 7087362 w 8115300"/>
              <a:gd name="connsiteY15" fmla="*/ 27432 h 27432"/>
              <a:gd name="connsiteX16" fmla="*/ 6411087 w 8115300"/>
              <a:gd name="connsiteY16" fmla="*/ 27432 h 27432"/>
              <a:gd name="connsiteX17" fmla="*/ 5897118 w 8115300"/>
              <a:gd name="connsiteY17" fmla="*/ 27432 h 27432"/>
              <a:gd name="connsiteX18" fmla="*/ 5220843 w 8115300"/>
              <a:gd name="connsiteY18" fmla="*/ 27432 h 27432"/>
              <a:gd name="connsiteX19" fmla="*/ 4544568 w 8115300"/>
              <a:gd name="connsiteY19" fmla="*/ 27432 h 27432"/>
              <a:gd name="connsiteX20" fmla="*/ 3868293 w 8115300"/>
              <a:gd name="connsiteY20" fmla="*/ 27432 h 27432"/>
              <a:gd name="connsiteX21" fmla="*/ 3192018 w 8115300"/>
              <a:gd name="connsiteY21" fmla="*/ 27432 h 27432"/>
              <a:gd name="connsiteX22" fmla="*/ 2596896 w 8115300"/>
              <a:gd name="connsiteY22" fmla="*/ 27432 h 27432"/>
              <a:gd name="connsiteX23" fmla="*/ 1839468 w 8115300"/>
              <a:gd name="connsiteY23" fmla="*/ 27432 h 27432"/>
              <a:gd name="connsiteX24" fmla="*/ 1163193 w 8115300"/>
              <a:gd name="connsiteY24" fmla="*/ 27432 h 27432"/>
              <a:gd name="connsiteX25" fmla="*/ 0 w 8115300"/>
              <a:gd name="connsiteY25" fmla="*/ 27432 h 27432"/>
              <a:gd name="connsiteX26" fmla="*/ 0 w 8115300"/>
              <a:gd name="connsiteY2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15300" h="27432" fill="none" extrusionOk="0">
                <a:moveTo>
                  <a:pt x="0" y="0"/>
                </a:moveTo>
                <a:cubicBezTo>
                  <a:pt x="190010" y="894"/>
                  <a:pt x="220703" y="16712"/>
                  <a:pt x="432816" y="0"/>
                </a:cubicBezTo>
                <a:cubicBezTo>
                  <a:pt x="644929" y="-16712"/>
                  <a:pt x="925351" y="-2130"/>
                  <a:pt x="1190244" y="0"/>
                </a:cubicBezTo>
                <a:cubicBezTo>
                  <a:pt x="1455137" y="2130"/>
                  <a:pt x="1428691" y="10242"/>
                  <a:pt x="1623060" y="0"/>
                </a:cubicBezTo>
                <a:cubicBezTo>
                  <a:pt x="1817429" y="-10242"/>
                  <a:pt x="1970637" y="26101"/>
                  <a:pt x="2218182" y="0"/>
                </a:cubicBezTo>
                <a:cubicBezTo>
                  <a:pt x="2465727" y="-26101"/>
                  <a:pt x="2697424" y="-37662"/>
                  <a:pt x="3056763" y="0"/>
                </a:cubicBezTo>
                <a:cubicBezTo>
                  <a:pt x="3416102" y="37662"/>
                  <a:pt x="3593057" y="5679"/>
                  <a:pt x="3733038" y="0"/>
                </a:cubicBezTo>
                <a:cubicBezTo>
                  <a:pt x="3873019" y="-5679"/>
                  <a:pt x="4227702" y="-17899"/>
                  <a:pt x="4490466" y="0"/>
                </a:cubicBezTo>
                <a:cubicBezTo>
                  <a:pt x="4753230" y="17899"/>
                  <a:pt x="4954916" y="-7629"/>
                  <a:pt x="5085588" y="0"/>
                </a:cubicBezTo>
                <a:cubicBezTo>
                  <a:pt x="5216260" y="7629"/>
                  <a:pt x="5443283" y="13568"/>
                  <a:pt x="5761863" y="0"/>
                </a:cubicBezTo>
                <a:cubicBezTo>
                  <a:pt x="6080443" y="-13568"/>
                  <a:pt x="6414913" y="34176"/>
                  <a:pt x="6600444" y="0"/>
                </a:cubicBezTo>
                <a:cubicBezTo>
                  <a:pt x="6785975" y="-34176"/>
                  <a:pt x="6979908" y="24439"/>
                  <a:pt x="7114413" y="0"/>
                </a:cubicBezTo>
                <a:cubicBezTo>
                  <a:pt x="7248918" y="-24439"/>
                  <a:pt x="7753242" y="49243"/>
                  <a:pt x="8115300" y="0"/>
                </a:cubicBezTo>
                <a:cubicBezTo>
                  <a:pt x="8114711" y="10802"/>
                  <a:pt x="8114630" y="18406"/>
                  <a:pt x="8115300" y="27432"/>
                </a:cubicBezTo>
                <a:cubicBezTo>
                  <a:pt x="7919968" y="56537"/>
                  <a:pt x="7815832" y="29302"/>
                  <a:pt x="7520178" y="27432"/>
                </a:cubicBezTo>
                <a:cubicBezTo>
                  <a:pt x="7224524" y="25562"/>
                  <a:pt x="7237397" y="41582"/>
                  <a:pt x="7087362" y="27432"/>
                </a:cubicBezTo>
                <a:cubicBezTo>
                  <a:pt x="6937327" y="13282"/>
                  <a:pt x="6666361" y="21099"/>
                  <a:pt x="6411087" y="27432"/>
                </a:cubicBezTo>
                <a:cubicBezTo>
                  <a:pt x="6155814" y="33765"/>
                  <a:pt x="6076699" y="29106"/>
                  <a:pt x="5897118" y="27432"/>
                </a:cubicBezTo>
                <a:cubicBezTo>
                  <a:pt x="5717537" y="25758"/>
                  <a:pt x="5480643" y="60140"/>
                  <a:pt x="5220843" y="27432"/>
                </a:cubicBezTo>
                <a:cubicBezTo>
                  <a:pt x="4961043" y="-5276"/>
                  <a:pt x="4741983" y="10261"/>
                  <a:pt x="4544568" y="27432"/>
                </a:cubicBezTo>
                <a:cubicBezTo>
                  <a:pt x="4347154" y="44603"/>
                  <a:pt x="4107592" y="3653"/>
                  <a:pt x="3868293" y="27432"/>
                </a:cubicBezTo>
                <a:cubicBezTo>
                  <a:pt x="3628995" y="51211"/>
                  <a:pt x="3474283" y="17408"/>
                  <a:pt x="3192018" y="27432"/>
                </a:cubicBezTo>
                <a:cubicBezTo>
                  <a:pt x="2909754" y="37456"/>
                  <a:pt x="2798966" y="32872"/>
                  <a:pt x="2596896" y="27432"/>
                </a:cubicBezTo>
                <a:cubicBezTo>
                  <a:pt x="2394826" y="21992"/>
                  <a:pt x="2025585" y="38694"/>
                  <a:pt x="1839468" y="27432"/>
                </a:cubicBezTo>
                <a:cubicBezTo>
                  <a:pt x="1653351" y="16170"/>
                  <a:pt x="1444068" y="17283"/>
                  <a:pt x="1163193" y="27432"/>
                </a:cubicBezTo>
                <a:cubicBezTo>
                  <a:pt x="882319" y="37581"/>
                  <a:pt x="259987" y="69926"/>
                  <a:pt x="0" y="27432"/>
                </a:cubicBezTo>
                <a:cubicBezTo>
                  <a:pt x="586" y="19291"/>
                  <a:pt x="-218" y="13009"/>
                  <a:pt x="0" y="0"/>
                </a:cubicBezTo>
                <a:close/>
              </a:path>
              <a:path w="8115300" h="27432" stroke="0" extrusionOk="0">
                <a:moveTo>
                  <a:pt x="0" y="0"/>
                </a:moveTo>
                <a:cubicBezTo>
                  <a:pt x="246921" y="20773"/>
                  <a:pt x="378767" y="-16956"/>
                  <a:pt x="595122" y="0"/>
                </a:cubicBezTo>
                <a:cubicBezTo>
                  <a:pt x="811477" y="16956"/>
                  <a:pt x="846257" y="-13061"/>
                  <a:pt x="1027938" y="0"/>
                </a:cubicBezTo>
                <a:cubicBezTo>
                  <a:pt x="1209619" y="13061"/>
                  <a:pt x="1578503" y="7172"/>
                  <a:pt x="1866519" y="0"/>
                </a:cubicBezTo>
                <a:cubicBezTo>
                  <a:pt x="2154535" y="-7172"/>
                  <a:pt x="2226239" y="7373"/>
                  <a:pt x="2461641" y="0"/>
                </a:cubicBezTo>
                <a:cubicBezTo>
                  <a:pt x="2697043" y="-7373"/>
                  <a:pt x="2901650" y="-10054"/>
                  <a:pt x="3056763" y="0"/>
                </a:cubicBezTo>
                <a:cubicBezTo>
                  <a:pt x="3211876" y="10054"/>
                  <a:pt x="3585194" y="26991"/>
                  <a:pt x="3895344" y="0"/>
                </a:cubicBezTo>
                <a:cubicBezTo>
                  <a:pt x="4205494" y="-26991"/>
                  <a:pt x="4295029" y="18672"/>
                  <a:pt x="4409313" y="0"/>
                </a:cubicBezTo>
                <a:cubicBezTo>
                  <a:pt x="4523597" y="-18672"/>
                  <a:pt x="4956843" y="3306"/>
                  <a:pt x="5247894" y="0"/>
                </a:cubicBezTo>
                <a:cubicBezTo>
                  <a:pt x="5538945" y="-3306"/>
                  <a:pt x="5725486" y="41316"/>
                  <a:pt x="6086475" y="0"/>
                </a:cubicBezTo>
                <a:cubicBezTo>
                  <a:pt x="6447464" y="-41316"/>
                  <a:pt x="6467270" y="-130"/>
                  <a:pt x="6762750" y="0"/>
                </a:cubicBezTo>
                <a:cubicBezTo>
                  <a:pt x="7058230" y="130"/>
                  <a:pt x="7713814" y="14357"/>
                  <a:pt x="8115300" y="0"/>
                </a:cubicBezTo>
                <a:cubicBezTo>
                  <a:pt x="8113940" y="10164"/>
                  <a:pt x="8115383" y="19377"/>
                  <a:pt x="8115300" y="27432"/>
                </a:cubicBezTo>
                <a:cubicBezTo>
                  <a:pt x="7951056" y="30523"/>
                  <a:pt x="7778080" y="21630"/>
                  <a:pt x="7682484" y="27432"/>
                </a:cubicBezTo>
                <a:cubicBezTo>
                  <a:pt x="7586888" y="33234"/>
                  <a:pt x="7123604" y="-3715"/>
                  <a:pt x="6843903" y="27432"/>
                </a:cubicBezTo>
                <a:cubicBezTo>
                  <a:pt x="6564202" y="58579"/>
                  <a:pt x="6499708" y="46045"/>
                  <a:pt x="6329934" y="27432"/>
                </a:cubicBezTo>
                <a:cubicBezTo>
                  <a:pt x="6160160" y="8819"/>
                  <a:pt x="5847230" y="12305"/>
                  <a:pt x="5653659" y="27432"/>
                </a:cubicBezTo>
                <a:cubicBezTo>
                  <a:pt x="5460088" y="42559"/>
                  <a:pt x="5091368" y="49579"/>
                  <a:pt x="4815078" y="27432"/>
                </a:cubicBezTo>
                <a:cubicBezTo>
                  <a:pt x="4538788" y="5285"/>
                  <a:pt x="4312121" y="56408"/>
                  <a:pt x="4138803" y="27432"/>
                </a:cubicBezTo>
                <a:cubicBezTo>
                  <a:pt x="3965485" y="-1544"/>
                  <a:pt x="3850471" y="37054"/>
                  <a:pt x="3705987" y="27432"/>
                </a:cubicBezTo>
                <a:cubicBezTo>
                  <a:pt x="3561503" y="17810"/>
                  <a:pt x="3428606" y="6693"/>
                  <a:pt x="3192018" y="27432"/>
                </a:cubicBezTo>
                <a:cubicBezTo>
                  <a:pt x="2955430" y="48171"/>
                  <a:pt x="2708142" y="29499"/>
                  <a:pt x="2353437" y="27432"/>
                </a:cubicBezTo>
                <a:cubicBezTo>
                  <a:pt x="1998732" y="25365"/>
                  <a:pt x="1984171" y="39554"/>
                  <a:pt x="1677162" y="27432"/>
                </a:cubicBezTo>
                <a:cubicBezTo>
                  <a:pt x="1370153" y="15310"/>
                  <a:pt x="1367960" y="5957"/>
                  <a:pt x="1163193" y="27432"/>
                </a:cubicBezTo>
                <a:cubicBezTo>
                  <a:pt x="958426" y="48907"/>
                  <a:pt x="303607" y="-7538"/>
                  <a:pt x="0" y="27432"/>
                </a:cubicBezTo>
                <a:cubicBezTo>
                  <a:pt x="-383" y="21019"/>
                  <a:pt x="-503" y="1243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TextBox 8">
            <a:extLst>
              <a:ext uri="{FF2B5EF4-FFF2-40B4-BE49-F238E27FC236}">
                <a16:creationId xmlns:a16="http://schemas.microsoft.com/office/drawing/2014/main" id="{9B495269-9831-F70D-8756-9CBB0F9144D8}"/>
              </a:ext>
            </a:extLst>
          </p:cNvPr>
          <p:cNvSpPr txBox="1"/>
          <p:nvPr/>
        </p:nvSpPr>
        <p:spPr>
          <a:xfrm>
            <a:off x="7064853" y="1150145"/>
            <a:ext cx="10336414" cy="8209985"/>
          </a:xfrm>
          <a:prstGeom prst="rect">
            <a:avLst/>
          </a:prstGeom>
        </p:spPr>
        <p:txBody>
          <a:bodyPr vert="horz" lIns="91440" tIns="45720" rIns="91440" bIns="45720" rtlCol="0" anchor="ctr">
            <a:normAutofit/>
          </a:bodyPr>
          <a:lstStyle/>
          <a:p>
            <a:pPr marL="457200" indent="-457200">
              <a:lnSpc>
                <a:spcPct val="150000"/>
              </a:lnSpc>
              <a:spcAft>
                <a:spcPts val="600"/>
              </a:spcAft>
              <a:buFont typeface="Arial" panose="020B0604020202020204" pitchFamily="34" charset="0"/>
              <a:buChar char="•"/>
            </a:pPr>
            <a:r>
              <a:rPr lang="en-US" sz="2700" spc="50" dirty="0">
                <a:latin typeface="Calibri" panose="020F0502020204030204" pitchFamily="34" charset="0"/>
                <a:cs typeface="Calibri" panose="020F0502020204030204" pitchFamily="34" charset="0"/>
                <a:sym typeface="Gotham"/>
              </a:rPr>
              <a:t>Designed to meet the current needs of the industries</a:t>
            </a:r>
          </a:p>
          <a:p>
            <a:pPr marL="457200" indent="-457200">
              <a:lnSpc>
                <a:spcPct val="150000"/>
              </a:lnSpc>
              <a:spcAft>
                <a:spcPts val="600"/>
              </a:spcAft>
              <a:buFont typeface="Arial" panose="020B0604020202020204" pitchFamily="34" charset="0"/>
              <a:buChar char="•"/>
            </a:pPr>
            <a:r>
              <a:rPr lang="en-US" sz="2700" spc="50" dirty="0">
                <a:latin typeface="Calibri" panose="020F0502020204030204" pitchFamily="34" charset="0"/>
                <a:cs typeface="Calibri" panose="020F0502020204030204" pitchFamily="34" charset="0"/>
                <a:sym typeface="Gotham"/>
              </a:rPr>
              <a:t>Hilton London Paddington is identified as being a more accessible but also very well-equipped location</a:t>
            </a:r>
          </a:p>
          <a:p>
            <a:pPr marL="457200" indent="-457200">
              <a:lnSpc>
                <a:spcPct val="150000"/>
              </a:lnSpc>
              <a:spcAft>
                <a:spcPts val="600"/>
              </a:spcAft>
              <a:buFont typeface="Arial" panose="020B0604020202020204" pitchFamily="34" charset="0"/>
              <a:buChar char="•"/>
            </a:pPr>
            <a:r>
              <a:rPr lang="en-US" sz="2700" spc="50" dirty="0">
                <a:latin typeface="Calibri" panose="020F0502020204030204" pitchFamily="34" charset="0"/>
                <a:cs typeface="Calibri" panose="020F0502020204030204" pitchFamily="34" charset="0"/>
                <a:sym typeface="Gotham"/>
              </a:rPr>
              <a:t>It also offers state-of-the-art MICE facilities as well as conference rooms and workspaces offering high-speed internet facilities</a:t>
            </a:r>
          </a:p>
          <a:p>
            <a:pPr marL="457200" indent="-457200">
              <a:lnSpc>
                <a:spcPct val="150000"/>
              </a:lnSpc>
              <a:spcAft>
                <a:spcPts val="600"/>
              </a:spcAft>
              <a:buFont typeface="Arial" panose="020B0604020202020204" pitchFamily="34" charset="0"/>
              <a:buChar char="•"/>
            </a:pPr>
            <a:r>
              <a:rPr lang="en-US" sz="2700" spc="50" dirty="0">
                <a:latin typeface="Calibri" panose="020F0502020204030204" pitchFamily="34" charset="0"/>
                <a:cs typeface="Calibri" panose="020F0502020204030204" pitchFamily="34" charset="0"/>
                <a:sym typeface="Gotham"/>
              </a:rPr>
              <a:t>PESTEL analysis thus confirms alignment with cultural as well as social and technological factors</a:t>
            </a:r>
          </a:p>
          <a:p>
            <a:pPr marL="457200" indent="-457200">
              <a:lnSpc>
                <a:spcPct val="150000"/>
              </a:lnSpc>
              <a:spcAft>
                <a:spcPts val="600"/>
              </a:spcAft>
              <a:buFont typeface="Arial" panose="020B0604020202020204" pitchFamily="34" charset="0"/>
              <a:buChar char="•"/>
            </a:pPr>
            <a:r>
              <a:rPr lang="en-US" sz="2700" spc="50" dirty="0">
                <a:latin typeface="Calibri" panose="020F0502020204030204" pitchFamily="34" charset="0"/>
                <a:cs typeface="Calibri" panose="020F0502020204030204" pitchFamily="34" charset="0"/>
                <a:sym typeface="Gotham"/>
              </a:rPr>
              <a:t>The event is viable and well-positioned for success in the hospitality sector</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A516EF07-B65A-8FE2-6EBB-73DB0F669673}"/>
              </a:ext>
            </a:extLst>
          </p:cNvPr>
          <p:cNvPicPr>
            <a:picLocks noChangeAspect="1"/>
          </p:cNvPicPr>
          <p:nvPr/>
        </p:nvPicPr>
        <p:blipFill>
          <a:blip r:embed="rId3">
            <a:duotone>
              <a:schemeClr val="bg2">
                <a:shade val="45000"/>
                <a:satMod val="135000"/>
              </a:schemeClr>
              <a:prstClr val="white"/>
            </a:duotone>
          </a:blip>
          <a:srcRect/>
          <a:stretch/>
        </p:blipFill>
        <p:spPr>
          <a:xfrm>
            <a:off x="20" y="10"/>
            <a:ext cx="18287980" cy="10286990"/>
          </a:xfrm>
          <a:prstGeom prst="rect">
            <a:avLst/>
          </a:prstGeom>
        </p:spPr>
      </p:pic>
      <p:sp>
        <p:nvSpPr>
          <p:cNvPr id="16" name="Rectangle 15">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8"/>
          <p:cNvSpPr txBox="1"/>
          <p:nvPr/>
        </p:nvSpPr>
        <p:spPr>
          <a:xfrm>
            <a:off x="1257300" y="547687"/>
            <a:ext cx="15773400" cy="198834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spc="58" dirty="0">
                <a:latin typeface="Calibri" panose="020F0502020204030204" pitchFamily="34" charset="0"/>
                <a:ea typeface="+mj-ea"/>
                <a:cs typeface="Calibri" panose="020F0502020204030204" pitchFamily="34" charset="0"/>
                <a:sym typeface="Gotham Heavy"/>
              </a:rPr>
              <a:t>References </a:t>
            </a:r>
          </a:p>
        </p:txBody>
      </p:sp>
      <p:sp>
        <p:nvSpPr>
          <p:cNvPr id="2" name="TextBox 8">
            <a:extLst>
              <a:ext uri="{FF2B5EF4-FFF2-40B4-BE49-F238E27FC236}">
                <a16:creationId xmlns:a16="http://schemas.microsoft.com/office/drawing/2014/main" id="{06B0A5A3-6DC0-AE5E-FFA0-713AAB68A679}"/>
              </a:ext>
            </a:extLst>
          </p:cNvPr>
          <p:cNvSpPr txBox="1"/>
          <p:nvPr/>
        </p:nvSpPr>
        <p:spPr>
          <a:xfrm>
            <a:off x="515390" y="2244435"/>
            <a:ext cx="17257220" cy="7494877"/>
          </a:xfrm>
          <a:prstGeom prst="rect">
            <a:avLst/>
          </a:prstGeom>
        </p:spPr>
        <p:txBody>
          <a:bodyPr vert="horz" lIns="91440" tIns="45720" rIns="91440" bIns="45720" rtlCol="0" anchor="ctr">
            <a:normAutofit fontScale="47500" lnSpcReduction="20000"/>
          </a:bodyPr>
          <a:lstStyle/>
          <a:p>
            <a:pPr marL="685800" indent="-228600">
              <a:lnSpc>
                <a:spcPct val="170000"/>
              </a:lnSpc>
              <a:spcAft>
                <a:spcPts val="600"/>
              </a:spcAft>
              <a:buFont typeface="Arial" panose="020B0604020202020204" pitchFamily="34" charset="0"/>
              <a:buChar char="•"/>
            </a:pPr>
            <a:r>
              <a:rPr lang="en-US" sz="2700" dirty="0">
                <a:effectLst/>
                <a:latin typeface="Calibri" panose="020F0502020204030204" pitchFamily="34" charset="0"/>
                <a:cs typeface="Calibri" panose="020F0502020204030204" pitchFamily="34" charset="0"/>
              </a:rPr>
              <a:t>An, J., Kim, H. and Hur, D., 2021. Keeping the competitive edge of a convention and exhibition </a:t>
            </a:r>
            <a:r>
              <a:rPr lang="en-US" sz="2700" dirty="0" err="1">
                <a:effectLst/>
                <a:latin typeface="Calibri" panose="020F0502020204030204" pitchFamily="34" charset="0"/>
                <a:cs typeface="Calibri" panose="020F0502020204030204" pitchFamily="34" charset="0"/>
              </a:rPr>
              <a:t>centre</a:t>
            </a:r>
            <a:r>
              <a:rPr lang="en-US" sz="2700" dirty="0">
                <a:effectLst/>
                <a:latin typeface="Calibri" panose="020F0502020204030204" pitchFamily="34" charset="0"/>
                <a:cs typeface="Calibri" panose="020F0502020204030204" pitchFamily="34" charset="0"/>
              </a:rPr>
              <a:t> in MICE Environment: identification of event attributes for long-run success. Sustainability, 13(9), p.5030.</a:t>
            </a:r>
          </a:p>
          <a:p>
            <a:pPr marL="685800" indent="-228600">
              <a:lnSpc>
                <a:spcPct val="170000"/>
              </a:lnSpc>
              <a:spcAft>
                <a:spcPts val="600"/>
              </a:spcAft>
              <a:buFont typeface="Arial" panose="020B0604020202020204" pitchFamily="34" charset="0"/>
              <a:buChar char="•"/>
            </a:pPr>
            <a:r>
              <a:rPr lang="en-US" sz="2700" dirty="0" err="1">
                <a:effectLst/>
                <a:latin typeface="Calibri" panose="020F0502020204030204" pitchFamily="34" charset="0"/>
                <a:cs typeface="Calibri" panose="020F0502020204030204" pitchFamily="34" charset="0"/>
              </a:rPr>
              <a:t>Calinaud</a:t>
            </a:r>
            <a:r>
              <a:rPr lang="en-US" sz="2700" dirty="0">
                <a:effectLst/>
                <a:latin typeface="Calibri" panose="020F0502020204030204" pitchFamily="34" charset="0"/>
                <a:cs typeface="Calibri" panose="020F0502020204030204" pitchFamily="34" charset="0"/>
              </a:rPr>
              <a:t>, V., </a:t>
            </a:r>
            <a:r>
              <a:rPr lang="en-US" sz="2700" dirty="0" err="1">
                <a:effectLst/>
                <a:latin typeface="Calibri" panose="020F0502020204030204" pitchFamily="34" charset="0"/>
                <a:cs typeface="Calibri" panose="020F0502020204030204" pitchFamily="34" charset="0"/>
              </a:rPr>
              <a:t>Kokkranikal</a:t>
            </a:r>
            <a:r>
              <a:rPr lang="en-US" sz="2700" dirty="0">
                <a:effectLst/>
                <a:latin typeface="Calibri" panose="020F0502020204030204" pitchFamily="34" charset="0"/>
                <a:cs typeface="Calibri" panose="020F0502020204030204" pitchFamily="34" charset="0"/>
              </a:rPr>
              <a:t>, J. and </a:t>
            </a:r>
            <a:r>
              <a:rPr lang="en-US" sz="2700" dirty="0" err="1">
                <a:effectLst/>
                <a:latin typeface="Calibri" panose="020F0502020204030204" pitchFamily="34" charset="0"/>
                <a:cs typeface="Calibri" panose="020F0502020204030204" pitchFamily="34" charset="0"/>
              </a:rPr>
              <a:t>Gebbels</a:t>
            </a:r>
            <a:r>
              <a:rPr lang="en-US" sz="2700" dirty="0">
                <a:effectLst/>
                <a:latin typeface="Calibri" panose="020F0502020204030204" pitchFamily="34" charset="0"/>
                <a:cs typeface="Calibri" panose="020F0502020204030204" pitchFamily="34" charset="0"/>
              </a:rPr>
              <a:t>, M., 2021. Career advancement for women in the British hospitality industry: The enabling factors. Work, Employment and Society, 35(4), pp.677-695.</a:t>
            </a:r>
          </a:p>
          <a:p>
            <a:pPr marL="685800" indent="-228600">
              <a:lnSpc>
                <a:spcPct val="170000"/>
              </a:lnSpc>
              <a:spcAft>
                <a:spcPts val="600"/>
              </a:spcAft>
              <a:buFont typeface="Arial" panose="020B0604020202020204" pitchFamily="34" charset="0"/>
              <a:buChar char="•"/>
            </a:pPr>
            <a:r>
              <a:rPr lang="en-US" sz="2700" dirty="0" err="1">
                <a:effectLst/>
                <a:latin typeface="Calibri" panose="020F0502020204030204" pitchFamily="34" charset="0"/>
                <a:cs typeface="Calibri" panose="020F0502020204030204" pitchFamily="34" charset="0"/>
              </a:rPr>
              <a:t>Darmayanti</a:t>
            </a:r>
            <a:r>
              <a:rPr lang="en-US" sz="2700" dirty="0">
                <a:effectLst/>
                <a:latin typeface="Calibri" panose="020F0502020204030204" pitchFamily="34" charset="0"/>
                <a:cs typeface="Calibri" panose="020F0502020204030204" pitchFamily="34" charset="0"/>
              </a:rPr>
              <a:t>, N.L.P.A., </a:t>
            </a:r>
            <a:r>
              <a:rPr lang="en-US" sz="2700" dirty="0" err="1">
                <a:effectLst/>
                <a:latin typeface="Calibri" panose="020F0502020204030204" pitchFamily="34" charset="0"/>
                <a:cs typeface="Calibri" panose="020F0502020204030204" pitchFamily="34" charset="0"/>
              </a:rPr>
              <a:t>Surata</a:t>
            </a:r>
            <a:r>
              <a:rPr lang="en-US" sz="2700" dirty="0">
                <a:effectLst/>
                <a:latin typeface="Calibri" panose="020F0502020204030204" pitchFamily="34" charset="0"/>
                <a:cs typeface="Calibri" panose="020F0502020204030204" pitchFamily="34" charset="0"/>
              </a:rPr>
              <a:t>, I.K. and </a:t>
            </a:r>
            <a:r>
              <a:rPr lang="en-US" sz="2700" dirty="0" err="1">
                <a:effectLst/>
                <a:latin typeface="Calibri" panose="020F0502020204030204" pitchFamily="34" charset="0"/>
                <a:cs typeface="Calibri" panose="020F0502020204030204" pitchFamily="34" charset="0"/>
              </a:rPr>
              <a:t>Pinaria</a:t>
            </a:r>
            <a:r>
              <a:rPr lang="en-US" sz="2700" dirty="0">
                <a:effectLst/>
                <a:latin typeface="Calibri" panose="020F0502020204030204" pitchFamily="34" charset="0"/>
                <a:cs typeface="Calibri" panose="020F0502020204030204" pitchFamily="34" charset="0"/>
              </a:rPr>
              <a:t>, C., 2022. Marketing mix strategy for MICE in preparation for meeting package sales in Bintang Bali Resort in the new normal era. Journal of Applied Sciences in Travel and Hospitality, 5(2), pp.58-64.</a:t>
            </a:r>
          </a:p>
          <a:p>
            <a:pPr marL="685800" indent="-228600">
              <a:lnSpc>
                <a:spcPct val="170000"/>
              </a:lnSpc>
              <a:spcAft>
                <a:spcPts val="600"/>
              </a:spcAft>
              <a:buFont typeface="Arial" panose="020B0604020202020204" pitchFamily="34" charset="0"/>
              <a:buChar char="•"/>
            </a:pPr>
            <a:r>
              <a:rPr lang="en-US" sz="2700" dirty="0">
                <a:effectLst/>
                <a:latin typeface="Calibri" panose="020F0502020204030204" pitchFamily="34" charset="0"/>
                <a:cs typeface="Calibri" panose="020F0502020204030204" pitchFamily="34" charset="0"/>
              </a:rPr>
              <a:t>Deloitte. (2022). Global Powers of Retailing 2022. [online] Available at: https://</a:t>
            </a:r>
            <a:r>
              <a:rPr lang="en-US" sz="2700" dirty="0" err="1">
                <a:effectLst/>
                <a:latin typeface="Calibri" panose="020F0502020204030204" pitchFamily="34" charset="0"/>
                <a:cs typeface="Calibri" panose="020F0502020204030204" pitchFamily="34" charset="0"/>
              </a:rPr>
              <a:t>www.deloitte.com</a:t>
            </a:r>
            <a:r>
              <a:rPr lang="en-US" sz="2700" dirty="0">
                <a:effectLst/>
                <a:latin typeface="Calibri" panose="020F0502020204030204" pitchFamily="34" charset="0"/>
                <a:cs typeface="Calibri" panose="020F0502020204030204" pitchFamily="34" charset="0"/>
              </a:rPr>
              <a:t>/</a:t>
            </a:r>
            <a:r>
              <a:rPr lang="en-US" sz="2700" dirty="0" err="1">
                <a:effectLst/>
                <a:latin typeface="Calibri" panose="020F0502020204030204" pitchFamily="34" charset="0"/>
                <a:cs typeface="Calibri" panose="020F0502020204030204" pitchFamily="34" charset="0"/>
              </a:rPr>
              <a:t>cbc</a:t>
            </a:r>
            <a:r>
              <a:rPr lang="en-US" sz="2700" dirty="0">
                <a:effectLst/>
                <a:latin typeface="Calibri" panose="020F0502020204030204" pitchFamily="34" charset="0"/>
                <a:cs typeface="Calibri" panose="020F0502020204030204" pitchFamily="34" charset="0"/>
              </a:rPr>
              <a:t>/</a:t>
            </a:r>
            <a:r>
              <a:rPr lang="en-US" sz="2700" dirty="0" err="1">
                <a:effectLst/>
                <a:latin typeface="Calibri" panose="020F0502020204030204" pitchFamily="34" charset="0"/>
                <a:cs typeface="Calibri" panose="020F0502020204030204" pitchFamily="34" charset="0"/>
              </a:rPr>
              <a:t>en</a:t>
            </a:r>
            <a:r>
              <a:rPr lang="en-US" sz="2700" dirty="0">
                <a:effectLst/>
                <a:latin typeface="Calibri" panose="020F0502020204030204" pitchFamily="34" charset="0"/>
                <a:cs typeface="Calibri" panose="020F0502020204030204" pitchFamily="34" charset="0"/>
              </a:rPr>
              <a:t>/Industries/consumer/analysis/global-powers-of-retailing-2022.html [Accessed 24 Jan. 2025].</a:t>
            </a:r>
          </a:p>
          <a:p>
            <a:pPr marL="685800" indent="-228600">
              <a:lnSpc>
                <a:spcPct val="170000"/>
              </a:lnSpc>
              <a:spcAft>
                <a:spcPts val="600"/>
              </a:spcAft>
              <a:buFont typeface="Arial" panose="020B0604020202020204" pitchFamily="34" charset="0"/>
              <a:buChar char="•"/>
            </a:pPr>
            <a:r>
              <a:rPr lang="en-US" sz="2700" dirty="0">
                <a:effectLst/>
                <a:latin typeface="Calibri" panose="020F0502020204030204" pitchFamily="34" charset="0"/>
                <a:cs typeface="Calibri" panose="020F0502020204030204" pitchFamily="34" charset="0"/>
              </a:rPr>
              <a:t>Fam, K.S., Liat Cheng, B., Cham, T.H., Tan Chia Yi, M. and Ting, H., 2023. The role of cultural differences in customer retention: evidence from the high-contact service industry. Journal of Hospitality &amp; Tourism Research, 47(1), pp.257-288.</a:t>
            </a:r>
          </a:p>
          <a:p>
            <a:pPr marL="685800" indent="-228600">
              <a:lnSpc>
                <a:spcPct val="170000"/>
              </a:lnSpc>
              <a:spcAft>
                <a:spcPts val="600"/>
              </a:spcAft>
              <a:buFont typeface="Arial" panose="020B0604020202020204" pitchFamily="34" charset="0"/>
              <a:buChar char="•"/>
            </a:pPr>
            <a:r>
              <a:rPr lang="en-US" sz="2700" dirty="0" err="1">
                <a:effectLst/>
                <a:latin typeface="Calibri" panose="020F0502020204030204" pitchFamily="34" charset="0"/>
                <a:cs typeface="Calibri" panose="020F0502020204030204" pitchFamily="34" charset="0"/>
              </a:rPr>
              <a:t>Kozhakhmetova</a:t>
            </a:r>
            <a:r>
              <a:rPr lang="en-US" sz="2700" dirty="0">
                <a:effectLst/>
                <a:latin typeface="Calibri" panose="020F0502020204030204" pitchFamily="34" charset="0"/>
                <a:cs typeface="Calibri" panose="020F0502020204030204" pitchFamily="34" charset="0"/>
              </a:rPr>
              <a:t>, M., 2023. THE INVESTIGATION OF THE MICE INDUSTRY IN KAZAKHSTAN. BBC, 5, p.13.</a:t>
            </a:r>
          </a:p>
          <a:p>
            <a:pPr marL="685800" indent="-228600">
              <a:lnSpc>
                <a:spcPct val="170000"/>
              </a:lnSpc>
              <a:spcAft>
                <a:spcPts val="600"/>
              </a:spcAft>
              <a:buFont typeface="Arial" panose="020B0604020202020204" pitchFamily="34" charset="0"/>
              <a:buChar char="•"/>
            </a:pPr>
            <a:r>
              <a:rPr lang="en-US" sz="2700" dirty="0">
                <a:effectLst/>
                <a:latin typeface="Calibri" panose="020F0502020204030204" pitchFamily="34" charset="0"/>
                <a:cs typeface="Calibri" panose="020F0502020204030204" pitchFamily="34" charset="0"/>
              </a:rPr>
              <a:t>Lam, R., Cheung, C. and Lugosi, P., 2022. The impacts of cultural intelligence and emotional </a:t>
            </a:r>
            <a:r>
              <a:rPr lang="en-US" sz="2700" dirty="0" err="1">
                <a:effectLst/>
                <a:latin typeface="Calibri" panose="020F0502020204030204" pitchFamily="34" charset="0"/>
                <a:cs typeface="Calibri" panose="020F0502020204030204" pitchFamily="34" charset="0"/>
              </a:rPr>
              <a:t>labour</a:t>
            </a:r>
            <a:r>
              <a:rPr lang="en-US" sz="2700" dirty="0">
                <a:effectLst/>
                <a:latin typeface="Calibri" panose="020F0502020204030204" pitchFamily="34" charset="0"/>
                <a:cs typeface="Calibri" panose="020F0502020204030204" pitchFamily="34" charset="0"/>
              </a:rPr>
              <a:t> on the job satisfaction of luxury hotel employees. International Journal of Hospitality Management, 100, p.103084.</a:t>
            </a:r>
          </a:p>
          <a:p>
            <a:pPr marL="685800" indent="-228600">
              <a:lnSpc>
                <a:spcPct val="170000"/>
              </a:lnSpc>
              <a:spcAft>
                <a:spcPts val="600"/>
              </a:spcAft>
              <a:buFont typeface="Arial" panose="020B0604020202020204" pitchFamily="34" charset="0"/>
              <a:buChar char="•"/>
            </a:pPr>
            <a:r>
              <a:rPr lang="en-US" sz="2700" dirty="0" err="1">
                <a:effectLst/>
                <a:latin typeface="Calibri" panose="020F0502020204030204" pitchFamily="34" charset="0"/>
                <a:cs typeface="Calibri" panose="020F0502020204030204" pitchFamily="34" charset="0"/>
              </a:rPr>
              <a:t>Lekgau</a:t>
            </a:r>
            <a:r>
              <a:rPr lang="en-US" sz="2700" dirty="0">
                <a:effectLst/>
                <a:latin typeface="Calibri" panose="020F0502020204030204" pitchFamily="34" charset="0"/>
                <a:cs typeface="Calibri" panose="020F0502020204030204" pitchFamily="34" charset="0"/>
              </a:rPr>
              <a:t>, R.J. and </a:t>
            </a:r>
            <a:r>
              <a:rPr lang="en-US" sz="2700" dirty="0" err="1">
                <a:effectLst/>
                <a:latin typeface="Calibri" panose="020F0502020204030204" pitchFamily="34" charset="0"/>
                <a:cs typeface="Calibri" panose="020F0502020204030204" pitchFamily="34" charset="0"/>
              </a:rPr>
              <a:t>Tichaawa</a:t>
            </a:r>
            <a:r>
              <a:rPr lang="en-US" sz="2700" dirty="0">
                <a:effectLst/>
                <a:latin typeface="Calibri" panose="020F0502020204030204" pitchFamily="34" charset="0"/>
                <a:cs typeface="Calibri" panose="020F0502020204030204" pitchFamily="34" charset="0"/>
              </a:rPr>
              <a:t>, T.M., 2023. Dynamic Changes and Recovery in Event Venues: Perspectives from MICE Event Planners and Venue Managers. Studia </a:t>
            </a:r>
            <a:r>
              <a:rPr lang="en-US" sz="2700" dirty="0" err="1">
                <a:effectLst/>
                <a:latin typeface="Calibri" panose="020F0502020204030204" pitchFamily="34" charset="0"/>
                <a:cs typeface="Calibri" panose="020F0502020204030204" pitchFamily="34" charset="0"/>
              </a:rPr>
              <a:t>Periegetica</a:t>
            </a:r>
            <a:r>
              <a:rPr lang="en-US" sz="2700" dirty="0">
                <a:effectLst/>
                <a:latin typeface="Calibri" panose="020F0502020204030204" pitchFamily="34" charset="0"/>
                <a:cs typeface="Calibri" panose="020F0502020204030204" pitchFamily="34" charset="0"/>
              </a:rPr>
              <a:t>, 44(4), pp.139-158.</a:t>
            </a:r>
          </a:p>
          <a:p>
            <a:pPr marL="685800" indent="-228600">
              <a:lnSpc>
                <a:spcPct val="170000"/>
              </a:lnSpc>
              <a:spcAft>
                <a:spcPts val="600"/>
              </a:spcAft>
              <a:buFont typeface="Arial" panose="020B0604020202020204" pitchFamily="34" charset="0"/>
              <a:buChar char="•"/>
            </a:pPr>
            <a:r>
              <a:rPr lang="en-US" sz="2700" dirty="0">
                <a:effectLst/>
                <a:latin typeface="Calibri" panose="020F0502020204030204" pitchFamily="34" charset="0"/>
                <a:cs typeface="Calibri" panose="020F0502020204030204" pitchFamily="34" charset="0"/>
              </a:rPr>
              <a:t>Lou, K.R. and Huang, Y.F., 2023. Effect of exhibition facilities, professional competence, and green procurement on green meeting, incentive travel, convention, and exhibition industry performance measurement: A case study of the exhibition industry of Taiwan. Sustainability, 15(16), p.12179.</a:t>
            </a:r>
          </a:p>
          <a:p>
            <a:pPr marL="685800" indent="-228600">
              <a:lnSpc>
                <a:spcPct val="170000"/>
              </a:lnSpc>
              <a:spcAft>
                <a:spcPts val="600"/>
              </a:spcAft>
              <a:buFont typeface="Arial" panose="020B0604020202020204" pitchFamily="34" charset="0"/>
              <a:buChar char="•"/>
            </a:pPr>
            <a:r>
              <a:rPr lang="en-US" sz="2700" dirty="0" err="1">
                <a:effectLst/>
                <a:latin typeface="Calibri" panose="020F0502020204030204" pitchFamily="34" charset="0"/>
                <a:cs typeface="Calibri" panose="020F0502020204030204" pitchFamily="34" charset="0"/>
              </a:rPr>
              <a:t>Paraman</a:t>
            </a:r>
            <a:r>
              <a:rPr lang="en-US" sz="2700" dirty="0">
                <a:effectLst/>
                <a:latin typeface="Calibri" panose="020F0502020204030204" pitchFamily="34" charset="0"/>
                <a:cs typeface="Calibri" panose="020F0502020204030204" pitchFamily="34" charset="0"/>
              </a:rPr>
              <a:t>, P. and Ali, L., 2021. Mesoscopic laddering in consumer </a:t>
            </a:r>
            <a:r>
              <a:rPr lang="en-US" sz="2700" dirty="0" err="1">
                <a:effectLst/>
                <a:latin typeface="Calibri" panose="020F0502020204030204" pitchFamily="34" charset="0"/>
                <a:cs typeface="Calibri" panose="020F0502020204030204" pitchFamily="34" charset="0"/>
              </a:rPr>
              <a:t>behaviour</a:t>
            </a:r>
            <a:r>
              <a:rPr lang="en-US" sz="2700" dirty="0">
                <a:effectLst/>
                <a:latin typeface="Calibri" panose="020F0502020204030204" pitchFamily="34" charset="0"/>
                <a:cs typeface="Calibri" panose="020F0502020204030204" pitchFamily="34" charset="0"/>
              </a:rPr>
              <a:t>: </a:t>
            </a:r>
            <a:r>
              <a:rPr lang="en-US" sz="2700" dirty="0" err="1">
                <a:effectLst/>
                <a:latin typeface="Calibri" panose="020F0502020204030204" pitchFamily="34" charset="0"/>
                <a:cs typeface="Calibri" panose="020F0502020204030204" pitchFamily="34" charset="0"/>
              </a:rPr>
              <a:t>Analysing</a:t>
            </a:r>
            <a:r>
              <a:rPr lang="en-US" sz="2700" dirty="0">
                <a:effectLst/>
                <a:latin typeface="Calibri" panose="020F0502020204030204" pitchFamily="34" charset="0"/>
                <a:cs typeface="Calibri" panose="020F0502020204030204" pitchFamily="34" charset="0"/>
              </a:rPr>
              <a:t> the modalities of consumption on a micro-individual scale in the Meeting, Incentive, Conference, Exhibitions (MICE) sector. Spatial Statistics, 44, p.100527.</a:t>
            </a:r>
          </a:p>
          <a:p>
            <a:pPr marL="685800" indent="-228600">
              <a:lnSpc>
                <a:spcPct val="170000"/>
              </a:lnSpc>
              <a:spcAft>
                <a:spcPts val="600"/>
              </a:spcAft>
              <a:buFont typeface="Arial" panose="020B0604020202020204" pitchFamily="34" charset="0"/>
              <a:buChar char="•"/>
            </a:pPr>
            <a:r>
              <a:rPr lang="en-US" sz="2700" dirty="0">
                <a:effectLst/>
                <a:latin typeface="Calibri" panose="020F0502020204030204" pitchFamily="34" charset="0"/>
                <a:cs typeface="Calibri" panose="020F0502020204030204" pitchFamily="34" charset="0"/>
              </a:rPr>
              <a:t>Pham, N.T., Jabbour, C.J.C., Vo-Thanh, T., Huynh, T.L.D. and Santos, C., 2023. Greening hotels: Does motivating hotel employees promote in-role green performance? The role of culture. In Knowledge Management, </a:t>
            </a:r>
            <a:r>
              <a:rPr lang="en-US" sz="2700" dirty="0" err="1">
                <a:effectLst/>
                <a:latin typeface="Calibri" panose="020F0502020204030204" pitchFamily="34" charset="0"/>
                <a:cs typeface="Calibri" panose="020F0502020204030204" pitchFamily="34" charset="0"/>
              </a:rPr>
              <a:t>Organisational</a:t>
            </a:r>
            <a:r>
              <a:rPr lang="en-US" sz="2700" dirty="0">
                <a:effectLst/>
                <a:latin typeface="Calibri" panose="020F0502020204030204" pitchFamily="34" charset="0"/>
                <a:cs typeface="Calibri" panose="020F0502020204030204" pitchFamily="34" charset="0"/>
              </a:rPr>
              <a:t> Learning and Sustainability in Tourism (pp. 57-76). Routledge.</a:t>
            </a:r>
          </a:p>
          <a:p>
            <a:pPr marL="685800" indent="-228600">
              <a:lnSpc>
                <a:spcPct val="170000"/>
              </a:lnSpc>
              <a:spcAft>
                <a:spcPts val="600"/>
              </a:spcAft>
              <a:buFont typeface="Arial" panose="020B0604020202020204" pitchFamily="34" charset="0"/>
              <a:buChar char="•"/>
            </a:pPr>
            <a:r>
              <a:rPr lang="en-US" sz="2700" dirty="0">
                <a:effectLst/>
                <a:latin typeface="Calibri" panose="020F0502020204030204" pitchFamily="34" charset="0"/>
                <a:cs typeface="Calibri" panose="020F0502020204030204" pitchFamily="34" charset="0"/>
              </a:rPr>
              <a:t>Ramirez, C.A.A., 2021. San Carlos City, Negros Occidental: Prospects and Perspectives as Meetings, Incentives, Conventions, and Exhibitions Destination. Philippine Social Science Journal, 4(2), pp.90-103.</a:t>
            </a:r>
          </a:p>
          <a:p>
            <a:pPr marL="685800" indent="-228600">
              <a:lnSpc>
                <a:spcPct val="170000"/>
              </a:lnSpc>
              <a:spcAft>
                <a:spcPts val="600"/>
              </a:spcAft>
              <a:buFont typeface="Arial" panose="020B0604020202020204" pitchFamily="34" charset="0"/>
              <a:buChar char="•"/>
            </a:pPr>
            <a:r>
              <a:rPr lang="en-US" sz="2700" dirty="0" err="1">
                <a:effectLst/>
                <a:latin typeface="Calibri" panose="020F0502020204030204" pitchFamily="34" charset="0"/>
                <a:cs typeface="Calibri" panose="020F0502020204030204" pitchFamily="34" charset="0"/>
              </a:rPr>
              <a:t>Setiyawan</a:t>
            </a:r>
            <a:r>
              <a:rPr lang="en-US" sz="2700" dirty="0">
                <a:effectLst/>
                <a:latin typeface="Calibri" panose="020F0502020204030204" pitchFamily="34" charset="0"/>
                <a:cs typeface="Calibri" panose="020F0502020204030204" pitchFamily="34" charset="0"/>
              </a:rPr>
              <a:t>, A.D., </a:t>
            </a:r>
            <a:r>
              <a:rPr lang="en-US" sz="2700" dirty="0" err="1">
                <a:effectLst/>
                <a:latin typeface="Calibri" panose="020F0502020204030204" pitchFamily="34" charset="0"/>
                <a:cs typeface="Calibri" panose="020F0502020204030204" pitchFamily="34" charset="0"/>
              </a:rPr>
              <a:t>Safitri</a:t>
            </a:r>
            <a:r>
              <a:rPr lang="en-US" sz="2700" dirty="0">
                <a:effectLst/>
                <a:latin typeface="Calibri" panose="020F0502020204030204" pitchFamily="34" charset="0"/>
                <a:cs typeface="Calibri" panose="020F0502020204030204" pitchFamily="34" charset="0"/>
              </a:rPr>
              <a:t>, E.M. and </a:t>
            </a:r>
            <a:r>
              <a:rPr lang="en-US" sz="2700" dirty="0" err="1">
                <a:effectLst/>
                <a:latin typeface="Calibri" panose="020F0502020204030204" pitchFamily="34" charset="0"/>
                <a:cs typeface="Calibri" panose="020F0502020204030204" pitchFamily="34" charset="0"/>
              </a:rPr>
              <a:t>Azis</a:t>
            </a:r>
            <a:r>
              <a:rPr lang="en-US" sz="2700" dirty="0">
                <a:effectLst/>
                <a:latin typeface="Calibri" panose="020F0502020204030204" pitchFamily="34" charset="0"/>
                <a:cs typeface="Calibri" panose="020F0502020204030204" pitchFamily="34" charset="0"/>
              </a:rPr>
              <a:t>, A., 2021. PERCEPTIONS OF MANAGEMENT IMPLEMENTATION MEETING INCENTIVE CONVENTION EXHIBITION (Case Study at The SUN Hotel and ASTON Hotel-</a:t>
            </a:r>
            <a:r>
              <a:rPr lang="en-US" sz="2700" dirty="0" err="1">
                <a:effectLst/>
                <a:latin typeface="Calibri" panose="020F0502020204030204" pitchFamily="34" charset="0"/>
                <a:cs typeface="Calibri" panose="020F0502020204030204" pitchFamily="34" charset="0"/>
              </a:rPr>
              <a:t>Madiun</a:t>
            </a:r>
            <a:r>
              <a:rPr lang="en-US" sz="2700" dirty="0">
                <a:effectLst/>
                <a:latin typeface="Calibri" panose="020F0502020204030204" pitchFamily="34" charset="0"/>
                <a:cs typeface="Calibri" panose="020F0502020204030204" pitchFamily="34" charset="0"/>
              </a:rPr>
              <a:t>). </a:t>
            </a:r>
            <a:r>
              <a:rPr lang="en-US" sz="2700" dirty="0" err="1">
                <a:effectLst/>
                <a:latin typeface="Calibri" panose="020F0502020204030204" pitchFamily="34" charset="0"/>
                <a:cs typeface="Calibri" panose="020F0502020204030204" pitchFamily="34" charset="0"/>
              </a:rPr>
              <a:t>Epicheirisi</a:t>
            </a:r>
            <a:r>
              <a:rPr lang="en-US" sz="2700" dirty="0">
                <a:effectLst/>
                <a:latin typeface="Calibri" panose="020F0502020204030204" pitchFamily="34" charset="0"/>
                <a:cs typeface="Calibri" panose="020F0502020204030204" pitchFamily="34" charset="0"/>
              </a:rPr>
              <a:t>: </a:t>
            </a:r>
            <a:r>
              <a:rPr lang="en-US" sz="2700" dirty="0" err="1">
                <a:effectLst/>
                <a:latin typeface="Calibri" panose="020F0502020204030204" pitchFamily="34" charset="0"/>
                <a:cs typeface="Calibri" panose="020F0502020204030204" pitchFamily="34" charset="0"/>
              </a:rPr>
              <a:t>Jurnal</a:t>
            </a:r>
            <a:r>
              <a:rPr lang="en-US" sz="2700" dirty="0">
                <a:effectLst/>
                <a:latin typeface="Calibri" panose="020F0502020204030204" pitchFamily="34" charset="0"/>
                <a:cs typeface="Calibri" panose="020F0502020204030204" pitchFamily="34" charset="0"/>
              </a:rPr>
              <a:t> </a:t>
            </a:r>
            <a:r>
              <a:rPr lang="en-US" sz="2700" dirty="0" err="1">
                <a:effectLst/>
                <a:latin typeface="Calibri" panose="020F0502020204030204" pitchFamily="34" charset="0"/>
                <a:cs typeface="Calibri" panose="020F0502020204030204" pitchFamily="34" charset="0"/>
              </a:rPr>
              <a:t>Manajemen</a:t>
            </a:r>
            <a:r>
              <a:rPr lang="en-US" sz="2700" dirty="0">
                <a:effectLst/>
                <a:latin typeface="Calibri" panose="020F0502020204030204" pitchFamily="34" charset="0"/>
                <a:cs typeface="Calibri" panose="020F0502020204030204" pitchFamily="34" charset="0"/>
              </a:rPr>
              <a:t>, </a:t>
            </a:r>
            <a:r>
              <a:rPr lang="en-US" sz="2700" dirty="0" err="1">
                <a:effectLst/>
                <a:latin typeface="Calibri" panose="020F0502020204030204" pitchFamily="34" charset="0"/>
                <a:cs typeface="Calibri" panose="020F0502020204030204" pitchFamily="34" charset="0"/>
              </a:rPr>
              <a:t>Administrasi</a:t>
            </a:r>
            <a:r>
              <a:rPr lang="en-US" sz="2700" dirty="0">
                <a:effectLst/>
                <a:latin typeface="Calibri" panose="020F0502020204030204" pitchFamily="34" charset="0"/>
                <a:cs typeface="Calibri" panose="020F0502020204030204" pitchFamily="34" charset="0"/>
              </a:rPr>
              <a:t>, </a:t>
            </a:r>
            <a:r>
              <a:rPr lang="en-US" sz="2700" dirty="0" err="1">
                <a:effectLst/>
                <a:latin typeface="Calibri" panose="020F0502020204030204" pitchFamily="34" charset="0"/>
                <a:cs typeface="Calibri" panose="020F0502020204030204" pitchFamily="34" charset="0"/>
              </a:rPr>
              <a:t>Pemasaran</a:t>
            </a:r>
            <a:r>
              <a:rPr lang="en-US" sz="2700" dirty="0">
                <a:effectLst/>
                <a:latin typeface="Calibri" panose="020F0502020204030204" pitchFamily="34" charset="0"/>
                <a:cs typeface="Calibri" panose="020F0502020204030204" pitchFamily="34" charset="0"/>
              </a:rPr>
              <a:t> dan </a:t>
            </a:r>
            <a:r>
              <a:rPr lang="en-US" sz="2700" dirty="0" err="1">
                <a:effectLst/>
                <a:latin typeface="Calibri" panose="020F0502020204030204" pitchFamily="34" charset="0"/>
                <a:cs typeface="Calibri" panose="020F0502020204030204" pitchFamily="34" charset="0"/>
              </a:rPr>
              <a:t>Kesekretariatan</a:t>
            </a:r>
            <a:r>
              <a:rPr lang="en-US" sz="2700" dirty="0">
                <a:effectLst/>
                <a:latin typeface="Calibri" panose="020F0502020204030204" pitchFamily="34" charset="0"/>
                <a:cs typeface="Calibri" panose="020F0502020204030204" pitchFamily="34" charset="0"/>
              </a:rPr>
              <a:t>, 5(1), pp. 1-9.</a:t>
            </a:r>
          </a:p>
          <a:p>
            <a:pPr marL="685800" indent="-228600">
              <a:lnSpc>
                <a:spcPct val="170000"/>
              </a:lnSpc>
              <a:spcAft>
                <a:spcPts val="600"/>
              </a:spcAft>
              <a:buFont typeface="Arial" panose="020B0604020202020204" pitchFamily="34" charset="0"/>
              <a:buChar char="•"/>
            </a:pPr>
            <a:r>
              <a:rPr lang="en-US" sz="2700" dirty="0" err="1">
                <a:effectLst/>
                <a:latin typeface="Calibri" panose="020F0502020204030204" pitchFamily="34" charset="0"/>
                <a:cs typeface="Calibri" panose="020F0502020204030204" pitchFamily="34" charset="0"/>
              </a:rPr>
              <a:t>Shalihah</a:t>
            </a:r>
            <a:r>
              <a:rPr lang="en-US" sz="2700" dirty="0">
                <a:effectLst/>
                <a:latin typeface="Calibri" panose="020F0502020204030204" pitchFamily="34" charset="0"/>
                <a:cs typeface="Calibri" panose="020F0502020204030204" pitchFamily="34" charset="0"/>
              </a:rPr>
              <a:t>, A., 2024. It Implements in Meetings, Incentives, Conferences, and Exhibitions (Mice) Industry: A Systematic Mapping Study. Journal of Social Research, 3(3), pp.737-750.</a:t>
            </a:r>
          </a:p>
          <a:p>
            <a:pPr marL="685800" indent="-228600">
              <a:lnSpc>
                <a:spcPct val="170000"/>
              </a:lnSpc>
              <a:spcAft>
                <a:spcPts val="600"/>
              </a:spcAft>
              <a:buFont typeface="Arial" panose="020B0604020202020204" pitchFamily="34" charset="0"/>
              <a:buChar char="•"/>
            </a:pPr>
            <a:r>
              <a:rPr lang="en-US" sz="2700" dirty="0">
                <a:effectLst/>
                <a:latin typeface="Calibri" panose="020F0502020204030204" pitchFamily="34" charset="0"/>
                <a:cs typeface="Calibri" panose="020F0502020204030204" pitchFamily="34" charset="0"/>
              </a:rPr>
              <a:t>Tuan, L.T., 2022. Promoting employee green </a:t>
            </a:r>
            <a:r>
              <a:rPr lang="en-US" sz="2700" dirty="0" err="1">
                <a:effectLst/>
                <a:latin typeface="Calibri" panose="020F0502020204030204" pitchFamily="34" charset="0"/>
                <a:cs typeface="Calibri" panose="020F0502020204030204" pitchFamily="34" charset="0"/>
              </a:rPr>
              <a:t>behaviour</a:t>
            </a:r>
            <a:r>
              <a:rPr lang="en-US" sz="2700" dirty="0">
                <a:effectLst/>
                <a:latin typeface="Calibri" panose="020F0502020204030204" pitchFamily="34" charset="0"/>
                <a:cs typeface="Calibri" panose="020F0502020204030204" pitchFamily="34" charset="0"/>
              </a:rPr>
              <a:t> in the Chinese and Vietnamese hospitality contexts: The roles of green human resource management practices and responsible leadership. International Journal of Hospitality Management, 105, p.103253.</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2038</Words>
  <Application>Microsoft Office PowerPoint</Application>
  <PresentationFormat>Custom</PresentationFormat>
  <Paragraphs>154</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 Display</vt:lpstr>
      <vt:lpstr>Calibri</vt:lpstr>
      <vt:lpstr>Aptos</vt:lpstr>
      <vt:lpstr>Times New Roman</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2025-01-24T20:13:32Z</dcterms:created>
  <dcterms:modified xsi:type="dcterms:W3CDTF">2025-02-02T14:22:22Z</dcterms:modified>
  <dc:identifier/>
</cp:coreProperties>
</file>