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90" y="-6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FDEAA-0279-472B-83E5-A7F50220D35C}" type="datetimeFigureOut">
              <a:rPr lang="en-GB" smtClean="0"/>
              <a:t>22/01/2014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5BB4A-8CDF-4A88-90FA-F8FE6AA5F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96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85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8229600" cy="5521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Abstracts</a:t>
            </a:r>
          </a:p>
        </p:txBody>
      </p:sp>
    </p:spTree>
    <p:extLst>
      <p:ext uri="{BB962C8B-B14F-4D97-AF65-F5344CB8AC3E}">
        <p14:creationId xmlns:p14="http://schemas.microsoft.com/office/powerpoint/2010/main" val="81176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online databases of technical papers only show the paper’s abstract</a:t>
            </a:r>
          </a:p>
          <a:p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 smtClean="0"/>
              <a:t>is up to the reader to work out from the abstract if the paper as a whole is worth ordering</a:t>
            </a:r>
          </a:p>
          <a:p>
            <a:pPr lvl="1"/>
            <a:r>
              <a:rPr lang="en-GB" dirty="0" smtClean="0"/>
              <a:t>Ordering often means paying a fee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abstract exists to ‘sell’ your work</a:t>
            </a:r>
          </a:p>
          <a:p>
            <a:endParaRPr lang="en-GB" dirty="0" smtClean="0"/>
          </a:p>
          <a:p>
            <a:r>
              <a:rPr lang="en-GB" dirty="0" smtClean="0"/>
              <a:t>An abstract is generally 100-200 words long</a:t>
            </a:r>
          </a:p>
          <a:p>
            <a:pPr lvl="1"/>
            <a:r>
              <a:rPr lang="en-GB" dirty="0" smtClean="0"/>
              <a:t>Extended abstracts can be 400-500 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850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Purposes of 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Abstracts typically serve five main goals</a:t>
            </a:r>
          </a:p>
          <a:p>
            <a:pPr lvl="1"/>
            <a:r>
              <a:rPr lang="en-GB" dirty="0" smtClean="0"/>
              <a:t>Help readers decide if they should read the entire article</a:t>
            </a:r>
          </a:p>
          <a:p>
            <a:pPr lvl="1"/>
            <a:r>
              <a:rPr lang="en-GB" dirty="0" smtClean="0"/>
              <a:t>Help readers and researchers remember key findings on a topic</a:t>
            </a:r>
          </a:p>
          <a:p>
            <a:pPr lvl="1"/>
            <a:r>
              <a:rPr lang="en-GB" dirty="0" smtClean="0"/>
              <a:t>Help readers understand a text by acting as a pre-reading outline of key points</a:t>
            </a:r>
          </a:p>
          <a:p>
            <a:pPr lvl="1"/>
            <a:r>
              <a:rPr lang="en-GB" dirty="0" smtClean="0"/>
              <a:t>Index articles for quick recovery and cross-referencing</a:t>
            </a:r>
          </a:p>
          <a:p>
            <a:pPr lvl="1"/>
            <a:r>
              <a:rPr lang="en-GB" dirty="0" smtClean="0"/>
              <a:t>Allow supervisors to review technical work without becoming bogged down in the details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183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Abstract checklist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Motivation</a:t>
            </a:r>
          </a:p>
          <a:p>
            <a:pPr lvl="1"/>
            <a:r>
              <a:rPr lang="en-GB" dirty="0" smtClean="0"/>
              <a:t>Why do we care about the problem and the results?</a:t>
            </a:r>
          </a:p>
          <a:p>
            <a:pPr lvl="1"/>
            <a:r>
              <a:rPr lang="en-GB" dirty="0" smtClean="0"/>
              <a:t>How important is the work?</a:t>
            </a:r>
          </a:p>
          <a:p>
            <a:pPr lvl="1"/>
            <a:r>
              <a:rPr lang="en-GB" dirty="0" smtClean="0"/>
              <a:t>How difficult is it?</a:t>
            </a:r>
          </a:p>
          <a:p>
            <a:endParaRPr lang="en-GB" dirty="0"/>
          </a:p>
          <a:p>
            <a:r>
              <a:rPr lang="en-GB" dirty="0" smtClean="0"/>
              <a:t>Problem statement</a:t>
            </a:r>
          </a:p>
          <a:p>
            <a:pPr lvl="1"/>
            <a:r>
              <a:rPr lang="en-GB" dirty="0" smtClean="0"/>
              <a:t>What is the problem you’re trying to solve?</a:t>
            </a:r>
          </a:p>
          <a:p>
            <a:pPr lvl="1"/>
            <a:r>
              <a:rPr lang="en-GB" dirty="0" smtClean="0"/>
              <a:t>What is the problem scope?</a:t>
            </a:r>
          </a:p>
          <a:p>
            <a:pPr lvl="1"/>
            <a:r>
              <a:rPr lang="en-GB" dirty="0" smtClean="0"/>
              <a:t>Do not use too much jargon</a:t>
            </a:r>
          </a:p>
          <a:p>
            <a:endParaRPr lang="en-GB" dirty="0"/>
          </a:p>
          <a:p>
            <a:r>
              <a:rPr lang="en-GB" dirty="0" smtClean="0"/>
              <a:t>This is generally squeezed into the first sentence or two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59665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Abstract checklist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521800"/>
          </a:xfrm>
        </p:spPr>
        <p:txBody>
          <a:bodyPr/>
          <a:lstStyle/>
          <a:p>
            <a:r>
              <a:rPr lang="en-GB" dirty="0" smtClean="0"/>
              <a:t>Approach</a:t>
            </a:r>
          </a:p>
          <a:p>
            <a:pPr lvl="1"/>
            <a:r>
              <a:rPr lang="en-GB" dirty="0" smtClean="0"/>
              <a:t>How did you solve the problem?</a:t>
            </a:r>
          </a:p>
          <a:p>
            <a:pPr lvl="1"/>
            <a:r>
              <a:rPr lang="en-GB" dirty="0" smtClean="0"/>
              <a:t>How are you making progress on the problem?</a:t>
            </a:r>
          </a:p>
          <a:p>
            <a:pPr lvl="1"/>
            <a:r>
              <a:rPr lang="en-GB" dirty="0" smtClean="0"/>
              <a:t>Is it simulation, modelling, construction, data analysis, experiment…?</a:t>
            </a:r>
          </a:p>
          <a:p>
            <a:pPr lvl="1"/>
            <a:r>
              <a:rPr lang="en-GB" dirty="0" smtClean="0"/>
              <a:t>What was the extent of the research?</a:t>
            </a:r>
          </a:p>
          <a:p>
            <a:pPr lvl="1"/>
            <a:r>
              <a:rPr lang="en-GB" dirty="0" smtClean="0"/>
              <a:t>What variables did you measure, control or ignore?</a:t>
            </a:r>
          </a:p>
          <a:p>
            <a:pPr lvl="1"/>
            <a:endParaRPr lang="en-GB" dirty="0"/>
          </a:p>
          <a:p>
            <a:r>
              <a:rPr lang="en-GB" dirty="0" smtClean="0"/>
              <a:t>The structure of this section should follow the organisation of the paper itself</a:t>
            </a:r>
          </a:p>
          <a:p>
            <a:pPr lvl="1"/>
            <a:r>
              <a:rPr lang="en-GB" dirty="0" smtClean="0"/>
              <a:t>Think of it as an outline of the paper</a:t>
            </a:r>
          </a:p>
          <a:p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626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Abstract checklist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</a:p>
          <a:p>
            <a:pPr lvl="1"/>
            <a:r>
              <a:rPr lang="en-GB" dirty="0" smtClean="0"/>
              <a:t>What’s the answer?</a:t>
            </a:r>
          </a:p>
          <a:p>
            <a:pPr lvl="1"/>
            <a:r>
              <a:rPr lang="en-GB" dirty="0" smtClean="0"/>
              <a:t>Is it smaller/faster/cheaper?</a:t>
            </a:r>
          </a:p>
          <a:p>
            <a:pPr lvl="1"/>
            <a:r>
              <a:rPr lang="en-GB" dirty="0" smtClean="0"/>
              <a:t>Provide the actual final numbers</a:t>
            </a:r>
          </a:p>
          <a:p>
            <a:pPr lvl="1"/>
            <a:endParaRPr lang="en-GB" dirty="0"/>
          </a:p>
          <a:p>
            <a:r>
              <a:rPr lang="en-GB" dirty="0" smtClean="0"/>
              <a:t>Conclusions</a:t>
            </a:r>
          </a:p>
          <a:p>
            <a:pPr lvl="1"/>
            <a:r>
              <a:rPr lang="en-GB" dirty="0" smtClean="0"/>
              <a:t>What are the implications of your work?</a:t>
            </a:r>
          </a:p>
          <a:p>
            <a:pPr lvl="1"/>
            <a:r>
              <a:rPr lang="en-GB" dirty="0" smtClean="0"/>
              <a:t>Is it going to change the world?</a:t>
            </a:r>
          </a:p>
          <a:p>
            <a:pPr lvl="1"/>
            <a:r>
              <a:rPr lang="en-GB" dirty="0" smtClean="0"/>
              <a:t>Does it show that this approach is a waste of time?</a:t>
            </a:r>
          </a:p>
          <a:p>
            <a:pPr lvl="1"/>
            <a:r>
              <a:rPr lang="en-GB" dirty="0" smtClean="0"/>
              <a:t>Are your results general, potentially </a:t>
            </a:r>
            <a:r>
              <a:rPr lang="en-GB" dirty="0" err="1" smtClean="0"/>
              <a:t>generalisable</a:t>
            </a:r>
            <a:r>
              <a:rPr lang="en-GB" dirty="0" smtClean="0"/>
              <a:t> or specific to a particular test case?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846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conferences and journals now ask for keywords with the abstract</a:t>
            </a:r>
          </a:p>
          <a:p>
            <a:r>
              <a:rPr lang="en-GB" dirty="0" smtClean="0"/>
              <a:t>Think of 5-6 search terms that might be used to look for your paper</a:t>
            </a:r>
          </a:p>
          <a:p>
            <a:pPr lvl="1"/>
            <a:r>
              <a:rPr lang="en-GB" dirty="0" smtClean="0"/>
              <a:t>These may be single words or pairs of 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528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Editing an 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version of an abstract is often created by copying and pasting sections from the paper</a:t>
            </a:r>
          </a:p>
          <a:p>
            <a:pPr lvl="1"/>
            <a:r>
              <a:rPr lang="en-GB" dirty="0" smtClean="0"/>
              <a:t>This generally includes words that are unnecessary and can easily be removed</a:t>
            </a:r>
          </a:p>
          <a:p>
            <a:r>
              <a:rPr lang="en-GB" dirty="0" smtClean="0"/>
              <a:t>Once the extra words are gone, check that each sentence leads smoothly into the next</a:t>
            </a:r>
          </a:p>
          <a:p>
            <a:pPr lvl="1"/>
            <a:r>
              <a:rPr lang="en-GB" dirty="0" smtClean="0"/>
              <a:t>You may need to combine sentences to make logical connections clearer</a:t>
            </a:r>
          </a:p>
          <a:p>
            <a:r>
              <a:rPr lang="en-GB" dirty="0" smtClean="0"/>
              <a:t>Do not condense so far that it is unreadable!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r>
              <a:rPr lang="en-GB" dirty="0" smtClean="0">
                <a:sym typeface="Wingdings" pitchFamily="2" charset="2"/>
              </a:rPr>
              <a:t>Polish the style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Never use ‘I’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Use the passive voice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911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pairs, take one of the two papers provided and write an abstract of approximately 150 words for it</a:t>
            </a:r>
          </a:p>
          <a:p>
            <a:r>
              <a:rPr lang="en-GB" dirty="0" smtClean="0"/>
              <a:t>Feed back to the group for comment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0538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Lecture 7 - Research Ethics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RM Lecture 7 - Research Ethics</Template>
  <TotalTime>4633</TotalTime>
  <Words>465</Words>
  <Application>Microsoft Office PowerPoint</Application>
  <PresentationFormat>On-screen Show (4:3)</PresentationFormat>
  <Paragraphs>70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RM Lecture 7 - Research Ethics</vt:lpstr>
      <vt:lpstr>Research Methods</vt:lpstr>
      <vt:lpstr>Why?</vt:lpstr>
      <vt:lpstr>Purposes of abstract</vt:lpstr>
      <vt:lpstr>Abstract checklist</vt:lpstr>
      <vt:lpstr>Abstract checklist</vt:lpstr>
      <vt:lpstr>Abstract checklist</vt:lpstr>
      <vt:lpstr>Keywords</vt:lpstr>
      <vt:lpstr>Editing an abstract</vt:lpstr>
      <vt:lpstr>Exercise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Dr Nik Whitehead</dc:creator>
  <cp:lastModifiedBy>Dr Nik Whitehead</cp:lastModifiedBy>
  <cp:revision>30</cp:revision>
  <dcterms:created xsi:type="dcterms:W3CDTF">2014-01-13T10:58:32Z</dcterms:created>
  <dcterms:modified xsi:type="dcterms:W3CDTF">2014-01-22T17:05:32Z</dcterms:modified>
</cp:coreProperties>
</file>