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88825" cy="9144000"/>
  <p:notesSz cx="9144000" cy="1218882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107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6542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F48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1645920"/>
            <a:ext cx="5486400" cy="5486400"/>
          </a:xfrm>
          <a:prstGeom prst="ellipse">
            <a:avLst/>
          </a:prstGeom>
          <a:solidFill>
            <a:srgbClr val="50808E">
              <a:alpha val="3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058400" y="6035040"/>
            <a:ext cx="4389120" cy="4389120"/>
          </a:xfrm>
          <a:prstGeom prst="ellipse">
            <a:avLst/>
          </a:prstGeom>
          <a:solidFill>
            <a:srgbClr val="84B59F">
              <a:alpha val="2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-1828800" y="6766560"/>
            <a:ext cx="4206240" cy="4206240"/>
          </a:xfrm>
          <a:prstGeom prst="ellipse">
            <a:avLst/>
          </a:prstGeom>
          <a:solidFill>
            <a:srgbClr val="69A297">
              <a:alpha val="3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20574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4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POSTER PRESENTATION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22960" y="2514600"/>
            <a:ext cx="10058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Asylum to Community</a:t>
            </a:r>
            <a:endParaRPr lang="en-US" sz="5000" dirty="0"/>
          </a:p>
        </p:txBody>
      </p:sp>
      <p:sp>
        <p:nvSpPr>
          <p:cNvPr id="7" name="Text 5"/>
          <p:cNvSpPr/>
          <p:nvPr/>
        </p:nvSpPr>
        <p:spPr>
          <a:xfrm>
            <a:off x="822960" y="3584448"/>
            <a:ext cx="9509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D7E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Critical Examination of the Historical and Contemporary Treatment and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D7E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Provision of Care for Schizophrenia (ICD-11, 6A20)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822960" y="5166360"/>
            <a:ext cx="2926080" cy="0"/>
          </a:xfrm>
          <a:prstGeom prst="line">
            <a:avLst/>
          </a:prstGeom>
          <a:noFill/>
          <a:ln w="19050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22960" y="539496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Simona Elisabeta Brenda</a:t>
            </a:r>
          </a:p>
          <a:p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Student ID: 2322799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822960" y="5925312"/>
            <a:ext cx="8686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B9CC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Chapter 6: Mental, Behavioural and Neurodevelopmental Disorders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22960" y="63276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FA8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June 2026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46304"/>
            <a:ext cx="1145743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Asylum to Community: The Historical and Contemporary Treatment of Schizophrenia (ICD-11, 6A20)</a:t>
            </a:r>
            <a:endParaRPr lang="en-US" sz="2100" dirty="0"/>
          </a:p>
        </p:txBody>
      </p:sp>
      <p:sp>
        <p:nvSpPr>
          <p:cNvPr id="3" name="Text 1"/>
          <p:cNvSpPr/>
          <p:nvPr/>
        </p:nvSpPr>
        <p:spPr>
          <a:xfrm>
            <a:off x="365760" y="804672"/>
            <a:ext cx="114574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5B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Simona Elisabeta Brenda  |  Academic Poster — ICD-11 Chapter 6: Mental, Behavioural and Neurodevelopmental Disorders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365760" y="1143000"/>
            <a:ext cx="3666744" cy="2103120"/>
          </a:xfrm>
          <a:prstGeom prst="roundRect">
            <a:avLst>
              <a:gd name="adj" fmla="val 3478"/>
            </a:avLst>
          </a:prstGeom>
          <a:solidFill>
            <a:srgbClr val="ECF1F3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12064" y="1261872"/>
            <a:ext cx="274320" cy="27432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12064" y="126187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877824" y="123444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ICD-11 Classification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30352" y="1627632"/>
            <a:ext cx="33375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Schizophrenia (6A20): delusions, hallucinations and disorganised thinking persisting ≥1 month (WHO, 2022)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Affects ~24 million people — around 1 in 300 worldwide (WHO, 2022)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abolished clinical subtypes in favour of symptom and course specifiers, improving clinical utility (Reed et al., 2019)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Critique: the categorical model remains contested; dimensional approaches are increasingly advocated (Jauhar, Johnstone and McKenna, 2022)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65760" y="3474720"/>
            <a:ext cx="3666744" cy="3108960"/>
          </a:xfrm>
          <a:prstGeom prst="roundRect">
            <a:avLst>
              <a:gd name="adj" fmla="val 2353"/>
            </a:avLst>
          </a:prstGeom>
          <a:solidFill>
            <a:srgbClr val="EEF4F1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12064" y="3593592"/>
            <a:ext cx="274320" cy="27432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12064" y="359359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77824" y="356616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Historical Treatment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40080" y="4123944"/>
            <a:ext cx="0" cy="2080260"/>
          </a:xfrm>
          <a:prstGeom prst="line">
            <a:avLst/>
          </a:prstGeom>
          <a:noFill/>
          <a:ln w="2222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80644" y="4069080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04672" y="4005072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Pre-1800s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Supernatural explanations; confinement of the 'mad' (Foucault, 2006)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580644" y="4485132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04672" y="4421124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1845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Lunacy Act: county asylums and 'moral treatment' (Scull, 2015)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580644" y="4901184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04672" y="4837176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1911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Bleuler coins 'schizophrenia', refining dementia praecox (Shorter, 1997)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580644" y="5317236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04672" y="5253228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1930s–50s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Insulin coma, ECT, leucotomy — coercive, weak evidence (Shorter, 1997)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80644" y="5733288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04672" y="5669280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1952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Chlorpromazine: first antipsychotic; biomedical era begins (Shorter, 1997)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580644" y="6149340"/>
            <a:ext cx="118872" cy="118872"/>
          </a:xfrm>
          <a:prstGeom prst="ellipse">
            <a:avLst/>
          </a:prstGeom>
          <a:solidFill>
            <a:srgbClr val="50808E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804672" y="6085332"/>
            <a:ext cx="3026664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1960s–90s  </a:t>
            </a:r>
            <a:r>
              <a:rPr lang="en-US" sz="90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Deinstitutionalisation; shift to community care (Killaspy, 2006)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4261104" y="1143000"/>
            <a:ext cx="3666744" cy="2606040"/>
          </a:xfrm>
          <a:prstGeom prst="roundRect">
            <a:avLst>
              <a:gd name="adj" fmla="val 2807"/>
            </a:avLst>
          </a:prstGeom>
          <a:solidFill>
            <a:srgbClr val="EEF4F1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4407408" y="1261872"/>
            <a:ext cx="274320" cy="27432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407408" y="126187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773168" y="123444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Contemporary Provision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4425696" y="1627632"/>
            <a:ext cx="333756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(2014) recommends antipsychotic medication alongside CBT for psychosis (CBTp) and family intervention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Intervention in Psychosis teams improve outcomes; community provision expanded under the NHS Long Term Plan (NHS England, 2019)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Persistent gaps: life expectancy is reduced by ~14.5 years, largely from preventable physical illness (Hjorthøj et al., 2017)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efficacy and long-term harms of antipsychotics remain contested (Moncrieff, 2013; Jauhar, Johnstone and McKenna, 2022)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4261104" y="3977640"/>
            <a:ext cx="3666744" cy="2606040"/>
          </a:xfrm>
          <a:prstGeom prst="roundRect">
            <a:avLst>
              <a:gd name="adj" fmla="val 2807"/>
            </a:avLst>
          </a:prstGeom>
          <a:solidFill>
            <a:srgbClr val="ECF1F3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407408" y="4096512"/>
            <a:ext cx="274320" cy="27432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407408" y="409651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4773168" y="406908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Stigma, Discrimination &amp; Inequality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4425696" y="4462272"/>
            <a:ext cx="333756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Black people are ~4× more likely to be detained under the Mental Health Act 1983, reflecting structural inequality (Barnett et al., 2019)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 portrayals associating schizophrenia with violence sustain public stigma and social exclusion (Thornicroft et al., 2016)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 drives unemployment, social isolation and delayed help-seeking (Thornicroft et al., 2016)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Independent Review of the MHA proposes greater patient autonomy and reduced compulsion (DHSC, 2018)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8156448" y="1143000"/>
            <a:ext cx="3666744" cy="2697480"/>
          </a:xfrm>
          <a:prstGeom prst="roundRect">
            <a:avLst>
              <a:gd name="adj" fmla="val 2712"/>
            </a:avLst>
          </a:prstGeom>
          <a:solidFill>
            <a:srgbClr val="ECF1F3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8302752" y="1261872"/>
            <a:ext cx="274320" cy="27432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8302752" y="126187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8668512" y="123444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Analysis</a:t>
            </a:r>
            <a:endParaRPr lang="en-US" sz="1400" dirty="0"/>
          </a:p>
        </p:txBody>
      </p:sp>
      <p:sp>
        <p:nvSpPr>
          <p:cNvPr id="40" name="Text 38"/>
          <p:cNvSpPr/>
          <p:nvPr/>
        </p:nvSpPr>
        <p:spPr>
          <a:xfrm>
            <a:off x="8321040" y="1627632"/>
            <a:ext cx="333756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 has been non-linear: underfunded community care produced 'transinstitutionalisation' into prisons and homelessness (Killaspy, 2006)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Biomedical dominance has historically marginalised psychosocial and recovery-oriented models (Moncrieff, 2013)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Anti-stigma campaigns shift attitudes, yet behavioural and structural discrimination persist (Thornicroft et al., 2016)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reclassification (ICD-11) shows knowledge of the disorder remains provisional and contested (Reed et al., 2019)</a:t>
            </a:r>
            <a:endParaRPr lang="en-US" sz="950" dirty="0"/>
          </a:p>
        </p:txBody>
      </p:sp>
      <p:sp>
        <p:nvSpPr>
          <p:cNvPr id="41" name="Shape 39"/>
          <p:cNvSpPr/>
          <p:nvPr/>
        </p:nvSpPr>
        <p:spPr>
          <a:xfrm>
            <a:off x="8156448" y="4069080"/>
            <a:ext cx="3666744" cy="2514600"/>
          </a:xfrm>
          <a:prstGeom prst="roundRect">
            <a:avLst>
              <a:gd name="adj" fmla="val 2909"/>
            </a:avLst>
          </a:prstGeom>
          <a:solidFill>
            <a:srgbClr val="EEF4F1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8302752" y="4187952"/>
            <a:ext cx="274320" cy="27432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8302752" y="4187952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44" name="Text 42"/>
          <p:cNvSpPr/>
          <p:nvPr/>
        </p:nvSpPr>
        <p:spPr>
          <a:xfrm>
            <a:off x="8668512" y="4160520"/>
            <a:ext cx="30083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1400" dirty="0"/>
          </a:p>
        </p:txBody>
      </p:sp>
      <p:sp>
        <p:nvSpPr>
          <p:cNvPr id="45" name="Text 43"/>
          <p:cNvSpPr/>
          <p:nvPr/>
        </p:nvSpPr>
        <p:spPr>
          <a:xfrm>
            <a:off x="8321040" y="4553712"/>
            <a:ext cx="333756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Enact Mental Health Act reform to reduce coercion and ethnic disparities in detention (DHSC, 2018)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 community and early-intervention services at parity with physical health care (NHS England, 2019)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Mandate annual physical health checks to close the mortality gap (Hjorthøj et al., 2017)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Co-produce services with experts by experience to embed recovery-oriented care</a:t>
            </a:r>
            <a:endParaRPr lang="en-US" sz="950" dirty="0"/>
          </a:p>
          <a:p>
            <a:pPr marL="127000" indent="-127000"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ICD revisions should evaluate dimensional classification (Reed et al., 2019)</a:t>
            </a:r>
            <a:endParaRPr lang="en-US" sz="950" dirty="0"/>
          </a:p>
        </p:txBody>
      </p:sp>
      <p:sp>
        <p:nvSpPr>
          <p:cNvPr id="46" name="Shape 44"/>
          <p:cNvSpPr/>
          <p:nvPr/>
        </p:nvSpPr>
        <p:spPr>
          <a:xfrm>
            <a:off x="365760" y="6812280"/>
            <a:ext cx="3666744" cy="2212848"/>
          </a:xfrm>
          <a:prstGeom prst="roundRect">
            <a:avLst>
              <a:gd name="adj" fmla="val 3306"/>
            </a:avLst>
          </a:prstGeom>
          <a:solidFill>
            <a:srgbClr val="ECF1F3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7" name="Image 0" descr="/home/claude/fig1_prevalenc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076" y="6940296"/>
            <a:ext cx="3182112" cy="1600200"/>
          </a:xfrm>
          <a:prstGeom prst="rect">
            <a:avLst/>
          </a:prstGeom>
        </p:spPr>
      </p:pic>
      <p:sp>
        <p:nvSpPr>
          <p:cNvPr id="48" name="Text 45"/>
          <p:cNvSpPr/>
          <p:nvPr/>
        </p:nvSpPr>
        <p:spPr>
          <a:xfrm>
            <a:off x="502920" y="8595360"/>
            <a:ext cx="339242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5B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 Global burden of schizophrenia: around 24 million people worldwide (WHO, 2022).</a:t>
            </a:r>
            <a:endParaRPr lang="en-US" sz="750" dirty="0"/>
          </a:p>
        </p:txBody>
      </p:sp>
      <p:sp>
        <p:nvSpPr>
          <p:cNvPr id="49" name="Shape 46"/>
          <p:cNvSpPr/>
          <p:nvPr/>
        </p:nvSpPr>
        <p:spPr>
          <a:xfrm>
            <a:off x="4261104" y="6812280"/>
            <a:ext cx="3666744" cy="2212848"/>
          </a:xfrm>
          <a:prstGeom prst="roundRect">
            <a:avLst>
              <a:gd name="adj" fmla="val 3306"/>
            </a:avLst>
          </a:prstGeom>
          <a:solidFill>
            <a:srgbClr val="EEF4F1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0" name="Image 1" descr="/home/claude/fig2_mortalit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436" y="6940296"/>
            <a:ext cx="2926080" cy="1600200"/>
          </a:xfrm>
          <a:prstGeom prst="rect">
            <a:avLst/>
          </a:prstGeom>
        </p:spPr>
      </p:pic>
      <p:sp>
        <p:nvSpPr>
          <p:cNvPr id="51" name="Text 47"/>
          <p:cNvSpPr/>
          <p:nvPr/>
        </p:nvSpPr>
        <p:spPr>
          <a:xfrm>
            <a:off x="4398264" y="8595360"/>
            <a:ext cx="339242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5B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 The mortality gap: ~14.5 years of potential life lost (adapted from Hjorthøj et al., 2017).</a:t>
            </a:r>
            <a:endParaRPr lang="en-US" sz="750" dirty="0"/>
          </a:p>
        </p:txBody>
      </p:sp>
      <p:sp>
        <p:nvSpPr>
          <p:cNvPr id="52" name="Shape 48"/>
          <p:cNvSpPr/>
          <p:nvPr/>
        </p:nvSpPr>
        <p:spPr>
          <a:xfrm>
            <a:off x="8156448" y="6812280"/>
            <a:ext cx="3666744" cy="2212848"/>
          </a:xfrm>
          <a:prstGeom prst="roundRect">
            <a:avLst>
              <a:gd name="adj" fmla="val 3306"/>
            </a:avLst>
          </a:prstGeom>
          <a:solidFill>
            <a:srgbClr val="ECF1F3"/>
          </a:solidFill>
          <a:ln/>
          <a:effectLst>
            <a:outerShdw blurRad="88900" dist="25400" dir="2700000" algn="bl" rotWithShape="0">
              <a:srgbClr val="000000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3" name="Image 2" descr="/home/claude/fig3_detentio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8472" y="6940296"/>
            <a:ext cx="3282696" cy="1600200"/>
          </a:xfrm>
          <a:prstGeom prst="rect">
            <a:avLst/>
          </a:prstGeom>
        </p:spPr>
      </p:pic>
      <p:sp>
        <p:nvSpPr>
          <p:cNvPr id="54" name="Text 49"/>
          <p:cNvSpPr/>
          <p:nvPr/>
        </p:nvSpPr>
        <p:spPr>
          <a:xfrm>
            <a:off x="8293608" y="8595360"/>
            <a:ext cx="339242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5B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3. Ethnic disparity in Mental Health Act detention (adapted from Barnett et al., 2019).</a:t>
            </a:r>
            <a:endParaRPr lang="en-US" sz="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5486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1051560"/>
            <a:ext cx="5486400" cy="758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Barnett, P., Mackay, E., Matthews, H., Gate, R., Greenwood, H., Ariyo, K., Bhui, K., Halvorsrud, K., Pilling, S. and Smith, S. (2019) 'Ethnic variations in compulsory detention under the Mental Health Act: a systematic review and meta-analysis of international data', The Lancet Psychiatry, 6(4), pp. 305–317.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(2018) Modernising the Mental Health Act: increasing choice, reducing compulsion. Final report of the Independent Review of the Mental Health Act 1983. London: DHSC.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Foucault, M. (2006) History of Madness. Translated by J. Murphy and J. Khalfa. London: Routledge.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Hjorthøj, C., Stürup, A.E., McGrath, J.J. and Nordentoft, M. (2017) 'Years of potential life lost and life expectancy in schizophrenia: a systematic review and meta-analysis', The Lancet Psychiatry, 4(4), pp. 295–301.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Jauhar, S., Johnstone, M. and McKenna, P.J. (2022) 'Schizophrenia', The Lancet, 399(10323), pp. 473–486.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Killaspy, H. (2006) 'From the asylum to community care: learning from experience', British Medical Bulletin, 79–80(1), pp. 245–258.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Moncrieff, J. (2013) The Bitterest Pills: The Troubling Story of Antipsychotic Drugs. Basingstoke: Palgrave Macmillan.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6263640" y="1051560"/>
            <a:ext cx="5486400" cy="7589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for Health and Care Excellence (2014) Psychosis and schizophrenia in adults: prevention and management. Clinical guideline CG178. London: NICE.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Reed, G.M., First, M.B., Kogan, C.S., Hyman, S.E., Gureje, O., Gaebel, W., Maj, M., Stein, D.J., Maercker, A., Tyrer, P. and Claudino, A. (2019) 'Innovations and changes in the ICD-11 classification of mental, behavioural and neurodevelopmental disorders', World Psychiatry, 18(1), pp. 3–19.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Scull, A. (2015) Madness in Civilization: A Cultural History of Insanity, from the Bible to Freud, from the Madhouse to Modern Medicine. London: Thames &amp; Hudson.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Shorter, E. (1997) A History of Psychiatry: From the Era of the Asylum to the Age of Prozac. New York: John Wiley &amp; Sons.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Thornicroft, G., Mehta, N., Clement, S., Evans-Lacko, S., Doherty, M., Rose, D., Koschorke, M., Shidhaye, R., O'Reilly, C. and Henderson, C. (2016) 'Evidence for effective interventions to reduce mental-health-related stigma and discrimination', The Lancet, 387(10023), pp. 1123–1132.</a:t>
            </a:r>
            <a:endParaRPr lang="en-US" sz="105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050" dirty="0">
                <a:solidFill>
                  <a:srgbClr val="2633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(2022) ICD-11: International Classification of Diseases, 11th revision. Geneva: World Health Organization.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457200" y="8686800"/>
            <a:ext cx="11247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B6B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sources cited in accordance with UWTSD Harvard referencing conventions.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1207</Words>
  <Application>Microsoft Office PowerPoint</Application>
  <PresentationFormat>Custom</PresentationFormat>
  <Paragraphs>71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Schizophrenia: Historical and Contemporary Treatment</dc:title>
  <dc:subject>PptxGenJS Presentation</dc:subject>
  <dc:creator>Simona Elisabeta Brenda</dc:creator>
  <cp:revision>2</cp:revision>
  <dcterms:created xsi:type="dcterms:W3CDTF">2026-06-09T18:33:08Z</dcterms:created>
  <dcterms:modified xsi:type="dcterms:W3CDTF">2026-06-09T18:38:35Z</dcterms:modified>
</cp:coreProperties>
</file>