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58" r:id="rId5"/>
    <p:sldId id="260" r:id="rId6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0CACA"/>
    <a:srgbClr val="85CEFF"/>
    <a:srgbClr val="DC85FF"/>
    <a:srgbClr val="00EED2"/>
    <a:srgbClr val="D05872"/>
    <a:srgbClr val="C2313E"/>
    <a:srgbClr val="D67F58"/>
    <a:srgbClr val="E04E63"/>
    <a:srgbClr val="B76537"/>
    <a:srgbClr val="BB77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300" autoAdjust="0"/>
  </p:normalViewPr>
  <p:slideViewPr>
    <p:cSldViewPr>
      <p:cViewPr>
        <p:scale>
          <a:sx n="156" d="100"/>
          <a:sy n="156" d="100"/>
        </p:scale>
        <p:origin x="-372" y="7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152705" cy="1527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18E60-4300-4729-A0D7-6AB984C3922D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533E96-F078-4B3D-A8F4-F1AF21EBC3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300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1.Political Factors </a:t>
            </a:r>
          </a:p>
          <a:p>
            <a:r>
              <a:rPr lang="en-US" dirty="0" smtClean="0"/>
              <a:t>1a.</a:t>
            </a:r>
            <a:r>
              <a:rPr lang="ro-RO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Tax</a:t>
            </a:r>
            <a:r>
              <a:rPr lang="ro-RO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Polic</a:t>
            </a:r>
            <a:r>
              <a:rPr 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</a:t>
            </a:r>
            <a:endParaRPr lang="en-US" dirty="0" smtClean="0"/>
          </a:p>
          <a:p>
            <a:r>
              <a:rPr lang="en-US" dirty="0" smtClean="0"/>
              <a:t>1b.</a:t>
            </a:r>
            <a:r>
              <a:rPr lang="ro-RO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Bureaucracy</a:t>
            </a:r>
            <a:endParaRPr lang="en-US" dirty="0" smtClean="0"/>
          </a:p>
          <a:p>
            <a:r>
              <a:rPr lang="en-US" dirty="0" smtClean="0"/>
              <a:t>1c.Stability</a:t>
            </a:r>
          </a:p>
          <a:p>
            <a:r>
              <a:rPr lang="en-US" dirty="0" smtClean="0"/>
              <a:t>2.</a:t>
            </a:r>
            <a:r>
              <a:rPr lang="en-US" baseline="0" dirty="0" smtClean="0"/>
              <a:t> Economical Factors:</a:t>
            </a:r>
          </a:p>
          <a:p>
            <a:r>
              <a:rPr lang="en-US" baseline="0" dirty="0" smtClean="0"/>
              <a:t>2a.Wages</a:t>
            </a:r>
          </a:p>
          <a:p>
            <a:r>
              <a:rPr lang="en-US" baseline="0" dirty="0" smtClean="0"/>
              <a:t>2b.</a:t>
            </a:r>
            <a:r>
              <a:rPr lang="ro-RO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Economic </a:t>
            </a:r>
            <a:r>
              <a:rPr lang="ro-RO" sz="1200" b="0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Growth</a:t>
            </a:r>
            <a:r>
              <a:rPr lang="ro-RO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Rates</a:t>
            </a:r>
            <a:endParaRPr lang="en-US" baseline="0" dirty="0" smtClean="0"/>
          </a:p>
          <a:p>
            <a:r>
              <a:rPr lang="en-US" baseline="0" dirty="0" smtClean="0"/>
              <a:t>2c.</a:t>
            </a:r>
            <a:r>
              <a:rPr lang="ro-RO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Unemployment</a:t>
            </a:r>
            <a:r>
              <a:rPr lang="ro-RO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Rates</a:t>
            </a:r>
            <a:endParaRPr lang="en-US" baseline="0" dirty="0" smtClean="0"/>
          </a:p>
          <a:p>
            <a:r>
              <a:rPr lang="en-US" baseline="0" dirty="0" smtClean="0"/>
              <a:t>3.Social Factors:</a:t>
            </a:r>
          </a:p>
          <a:p>
            <a:r>
              <a:rPr lang="en-US" baseline="0" dirty="0" smtClean="0"/>
              <a:t>3a.</a:t>
            </a:r>
            <a:r>
              <a:rPr lang="ro-RO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Career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Attitude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</a:t>
            </a:r>
            <a:endParaRPr lang="en-US" baseline="0" dirty="0" smtClean="0"/>
          </a:p>
          <a:p>
            <a:r>
              <a:rPr lang="en-US" baseline="0" dirty="0" smtClean="0"/>
              <a:t>3b.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Health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Consciousness</a:t>
            </a:r>
            <a:endParaRPr lang="en-US" baseline="0" dirty="0" smtClean="0"/>
          </a:p>
          <a:p>
            <a:r>
              <a:rPr lang="en-US" baseline="0" dirty="0" smtClean="0"/>
              <a:t>3c.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Cultural 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Aspects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&amp; 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Perceptions</a:t>
            </a:r>
            <a:endParaRPr lang="en-US" baseline="0" dirty="0" smtClean="0"/>
          </a:p>
          <a:p>
            <a:r>
              <a:rPr lang="en-US" baseline="0" dirty="0" smtClean="0"/>
              <a:t>4.Technological Factors</a:t>
            </a:r>
          </a:p>
          <a:p>
            <a:r>
              <a:rPr lang="en-US" baseline="0" dirty="0" smtClean="0"/>
              <a:t>4a.</a:t>
            </a:r>
            <a:r>
              <a:rPr lang="ro-RO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R&amp;D</a:t>
            </a:r>
            <a:r>
              <a:rPr lang="en-US" sz="12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Activity</a:t>
            </a:r>
            <a:endParaRPr lang="en-US" baseline="0" dirty="0" smtClean="0"/>
          </a:p>
          <a:p>
            <a:r>
              <a:rPr lang="en-US" baseline="0" dirty="0" smtClean="0"/>
              <a:t>4b.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Automation</a:t>
            </a:r>
            <a:endParaRPr lang="en-US" baseline="0" dirty="0" smtClean="0"/>
          </a:p>
          <a:p>
            <a:r>
              <a:rPr lang="en-US" baseline="0" dirty="0" smtClean="0"/>
              <a:t>4c.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Rate of change in technology</a:t>
            </a:r>
            <a:endParaRPr lang="en-US" baseline="0" dirty="0" smtClean="0"/>
          </a:p>
          <a:p>
            <a:r>
              <a:rPr lang="en-US" baseline="0" dirty="0" smtClean="0"/>
              <a:t>5.Legal Factors</a:t>
            </a:r>
          </a:p>
          <a:p>
            <a:r>
              <a:rPr lang="en-US" baseline="0" dirty="0" smtClean="0"/>
              <a:t>5a.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Industry 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Regulation</a:t>
            </a:r>
            <a:endParaRPr lang="en-US" baseline="0" dirty="0" smtClean="0"/>
          </a:p>
          <a:p>
            <a:r>
              <a:rPr lang="en-US" baseline="0" dirty="0" smtClean="0"/>
              <a:t>5b.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Licenses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&amp; 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Permits</a:t>
            </a:r>
            <a:endParaRPr lang="en-US" baseline="0" dirty="0" smtClean="0"/>
          </a:p>
          <a:p>
            <a:r>
              <a:rPr lang="en-US" baseline="0" dirty="0" smtClean="0"/>
              <a:t>5c.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Labor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Laws</a:t>
            </a:r>
            <a:endParaRPr lang="en-US" baseline="0" dirty="0" smtClean="0"/>
          </a:p>
          <a:p>
            <a:r>
              <a:rPr lang="en-US" baseline="0" dirty="0" smtClean="0"/>
              <a:t>6 Environmental  Factors:</a:t>
            </a:r>
          </a:p>
          <a:p>
            <a:r>
              <a:rPr lang="en-US" baseline="0" dirty="0" smtClean="0"/>
              <a:t>6a.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Pollution</a:t>
            </a:r>
            <a:endParaRPr lang="en-US" baseline="0" dirty="0" smtClean="0"/>
          </a:p>
          <a:p>
            <a:r>
              <a:rPr lang="en-US" baseline="0" dirty="0" smtClean="0"/>
              <a:t>6b.Work Condition</a:t>
            </a:r>
          </a:p>
          <a:p>
            <a:r>
              <a:rPr lang="en-US" baseline="0" dirty="0" smtClean="0"/>
              <a:t>6c.Work </a:t>
            </a:r>
            <a:r>
              <a:rPr lang="en-US" baseline="0" dirty="0" err="1" smtClean="0"/>
              <a:t>CLimate</a:t>
            </a:r>
            <a:endParaRPr lang="ro-RO" dirty="0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6859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350B06-B074-48FC-8CFD-53D2CD8FB95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5968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09905" y="1655520"/>
            <a:ext cx="8076895" cy="1527050"/>
          </a:xfr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</a:t>
            </a:r>
            <a:br>
              <a:rPr lang="en-US" dirty="0"/>
            </a:br>
            <a:r>
              <a:rPr lang="en-US" dirty="0"/>
              <a:t>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905" y="3182570"/>
            <a:ext cx="8076895" cy="763525"/>
          </a:xfrm>
        </p:spPr>
        <p:txBody>
          <a:bodyPr>
            <a:normAutofit/>
          </a:bodyPr>
          <a:lstStyle>
            <a:lvl1pPr marL="0" indent="0" algn="r">
              <a:buNone/>
              <a:defRPr sz="2800" b="0" i="0">
                <a:solidFill>
                  <a:schemeClr val="bg1"/>
                </a:solidFill>
              </a:defRPr>
            </a:lvl1pPr>
            <a:lvl2pPr marL="4571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13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3875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0730" y="308127"/>
            <a:ext cx="8246071" cy="789601"/>
          </a:xfrm>
        </p:spPr>
        <p:txBody>
          <a:bodyPr>
            <a:normAutofit/>
          </a:bodyPr>
          <a:lstStyle>
            <a:lvl1pPr algn="r">
              <a:defRPr sz="3600" baseline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0730" y="1502816"/>
            <a:ext cx="8246071" cy="3243872"/>
          </a:xfrm>
        </p:spPr>
        <p:txBody>
          <a:bodyPr/>
          <a:lstStyle>
            <a:lvl1pPr algn="l">
              <a:defRPr sz="2800">
                <a:solidFill>
                  <a:schemeClr val="tx1"/>
                </a:solidFill>
              </a:defRPr>
            </a:lvl1pPr>
            <a:lvl2pPr algn="l">
              <a:defRPr>
                <a:solidFill>
                  <a:schemeClr val="tx1"/>
                </a:solidFill>
              </a:defRPr>
            </a:lvl2pPr>
            <a:lvl3pPr algn="l">
              <a:defRPr>
                <a:solidFill>
                  <a:schemeClr val="tx1"/>
                </a:solidFill>
              </a:defRPr>
            </a:lvl3pPr>
            <a:lvl4pPr algn="l">
              <a:defRPr>
                <a:solidFill>
                  <a:schemeClr val="tx1"/>
                </a:solidFill>
              </a:defRPr>
            </a:lvl4pPr>
            <a:lvl5pPr algn="l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4471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6015" y="433880"/>
            <a:ext cx="6710785" cy="763525"/>
          </a:xfrm>
        </p:spPr>
        <p:txBody>
          <a:bodyPr>
            <a:normAutofit/>
          </a:bodyPr>
          <a:lstStyle>
            <a:lvl1pPr algn="l">
              <a:defRPr sz="360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76015" y="1295450"/>
            <a:ext cx="6710785" cy="3344113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391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189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3441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6791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552" y="281176"/>
            <a:ext cx="8076896" cy="789615"/>
          </a:xfrm>
        </p:spPr>
        <p:txBody>
          <a:bodyPr>
            <a:normAutofit/>
          </a:bodyPr>
          <a:lstStyle>
            <a:lvl1pPr algn="r">
              <a:defRPr sz="3600" baseline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6879" y="1655520"/>
            <a:ext cx="4040188" cy="479822"/>
          </a:xfrm>
        </p:spPr>
        <p:txBody>
          <a:bodyPr anchor="b"/>
          <a:lstStyle>
            <a:lvl1pPr marL="0" indent="0" algn="ctr">
              <a:buNone/>
              <a:defRPr sz="2400" b="1">
                <a:solidFill>
                  <a:schemeClr val="tx1"/>
                </a:solidFill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6879" y="2127917"/>
            <a:ext cx="4040188" cy="2276294"/>
          </a:xfrm>
        </p:spPr>
        <p:txBody>
          <a:bodyPr/>
          <a:lstStyle>
            <a:lvl1pPr algn="ctr">
              <a:defRPr sz="2400">
                <a:solidFill>
                  <a:schemeClr val="tx1"/>
                </a:solidFill>
              </a:defRPr>
            </a:lvl1pPr>
            <a:lvl2pPr algn="ctr">
              <a:defRPr sz="2000">
                <a:solidFill>
                  <a:schemeClr val="tx1"/>
                </a:solidFill>
              </a:defRPr>
            </a:lvl2pPr>
            <a:lvl3pPr algn="ctr">
              <a:defRPr sz="1800">
                <a:solidFill>
                  <a:schemeClr val="tx1"/>
                </a:solidFill>
              </a:defRPr>
            </a:lvl3pPr>
            <a:lvl4pPr algn="ctr">
              <a:defRPr sz="1600">
                <a:solidFill>
                  <a:schemeClr val="tx1"/>
                </a:solidFill>
              </a:defRPr>
            </a:lvl4pPr>
            <a:lvl5pPr algn="ctr"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002" y="1655520"/>
            <a:ext cx="4041775" cy="479822"/>
          </a:xfrm>
        </p:spPr>
        <p:txBody>
          <a:bodyPr anchor="b"/>
          <a:lstStyle>
            <a:lvl1pPr marL="0" indent="0" algn="ctr">
              <a:buNone/>
              <a:defRPr sz="2400" b="1">
                <a:solidFill>
                  <a:schemeClr val="tx1"/>
                </a:solidFill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2" y="2127917"/>
            <a:ext cx="4041775" cy="2276294"/>
          </a:xfrm>
        </p:spPr>
        <p:txBody>
          <a:bodyPr/>
          <a:lstStyle>
            <a:lvl1pPr algn="ctr">
              <a:defRPr sz="2400">
                <a:solidFill>
                  <a:schemeClr val="tx1"/>
                </a:solidFill>
              </a:defRPr>
            </a:lvl1pPr>
            <a:lvl2pPr algn="ctr">
              <a:defRPr sz="2000">
                <a:solidFill>
                  <a:schemeClr val="tx1"/>
                </a:solidFill>
              </a:defRPr>
            </a:lvl2pPr>
            <a:lvl3pPr algn="ctr">
              <a:defRPr sz="1800">
                <a:solidFill>
                  <a:schemeClr val="tx1"/>
                </a:solidFill>
              </a:defRPr>
            </a:lvl3pPr>
            <a:lvl4pPr algn="ctr">
              <a:defRPr sz="1600">
                <a:solidFill>
                  <a:schemeClr val="tx1"/>
                </a:solidFill>
              </a:defRPr>
            </a:lvl4pPr>
            <a:lvl5pPr algn="ctr"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2911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7731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864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90"/>
            <a:ext cx="5111751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2" y="1076328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452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5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607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665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 descr="E:\websites\free-power-point-templates\2012\logos.png">
            <a:extLst>
              <a:ext uri="{FF2B5EF4-FFF2-40B4-BE49-F238E27FC236}">
                <a16:creationId xmlns="" xmlns:a16="http://schemas.microsoft.com/office/drawing/2014/main" id="{08B89D22-1D6E-450B-881F-4D2A4C527F72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8475" y="2326215"/>
            <a:ext cx="1463784" cy="5269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3609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11E867DF-3DCA-4725-94F0-F2B6BD747A82}"/>
              </a:ext>
            </a:extLst>
          </p:cNvPr>
          <p:cNvSpPr txBox="1"/>
          <p:nvPr userDrawn="1"/>
        </p:nvSpPr>
        <p:spPr>
          <a:xfrm>
            <a:off x="-9149" y="5213747"/>
            <a:ext cx="83896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This presentation uses a free template provided by FPPT.com</a:t>
            </a:r>
          </a:p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www.free-power-point-templates.com</a:t>
            </a:r>
          </a:p>
        </p:txBody>
      </p:sp>
    </p:spTree>
    <p:extLst>
      <p:ext uri="{BB962C8B-B14F-4D97-AF65-F5344CB8AC3E}">
        <p14:creationId xmlns:p14="http://schemas.microsoft.com/office/powerpoint/2010/main" val="1944039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xStyles>
    <p:titleStyle>
      <a:lvl1pPr algn="ctr" defTabSz="914377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91" indent="-342891" algn="l" defTabSz="914377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32" indent="-285744" algn="l" defTabSz="914377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NHS </a:t>
            </a:r>
            <a:r>
              <a:rPr lang="en-GB" dirty="0" smtClean="0"/>
              <a:t>Absenteeism</a:t>
            </a: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Florina </a:t>
            </a:r>
            <a:r>
              <a:rPr lang="en-US" dirty="0" err="1" smtClean="0"/>
              <a:t>Petre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>I</a:t>
            </a:r>
            <a:r>
              <a:rPr lang="en-US" dirty="0" smtClean="0"/>
              <a:t>d:2026993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9203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966" y="293529"/>
            <a:ext cx="8237836" cy="751171"/>
          </a:xfrm>
        </p:spPr>
        <p:txBody>
          <a:bodyPr>
            <a:normAutofit/>
          </a:bodyPr>
          <a:lstStyle/>
          <a:p>
            <a:r>
              <a:rPr lang="en-GB" i="1" dirty="0" smtClean="0">
                <a:effectLst/>
              </a:rPr>
              <a:t>Research-informed</a:t>
            </a:r>
            <a:r>
              <a:rPr lang="en-GB" dirty="0" smtClean="0">
                <a:effectLst/>
              </a:rPr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Interpersonal conflict.</a:t>
            </a:r>
          </a:p>
          <a:p>
            <a:r>
              <a:rPr lang="en-GB" dirty="0"/>
              <a:t>Communication </a:t>
            </a:r>
            <a:r>
              <a:rPr lang="en-GB" dirty="0" smtClean="0"/>
              <a:t>problems</a:t>
            </a:r>
          </a:p>
          <a:p>
            <a:r>
              <a:rPr lang="en-US" dirty="0" smtClean="0"/>
              <a:t>W</a:t>
            </a:r>
            <a:r>
              <a:rPr lang="ro-RO" dirty="0" err="1" smtClean="0"/>
              <a:t>hisper</a:t>
            </a:r>
            <a:endParaRPr lang="en-GB" dirty="0" smtClean="0"/>
          </a:p>
          <a:p>
            <a:r>
              <a:rPr lang="en-US" dirty="0" smtClean="0"/>
              <a:t>B</a:t>
            </a:r>
            <a:r>
              <a:rPr lang="ro-RO" dirty="0" err="1" smtClean="0"/>
              <a:t>lustering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US" dirty="0" smtClean="0"/>
              <a:t>U</a:t>
            </a:r>
            <a:r>
              <a:rPr lang="ro-RO" dirty="0" err="1" smtClean="0"/>
              <a:t>nwanted</a:t>
            </a:r>
            <a:r>
              <a:rPr lang="ro-RO" dirty="0" smtClean="0"/>
              <a:t> </a:t>
            </a:r>
            <a:r>
              <a:rPr lang="ro-RO" dirty="0" err="1"/>
              <a:t>behaviour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/>
              <a:t>Discrimination.</a:t>
            </a:r>
          </a:p>
          <a:p>
            <a:r>
              <a:rPr lang="en-GB" dirty="0"/>
              <a:t>Low motivation and job satisfaction.</a:t>
            </a:r>
          </a:p>
          <a:p>
            <a:r>
              <a:rPr lang="en-GB" dirty="0"/>
              <a:t>Performance issues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3309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in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9540" y="891995"/>
            <a:ext cx="5451265" cy="2840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6338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chemeClr val="tx1"/>
                </a:solidFill>
                <a:effectLst/>
              </a:rPr>
              <a:t>Research-informed</a:t>
            </a:r>
            <a:r>
              <a:rPr lang="en-GB" dirty="0" smtClean="0">
                <a:solidFill>
                  <a:schemeClr val="tx1"/>
                </a:solidFill>
                <a:effectLst/>
              </a:rPr>
              <a:t> </a:t>
            </a:r>
            <a:r>
              <a:rPr lang="en-GB" dirty="0">
                <a:solidFill>
                  <a:schemeClr val="tx1"/>
                </a:solidFill>
                <a:effectLst/>
              </a:rPr>
              <a:t>cause-and-effect analysis 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12" name="Imagine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50110"/>
            <a:ext cx="9144000" cy="379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07837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in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3310" y="1808225"/>
            <a:ext cx="5228539" cy="2379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1006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64</Words>
  <Application>Microsoft Office PowerPoint</Application>
  <PresentationFormat>Expunere pe ecran (16:9)</PresentationFormat>
  <Paragraphs>37</Paragraphs>
  <Slides>5</Slides>
  <Notes>2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5</vt:i4>
      </vt:variant>
    </vt:vector>
  </HeadingPairs>
  <TitlesOfParts>
    <vt:vector size="6" baseType="lpstr">
      <vt:lpstr>Office Theme</vt:lpstr>
      <vt:lpstr>NHS Absenteeism Florina Petre Id:2026993</vt:lpstr>
      <vt:lpstr>Research-informed </vt:lpstr>
      <vt:lpstr>Prezentare PowerPoint</vt:lpstr>
      <vt:lpstr>Research-informed cause-and-effect analysis </vt:lpstr>
      <vt:lpstr>Prezentare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2017-08-01T15:40:51Z</dcterms:created>
  <dcterms:modified xsi:type="dcterms:W3CDTF">2022-03-10T08:46:21Z</dcterms:modified>
</cp:coreProperties>
</file>