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237408-1C01-4263-8A13-3DEA721F2936}" v="202" dt="2020-07-25T23:31:21.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6" d="100"/>
          <a:sy n="96" d="100"/>
        </p:scale>
        <p:origin x="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17820-D914-417E-9EFA-F15BC98D25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0D105E-98F3-4B35-89DC-D0B043F1FD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7B8ECD-18A3-4C63-9A47-66221B312B0C}"/>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5" name="Footer Placeholder 4">
            <a:extLst>
              <a:ext uri="{FF2B5EF4-FFF2-40B4-BE49-F238E27FC236}">
                <a16:creationId xmlns:a16="http://schemas.microsoft.com/office/drawing/2014/main" id="{71E099FF-6292-4DED-ABC6-7F13AC994D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453BD4-DED7-414F-853D-069AD76D9D88}"/>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732512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D5715-9806-4C2E-B91E-2AD90C4243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301076-08C2-4C80-844A-0B7F1E56D0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7D024B-7E81-4FA3-B17E-DB62825F103B}"/>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5" name="Footer Placeholder 4">
            <a:extLst>
              <a:ext uri="{FF2B5EF4-FFF2-40B4-BE49-F238E27FC236}">
                <a16:creationId xmlns:a16="http://schemas.microsoft.com/office/drawing/2014/main" id="{E3364CCD-9736-4116-8BF1-8DEBFFA4C1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2CB6E3-A6AF-4CD2-B173-D5B852C3FD94}"/>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3613818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4D84B-A6CB-4892-B0CC-2E07AACB84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A24C82-CF5E-44EE-B10A-83DABC7320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50AFD1-FBDD-480E-925E-69E29B48F751}"/>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5" name="Footer Placeholder 4">
            <a:extLst>
              <a:ext uri="{FF2B5EF4-FFF2-40B4-BE49-F238E27FC236}">
                <a16:creationId xmlns:a16="http://schemas.microsoft.com/office/drawing/2014/main" id="{7022731D-588E-471F-915B-33502BA0B7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167D94-D4EC-499D-AC50-EED306A67DCB}"/>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2024630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2B94C-E1E1-44B8-94F2-74DEF81672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4521AF-3B5F-4511-B9CE-2A1A01ABC1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3BB38D-3216-428E-9243-5997DA4A5E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5C0D6F-0FC0-422B-B099-B6A4B6263485}"/>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6" name="Footer Placeholder 5">
            <a:extLst>
              <a:ext uri="{FF2B5EF4-FFF2-40B4-BE49-F238E27FC236}">
                <a16:creationId xmlns:a16="http://schemas.microsoft.com/office/drawing/2014/main" id="{217530CA-8E9A-4113-A6D3-EC9D760247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1E2C2-4656-4E6A-A4FB-50BF51A81F56}"/>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737505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A1794-5193-4A9E-AA6F-7E84A18449C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B5584F-9D6B-4630-B62D-72D68564FF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CA563C-5C4B-492C-8DAA-C27BE40937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942C5C-9AC1-424F-90E2-8F93CED7EA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A7ACB0-1F47-4838-BC3F-D7E59EFA3A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2FCEC7-C1C0-44AF-B26D-92322C5110E5}"/>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8" name="Footer Placeholder 7">
            <a:extLst>
              <a:ext uri="{FF2B5EF4-FFF2-40B4-BE49-F238E27FC236}">
                <a16:creationId xmlns:a16="http://schemas.microsoft.com/office/drawing/2014/main" id="{AB2C8CD3-E937-4125-80E7-BD843DCF4E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44C7E-B12F-4BE2-86E0-A019F23754CC}"/>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429949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AFFC8-EBFF-449A-A360-F968BB0971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D06414-5F11-41EA-BF67-804A458B9C29}"/>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4" name="Footer Placeholder 3">
            <a:extLst>
              <a:ext uri="{FF2B5EF4-FFF2-40B4-BE49-F238E27FC236}">
                <a16:creationId xmlns:a16="http://schemas.microsoft.com/office/drawing/2014/main" id="{2EA18FC9-BF63-48E6-9868-382C28FC5D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987384-8FA3-491B-8A6B-02CC177E73FD}"/>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3129051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F814BF-F388-44A2-92D3-F189D7754628}"/>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3" name="Footer Placeholder 2">
            <a:extLst>
              <a:ext uri="{FF2B5EF4-FFF2-40B4-BE49-F238E27FC236}">
                <a16:creationId xmlns:a16="http://schemas.microsoft.com/office/drawing/2014/main" id="{FDE0FBEC-FFB8-40E0-9590-782881820D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3EC80A-D23A-4DAA-BEA6-DCFDF2F37192}"/>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1156135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43908-4654-49C9-956C-A893CDAE81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DC573D-FBA1-4EC4-B99B-B36876273C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E43E6A-7A73-4B39-9DF2-3F63E7FA5C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48A7DB-C06B-4A00-AB45-EB364F8EE130}"/>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6" name="Footer Placeholder 5">
            <a:extLst>
              <a:ext uri="{FF2B5EF4-FFF2-40B4-BE49-F238E27FC236}">
                <a16:creationId xmlns:a16="http://schemas.microsoft.com/office/drawing/2014/main" id="{78D2E56D-D119-4D40-809F-4B19C24E1A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750048-7003-41AA-814F-421F560D1EAA}"/>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3927360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A2E30-45B7-4D90-BA26-68FF1EF74E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103C1D-1708-4F54-9049-3AA67F7F4E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1E1B03-57ED-462A-89E1-6F156A3D2A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E9600A-99EF-4196-AA51-91C87AA607E9}"/>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6" name="Footer Placeholder 5">
            <a:extLst>
              <a:ext uri="{FF2B5EF4-FFF2-40B4-BE49-F238E27FC236}">
                <a16:creationId xmlns:a16="http://schemas.microsoft.com/office/drawing/2014/main" id="{B95F5884-3784-4163-8902-34CE06D40F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B60147-EF54-46A8-AA69-61095269CDEB}"/>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2485796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6133E-8F31-4F90-9C9B-79D8657159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6A6BAD-CFBE-435C-914A-C5655122D9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96D8C4-4A0A-44A2-9562-42244F88FAB7}"/>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5" name="Footer Placeholder 4">
            <a:extLst>
              <a:ext uri="{FF2B5EF4-FFF2-40B4-BE49-F238E27FC236}">
                <a16:creationId xmlns:a16="http://schemas.microsoft.com/office/drawing/2014/main" id="{D9F7A3C6-DF43-4A03-9E31-5AF3C2EABC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270879-3A70-41C3-B708-37C39F3B8E43}"/>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2483101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2E11E6-0578-464C-A08A-C523FDCE88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8C2337-101B-45E3-A375-E450EFE5FDA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B06869-3BAB-41B0-90C0-FE1CA3D943D8}"/>
              </a:ext>
            </a:extLst>
          </p:cNvPr>
          <p:cNvSpPr>
            <a:spLocks noGrp="1"/>
          </p:cNvSpPr>
          <p:nvPr>
            <p:ph type="dt" sz="half" idx="10"/>
          </p:nvPr>
        </p:nvSpPr>
        <p:spPr/>
        <p:txBody>
          <a:bodyPr/>
          <a:lstStyle/>
          <a:p>
            <a:fld id="{5FCB6CE5-C611-45DB-B4C5-8B24612B4FA5}" type="datetimeFigureOut">
              <a:rPr lang="en-GB" smtClean="0"/>
              <a:t>10/08/2020</a:t>
            </a:fld>
            <a:endParaRPr lang="en-GB"/>
          </a:p>
        </p:txBody>
      </p:sp>
      <p:sp>
        <p:nvSpPr>
          <p:cNvPr id="5" name="Footer Placeholder 4">
            <a:extLst>
              <a:ext uri="{FF2B5EF4-FFF2-40B4-BE49-F238E27FC236}">
                <a16:creationId xmlns:a16="http://schemas.microsoft.com/office/drawing/2014/main" id="{4065F10D-AFBC-4852-9D1A-E955420F8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6C0F49-6325-4697-8DE9-D7C05FC445A9}"/>
              </a:ext>
            </a:extLst>
          </p:cNvPr>
          <p:cNvSpPr>
            <a:spLocks noGrp="1"/>
          </p:cNvSpPr>
          <p:nvPr>
            <p:ph type="sldNum" sz="quarter" idx="12"/>
          </p:nvPr>
        </p:nvSpPr>
        <p:spPr/>
        <p:txBody>
          <a:bodyPr/>
          <a:lstStyle/>
          <a:p>
            <a:fld id="{2DF0F569-E561-49F5-BFBE-A1A0AEC4A123}" type="slidenum">
              <a:rPr lang="en-GB" smtClean="0"/>
              <a:t>‹#›</a:t>
            </a:fld>
            <a:endParaRPr lang="en-GB"/>
          </a:p>
        </p:txBody>
      </p:sp>
    </p:spTree>
    <p:extLst>
      <p:ext uri="{BB962C8B-B14F-4D97-AF65-F5344CB8AC3E}">
        <p14:creationId xmlns:p14="http://schemas.microsoft.com/office/powerpoint/2010/main" val="997629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A02FB8-5DC3-4A86-85DA-8F3AB77404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D48671-692C-4291-8C74-B95A74BA66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8F1558-CDF3-43ED-95B0-12B080909B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CB6CE5-C611-45DB-B4C5-8B24612B4FA5}" type="datetimeFigureOut">
              <a:rPr lang="en-GB" smtClean="0"/>
              <a:t>10/08/2020</a:t>
            </a:fld>
            <a:endParaRPr lang="en-GB"/>
          </a:p>
        </p:txBody>
      </p:sp>
      <p:sp>
        <p:nvSpPr>
          <p:cNvPr id="5" name="Footer Placeholder 4">
            <a:extLst>
              <a:ext uri="{FF2B5EF4-FFF2-40B4-BE49-F238E27FC236}">
                <a16:creationId xmlns:a16="http://schemas.microsoft.com/office/drawing/2014/main" id="{0BFBCD39-9B44-4233-ADF3-0E8E6E3612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5DF1531-0D80-45AF-B77D-7929147B32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F0F569-E561-49F5-BFBE-A1A0AEC4A123}" type="slidenum">
              <a:rPr lang="en-GB" smtClean="0"/>
              <a:t>‹#›</a:t>
            </a:fld>
            <a:endParaRPr lang="en-GB"/>
          </a:p>
        </p:txBody>
      </p:sp>
    </p:spTree>
    <p:extLst>
      <p:ext uri="{BB962C8B-B14F-4D97-AF65-F5344CB8AC3E}">
        <p14:creationId xmlns:p14="http://schemas.microsoft.com/office/powerpoint/2010/main" val="2558402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gov.wales/sites/default/files/publications/2018-11/what-interventions-should-you-use-in-your-school.pdf" TargetMode="External"/><Relationship Id="rId13" Type="http://schemas.openxmlformats.org/officeDocument/2006/relationships/hyperlink" Target="https://www.kisscc0.com/clipart/poverty-cartoon-computer-icons-poor-male-5-1o9h7m/" TargetMode="External"/><Relationship Id="rId3" Type="http://schemas.openxmlformats.org/officeDocument/2006/relationships/hyperlink" Target="https://www.cardiff.gov.uk/ENG/resident/Schools-and-learning/Financial-support/pupil-development-grant/Pages/default.aspx" TargetMode="External"/><Relationship Id="rId7" Type="http://schemas.openxmlformats.org/officeDocument/2006/relationships/hyperlink" Target="https://www.simplypsychology.org/maslow.html" TargetMode="External"/><Relationship Id="rId12" Type="http://schemas.openxmlformats.org/officeDocument/2006/relationships/hyperlink" Target="http://clipart-library.com/poverty-family-cliparts.html" TargetMode="External"/><Relationship Id="rId2" Type="http://schemas.openxmlformats.org/officeDocument/2006/relationships/hyperlink" Target="https://www.bbc.co.uk/news/uk-wales-politics-43157012" TargetMode="External"/><Relationship Id="rId1" Type="http://schemas.openxmlformats.org/officeDocument/2006/relationships/slideLayout" Target="../slideLayouts/slideLayout7.xml"/><Relationship Id="rId6" Type="http://schemas.openxmlformats.org/officeDocument/2006/relationships/hyperlink" Target="https://seneddresearch.blog/2018/04/11/next-steps-for-the-pupil-development-grant/" TargetMode="External"/><Relationship Id="rId11" Type="http://schemas.openxmlformats.org/officeDocument/2006/relationships/hyperlink" Target="https://en.wikipedia.org/wiki/City_and_County_of_Swansea_Council" TargetMode="External"/><Relationship Id="rId5" Type="http://schemas.openxmlformats.org/officeDocument/2006/relationships/hyperlink" Target="https://www.walesonline.co.uk/news/wales-news/pupil-deprivation-grant-having-positive-8118071" TargetMode="External"/><Relationship Id="rId10" Type="http://schemas.openxmlformats.org/officeDocument/2006/relationships/hyperlink" Target="https://pngio.com/PNG/a11978-confused-boy-png.html" TargetMode="External"/><Relationship Id="rId4" Type="http://schemas.openxmlformats.org/officeDocument/2006/relationships/hyperlink" Target="http://www.socialinclusion.ie/documents/DG_presenation.ppt" TargetMode="External"/><Relationship Id="rId9" Type="http://schemas.openxmlformats.org/officeDocument/2006/relationships/hyperlink" Target="https://gov.wales/pupil-development-grant-access" TargetMode="External"/><Relationship Id="rId14" Type="http://schemas.openxmlformats.org/officeDocument/2006/relationships/hyperlink" Target="https://www.kisscc0.com/clipart/clip-art-christmas-poverty-can-stock-photo-poor-fe-753zz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90D96AF-F0EF-4C95-A8C7-F8882C87AECA}"/>
              </a:ext>
            </a:extLst>
          </p:cNvPr>
          <p:cNvSpPr/>
          <p:nvPr/>
        </p:nvSpPr>
        <p:spPr>
          <a:xfrm>
            <a:off x="4319638" y="138485"/>
            <a:ext cx="3399000" cy="1272208"/>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DBABB4B2-F4A8-4341-8828-DE07AD50B6A6}"/>
              </a:ext>
            </a:extLst>
          </p:cNvPr>
          <p:cNvSpPr/>
          <p:nvPr/>
        </p:nvSpPr>
        <p:spPr>
          <a:xfrm>
            <a:off x="4505421" y="1779697"/>
            <a:ext cx="3005592" cy="1405443"/>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9E1862C4-732C-4FCA-8BDE-CD96A5EFA0C4}"/>
              </a:ext>
            </a:extLst>
          </p:cNvPr>
          <p:cNvSpPr/>
          <p:nvPr/>
        </p:nvSpPr>
        <p:spPr>
          <a:xfrm>
            <a:off x="8490404" y="5100825"/>
            <a:ext cx="3515878" cy="1708160"/>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58FF494E-EC66-485A-A3A6-6412A86284B7}"/>
              </a:ext>
            </a:extLst>
          </p:cNvPr>
          <p:cNvSpPr/>
          <p:nvPr/>
        </p:nvSpPr>
        <p:spPr>
          <a:xfrm>
            <a:off x="4301647" y="5304809"/>
            <a:ext cx="3658614" cy="1342445"/>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9F2F41D2-576F-4B10-A7D4-B8CE08BB064C}"/>
              </a:ext>
            </a:extLst>
          </p:cNvPr>
          <p:cNvSpPr/>
          <p:nvPr/>
        </p:nvSpPr>
        <p:spPr>
          <a:xfrm>
            <a:off x="183220" y="4060169"/>
            <a:ext cx="3505547" cy="2390209"/>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Arrow: Down 14">
            <a:extLst>
              <a:ext uri="{FF2B5EF4-FFF2-40B4-BE49-F238E27FC236}">
                <a16:creationId xmlns:a16="http://schemas.microsoft.com/office/drawing/2014/main" id="{9CE89E7C-BEB1-4C4D-9A60-95852FE4FDF1}"/>
              </a:ext>
            </a:extLst>
          </p:cNvPr>
          <p:cNvSpPr/>
          <p:nvPr/>
        </p:nvSpPr>
        <p:spPr>
          <a:xfrm>
            <a:off x="5844209" y="1455749"/>
            <a:ext cx="251791" cy="292878"/>
          </a:xfrm>
          <a:prstGeom prst="down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Rounded Corners 23">
            <a:extLst>
              <a:ext uri="{FF2B5EF4-FFF2-40B4-BE49-F238E27FC236}">
                <a16:creationId xmlns:a16="http://schemas.microsoft.com/office/drawing/2014/main" id="{E4A48239-52B2-47C3-A539-24C200BE9F65}"/>
              </a:ext>
            </a:extLst>
          </p:cNvPr>
          <p:cNvSpPr/>
          <p:nvPr/>
        </p:nvSpPr>
        <p:spPr>
          <a:xfrm>
            <a:off x="4147513" y="3540276"/>
            <a:ext cx="3865171" cy="1361154"/>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Rounded Corners 24">
            <a:extLst>
              <a:ext uri="{FF2B5EF4-FFF2-40B4-BE49-F238E27FC236}">
                <a16:creationId xmlns:a16="http://schemas.microsoft.com/office/drawing/2014/main" id="{4AC7F36C-6127-45D0-8AED-F1DE59F12D11}"/>
              </a:ext>
            </a:extLst>
          </p:cNvPr>
          <p:cNvSpPr/>
          <p:nvPr/>
        </p:nvSpPr>
        <p:spPr>
          <a:xfrm>
            <a:off x="38053" y="138485"/>
            <a:ext cx="3761343" cy="3330041"/>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Arrow: Down 26">
            <a:extLst>
              <a:ext uri="{FF2B5EF4-FFF2-40B4-BE49-F238E27FC236}">
                <a16:creationId xmlns:a16="http://schemas.microsoft.com/office/drawing/2014/main" id="{8BE2A719-50F3-471D-8E1F-8F3419A5725F}"/>
              </a:ext>
            </a:extLst>
          </p:cNvPr>
          <p:cNvSpPr/>
          <p:nvPr/>
        </p:nvSpPr>
        <p:spPr>
          <a:xfrm>
            <a:off x="1758076" y="3506872"/>
            <a:ext cx="356038" cy="509019"/>
          </a:xfrm>
          <a:prstGeom prst="down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3848B8EB-D39B-4A28-9E6D-C4C090D0A7D6}"/>
              </a:ext>
            </a:extLst>
          </p:cNvPr>
          <p:cNvSpPr txBox="1"/>
          <p:nvPr/>
        </p:nvSpPr>
        <p:spPr>
          <a:xfrm>
            <a:off x="4309079" y="130589"/>
            <a:ext cx="3399001" cy="1384995"/>
          </a:xfrm>
          <a:prstGeom prst="rect">
            <a:avLst/>
          </a:prstGeom>
          <a:noFill/>
        </p:spPr>
        <p:txBody>
          <a:bodyPr wrap="square" rtlCol="0">
            <a:spAutoFit/>
          </a:bodyPr>
          <a:lstStyle/>
          <a:p>
            <a:pPr algn="ctr"/>
            <a:r>
              <a:rPr lang="en-GB" sz="1400" b="1" u="sng" dirty="0"/>
              <a:t>What is P.D.G</a:t>
            </a:r>
          </a:p>
          <a:p>
            <a:pPr algn="ctr"/>
            <a:r>
              <a:rPr lang="en-GB" sz="1400" b="1" u="sng" dirty="0"/>
              <a:t>‘Pupil Development Grant?’</a:t>
            </a:r>
          </a:p>
          <a:p>
            <a:pPr algn="ctr"/>
            <a:r>
              <a:rPr lang="en-GB" sz="1050" b="1" dirty="0"/>
              <a:t>It was launched in 2012 by the Welsh Government The PDG has an annual budget of £94 million, which is to support children and parents on low incomes. </a:t>
            </a:r>
          </a:p>
          <a:p>
            <a:pPr algn="ctr"/>
            <a:r>
              <a:rPr lang="en-GB" sz="1050" b="1" dirty="0"/>
              <a:t>(Dauncey, 2018)</a:t>
            </a:r>
          </a:p>
          <a:p>
            <a:pPr algn="ctr"/>
            <a:endParaRPr lang="en-GB" sz="1400" b="1" dirty="0"/>
          </a:p>
        </p:txBody>
      </p:sp>
      <p:sp>
        <p:nvSpPr>
          <p:cNvPr id="31" name="TextBox 30">
            <a:extLst>
              <a:ext uri="{FF2B5EF4-FFF2-40B4-BE49-F238E27FC236}">
                <a16:creationId xmlns:a16="http://schemas.microsoft.com/office/drawing/2014/main" id="{C4536F91-2D8A-4538-A3CB-5521E9615B9A}"/>
              </a:ext>
            </a:extLst>
          </p:cNvPr>
          <p:cNvSpPr txBox="1"/>
          <p:nvPr/>
        </p:nvSpPr>
        <p:spPr>
          <a:xfrm>
            <a:off x="560734" y="4085737"/>
            <a:ext cx="2828014" cy="523220"/>
          </a:xfrm>
          <a:prstGeom prst="rect">
            <a:avLst/>
          </a:prstGeom>
          <a:noFill/>
        </p:spPr>
        <p:txBody>
          <a:bodyPr wrap="square" rtlCol="0">
            <a:spAutoFit/>
          </a:bodyPr>
          <a:lstStyle/>
          <a:p>
            <a:pPr algn="ctr"/>
            <a:r>
              <a:rPr lang="en-GB" sz="1400" b="1" u="sng" dirty="0"/>
              <a:t>Disadvantages</a:t>
            </a:r>
          </a:p>
          <a:p>
            <a:pPr algn="ctr"/>
            <a:endParaRPr lang="en-GB" sz="1400" b="1" dirty="0"/>
          </a:p>
        </p:txBody>
      </p:sp>
      <p:sp>
        <p:nvSpPr>
          <p:cNvPr id="36" name="TextBox 35">
            <a:extLst>
              <a:ext uri="{FF2B5EF4-FFF2-40B4-BE49-F238E27FC236}">
                <a16:creationId xmlns:a16="http://schemas.microsoft.com/office/drawing/2014/main" id="{568E8A98-3E5E-4451-BB4C-D169D0146E9A}"/>
              </a:ext>
            </a:extLst>
          </p:cNvPr>
          <p:cNvSpPr txBox="1"/>
          <p:nvPr/>
        </p:nvSpPr>
        <p:spPr>
          <a:xfrm>
            <a:off x="166684" y="178193"/>
            <a:ext cx="3722727" cy="3485570"/>
          </a:xfrm>
          <a:prstGeom prst="rect">
            <a:avLst/>
          </a:prstGeom>
          <a:noFill/>
        </p:spPr>
        <p:txBody>
          <a:bodyPr wrap="square" rtlCol="0">
            <a:spAutoFit/>
          </a:bodyPr>
          <a:lstStyle/>
          <a:p>
            <a:pPr algn="ctr"/>
            <a:r>
              <a:rPr lang="en-GB" sz="1400" b="1" u="sng" dirty="0"/>
              <a:t>Ruth </a:t>
            </a:r>
            <a:r>
              <a:rPr lang="en-GB" sz="1400" b="1" u="sng" dirty="0" err="1"/>
              <a:t>Levitas</a:t>
            </a:r>
            <a:r>
              <a:rPr lang="en-GB" sz="1400" b="1" u="sng" dirty="0"/>
              <a:t> Social Exclusion &amp; P.D.G</a:t>
            </a:r>
          </a:p>
          <a:p>
            <a:pPr algn="ctr"/>
            <a:r>
              <a:rPr lang="en-GB" sz="1400" b="1" u="sng" dirty="0"/>
              <a:t>Advantages</a:t>
            </a:r>
          </a:p>
          <a:p>
            <a:r>
              <a:rPr lang="en-GB" sz="1050" b="1" u="sng" dirty="0"/>
              <a:t>Red </a:t>
            </a:r>
            <a:r>
              <a:rPr lang="en-GB" sz="1050" b="1" dirty="0"/>
              <a:t>–These are parents with no money. Parent’s feel excluded from the normal activities within society.  PDG funding helps give subsidised trips to children and discounted residential trips. Opportunities these children might not experience with their parents. Plus support free childcare from Flying Start.</a:t>
            </a:r>
          </a:p>
          <a:p>
            <a:endParaRPr lang="en-GB" sz="1050" b="1" u="sng" dirty="0"/>
          </a:p>
          <a:p>
            <a:r>
              <a:rPr lang="en-GB" sz="1050" b="1" u="sng" dirty="0"/>
              <a:t>Mud – </a:t>
            </a:r>
            <a:r>
              <a:rPr lang="en-GB" sz="1050" b="1" dirty="0"/>
              <a:t>Working aged households that have no one in work, these people depend on benefits. Parent engagement groups set up using the PDG funding help improve parents understanding of how they can support their children at home.</a:t>
            </a:r>
          </a:p>
          <a:p>
            <a:endParaRPr lang="en-GB" sz="1050" b="1" dirty="0"/>
          </a:p>
          <a:p>
            <a:r>
              <a:rPr lang="en-GB" sz="1050" b="1" dirty="0"/>
              <a:t> </a:t>
            </a:r>
            <a:r>
              <a:rPr lang="en-GB" sz="1050" b="1" u="sng" dirty="0"/>
              <a:t>Sid – </a:t>
            </a:r>
            <a:r>
              <a:rPr lang="en-GB" sz="1050" b="1" dirty="0"/>
              <a:t>Opportunities for parents to gain qualifications through training courses through school. (</a:t>
            </a:r>
            <a:r>
              <a:rPr lang="en-GB" sz="1050" b="1" dirty="0" err="1"/>
              <a:t>Agored</a:t>
            </a:r>
            <a:r>
              <a:rPr lang="en-GB" sz="1050" b="1" dirty="0"/>
              <a:t> Cymru Courses) Visitors/visits to encouraging children to participate in school life.  Attendance raffles, Dojo Points where children can win prizes for their efforts in school.</a:t>
            </a:r>
          </a:p>
          <a:p>
            <a:r>
              <a:rPr lang="en-GB" sz="1050" b="1" u="sng" dirty="0"/>
              <a:t>(</a:t>
            </a:r>
            <a:r>
              <a:rPr lang="en-GB" sz="1050" b="1" u="sng" dirty="0" err="1"/>
              <a:t>D.Gordon</a:t>
            </a:r>
            <a:r>
              <a:rPr lang="en-GB" sz="1050" b="1" u="sng" dirty="0"/>
              <a:t>, 2007)</a:t>
            </a:r>
          </a:p>
          <a:p>
            <a:pPr algn="ctr"/>
            <a:endParaRPr lang="en-GB" sz="1400" b="1" dirty="0"/>
          </a:p>
        </p:txBody>
      </p:sp>
      <p:sp>
        <p:nvSpPr>
          <p:cNvPr id="37" name="Rectangle: Rounded Corners 36">
            <a:extLst>
              <a:ext uri="{FF2B5EF4-FFF2-40B4-BE49-F238E27FC236}">
                <a16:creationId xmlns:a16="http://schemas.microsoft.com/office/drawing/2014/main" id="{FE2646F0-30AF-4ABC-96DF-913F2D0C28E4}"/>
              </a:ext>
            </a:extLst>
          </p:cNvPr>
          <p:cNvSpPr/>
          <p:nvPr/>
        </p:nvSpPr>
        <p:spPr>
          <a:xfrm>
            <a:off x="8907501" y="95870"/>
            <a:ext cx="3106502" cy="2382648"/>
          </a:xfrm>
          <a:prstGeom prst="roundRect">
            <a:avLst/>
          </a:prstGeom>
          <a:solidFill>
            <a:schemeClr val="bg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Rounded Corners 40">
            <a:extLst>
              <a:ext uri="{FF2B5EF4-FFF2-40B4-BE49-F238E27FC236}">
                <a16:creationId xmlns:a16="http://schemas.microsoft.com/office/drawing/2014/main" id="{BEE83A20-A687-479F-899B-7669649B2753}"/>
              </a:ext>
            </a:extLst>
          </p:cNvPr>
          <p:cNvSpPr/>
          <p:nvPr/>
        </p:nvSpPr>
        <p:spPr>
          <a:xfrm>
            <a:off x="8342742" y="2608027"/>
            <a:ext cx="3811205" cy="2210463"/>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u="sng"/>
              <a:t>Who Is Eligible to claim PDG?</a:t>
            </a:r>
            <a:endParaRPr lang="en-GB" sz="1800" b="1" u="sng" dirty="0"/>
          </a:p>
        </p:txBody>
      </p:sp>
      <p:sp>
        <p:nvSpPr>
          <p:cNvPr id="42" name="TextBox 41">
            <a:extLst>
              <a:ext uri="{FF2B5EF4-FFF2-40B4-BE49-F238E27FC236}">
                <a16:creationId xmlns:a16="http://schemas.microsoft.com/office/drawing/2014/main" id="{F0796549-06F0-4BFE-9790-0448C6FD84AF}"/>
              </a:ext>
            </a:extLst>
          </p:cNvPr>
          <p:cNvSpPr txBox="1"/>
          <p:nvPr/>
        </p:nvSpPr>
        <p:spPr>
          <a:xfrm>
            <a:off x="8475179" y="5139297"/>
            <a:ext cx="3541899" cy="1792798"/>
          </a:xfrm>
          <a:prstGeom prst="rect">
            <a:avLst/>
          </a:prstGeom>
          <a:noFill/>
        </p:spPr>
        <p:txBody>
          <a:bodyPr wrap="square" rtlCol="0">
            <a:spAutoFit/>
          </a:bodyPr>
          <a:lstStyle/>
          <a:p>
            <a:pPr algn="ctr"/>
            <a:r>
              <a:rPr lang="en-GB" sz="1200" b="1" u="sng" dirty="0"/>
              <a:t>How P.D.G Funding is used in my setting</a:t>
            </a:r>
          </a:p>
          <a:p>
            <a:pPr algn="ctr"/>
            <a:r>
              <a:rPr lang="en-GB" sz="1100" b="1" dirty="0"/>
              <a:t> </a:t>
            </a:r>
            <a:r>
              <a:rPr lang="en-GB" sz="1100" b="1" u="sng" dirty="0"/>
              <a:t>2019/2020</a:t>
            </a:r>
          </a:p>
          <a:p>
            <a:pPr algn="ctr"/>
            <a:r>
              <a:rPr lang="en-GB" sz="1100" b="1" u="sng" dirty="0"/>
              <a:t>£1,345 per eligible primary aged child</a:t>
            </a:r>
            <a:endParaRPr lang="en-GB" sz="1050" b="1" u="sng" dirty="0"/>
          </a:p>
          <a:p>
            <a:pPr algn="ctr"/>
            <a:r>
              <a:rPr lang="en-GB" sz="1050" b="1" dirty="0"/>
              <a:t>Extra TA’s to run intervention groups, Prenursery visits, </a:t>
            </a:r>
          </a:p>
          <a:p>
            <a:pPr algn="ctr"/>
            <a:r>
              <a:rPr lang="en-GB" sz="1050" b="1" dirty="0"/>
              <a:t>NNEB Parental Engagement session for Nursery Parents, </a:t>
            </a:r>
          </a:p>
          <a:p>
            <a:pPr algn="ctr"/>
            <a:r>
              <a:rPr lang="en-GB" sz="1050" b="1" dirty="0"/>
              <a:t>Year 1 &amp; 2 Family Engagement Sessions, FP weeklong out of school residencies at Waterfront Museum, </a:t>
            </a:r>
          </a:p>
          <a:p>
            <a:pPr algn="ctr"/>
            <a:r>
              <a:rPr lang="en-GB" sz="1050" b="1" dirty="0"/>
              <a:t>New digital resources, Educational visits/visitors, Free school meals and it subsidises breakfast club.</a:t>
            </a:r>
          </a:p>
          <a:p>
            <a:pPr algn="ctr"/>
            <a:endParaRPr lang="en-GB" sz="1400" b="1" dirty="0"/>
          </a:p>
        </p:txBody>
      </p:sp>
      <p:sp>
        <p:nvSpPr>
          <p:cNvPr id="43" name="TextBox 42">
            <a:extLst>
              <a:ext uri="{FF2B5EF4-FFF2-40B4-BE49-F238E27FC236}">
                <a16:creationId xmlns:a16="http://schemas.microsoft.com/office/drawing/2014/main" id="{18090E01-031D-43D8-8C06-286E13B06027}"/>
              </a:ext>
            </a:extLst>
          </p:cNvPr>
          <p:cNvSpPr txBox="1"/>
          <p:nvPr/>
        </p:nvSpPr>
        <p:spPr>
          <a:xfrm>
            <a:off x="9112794" y="3074526"/>
            <a:ext cx="3942271" cy="1600438"/>
          </a:xfrm>
          <a:prstGeom prst="rect">
            <a:avLst/>
          </a:prstGeom>
          <a:noFill/>
        </p:spPr>
        <p:txBody>
          <a:bodyPr wrap="square" rtlCol="0">
            <a:spAutoFit/>
          </a:bodyPr>
          <a:lstStyle/>
          <a:p>
            <a:pPr marL="171450" indent="-171450">
              <a:buFont typeface="Arial" panose="020B0604020202020204" pitchFamily="34" charset="0"/>
              <a:buChar char="•"/>
            </a:pPr>
            <a:r>
              <a:rPr lang="en-GB" sz="1050" b="1" dirty="0"/>
              <a:t>Parent Involvement </a:t>
            </a:r>
          </a:p>
          <a:p>
            <a:pPr marL="171450" indent="-171450">
              <a:buFont typeface="Arial" panose="020B0604020202020204" pitchFamily="34" charset="0"/>
              <a:buChar char="•"/>
            </a:pPr>
            <a:r>
              <a:rPr lang="en-GB" sz="1050" b="1" dirty="0"/>
              <a:t>Digital Technology </a:t>
            </a:r>
          </a:p>
          <a:p>
            <a:pPr marL="171450" indent="-171450">
              <a:buFont typeface="Arial" panose="020B0604020202020204" pitchFamily="34" charset="0"/>
              <a:buChar char="•"/>
            </a:pPr>
            <a:r>
              <a:rPr lang="en-GB" sz="1050" b="1" dirty="0"/>
              <a:t>Teaching Assistants </a:t>
            </a:r>
          </a:p>
          <a:p>
            <a:pPr marL="171450" indent="-171450">
              <a:buFont typeface="Arial" panose="020B0604020202020204" pitchFamily="34" charset="0"/>
              <a:buChar char="•"/>
            </a:pPr>
            <a:r>
              <a:rPr lang="en-GB" sz="1050" b="1" dirty="0"/>
              <a:t>Money to train teachers and TA’s</a:t>
            </a:r>
          </a:p>
          <a:p>
            <a:pPr marL="171450" indent="-171450">
              <a:buFont typeface="Arial" panose="020B0604020202020204" pitchFamily="34" charset="0"/>
              <a:buChar char="•"/>
            </a:pPr>
            <a:r>
              <a:rPr lang="en-GB" sz="1050" b="1" dirty="0"/>
              <a:t>Collaborative Learning </a:t>
            </a:r>
          </a:p>
          <a:p>
            <a:pPr marL="171450" indent="-171450">
              <a:buFont typeface="Arial" panose="020B0604020202020204" pitchFamily="34" charset="0"/>
              <a:buChar char="•"/>
            </a:pPr>
            <a:r>
              <a:rPr lang="en-GB" sz="1050" b="1" dirty="0"/>
              <a:t>Peer Tutoring </a:t>
            </a:r>
          </a:p>
          <a:p>
            <a:pPr marL="171450" indent="-171450">
              <a:buFont typeface="Arial" panose="020B0604020202020204" pitchFamily="34" charset="0"/>
              <a:buChar char="•"/>
            </a:pPr>
            <a:r>
              <a:rPr lang="en-GB" sz="1050" b="1" dirty="0"/>
              <a:t>Feedback </a:t>
            </a:r>
          </a:p>
          <a:p>
            <a:r>
              <a:rPr lang="en-GB" sz="1050" b="1" dirty="0"/>
              <a:t>      (Welsh Gov, 2015)</a:t>
            </a:r>
          </a:p>
          <a:p>
            <a:pPr algn="ctr"/>
            <a:endParaRPr lang="en-GB" sz="1400" b="1" dirty="0"/>
          </a:p>
        </p:txBody>
      </p:sp>
      <p:pic>
        <p:nvPicPr>
          <p:cNvPr id="32" name="Picture 2" descr="City and County of Swansea Council - Wikipedia">
            <a:extLst>
              <a:ext uri="{FF2B5EF4-FFF2-40B4-BE49-F238E27FC236}">
                <a16:creationId xmlns:a16="http://schemas.microsoft.com/office/drawing/2014/main" id="{15B2487F-4BDE-4498-9C1B-D2DF8E17E2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5770" y="3428999"/>
            <a:ext cx="656737" cy="656737"/>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City and County of Swansea Council - Wikipedia">
            <a:extLst>
              <a:ext uri="{FF2B5EF4-FFF2-40B4-BE49-F238E27FC236}">
                <a16:creationId xmlns:a16="http://schemas.microsoft.com/office/drawing/2014/main" id="{C199129E-36BE-41FF-B69A-580BF804C9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41366" y="3344482"/>
            <a:ext cx="698222" cy="698222"/>
          </a:xfrm>
          <a:prstGeom prst="rect">
            <a:avLst/>
          </a:prstGeom>
          <a:noFill/>
          <a:extLst>
            <a:ext uri="{909E8E84-426E-40DD-AFC4-6F175D3DCCD1}">
              <a14:hiddenFill xmlns:a14="http://schemas.microsoft.com/office/drawing/2010/main">
                <a:solidFill>
                  <a:srgbClr val="FFFFFF"/>
                </a:solidFill>
              </a14:hiddenFill>
            </a:ext>
          </a:extLst>
        </p:spPr>
      </p:pic>
      <p:sp>
        <p:nvSpPr>
          <p:cNvPr id="38" name="TextBox 37">
            <a:extLst>
              <a:ext uri="{FF2B5EF4-FFF2-40B4-BE49-F238E27FC236}">
                <a16:creationId xmlns:a16="http://schemas.microsoft.com/office/drawing/2014/main" id="{9556C1E7-9BE2-4609-9AD1-42541CDED3B4}"/>
              </a:ext>
            </a:extLst>
          </p:cNvPr>
          <p:cNvSpPr txBox="1"/>
          <p:nvPr/>
        </p:nvSpPr>
        <p:spPr>
          <a:xfrm>
            <a:off x="4594210" y="1763332"/>
            <a:ext cx="2828014" cy="1654299"/>
          </a:xfrm>
          <a:prstGeom prst="rect">
            <a:avLst/>
          </a:prstGeom>
          <a:noFill/>
        </p:spPr>
        <p:txBody>
          <a:bodyPr wrap="square" rtlCol="0">
            <a:spAutoFit/>
          </a:bodyPr>
          <a:lstStyle/>
          <a:p>
            <a:pPr algn="ctr"/>
            <a:r>
              <a:rPr lang="en-GB" sz="1400" b="1" u="sng" dirty="0"/>
              <a:t>Who Is Eligible to claim PDG?</a:t>
            </a:r>
          </a:p>
          <a:p>
            <a:pPr marL="171450" indent="-171450">
              <a:buFont typeface="Arial" panose="020B0604020202020204" pitchFamily="34" charset="0"/>
              <a:buChar char="•"/>
            </a:pPr>
            <a:r>
              <a:rPr lang="en-GB" sz="1050" b="1" dirty="0"/>
              <a:t>Children entitled to free school meals</a:t>
            </a:r>
            <a:r>
              <a:rPr lang="en-GB" sz="1050" b="1" u="sng" dirty="0"/>
              <a:t> </a:t>
            </a:r>
          </a:p>
          <a:p>
            <a:pPr marL="171450" indent="-171450">
              <a:buFont typeface="Arial" panose="020B0604020202020204" pitchFamily="34" charset="0"/>
              <a:buChar char="•"/>
            </a:pPr>
            <a:r>
              <a:rPr lang="en-GB" sz="1050" b="1" dirty="0"/>
              <a:t>Parents\carers on a low income. </a:t>
            </a:r>
          </a:p>
          <a:p>
            <a:r>
              <a:rPr lang="en-GB" sz="1050" b="1" dirty="0"/>
              <a:t>Parents need to be claiming:</a:t>
            </a:r>
          </a:p>
          <a:p>
            <a:pPr marL="171450" indent="-171450">
              <a:buFont typeface="Arial" panose="020B0604020202020204" pitchFamily="34" charset="0"/>
              <a:buChar char="•"/>
            </a:pPr>
            <a:r>
              <a:rPr lang="en-GB" sz="1050" b="1" dirty="0"/>
              <a:t>Income Support</a:t>
            </a:r>
          </a:p>
          <a:p>
            <a:pPr marL="171450" indent="-171450">
              <a:buFont typeface="Arial" panose="020B0604020202020204" pitchFamily="34" charset="0"/>
              <a:buChar char="•"/>
            </a:pPr>
            <a:r>
              <a:rPr lang="en-GB" sz="1050" b="1" dirty="0"/>
              <a:t>Job Seekers Allowance</a:t>
            </a:r>
          </a:p>
          <a:p>
            <a:pPr marL="171450" indent="-171450">
              <a:buFont typeface="Arial" panose="020B0604020202020204" pitchFamily="34" charset="0"/>
              <a:buChar char="•"/>
            </a:pPr>
            <a:r>
              <a:rPr lang="en-GB" sz="1050" b="1" dirty="0"/>
              <a:t>Child Tax Credit/Pension Credit</a:t>
            </a:r>
          </a:p>
          <a:p>
            <a:pPr marL="171450" indent="-171450">
              <a:buFont typeface="Arial" panose="020B0604020202020204" pitchFamily="34" charset="0"/>
              <a:buChar char="•"/>
            </a:pPr>
            <a:r>
              <a:rPr lang="en-GB" sz="1050" b="1" dirty="0"/>
              <a:t>Universal Credit.  (Cardiff Council, 2017)</a:t>
            </a:r>
          </a:p>
          <a:p>
            <a:pPr algn="ctr"/>
            <a:endParaRPr lang="en-GB" sz="1400" b="1" dirty="0"/>
          </a:p>
        </p:txBody>
      </p:sp>
      <p:sp>
        <p:nvSpPr>
          <p:cNvPr id="39" name="TextBox 38">
            <a:extLst>
              <a:ext uri="{FF2B5EF4-FFF2-40B4-BE49-F238E27FC236}">
                <a16:creationId xmlns:a16="http://schemas.microsoft.com/office/drawing/2014/main" id="{638B93E1-9042-430F-AC11-CFD903CF482D}"/>
              </a:ext>
            </a:extLst>
          </p:cNvPr>
          <p:cNvSpPr txBox="1"/>
          <p:nvPr/>
        </p:nvSpPr>
        <p:spPr>
          <a:xfrm>
            <a:off x="9133592" y="95870"/>
            <a:ext cx="2828014" cy="792525"/>
          </a:xfrm>
          <a:prstGeom prst="rect">
            <a:avLst/>
          </a:prstGeom>
          <a:noFill/>
        </p:spPr>
        <p:txBody>
          <a:bodyPr wrap="square" rtlCol="0">
            <a:spAutoFit/>
          </a:bodyPr>
          <a:lstStyle/>
          <a:p>
            <a:pPr algn="ctr"/>
            <a:r>
              <a:rPr lang="en-GB" sz="1400" b="1" u="sng" dirty="0" err="1"/>
              <a:t>Maslows</a:t>
            </a:r>
            <a:r>
              <a:rPr lang="en-GB" sz="1400" b="1" u="sng" dirty="0"/>
              <a:t> Hierarchy of Needs</a:t>
            </a:r>
          </a:p>
          <a:p>
            <a:r>
              <a:rPr lang="en-GB" sz="1050" b="1" dirty="0"/>
              <a:t>Maslow’s theory emphasised the importance of achieving the 5 levels of human needs as shown in the pyramid.  </a:t>
            </a:r>
            <a:endParaRPr lang="en-GB" sz="1400" b="1" dirty="0"/>
          </a:p>
        </p:txBody>
      </p:sp>
      <p:sp>
        <p:nvSpPr>
          <p:cNvPr id="5" name="AutoShape 8" descr="maslow's hierarchy of needs five stage pyramid">
            <a:extLst>
              <a:ext uri="{FF2B5EF4-FFF2-40B4-BE49-F238E27FC236}">
                <a16:creationId xmlns:a16="http://schemas.microsoft.com/office/drawing/2014/main" id="{B13E95B7-E26C-4B12-AAF7-5CE7D935C0C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6" name="Picture 12" descr="Maslow's Hierarchy of Needs | Simply Psychology">
            <a:extLst>
              <a:ext uri="{FF2B5EF4-FFF2-40B4-BE49-F238E27FC236}">
                <a16:creationId xmlns:a16="http://schemas.microsoft.com/office/drawing/2014/main" id="{D346C100-272E-480D-8C5D-123E21F9E5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81569" y="841466"/>
            <a:ext cx="1646915" cy="151820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F0E2879-D0D2-4BE9-8649-39EB21D44783}"/>
              </a:ext>
            </a:extLst>
          </p:cNvPr>
          <p:cNvSpPr txBox="1"/>
          <p:nvPr/>
        </p:nvSpPr>
        <p:spPr>
          <a:xfrm>
            <a:off x="299230" y="4347347"/>
            <a:ext cx="3398999" cy="1869743"/>
          </a:xfrm>
          <a:prstGeom prst="rect">
            <a:avLst/>
          </a:prstGeom>
          <a:noFill/>
        </p:spPr>
        <p:txBody>
          <a:bodyPr wrap="square" rtlCol="0">
            <a:spAutoFit/>
          </a:bodyPr>
          <a:lstStyle/>
          <a:p>
            <a:pPr marL="171450" indent="-171450">
              <a:buFont typeface="Arial" panose="020B0604020202020204" pitchFamily="34" charset="0"/>
              <a:buChar char="•"/>
            </a:pPr>
            <a:r>
              <a:rPr lang="en-GB" sz="1050" b="1" dirty="0"/>
              <a:t>People working and claiming working tax are not able to claim free school meals even though they are on a low income. </a:t>
            </a:r>
          </a:p>
          <a:p>
            <a:pPr marL="171450" indent="-171450">
              <a:buFont typeface="Arial" panose="020B0604020202020204" pitchFamily="34" charset="0"/>
              <a:buChar char="•"/>
            </a:pPr>
            <a:r>
              <a:rPr lang="en-GB" sz="1050" b="1" dirty="0"/>
              <a:t>Parent engagement sessions set up, but targeted parents do not attend. </a:t>
            </a:r>
          </a:p>
          <a:p>
            <a:pPr marL="171450" indent="-171450">
              <a:buFont typeface="Arial" panose="020B0604020202020204" pitchFamily="34" charset="0"/>
              <a:buChar char="•"/>
            </a:pPr>
            <a:r>
              <a:rPr lang="en-GB" sz="1050" b="1" dirty="0"/>
              <a:t>Welsh Gov said findings were good in some schools, but there were concerns over how other schools were using the funding. (Evans,2014)</a:t>
            </a:r>
          </a:p>
          <a:p>
            <a:pPr marL="171450" indent="-171450">
              <a:buFont typeface="Arial" panose="020B0604020202020204" pitchFamily="34" charset="0"/>
              <a:buChar char="•"/>
            </a:pPr>
            <a:r>
              <a:rPr lang="en-GB" sz="1050" b="1" dirty="0"/>
              <a:t>Flying start scheme was set up for those who needed support, yet families are excluded based on their postcode! (BBC News, 2018)</a:t>
            </a:r>
          </a:p>
        </p:txBody>
      </p:sp>
      <p:sp>
        <p:nvSpPr>
          <p:cNvPr id="40" name="TextBox 39">
            <a:extLst>
              <a:ext uri="{FF2B5EF4-FFF2-40B4-BE49-F238E27FC236}">
                <a16:creationId xmlns:a16="http://schemas.microsoft.com/office/drawing/2014/main" id="{65D3A412-D88A-4A59-87CB-E3ACF52ACB8F}"/>
              </a:ext>
            </a:extLst>
          </p:cNvPr>
          <p:cNvSpPr txBox="1"/>
          <p:nvPr/>
        </p:nvSpPr>
        <p:spPr>
          <a:xfrm>
            <a:off x="4095089" y="3558541"/>
            <a:ext cx="3865172" cy="1654299"/>
          </a:xfrm>
          <a:prstGeom prst="rect">
            <a:avLst/>
          </a:prstGeom>
          <a:noFill/>
        </p:spPr>
        <p:txBody>
          <a:bodyPr wrap="square" rtlCol="0">
            <a:spAutoFit/>
          </a:bodyPr>
          <a:lstStyle/>
          <a:p>
            <a:pPr algn="ctr"/>
            <a:r>
              <a:rPr lang="en-GB" sz="1400" b="1" u="sng" dirty="0"/>
              <a:t>What is the Benefits to Parents?</a:t>
            </a:r>
          </a:p>
          <a:p>
            <a:pPr algn="ctr"/>
            <a:r>
              <a:rPr lang="en-GB" sz="1050" b="1" dirty="0"/>
              <a:t>Uniform Grant – Parents can receive £125 towards the cost of P.E kit, equipment or activities outside of school. </a:t>
            </a:r>
          </a:p>
          <a:p>
            <a:pPr algn="ctr"/>
            <a:r>
              <a:rPr lang="en-GB" sz="1050" b="1" dirty="0"/>
              <a:t>Year 7 learners- Grant is £200 this is taking into account increased cost associated with secondary school.</a:t>
            </a:r>
          </a:p>
          <a:p>
            <a:pPr algn="ctr"/>
            <a:r>
              <a:rPr lang="en-GB" sz="1050" b="1" dirty="0"/>
              <a:t>Discounted residential trips and school educational visits.</a:t>
            </a:r>
          </a:p>
          <a:p>
            <a:pPr algn="ctr"/>
            <a:r>
              <a:rPr lang="en-GB" sz="1050" b="1" dirty="0"/>
              <a:t>(</a:t>
            </a:r>
            <a:r>
              <a:rPr lang="en-GB" sz="1050" b="1" dirty="0" err="1"/>
              <a:t>Gov.Wales</a:t>
            </a:r>
            <a:r>
              <a:rPr lang="en-GB" sz="1050" b="1" dirty="0"/>
              <a:t>, 2020)</a:t>
            </a:r>
          </a:p>
          <a:p>
            <a:pPr algn="ctr"/>
            <a:endParaRPr lang="en-GB" sz="1050" b="1" dirty="0"/>
          </a:p>
          <a:p>
            <a:pPr algn="ctr"/>
            <a:endParaRPr lang="en-GB" sz="1400" b="1" dirty="0"/>
          </a:p>
        </p:txBody>
      </p:sp>
      <p:sp>
        <p:nvSpPr>
          <p:cNvPr id="44" name="TextBox 43">
            <a:extLst>
              <a:ext uri="{FF2B5EF4-FFF2-40B4-BE49-F238E27FC236}">
                <a16:creationId xmlns:a16="http://schemas.microsoft.com/office/drawing/2014/main" id="{BF8E4C1A-210F-49AE-A5C7-A51EF2F86D28}"/>
              </a:ext>
            </a:extLst>
          </p:cNvPr>
          <p:cNvSpPr txBox="1"/>
          <p:nvPr/>
        </p:nvSpPr>
        <p:spPr>
          <a:xfrm>
            <a:off x="4286753" y="5274432"/>
            <a:ext cx="3636482" cy="1438855"/>
          </a:xfrm>
          <a:prstGeom prst="rect">
            <a:avLst/>
          </a:prstGeom>
          <a:noFill/>
        </p:spPr>
        <p:txBody>
          <a:bodyPr wrap="square" rtlCol="0">
            <a:spAutoFit/>
          </a:bodyPr>
          <a:lstStyle/>
          <a:p>
            <a:pPr algn="ctr"/>
            <a:r>
              <a:rPr lang="en-GB" sz="1400" b="1" u="sng" dirty="0"/>
              <a:t>Flying Start</a:t>
            </a:r>
            <a:endParaRPr lang="en-GB" sz="1050" b="1" dirty="0"/>
          </a:p>
          <a:p>
            <a:pPr algn="ctr"/>
            <a:r>
              <a:rPr lang="en-GB" sz="1050" b="1" dirty="0"/>
              <a:t>Since 2007 the Welsh Government set up a childcare scheme for deprived families and communities. One has been created in my school setting.  Flying Start provides:</a:t>
            </a:r>
          </a:p>
          <a:p>
            <a:pPr marL="171450" indent="-171450">
              <a:buFont typeface="Wingdings" panose="05000000000000000000" pitchFamily="2" charset="2"/>
              <a:buChar char="§"/>
            </a:pPr>
            <a:r>
              <a:rPr lang="en-GB" sz="1050" b="1" dirty="0"/>
              <a:t> Part time childcare for 2-3-year olds</a:t>
            </a:r>
          </a:p>
          <a:p>
            <a:pPr marL="171450" indent="-171450">
              <a:buFont typeface="Wingdings" panose="05000000000000000000" pitchFamily="2" charset="2"/>
              <a:buChar char="§"/>
            </a:pPr>
            <a:r>
              <a:rPr lang="en-GB" sz="1050" b="1" dirty="0"/>
              <a:t> Enhanced visitor service</a:t>
            </a:r>
          </a:p>
          <a:p>
            <a:pPr marL="171450" indent="-171450">
              <a:buFont typeface="Wingdings" panose="05000000000000000000" pitchFamily="2" charset="2"/>
              <a:buChar char="§"/>
            </a:pPr>
            <a:r>
              <a:rPr lang="en-GB" sz="1050" b="1" dirty="0"/>
              <a:t> Early years language support and parenting support</a:t>
            </a:r>
          </a:p>
          <a:p>
            <a:pPr algn="ctr"/>
            <a:r>
              <a:rPr lang="en-GB" sz="1050" b="1" dirty="0"/>
              <a:t>(BBC News, 2018)</a:t>
            </a:r>
          </a:p>
        </p:txBody>
      </p:sp>
      <p:sp>
        <p:nvSpPr>
          <p:cNvPr id="45" name="Arrow: Down 44">
            <a:extLst>
              <a:ext uri="{FF2B5EF4-FFF2-40B4-BE49-F238E27FC236}">
                <a16:creationId xmlns:a16="http://schemas.microsoft.com/office/drawing/2014/main" id="{245ADF3B-C4C9-410F-AD74-02A9411CDB99}"/>
              </a:ext>
            </a:extLst>
          </p:cNvPr>
          <p:cNvSpPr/>
          <p:nvPr/>
        </p:nvSpPr>
        <p:spPr>
          <a:xfrm rot="4368316">
            <a:off x="3950924" y="1275753"/>
            <a:ext cx="299484" cy="479663"/>
          </a:xfrm>
          <a:prstGeom prst="down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Arrow: Down 45">
            <a:extLst>
              <a:ext uri="{FF2B5EF4-FFF2-40B4-BE49-F238E27FC236}">
                <a16:creationId xmlns:a16="http://schemas.microsoft.com/office/drawing/2014/main" id="{9F26ACDC-D8F4-42DE-BC0D-826EA7891033}"/>
              </a:ext>
            </a:extLst>
          </p:cNvPr>
          <p:cNvSpPr/>
          <p:nvPr/>
        </p:nvSpPr>
        <p:spPr>
          <a:xfrm rot="5910225">
            <a:off x="3827455" y="5303162"/>
            <a:ext cx="290572" cy="492544"/>
          </a:xfrm>
          <a:prstGeom prst="down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Down 47">
            <a:extLst>
              <a:ext uri="{FF2B5EF4-FFF2-40B4-BE49-F238E27FC236}">
                <a16:creationId xmlns:a16="http://schemas.microsoft.com/office/drawing/2014/main" id="{77764CEE-408E-4049-9003-4FA8DD1106CB}"/>
              </a:ext>
            </a:extLst>
          </p:cNvPr>
          <p:cNvSpPr/>
          <p:nvPr/>
        </p:nvSpPr>
        <p:spPr>
          <a:xfrm>
            <a:off x="10195107" y="4827166"/>
            <a:ext cx="220084" cy="273659"/>
          </a:xfrm>
          <a:prstGeom prst="down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Arrow: Down 34">
            <a:extLst>
              <a:ext uri="{FF2B5EF4-FFF2-40B4-BE49-F238E27FC236}">
                <a16:creationId xmlns:a16="http://schemas.microsoft.com/office/drawing/2014/main" id="{3D732C6F-CEE6-4000-9680-16EBE91A68A3}"/>
              </a:ext>
            </a:extLst>
          </p:cNvPr>
          <p:cNvSpPr/>
          <p:nvPr/>
        </p:nvSpPr>
        <p:spPr>
          <a:xfrm rot="18613290">
            <a:off x="7881692" y="2201714"/>
            <a:ext cx="313063" cy="545245"/>
          </a:xfrm>
          <a:prstGeom prst="down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Arrow: Down 48">
            <a:extLst>
              <a:ext uri="{FF2B5EF4-FFF2-40B4-BE49-F238E27FC236}">
                <a16:creationId xmlns:a16="http://schemas.microsoft.com/office/drawing/2014/main" id="{71AF901A-0380-44F3-B215-59F8D15F92EB}"/>
              </a:ext>
            </a:extLst>
          </p:cNvPr>
          <p:cNvSpPr/>
          <p:nvPr/>
        </p:nvSpPr>
        <p:spPr>
          <a:xfrm rot="5400000">
            <a:off x="8084813" y="5675686"/>
            <a:ext cx="281038" cy="388749"/>
          </a:xfrm>
          <a:prstGeom prst="down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3745597-25B5-4E9B-AB16-9900C9F5019F}"/>
              </a:ext>
            </a:extLst>
          </p:cNvPr>
          <p:cNvSpPr txBox="1"/>
          <p:nvPr/>
        </p:nvSpPr>
        <p:spPr>
          <a:xfrm>
            <a:off x="11428838" y="4004111"/>
            <a:ext cx="550730" cy="246221"/>
          </a:xfrm>
          <a:prstGeom prst="rect">
            <a:avLst/>
          </a:prstGeom>
          <a:noFill/>
        </p:spPr>
        <p:txBody>
          <a:bodyPr wrap="square" rtlCol="0">
            <a:spAutoFit/>
          </a:bodyPr>
          <a:lstStyle/>
          <a:p>
            <a:r>
              <a:rPr lang="en-GB" sz="1000" b="1" dirty="0"/>
              <a:t>(I,3)</a:t>
            </a:r>
          </a:p>
        </p:txBody>
      </p:sp>
      <p:pic>
        <p:nvPicPr>
          <p:cNvPr id="1026" name="Picture 2">
            <a:extLst>
              <a:ext uri="{FF2B5EF4-FFF2-40B4-BE49-F238E27FC236}">
                <a16:creationId xmlns:a16="http://schemas.microsoft.com/office/drawing/2014/main" id="{C582258F-E27E-4FAD-B858-5C46B370B3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7058" y="-31766"/>
            <a:ext cx="999201" cy="1348921"/>
          </a:xfrm>
          <a:prstGeom prst="rect">
            <a:avLst/>
          </a:prstGeom>
          <a:noFill/>
          <a:extLst>
            <a:ext uri="{909E8E84-426E-40DD-AFC4-6F175D3DCCD1}">
              <a14:hiddenFill xmlns:a14="http://schemas.microsoft.com/office/drawing/2010/main">
                <a:solidFill>
                  <a:srgbClr val="FFFFFF"/>
                </a:solidFill>
              </a14:hiddenFill>
            </a:ext>
          </a:extLst>
        </p:spPr>
      </p:pic>
      <p:sp>
        <p:nvSpPr>
          <p:cNvPr id="51" name="TextBox 50">
            <a:extLst>
              <a:ext uri="{FF2B5EF4-FFF2-40B4-BE49-F238E27FC236}">
                <a16:creationId xmlns:a16="http://schemas.microsoft.com/office/drawing/2014/main" id="{FCB6C0BB-BDDB-47EC-ADDB-DDBE04FD1959}"/>
              </a:ext>
            </a:extLst>
          </p:cNvPr>
          <p:cNvSpPr txBox="1"/>
          <p:nvPr/>
        </p:nvSpPr>
        <p:spPr>
          <a:xfrm>
            <a:off x="8319176" y="999057"/>
            <a:ext cx="550730" cy="246221"/>
          </a:xfrm>
          <a:prstGeom prst="rect">
            <a:avLst/>
          </a:prstGeom>
          <a:noFill/>
        </p:spPr>
        <p:txBody>
          <a:bodyPr wrap="square" rtlCol="0">
            <a:spAutoFit/>
          </a:bodyPr>
          <a:lstStyle/>
          <a:p>
            <a:r>
              <a:rPr lang="en-GB" sz="1000" b="1" dirty="0"/>
              <a:t>(I,1)</a:t>
            </a:r>
          </a:p>
        </p:txBody>
      </p:sp>
      <p:sp>
        <p:nvSpPr>
          <p:cNvPr id="52" name="TextBox 51">
            <a:extLst>
              <a:ext uri="{FF2B5EF4-FFF2-40B4-BE49-F238E27FC236}">
                <a16:creationId xmlns:a16="http://schemas.microsoft.com/office/drawing/2014/main" id="{878EDB7F-4642-4B40-868F-0D1175F4722C}"/>
              </a:ext>
            </a:extLst>
          </p:cNvPr>
          <p:cNvSpPr txBox="1"/>
          <p:nvPr/>
        </p:nvSpPr>
        <p:spPr>
          <a:xfrm>
            <a:off x="11294337" y="2103470"/>
            <a:ext cx="550730" cy="246221"/>
          </a:xfrm>
          <a:prstGeom prst="rect">
            <a:avLst/>
          </a:prstGeom>
          <a:noFill/>
        </p:spPr>
        <p:txBody>
          <a:bodyPr wrap="square" rtlCol="0">
            <a:spAutoFit/>
          </a:bodyPr>
          <a:lstStyle/>
          <a:p>
            <a:r>
              <a:rPr lang="en-GB" sz="1000" b="1" dirty="0"/>
              <a:t>(I,2)</a:t>
            </a:r>
          </a:p>
        </p:txBody>
      </p:sp>
      <p:pic>
        <p:nvPicPr>
          <p:cNvPr id="1028" name="Picture 4" descr="Emotion,Art,Happiness PNG Clipart - Royalty Free SVG / PNG">
            <a:extLst>
              <a:ext uri="{FF2B5EF4-FFF2-40B4-BE49-F238E27FC236}">
                <a16:creationId xmlns:a16="http://schemas.microsoft.com/office/drawing/2014/main" id="{BCFD3754-E476-4425-A768-FCE80CB0B3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77261" y="5864506"/>
            <a:ext cx="638796" cy="90567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motion,Communication,Child PNG Clipart - Royalty Free SVG / PNG">
            <a:extLst>
              <a:ext uri="{FF2B5EF4-FFF2-40B4-BE49-F238E27FC236}">
                <a16:creationId xmlns:a16="http://schemas.microsoft.com/office/drawing/2014/main" id="{FEBA914D-06BC-4ADA-BD9B-72AB2B66310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75731" y="5925731"/>
            <a:ext cx="541738" cy="81600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ree Poverty Family Cliparts, Download Free Clip Art, Free Clip ...">
            <a:extLst>
              <a:ext uri="{FF2B5EF4-FFF2-40B4-BE49-F238E27FC236}">
                <a16:creationId xmlns:a16="http://schemas.microsoft.com/office/drawing/2014/main" id="{EFFE20E8-BEAE-4A46-8108-FE76F7F2E8F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28782" y="2960284"/>
            <a:ext cx="920624" cy="1211721"/>
          </a:xfrm>
          <a:prstGeom prst="rect">
            <a:avLst/>
          </a:prstGeom>
          <a:noFill/>
          <a:extLst>
            <a:ext uri="{909E8E84-426E-40DD-AFC4-6F175D3DCCD1}">
              <a14:hiddenFill xmlns:a14="http://schemas.microsoft.com/office/drawing/2010/main">
                <a:solidFill>
                  <a:srgbClr val="FFFFFF"/>
                </a:solidFill>
              </a14:hiddenFill>
            </a:ext>
          </a:extLst>
        </p:spPr>
      </p:pic>
      <p:sp>
        <p:nvSpPr>
          <p:cNvPr id="53" name="TextBox 52">
            <a:extLst>
              <a:ext uri="{FF2B5EF4-FFF2-40B4-BE49-F238E27FC236}">
                <a16:creationId xmlns:a16="http://schemas.microsoft.com/office/drawing/2014/main" id="{5F4C4E92-3D26-496A-9705-B63EA42F8AB5}"/>
              </a:ext>
            </a:extLst>
          </p:cNvPr>
          <p:cNvSpPr txBox="1"/>
          <p:nvPr/>
        </p:nvSpPr>
        <p:spPr>
          <a:xfrm>
            <a:off x="3714325" y="3175813"/>
            <a:ext cx="550730" cy="246221"/>
          </a:xfrm>
          <a:prstGeom prst="rect">
            <a:avLst/>
          </a:prstGeom>
          <a:noFill/>
        </p:spPr>
        <p:txBody>
          <a:bodyPr wrap="square" rtlCol="0">
            <a:spAutoFit/>
          </a:bodyPr>
          <a:lstStyle/>
          <a:p>
            <a:r>
              <a:rPr lang="en-GB" sz="1000" b="1" dirty="0"/>
              <a:t>(I,4)</a:t>
            </a:r>
          </a:p>
        </p:txBody>
      </p:sp>
      <p:sp>
        <p:nvSpPr>
          <p:cNvPr id="54" name="TextBox 53">
            <a:extLst>
              <a:ext uri="{FF2B5EF4-FFF2-40B4-BE49-F238E27FC236}">
                <a16:creationId xmlns:a16="http://schemas.microsoft.com/office/drawing/2014/main" id="{61DE2975-16E8-4DF6-B533-066915275737}"/>
              </a:ext>
            </a:extLst>
          </p:cNvPr>
          <p:cNvSpPr txBox="1"/>
          <p:nvPr/>
        </p:nvSpPr>
        <p:spPr>
          <a:xfrm>
            <a:off x="632694" y="6491335"/>
            <a:ext cx="550730" cy="246221"/>
          </a:xfrm>
          <a:prstGeom prst="rect">
            <a:avLst/>
          </a:prstGeom>
          <a:noFill/>
        </p:spPr>
        <p:txBody>
          <a:bodyPr wrap="square" rtlCol="0">
            <a:spAutoFit/>
          </a:bodyPr>
          <a:lstStyle/>
          <a:p>
            <a:r>
              <a:rPr lang="en-GB" sz="1000" b="1" dirty="0"/>
              <a:t>(I,5)</a:t>
            </a:r>
          </a:p>
        </p:txBody>
      </p:sp>
      <p:sp>
        <p:nvSpPr>
          <p:cNvPr id="55" name="TextBox 54">
            <a:extLst>
              <a:ext uri="{FF2B5EF4-FFF2-40B4-BE49-F238E27FC236}">
                <a16:creationId xmlns:a16="http://schemas.microsoft.com/office/drawing/2014/main" id="{E15993BC-B2C6-4907-A359-9F2FFB1B0F92}"/>
              </a:ext>
            </a:extLst>
          </p:cNvPr>
          <p:cNvSpPr txBox="1"/>
          <p:nvPr/>
        </p:nvSpPr>
        <p:spPr>
          <a:xfrm>
            <a:off x="3113383" y="6465767"/>
            <a:ext cx="550730" cy="246221"/>
          </a:xfrm>
          <a:prstGeom prst="rect">
            <a:avLst/>
          </a:prstGeom>
          <a:noFill/>
        </p:spPr>
        <p:txBody>
          <a:bodyPr wrap="square" rtlCol="0">
            <a:spAutoFit/>
          </a:bodyPr>
          <a:lstStyle/>
          <a:p>
            <a:r>
              <a:rPr lang="en-GB" sz="1000" b="1" dirty="0"/>
              <a:t>(I,6)</a:t>
            </a:r>
          </a:p>
        </p:txBody>
      </p:sp>
      <p:sp>
        <p:nvSpPr>
          <p:cNvPr id="50" name="TextBox 49">
            <a:extLst>
              <a:ext uri="{FF2B5EF4-FFF2-40B4-BE49-F238E27FC236}">
                <a16:creationId xmlns:a16="http://schemas.microsoft.com/office/drawing/2014/main" id="{3C7BF995-5D14-4D06-BA87-0F4ACAA99CF7}"/>
              </a:ext>
            </a:extLst>
          </p:cNvPr>
          <p:cNvSpPr txBox="1"/>
          <p:nvPr/>
        </p:nvSpPr>
        <p:spPr>
          <a:xfrm>
            <a:off x="10415191" y="609253"/>
            <a:ext cx="6118528" cy="253916"/>
          </a:xfrm>
          <a:prstGeom prst="rect">
            <a:avLst/>
          </a:prstGeom>
          <a:noFill/>
        </p:spPr>
        <p:txBody>
          <a:bodyPr wrap="square">
            <a:spAutoFit/>
          </a:bodyPr>
          <a:lstStyle/>
          <a:p>
            <a:r>
              <a:rPr lang="en-GB" sz="1050" b="1" dirty="0"/>
              <a:t>(</a:t>
            </a:r>
            <a:r>
              <a:rPr lang="en-GB" sz="1050" b="1" dirty="0" err="1"/>
              <a:t>McLoed</a:t>
            </a:r>
            <a:r>
              <a:rPr lang="en-GB" sz="1050" b="1" dirty="0"/>
              <a:t>, 2020)</a:t>
            </a:r>
          </a:p>
        </p:txBody>
      </p:sp>
      <p:sp>
        <p:nvSpPr>
          <p:cNvPr id="57" name="TextBox 56">
            <a:extLst>
              <a:ext uri="{FF2B5EF4-FFF2-40B4-BE49-F238E27FC236}">
                <a16:creationId xmlns:a16="http://schemas.microsoft.com/office/drawing/2014/main" id="{52819D6C-95DF-42B0-A30E-F694836ADB04}"/>
              </a:ext>
            </a:extLst>
          </p:cNvPr>
          <p:cNvSpPr txBox="1"/>
          <p:nvPr/>
        </p:nvSpPr>
        <p:spPr>
          <a:xfrm>
            <a:off x="6130954" y="2670445"/>
            <a:ext cx="8325014" cy="415498"/>
          </a:xfrm>
          <a:prstGeom prst="rect">
            <a:avLst/>
          </a:prstGeom>
          <a:noFill/>
        </p:spPr>
        <p:txBody>
          <a:bodyPr wrap="square">
            <a:spAutoFit/>
          </a:bodyPr>
          <a:lstStyle/>
          <a:p>
            <a:pPr algn="ctr"/>
            <a:r>
              <a:rPr lang="en-GB" sz="1050" b="1" u="sng" dirty="0"/>
              <a:t>What the Local Authority recommends, that </a:t>
            </a:r>
          </a:p>
          <a:p>
            <a:pPr algn="ctr"/>
            <a:r>
              <a:rPr lang="en-GB" sz="1050" b="1" u="sng" dirty="0"/>
              <a:t>schools should use the P.D.G money for</a:t>
            </a:r>
          </a:p>
        </p:txBody>
      </p:sp>
      <p:sp>
        <p:nvSpPr>
          <p:cNvPr id="2" name="Arrow: Down 1">
            <a:extLst>
              <a:ext uri="{FF2B5EF4-FFF2-40B4-BE49-F238E27FC236}">
                <a16:creationId xmlns:a16="http://schemas.microsoft.com/office/drawing/2014/main" id="{8C459D40-C99E-4FC8-BE20-5E1BD69C5B97}"/>
              </a:ext>
            </a:extLst>
          </p:cNvPr>
          <p:cNvSpPr/>
          <p:nvPr/>
        </p:nvSpPr>
        <p:spPr>
          <a:xfrm>
            <a:off x="5883605" y="3228866"/>
            <a:ext cx="251791" cy="292878"/>
          </a:xfrm>
          <a:prstGeom prst="down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4642B6CF-A31E-4CE5-BE8D-2BBBC888A2E4}"/>
              </a:ext>
            </a:extLst>
          </p:cNvPr>
          <p:cNvSpPr/>
          <p:nvPr/>
        </p:nvSpPr>
        <p:spPr>
          <a:xfrm>
            <a:off x="5923613" y="4989340"/>
            <a:ext cx="251791" cy="292878"/>
          </a:xfrm>
          <a:prstGeom prst="down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2670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D0BAA7-26CA-4A27-9DF8-76A0110EF20E}"/>
              </a:ext>
            </a:extLst>
          </p:cNvPr>
          <p:cNvSpPr/>
          <p:nvPr/>
        </p:nvSpPr>
        <p:spPr>
          <a:xfrm>
            <a:off x="148093" y="0"/>
            <a:ext cx="2052100" cy="584775"/>
          </a:xfrm>
          <a:prstGeom prst="rect">
            <a:avLst/>
          </a:prstGeom>
          <a:noFill/>
        </p:spPr>
        <p:txBody>
          <a:bodyPr wrap="none" lIns="91440" tIns="45720" rIns="91440" bIns="45720">
            <a:spAutoFit/>
          </a:bodyPr>
          <a:lstStyle/>
          <a:p>
            <a:pPr algn="ctr"/>
            <a:r>
              <a:rPr lang="en-US" sz="32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References</a:t>
            </a:r>
          </a:p>
        </p:txBody>
      </p:sp>
      <p:sp>
        <p:nvSpPr>
          <p:cNvPr id="4" name="TextBox 3">
            <a:extLst>
              <a:ext uri="{FF2B5EF4-FFF2-40B4-BE49-F238E27FC236}">
                <a16:creationId xmlns:a16="http://schemas.microsoft.com/office/drawing/2014/main" id="{9CEC6BF8-4C91-4739-ACAB-3634F6C41834}"/>
              </a:ext>
            </a:extLst>
          </p:cNvPr>
          <p:cNvSpPr txBox="1"/>
          <p:nvPr/>
        </p:nvSpPr>
        <p:spPr>
          <a:xfrm>
            <a:off x="148093" y="472871"/>
            <a:ext cx="12043907" cy="5001369"/>
          </a:xfrm>
          <a:prstGeom prst="rect">
            <a:avLst/>
          </a:prstGeom>
          <a:noFill/>
        </p:spPr>
        <p:txBody>
          <a:bodyPr wrap="square" rtlCol="0">
            <a:spAutoFit/>
          </a:bodyPr>
          <a:lstStyle/>
          <a:p>
            <a:r>
              <a:rPr lang="en-GB" sz="1100" b="1" u="sng" dirty="0"/>
              <a:t>Information was gathered from the following websites:</a:t>
            </a:r>
          </a:p>
          <a:p>
            <a:endParaRPr lang="en-GB" sz="1100" b="1" u="sng" dirty="0"/>
          </a:p>
          <a:p>
            <a:pPr marL="171450" indent="-171450">
              <a:buFont typeface="Arial" panose="020B0604020202020204" pitchFamily="34" charset="0"/>
              <a:buChar char="•"/>
            </a:pPr>
            <a:r>
              <a:rPr lang="en-GB" sz="1100" b="1" dirty="0"/>
              <a:t>BBC News, (2018). Flying Start child poverty scheme ‘excluded’ families. Available at: </a:t>
            </a:r>
            <a:r>
              <a:rPr lang="en-GB" sz="1100" b="1" dirty="0">
                <a:hlinkClick r:id="rId2">
                  <a:extLst>
                    <a:ext uri="{A12FA001-AC4F-418D-AE19-62706E023703}">
                      <ahyp:hlinkClr xmlns:ahyp="http://schemas.microsoft.com/office/drawing/2018/hyperlinkcolor" val="tx"/>
                    </a:ext>
                  </a:extLst>
                </a:hlinkClick>
              </a:rPr>
              <a:t>https://www.bbc.co.uk/news/uk-wales-politics-43157012</a:t>
            </a:r>
            <a:r>
              <a:rPr lang="en-GB" sz="1100" b="1" dirty="0"/>
              <a:t>  (Accessed July 2020).</a:t>
            </a:r>
          </a:p>
          <a:p>
            <a:endParaRPr lang="en-GB" sz="1100" b="1" dirty="0"/>
          </a:p>
          <a:p>
            <a:pPr marL="171450" indent="-171450">
              <a:buFont typeface="Arial" panose="020B0604020202020204" pitchFamily="34" charset="0"/>
              <a:buChar char="•"/>
            </a:pPr>
            <a:r>
              <a:rPr lang="en-GB" sz="1100" b="1" dirty="0"/>
              <a:t>Cardiff Council, (2019). Financial Support, Pupil Development Grant. Available at: </a:t>
            </a:r>
            <a:r>
              <a:rPr lang="en-GB" sz="1100" b="1" dirty="0">
                <a:hlinkClick r:id="rId3">
                  <a:extLst>
                    <a:ext uri="{A12FA001-AC4F-418D-AE19-62706E023703}">
                      <ahyp:hlinkClr xmlns:ahyp="http://schemas.microsoft.com/office/drawing/2018/hyperlinkcolor" val="tx"/>
                    </a:ext>
                  </a:extLst>
                </a:hlinkClick>
              </a:rPr>
              <a:t>https://www.cardiff.gov.uk/ENG/resident/Schools-and-learning/Financial-support/pupil-development-grant/Pages/default.aspx</a:t>
            </a:r>
            <a:r>
              <a:rPr lang="en-GB" sz="1100" b="1" dirty="0"/>
              <a:t>   (Accessed July 2020).</a:t>
            </a:r>
          </a:p>
          <a:p>
            <a:endParaRPr lang="en-GB" sz="1100" b="1" dirty="0"/>
          </a:p>
          <a:p>
            <a:pPr marL="171450" indent="-171450">
              <a:buFont typeface="Arial" panose="020B0604020202020204" pitchFamily="34" charset="0"/>
              <a:buChar char="•"/>
            </a:pPr>
            <a:r>
              <a:rPr lang="en-GB" sz="1100" b="1" dirty="0"/>
              <a:t>Dr </a:t>
            </a:r>
            <a:r>
              <a:rPr lang="en-GB" sz="1100" b="1" dirty="0" err="1"/>
              <a:t>D.Gordon</a:t>
            </a:r>
            <a:r>
              <a:rPr lang="en-GB" sz="1100" b="1" dirty="0"/>
              <a:t>, (2007). Poverty &amp; Social Exclusion. Available at: </a:t>
            </a:r>
            <a:r>
              <a:rPr lang="en-GB" sz="1100" b="1" u="sng" dirty="0">
                <a:hlinkClick r:id="rId4">
                  <a:extLst>
                    <a:ext uri="{A12FA001-AC4F-418D-AE19-62706E023703}">
                      <ahyp:hlinkClr xmlns:ahyp="http://schemas.microsoft.com/office/drawing/2018/hyperlinkcolor" val="tx"/>
                    </a:ext>
                  </a:extLst>
                </a:hlinkClick>
              </a:rPr>
              <a:t>www.socialinclusion.ie › documents › </a:t>
            </a:r>
            <a:r>
              <a:rPr lang="en-GB" sz="1100" b="1" u="sng" dirty="0" err="1">
                <a:hlinkClick r:id="rId4">
                  <a:extLst>
                    <a:ext uri="{A12FA001-AC4F-418D-AE19-62706E023703}">
                      <ahyp:hlinkClr xmlns:ahyp="http://schemas.microsoft.com/office/drawing/2018/hyperlinkcolor" val="tx"/>
                    </a:ext>
                  </a:extLst>
                </a:hlinkClick>
              </a:rPr>
              <a:t>DG_presentation</a:t>
            </a:r>
            <a:r>
              <a:rPr lang="en-GB" sz="1100" b="1" u="sng" dirty="0"/>
              <a:t>   (</a:t>
            </a:r>
            <a:r>
              <a:rPr lang="en-GB" sz="1100" b="1" dirty="0"/>
              <a:t>Accessed July 2020).</a:t>
            </a:r>
          </a:p>
          <a:p>
            <a:endParaRPr lang="en-GB" sz="1100" b="1" dirty="0"/>
          </a:p>
          <a:p>
            <a:pPr marL="171450" indent="-171450">
              <a:buFont typeface="Arial" panose="020B0604020202020204" pitchFamily="34" charset="0"/>
              <a:buChar char="•"/>
            </a:pPr>
            <a:r>
              <a:rPr lang="en-GB" sz="1100" b="1" dirty="0" err="1"/>
              <a:t>G.Evans</a:t>
            </a:r>
            <a:r>
              <a:rPr lang="en-GB" sz="1100" b="1" dirty="0"/>
              <a:t>, (2014). Pupil Deprivation Grant is having a ‘positive impact’ in Wales supporting the poorest students, a new report found. Available at: </a:t>
            </a:r>
            <a:r>
              <a:rPr lang="en-GB" sz="1100" b="1" dirty="0">
                <a:hlinkClick r:id="rId5">
                  <a:extLst>
                    <a:ext uri="{A12FA001-AC4F-418D-AE19-62706E023703}">
                      <ahyp:hlinkClr xmlns:ahyp="http://schemas.microsoft.com/office/drawing/2018/hyperlinkcolor" val="tx"/>
                    </a:ext>
                  </a:extLst>
                </a:hlinkClick>
              </a:rPr>
              <a:t>https://www.walesonline.co.uk/news/wales-news/pupil-deprivation-grant-having-positive-8118071</a:t>
            </a:r>
            <a:r>
              <a:rPr lang="en-GB" sz="1100" b="1" dirty="0"/>
              <a:t>  (Accessed July 2020).</a:t>
            </a:r>
          </a:p>
          <a:p>
            <a:endParaRPr lang="en-GB" sz="1100" b="1" dirty="0"/>
          </a:p>
          <a:p>
            <a:pPr marL="171450" indent="-171450">
              <a:buFont typeface="Arial" panose="020B0604020202020204" pitchFamily="34" charset="0"/>
              <a:buChar char="•"/>
            </a:pPr>
            <a:r>
              <a:rPr lang="en-GB" sz="1100" b="1" dirty="0" err="1"/>
              <a:t>M.Dauncey</a:t>
            </a:r>
            <a:r>
              <a:rPr lang="en-GB" sz="1100" b="1" dirty="0"/>
              <a:t>, (2018). National Assembly for Wales Research Service, Next Steps for the Pupil Development Grant. Available at: </a:t>
            </a:r>
            <a:r>
              <a:rPr lang="en-GB" sz="1100" b="1" dirty="0">
                <a:hlinkClick r:id="rId6">
                  <a:extLst>
                    <a:ext uri="{A12FA001-AC4F-418D-AE19-62706E023703}">
                      <ahyp:hlinkClr xmlns:ahyp="http://schemas.microsoft.com/office/drawing/2018/hyperlinkcolor" val="tx"/>
                    </a:ext>
                  </a:extLst>
                </a:hlinkClick>
              </a:rPr>
              <a:t>https://seneddresearch.blog/2018/04/11/next-steps-for-the-pupil-development-grant/</a:t>
            </a:r>
            <a:r>
              <a:rPr lang="en-GB" sz="1100" b="1" dirty="0"/>
              <a:t>  (Accessed July 2020).</a:t>
            </a:r>
          </a:p>
          <a:p>
            <a:endParaRPr lang="en-GB" sz="1100" b="1" dirty="0"/>
          </a:p>
          <a:p>
            <a:pPr marL="171450" indent="-171450">
              <a:buFont typeface="Arial" panose="020B0604020202020204" pitchFamily="34" charset="0"/>
              <a:buChar char="•"/>
            </a:pPr>
            <a:r>
              <a:rPr lang="en-GB" sz="1100" b="1" dirty="0" err="1"/>
              <a:t>S.McLeod</a:t>
            </a:r>
            <a:r>
              <a:rPr lang="en-GB" sz="1100" b="1" dirty="0"/>
              <a:t>, (2020). </a:t>
            </a:r>
            <a:r>
              <a:rPr lang="en-GB" sz="1100" b="1" dirty="0" err="1"/>
              <a:t>Maslows</a:t>
            </a:r>
            <a:r>
              <a:rPr lang="en-GB" sz="1100" b="1" dirty="0"/>
              <a:t> Hierarchy of Needs. Available at: </a:t>
            </a:r>
            <a:r>
              <a:rPr lang="en-GB" sz="1100" b="1" dirty="0">
                <a:hlinkClick r:id="rId7">
                  <a:extLst>
                    <a:ext uri="{A12FA001-AC4F-418D-AE19-62706E023703}">
                      <ahyp:hlinkClr xmlns:ahyp="http://schemas.microsoft.com/office/drawing/2018/hyperlinkcolor" val="tx"/>
                    </a:ext>
                  </a:extLst>
                </a:hlinkClick>
              </a:rPr>
              <a:t>https://www.simplypsychology.org/maslow.html</a:t>
            </a:r>
            <a:r>
              <a:rPr lang="en-GB" sz="1100" b="1" dirty="0"/>
              <a:t> (Accessed July 2020).</a:t>
            </a:r>
          </a:p>
          <a:p>
            <a:endParaRPr lang="en-GB" sz="1100" b="1" dirty="0"/>
          </a:p>
          <a:p>
            <a:pPr marL="171450" indent="-171450">
              <a:buFont typeface="Arial" panose="020B0604020202020204" pitchFamily="34" charset="0"/>
              <a:buChar char="•"/>
            </a:pPr>
            <a:r>
              <a:rPr lang="en-GB" sz="1100" b="1" dirty="0"/>
              <a:t>Welsh Government, (2015). Pupil Deprivation Grant. Available at:  </a:t>
            </a:r>
            <a:r>
              <a:rPr lang="en-GB" sz="1100" b="1" dirty="0">
                <a:hlinkClick r:id="rId8">
                  <a:extLst>
                    <a:ext uri="{A12FA001-AC4F-418D-AE19-62706E023703}">
                      <ahyp:hlinkClr xmlns:ahyp="http://schemas.microsoft.com/office/drawing/2018/hyperlinkcolor" val="tx"/>
                    </a:ext>
                  </a:extLst>
                </a:hlinkClick>
              </a:rPr>
              <a:t>https://gov.wales/sites/default/files/publications/2018-11/what-interventions-should-you-use-in-your-school.pdf</a:t>
            </a:r>
            <a:r>
              <a:rPr lang="en-GB" sz="1100" b="1" dirty="0"/>
              <a:t> </a:t>
            </a:r>
          </a:p>
          <a:p>
            <a:r>
              <a:rPr lang="en-GB" sz="1100" b="1" dirty="0"/>
              <a:t>      (Accessed July 2020).</a:t>
            </a:r>
          </a:p>
          <a:p>
            <a:endParaRPr lang="en-GB" sz="1100" b="1" dirty="0"/>
          </a:p>
          <a:p>
            <a:pPr marL="171450" indent="-171450">
              <a:buFont typeface="Arial" panose="020B0604020202020204" pitchFamily="34" charset="0"/>
              <a:buChar char="•"/>
            </a:pPr>
            <a:r>
              <a:rPr lang="en-GB" sz="1100" b="1" dirty="0"/>
              <a:t>Welsh Government, (2020). Pupil Development Grant. Available at </a:t>
            </a:r>
            <a:r>
              <a:rPr lang="en-GB" sz="1100" b="1" dirty="0">
                <a:hlinkClick r:id="rId9">
                  <a:extLst>
                    <a:ext uri="{A12FA001-AC4F-418D-AE19-62706E023703}">
                      <ahyp:hlinkClr xmlns:ahyp="http://schemas.microsoft.com/office/drawing/2018/hyperlinkcolor" val="tx"/>
                    </a:ext>
                  </a:extLst>
                </a:hlinkClick>
              </a:rPr>
              <a:t>https://gov.wales/pupil-development-grant-access</a:t>
            </a:r>
            <a:r>
              <a:rPr lang="en-GB" sz="1100" b="1" dirty="0"/>
              <a:t>  (Accessed July 2020).</a:t>
            </a:r>
          </a:p>
          <a:p>
            <a:pPr marL="171450" indent="-171450">
              <a:buFont typeface="Arial" panose="020B0604020202020204" pitchFamily="34" charset="0"/>
              <a:buChar char="•"/>
            </a:pPr>
            <a:endParaRPr lang="en-GB" sz="1100" b="1" dirty="0"/>
          </a:p>
          <a:p>
            <a:r>
              <a:rPr lang="en-GB" sz="1100" b="1" u="sng" dirty="0"/>
              <a:t>Images were taken from the following websites, all accessed July 2020:</a:t>
            </a:r>
          </a:p>
          <a:p>
            <a:r>
              <a:rPr lang="en-GB" sz="1100" b="1" dirty="0"/>
              <a:t>(I,1) - </a:t>
            </a:r>
            <a:r>
              <a:rPr lang="en-GB" sz="1100" b="1" dirty="0">
                <a:hlinkClick r:id="rId10">
                  <a:extLst>
                    <a:ext uri="{A12FA001-AC4F-418D-AE19-62706E023703}">
                      <ahyp:hlinkClr xmlns:ahyp="http://schemas.microsoft.com/office/drawing/2018/hyperlinkcolor" val="tx"/>
                    </a:ext>
                  </a:extLst>
                </a:hlinkClick>
              </a:rPr>
              <a:t>https://pngio.com/PNG/a11978-confused-boy-png.html</a:t>
            </a:r>
            <a:endParaRPr lang="en-GB" sz="1100" b="1" dirty="0"/>
          </a:p>
          <a:p>
            <a:r>
              <a:rPr lang="en-GB" sz="1100" b="1" dirty="0"/>
              <a:t>(I,2) - </a:t>
            </a:r>
            <a:r>
              <a:rPr lang="en-GB" sz="1100" b="1" dirty="0">
                <a:hlinkClick r:id="rId7">
                  <a:extLst>
                    <a:ext uri="{A12FA001-AC4F-418D-AE19-62706E023703}">
                      <ahyp:hlinkClr xmlns:ahyp="http://schemas.microsoft.com/office/drawing/2018/hyperlinkcolor" val="tx"/>
                    </a:ext>
                  </a:extLst>
                </a:hlinkClick>
              </a:rPr>
              <a:t>https://www.simplypsychology.org/maslow.html</a:t>
            </a:r>
            <a:endParaRPr lang="en-GB" sz="1100" b="1" dirty="0"/>
          </a:p>
          <a:p>
            <a:r>
              <a:rPr lang="en-GB" sz="1100" b="1" dirty="0"/>
              <a:t>(I,3) – </a:t>
            </a:r>
            <a:r>
              <a:rPr lang="en-GB" sz="1100" b="1" dirty="0">
                <a:hlinkClick r:id="rId11">
                  <a:extLst>
                    <a:ext uri="{A12FA001-AC4F-418D-AE19-62706E023703}">
                      <ahyp:hlinkClr xmlns:ahyp="http://schemas.microsoft.com/office/drawing/2018/hyperlinkcolor" val="tx"/>
                    </a:ext>
                  </a:extLst>
                </a:hlinkClick>
              </a:rPr>
              <a:t>https://en.wikipedia.org/wiki/City_and_County_of_Swansea_Council</a:t>
            </a:r>
            <a:endParaRPr lang="en-GB" sz="1100" b="1" dirty="0"/>
          </a:p>
          <a:p>
            <a:r>
              <a:rPr lang="en-GB" sz="1100" b="1" dirty="0"/>
              <a:t>(I,4) – </a:t>
            </a:r>
            <a:r>
              <a:rPr lang="en-GB" sz="1100" b="1" dirty="0">
                <a:hlinkClick r:id="rId12">
                  <a:extLst>
                    <a:ext uri="{A12FA001-AC4F-418D-AE19-62706E023703}">
                      <ahyp:hlinkClr xmlns:ahyp="http://schemas.microsoft.com/office/drawing/2018/hyperlinkcolor" val="tx"/>
                    </a:ext>
                  </a:extLst>
                </a:hlinkClick>
              </a:rPr>
              <a:t>http://clipart-library.com/poverty-family-cliparts.html</a:t>
            </a:r>
            <a:endParaRPr lang="en-GB" sz="1100" b="1" dirty="0"/>
          </a:p>
          <a:p>
            <a:r>
              <a:rPr lang="en-GB" sz="1100" b="1" dirty="0"/>
              <a:t>(I,5) – </a:t>
            </a:r>
            <a:r>
              <a:rPr lang="en-GB" sz="1100" b="1" dirty="0">
                <a:hlinkClick r:id="rId13">
                  <a:extLst>
                    <a:ext uri="{A12FA001-AC4F-418D-AE19-62706E023703}">
                      <ahyp:hlinkClr xmlns:ahyp="http://schemas.microsoft.com/office/drawing/2018/hyperlinkcolor" val="tx"/>
                    </a:ext>
                  </a:extLst>
                </a:hlinkClick>
              </a:rPr>
              <a:t>https://www.kisscc0.com/clipart/poverty-cartoon-computer-icons-poor-male-5-1o9h7m/</a:t>
            </a:r>
            <a:endParaRPr lang="en-GB" sz="1100" b="1" dirty="0"/>
          </a:p>
          <a:p>
            <a:r>
              <a:rPr lang="en-GB" sz="1100" b="1" dirty="0"/>
              <a:t>(I,6) - </a:t>
            </a:r>
            <a:r>
              <a:rPr lang="en-GB" sz="1100" b="1" dirty="0">
                <a:hlinkClick r:id="rId14">
                  <a:extLst>
                    <a:ext uri="{A12FA001-AC4F-418D-AE19-62706E023703}">
                      <ahyp:hlinkClr xmlns:ahyp="http://schemas.microsoft.com/office/drawing/2018/hyperlinkcolor" val="tx"/>
                    </a:ext>
                  </a:extLst>
                </a:hlinkClick>
              </a:rPr>
              <a:t>https://www.kisscc0.com/clipart/clip-art-christmas-poverty-can-stock-photo-poor-fe-753zzg/</a:t>
            </a:r>
            <a:endParaRPr lang="en-GB" sz="1100" b="1" dirty="0"/>
          </a:p>
        </p:txBody>
      </p:sp>
    </p:spTree>
    <p:extLst>
      <p:ext uri="{BB962C8B-B14F-4D97-AF65-F5344CB8AC3E}">
        <p14:creationId xmlns:p14="http://schemas.microsoft.com/office/powerpoint/2010/main" val="1615629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741</TotalTime>
  <Words>1081</Words>
  <Application>Microsoft Office PowerPoint</Application>
  <PresentationFormat>Widescreen</PresentationFormat>
  <Paragraphs>90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Debbie Sharpe</dc:creator>
  <cp:lastModifiedBy>Debbie Sharpe</cp:lastModifiedBy>
  <cp:revision>13</cp:revision>
  <dcterms:created xsi:type="dcterms:W3CDTF">2020-07-21T18:33:53Z</dcterms:created>
  <dcterms:modified xsi:type="dcterms:W3CDTF">2020-08-10T12:44:27Z</dcterms:modified>
</cp:coreProperties>
</file>