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sldIdLst>
    <p:sldId id="256" r:id="rId2"/>
    <p:sldId id="257" r:id="rId3"/>
    <p:sldId id="273" r:id="rId4"/>
    <p:sldId id="258" r:id="rId5"/>
    <p:sldId id="274" r:id="rId6"/>
    <p:sldId id="275" r:id="rId7"/>
    <p:sldId id="276" r:id="rId8"/>
    <p:sldId id="261" r:id="rId9"/>
    <p:sldId id="262" r:id="rId10"/>
    <p:sldId id="263" r:id="rId11"/>
    <p:sldId id="264" r:id="rId12"/>
    <p:sldId id="268" r:id="rId13"/>
    <p:sldId id="269" r:id="rId14"/>
    <p:sldId id="270" r:id="rId15"/>
    <p:sldId id="271" r:id="rId16"/>
    <p:sldId id="272" r:id="rId17"/>
    <p:sldId id="265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629" y="7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80EFC-EE6A-A007-8DF2-B7498C109C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5B8CF7-A0BA-8831-57DC-D72308053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C2CED-6890-EC04-73FF-8770A768D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53F8D-2C21-4FE3-8B7A-9A6D0BD61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ADAA2-6663-D7B0-03ED-A9E5E60B0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494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CC42D-694C-5EAE-E2F1-B317CC75F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F5537-1767-11C3-9D3E-1BE2ABC21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7AB52-60B3-1AC2-E406-7A63B2B63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9D2BB-3913-20EB-0465-8668E866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1D25E-4DEB-2334-4BC5-00C73D870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388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3E271-00A2-44A3-A2FA-AB813C402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C06A8F-05E7-3387-E6D8-392F1DA6DD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E6A375-E868-7A82-34D8-F9725C1B2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8FB1E-E4FC-1BF1-F9BD-E1FC0278F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0E4FF-7820-CA48-7308-FEBAF30B1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04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BFB71-AB3B-8AA1-A943-98A4793DD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345F4-8A9A-6D68-6026-BE1F0F5F74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3F92D-0664-156E-A72D-298062177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15C4D-8A78-8B38-B705-92799E438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5F7E5C-560A-8CEB-4014-210D4C948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C227F-33FF-09BE-DC10-E7121915F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19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0043-2522-7DDD-1B28-44CA63586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CF71F-DFA2-7C8B-7EF8-7BF48F7A0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B46E2-AF44-BE56-152B-42EFF4771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DE0507-75B0-8838-EF49-884378A7D3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6BC8F7-D60C-E05D-C4FE-7B5D23A505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8350D9-8A65-7525-CCAD-4F173E71F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613425-6F25-B74A-AFDC-804607DD8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C80E3C-B450-2D7B-43AF-087C175C9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959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419BE-3DFE-2C3B-087E-01ABB3931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519271-87F9-0605-2E33-293463629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055D9E-2F58-E120-6E69-A39DA3003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0A1AFB-25D5-369D-F10C-1C6B5614C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3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DB799A-2CE1-8F29-B46F-B6BB7A52D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F278EC-57D8-0354-9F2E-33A20AC22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5A47CA-905B-1414-7386-84B384138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989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E197-1393-7BB9-9381-B0809934A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CFAF4-1776-B325-AB7D-1769F5574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4CD93C-C253-8BD0-9C9F-8CE8B2B055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C7007-F4DE-798E-F2EF-3AB435561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60DB0-0177-27E1-103B-E483C7229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92E0F-449F-9726-E02A-129F7C32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4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2A625-4FC0-22BB-CC9B-47E1BBBAB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E6566F-1C6F-6120-A8E6-09A2BB7A02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7F7817-074A-2A63-BE28-186635EF54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511161-3FCC-43C6-F067-1EC8D0484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B5867A-E5F7-5F97-B89C-44B8B0386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754542-48C0-3BE6-C106-B6748BF21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437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19BE-BF00-EA73-BF8A-1F5CCDADB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C9947C-92EB-4679-E112-4281F2F6A9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10F57-938B-BC1A-28A5-8E5F35679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9B10E0-6C2E-5D54-F63D-DD08340BF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E7CA4-A5C3-EB8D-05BA-CE57B1767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213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3D6BD1-FCF7-2CB6-BF32-320924B270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23149A-10B8-BD30-45A6-C0138662B4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05B60-8ED0-2016-C4A8-E81976DDA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C5188-CE81-656D-248D-B4511AAE3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A2A06-7276-01F2-E395-EA663F751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48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A85917-5D87-F419-7047-2444FDE64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3308EB-A0F8-C189-C090-74D5E04787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8EB64-043C-7520-C9C1-8E132922EB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015D6-1EFE-A61A-DA16-677FA57F36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E1A39-50AB-326D-3035-461D22220D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768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710" y="1130658"/>
            <a:ext cx="10515600" cy="1325563"/>
          </a:xfrm>
        </p:spPr>
        <p:txBody>
          <a:bodyPr/>
          <a:lstStyle/>
          <a:p>
            <a:r>
              <a:rPr dirty="0"/>
              <a:t>Enterprise Network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710" y="2425393"/>
            <a:ext cx="10515600" cy="2185936"/>
          </a:xfrm>
        </p:spPr>
        <p:txBody>
          <a:bodyPr/>
          <a:lstStyle/>
          <a:p>
            <a:r>
              <a:rPr dirty="0"/>
              <a:t>Applied Network Security: Contemporary Research, Practical Work, and Demonstrations</a:t>
            </a:r>
            <a:r>
              <a:rPr lang="en-US" dirty="0"/>
              <a:t>.</a:t>
            </a:r>
            <a:endParaRPr dirty="0"/>
          </a:p>
          <a:p>
            <a:r>
              <a:rPr dirty="0"/>
              <a:t>MSc Cybersecurity and Digital Forensics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4" name="Picture 3" descr="A logo of a university&#10;&#10;AI-generated content may be incorrect.">
            <a:extLst>
              <a:ext uri="{FF2B5EF4-FFF2-40B4-BE49-F238E27FC236}">
                <a16:creationId xmlns:a16="http://schemas.microsoft.com/office/drawing/2014/main" id="{99F25F25-FD63-99B1-B516-84D81FD1A8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22" y="10006"/>
            <a:ext cx="2590452" cy="13038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79D8BD-0343-527A-18FE-E7E906DE0211}"/>
              </a:ext>
            </a:extLst>
          </p:cNvPr>
          <p:cNvSpPr txBox="1"/>
          <p:nvPr/>
        </p:nvSpPr>
        <p:spPr>
          <a:xfrm>
            <a:off x="6096000" y="5167400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ACCA7032: Assessment Report</a:t>
            </a:r>
            <a:br>
              <a:rPr lang="en-IN" dirty="0"/>
            </a:br>
            <a:r>
              <a:rPr lang="en-IN" dirty="0"/>
              <a:t>Student Name: Desai Deep </a:t>
            </a:r>
          </a:p>
          <a:p>
            <a:r>
              <a:rPr lang="en-IN" dirty="0"/>
              <a:t>Student ID: 2421862</a:t>
            </a:r>
            <a:br>
              <a:rPr lang="en-IN" dirty="0"/>
            </a:br>
            <a:r>
              <a:rPr lang="en-IN" dirty="0"/>
              <a:t>Program: MSC Cybersecurity and Digital Forensics</a:t>
            </a:r>
            <a:br>
              <a:rPr lang="en-IN" dirty="0"/>
            </a:br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Enterprise Network are used by Organizations to connect System and share data.</a:t>
            </a:r>
          </a:p>
          <a:p>
            <a:r>
              <a:rPr lang="en-US" dirty="0"/>
              <a:t>This allows smooth Communication between department and locations.</a:t>
            </a:r>
          </a:p>
          <a:p>
            <a:r>
              <a:rPr dirty="0"/>
              <a:t>Understand enterprise network vulnerabilities</a:t>
            </a:r>
            <a:r>
              <a:rPr lang="en-US" dirty="0"/>
              <a:t>.</a:t>
            </a:r>
            <a:endParaRPr dirty="0"/>
          </a:p>
          <a:p>
            <a:r>
              <a:rPr dirty="0"/>
              <a:t>Analyze Capture the Flag (CTF) findings</a:t>
            </a:r>
            <a:r>
              <a:rPr lang="en-US" dirty="0"/>
              <a:t>.</a:t>
            </a:r>
            <a:endParaRPr dirty="0"/>
          </a:p>
          <a:p>
            <a:r>
              <a:rPr dirty="0"/>
              <a:t>Design and implement secure architecture using Check Point GAIA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1BADB2F8-A878-8EA4-FE3D-1E6593E72E66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6248400" y="469490"/>
            <a:ext cx="3111910" cy="3111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3CA6A7-68EF-83A6-B2BD-38A01C308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619" y="1429941"/>
            <a:ext cx="7049729" cy="5142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C46BFC-7B2D-AC1B-3F5E-CE9F50B88375}"/>
              </a:ext>
            </a:extLst>
          </p:cNvPr>
          <p:cNvSpPr txBox="1"/>
          <p:nvPr/>
        </p:nvSpPr>
        <p:spPr>
          <a:xfrm>
            <a:off x="688258" y="1734740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🔹 Network Setup Overview</a:t>
            </a:r>
          </a:p>
          <a:p>
            <a:r>
              <a:rPr lang="en-IN" dirty="0"/>
              <a:t>Created a network using a parent and child domain model</a:t>
            </a:r>
          </a:p>
          <a:p>
            <a:r>
              <a:rPr lang="en-IN" dirty="0"/>
              <a:t>Managed all systems from a central point for better control</a:t>
            </a:r>
          </a:p>
          <a:p>
            <a:r>
              <a:rPr lang="en-IN" dirty="0"/>
              <a:t>Designed the setup to represent a real-world enterprise environment.</a:t>
            </a:r>
          </a:p>
          <a:p>
            <a:endParaRPr lang="en-IN" dirty="0"/>
          </a:p>
          <a:p>
            <a:r>
              <a:rPr lang="en-IN" dirty="0"/>
              <a:t>🔹 Lab Configuration</a:t>
            </a:r>
          </a:p>
          <a:p>
            <a:r>
              <a:rPr lang="en-IN" dirty="0"/>
              <a:t>Main Domain → SWANSEA.ACCA</a:t>
            </a:r>
          </a:p>
          <a:p>
            <a:r>
              <a:rPr lang="en-IN" dirty="0"/>
              <a:t>Sub Domain → LONDON.SWANSEA.ACCA</a:t>
            </a:r>
          </a:p>
          <a:p>
            <a:r>
              <a:rPr lang="en-IN" dirty="0"/>
              <a:t>Primary Domain Controller → 192.168.1.1</a:t>
            </a:r>
          </a:p>
          <a:p>
            <a:r>
              <a:rPr lang="en-IN" dirty="0"/>
              <a:t>Client Machine → 192.168.1.10</a:t>
            </a:r>
          </a:p>
          <a:p>
            <a:r>
              <a:rPr lang="en-IN" dirty="0"/>
              <a:t>Child Domain Controller → 192.168.2.1</a:t>
            </a:r>
          </a:p>
          <a:p>
            <a:r>
              <a:rPr lang="en-IN" dirty="0"/>
              <a:t>Both domains are linked through a trusted connection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F4BDE98-96A0-04FC-AA4E-EB197D3C35E6}"/>
              </a:ext>
            </a:extLst>
          </p:cNvPr>
          <p:cNvSpPr txBox="1">
            <a:spLocks/>
          </p:cNvSpPr>
          <p:nvPr/>
        </p:nvSpPr>
        <p:spPr>
          <a:xfrm>
            <a:off x="3347720" y="430213"/>
            <a:ext cx="10515600" cy="86010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/>
              <a:t>      Network Topology</a:t>
            </a:r>
          </a:p>
        </p:txBody>
      </p:sp>
    </p:spTree>
    <p:extLst>
      <p:ext uri="{BB962C8B-B14F-4D97-AF65-F5344CB8AC3E}">
        <p14:creationId xmlns:p14="http://schemas.microsoft.com/office/powerpoint/2010/main" val="2785688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5675"/>
          </a:xfrm>
        </p:spPr>
        <p:txBody>
          <a:bodyPr/>
          <a:lstStyle/>
          <a:p>
            <a:r>
              <a:rPr lang="en-IN" dirty="0"/>
              <a:t>                          </a:t>
            </a:r>
            <a:r>
              <a:rPr dirty="0"/>
              <a:t>CTF Analysis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95120"/>
            <a:ext cx="10515600" cy="5090159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DNS exposed internal records, which helps attackers gather information</a:t>
            </a:r>
          </a:p>
          <a:p>
            <a:r>
              <a:rPr lang="en-US" dirty="0"/>
              <a:t>We focused on important services like…DNS, Active Directory, DHCP, and IIS.</a:t>
            </a:r>
            <a:endParaRPr dirty="0"/>
          </a:p>
          <a:p>
            <a:r>
              <a:rPr dirty="0"/>
              <a:t>Identified weaknesses in core enterprise services</a:t>
            </a:r>
            <a:r>
              <a:rPr lang="en-US" dirty="0"/>
              <a:t>.</a:t>
            </a:r>
            <a:endParaRPr dirty="0"/>
          </a:p>
          <a:p>
            <a:r>
              <a:rPr dirty="0"/>
              <a:t>Demonstrated real-world exploitation scenarios</a:t>
            </a:r>
            <a:r>
              <a:rPr lang="en-US" dirty="0"/>
              <a:t>.</a:t>
            </a:r>
          </a:p>
          <a:p>
            <a:r>
              <a:rPr lang="en-US" dirty="0"/>
              <a:t>Carried out key steps like reconnaissance, scanning, and enumeration to understand the target system </a:t>
            </a:r>
          </a:p>
          <a:p>
            <a:r>
              <a:rPr lang="en-US" dirty="0"/>
              <a:t>Used tools such as Nmap, Wireshark, and Hydra during the analysis </a:t>
            </a:r>
          </a:p>
          <a:p>
            <a:r>
              <a:rPr lang="en-US" dirty="0"/>
              <a:t>Found weaknesses in important areas like: </a:t>
            </a:r>
          </a:p>
          <a:p>
            <a:pPr lvl="1"/>
            <a:r>
              <a:rPr lang="en-US" dirty="0"/>
              <a:t>Active Directory </a:t>
            </a:r>
          </a:p>
          <a:p>
            <a:pPr lvl="1"/>
            <a:r>
              <a:rPr lang="en-US" dirty="0"/>
              <a:t>Network services </a:t>
            </a:r>
          </a:p>
          <a:p>
            <a:pPr lvl="1"/>
            <a:r>
              <a:rPr lang="en-US" dirty="0"/>
              <a:t>User authentication systems </a:t>
            </a:r>
          </a:p>
          <a:p>
            <a:r>
              <a:rPr lang="en-US" dirty="0"/>
              <a:t>Performed different types of attack techniques, including: </a:t>
            </a:r>
          </a:p>
          <a:p>
            <a:pPr lvl="1"/>
            <a:r>
              <a:rPr lang="en-US" dirty="0"/>
              <a:t>Password-based attacks </a:t>
            </a:r>
          </a:p>
          <a:p>
            <a:pPr lvl="1"/>
            <a:r>
              <a:rPr lang="en-US" dirty="0"/>
              <a:t>Exploiting system misconfigurations </a:t>
            </a:r>
          </a:p>
          <a:p>
            <a:pPr lvl="1"/>
            <a:r>
              <a:rPr lang="en-US" dirty="0"/>
              <a:t>Privilege escalation to gain higher access </a:t>
            </a:r>
          </a:p>
          <a:p>
            <a:r>
              <a:rPr lang="en-US" dirty="0"/>
              <a:t>Overall, this helped in understanding how real attackers approach a system and how security can be improved 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13D19-9D93-8D61-5D3C-74E75E994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96632-2DD6-0A57-00F2-75987EC53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err="1"/>
              <a:t>SmartConsole</a:t>
            </a:r>
            <a:r>
              <a:rPr lang="en-IN" dirty="0"/>
              <a:t> &amp; GAIA OS Installation</a:t>
            </a:r>
            <a:endParaRPr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A7C4C9-696F-E5F8-5BA2-4A781BADE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65792" y="1300480"/>
            <a:ext cx="5055839" cy="254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D6DAF3-CB51-F088-3883-24F2AE009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5793" y="3840480"/>
            <a:ext cx="5055839" cy="2839581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1B777982-3551-90F3-1F7E-B99231BE6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751" y="1351062"/>
            <a:ext cx="6674369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SmartConsole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was installed on the A-GUI system to manage security operations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offers a simple graphical interface, making it easier to monitor and configure firewall settings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After installation, the setup was completed successfully and the login was tested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GAIA ISO file was mounted in VirtualBox to begin the installation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GAIA Operating System was installed to set up the firewall environment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Basic configuration was done by setting administrator credentials and system settings </a:t>
            </a:r>
          </a:p>
        </p:txBody>
      </p:sp>
    </p:spTree>
    <p:extLst>
      <p:ext uri="{BB962C8B-B14F-4D97-AF65-F5344CB8AC3E}">
        <p14:creationId xmlns:p14="http://schemas.microsoft.com/office/powerpoint/2010/main" val="3178981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5FCD4-CEBD-6449-B544-8BD818ECD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D5E7E-1B2E-372B-8D2A-906588672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5195"/>
          </a:xfrm>
        </p:spPr>
        <p:txBody>
          <a:bodyPr>
            <a:normAutofit/>
          </a:bodyPr>
          <a:lstStyle/>
          <a:p>
            <a:r>
              <a:rPr lang="en-IN" dirty="0"/>
              <a:t>                              A-SMS Configuration 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A94F0-1154-CA6F-6949-95D7A9E84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995" y="1290320"/>
            <a:ext cx="5085733" cy="465457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Set up the basic network configuration so all systems can communicate with each other </a:t>
            </a:r>
          </a:p>
          <a:p>
            <a:r>
              <a:rPr lang="en-US" dirty="0"/>
              <a:t>Configured DNS to make sure domain names are resolved correctly </a:t>
            </a:r>
          </a:p>
          <a:p>
            <a:r>
              <a:rPr lang="en-US" dirty="0"/>
              <a:t>Added a default gateway to allow access outside the local network </a:t>
            </a:r>
          </a:p>
          <a:p>
            <a:r>
              <a:rPr lang="en-US" dirty="0"/>
              <a:t>Checked connectivity between machines to confirm everything is working properly </a:t>
            </a:r>
          </a:p>
          <a:p>
            <a:r>
              <a:rPr lang="en-US" dirty="0"/>
              <a:t>Adjusted the system time to ensure logs are recorded accurately </a:t>
            </a:r>
          </a:p>
          <a:p>
            <a:r>
              <a:rPr lang="en-US" dirty="0"/>
              <a:t>Finished the initial setup needed to prepare the server for security management </a:t>
            </a:r>
          </a:p>
          <a:p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FED511-7409-6D91-A4D7-C4C14252B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1487" y="1487526"/>
            <a:ext cx="6390513" cy="3882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741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27E83-4FE6-B94F-6C7D-BED9111FF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8B8DA-4C48-0883-61EC-917E3D7BE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DNS &amp; Active Directory Vulnerabilities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9C004-EE0E-BA5E-5378-F7AA61C1A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4699"/>
            <a:ext cx="5085733" cy="3368913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DNS misconfiguration exposed internal records and enabled reconnaissance</a:t>
            </a:r>
            <a:r>
              <a:rPr lang="en-US" dirty="0"/>
              <a:t>.</a:t>
            </a:r>
            <a:endParaRPr dirty="0"/>
          </a:p>
          <a:p>
            <a:r>
              <a:rPr dirty="0"/>
              <a:t>Risk of DNS spoofing and cache poisoning</a:t>
            </a:r>
            <a:r>
              <a:rPr lang="en-IN" dirty="0"/>
              <a:t>.</a:t>
            </a:r>
            <a:endParaRPr dirty="0"/>
          </a:p>
          <a:p>
            <a:r>
              <a:rPr dirty="0"/>
              <a:t>Active Directory weak permissions enabled privilege escalation and lateral movement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4" name="image14.png">
            <a:extLst>
              <a:ext uri="{FF2B5EF4-FFF2-40B4-BE49-F238E27FC236}">
                <a16:creationId xmlns:a16="http://schemas.microsoft.com/office/drawing/2014/main" id="{9B26075B-384E-4AE2-0AAE-AD9ED37037B4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268069" y="1834698"/>
            <a:ext cx="5172091" cy="2981141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3359393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67435"/>
          </a:xfrm>
        </p:spPr>
        <p:txBody>
          <a:bodyPr>
            <a:normAutofit/>
          </a:bodyPr>
          <a:lstStyle/>
          <a:p>
            <a:r>
              <a:rPr lang="en-IN" dirty="0"/>
              <a:t>                  First Time Configuration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77344"/>
            <a:ext cx="4515464" cy="3251856"/>
          </a:xfrm>
        </p:spPr>
        <p:txBody>
          <a:bodyPr>
            <a:normAutofit lnSpcReduction="10000"/>
          </a:bodyPr>
          <a:lstStyle/>
          <a:p>
            <a:r>
              <a:rPr dirty="0"/>
              <a:t>Multiple vulnerabilities can be chained for major breaches</a:t>
            </a:r>
            <a:r>
              <a:rPr lang="en-US" dirty="0"/>
              <a:t>.</a:t>
            </a:r>
            <a:endParaRPr dirty="0"/>
          </a:p>
          <a:p>
            <a:r>
              <a:rPr dirty="0"/>
              <a:t>Importance of secure configuration and proactive monitoring</a:t>
            </a:r>
            <a:r>
              <a:rPr lang="en-US" dirty="0"/>
              <a:t>.</a:t>
            </a:r>
            <a:endParaRPr dirty="0"/>
          </a:p>
          <a:p>
            <a:r>
              <a:rPr dirty="0"/>
              <a:t>Practical training improves incident response skills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4" name="image11.png">
            <a:extLst>
              <a:ext uri="{FF2B5EF4-FFF2-40B4-BE49-F238E27FC236}">
                <a16:creationId xmlns:a16="http://schemas.microsoft.com/office/drawing/2014/main" id="{6BD04AD5-C061-53DB-93A3-4F0E7070C8F1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823973" y="1777344"/>
            <a:ext cx="6053067" cy="3073306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              </a:t>
            </a:r>
            <a:r>
              <a:rPr dirty="0"/>
              <a:t>Secure Network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7"/>
            <a:ext cx="4895975" cy="3537343"/>
          </a:xfrm>
        </p:spPr>
        <p:txBody>
          <a:bodyPr>
            <a:normAutofit fontScale="92500"/>
          </a:bodyPr>
          <a:lstStyle/>
          <a:p>
            <a:r>
              <a:rPr dirty="0"/>
              <a:t>Implemented defense-in-depth approach</a:t>
            </a:r>
            <a:r>
              <a:rPr lang="en-US" dirty="0"/>
              <a:t>.</a:t>
            </a:r>
            <a:endParaRPr dirty="0"/>
          </a:p>
          <a:p>
            <a:r>
              <a:rPr dirty="0"/>
              <a:t>Security Gateway filters all traffic</a:t>
            </a:r>
            <a:r>
              <a:rPr lang="en-US" dirty="0"/>
              <a:t>.</a:t>
            </a:r>
            <a:endParaRPr dirty="0"/>
          </a:p>
          <a:p>
            <a:r>
              <a:rPr dirty="0"/>
              <a:t>Security Management Server centralizes policy control</a:t>
            </a:r>
            <a:r>
              <a:rPr lang="en-US" dirty="0"/>
              <a:t>.</a:t>
            </a:r>
            <a:endParaRPr dirty="0"/>
          </a:p>
          <a:p>
            <a:r>
              <a:rPr dirty="0"/>
              <a:t>Smart Console provides monitoring and administration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4" name="image16.png">
            <a:extLst>
              <a:ext uri="{FF2B5EF4-FFF2-40B4-BE49-F238E27FC236}">
                <a16:creationId xmlns:a16="http://schemas.microsoft.com/office/drawing/2014/main" id="{5043867D-1BA9-9EA2-AE28-BFA2E90B167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457826" y="1629969"/>
            <a:ext cx="5205854" cy="359806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GAIA Deployment &amp; Firewall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1" y="1690688"/>
            <a:ext cx="4613786" cy="4283392"/>
          </a:xfrm>
        </p:spPr>
        <p:txBody>
          <a:bodyPr>
            <a:normAutofit/>
          </a:bodyPr>
          <a:lstStyle/>
          <a:p>
            <a:r>
              <a:rPr lang="en-US" dirty="0"/>
              <a:t>These rules help protect the network from threats.</a:t>
            </a:r>
            <a:endParaRPr dirty="0"/>
          </a:p>
          <a:p>
            <a:r>
              <a:rPr dirty="0"/>
              <a:t>Allowed HTTP/HTTPS </a:t>
            </a:r>
            <a:r>
              <a:rPr lang="en-US" dirty="0"/>
              <a:t>For normal use.</a:t>
            </a:r>
            <a:endParaRPr dirty="0"/>
          </a:p>
          <a:p>
            <a:r>
              <a:rPr dirty="0"/>
              <a:t>Blocked Telnet </a:t>
            </a:r>
            <a:r>
              <a:rPr lang="en-US" dirty="0"/>
              <a:t>for insecure</a:t>
            </a:r>
          </a:p>
          <a:p>
            <a:r>
              <a:rPr lang="en-US" dirty="0"/>
              <a:t>SSH Allowed for secure administration.</a:t>
            </a:r>
            <a:endParaRPr dirty="0"/>
          </a:p>
          <a:p>
            <a:r>
              <a:rPr dirty="0"/>
              <a:t>Centralized licensing and activation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4" name="image12.png">
            <a:extLst>
              <a:ext uri="{FF2B5EF4-FFF2-40B4-BE49-F238E27FC236}">
                <a16:creationId xmlns:a16="http://schemas.microsoft.com/office/drawing/2014/main" id="{0C10744B-4D8E-37A6-A31A-17611E1DF0D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994400" y="1690688"/>
            <a:ext cx="5359400" cy="3622992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Advanced Security Mechanisms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Intrusion Prevention System (IPS)</a:t>
            </a:r>
            <a:r>
              <a:rPr lang="en-US" dirty="0"/>
              <a:t>.</a:t>
            </a:r>
            <a:endParaRPr dirty="0"/>
          </a:p>
          <a:p>
            <a:r>
              <a:rPr dirty="0"/>
              <a:t>Anti-malware</a:t>
            </a:r>
            <a:r>
              <a:rPr lang="en-US" dirty="0"/>
              <a:t> protects against viruses.</a:t>
            </a:r>
          </a:p>
          <a:p>
            <a:r>
              <a:rPr lang="en-US" dirty="0"/>
              <a:t>Application control decline for unsafe applications.</a:t>
            </a:r>
            <a:endParaRPr dirty="0"/>
          </a:p>
          <a:p>
            <a:r>
              <a:rPr dirty="0"/>
              <a:t>Identity awareness and machine learning-based threat detection</a:t>
            </a:r>
            <a:r>
              <a:rPr lang="en-US" dirty="0"/>
              <a:t>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D86A-A4F1-3F31-B0D2-DFEF0CB8C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Gateway &amp; Object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701A4-9529-D255-0DB7-DA46A3E3D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Gateway (Security Gateway)</a:t>
            </a:r>
            <a:endParaRPr lang="en-US" dirty="0"/>
          </a:p>
          <a:p>
            <a:r>
              <a:rPr lang="en-US" dirty="0"/>
              <a:t>Acts as the firewall enforcing security policies.</a:t>
            </a:r>
          </a:p>
          <a:p>
            <a:r>
              <a:rPr lang="en-US" dirty="0"/>
              <a:t>Monitors and controls incoming &amp; outgoing traffic. </a:t>
            </a:r>
          </a:p>
          <a:p>
            <a:r>
              <a:rPr lang="en-US" dirty="0"/>
              <a:t>Protects network from unauthorized access.</a:t>
            </a:r>
          </a:p>
          <a:p>
            <a:pPr marL="0" indent="0">
              <a:buNone/>
            </a:pPr>
            <a:r>
              <a:rPr lang="en-US" b="1" dirty="0"/>
              <a:t>Object Creation</a:t>
            </a:r>
            <a:endParaRPr lang="en-US" dirty="0"/>
          </a:p>
          <a:p>
            <a:r>
              <a:rPr lang="en-US" dirty="0"/>
              <a:t>Objects represent network elements. (hosts, networks, users) </a:t>
            </a:r>
          </a:p>
          <a:p>
            <a:r>
              <a:rPr lang="en-US" dirty="0"/>
              <a:t>Simplifies policy configuration using reusable entities. </a:t>
            </a:r>
          </a:p>
          <a:p>
            <a:r>
              <a:rPr lang="en-US" dirty="0"/>
              <a:t>Examples: IP address, subnet, server, user group.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01678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A0DE6-4FCE-864D-437B-6453A85D1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Policy Installation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5315D-8614-C055-EF67-AF16F35FF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Policy Installation</a:t>
            </a:r>
            <a:endParaRPr lang="en-US" dirty="0"/>
          </a:p>
          <a:p>
            <a:r>
              <a:rPr lang="en-US" dirty="0"/>
              <a:t>Process of applying security rules to the gateway. </a:t>
            </a:r>
          </a:p>
          <a:p>
            <a:r>
              <a:rPr lang="en-US" dirty="0"/>
              <a:t>Policies are created in Management Server.</a:t>
            </a:r>
          </a:p>
          <a:p>
            <a:r>
              <a:rPr lang="en-US" dirty="0"/>
              <a:t>Must be installed to take effect.</a:t>
            </a:r>
          </a:p>
          <a:p>
            <a:pPr marL="0" indent="0">
              <a:buNone/>
            </a:pPr>
            <a:r>
              <a:rPr lang="en-US" b="1" dirty="0"/>
              <a:t>Importance</a:t>
            </a:r>
            <a:endParaRPr lang="en-US" dirty="0"/>
          </a:p>
          <a:p>
            <a:r>
              <a:rPr lang="en-US" dirty="0"/>
              <a:t>Ensures real-time enforcement of security rules. </a:t>
            </a:r>
          </a:p>
          <a:p>
            <a:r>
              <a:rPr lang="en-US" dirty="0"/>
              <a:t>Centralized control of network security.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72046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C908D-6DEC-C3E4-92EB-C33A04D15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Security Blade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3EBE8-5395-B76A-A7D7-E5BA382BA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Blade Policy Installation</a:t>
            </a:r>
            <a:endParaRPr lang="en-US" dirty="0"/>
          </a:p>
          <a:p>
            <a:r>
              <a:rPr lang="en-US" dirty="0"/>
              <a:t>Security blades include Firewall, IPS, Anti-malware </a:t>
            </a:r>
          </a:p>
          <a:p>
            <a:r>
              <a:rPr lang="en-US" dirty="0"/>
              <a:t>Each blade has its own policy rules </a:t>
            </a:r>
          </a:p>
          <a:p>
            <a:r>
              <a:rPr lang="en-US" dirty="0"/>
              <a:t>Policies must be installed on the gateway </a:t>
            </a:r>
          </a:p>
          <a:p>
            <a:pPr marL="0" indent="0">
              <a:buNone/>
            </a:pPr>
            <a:r>
              <a:rPr lang="en-US" b="1" dirty="0"/>
              <a:t>Benefits</a:t>
            </a:r>
            <a:endParaRPr lang="en-US" dirty="0"/>
          </a:p>
          <a:p>
            <a:r>
              <a:rPr lang="en-US" dirty="0"/>
              <a:t>Provides layered security </a:t>
            </a:r>
          </a:p>
          <a:p>
            <a:r>
              <a:rPr lang="en-US" dirty="0"/>
              <a:t>Enhances threat detection and prevention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7286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AB015-3472-4284-3E16-B4CA14D6F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Blade Installation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F0DDB-CCC9-50AF-15F0-B2B697191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Blade Unable (Policy Installation Failure)</a:t>
            </a:r>
            <a:endParaRPr lang="en-US" dirty="0"/>
          </a:p>
          <a:p>
            <a:r>
              <a:rPr lang="en-US" dirty="0"/>
              <a:t>Occurs when blade policy fails to install </a:t>
            </a:r>
          </a:p>
          <a:p>
            <a:pPr marL="0" indent="0">
              <a:buNone/>
            </a:pPr>
            <a:r>
              <a:rPr lang="en-US" b="1" dirty="0"/>
              <a:t>Common Causes</a:t>
            </a:r>
            <a:endParaRPr lang="en-US" dirty="0"/>
          </a:p>
          <a:p>
            <a:r>
              <a:rPr lang="en-US" dirty="0"/>
              <a:t>Connectivity issues (Gateway ↔ Management Server) </a:t>
            </a:r>
          </a:p>
          <a:p>
            <a:r>
              <a:rPr lang="en-US" dirty="0"/>
              <a:t>License problems </a:t>
            </a:r>
          </a:p>
          <a:p>
            <a:r>
              <a:rPr lang="en-US" dirty="0"/>
              <a:t>Configuration errors </a:t>
            </a:r>
          </a:p>
          <a:p>
            <a:r>
              <a:rPr lang="en-US" dirty="0"/>
              <a:t>SIC (Secure Internal Communication) failure </a:t>
            </a:r>
          </a:p>
          <a:p>
            <a:pPr marL="0" indent="0">
              <a:buNone/>
            </a:pPr>
            <a:r>
              <a:rPr lang="en-US" b="1" dirty="0"/>
              <a:t>Impact</a:t>
            </a:r>
            <a:endParaRPr lang="en-US" dirty="0"/>
          </a:p>
          <a:p>
            <a:r>
              <a:rPr lang="en-US" dirty="0"/>
              <a:t>Security features may not function properly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145564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7E0D5-051F-8C88-8EDD-C9929F043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Role-Based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1317E-CC00-2347-9485-411018966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Role-Based Policy Installation</a:t>
            </a:r>
            <a:endParaRPr lang="en-US" dirty="0"/>
          </a:p>
          <a:p>
            <a:r>
              <a:rPr lang="en-US" dirty="0"/>
              <a:t>Policies applied based on user identity or role </a:t>
            </a:r>
          </a:p>
          <a:p>
            <a:r>
              <a:rPr lang="en-US" dirty="0"/>
              <a:t>Uses Identity Awareness </a:t>
            </a:r>
          </a:p>
          <a:p>
            <a:pPr marL="0" indent="0">
              <a:buNone/>
            </a:pPr>
            <a:r>
              <a:rPr lang="en-US" b="1" dirty="0"/>
              <a:t>Examples</a:t>
            </a:r>
            <a:endParaRPr lang="en-US" dirty="0"/>
          </a:p>
          <a:p>
            <a:r>
              <a:rPr lang="en-US" dirty="0"/>
              <a:t>Admin → Full access </a:t>
            </a:r>
          </a:p>
          <a:p>
            <a:r>
              <a:rPr lang="en-US" dirty="0"/>
              <a:t>Employee → Limited access </a:t>
            </a:r>
          </a:p>
          <a:p>
            <a:r>
              <a:rPr lang="en-US" dirty="0"/>
              <a:t>Guest → Restricted access </a:t>
            </a:r>
          </a:p>
          <a:p>
            <a:pPr marL="0" indent="0">
              <a:buNone/>
            </a:pPr>
            <a:r>
              <a:rPr lang="en-US" b="1" dirty="0"/>
              <a:t>Advantages</a:t>
            </a:r>
            <a:endParaRPr lang="en-US" dirty="0"/>
          </a:p>
          <a:p>
            <a:r>
              <a:rPr lang="en-US" dirty="0"/>
              <a:t>More flexible and secure than IP-based rules </a:t>
            </a:r>
          </a:p>
          <a:p>
            <a:r>
              <a:rPr lang="en-US" dirty="0"/>
              <a:t>Improves access control and monitoring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295090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Layered security improves visibility, control and resilience</a:t>
            </a:r>
          </a:p>
          <a:p>
            <a:r>
              <a:t>Continuous monitoring and updates are essential</a:t>
            </a:r>
          </a:p>
          <a:p>
            <a:r>
              <a:t>Proactive cybersecurity reduces enterprise risk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DC17E-18D5-C81A-7817-9B3CC7AAC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2777066"/>
            <a:ext cx="9601196" cy="1303867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THANK YOU</a:t>
            </a:r>
            <a:endParaRPr lang="en-IN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579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463</TotalTime>
  <Words>849</Words>
  <Application>Microsoft Office PowerPoint</Application>
  <PresentationFormat>Widescreen</PresentationFormat>
  <Paragraphs>132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Enterprise Network Security</vt:lpstr>
      <vt:lpstr>Introduction &amp; Objectives</vt:lpstr>
      <vt:lpstr>PowerPoint Presentation</vt:lpstr>
      <vt:lpstr>                          CTF Analysis Overview</vt:lpstr>
      <vt:lpstr>SmartConsole &amp; GAIA OS Installation</vt:lpstr>
      <vt:lpstr>                              A-SMS Configuration </vt:lpstr>
      <vt:lpstr>DNS &amp; Active Directory Vulnerabilities</vt:lpstr>
      <vt:lpstr>                  First Time Configuration </vt:lpstr>
      <vt:lpstr>              Secure Network Architecture</vt:lpstr>
      <vt:lpstr>GAIA Deployment &amp; Firewall Policies</vt:lpstr>
      <vt:lpstr>Advanced Security Mechanisms</vt:lpstr>
      <vt:lpstr>Gateway &amp; Object Management</vt:lpstr>
      <vt:lpstr>Policy Installation</vt:lpstr>
      <vt:lpstr>Security Blade Policy</vt:lpstr>
      <vt:lpstr>Blade Installation Issues</vt:lpstr>
      <vt:lpstr>Role-Based Policy</vt:lpstr>
      <vt:lpstr>Conclusion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Parth</dc:creator>
  <cp:keywords/>
  <dc:description>generated using python-pptx</dc:description>
  <cp:lastModifiedBy>Daxsh Vasantbhai Patel</cp:lastModifiedBy>
  <cp:revision>14</cp:revision>
  <dcterms:created xsi:type="dcterms:W3CDTF">2013-01-27T09:14:16Z</dcterms:created>
  <dcterms:modified xsi:type="dcterms:W3CDTF">2026-04-28T21:47:37Z</dcterms:modified>
  <cp:category/>
</cp:coreProperties>
</file>