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971315-1CEB-4BB4-B979-8B05DD4B6AB5}" v="4" dt="2025-11-16T21:41:30.3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58" d="100"/>
          <a:sy n="58" d="100"/>
        </p:scale>
        <p:origin x="9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E04683D-CFF5-47E1-B38A-2493B6090FF2}"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04F6AA-8C1A-498F-A068-6BD43A398299}">
      <dgm:prSet/>
      <dgm:spPr/>
      <dgm:t>
        <a:bodyPr/>
        <a:lstStyle/>
        <a:p>
          <a:r>
            <a:rPr lang="en-GB"/>
            <a:t>COPD mainly affects the airways , alveoli , lung tissue and the muscles used in the respiratory system.</a:t>
          </a:r>
          <a:endParaRPr lang="en-US"/>
        </a:p>
      </dgm:t>
    </dgm:pt>
    <dgm:pt modelId="{45AD62E8-56A1-480B-87C0-3CDDC5CA70D1}" type="parTrans" cxnId="{56167AB9-11E8-41D7-84D1-BCC86F6E96F4}">
      <dgm:prSet/>
      <dgm:spPr/>
      <dgm:t>
        <a:bodyPr/>
        <a:lstStyle/>
        <a:p>
          <a:endParaRPr lang="en-US"/>
        </a:p>
      </dgm:t>
    </dgm:pt>
    <dgm:pt modelId="{9E913FB5-D87B-4BD4-B832-DC3DCA53A7BA}" type="sibTrans" cxnId="{56167AB9-11E8-41D7-84D1-BCC86F6E96F4}">
      <dgm:prSet/>
      <dgm:spPr/>
      <dgm:t>
        <a:bodyPr/>
        <a:lstStyle/>
        <a:p>
          <a:endParaRPr lang="en-US"/>
        </a:p>
      </dgm:t>
    </dgm:pt>
    <dgm:pt modelId="{6B8FC54D-C0C7-4D2C-833E-6F5DB4763E5B}">
      <dgm:prSet/>
      <dgm:spPr/>
      <dgm:t>
        <a:bodyPr/>
        <a:lstStyle/>
        <a:p>
          <a:r>
            <a:rPr lang="en-GB"/>
            <a:t>The Airways also known as Bronchi and Bronchioles are always inflamed which causes them to produce more mucus that someone respiratory system who does not have this disease. Because of the inflammation the airways become extremely narrow which makes it difficult for someone to breathe out.</a:t>
          </a:r>
          <a:endParaRPr lang="en-US"/>
        </a:p>
      </dgm:t>
    </dgm:pt>
    <dgm:pt modelId="{294017D2-989E-433D-A010-C5FC42EC910D}" type="parTrans" cxnId="{3D531900-6EE7-40B7-A8E3-E61B66B0A079}">
      <dgm:prSet/>
      <dgm:spPr/>
      <dgm:t>
        <a:bodyPr/>
        <a:lstStyle/>
        <a:p>
          <a:endParaRPr lang="en-US"/>
        </a:p>
      </dgm:t>
    </dgm:pt>
    <dgm:pt modelId="{44C578C1-C5C1-44DD-B1EB-B9EBB3DEEBEE}" type="sibTrans" cxnId="{3D531900-6EE7-40B7-A8E3-E61B66B0A079}">
      <dgm:prSet/>
      <dgm:spPr/>
      <dgm:t>
        <a:bodyPr/>
        <a:lstStyle/>
        <a:p>
          <a:endParaRPr lang="en-US"/>
        </a:p>
      </dgm:t>
    </dgm:pt>
    <dgm:pt modelId="{796690C7-59D3-4BAC-BAAE-217E85CEF5DB}">
      <dgm:prSet/>
      <dgm:spPr/>
      <dgm:t>
        <a:bodyPr/>
        <a:lstStyle/>
        <a:p>
          <a:r>
            <a:rPr lang="en-GB"/>
            <a:t>The alveoli is where the gas exchange takes place. Because of the disease the walls between the alveoli are damaged , meaning that the capillary networks are not working as they are supposed to do leading to a less efficient gas exchange within the respiratory system.</a:t>
          </a:r>
          <a:br>
            <a:rPr lang="en-GB"/>
          </a:br>
          <a:endParaRPr lang="en-US"/>
        </a:p>
      </dgm:t>
    </dgm:pt>
    <dgm:pt modelId="{72F20381-AC0E-4C37-A29C-C9490990EC25}" type="parTrans" cxnId="{59B20482-D4E0-4ECD-9B48-C624F64D4BEF}">
      <dgm:prSet/>
      <dgm:spPr/>
      <dgm:t>
        <a:bodyPr/>
        <a:lstStyle/>
        <a:p>
          <a:endParaRPr lang="en-US"/>
        </a:p>
      </dgm:t>
    </dgm:pt>
    <dgm:pt modelId="{B3178717-F3B6-4EB3-9641-1CA5A441CC84}" type="sibTrans" cxnId="{59B20482-D4E0-4ECD-9B48-C624F64D4BEF}">
      <dgm:prSet/>
      <dgm:spPr/>
      <dgm:t>
        <a:bodyPr/>
        <a:lstStyle/>
        <a:p>
          <a:endParaRPr lang="en-US"/>
        </a:p>
      </dgm:t>
    </dgm:pt>
    <dgm:pt modelId="{0F0093CB-7BB9-4184-9409-AB379B116A2B}">
      <dgm:prSet/>
      <dgm:spPr/>
      <dgm:t>
        <a:bodyPr/>
        <a:lstStyle/>
        <a:p>
          <a:r>
            <a:rPr lang="en-GB"/>
            <a:t>The lung parenchyma which is the tissue of the lungs, this loses the elasticity when a disease such as copd occurs. The lungs are constantly inflamed which can cause the chest to change the shape known as a barrel. </a:t>
          </a:r>
          <a:endParaRPr lang="en-US"/>
        </a:p>
      </dgm:t>
    </dgm:pt>
    <dgm:pt modelId="{EF758F7D-DB41-4940-A3DA-128E4A6C080D}" type="parTrans" cxnId="{9B39F0C8-B55B-4F93-971D-2A281454026F}">
      <dgm:prSet/>
      <dgm:spPr/>
      <dgm:t>
        <a:bodyPr/>
        <a:lstStyle/>
        <a:p>
          <a:endParaRPr lang="en-US"/>
        </a:p>
      </dgm:t>
    </dgm:pt>
    <dgm:pt modelId="{1BE925C9-9A32-4900-971D-42B64F866216}" type="sibTrans" cxnId="{9B39F0C8-B55B-4F93-971D-2A281454026F}">
      <dgm:prSet/>
      <dgm:spPr/>
      <dgm:t>
        <a:bodyPr/>
        <a:lstStyle/>
        <a:p>
          <a:endParaRPr lang="en-US"/>
        </a:p>
      </dgm:t>
    </dgm:pt>
    <dgm:pt modelId="{CEA113B0-2E48-48A7-A54E-90EEFEE967F8}" type="pres">
      <dgm:prSet presAssocID="{EE04683D-CFF5-47E1-B38A-2493B6090FF2}" presName="root" presStyleCnt="0">
        <dgm:presLayoutVars>
          <dgm:dir/>
          <dgm:resizeHandles val="exact"/>
        </dgm:presLayoutVars>
      </dgm:prSet>
      <dgm:spPr/>
    </dgm:pt>
    <dgm:pt modelId="{E68F7712-0079-4EA7-9F22-FFD308273166}" type="pres">
      <dgm:prSet presAssocID="{EE04683D-CFF5-47E1-B38A-2493B6090FF2}" presName="container" presStyleCnt="0">
        <dgm:presLayoutVars>
          <dgm:dir/>
          <dgm:resizeHandles val="exact"/>
        </dgm:presLayoutVars>
      </dgm:prSet>
      <dgm:spPr/>
    </dgm:pt>
    <dgm:pt modelId="{8DB4FEAA-BB4A-42A8-99AE-893C33BDB058}" type="pres">
      <dgm:prSet presAssocID="{1E04F6AA-8C1A-498F-A068-6BD43A398299}" presName="compNode" presStyleCnt="0"/>
      <dgm:spPr/>
    </dgm:pt>
    <dgm:pt modelId="{56404C84-6D1A-4903-90A5-990698EC141E}" type="pres">
      <dgm:prSet presAssocID="{1E04F6AA-8C1A-498F-A068-6BD43A398299}" presName="iconBgRect" presStyleLbl="bgShp" presStyleIdx="0" presStyleCnt="4"/>
      <dgm:spPr/>
    </dgm:pt>
    <dgm:pt modelId="{798DC477-7278-4C19-900B-F1A17D47ABF3}" type="pres">
      <dgm:prSet presAssocID="{1E04F6AA-8C1A-498F-A068-6BD43A39829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9C66B0D2-B40D-4480-B363-AF2049D294EF}" type="pres">
      <dgm:prSet presAssocID="{1E04F6AA-8C1A-498F-A068-6BD43A398299}" presName="spaceRect" presStyleCnt="0"/>
      <dgm:spPr/>
    </dgm:pt>
    <dgm:pt modelId="{B32D6BEE-33EE-4FBE-B47C-6BBFCE699C52}" type="pres">
      <dgm:prSet presAssocID="{1E04F6AA-8C1A-498F-A068-6BD43A398299}" presName="textRect" presStyleLbl="revTx" presStyleIdx="0" presStyleCnt="4">
        <dgm:presLayoutVars>
          <dgm:chMax val="1"/>
          <dgm:chPref val="1"/>
        </dgm:presLayoutVars>
      </dgm:prSet>
      <dgm:spPr/>
    </dgm:pt>
    <dgm:pt modelId="{BCE7F7A0-616A-443A-A172-B77F048EE293}" type="pres">
      <dgm:prSet presAssocID="{9E913FB5-D87B-4BD4-B832-DC3DCA53A7BA}" presName="sibTrans" presStyleLbl="sibTrans2D1" presStyleIdx="0" presStyleCnt="0"/>
      <dgm:spPr/>
    </dgm:pt>
    <dgm:pt modelId="{3D97A20A-B58D-46E2-8AD3-6C8AA57F42B6}" type="pres">
      <dgm:prSet presAssocID="{6B8FC54D-C0C7-4D2C-833E-6F5DB4763E5B}" presName="compNode" presStyleCnt="0"/>
      <dgm:spPr/>
    </dgm:pt>
    <dgm:pt modelId="{A6675C1F-89FE-41A0-A4A4-558CE58C6D4D}" type="pres">
      <dgm:prSet presAssocID="{6B8FC54D-C0C7-4D2C-833E-6F5DB4763E5B}" presName="iconBgRect" presStyleLbl="bgShp" presStyleIdx="1" presStyleCnt="4"/>
      <dgm:spPr/>
    </dgm:pt>
    <dgm:pt modelId="{43DDD4C3-5AB0-4A0E-9946-188A348337D0}" type="pres">
      <dgm:prSet presAssocID="{6B8FC54D-C0C7-4D2C-833E-6F5DB4763E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1CE4314-F0A9-43FC-ACB7-4FA3B6DD5C44}" type="pres">
      <dgm:prSet presAssocID="{6B8FC54D-C0C7-4D2C-833E-6F5DB4763E5B}" presName="spaceRect" presStyleCnt="0"/>
      <dgm:spPr/>
    </dgm:pt>
    <dgm:pt modelId="{0F94FD7F-7102-49E0-88FF-9A0077925450}" type="pres">
      <dgm:prSet presAssocID="{6B8FC54D-C0C7-4D2C-833E-6F5DB4763E5B}" presName="textRect" presStyleLbl="revTx" presStyleIdx="1" presStyleCnt="4">
        <dgm:presLayoutVars>
          <dgm:chMax val="1"/>
          <dgm:chPref val="1"/>
        </dgm:presLayoutVars>
      </dgm:prSet>
      <dgm:spPr/>
    </dgm:pt>
    <dgm:pt modelId="{116D4B62-2341-4F3B-9FCE-ABFA9272E698}" type="pres">
      <dgm:prSet presAssocID="{44C578C1-C5C1-44DD-B1EB-B9EBB3DEEBEE}" presName="sibTrans" presStyleLbl="sibTrans2D1" presStyleIdx="0" presStyleCnt="0"/>
      <dgm:spPr/>
    </dgm:pt>
    <dgm:pt modelId="{8F573756-73CD-4891-874E-C44831229B1C}" type="pres">
      <dgm:prSet presAssocID="{796690C7-59D3-4BAC-BAAE-217E85CEF5DB}" presName="compNode" presStyleCnt="0"/>
      <dgm:spPr/>
    </dgm:pt>
    <dgm:pt modelId="{894E25A8-C544-447E-AAFF-D664AF832A45}" type="pres">
      <dgm:prSet presAssocID="{796690C7-59D3-4BAC-BAAE-217E85CEF5DB}" presName="iconBgRect" presStyleLbl="bgShp" presStyleIdx="2" presStyleCnt="4"/>
      <dgm:spPr/>
    </dgm:pt>
    <dgm:pt modelId="{EA13399D-F1E5-420C-885E-D4DA9D9227A5}" type="pres">
      <dgm:prSet presAssocID="{796690C7-59D3-4BAC-BAAE-217E85CEF5D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626B5A84-BDDB-41EF-A53C-9383822FC5CA}" type="pres">
      <dgm:prSet presAssocID="{796690C7-59D3-4BAC-BAAE-217E85CEF5DB}" presName="spaceRect" presStyleCnt="0"/>
      <dgm:spPr/>
    </dgm:pt>
    <dgm:pt modelId="{AC372B5C-BF68-4FBE-B620-A4FE2EFFC1B0}" type="pres">
      <dgm:prSet presAssocID="{796690C7-59D3-4BAC-BAAE-217E85CEF5DB}" presName="textRect" presStyleLbl="revTx" presStyleIdx="2" presStyleCnt="4">
        <dgm:presLayoutVars>
          <dgm:chMax val="1"/>
          <dgm:chPref val="1"/>
        </dgm:presLayoutVars>
      </dgm:prSet>
      <dgm:spPr/>
    </dgm:pt>
    <dgm:pt modelId="{3CF82A3E-8BF5-4888-8356-E9CE26DE64E5}" type="pres">
      <dgm:prSet presAssocID="{B3178717-F3B6-4EB3-9641-1CA5A441CC84}" presName="sibTrans" presStyleLbl="sibTrans2D1" presStyleIdx="0" presStyleCnt="0"/>
      <dgm:spPr/>
    </dgm:pt>
    <dgm:pt modelId="{352D8224-DD15-4814-B5F7-30071509F6DD}" type="pres">
      <dgm:prSet presAssocID="{0F0093CB-7BB9-4184-9409-AB379B116A2B}" presName="compNode" presStyleCnt="0"/>
      <dgm:spPr/>
    </dgm:pt>
    <dgm:pt modelId="{BC6BA060-8F66-4EB2-A1E9-1FE5E40A4D6D}" type="pres">
      <dgm:prSet presAssocID="{0F0093CB-7BB9-4184-9409-AB379B116A2B}" presName="iconBgRect" presStyleLbl="bgShp" presStyleIdx="3" presStyleCnt="4"/>
      <dgm:spPr/>
    </dgm:pt>
    <dgm:pt modelId="{712F5234-8EC4-4667-A4A8-330F4A42384A}" type="pres">
      <dgm:prSet presAssocID="{0F0093CB-7BB9-4184-9409-AB379B116A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Organ"/>
        </a:ext>
      </dgm:extLst>
    </dgm:pt>
    <dgm:pt modelId="{A913E7D5-04C8-449B-975D-9AD70D23777B}" type="pres">
      <dgm:prSet presAssocID="{0F0093CB-7BB9-4184-9409-AB379B116A2B}" presName="spaceRect" presStyleCnt="0"/>
      <dgm:spPr/>
    </dgm:pt>
    <dgm:pt modelId="{BAE4ADBC-A22D-446E-AEA2-1C1855DCD0E6}" type="pres">
      <dgm:prSet presAssocID="{0F0093CB-7BB9-4184-9409-AB379B116A2B}" presName="textRect" presStyleLbl="revTx" presStyleIdx="3" presStyleCnt="4">
        <dgm:presLayoutVars>
          <dgm:chMax val="1"/>
          <dgm:chPref val="1"/>
        </dgm:presLayoutVars>
      </dgm:prSet>
      <dgm:spPr/>
    </dgm:pt>
  </dgm:ptLst>
  <dgm:cxnLst>
    <dgm:cxn modelId="{3D531900-6EE7-40B7-A8E3-E61B66B0A079}" srcId="{EE04683D-CFF5-47E1-B38A-2493B6090FF2}" destId="{6B8FC54D-C0C7-4D2C-833E-6F5DB4763E5B}" srcOrd="1" destOrd="0" parTransId="{294017D2-989E-433D-A010-C5FC42EC910D}" sibTransId="{44C578C1-C5C1-44DD-B1EB-B9EBB3DEEBEE}"/>
    <dgm:cxn modelId="{D1CAE408-E367-4E7A-B26F-EE5DD5C47251}" type="presOf" srcId="{9E913FB5-D87B-4BD4-B832-DC3DCA53A7BA}" destId="{BCE7F7A0-616A-443A-A172-B77F048EE293}" srcOrd="0" destOrd="0" presId="urn:microsoft.com/office/officeart/2018/2/layout/IconCircleList"/>
    <dgm:cxn modelId="{DA76790C-B2BB-4A42-A597-2E57A8EB28D8}" type="presOf" srcId="{6B8FC54D-C0C7-4D2C-833E-6F5DB4763E5B}" destId="{0F94FD7F-7102-49E0-88FF-9A0077925450}" srcOrd="0" destOrd="0" presId="urn:microsoft.com/office/officeart/2018/2/layout/IconCircleList"/>
    <dgm:cxn modelId="{6219AE0C-1289-4628-828D-F92014114EE8}" type="presOf" srcId="{1E04F6AA-8C1A-498F-A068-6BD43A398299}" destId="{B32D6BEE-33EE-4FBE-B47C-6BBFCE699C52}" srcOrd="0" destOrd="0" presId="urn:microsoft.com/office/officeart/2018/2/layout/IconCircleList"/>
    <dgm:cxn modelId="{6687804B-DCEC-4850-966A-126FE05759C8}" type="presOf" srcId="{44C578C1-C5C1-44DD-B1EB-B9EBB3DEEBEE}" destId="{116D4B62-2341-4F3B-9FCE-ABFA9272E698}" srcOrd="0" destOrd="0" presId="urn:microsoft.com/office/officeart/2018/2/layout/IconCircleList"/>
    <dgm:cxn modelId="{B7689D6F-2066-4575-8DAE-97DC911813BE}" type="presOf" srcId="{0F0093CB-7BB9-4184-9409-AB379B116A2B}" destId="{BAE4ADBC-A22D-446E-AEA2-1C1855DCD0E6}" srcOrd="0" destOrd="0" presId="urn:microsoft.com/office/officeart/2018/2/layout/IconCircleList"/>
    <dgm:cxn modelId="{2AC70B51-8C06-4E6A-8B1F-DF5578A6A843}" type="presOf" srcId="{EE04683D-CFF5-47E1-B38A-2493B6090FF2}" destId="{CEA113B0-2E48-48A7-A54E-90EEFEE967F8}" srcOrd="0" destOrd="0" presId="urn:microsoft.com/office/officeart/2018/2/layout/IconCircleList"/>
    <dgm:cxn modelId="{3E556D72-E911-469C-B40B-B1717011072B}" type="presOf" srcId="{B3178717-F3B6-4EB3-9641-1CA5A441CC84}" destId="{3CF82A3E-8BF5-4888-8356-E9CE26DE64E5}" srcOrd="0" destOrd="0" presId="urn:microsoft.com/office/officeart/2018/2/layout/IconCircleList"/>
    <dgm:cxn modelId="{59B20482-D4E0-4ECD-9B48-C624F64D4BEF}" srcId="{EE04683D-CFF5-47E1-B38A-2493B6090FF2}" destId="{796690C7-59D3-4BAC-BAAE-217E85CEF5DB}" srcOrd="2" destOrd="0" parTransId="{72F20381-AC0E-4C37-A29C-C9490990EC25}" sibTransId="{B3178717-F3B6-4EB3-9641-1CA5A441CC84}"/>
    <dgm:cxn modelId="{56167AB9-11E8-41D7-84D1-BCC86F6E96F4}" srcId="{EE04683D-CFF5-47E1-B38A-2493B6090FF2}" destId="{1E04F6AA-8C1A-498F-A068-6BD43A398299}" srcOrd="0" destOrd="0" parTransId="{45AD62E8-56A1-480B-87C0-3CDDC5CA70D1}" sibTransId="{9E913FB5-D87B-4BD4-B832-DC3DCA53A7BA}"/>
    <dgm:cxn modelId="{9B39F0C8-B55B-4F93-971D-2A281454026F}" srcId="{EE04683D-CFF5-47E1-B38A-2493B6090FF2}" destId="{0F0093CB-7BB9-4184-9409-AB379B116A2B}" srcOrd="3" destOrd="0" parTransId="{EF758F7D-DB41-4940-A3DA-128E4A6C080D}" sibTransId="{1BE925C9-9A32-4900-971D-42B64F866216}"/>
    <dgm:cxn modelId="{94F5E1F8-2BE5-4845-AA9C-DA539E4F1B0C}" type="presOf" srcId="{796690C7-59D3-4BAC-BAAE-217E85CEF5DB}" destId="{AC372B5C-BF68-4FBE-B620-A4FE2EFFC1B0}" srcOrd="0" destOrd="0" presId="urn:microsoft.com/office/officeart/2018/2/layout/IconCircleList"/>
    <dgm:cxn modelId="{0228FE2E-CC67-42EA-951A-6E5B3E92D51E}" type="presParOf" srcId="{CEA113B0-2E48-48A7-A54E-90EEFEE967F8}" destId="{E68F7712-0079-4EA7-9F22-FFD308273166}" srcOrd="0" destOrd="0" presId="urn:microsoft.com/office/officeart/2018/2/layout/IconCircleList"/>
    <dgm:cxn modelId="{9C5BF6D0-9D71-46AD-982C-DF07F3EF3BE0}" type="presParOf" srcId="{E68F7712-0079-4EA7-9F22-FFD308273166}" destId="{8DB4FEAA-BB4A-42A8-99AE-893C33BDB058}" srcOrd="0" destOrd="0" presId="urn:microsoft.com/office/officeart/2018/2/layout/IconCircleList"/>
    <dgm:cxn modelId="{7D5C4F4D-D6C9-4BB2-B43E-49A170ACCF2D}" type="presParOf" srcId="{8DB4FEAA-BB4A-42A8-99AE-893C33BDB058}" destId="{56404C84-6D1A-4903-90A5-990698EC141E}" srcOrd="0" destOrd="0" presId="urn:microsoft.com/office/officeart/2018/2/layout/IconCircleList"/>
    <dgm:cxn modelId="{D1E858F5-4E05-4483-A0F6-988E3098FFCA}" type="presParOf" srcId="{8DB4FEAA-BB4A-42A8-99AE-893C33BDB058}" destId="{798DC477-7278-4C19-900B-F1A17D47ABF3}" srcOrd="1" destOrd="0" presId="urn:microsoft.com/office/officeart/2018/2/layout/IconCircleList"/>
    <dgm:cxn modelId="{BC4A2DFD-8442-4F72-BEAF-51F9A45B9F50}" type="presParOf" srcId="{8DB4FEAA-BB4A-42A8-99AE-893C33BDB058}" destId="{9C66B0D2-B40D-4480-B363-AF2049D294EF}" srcOrd="2" destOrd="0" presId="urn:microsoft.com/office/officeart/2018/2/layout/IconCircleList"/>
    <dgm:cxn modelId="{9FCB25AE-A601-488B-AF89-C1C4C7B9E8A5}" type="presParOf" srcId="{8DB4FEAA-BB4A-42A8-99AE-893C33BDB058}" destId="{B32D6BEE-33EE-4FBE-B47C-6BBFCE699C52}" srcOrd="3" destOrd="0" presId="urn:microsoft.com/office/officeart/2018/2/layout/IconCircleList"/>
    <dgm:cxn modelId="{B2648C9C-21AA-48F6-96AC-BC97877F914A}" type="presParOf" srcId="{E68F7712-0079-4EA7-9F22-FFD308273166}" destId="{BCE7F7A0-616A-443A-A172-B77F048EE293}" srcOrd="1" destOrd="0" presId="urn:microsoft.com/office/officeart/2018/2/layout/IconCircleList"/>
    <dgm:cxn modelId="{34852396-1DAE-4286-9474-425F07169B82}" type="presParOf" srcId="{E68F7712-0079-4EA7-9F22-FFD308273166}" destId="{3D97A20A-B58D-46E2-8AD3-6C8AA57F42B6}" srcOrd="2" destOrd="0" presId="urn:microsoft.com/office/officeart/2018/2/layout/IconCircleList"/>
    <dgm:cxn modelId="{0B3466C5-017F-4B20-9F8F-B494256CFBD6}" type="presParOf" srcId="{3D97A20A-B58D-46E2-8AD3-6C8AA57F42B6}" destId="{A6675C1F-89FE-41A0-A4A4-558CE58C6D4D}" srcOrd="0" destOrd="0" presId="urn:microsoft.com/office/officeart/2018/2/layout/IconCircleList"/>
    <dgm:cxn modelId="{9F0D7379-188C-469C-87BC-8986F1C596A9}" type="presParOf" srcId="{3D97A20A-B58D-46E2-8AD3-6C8AA57F42B6}" destId="{43DDD4C3-5AB0-4A0E-9946-188A348337D0}" srcOrd="1" destOrd="0" presId="urn:microsoft.com/office/officeart/2018/2/layout/IconCircleList"/>
    <dgm:cxn modelId="{14CB1AD9-0CF2-440D-A523-CED8582FF3A5}" type="presParOf" srcId="{3D97A20A-B58D-46E2-8AD3-6C8AA57F42B6}" destId="{71CE4314-F0A9-43FC-ACB7-4FA3B6DD5C44}" srcOrd="2" destOrd="0" presId="urn:microsoft.com/office/officeart/2018/2/layout/IconCircleList"/>
    <dgm:cxn modelId="{5C4F8633-6336-4C55-8E89-787C1F2B2104}" type="presParOf" srcId="{3D97A20A-B58D-46E2-8AD3-6C8AA57F42B6}" destId="{0F94FD7F-7102-49E0-88FF-9A0077925450}" srcOrd="3" destOrd="0" presId="urn:microsoft.com/office/officeart/2018/2/layout/IconCircleList"/>
    <dgm:cxn modelId="{47DBB439-B8E8-487E-8A79-FF753BAB2CDE}" type="presParOf" srcId="{E68F7712-0079-4EA7-9F22-FFD308273166}" destId="{116D4B62-2341-4F3B-9FCE-ABFA9272E698}" srcOrd="3" destOrd="0" presId="urn:microsoft.com/office/officeart/2018/2/layout/IconCircleList"/>
    <dgm:cxn modelId="{103D1DBF-AAEE-4BF5-880D-4510E8B0C233}" type="presParOf" srcId="{E68F7712-0079-4EA7-9F22-FFD308273166}" destId="{8F573756-73CD-4891-874E-C44831229B1C}" srcOrd="4" destOrd="0" presId="urn:microsoft.com/office/officeart/2018/2/layout/IconCircleList"/>
    <dgm:cxn modelId="{85F899A5-DD29-46AC-9B54-EA4FBD078385}" type="presParOf" srcId="{8F573756-73CD-4891-874E-C44831229B1C}" destId="{894E25A8-C544-447E-AAFF-D664AF832A45}" srcOrd="0" destOrd="0" presId="urn:microsoft.com/office/officeart/2018/2/layout/IconCircleList"/>
    <dgm:cxn modelId="{4A74B0D1-567F-4B41-B51C-57CFFB12B192}" type="presParOf" srcId="{8F573756-73CD-4891-874E-C44831229B1C}" destId="{EA13399D-F1E5-420C-885E-D4DA9D9227A5}" srcOrd="1" destOrd="0" presId="urn:microsoft.com/office/officeart/2018/2/layout/IconCircleList"/>
    <dgm:cxn modelId="{B0D228C7-9003-490D-9791-3A97E5281BE9}" type="presParOf" srcId="{8F573756-73CD-4891-874E-C44831229B1C}" destId="{626B5A84-BDDB-41EF-A53C-9383822FC5CA}" srcOrd="2" destOrd="0" presId="urn:microsoft.com/office/officeart/2018/2/layout/IconCircleList"/>
    <dgm:cxn modelId="{F2A3B49C-8DBB-4771-B13B-DD43FB91E23E}" type="presParOf" srcId="{8F573756-73CD-4891-874E-C44831229B1C}" destId="{AC372B5C-BF68-4FBE-B620-A4FE2EFFC1B0}" srcOrd="3" destOrd="0" presId="urn:microsoft.com/office/officeart/2018/2/layout/IconCircleList"/>
    <dgm:cxn modelId="{FB1244CD-DB6E-4AC5-BD44-980489B2B9D3}" type="presParOf" srcId="{E68F7712-0079-4EA7-9F22-FFD308273166}" destId="{3CF82A3E-8BF5-4888-8356-E9CE26DE64E5}" srcOrd="5" destOrd="0" presId="urn:microsoft.com/office/officeart/2018/2/layout/IconCircleList"/>
    <dgm:cxn modelId="{1DFD2274-8F1F-47FD-89B0-F49144AF7704}" type="presParOf" srcId="{E68F7712-0079-4EA7-9F22-FFD308273166}" destId="{352D8224-DD15-4814-B5F7-30071509F6DD}" srcOrd="6" destOrd="0" presId="urn:microsoft.com/office/officeart/2018/2/layout/IconCircleList"/>
    <dgm:cxn modelId="{3180B8D0-CA49-478D-9ED9-A7BC6F597B7A}" type="presParOf" srcId="{352D8224-DD15-4814-B5F7-30071509F6DD}" destId="{BC6BA060-8F66-4EB2-A1E9-1FE5E40A4D6D}" srcOrd="0" destOrd="0" presId="urn:microsoft.com/office/officeart/2018/2/layout/IconCircleList"/>
    <dgm:cxn modelId="{BFA18F40-F5DC-450F-9109-6209A58AAD2B}" type="presParOf" srcId="{352D8224-DD15-4814-B5F7-30071509F6DD}" destId="{712F5234-8EC4-4667-A4A8-330F4A42384A}" srcOrd="1" destOrd="0" presId="urn:microsoft.com/office/officeart/2018/2/layout/IconCircleList"/>
    <dgm:cxn modelId="{74092A4A-F2BC-441B-B8A2-0AF22D71C959}" type="presParOf" srcId="{352D8224-DD15-4814-B5F7-30071509F6DD}" destId="{A913E7D5-04C8-449B-975D-9AD70D23777B}" srcOrd="2" destOrd="0" presId="urn:microsoft.com/office/officeart/2018/2/layout/IconCircleList"/>
    <dgm:cxn modelId="{60299F33-91B4-4BDF-90BC-DE35D38D341C}" type="presParOf" srcId="{352D8224-DD15-4814-B5F7-30071509F6DD}" destId="{BAE4ADBC-A22D-446E-AEA2-1C1855DCD0E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638897-6F92-48D7-BE25-A648753B9DE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90AE245-2B68-4B0D-A6FB-A4ADBFF474AA}">
      <dgm:prSet/>
      <dgm:spPr/>
      <dgm:t>
        <a:bodyPr/>
        <a:lstStyle/>
        <a:p>
          <a:r>
            <a:rPr lang="en-GB"/>
            <a:t>The respiratory muscles known as the diaphragm becomes flattened when meaning that all the muscles that are used to help the respiratory system are now working much harder when living with  a respiratory disease such as COPD. Individuals that have COPD now use the muscles in their neck to help them to breathe instead of the muscles within the lungs.</a:t>
          </a:r>
          <a:endParaRPr lang="en-US"/>
        </a:p>
      </dgm:t>
    </dgm:pt>
    <dgm:pt modelId="{1A3636B8-7BCA-4E8A-9C71-705C034578D8}" type="parTrans" cxnId="{6D638243-E840-4BC8-BAE3-485BC99EDD31}">
      <dgm:prSet/>
      <dgm:spPr/>
      <dgm:t>
        <a:bodyPr/>
        <a:lstStyle/>
        <a:p>
          <a:endParaRPr lang="en-US"/>
        </a:p>
      </dgm:t>
    </dgm:pt>
    <dgm:pt modelId="{2E19218C-0F69-4937-9FE5-E9B32163681D}" type="sibTrans" cxnId="{6D638243-E840-4BC8-BAE3-485BC99EDD31}">
      <dgm:prSet/>
      <dgm:spPr/>
      <dgm:t>
        <a:bodyPr/>
        <a:lstStyle/>
        <a:p>
          <a:endParaRPr lang="en-US"/>
        </a:p>
      </dgm:t>
    </dgm:pt>
    <dgm:pt modelId="{CBB6BB2B-B715-49A0-A901-28D0B2CA7FC7}">
      <dgm:prSet/>
      <dgm:spPr/>
      <dgm:t>
        <a:bodyPr/>
        <a:lstStyle/>
        <a:p>
          <a:r>
            <a:rPr lang="en-GB"/>
            <a:t>When living with COPD the pulmonary vessels are damaged , due to the damaged vessels this influences oxygen getting around to the heart which in many cases seeing in advanced COPD this can cause pulmonary hypertension.</a:t>
          </a:r>
          <a:endParaRPr lang="en-US"/>
        </a:p>
      </dgm:t>
    </dgm:pt>
    <dgm:pt modelId="{3E6686F8-BA32-4292-9B57-236BA3476FFB}" type="parTrans" cxnId="{160758EF-B3CE-4915-AC19-7AC7924DBDF4}">
      <dgm:prSet/>
      <dgm:spPr/>
      <dgm:t>
        <a:bodyPr/>
        <a:lstStyle/>
        <a:p>
          <a:endParaRPr lang="en-US"/>
        </a:p>
      </dgm:t>
    </dgm:pt>
    <dgm:pt modelId="{87622D66-3C69-406D-9AA7-D7A87812842D}" type="sibTrans" cxnId="{160758EF-B3CE-4915-AC19-7AC7924DBDF4}">
      <dgm:prSet/>
      <dgm:spPr/>
      <dgm:t>
        <a:bodyPr/>
        <a:lstStyle/>
        <a:p>
          <a:endParaRPr lang="en-US"/>
        </a:p>
      </dgm:t>
    </dgm:pt>
    <dgm:pt modelId="{A32E3E40-E020-42E8-8AD8-929885819D50}" type="pres">
      <dgm:prSet presAssocID="{7D638897-6F92-48D7-BE25-A648753B9DED}" presName="root" presStyleCnt="0">
        <dgm:presLayoutVars>
          <dgm:dir/>
          <dgm:resizeHandles val="exact"/>
        </dgm:presLayoutVars>
      </dgm:prSet>
      <dgm:spPr/>
    </dgm:pt>
    <dgm:pt modelId="{0453A749-B952-45E4-B034-9B702856CDF8}" type="pres">
      <dgm:prSet presAssocID="{F90AE245-2B68-4B0D-A6FB-A4ADBFF474AA}" presName="compNode" presStyleCnt="0"/>
      <dgm:spPr/>
    </dgm:pt>
    <dgm:pt modelId="{6E7BC8C1-22AE-429B-B042-C7D82C6770E2}" type="pres">
      <dgm:prSet presAssocID="{F90AE245-2B68-4B0D-A6FB-A4ADBFF474AA}" presName="bgRect" presStyleLbl="bgShp" presStyleIdx="0" presStyleCnt="2"/>
      <dgm:spPr/>
    </dgm:pt>
    <dgm:pt modelId="{267D0AEF-9B0D-424C-AAF0-34FE75516C4C}" type="pres">
      <dgm:prSet presAssocID="{F90AE245-2B68-4B0D-A6FB-A4ADBFF474A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B57FA519-3001-4B46-8D59-A839F605D82C}" type="pres">
      <dgm:prSet presAssocID="{F90AE245-2B68-4B0D-A6FB-A4ADBFF474AA}" presName="spaceRect" presStyleCnt="0"/>
      <dgm:spPr/>
    </dgm:pt>
    <dgm:pt modelId="{71F9AD05-7834-4F57-8D9A-09871CC9F7EA}" type="pres">
      <dgm:prSet presAssocID="{F90AE245-2B68-4B0D-A6FB-A4ADBFF474AA}" presName="parTx" presStyleLbl="revTx" presStyleIdx="0" presStyleCnt="2">
        <dgm:presLayoutVars>
          <dgm:chMax val="0"/>
          <dgm:chPref val="0"/>
        </dgm:presLayoutVars>
      </dgm:prSet>
      <dgm:spPr/>
    </dgm:pt>
    <dgm:pt modelId="{A71936C4-6ECC-4371-BC84-99590A215CDD}" type="pres">
      <dgm:prSet presAssocID="{2E19218C-0F69-4937-9FE5-E9B32163681D}" presName="sibTrans" presStyleCnt="0"/>
      <dgm:spPr/>
    </dgm:pt>
    <dgm:pt modelId="{B00B205A-D411-4BA6-B66F-58252BD52F16}" type="pres">
      <dgm:prSet presAssocID="{CBB6BB2B-B715-49A0-A901-28D0B2CA7FC7}" presName="compNode" presStyleCnt="0"/>
      <dgm:spPr/>
    </dgm:pt>
    <dgm:pt modelId="{E85CE166-9130-4190-8967-78FE327B8F2F}" type="pres">
      <dgm:prSet presAssocID="{CBB6BB2B-B715-49A0-A901-28D0B2CA7FC7}" presName="bgRect" presStyleLbl="bgShp" presStyleIdx="1" presStyleCnt="2"/>
      <dgm:spPr/>
    </dgm:pt>
    <dgm:pt modelId="{6E0DC2BB-C7A7-4901-BB19-1C772B932B15}" type="pres">
      <dgm:prSet presAssocID="{CBB6BB2B-B715-49A0-A901-28D0B2CA7FC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2B0D246-2204-417A-9022-3DF63A150854}" type="pres">
      <dgm:prSet presAssocID="{CBB6BB2B-B715-49A0-A901-28D0B2CA7FC7}" presName="spaceRect" presStyleCnt="0"/>
      <dgm:spPr/>
    </dgm:pt>
    <dgm:pt modelId="{A8FC9E49-6B83-471E-B9EE-E383CF312C2D}" type="pres">
      <dgm:prSet presAssocID="{CBB6BB2B-B715-49A0-A901-28D0B2CA7FC7}" presName="parTx" presStyleLbl="revTx" presStyleIdx="1" presStyleCnt="2">
        <dgm:presLayoutVars>
          <dgm:chMax val="0"/>
          <dgm:chPref val="0"/>
        </dgm:presLayoutVars>
      </dgm:prSet>
      <dgm:spPr/>
    </dgm:pt>
  </dgm:ptLst>
  <dgm:cxnLst>
    <dgm:cxn modelId="{49318239-475E-42A4-9323-9A81DDE59856}" type="presOf" srcId="{F90AE245-2B68-4B0D-A6FB-A4ADBFF474AA}" destId="{71F9AD05-7834-4F57-8D9A-09871CC9F7EA}" srcOrd="0" destOrd="0" presId="urn:microsoft.com/office/officeart/2018/2/layout/IconVerticalSolidList"/>
    <dgm:cxn modelId="{6D638243-E840-4BC8-BAE3-485BC99EDD31}" srcId="{7D638897-6F92-48D7-BE25-A648753B9DED}" destId="{F90AE245-2B68-4B0D-A6FB-A4ADBFF474AA}" srcOrd="0" destOrd="0" parTransId="{1A3636B8-7BCA-4E8A-9C71-705C034578D8}" sibTransId="{2E19218C-0F69-4937-9FE5-E9B32163681D}"/>
    <dgm:cxn modelId="{BC8CA14F-C096-4052-B14A-E284DF1C6A14}" type="presOf" srcId="{CBB6BB2B-B715-49A0-A901-28D0B2CA7FC7}" destId="{A8FC9E49-6B83-471E-B9EE-E383CF312C2D}" srcOrd="0" destOrd="0" presId="urn:microsoft.com/office/officeart/2018/2/layout/IconVerticalSolidList"/>
    <dgm:cxn modelId="{65D6F682-ECFA-4EB2-9CFD-A2198B4D6DB3}" type="presOf" srcId="{7D638897-6F92-48D7-BE25-A648753B9DED}" destId="{A32E3E40-E020-42E8-8AD8-929885819D50}" srcOrd="0" destOrd="0" presId="urn:microsoft.com/office/officeart/2018/2/layout/IconVerticalSolidList"/>
    <dgm:cxn modelId="{160758EF-B3CE-4915-AC19-7AC7924DBDF4}" srcId="{7D638897-6F92-48D7-BE25-A648753B9DED}" destId="{CBB6BB2B-B715-49A0-A901-28D0B2CA7FC7}" srcOrd="1" destOrd="0" parTransId="{3E6686F8-BA32-4292-9B57-236BA3476FFB}" sibTransId="{87622D66-3C69-406D-9AA7-D7A87812842D}"/>
    <dgm:cxn modelId="{959DD202-3492-46D2-ABC9-A73A8EC96F92}" type="presParOf" srcId="{A32E3E40-E020-42E8-8AD8-929885819D50}" destId="{0453A749-B952-45E4-B034-9B702856CDF8}" srcOrd="0" destOrd="0" presId="urn:microsoft.com/office/officeart/2018/2/layout/IconVerticalSolidList"/>
    <dgm:cxn modelId="{B9FDE356-F9BB-4F71-A921-0E96E51B6D49}" type="presParOf" srcId="{0453A749-B952-45E4-B034-9B702856CDF8}" destId="{6E7BC8C1-22AE-429B-B042-C7D82C6770E2}" srcOrd="0" destOrd="0" presId="urn:microsoft.com/office/officeart/2018/2/layout/IconVerticalSolidList"/>
    <dgm:cxn modelId="{258CD8F4-4C14-440F-925D-A1447AC670B0}" type="presParOf" srcId="{0453A749-B952-45E4-B034-9B702856CDF8}" destId="{267D0AEF-9B0D-424C-AAF0-34FE75516C4C}" srcOrd="1" destOrd="0" presId="urn:microsoft.com/office/officeart/2018/2/layout/IconVerticalSolidList"/>
    <dgm:cxn modelId="{6079AAAB-9408-483E-974A-34EBBB35CFDF}" type="presParOf" srcId="{0453A749-B952-45E4-B034-9B702856CDF8}" destId="{B57FA519-3001-4B46-8D59-A839F605D82C}" srcOrd="2" destOrd="0" presId="urn:microsoft.com/office/officeart/2018/2/layout/IconVerticalSolidList"/>
    <dgm:cxn modelId="{BB9FEF60-661A-4F5B-B4FA-387E95D5449E}" type="presParOf" srcId="{0453A749-B952-45E4-B034-9B702856CDF8}" destId="{71F9AD05-7834-4F57-8D9A-09871CC9F7EA}" srcOrd="3" destOrd="0" presId="urn:microsoft.com/office/officeart/2018/2/layout/IconVerticalSolidList"/>
    <dgm:cxn modelId="{2003015D-B12A-4706-8B32-C33EEA3A1AF5}" type="presParOf" srcId="{A32E3E40-E020-42E8-8AD8-929885819D50}" destId="{A71936C4-6ECC-4371-BC84-99590A215CDD}" srcOrd="1" destOrd="0" presId="urn:microsoft.com/office/officeart/2018/2/layout/IconVerticalSolidList"/>
    <dgm:cxn modelId="{83ECDED2-C8CE-43D6-A03C-9EDF004192E0}" type="presParOf" srcId="{A32E3E40-E020-42E8-8AD8-929885819D50}" destId="{B00B205A-D411-4BA6-B66F-58252BD52F16}" srcOrd="2" destOrd="0" presId="urn:microsoft.com/office/officeart/2018/2/layout/IconVerticalSolidList"/>
    <dgm:cxn modelId="{4219EE56-ACEE-49CD-942C-B9442F6357A7}" type="presParOf" srcId="{B00B205A-D411-4BA6-B66F-58252BD52F16}" destId="{E85CE166-9130-4190-8967-78FE327B8F2F}" srcOrd="0" destOrd="0" presId="urn:microsoft.com/office/officeart/2018/2/layout/IconVerticalSolidList"/>
    <dgm:cxn modelId="{485EBC19-45AA-43E6-AC13-7F9DA99B7DC8}" type="presParOf" srcId="{B00B205A-D411-4BA6-B66F-58252BD52F16}" destId="{6E0DC2BB-C7A7-4901-BB19-1C772B932B15}" srcOrd="1" destOrd="0" presId="urn:microsoft.com/office/officeart/2018/2/layout/IconVerticalSolidList"/>
    <dgm:cxn modelId="{8663600C-FA56-41ED-AE4F-3B9532CBDD0A}" type="presParOf" srcId="{B00B205A-D411-4BA6-B66F-58252BD52F16}" destId="{72B0D246-2204-417A-9022-3DF63A150854}" srcOrd="2" destOrd="0" presId="urn:microsoft.com/office/officeart/2018/2/layout/IconVerticalSolidList"/>
    <dgm:cxn modelId="{31383C02-9486-410A-83B2-B6438E75E8F3}" type="presParOf" srcId="{B00B205A-D411-4BA6-B66F-58252BD52F16}" destId="{A8FC9E49-6B83-471E-B9EE-E383CF312C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012567-7462-4977-98FD-7C9F797E33D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764F95D-5F1D-4518-970B-FE1D6C2174B5}">
      <dgm:prSet/>
      <dgm:spPr/>
      <dgm:t>
        <a:bodyPr/>
        <a:lstStyle/>
        <a:p>
          <a:r>
            <a:rPr lang="en-GB"/>
            <a:t>Peter is a white 72-year-old male , who lives alone in a 2-bedroom terrace house.</a:t>
          </a:r>
          <a:endParaRPr lang="en-US"/>
        </a:p>
      </dgm:t>
    </dgm:pt>
    <dgm:pt modelId="{9386130B-7621-40A7-B82F-6BF6D9897D0C}" type="parTrans" cxnId="{7D239CAC-4328-4B63-9637-7CF0154BBFA5}">
      <dgm:prSet/>
      <dgm:spPr/>
      <dgm:t>
        <a:bodyPr/>
        <a:lstStyle/>
        <a:p>
          <a:endParaRPr lang="en-US"/>
        </a:p>
      </dgm:t>
    </dgm:pt>
    <dgm:pt modelId="{D69A32E8-CF82-415C-8009-CFCDABA54925}" type="sibTrans" cxnId="{7D239CAC-4328-4B63-9637-7CF0154BBFA5}">
      <dgm:prSet/>
      <dgm:spPr/>
      <dgm:t>
        <a:bodyPr/>
        <a:lstStyle/>
        <a:p>
          <a:endParaRPr lang="en-US"/>
        </a:p>
      </dgm:t>
    </dgm:pt>
    <dgm:pt modelId="{02667FC6-3652-4DEE-8097-CC5338CEBA1F}">
      <dgm:prSet/>
      <dgm:spPr/>
      <dgm:t>
        <a:bodyPr/>
        <a:lstStyle/>
        <a:p>
          <a:r>
            <a:rPr lang="en-GB"/>
            <a:t>Peter is a widowed man with no immediate family around and lives in the countryside.</a:t>
          </a:r>
          <a:endParaRPr lang="en-US"/>
        </a:p>
      </dgm:t>
    </dgm:pt>
    <dgm:pt modelId="{F1F553C1-1392-43E6-A3FE-D28ADCA42EC8}" type="parTrans" cxnId="{E1DA8EE4-F1FE-46D5-AC9B-DF07C05CCD3C}">
      <dgm:prSet/>
      <dgm:spPr/>
      <dgm:t>
        <a:bodyPr/>
        <a:lstStyle/>
        <a:p>
          <a:endParaRPr lang="en-US"/>
        </a:p>
      </dgm:t>
    </dgm:pt>
    <dgm:pt modelId="{E716C8CB-6EE8-4CA3-8711-2E8A3D17EE2E}" type="sibTrans" cxnId="{E1DA8EE4-F1FE-46D5-AC9B-DF07C05CCD3C}">
      <dgm:prSet/>
      <dgm:spPr/>
      <dgm:t>
        <a:bodyPr/>
        <a:lstStyle/>
        <a:p>
          <a:endParaRPr lang="en-US"/>
        </a:p>
      </dgm:t>
    </dgm:pt>
    <dgm:pt modelId="{7B9CE4E8-DA18-4F6D-8A55-A37B81CF5DD0}">
      <dgm:prSet/>
      <dgm:spPr/>
      <dgm:t>
        <a:bodyPr/>
        <a:lstStyle/>
        <a:p>
          <a:r>
            <a:rPr lang="en-GB"/>
            <a:t>Peter smokes around 23 cigarettes a day and occasionally drinks whisky at weekends.</a:t>
          </a:r>
          <a:endParaRPr lang="en-US"/>
        </a:p>
      </dgm:t>
    </dgm:pt>
    <dgm:pt modelId="{BD329C6D-DFA2-49BC-9F68-3ECE5030DE61}" type="parTrans" cxnId="{EEB8D52E-C698-4F2B-9319-846F33B01E04}">
      <dgm:prSet/>
      <dgm:spPr/>
      <dgm:t>
        <a:bodyPr/>
        <a:lstStyle/>
        <a:p>
          <a:endParaRPr lang="en-US"/>
        </a:p>
      </dgm:t>
    </dgm:pt>
    <dgm:pt modelId="{05674C69-9EDA-4143-97CB-A5049A38B7C8}" type="sibTrans" cxnId="{EEB8D52E-C698-4F2B-9319-846F33B01E04}">
      <dgm:prSet/>
      <dgm:spPr/>
      <dgm:t>
        <a:bodyPr/>
        <a:lstStyle/>
        <a:p>
          <a:endParaRPr lang="en-US"/>
        </a:p>
      </dgm:t>
    </dgm:pt>
    <dgm:pt modelId="{5A01BC90-A5AE-4955-BB92-D7DA5DC768DC}">
      <dgm:prSet/>
      <dgm:spPr/>
      <dgm:t>
        <a:bodyPr/>
        <a:lstStyle/>
        <a:p>
          <a:r>
            <a:rPr lang="en-GB"/>
            <a:t>Peter is 5ft9 and weighs 60kg</a:t>
          </a:r>
          <a:endParaRPr lang="en-US"/>
        </a:p>
      </dgm:t>
    </dgm:pt>
    <dgm:pt modelId="{6D36E74E-F834-4EE0-BE00-4BCB53880C3F}" type="parTrans" cxnId="{8AC37BBD-1E84-48D6-A3F6-18A8E6755A05}">
      <dgm:prSet/>
      <dgm:spPr/>
      <dgm:t>
        <a:bodyPr/>
        <a:lstStyle/>
        <a:p>
          <a:endParaRPr lang="en-US"/>
        </a:p>
      </dgm:t>
    </dgm:pt>
    <dgm:pt modelId="{C7CCA842-6098-4B43-851E-C85AE4AC9E0D}" type="sibTrans" cxnId="{8AC37BBD-1E84-48D6-A3F6-18A8E6755A05}">
      <dgm:prSet/>
      <dgm:spPr/>
      <dgm:t>
        <a:bodyPr/>
        <a:lstStyle/>
        <a:p>
          <a:endParaRPr lang="en-US"/>
        </a:p>
      </dgm:t>
    </dgm:pt>
    <dgm:pt modelId="{A4B9E2FD-8BD0-470A-8428-C67E1D08F40F}">
      <dgm:prSet/>
      <dgm:spPr/>
      <dgm:t>
        <a:bodyPr/>
        <a:lstStyle/>
        <a:p>
          <a:r>
            <a:rPr lang="en-GB" dirty="0"/>
            <a:t>Peter enjoy going to the pubs on weekend to socialise. And enjoys going to  the community hall once a week for elderly people arranged by adult social care.</a:t>
          </a:r>
          <a:endParaRPr lang="en-US" dirty="0"/>
        </a:p>
      </dgm:t>
    </dgm:pt>
    <dgm:pt modelId="{61283C89-5839-45EF-9291-406E4D5C78DC}" type="parTrans" cxnId="{E81A6A2D-2DA9-4A3B-AD7E-7C1B83175C73}">
      <dgm:prSet/>
      <dgm:spPr/>
      <dgm:t>
        <a:bodyPr/>
        <a:lstStyle/>
        <a:p>
          <a:endParaRPr lang="en-US"/>
        </a:p>
      </dgm:t>
    </dgm:pt>
    <dgm:pt modelId="{0D4A0316-6BB2-4DFD-A5CE-DF432191B935}" type="sibTrans" cxnId="{E81A6A2D-2DA9-4A3B-AD7E-7C1B83175C73}">
      <dgm:prSet/>
      <dgm:spPr/>
      <dgm:t>
        <a:bodyPr/>
        <a:lstStyle/>
        <a:p>
          <a:endParaRPr lang="en-US"/>
        </a:p>
      </dgm:t>
    </dgm:pt>
    <dgm:pt modelId="{3848A345-B3FE-48E9-9F7F-56FAFA1AF7FA}">
      <dgm:prSet/>
      <dgm:spPr/>
      <dgm:t>
        <a:bodyPr/>
        <a:lstStyle/>
        <a:p>
          <a:r>
            <a:rPr lang="en-GB" dirty="0"/>
            <a:t>Peter has COPD and the condition is evidently getting worse leaving peter to be more breathless each day even when resting at times. Peter has around 5 chest infections a year and is compliant with medications when needed.</a:t>
          </a:r>
          <a:endParaRPr lang="en-US" dirty="0"/>
        </a:p>
      </dgm:t>
    </dgm:pt>
    <dgm:pt modelId="{4A675B74-D523-414C-8B95-C77DC0D57549}" type="parTrans" cxnId="{99E77F68-8E8B-4A5C-A99B-40B6C739F78B}">
      <dgm:prSet/>
      <dgm:spPr/>
      <dgm:t>
        <a:bodyPr/>
        <a:lstStyle/>
        <a:p>
          <a:endParaRPr lang="en-US"/>
        </a:p>
      </dgm:t>
    </dgm:pt>
    <dgm:pt modelId="{4B124448-5C01-45F7-A427-E3EF43F94AB2}" type="sibTrans" cxnId="{99E77F68-8E8B-4A5C-A99B-40B6C739F78B}">
      <dgm:prSet/>
      <dgm:spPr/>
      <dgm:t>
        <a:bodyPr/>
        <a:lstStyle/>
        <a:p>
          <a:endParaRPr lang="en-US"/>
        </a:p>
      </dgm:t>
    </dgm:pt>
    <dgm:pt modelId="{2A48B639-EE7D-4B46-BE48-10170F9635AC}" type="pres">
      <dgm:prSet presAssocID="{1D012567-7462-4977-98FD-7C9F797E33DC}" presName="diagram" presStyleCnt="0">
        <dgm:presLayoutVars>
          <dgm:dir/>
          <dgm:resizeHandles val="exact"/>
        </dgm:presLayoutVars>
      </dgm:prSet>
      <dgm:spPr/>
    </dgm:pt>
    <dgm:pt modelId="{E3C45689-309C-42FF-86EA-73D2E1E1C454}" type="pres">
      <dgm:prSet presAssocID="{3764F95D-5F1D-4518-970B-FE1D6C2174B5}" presName="node" presStyleLbl="node1" presStyleIdx="0" presStyleCnt="6">
        <dgm:presLayoutVars>
          <dgm:bulletEnabled val="1"/>
        </dgm:presLayoutVars>
      </dgm:prSet>
      <dgm:spPr/>
    </dgm:pt>
    <dgm:pt modelId="{D6BE8DAC-6062-44A4-91CB-F88F2EB6150D}" type="pres">
      <dgm:prSet presAssocID="{D69A32E8-CF82-415C-8009-CFCDABA54925}" presName="sibTrans" presStyleCnt="0"/>
      <dgm:spPr/>
    </dgm:pt>
    <dgm:pt modelId="{F3896EA1-5BAF-47B1-BFD2-2FFAAAC1963F}" type="pres">
      <dgm:prSet presAssocID="{02667FC6-3652-4DEE-8097-CC5338CEBA1F}" presName="node" presStyleLbl="node1" presStyleIdx="1" presStyleCnt="6">
        <dgm:presLayoutVars>
          <dgm:bulletEnabled val="1"/>
        </dgm:presLayoutVars>
      </dgm:prSet>
      <dgm:spPr/>
    </dgm:pt>
    <dgm:pt modelId="{925BB93D-2761-44E8-9A9C-FE89404ACE1F}" type="pres">
      <dgm:prSet presAssocID="{E716C8CB-6EE8-4CA3-8711-2E8A3D17EE2E}" presName="sibTrans" presStyleCnt="0"/>
      <dgm:spPr/>
    </dgm:pt>
    <dgm:pt modelId="{DA03CDCB-DB20-43CA-AC5A-57982FBE3849}" type="pres">
      <dgm:prSet presAssocID="{7B9CE4E8-DA18-4F6D-8A55-A37B81CF5DD0}" presName="node" presStyleLbl="node1" presStyleIdx="2" presStyleCnt="6">
        <dgm:presLayoutVars>
          <dgm:bulletEnabled val="1"/>
        </dgm:presLayoutVars>
      </dgm:prSet>
      <dgm:spPr/>
    </dgm:pt>
    <dgm:pt modelId="{1DA6EEC7-BCAD-4BDF-B8AF-BEB504AEABFC}" type="pres">
      <dgm:prSet presAssocID="{05674C69-9EDA-4143-97CB-A5049A38B7C8}" presName="sibTrans" presStyleCnt="0"/>
      <dgm:spPr/>
    </dgm:pt>
    <dgm:pt modelId="{0F633737-36A6-4DF1-92CA-F5D409A20970}" type="pres">
      <dgm:prSet presAssocID="{5A01BC90-A5AE-4955-BB92-D7DA5DC768DC}" presName="node" presStyleLbl="node1" presStyleIdx="3" presStyleCnt="6">
        <dgm:presLayoutVars>
          <dgm:bulletEnabled val="1"/>
        </dgm:presLayoutVars>
      </dgm:prSet>
      <dgm:spPr/>
    </dgm:pt>
    <dgm:pt modelId="{4F262D3E-13CD-4374-B918-84838EE6DF13}" type="pres">
      <dgm:prSet presAssocID="{C7CCA842-6098-4B43-851E-C85AE4AC9E0D}" presName="sibTrans" presStyleCnt="0"/>
      <dgm:spPr/>
    </dgm:pt>
    <dgm:pt modelId="{2C4709F6-3079-4649-AE06-01B5108FBB36}" type="pres">
      <dgm:prSet presAssocID="{A4B9E2FD-8BD0-470A-8428-C67E1D08F40F}" presName="node" presStyleLbl="node1" presStyleIdx="4" presStyleCnt="6">
        <dgm:presLayoutVars>
          <dgm:bulletEnabled val="1"/>
        </dgm:presLayoutVars>
      </dgm:prSet>
      <dgm:spPr/>
    </dgm:pt>
    <dgm:pt modelId="{187B69C4-66A1-4750-8CAB-AF011004444C}" type="pres">
      <dgm:prSet presAssocID="{0D4A0316-6BB2-4DFD-A5CE-DF432191B935}" presName="sibTrans" presStyleCnt="0"/>
      <dgm:spPr/>
    </dgm:pt>
    <dgm:pt modelId="{8F18B8B4-E415-4890-B316-8C3298B3068D}" type="pres">
      <dgm:prSet presAssocID="{3848A345-B3FE-48E9-9F7F-56FAFA1AF7FA}" presName="node" presStyleLbl="node1" presStyleIdx="5" presStyleCnt="6">
        <dgm:presLayoutVars>
          <dgm:bulletEnabled val="1"/>
        </dgm:presLayoutVars>
      </dgm:prSet>
      <dgm:spPr/>
    </dgm:pt>
  </dgm:ptLst>
  <dgm:cxnLst>
    <dgm:cxn modelId="{E81A6A2D-2DA9-4A3B-AD7E-7C1B83175C73}" srcId="{1D012567-7462-4977-98FD-7C9F797E33DC}" destId="{A4B9E2FD-8BD0-470A-8428-C67E1D08F40F}" srcOrd="4" destOrd="0" parTransId="{61283C89-5839-45EF-9291-406E4D5C78DC}" sibTransId="{0D4A0316-6BB2-4DFD-A5CE-DF432191B935}"/>
    <dgm:cxn modelId="{EEB8D52E-C698-4F2B-9319-846F33B01E04}" srcId="{1D012567-7462-4977-98FD-7C9F797E33DC}" destId="{7B9CE4E8-DA18-4F6D-8A55-A37B81CF5DD0}" srcOrd="2" destOrd="0" parTransId="{BD329C6D-DFA2-49BC-9F68-3ECE5030DE61}" sibTransId="{05674C69-9EDA-4143-97CB-A5049A38B7C8}"/>
    <dgm:cxn modelId="{61AB0439-2442-43DB-8C59-E486FA10C7CB}" type="presOf" srcId="{3848A345-B3FE-48E9-9F7F-56FAFA1AF7FA}" destId="{8F18B8B4-E415-4890-B316-8C3298B3068D}" srcOrd="0" destOrd="0" presId="urn:microsoft.com/office/officeart/2005/8/layout/default"/>
    <dgm:cxn modelId="{A11DC15F-77B6-4F37-82D8-0AA30B2B18E1}" type="presOf" srcId="{5A01BC90-A5AE-4955-BB92-D7DA5DC768DC}" destId="{0F633737-36A6-4DF1-92CA-F5D409A20970}" srcOrd="0" destOrd="0" presId="urn:microsoft.com/office/officeart/2005/8/layout/default"/>
    <dgm:cxn modelId="{99E77F68-8E8B-4A5C-A99B-40B6C739F78B}" srcId="{1D012567-7462-4977-98FD-7C9F797E33DC}" destId="{3848A345-B3FE-48E9-9F7F-56FAFA1AF7FA}" srcOrd="5" destOrd="0" parTransId="{4A675B74-D523-414C-8B95-C77DC0D57549}" sibTransId="{4B124448-5C01-45F7-A427-E3EF43F94AB2}"/>
    <dgm:cxn modelId="{A9B1D374-2EDE-4137-9B03-5072D4BA12EE}" type="presOf" srcId="{A4B9E2FD-8BD0-470A-8428-C67E1D08F40F}" destId="{2C4709F6-3079-4649-AE06-01B5108FBB36}" srcOrd="0" destOrd="0" presId="urn:microsoft.com/office/officeart/2005/8/layout/default"/>
    <dgm:cxn modelId="{AE0ABC85-A32D-420C-A58F-C24CD9E581AF}" type="presOf" srcId="{1D012567-7462-4977-98FD-7C9F797E33DC}" destId="{2A48B639-EE7D-4B46-BE48-10170F9635AC}" srcOrd="0" destOrd="0" presId="urn:microsoft.com/office/officeart/2005/8/layout/default"/>
    <dgm:cxn modelId="{8BBF229A-30DC-4A72-9ACD-5D74D6DE4789}" type="presOf" srcId="{7B9CE4E8-DA18-4F6D-8A55-A37B81CF5DD0}" destId="{DA03CDCB-DB20-43CA-AC5A-57982FBE3849}" srcOrd="0" destOrd="0" presId="urn:microsoft.com/office/officeart/2005/8/layout/default"/>
    <dgm:cxn modelId="{7D239CAC-4328-4B63-9637-7CF0154BBFA5}" srcId="{1D012567-7462-4977-98FD-7C9F797E33DC}" destId="{3764F95D-5F1D-4518-970B-FE1D6C2174B5}" srcOrd="0" destOrd="0" parTransId="{9386130B-7621-40A7-B82F-6BF6D9897D0C}" sibTransId="{D69A32E8-CF82-415C-8009-CFCDABA54925}"/>
    <dgm:cxn modelId="{A2D4D1B8-F480-41A6-84A6-C303A209D818}" type="presOf" srcId="{3764F95D-5F1D-4518-970B-FE1D6C2174B5}" destId="{E3C45689-309C-42FF-86EA-73D2E1E1C454}" srcOrd="0" destOrd="0" presId="urn:microsoft.com/office/officeart/2005/8/layout/default"/>
    <dgm:cxn modelId="{8AC37BBD-1E84-48D6-A3F6-18A8E6755A05}" srcId="{1D012567-7462-4977-98FD-7C9F797E33DC}" destId="{5A01BC90-A5AE-4955-BB92-D7DA5DC768DC}" srcOrd="3" destOrd="0" parTransId="{6D36E74E-F834-4EE0-BE00-4BCB53880C3F}" sibTransId="{C7CCA842-6098-4B43-851E-C85AE4AC9E0D}"/>
    <dgm:cxn modelId="{03C90AE1-DAB6-4125-BCC1-C72CB85D2386}" type="presOf" srcId="{02667FC6-3652-4DEE-8097-CC5338CEBA1F}" destId="{F3896EA1-5BAF-47B1-BFD2-2FFAAAC1963F}" srcOrd="0" destOrd="0" presId="urn:microsoft.com/office/officeart/2005/8/layout/default"/>
    <dgm:cxn modelId="{E1DA8EE4-F1FE-46D5-AC9B-DF07C05CCD3C}" srcId="{1D012567-7462-4977-98FD-7C9F797E33DC}" destId="{02667FC6-3652-4DEE-8097-CC5338CEBA1F}" srcOrd="1" destOrd="0" parTransId="{F1F553C1-1392-43E6-A3FE-D28ADCA42EC8}" sibTransId="{E716C8CB-6EE8-4CA3-8711-2E8A3D17EE2E}"/>
    <dgm:cxn modelId="{BB75424E-AA5F-4CF5-9591-18A8410D16D8}" type="presParOf" srcId="{2A48B639-EE7D-4B46-BE48-10170F9635AC}" destId="{E3C45689-309C-42FF-86EA-73D2E1E1C454}" srcOrd="0" destOrd="0" presId="urn:microsoft.com/office/officeart/2005/8/layout/default"/>
    <dgm:cxn modelId="{E250C172-C98D-4DBC-8BAF-0B29D90ACA4F}" type="presParOf" srcId="{2A48B639-EE7D-4B46-BE48-10170F9635AC}" destId="{D6BE8DAC-6062-44A4-91CB-F88F2EB6150D}" srcOrd="1" destOrd="0" presId="urn:microsoft.com/office/officeart/2005/8/layout/default"/>
    <dgm:cxn modelId="{CBDED041-B2B3-42B7-9F60-D89129C51C6C}" type="presParOf" srcId="{2A48B639-EE7D-4B46-BE48-10170F9635AC}" destId="{F3896EA1-5BAF-47B1-BFD2-2FFAAAC1963F}" srcOrd="2" destOrd="0" presId="urn:microsoft.com/office/officeart/2005/8/layout/default"/>
    <dgm:cxn modelId="{77FB695A-A209-4FF6-8C55-5652FB39106E}" type="presParOf" srcId="{2A48B639-EE7D-4B46-BE48-10170F9635AC}" destId="{925BB93D-2761-44E8-9A9C-FE89404ACE1F}" srcOrd="3" destOrd="0" presId="urn:microsoft.com/office/officeart/2005/8/layout/default"/>
    <dgm:cxn modelId="{E2C74A2D-6978-4326-ACA5-6DF65B75CA07}" type="presParOf" srcId="{2A48B639-EE7D-4B46-BE48-10170F9635AC}" destId="{DA03CDCB-DB20-43CA-AC5A-57982FBE3849}" srcOrd="4" destOrd="0" presId="urn:microsoft.com/office/officeart/2005/8/layout/default"/>
    <dgm:cxn modelId="{2D1F840F-2F0B-46A3-B710-1552F025CF4B}" type="presParOf" srcId="{2A48B639-EE7D-4B46-BE48-10170F9635AC}" destId="{1DA6EEC7-BCAD-4BDF-B8AF-BEB504AEABFC}" srcOrd="5" destOrd="0" presId="urn:microsoft.com/office/officeart/2005/8/layout/default"/>
    <dgm:cxn modelId="{E9F964EC-FDE9-464A-8625-212EA3E8AD4D}" type="presParOf" srcId="{2A48B639-EE7D-4B46-BE48-10170F9635AC}" destId="{0F633737-36A6-4DF1-92CA-F5D409A20970}" srcOrd="6" destOrd="0" presId="urn:microsoft.com/office/officeart/2005/8/layout/default"/>
    <dgm:cxn modelId="{3559561D-CD73-488D-B912-6D1CE9DADC07}" type="presParOf" srcId="{2A48B639-EE7D-4B46-BE48-10170F9635AC}" destId="{4F262D3E-13CD-4374-B918-84838EE6DF13}" srcOrd="7" destOrd="0" presId="urn:microsoft.com/office/officeart/2005/8/layout/default"/>
    <dgm:cxn modelId="{8ABF5BFC-59F5-4734-91B6-4421F89C938D}" type="presParOf" srcId="{2A48B639-EE7D-4B46-BE48-10170F9635AC}" destId="{2C4709F6-3079-4649-AE06-01B5108FBB36}" srcOrd="8" destOrd="0" presId="urn:microsoft.com/office/officeart/2005/8/layout/default"/>
    <dgm:cxn modelId="{065DB108-0B1A-47FB-841B-C4543101E544}" type="presParOf" srcId="{2A48B639-EE7D-4B46-BE48-10170F9635AC}" destId="{187B69C4-66A1-4750-8CAB-AF011004444C}" srcOrd="9" destOrd="0" presId="urn:microsoft.com/office/officeart/2005/8/layout/default"/>
    <dgm:cxn modelId="{0EFDC5C6-7993-4E4A-ACA0-82B031628746}" type="presParOf" srcId="{2A48B639-EE7D-4B46-BE48-10170F9635AC}" destId="{8F18B8B4-E415-4890-B316-8C3298B3068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499A04-F3C2-4DDD-AF52-724EB3B11368}"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C2DBF49-D6ED-4933-A231-97B4E7118B5E}">
      <dgm:prSet/>
      <dgm:spPr/>
      <dgm:t>
        <a:bodyPr/>
        <a:lstStyle/>
        <a:p>
          <a:pPr>
            <a:lnSpc>
              <a:spcPct val="100000"/>
            </a:lnSpc>
          </a:pPr>
          <a:r>
            <a:rPr lang="en-GB"/>
            <a:t>Peter smokes around 23 cigarettes a day. According to WHO , Smoking is the main leading cause of COPD. With studies showing that 30-40% of people with copd have smoked or continue to smoke within their life. Smoking has a long0-lasting effect on the lungs causing significant damage , because peter still smokes a lot of cigarettes this is contributing to the worsening of his condition and will only gradually worsen with more chest infections. As the lungs age the lungs slowly start to work less and with COPD and smoking this effects Peter as his condition effects his respiratory system. According to NHS the harmful chemicals in smoke can damage the lining of the lungs </a:t>
          </a:r>
          <a:endParaRPr lang="en-US"/>
        </a:p>
      </dgm:t>
    </dgm:pt>
    <dgm:pt modelId="{FA43E2F9-CFEA-44E1-B524-BAC7EE10546A}" type="parTrans" cxnId="{E7FCD787-E7C7-4DC3-BCB1-A1F668D2100E}">
      <dgm:prSet/>
      <dgm:spPr/>
      <dgm:t>
        <a:bodyPr/>
        <a:lstStyle/>
        <a:p>
          <a:endParaRPr lang="en-US"/>
        </a:p>
      </dgm:t>
    </dgm:pt>
    <dgm:pt modelId="{FCDC7791-367C-45B1-8661-4996DAA0796D}" type="sibTrans" cxnId="{E7FCD787-E7C7-4DC3-BCB1-A1F668D2100E}">
      <dgm:prSet/>
      <dgm:spPr/>
      <dgm:t>
        <a:bodyPr/>
        <a:lstStyle/>
        <a:p>
          <a:endParaRPr lang="en-US"/>
        </a:p>
      </dgm:t>
    </dgm:pt>
    <dgm:pt modelId="{67475E9C-762A-455C-B3F6-5FD9F1E60D46}">
      <dgm:prSet/>
      <dgm:spPr/>
      <dgm:t>
        <a:bodyPr/>
        <a:lstStyle/>
        <a:p>
          <a:pPr>
            <a:lnSpc>
              <a:spcPct val="100000"/>
            </a:lnSpc>
          </a:pPr>
          <a:r>
            <a:rPr lang="en-GB"/>
            <a:t>Alcohol- Peter enjoys going to the pubs and drinks at weekends. According to National institutes of Health, Alcohol is a respiratory depressant meaning that alcohol effects the way you breathe by slowing it down and weakening the muscles that are used to breathe. As peter has COPD the muscles that are used to breathe are already significantly weak and he is using muscles in his neck, so drinking alcohol is not going to help the COPD and effectively only going to make it worse. Alcohol also dries out the airways in the body which can lead to many issues such as; More coughing, stickier mucus and making it much harder to clear any mucus.</a:t>
          </a:r>
          <a:endParaRPr lang="en-US"/>
        </a:p>
      </dgm:t>
    </dgm:pt>
    <dgm:pt modelId="{29D5CC82-AD94-4941-B768-69C79D93841C}" type="parTrans" cxnId="{22D51349-2E5D-4ACA-BFC2-CAAE7BF77886}">
      <dgm:prSet/>
      <dgm:spPr/>
      <dgm:t>
        <a:bodyPr/>
        <a:lstStyle/>
        <a:p>
          <a:endParaRPr lang="en-US"/>
        </a:p>
      </dgm:t>
    </dgm:pt>
    <dgm:pt modelId="{5C45CF05-8713-4FC6-8F72-2CF209A6F2BF}" type="sibTrans" cxnId="{22D51349-2E5D-4ACA-BFC2-CAAE7BF77886}">
      <dgm:prSet/>
      <dgm:spPr/>
      <dgm:t>
        <a:bodyPr/>
        <a:lstStyle/>
        <a:p>
          <a:endParaRPr lang="en-US"/>
        </a:p>
      </dgm:t>
    </dgm:pt>
    <dgm:pt modelId="{8FB50D5D-9057-4732-902A-D4E46A46064A}" type="pres">
      <dgm:prSet presAssocID="{07499A04-F3C2-4DDD-AF52-724EB3B11368}" presName="root" presStyleCnt="0">
        <dgm:presLayoutVars>
          <dgm:dir/>
          <dgm:resizeHandles val="exact"/>
        </dgm:presLayoutVars>
      </dgm:prSet>
      <dgm:spPr/>
    </dgm:pt>
    <dgm:pt modelId="{9AA2CBDD-1963-46D0-91FC-C2D942EBB954}" type="pres">
      <dgm:prSet presAssocID="{BC2DBF49-D6ED-4933-A231-97B4E7118B5E}" presName="compNode" presStyleCnt="0"/>
      <dgm:spPr/>
    </dgm:pt>
    <dgm:pt modelId="{342651D5-7F64-4196-9BEA-7D1BE7503AAE}" type="pres">
      <dgm:prSet presAssocID="{BC2DBF49-D6ED-4933-A231-97B4E7118B5E}" presName="bgRect" presStyleLbl="bgShp" presStyleIdx="0" presStyleCnt="2"/>
      <dgm:spPr/>
    </dgm:pt>
    <dgm:pt modelId="{C58A1CC8-0ACA-4E80-BDCC-4E0B69A84C52}" type="pres">
      <dgm:prSet presAssocID="{BC2DBF49-D6ED-4933-A231-97B4E7118B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oking"/>
        </a:ext>
      </dgm:extLst>
    </dgm:pt>
    <dgm:pt modelId="{E2B99A81-D825-46C5-9C4E-AAB693CDF0BA}" type="pres">
      <dgm:prSet presAssocID="{BC2DBF49-D6ED-4933-A231-97B4E7118B5E}" presName="spaceRect" presStyleCnt="0"/>
      <dgm:spPr/>
    </dgm:pt>
    <dgm:pt modelId="{5540678E-7764-41B5-8A89-9A573EF4D67C}" type="pres">
      <dgm:prSet presAssocID="{BC2DBF49-D6ED-4933-A231-97B4E7118B5E}" presName="parTx" presStyleLbl="revTx" presStyleIdx="0" presStyleCnt="2">
        <dgm:presLayoutVars>
          <dgm:chMax val="0"/>
          <dgm:chPref val="0"/>
        </dgm:presLayoutVars>
      </dgm:prSet>
      <dgm:spPr/>
    </dgm:pt>
    <dgm:pt modelId="{AFCA5A7D-79E9-4ECF-958A-2A0A54ACB63F}" type="pres">
      <dgm:prSet presAssocID="{FCDC7791-367C-45B1-8661-4996DAA0796D}" presName="sibTrans" presStyleCnt="0"/>
      <dgm:spPr/>
    </dgm:pt>
    <dgm:pt modelId="{FC0AA6F3-EF9C-43C0-9456-42F4B1D4E8FC}" type="pres">
      <dgm:prSet presAssocID="{67475E9C-762A-455C-B3F6-5FD9F1E60D46}" presName="compNode" presStyleCnt="0"/>
      <dgm:spPr/>
    </dgm:pt>
    <dgm:pt modelId="{C760C830-E834-4D16-9289-570A1F84FE35}" type="pres">
      <dgm:prSet presAssocID="{67475E9C-762A-455C-B3F6-5FD9F1E60D46}" presName="bgRect" presStyleLbl="bgShp" presStyleIdx="1" presStyleCnt="2"/>
      <dgm:spPr/>
    </dgm:pt>
    <dgm:pt modelId="{D6D8DF99-DAFB-40B0-86CE-090D7BA612D4}" type="pres">
      <dgm:prSet presAssocID="{67475E9C-762A-455C-B3F6-5FD9F1E60D4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ttle"/>
        </a:ext>
      </dgm:extLst>
    </dgm:pt>
    <dgm:pt modelId="{0C1EA00C-1642-4481-97FA-DBF25445D8BE}" type="pres">
      <dgm:prSet presAssocID="{67475E9C-762A-455C-B3F6-5FD9F1E60D46}" presName="spaceRect" presStyleCnt="0"/>
      <dgm:spPr/>
    </dgm:pt>
    <dgm:pt modelId="{0C381E03-3F40-4483-B400-8A3D358259FE}" type="pres">
      <dgm:prSet presAssocID="{67475E9C-762A-455C-B3F6-5FD9F1E60D46}" presName="parTx" presStyleLbl="revTx" presStyleIdx="1" presStyleCnt="2">
        <dgm:presLayoutVars>
          <dgm:chMax val="0"/>
          <dgm:chPref val="0"/>
        </dgm:presLayoutVars>
      </dgm:prSet>
      <dgm:spPr/>
    </dgm:pt>
  </dgm:ptLst>
  <dgm:cxnLst>
    <dgm:cxn modelId="{9D69EA1B-0D06-4E9F-BFEC-BD2A09FBEE4C}" type="presOf" srcId="{BC2DBF49-D6ED-4933-A231-97B4E7118B5E}" destId="{5540678E-7764-41B5-8A89-9A573EF4D67C}" srcOrd="0" destOrd="0" presId="urn:microsoft.com/office/officeart/2018/2/layout/IconVerticalSolidList"/>
    <dgm:cxn modelId="{3F499660-9B73-48B6-B6A3-EBF827F9E958}" type="presOf" srcId="{07499A04-F3C2-4DDD-AF52-724EB3B11368}" destId="{8FB50D5D-9057-4732-902A-D4E46A46064A}" srcOrd="0" destOrd="0" presId="urn:microsoft.com/office/officeart/2018/2/layout/IconVerticalSolidList"/>
    <dgm:cxn modelId="{D04F7363-91EC-4D4F-9175-D9E0605F9BDD}" type="presOf" srcId="{67475E9C-762A-455C-B3F6-5FD9F1E60D46}" destId="{0C381E03-3F40-4483-B400-8A3D358259FE}" srcOrd="0" destOrd="0" presId="urn:microsoft.com/office/officeart/2018/2/layout/IconVerticalSolidList"/>
    <dgm:cxn modelId="{22D51349-2E5D-4ACA-BFC2-CAAE7BF77886}" srcId="{07499A04-F3C2-4DDD-AF52-724EB3B11368}" destId="{67475E9C-762A-455C-B3F6-5FD9F1E60D46}" srcOrd="1" destOrd="0" parTransId="{29D5CC82-AD94-4941-B768-69C79D93841C}" sibTransId="{5C45CF05-8713-4FC6-8F72-2CF209A6F2BF}"/>
    <dgm:cxn modelId="{E7FCD787-E7C7-4DC3-BCB1-A1F668D2100E}" srcId="{07499A04-F3C2-4DDD-AF52-724EB3B11368}" destId="{BC2DBF49-D6ED-4933-A231-97B4E7118B5E}" srcOrd="0" destOrd="0" parTransId="{FA43E2F9-CFEA-44E1-B524-BAC7EE10546A}" sibTransId="{FCDC7791-367C-45B1-8661-4996DAA0796D}"/>
    <dgm:cxn modelId="{C4E59031-F288-4DD8-A4FA-61EAC995FF1B}" type="presParOf" srcId="{8FB50D5D-9057-4732-902A-D4E46A46064A}" destId="{9AA2CBDD-1963-46D0-91FC-C2D942EBB954}" srcOrd="0" destOrd="0" presId="urn:microsoft.com/office/officeart/2018/2/layout/IconVerticalSolidList"/>
    <dgm:cxn modelId="{66076B91-8D29-4952-8702-9AF5F12464C4}" type="presParOf" srcId="{9AA2CBDD-1963-46D0-91FC-C2D942EBB954}" destId="{342651D5-7F64-4196-9BEA-7D1BE7503AAE}" srcOrd="0" destOrd="0" presId="urn:microsoft.com/office/officeart/2018/2/layout/IconVerticalSolidList"/>
    <dgm:cxn modelId="{033587E9-E229-4F25-B800-107D3FE049B4}" type="presParOf" srcId="{9AA2CBDD-1963-46D0-91FC-C2D942EBB954}" destId="{C58A1CC8-0ACA-4E80-BDCC-4E0B69A84C52}" srcOrd="1" destOrd="0" presId="urn:microsoft.com/office/officeart/2018/2/layout/IconVerticalSolidList"/>
    <dgm:cxn modelId="{BB913DD4-9C8E-4ACC-9923-FF99212392BC}" type="presParOf" srcId="{9AA2CBDD-1963-46D0-91FC-C2D942EBB954}" destId="{E2B99A81-D825-46C5-9C4E-AAB693CDF0BA}" srcOrd="2" destOrd="0" presId="urn:microsoft.com/office/officeart/2018/2/layout/IconVerticalSolidList"/>
    <dgm:cxn modelId="{5F0CC7B1-91AB-4278-A9B5-5F0C372C2E7F}" type="presParOf" srcId="{9AA2CBDD-1963-46D0-91FC-C2D942EBB954}" destId="{5540678E-7764-41B5-8A89-9A573EF4D67C}" srcOrd="3" destOrd="0" presId="urn:microsoft.com/office/officeart/2018/2/layout/IconVerticalSolidList"/>
    <dgm:cxn modelId="{3EFEAD3F-4A4F-490F-A4E1-DC8B1A783F05}" type="presParOf" srcId="{8FB50D5D-9057-4732-902A-D4E46A46064A}" destId="{AFCA5A7D-79E9-4ECF-958A-2A0A54ACB63F}" srcOrd="1" destOrd="0" presId="urn:microsoft.com/office/officeart/2018/2/layout/IconVerticalSolidList"/>
    <dgm:cxn modelId="{08802B8B-207C-445C-ABB8-9E47B8677093}" type="presParOf" srcId="{8FB50D5D-9057-4732-902A-D4E46A46064A}" destId="{FC0AA6F3-EF9C-43C0-9456-42F4B1D4E8FC}" srcOrd="2" destOrd="0" presId="urn:microsoft.com/office/officeart/2018/2/layout/IconVerticalSolidList"/>
    <dgm:cxn modelId="{32DF9222-A6B6-4D5B-B0CD-AA3824A31FF1}" type="presParOf" srcId="{FC0AA6F3-EF9C-43C0-9456-42F4B1D4E8FC}" destId="{C760C830-E834-4D16-9289-570A1F84FE35}" srcOrd="0" destOrd="0" presId="urn:microsoft.com/office/officeart/2018/2/layout/IconVerticalSolidList"/>
    <dgm:cxn modelId="{666432A2-92CA-4990-8D38-DE1A6FE18AD2}" type="presParOf" srcId="{FC0AA6F3-EF9C-43C0-9456-42F4B1D4E8FC}" destId="{D6D8DF99-DAFB-40B0-86CE-090D7BA612D4}" srcOrd="1" destOrd="0" presId="urn:microsoft.com/office/officeart/2018/2/layout/IconVerticalSolidList"/>
    <dgm:cxn modelId="{0EEAFFC7-2E3D-4495-94DB-04C4607D4EB2}" type="presParOf" srcId="{FC0AA6F3-EF9C-43C0-9456-42F4B1D4E8FC}" destId="{0C1EA00C-1642-4481-97FA-DBF25445D8BE}" srcOrd="2" destOrd="0" presId="urn:microsoft.com/office/officeart/2018/2/layout/IconVerticalSolidList"/>
    <dgm:cxn modelId="{BE3EC2E0-8140-474D-9561-51A003A66799}" type="presParOf" srcId="{FC0AA6F3-EF9C-43C0-9456-42F4B1D4E8FC}" destId="{0C381E03-3F40-4483-B400-8A3D358259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4D2BDF-7CBF-4A84-8118-E5EAC3800E7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EFDDDF3-DF87-4989-B3C9-9967A4DA37A8}">
      <dgm:prSet/>
      <dgm:spPr/>
      <dgm:t>
        <a:bodyPr/>
        <a:lstStyle/>
        <a:p>
          <a:r>
            <a:rPr lang="en-GB"/>
            <a:t>Stopping smoking- As peter still smokes a lot of cigarettes . According to COPD foundation people with COPD who have stopped smoking tend to live a loner life with better life quality , even though the damage can never be reversed there are ways to treat COPD and to help peter to live a better life and find different ways to manage COPD now that the lungs will have fewer toxic chemicals entering inside. NHS website have different options and helplines to call and book appointment for advice and treatments to help peter to stop smoking.</a:t>
          </a:r>
          <a:endParaRPr lang="en-US"/>
        </a:p>
      </dgm:t>
    </dgm:pt>
    <dgm:pt modelId="{3FD42D90-4736-41C1-80A0-1AAB372EDFE4}" type="parTrans" cxnId="{1A324A4C-CC97-461E-9109-A4C619ECC718}">
      <dgm:prSet/>
      <dgm:spPr/>
      <dgm:t>
        <a:bodyPr/>
        <a:lstStyle/>
        <a:p>
          <a:endParaRPr lang="en-US"/>
        </a:p>
      </dgm:t>
    </dgm:pt>
    <dgm:pt modelId="{508D1111-2DB1-4473-BBBB-31937B46EC9B}" type="sibTrans" cxnId="{1A324A4C-CC97-461E-9109-A4C619ECC718}">
      <dgm:prSet/>
      <dgm:spPr/>
      <dgm:t>
        <a:bodyPr/>
        <a:lstStyle/>
        <a:p>
          <a:endParaRPr lang="en-US"/>
        </a:p>
      </dgm:t>
    </dgm:pt>
    <dgm:pt modelId="{966DB94A-7BF8-410F-B930-CD44CEAB0FA5}">
      <dgm:prSet/>
      <dgm:spPr/>
      <dgm:t>
        <a:bodyPr/>
        <a:lstStyle/>
        <a:p>
          <a:r>
            <a:rPr lang="en-GB"/>
            <a:t>Action plan for smoking – Peter Is to start reducing the number of cigarettes he smokes a day , Starting with going from 23 to 15 cigarettes a day for 2 weeks  Then from 15 to 7 cigarettes a day for 2 weeks . Down to 3 cigarettes a day for 2 weeks . Then after 6 weeks peter should be able to have no cigarettes and be able to manage with the help of Asthma and lung clinic peter should be able to manage any cravings.</a:t>
          </a:r>
          <a:endParaRPr lang="en-US"/>
        </a:p>
      </dgm:t>
    </dgm:pt>
    <dgm:pt modelId="{F1BB636A-7C04-436C-9905-4F093606023F}" type="parTrans" cxnId="{2CD83F23-B1D2-4D66-B693-8C06635D4906}">
      <dgm:prSet/>
      <dgm:spPr/>
      <dgm:t>
        <a:bodyPr/>
        <a:lstStyle/>
        <a:p>
          <a:endParaRPr lang="en-US"/>
        </a:p>
      </dgm:t>
    </dgm:pt>
    <dgm:pt modelId="{D599C1BE-0BFC-49C0-AA84-77EF9049419F}" type="sibTrans" cxnId="{2CD83F23-B1D2-4D66-B693-8C06635D4906}">
      <dgm:prSet/>
      <dgm:spPr/>
      <dgm:t>
        <a:bodyPr/>
        <a:lstStyle/>
        <a:p>
          <a:endParaRPr lang="en-US"/>
        </a:p>
      </dgm:t>
    </dgm:pt>
    <dgm:pt modelId="{AB4BA4C8-3DCD-48A9-8A15-30495CBDCC74}" type="pres">
      <dgm:prSet presAssocID="{814D2BDF-7CBF-4A84-8118-E5EAC3800E71}" presName="outerComposite" presStyleCnt="0">
        <dgm:presLayoutVars>
          <dgm:chMax val="5"/>
          <dgm:dir/>
          <dgm:resizeHandles val="exact"/>
        </dgm:presLayoutVars>
      </dgm:prSet>
      <dgm:spPr/>
    </dgm:pt>
    <dgm:pt modelId="{E03127E0-092A-4D17-BCDD-59AA09E6C75E}" type="pres">
      <dgm:prSet presAssocID="{814D2BDF-7CBF-4A84-8118-E5EAC3800E71}" presName="dummyMaxCanvas" presStyleCnt="0">
        <dgm:presLayoutVars/>
      </dgm:prSet>
      <dgm:spPr/>
    </dgm:pt>
    <dgm:pt modelId="{D390E3DB-BF19-4D2B-B514-0612AA302F10}" type="pres">
      <dgm:prSet presAssocID="{814D2BDF-7CBF-4A84-8118-E5EAC3800E71}" presName="TwoNodes_1" presStyleLbl="node1" presStyleIdx="0" presStyleCnt="2">
        <dgm:presLayoutVars>
          <dgm:bulletEnabled val="1"/>
        </dgm:presLayoutVars>
      </dgm:prSet>
      <dgm:spPr/>
    </dgm:pt>
    <dgm:pt modelId="{98C64F7C-E688-4801-988A-B4323778F412}" type="pres">
      <dgm:prSet presAssocID="{814D2BDF-7CBF-4A84-8118-E5EAC3800E71}" presName="TwoNodes_2" presStyleLbl="node1" presStyleIdx="1" presStyleCnt="2">
        <dgm:presLayoutVars>
          <dgm:bulletEnabled val="1"/>
        </dgm:presLayoutVars>
      </dgm:prSet>
      <dgm:spPr/>
    </dgm:pt>
    <dgm:pt modelId="{65FD2926-197F-4F91-B1A0-9C333819BD46}" type="pres">
      <dgm:prSet presAssocID="{814D2BDF-7CBF-4A84-8118-E5EAC3800E71}" presName="TwoConn_1-2" presStyleLbl="fgAccFollowNode1" presStyleIdx="0" presStyleCnt="1">
        <dgm:presLayoutVars>
          <dgm:bulletEnabled val="1"/>
        </dgm:presLayoutVars>
      </dgm:prSet>
      <dgm:spPr/>
    </dgm:pt>
    <dgm:pt modelId="{11BA5C56-A31E-4A78-95F6-D14F1A7629B2}" type="pres">
      <dgm:prSet presAssocID="{814D2BDF-7CBF-4A84-8118-E5EAC3800E71}" presName="TwoNodes_1_text" presStyleLbl="node1" presStyleIdx="1" presStyleCnt="2">
        <dgm:presLayoutVars>
          <dgm:bulletEnabled val="1"/>
        </dgm:presLayoutVars>
      </dgm:prSet>
      <dgm:spPr/>
    </dgm:pt>
    <dgm:pt modelId="{39BE5928-D3B5-44D4-AB11-48A68FAF8D53}" type="pres">
      <dgm:prSet presAssocID="{814D2BDF-7CBF-4A84-8118-E5EAC3800E71}" presName="TwoNodes_2_text" presStyleLbl="node1" presStyleIdx="1" presStyleCnt="2">
        <dgm:presLayoutVars>
          <dgm:bulletEnabled val="1"/>
        </dgm:presLayoutVars>
      </dgm:prSet>
      <dgm:spPr/>
    </dgm:pt>
  </dgm:ptLst>
  <dgm:cxnLst>
    <dgm:cxn modelId="{DDD02E17-CA54-475B-B4C0-8E59909B37C0}" type="presOf" srcId="{BEFDDDF3-DF87-4989-B3C9-9967A4DA37A8}" destId="{D390E3DB-BF19-4D2B-B514-0612AA302F10}" srcOrd="0" destOrd="0" presId="urn:microsoft.com/office/officeart/2005/8/layout/vProcess5"/>
    <dgm:cxn modelId="{108A761D-6168-4BB6-8819-1120B24EF796}" type="presOf" srcId="{814D2BDF-7CBF-4A84-8118-E5EAC3800E71}" destId="{AB4BA4C8-3DCD-48A9-8A15-30495CBDCC74}" srcOrd="0" destOrd="0" presId="urn:microsoft.com/office/officeart/2005/8/layout/vProcess5"/>
    <dgm:cxn modelId="{2CD83F23-B1D2-4D66-B693-8C06635D4906}" srcId="{814D2BDF-7CBF-4A84-8118-E5EAC3800E71}" destId="{966DB94A-7BF8-410F-B930-CD44CEAB0FA5}" srcOrd="1" destOrd="0" parTransId="{F1BB636A-7C04-436C-9905-4F093606023F}" sibTransId="{D599C1BE-0BFC-49C0-AA84-77EF9049419F}"/>
    <dgm:cxn modelId="{1A324A4C-CC97-461E-9109-A4C619ECC718}" srcId="{814D2BDF-7CBF-4A84-8118-E5EAC3800E71}" destId="{BEFDDDF3-DF87-4989-B3C9-9967A4DA37A8}" srcOrd="0" destOrd="0" parTransId="{3FD42D90-4736-41C1-80A0-1AAB372EDFE4}" sibTransId="{508D1111-2DB1-4473-BBBB-31937B46EC9B}"/>
    <dgm:cxn modelId="{5C5C4B7A-59BD-467B-B5BC-CA0BCB59B0AF}" type="presOf" srcId="{BEFDDDF3-DF87-4989-B3C9-9967A4DA37A8}" destId="{11BA5C56-A31E-4A78-95F6-D14F1A7629B2}" srcOrd="1" destOrd="0" presId="urn:microsoft.com/office/officeart/2005/8/layout/vProcess5"/>
    <dgm:cxn modelId="{8C4B0D9E-A29E-4844-9D89-46F1DC2C5F67}" type="presOf" srcId="{966DB94A-7BF8-410F-B930-CD44CEAB0FA5}" destId="{98C64F7C-E688-4801-988A-B4323778F412}" srcOrd="0" destOrd="0" presId="urn:microsoft.com/office/officeart/2005/8/layout/vProcess5"/>
    <dgm:cxn modelId="{1F9CEBB9-182F-4DE7-8DF1-61A350EE497B}" type="presOf" srcId="{508D1111-2DB1-4473-BBBB-31937B46EC9B}" destId="{65FD2926-197F-4F91-B1A0-9C333819BD46}" srcOrd="0" destOrd="0" presId="urn:microsoft.com/office/officeart/2005/8/layout/vProcess5"/>
    <dgm:cxn modelId="{BBCD56BA-B30A-4F52-AF59-4BE2BA2A26F7}" type="presOf" srcId="{966DB94A-7BF8-410F-B930-CD44CEAB0FA5}" destId="{39BE5928-D3B5-44D4-AB11-48A68FAF8D53}" srcOrd="1" destOrd="0" presId="urn:microsoft.com/office/officeart/2005/8/layout/vProcess5"/>
    <dgm:cxn modelId="{ACA97E42-A8A5-45C6-9FAC-794494DC0FBD}" type="presParOf" srcId="{AB4BA4C8-3DCD-48A9-8A15-30495CBDCC74}" destId="{E03127E0-092A-4D17-BCDD-59AA09E6C75E}" srcOrd="0" destOrd="0" presId="urn:microsoft.com/office/officeart/2005/8/layout/vProcess5"/>
    <dgm:cxn modelId="{99E11136-479D-4AB1-A69F-7C3898B6EB02}" type="presParOf" srcId="{AB4BA4C8-3DCD-48A9-8A15-30495CBDCC74}" destId="{D390E3DB-BF19-4D2B-B514-0612AA302F10}" srcOrd="1" destOrd="0" presId="urn:microsoft.com/office/officeart/2005/8/layout/vProcess5"/>
    <dgm:cxn modelId="{F484A43C-AF3C-4350-975C-CA2F0C791C3D}" type="presParOf" srcId="{AB4BA4C8-3DCD-48A9-8A15-30495CBDCC74}" destId="{98C64F7C-E688-4801-988A-B4323778F412}" srcOrd="2" destOrd="0" presId="urn:microsoft.com/office/officeart/2005/8/layout/vProcess5"/>
    <dgm:cxn modelId="{54E47723-5797-45B7-AD40-A009F2786FC1}" type="presParOf" srcId="{AB4BA4C8-3DCD-48A9-8A15-30495CBDCC74}" destId="{65FD2926-197F-4F91-B1A0-9C333819BD46}" srcOrd="3" destOrd="0" presId="urn:microsoft.com/office/officeart/2005/8/layout/vProcess5"/>
    <dgm:cxn modelId="{0D866FE1-6DDE-4941-B503-4E40610ECB2F}" type="presParOf" srcId="{AB4BA4C8-3DCD-48A9-8A15-30495CBDCC74}" destId="{11BA5C56-A31E-4A78-95F6-D14F1A7629B2}" srcOrd="4" destOrd="0" presId="urn:microsoft.com/office/officeart/2005/8/layout/vProcess5"/>
    <dgm:cxn modelId="{007E3FA3-6CE4-450F-8230-DF95AE4CC24C}" type="presParOf" srcId="{AB4BA4C8-3DCD-48A9-8A15-30495CBDCC74}" destId="{39BE5928-D3B5-44D4-AB11-48A68FAF8D53}"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9FEDBF-1E3D-4BFD-8C74-D4711F0855B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E2CE49F-4714-46C4-8F66-2F1742B520D7}">
      <dgm:prSet/>
      <dgm:spPr/>
      <dgm:t>
        <a:bodyPr/>
        <a:lstStyle/>
        <a:p>
          <a:r>
            <a:rPr lang="en-GB"/>
            <a:t>Peter has stated that he likes to occasionally drink alcohol and regularly goes to the local pub . Alcohol is contributing to peter deuteriations in COPD , Peter is to avoid alcohol as a regular thing as this is having a negative impact on the respiratory system. Peter is to be supported with stopping the high levels of alcohol and swapping alcohol for a more suited non-alcoholic drink.</a:t>
          </a:r>
          <a:endParaRPr lang="en-US"/>
        </a:p>
      </dgm:t>
    </dgm:pt>
    <dgm:pt modelId="{9A588C11-50A3-4195-916C-0405E20ED70B}" type="parTrans" cxnId="{F56D8D43-A461-4935-863D-6F9DF7FB4E8A}">
      <dgm:prSet/>
      <dgm:spPr/>
      <dgm:t>
        <a:bodyPr/>
        <a:lstStyle/>
        <a:p>
          <a:endParaRPr lang="en-US"/>
        </a:p>
      </dgm:t>
    </dgm:pt>
    <dgm:pt modelId="{6604BE64-84C2-4592-97AB-C2B74AE8907A}" type="sibTrans" cxnId="{F56D8D43-A461-4935-863D-6F9DF7FB4E8A}">
      <dgm:prSet/>
      <dgm:spPr/>
      <dgm:t>
        <a:bodyPr/>
        <a:lstStyle/>
        <a:p>
          <a:endParaRPr lang="en-US"/>
        </a:p>
      </dgm:t>
    </dgm:pt>
    <dgm:pt modelId="{A1210A2A-8E0E-47D9-B217-2778A2C4A0A0}">
      <dgm:prSet/>
      <dgm:spPr/>
      <dgm:t>
        <a:bodyPr/>
        <a:lstStyle/>
        <a:p>
          <a:r>
            <a:rPr lang="en-GB"/>
            <a:t>As peter enjoys to socialise at the pub and be around people . Peter is to avoid standing in crowds of people who are smoking as second hand smoke is not good for the lungs and according to the NHS inhaling second hand smoke is very dangerous for the respiratory system and constantly weakens the lungs.</a:t>
          </a:r>
          <a:endParaRPr lang="en-US"/>
        </a:p>
      </dgm:t>
    </dgm:pt>
    <dgm:pt modelId="{91A2DC90-5136-47CC-B00F-93AFA0797EAB}" type="parTrans" cxnId="{37C74690-A285-4952-B832-F5913FCA8905}">
      <dgm:prSet/>
      <dgm:spPr/>
      <dgm:t>
        <a:bodyPr/>
        <a:lstStyle/>
        <a:p>
          <a:endParaRPr lang="en-US"/>
        </a:p>
      </dgm:t>
    </dgm:pt>
    <dgm:pt modelId="{A5E66D2D-2096-44A6-AD8C-B694F149C3DA}" type="sibTrans" cxnId="{37C74690-A285-4952-B832-F5913FCA8905}">
      <dgm:prSet/>
      <dgm:spPr/>
      <dgm:t>
        <a:bodyPr/>
        <a:lstStyle/>
        <a:p>
          <a:endParaRPr lang="en-US"/>
        </a:p>
      </dgm:t>
    </dgm:pt>
    <dgm:pt modelId="{69AE3081-B5C0-421F-A436-178D86D935DA}">
      <dgm:prSet/>
      <dgm:spPr/>
      <dgm:t>
        <a:bodyPr/>
        <a:lstStyle/>
        <a:p>
          <a:r>
            <a:rPr lang="en-GB"/>
            <a:t>As peters immune system will be low due to the constant chest infections peter is to be extremely cautious who he is around as if he encounters someone with a respiratory illness like a cold, flu or chest infection it can become dangerous for peter.</a:t>
          </a:r>
          <a:endParaRPr lang="en-US"/>
        </a:p>
      </dgm:t>
    </dgm:pt>
    <dgm:pt modelId="{FDB347E7-F8EE-4C87-9F73-35CC7E2ACCDE}" type="parTrans" cxnId="{7E34A10A-37C7-4571-8FC7-4204A3B16E04}">
      <dgm:prSet/>
      <dgm:spPr/>
      <dgm:t>
        <a:bodyPr/>
        <a:lstStyle/>
        <a:p>
          <a:endParaRPr lang="en-US"/>
        </a:p>
      </dgm:t>
    </dgm:pt>
    <dgm:pt modelId="{73170531-A283-48B3-9640-53033532A26C}" type="sibTrans" cxnId="{7E34A10A-37C7-4571-8FC7-4204A3B16E04}">
      <dgm:prSet/>
      <dgm:spPr/>
      <dgm:t>
        <a:bodyPr/>
        <a:lstStyle/>
        <a:p>
          <a:endParaRPr lang="en-US"/>
        </a:p>
      </dgm:t>
    </dgm:pt>
    <dgm:pt modelId="{8D6A1217-30C2-40F6-8AA7-DB7B7E2F5B69}" type="pres">
      <dgm:prSet presAssocID="{8A9FEDBF-1E3D-4BFD-8C74-D4711F0855B0}" presName="outerComposite" presStyleCnt="0">
        <dgm:presLayoutVars>
          <dgm:chMax val="5"/>
          <dgm:dir/>
          <dgm:resizeHandles val="exact"/>
        </dgm:presLayoutVars>
      </dgm:prSet>
      <dgm:spPr/>
    </dgm:pt>
    <dgm:pt modelId="{03E20AC1-A9CC-4C60-8309-C756E93A0B91}" type="pres">
      <dgm:prSet presAssocID="{8A9FEDBF-1E3D-4BFD-8C74-D4711F0855B0}" presName="dummyMaxCanvas" presStyleCnt="0">
        <dgm:presLayoutVars/>
      </dgm:prSet>
      <dgm:spPr/>
    </dgm:pt>
    <dgm:pt modelId="{8A433EC0-3067-457C-99CE-9103AFF28338}" type="pres">
      <dgm:prSet presAssocID="{8A9FEDBF-1E3D-4BFD-8C74-D4711F0855B0}" presName="ThreeNodes_1" presStyleLbl="node1" presStyleIdx="0" presStyleCnt="3">
        <dgm:presLayoutVars>
          <dgm:bulletEnabled val="1"/>
        </dgm:presLayoutVars>
      </dgm:prSet>
      <dgm:spPr/>
    </dgm:pt>
    <dgm:pt modelId="{91024C87-F48C-437D-ADD4-182B0E7B7EED}" type="pres">
      <dgm:prSet presAssocID="{8A9FEDBF-1E3D-4BFD-8C74-D4711F0855B0}" presName="ThreeNodes_2" presStyleLbl="node1" presStyleIdx="1" presStyleCnt="3">
        <dgm:presLayoutVars>
          <dgm:bulletEnabled val="1"/>
        </dgm:presLayoutVars>
      </dgm:prSet>
      <dgm:spPr/>
    </dgm:pt>
    <dgm:pt modelId="{474E6AB2-8AC6-48BE-B2E6-5A9CF151E7CA}" type="pres">
      <dgm:prSet presAssocID="{8A9FEDBF-1E3D-4BFD-8C74-D4711F0855B0}" presName="ThreeNodes_3" presStyleLbl="node1" presStyleIdx="2" presStyleCnt="3">
        <dgm:presLayoutVars>
          <dgm:bulletEnabled val="1"/>
        </dgm:presLayoutVars>
      </dgm:prSet>
      <dgm:spPr/>
    </dgm:pt>
    <dgm:pt modelId="{BCA1D651-1DE9-4049-BC8F-3A95BF1D04E2}" type="pres">
      <dgm:prSet presAssocID="{8A9FEDBF-1E3D-4BFD-8C74-D4711F0855B0}" presName="ThreeConn_1-2" presStyleLbl="fgAccFollowNode1" presStyleIdx="0" presStyleCnt="2">
        <dgm:presLayoutVars>
          <dgm:bulletEnabled val="1"/>
        </dgm:presLayoutVars>
      </dgm:prSet>
      <dgm:spPr/>
    </dgm:pt>
    <dgm:pt modelId="{1620FFE6-1951-4A55-9202-1E613E2E64F0}" type="pres">
      <dgm:prSet presAssocID="{8A9FEDBF-1E3D-4BFD-8C74-D4711F0855B0}" presName="ThreeConn_2-3" presStyleLbl="fgAccFollowNode1" presStyleIdx="1" presStyleCnt="2">
        <dgm:presLayoutVars>
          <dgm:bulletEnabled val="1"/>
        </dgm:presLayoutVars>
      </dgm:prSet>
      <dgm:spPr/>
    </dgm:pt>
    <dgm:pt modelId="{6F33ED2F-24E3-4A3B-9E11-44AFC0ACA1C0}" type="pres">
      <dgm:prSet presAssocID="{8A9FEDBF-1E3D-4BFD-8C74-D4711F0855B0}" presName="ThreeNodes_1_text" presStyleLbl="node1" presStyleIdx="2" presStyleCnt="3">
        <dgm:presLayoutVars>
          <dgm:bulletEnabled val="1"/>
        </dgm:presLayoutVars>
      </dgm:prSet>
      <dgm:spPr/>
    </dgm:pt>
    <dgm:pt modelId="{6E082896-D899-4054-AD8A-623C6F0FD430}" type="pres">
      <dgm:prSet presAssocID="{8A9FEDBF-1E3D-4BFD-8C74-D4711F0855B0}" presName="ThreeNodes_2_text" presStyleLbl="node1" presStyleIdx="2" presStyleCnt="3">
        <dgm:presLayoutVars>
          <dgm:bulletEnabled val="1"/>
        </dgm:presLayoutVars>
      </dgm:prSet>
      <dgm:spPr/>
    </dgm:pt>
    <dgm:pt modelId="{71A5DCB5-FD46-46F6-83C5-D475055C450F}" type="pres">
      <dgm:prSet presAssocID="{8A9FEDBF-1E3D-4BFD-8C74-D4711F0855B0}" presName="ThreeNodes_3_text" presStyleLbl="node1" presStyleIdx="2" presStyleCnt="3">
        <dgm:presLayoutVars>
          <dgm:bulletEnabled val="1"/>
        </dgm:presLayoutVars>
      </dgm:prSet>
      <dgm:spPr/>
    </dgm:pt>
  </dgm:ptLst>
  <dgm:cxnLst>
    <dgm:cxn modelId="{7E34A10A-37C7-4571-8FC7-4204A3B16E04}" srcId="{8A9FEDBF-1E3D-4BFD-8C74-D4711F0855B0}" destId="{69AE3081-B5C0-421F-A436-178D86D935DA}" srcOrd="2" destOrd="0" parTransId="{FDB347E7-F8EE-4C87-9F73-35CC7E2ACCDE}" sibTransId="{73170531-A283-48B3-9640-53033532A26C}"/>
    <dgm:cxn modelId="{E0E34E10-FA29-4577-83CE-193982D10549}" type="presOf" srcId="{8A9FEDBF-1E3D-4BFD-8C74-D4711F0855B0}" destId="{8D6A1217-30C2-40F6-8AA7-DB7B7E2F5B69}" srcOrd="0" destOrd="0" presId="urn:microsoft.com/office/officeart/2005/8/layout/vProcess5"/>
    <dgm:cxn modelId="{8963C817-EDBF-45B3-82FC-88D1C5DCAD97}" type="presOf" srcId="{69AE3081-B5C0-421F-A436-178D86D935DA}" destId="{71A5DCB5-FD46-46F6-83C5-D475055C450F}" srcOrd="1" destOrd="0" presId="urn:microsoft.com/office/officeart/2005/8/layout/vProcess5"/>
    <dgm:cxn modelId="{AF49E31E-2FCA-499F-86ED-ABFA551B13E9}" type="presOf" srcId="{A1210A2A-8E0E-47D9-B217-2778A2C4A0A0}" destId="{6E082896-D899-4054-AD8A-623C6F0FD430}" srcOrd="1" destOrd="0" presId="urn:microsoft.com/office/officeart/2005/8/layout/vProcess5"/>
    <dgm:cxn modelId="{69FB0A30-B844-4295-954A-7FF13FCD361D}" type="presOf" srcId="{A1210A2A-8E0E-47D9-B217-2778A2C4A0A0}" destId="{91024C87-F48C-437D-ADD4-182B0E7B7EED}" srcOrd="0" destOrd="0" presId="urn:microsoft.com/office/officeart/2005/8/layout/vProcess5"/>
    <dgm:cxn modelId="{F56D8D43-A461-4935-863D-6F9DF7FB4E8A}" srcId="{8A9FEDBF-1E3D-4BFD-8C74-D4711F0855B0}" destId="{6E2CE49F-4714-46C4-8F66-2F1742B520D7}" srcOrd="0" destOrd="0" parTransId="{9A588C11-50A3-4195-916C-0405E20ED70B}" sibTransId="{6604BE64-84C2-4592-97AB-C2B74AE8907A}"/>
    <dgm:cxn modelId="{CA363749-0428-46F7-9C25-4E6D6D058689}" type="presOf" srcId="{69AE3081-B5C0-421F-A436-178D86D935DA}" destId="{474E6AB2-8AC6-48BE-B2E6-5A9CF151E7CA}" srcOrd="0" destOrd="0" presId="urn:microsoft.com/office/officeart/2005/8/layout/vProcess5"/>
    <dgm:cxn modelId="{8DFFD64D-F83B-4E60-9C48-5D5DF0CB3E65}" type="presOf" srcId="{A5E66D2D-2096-44A6-AD8C-B694F149C3DA}" destId="{1620FFE6-1951-4A55-9202-1E613E2E64F0}" srcOrd="0" destOrd="0" presId="urn:microsoft.com/office/officeart/2005/8/layout/vProcess5"/>
    <dgm:cxn modelId="{27001C74-C97D-4AAF-8FA2-70C6EF47E941}" type="presOf" srcId="{6E2CE49F-4714-46C4-8F66-2F1742B520D7}" destId="{8A433EC0-3067-457C-99CE-9103AFF28338}" srcOrd="0" destOrd="0" presId="urn:microsoft.com/office/officeart/2005/8/layout/vProcess5"/>
    <dgm:cxn modelId="{F5D44483-E14E-4531-B210-702ECC2BB281}" type="presOf" srcId="{6604BE64-84C2-4592-97AB-C2B74AE8907A}" destId="{BCA1D651-1DE9-4049-BC8F-3A95BF1D04E2}" srcOrd="0" destOrd="0" presId="urn:microsoft.com/office/officeart/2005/8/layout/vProcess5"/>
    <dgm:cxn modelId="{0D40F38E-FE7A-44E2-819F-1A63DAEEF860}" type="presOf" srcId="{6E2CE49F-4714-46C4-8F66-2F1742B520D7}" destId="{6F33ED2F-24E3-4A3B-9E11-44AFC0ACA1C0}" srcOrd="1" destOrd="0" presId="urn:microsoft.com/office/officeart/2005/8/layout/vProcess5"/>
    <dgm:cxn modelId="{37C74690-A285-4952-B832-F5913FCA8905}" srcId="{8A9FEDBF-1E3D-4BFD-8C74-D4711F0855B0}" destId="{A1210A2A-8E0E-47D9-B217-2778A2C4A0A0}" srcOrd="1" destOrd="0" parTransId="{91A2DC90-5136-47CC-B00F-93AFA0797EAB}" sibTransId="{A5E66D2D-2096-44A6-AD8C-B694F149C3DA}"/>
    <dgm:cxn modelId="{22FBA217-09CD-4AAE-92A0-3977E38AEC41}" type="presParOf" srcId="{8D6A1217-30C2-40F6-8AA7-DB7B7E2F5B69}" destId="{03E20AC1-A9CC-4C60-8309-C756E93A0B91}" srcOrd="0" destOrd="0" presId="urn:microsoft.com/office/officeart/2005/8/layout/vProcess5"/>
    <dgm:cxn modelId="{C8563E9B-213B-4597-9E69-9B20C5F1657E}" type="presParOf" srcId="{8D6A1217-30C2-40F6-8AA7-DB7B7E2F5B69}" destId="{8A433EC0-3067-457C-99CE-9103AFF28338}" srcOrd="1" destOrd="0" presId="urn:microsoft.com/office/officeart/2005/8/layout/vProcess5"/>
    <dgm:cxn modelId="{1B68F038-9108-43E2-B05B-F33F2B95935E}" type="presParOf" srcId="{8D6A1217-30C2-40F6-8AA7-DB7B7E2F5B69}" destId="{91024C87-F48C-437D-ADD4-182B0E7B7EED}" srcOrd="2" destOrd="0" presId="urn:microsoft.com/office/officeart/2005/8/layout/vProcess5"/>
    <dgm:cxn modelId="{55257E7D-C49D-4A59-B242-38987BFC1776}" type="presParOf" srcId="{8D6A1217-30C2-40F6-8AA7-DB7B7E2F5B69}" destId="{474E6AB2-8AC6-48BE-B2E6-5A9CF151E7CA}" srcOrd="3" destOrd="0" presId="urn:microsoft.com/office/officeart/2005/8/layout/vProcess5"/>
    <dgm:cxn modelId="{8EDE3843-87F8-4DEB-B375-59D1C501189B}" type="presParOf" srcId="{8D6A1217-30C2-40F6-8AA7-DB7B7E2F5B69}" destId="{BCA1D651-1DE9-4049-BC8F-3A95BF1D04E2}" srcOrd="4" destOrd="0" presId="urn:microsoft.com/office/officeart/2005/8/layout/vProcess5"/>
    <dgm:cxn modelId="{4074432A-E2E6-4240-BBB1-244EF7968D75}" type="presParOf" srcId="{8D6A1217-30C2-40F6-8AA7-DB7B7E2F5B69}" destId="{1620FFE6-1951-4A55-9202-1E613E2E64F0}" srcOrd="5" destOrd="0" presId="urn:microsoft.com/office/officeart/2005/8/layout/vProcess5"/>
    <dgm:cxn modelId="{B89412AA-20CC-4A29-9F25-1F229386BC6B}" type="presParOf" srcId="{8D6A1217-30C2-40F6-8AA7-DB7B7E2F5B69}" destId="{6F33ED2F-24E3-4A3B-9E11-44AFC0ACA1C0}" srcOrd="6" destOrd="0" presId="urn:microsoft.com/office/officeart/2005/8/layout/vProcess5"/>
    <dgm:cxn modelId="{5D884714-BEE3-4D64-A25D-AFA465F9D107}" type="presParOf" srcId="{8D6A1217-30C2-40F6-8AA7-DB7B7E2F5B69}" destId="{6E082896-D899-4054-AD8A-623C6F0FD430}" srcOrd="7" destOrd="0" presId="urn:microsoft.com/office/officeart/2005/8/layout/vProcess5"/>
    <dgm:cxn modelId="{A54CAB9B-3CD7-4590-A707-75DA25A20993}" type="presParOf" srcId="{8D6A1217-30C2-40F6-8AA7-DB7B7E2F5B69}" destId="{71A5DCB5-FD46-46F6-83C5-D475055C450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B9F09B-FB18-4D99-9519-0F300106485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B519334-F068-47FE-AEE1-8102FF758D49}">
      <dgm:prSet/>
      <dgm:spPr/>
      <dgm:t>
        <a:bodyPr/>
        <a:lstStyle/>
        <a:p>
          <a:r>
            <a:rPr lang="en-GB"/>
            <a:t>Peter is to be offered, and Peter should consider having pneumococcal and influenza vaccines , to help prevent any respiratory sickness.</a:t>
          </a:r>
          <a:endParaRPr lang="en-US"/>
        </a:p>
      </dgm:t>
    </dgm:pt>
    <dgm:pt modelId="{39B09A1D-5676-4FDE-81F4-432445AC0A4B}" type="parTrans" cxnId="{76F3A6E6-1D05-4948-B893-296EDC2EFEBE}">
      <dgm:prSet/>
      <dgm:spPr/>
      <dgm:t>
        <a:bodyPr/>
        <a:lstStyle/>
        <a:p>
          <a:endParaRPr lang="en-US"/>
        </a:p>
      </dgm:t>
    </dgm:pt>
    <dgm:pt modelId="{29C5B245-637E-4C1E-AB6E-3008FA877D6D}" type="sibTrans" cxnId="{76F3A6E6-1D05-4948-B893-296EDC2EFEBE}">
      <dgm:prSet/>
      <dgm:spPr/>
      <dgm:t>
        <a:bodyPr/>
        <a:lstStyle/>
        <a:p>
          <a:endParaRPr lang="en-US"/>
        </a:p>
      </dgm:t>
    </dgm:pt>
    <dgm:pt modelId="{D52B197D-C8DA-4CF4-8331-6C4376C0E30F}">
      <dgm:prSet/>
      <dgm:spPr/>
      <dgm:t>
        <a:bodyPr/>
        <a:lstStyle/>
        <a:p>
          <a:r>
            <a:rPr lang="en-GB"/>
            <a:t>Peter should be reviewed by his Gp regular and opt for any  pulmonary rehabilitation to help with the condition and help to ease any symptoms that are regular.</a:t>
          </a:r>
          <a:endParaRPr lang="en-US"/>
        </a:p>
      </dgm:t>
    </dgm:pt>
    <dgm:pt modelId="{8938E62D-C4BD-4865-868F-AD0139156E13}" type="parTrans" cxnId="{DC274FAB-D56A-4297-A2C9-E5EADF1BB01F}">
      <dgm:prSet/>
      <dgm:spPr/>
      <dgm:t>
        <a:bodyPr/>
        <a:lstStyle/>
        <a:p>
          <a:endParaRPr lang="en-US"/>
        </a:p>
      </dgm:t>
    </dgm:pt>
    <dgm:pt modelId="{FAF4D31F-E18B-4E96-A5A3-897D2BC7ED58}" type="sibTrans" cxnId="{DC274FAB-D56A-4297-A2C9-E5EADF1BB01F}">
      <dgm:prSet/>
      <dgm:spPr/>
      <dgm:t>
        <a:bodyPr/>
        <a:lstStyle/>
        <a:p>
          <a:endParaRPr lang="en-US"/>
        </a:p>
      </dgm:t>
    </dgm:pt>
    <dgm:pt modelId="{AA825003-5E5F-4DEB-9FD4-C0E3D0E75B05}">
      <dgm:prSet/>
      <dgm:spPr/>
      <dgm:t>
        <a:bodyPr/>
        <a:lstStyle/>
        <a:p>
          <a:r>
            <a:rPr lang="en-GB"/>
            <a:t>If peter is prescribed any inhalation medication these medications need to be used regular as prescribed , with regular review by a GP.</a:t>
          </a:r>
          <a:endParaRPr lang="en-US"/>
        </a:p>
      </dgm:t>
    </dgm:pt>
    <dgm:pt modelId="{C927D955-3EDE-4320-9AC1-72B82A610C14}" type="parTrans" cxnId="{AFDC4BBB-B705-4505-9378-364C3A8BA25D}">
      <dgm:prSet/>
      <dgm:spPr/>
      <dgm:t>
        <a:bodyPr/>
        <a:lstStyle/>
        <a:p>
          <a:endParaRPr lang="en-US"/>
        </a:p>
      </dgm:t>
    </dgm:pt>
    <dgm:pt modelId="{C978B824-17B8-46A7-83D1-BD52D3F92BAC}" type="sibTrans" cxnId="{AFDC4BBB-B705-4505-9378-364C3A8BA25D}">
      <dgm:prSet/>
      <dgm:spPr/>
      <dgm:t>
        <a:bodyPr/>
        <a:lstStyle/>
        <a:p>
          <a:endParaRPr lang="en-US"/>
        </a:p>
      </dgm:t>
    </dgm:pt>
    <dgm:pt modelId="{33D66BEB-FBD8-4026-8A19-3DF5BC01B71F}" type="pres">
      <dgm:prSet presAssocID="{8BB9F09B-FB18-4D99-9519-0F300106485E}" presName="root" presStyleCnt="0">
        <dgm:presLayoutVars>
          <dgm:dir/>
          <dgm:resizeHandles val="exact"/>
        </dgm:presLayoutVars>
      </dgm:prSet>
      <dgm:spPr/>
    </dgm:pt>
    <dgm:pt modelId="{70103535-9DBA-4C28-A58A-005E895EC2EB}" type="pres">
      <dgm:prSet presAssocID="{5B519334-F068-47FE-AEE1-8102FF758D49}" presName="compNode" presStyleCnt="0"/>
      <dgm:spPr/>
    </dgm:pt>
    <dgm:pt modelId="{82E33E15-F402-49D4-A202-EFAC77C7122A}" type="pres">
      <dgm:prSet presAssocID="{5B519334-F068-47FE-AEE1-8102FF758D49}" presName="bgRect" presStyleLbl="bgShp" presStyleIdx="0" presStyleCnt="3"/>
      <dgm:spPr/>
    </dgm:pt>
    <dgm:pt modelId="{C81F38CF-0CA1-42D4-B02A-4BA32FA4C12A}" type="pres">
      <dgm:prSet presAssocID="{5B519334-F068-47FE-AEE1-8102FF758D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9158F403-31E3-47CE-BDF8-3A8DCBCD043E}" type="pres">
      <dgm:prSet presAssocID="{5B519334-F068-47FE-AEE1-8102FF758D49}" presName="spaceRect" presStyleCnt="0"/>
      <dgm:spPr/>
    </dgm:pt>
    <dgm:pt modelId="{A0DAEA05-1CB0-4966-B01B-6A033D86F0E5}" type="pres">
      <dgm:prSet presAssocID="{5B519334-F068-47FE-AEE1-8102FF758D49}" presName="parTx" presStyleLbl="revTx" presStyleIdx="0" presStyleCnt="3">
        <dgm:presLayoutVars>
          <dgm:chMax val="0"/>
          <dgm:chPref val="0"/>
        </dgm:presLayoutVars>
      </dgm:prSet>
      <dgm:spPr/>
    </dgm:pt>
    <dgm:pt modelId="{D2437643-0F38-427E-BA0A-297B00832ACD}" type="pres">
      <dgm:prSet presAssocID="{29C5B245-637E-4C1E-AB6E-3008FA877D6D}" presName="sibTrans" presStyleCnt="0"/>
      <dgm:spPr/>
    </dgm:pt>
    <dgm:pt modelId="{3DD8F1DC-7B34-4E23-A377-F665BF92DB08}" type="pres">
      <dgm:prSet presAssocID="{D52B197D-C8DA-4CF4-8331-6C4376C0E30F}" presName="compNode" presStyleCnt="0"/>
      <dgm:spPr/>
    </dgm:pt>
    <dgm:pt modelId="{57FDDDD0-ABB2-4D89-AFBB-295661E5E6E8}" type="pres">
      <dgm:prSet presAssocID="{D52B197D-C8DA-4CF4-8331-6C4376C0E30F}" presName="bgRect" presStyleLbl="bgShp" presStyleIdx="1" presStyleCnt="3"/>
      <dgm:spPr/>
    </dgm:pt>
    <dgm:pt modelId="{E5288A57-F653-425F-9370-E28EA44152BE}" type="pres">
      <dgm:prSet presAssocID="{D52B197D-C8DA-4CF4-8331-6C4376C0E30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0AAEE523-8831-4BA2-9CEE-BF656BA3E626}" type="pres">
      <dgm:prSet presAssocID="{D52B197D-C8DA-4CF4-8331-6C4376C0E30F}" presName="spaceRect" presStyleCnt="0"/>
      <dgm:spPr/>
    </dgm:pt>
    <dgm:pt modelId="{64C36B0A-27B2-4E2C-9B57-65FBAD6B43BF}" type="pres">
      <dgm:prSet presAssocID="{D52B197D-C8DA-4CF4-8331-6C4376C0E30F}" presName="parTx" presStyleLbl="revTx" presStyleIdx="1" presStyleCnt="3">
        <dgm:presLayoutVars>
          <dgm:chMax val="0"/>
          <dgm:chPref val="0"/>
        </dgm:presLayoutVars>
      </dgm:prSet>
      <dgm:spPr/>
    </dgm:pt>
    <dgm:pt modelId="{6245C2E5-DC39-4EA1-8F26-A15EE548FBD5}" type="pres">
      <dgm:prSet presAssocID="{FAF4D31F-E18B-4E96-A5A3-897D2BC7ED58}" presName="sibTrans" presStyleCnt="0"/>
      <dgm:spPr/>
    </dgm:pt>
    <dgm:pt modelId="{2A5B6F63-7498-4335-8312-ECB6F5293D29}" type="pres">
      <dgm:prSet presAssocID="{AA825003-5E5F-4DEB-9FD4-C0E3D0E75B05}" presName="compNode" presStyleCnt="0"/>
      <dgm:spPr/>
    </dgm:pt>
    <dgm:pt modelId="{353F54A4-D8DF-4C7A-85B0-D364EF3863FE}" type="pres">
      <dgm:prSet presAssocID="{AA825003-5E5F-4DEB-9FD4-C0E3D0E75B05}" presName="bgRect" presStyleLbl="bgShp" presStyleIdx="2" presStyleCnt="3"/>
      <dgm:spPr/>
    </dgm:pt>
    <dgm:pt modelId="{4D783B9A-45F8-47CF-ACE8-8D9E388225FC}" type="pres">
      <dgm:prSet presAssocID="{AA825003-5E5F-4DEB-9FD4-C0E3D0E75B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82949BEC-A17E-431C-96A9-042711E3D9B0}" type="pres">
      <dgm:prSet presAssocID="{AA825003-5E5F-4DEB-9FD4-C0E3D0E75B05}" presName="spaceRect" presStyleCnt="0"/>
      <dgm:spPr/>
    </dgm:pt>
    <dgm:pt modelId="{CEB07C1B-5A89-40F7-AD02-6B24295594E8}" type="pres">
      <dgm:prSet presAssocID="{AA825003-5E5F-4DEB-9FD4-C0E3D0E75B05}" presName="parTx" presStyleLbl="revTx" presStyleIdx="2" presStyleCnt="3">
        <dgm:presLayoutVars>
          <dgm:chMax val="0"/>
          <dgm:chPref val="0"/>
        </dgm:presLayoutVars>
      </dgm:prSet>
      <dgm:spPr/>
    </dgm:pt>
  </dgm:ptLst>
  <dgm:cxnLst>
    <dgm:cxn modelId="{37A6F320-86C8-418A-BD1A-B79DBFDF41A4}" type="presOf" srcId="{D52B197D-C8DA-4CF4-8331-6C4376C0E30F}" destId="{64C36B0A-27B2-4E2C-9B57-65FBAD6B43BF}" srcOrd="0" destOrd="0" presId="urn:microsoft.com/office/officeart/2018/2/layout/IconVerticalSolidList"/>
    <dgm:cxn modelId="{ECED828D-9B61-4BC4-B0F1-B2702699FABB}" type="presOf" srcId="{5B519334-F068-47FE-AEE1-8102FF758D49}" destId="{A0DAEA05-1CB0-4966-B01B-6A033D86F0E5}" srcOrd="0" destOrd="0" presId="urn:microsoft.com/office/officeart/2018/2/layout/IconVerticalSolidList"/>
    <dgm:cxn modelId="{DC274FAB-D56A-4297-A2C9-E5EADF1BB01F}" srcId="{8BB9F09B-FB18-4D99-9519-0F300106485E}" destId="{D52B197D-C8DA-4CF4-8331-6C4376C0E30F}" srcOrd="1" destOrd="0" parTransId="{8938E62D-C4BD-4865-868F-AD0139156E13}" sibTransId="{FAF4D31F-E18B-4E96-A5A3-897D2BC7ED58}"/>
    <dgm:cxn modelId="{5C6403B7-1506-4FD8-B129-0FFDFDB8A828}" type="presOf" srcId="{8BB9F09B-FB18-4D99-9519-0F300106485E}" destId="{33D66BEB-FBD8-4026-8A19-3DF5BC01B71F}" srcOrd="0" destOrd="0" presId="urn:microsoft.com/office/officeart/2018/2/layout/IconVerticalSolidList"/>
    <dgm:cxn modelId="{AFDC4BBB-B705-4505-9378-364C3A8BA25D}" srcId="{8BB9F09B-FB18-4D99-9519-0F300106485E}" destId="{AA825003-5E5F-4DEB-9FD4-C0E3D0E75B05}" srcOrd="2" destOrd="0" parTransId="{C927D955-3EDE-4320-9AC1-72B82A610C14}" sibTransId="{C978B824-17B8-46A7-83D1-BD52D3F92BAC}"/>
    <dgm:cxn modelId="{76F3A6E6-1D05-4948-B893-296EDC2EFEBE}" srcId="{8BB9F09B-FB18-4D99-9519-0F300106485E}" destId="{5B519334-F068-47FE-AEE1-8102FF758D49}" srcOrd="0" destOrd="0" parTransId="{39B09A1D-5676-4FDE-81F4-432445AC0A4B}" sibTransId="{29C5B245-637E-4C1E-AB6E-3008FA877D6D}"/>
    <dgm:cxn modelId="{555744ED-CABB-4576-A445-3C4E84BAC404}" type="presOf" srcId="{AA825003-5E5F-4DEB-9FD4-C0E3D0E75B05}" destId="{CEB07C1B-5A89-40F7-AD02-6B24295594E8}" srcOrd="0" destOrd="0" presId="urn:microsoft.com/office/officeart/2018/2/layout/IconVerticalSolidList"/>
    <dgm:cxn modelId="{3E160959-3C1E-4A46-82EC-7A2B645999E0}" type="presParOf" srcId="{33D66BEB-FBD8-4026-8A19-3DF5BC01B71F}" destId="{70103535-9DBA-4C28-A58A-005E895EC2EB}" srcOrd="0" destOrd="0" presId="urn:microsoft.com/office/officeart/2018/2/layout/IconVerticalSolidList"/>
    <dgm:cxn modelId="{E940C97A-E14C-4ED5-81C5-8D5CFF91B44A}" type="presParOf" srcId="{70103535-9DBA-4C28-A58A-005E895EC2EB}" destId="{82E33E15-F402-49D4-A202-EFAC77C7122A}" srcOrd="0" destOrd="0" presId="urn:microsoft.com/office/officeart/2018/2/layout/IconVerticalSolidList"/>
    <dgm:cxn modelId="{05495EF8-2A72-4075-933E-E8F131C40AF2}" type="presParOf" srcId="{70103535-9DBA-4C28-A58A-005E895EC2EB}" destId="{C81F38CF-0CA1-42D4-B02A-4BA32FA4C12A}" srcOrd="1" destOrd="0" presId="urn:microsoft.com/office/officeart/2018/2/layout/IconVerticalSolidList"/>
    <dgm:cxn modelId="{23E86118-B0CB-4431-B2E2-E43162BBF884}" type="presParOf" srcId="{70103535-9DBA-4C28-A58A-005E895EC2EB}" destId="{9158F403-31E3-47CE-BDF8-3A8DCBCD043E}" srcOrd="2" destOrd="0" presId="urn:microsoft.com/office/officeart/2018/2/layout/IconVerticalSolidList"/>
    <dgm:cxn modelId="{9068F9AE-5A3D-4D90-824A-28A2E4D48DE6}" type="presParOf" srcId="{70103535-9DBA-4C28-A58A-005E895EC2EB}" destId="{A0DAEA05-1CB0-4966-B01B-6A033D86F0E5}" srcOrd="3" destOrd="0" presId="urn:microsoft.com/office/officeart/2018/2/layout/IconVerticalSolidList"/>
    <dgm:cxn modelId="{F3B6320C-FBE0-4613-AE0E-F2EE951437B3}" type="presParOf" srcId="{33D66BEB-FBD8-4026-8A19-3DF5BC01B71F}" destId="{D2437643-0F38-427E-BA0A-297B00832ACD}" srcOrd="1" destOrd="0" presId="urn:microsoft.com/office/officeart/2018/2/layout/IconVerticalSolidList"/>
    <dgm:cxn modelId="{BE3FBA32-C2B7-42BE-920D-DE954A948272}" type="presParOf" srcId="{33D66BEB-FBD8-4026-8A19-3DF5BC01B71F}" destId="{3DD8F1DC-7B34-4E23-A377-F665BF92DB08}" srcOrd="2" destOrd="0" presId="urn:microsoft.com/office/officeart/2018/2/layout/IconVerticalSolidList"/>
    <dgm:cxn modelId="{D78350B8-5469-439D-888C-B22D327EA661}" type="presParOf" srcId="{3DD8F1DC-7B34-4E23-A377-F665BF92DB08}" destId="{57FDDDD0-ABB2-4D89-AFBB-295661E5E6E8}" srcOrd="0" destOrd="0" presId="urn:microsoft.com/office/officeart/2018/2/layout/IconVerticalSolidList"/>
    <dgm:cxn modelId="{78FABD22-92DD-4D8D-831A-0F451FB5FD12}" type="presParOf" srcId="{3DD8F1DC-7B34-4E23-A377-F665BF92DB08}" destId="{E5288A57-F653-425F-9370-E28EA44152BE}" srcOrd="1" destOrd="0" presId="urn:microsoft.com/office/officeart/2018/2/layout/IconVerticalSolidList"/>
    <dgm:cxn modelId="{A1C0BD59-2521-43A7-BDFA-CA816AAA7B49}" type="presParOf" srcId="{3DD8F1DC-7B34-4E23-A377-F665BF92DB08}" destId="{0AAEE523-8831-4BA2-9CEE-BF656BA3E626}" srcOrd="2" destOrd="0" presId="urn:microsoft.com/office/officeart/2018/2/layout/IconVerticalSolidList"/>
    <dgm:cxn modelId="{AA746AE2-E2E4-4680-B2D2-30A6A20F5BCB}" type="presParOf" srcId="{3DD8F1DC-7B34-4E23-A377-F665BF92DB08}" destId="{64C36B0A-27B2-4E2C-9B57-65FBAD6B43BF}" srcOrd="3" destOrd="0" presId="urn:microsoft.com/office/officeart/2018/2/layout/IconVerticalSolidList"/>
    <dgm:cxn modelId="{C8DD81C5-62AC-4DCC-B26E-8B5F3ED3E08D}" type="presParOf" srcId="{33D66BEB-FBD8-4026-8A19-3DF5BC01B71F}" destId="{6245C2E5-DC39-4EA1-8F26-A15EE548FBD5}" srcOrd="3" destOrd="0" presId="urn:microsoft.com/office/officeart/2018/2/layout/IconVerticalSolidList"/>
    <dgm:cxn modelId="{E0BEDD7F-10B5-4F4A-8356-54F6184B292A}" type="presParOf" srcId="{33D66BEB-FBD8-4026-8A19-3DF5BC01B71F}" destId="{2A5B6F63-7498-4335-8312-ECB6F5293D29}" srcOrd="4" destOrd="0" presId="urn:microsoft.com/office/officeart/2018/2/layout/IconVerticalSolidList"/>
    <dgm:cxn modelId="{DFED36A9-2F40-45AA-A1FE-B89E688694B9}" type="presParOf" srcId="{2A5B6F63-7498-4335-8312-ECB6F5293D29}" destId="{353F54A4-D8DF-4C7A-85B0-D364EF3863FE}" srcOrd="0" destOrd="0" presId="urn:microsoft.com/office/officeart/2018/2/layout/IconVerticalSolidList"/>
    <dgm:cxn modelId="{8ED27ABF-6861-48B0-B5F5-0DCA7D79E4B2}" type="presParOf" srcId="{2A5B6F63-7498-4335-8312-ECB6F5293D29}" destId="{4D783B9A-45F8-47CF-ACE8-8D9E388225FC}" srcOrd="1" destOrd="0" presId="urn:microsoft.com/office/officeart/2018/2/layout/IconVerticalSolidList"/>
    <dgm:cxn modelId="{7CDEBB53-7988-4775-96B9-C933AB168A1E}" type="presParOf" srcId="{2A5B6F63-7498-4335-8312-ECB6F5293D29}" destId="{82949BEC-A17E-431C-96A9-042711E3D9B0}" srcOrd="2" destOrd="0" presId="urn:microsoft.com/office/officeart/2018/2/layout/IconVerticalSolidList"/>
    <dgm:cxn modelId="{C1F36A72-56A9-4414-A7E7-AD668C1486BF}" type="presParOf" srcId="{2A5B6F63-7498-4335-8312-ECB6F5293D29}" destId="{CEB07C1B-5A89-40F7-AD02-6B24295594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04C84-6D1A-4903-90A5-990698EC141E}">
      <dsp:nvSpPr>
        <dsp:cNvPr id="0" name=""/>
        <dsp:cNvSpPr/>
      </dsp:nvSpPr>
      <dsp:spPr>
        <a:xfrm>
          <a:off x="60186" y="441408"/>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DC477-7278-4C19-900B-F1A17D47ABF3}">
      <dsp:nvSpPr>
        <dsp:cNvPr id="0" name=""/>
        <dsp:cNvSpPr/>
      </dsp:nvSpPr>
      <dsp:spPr>
        <a:xfrm>
          <a:off x="324237" y="705459"/>
          <a:ext cx="729284" cy="729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2D6BEE-33EE-4FBE-B47C-6BBFCE699C52}">
      <dsp:nvSpPr>
        <dsp:cNvPr id="0" name=""/>
        <dsp:cNvSpPr/>
      </dsp:nvSpPr>
      <dsp:spPr>
        <a:xfrm>
          <a:off x="1587013"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COPD mainly affects the airways , alveoli , lung tissue and the muscles used in the respiratory system.</a:t>
          </a:r>
          <a:endParaRPr lang="en-US" sz="1100" kern="1200"/>
        </a:p>
      </dsp:txBody>
      <dsp:txXfrm>
        <a:off x="1587013" y="441408"/>
        <a:ext cx="2963839" cy="1257386"/>
      </dsp:txXfrm>
    </dsp:sp>
    <dsp:sp modelId="{A6675C1F-89FE-41A0-A4A4-558CE58C6D4D}">
      <dsp:nvSpPr>
        <dsp:cNvPr id="0" name=""/>
        <dsp:cNvSpPr/>
      </dsp:nvSpPr>
      <dsp:spPr>
        <a:xfrm>
          <a:off x="5067279" y="441408"/>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DD4C3-5AB0-4A0E-9946-188A348337D0}">
      <dsp:nvSpPr>
        <dsp:cNvPr id="0" name=""/>
        <dsp:cNvSpPr/>
      </dsp:nvSpPr>
      <dsp:spPr>
        <a:xfrm>
          <a:off x="5331331" y="705459"/>
          <a:ext cx="729284" cy="729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94FD7F-7102-49E0-88FF-9A0077925450}">
      <dsp:nvSpPr>
        <dsp:cNvPr id="0" name=""/>
        <dsp:cNvSpPr/>
      </dsp:nvSpPr>
      <dsp:spPr>
        <a:xfrm>
          <a:off x="6594106" y="441408"/>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Airways also known as Bronchi and Bronchioles are always inflamed which causes them to produce more mucus that someone respiratory system who does not have this disease. Because of the inflammation the airways become extremely narrow which makes it difficult for someone to breathe out.</a:t>
          </a:r>
          <a:endParaRPr lang="en-US" sz="1100" kern="1200"/>
        </a:p>
      </dsp:txBody>
      <dsp:txXfrm>
        <a:off x="6594106" y="441408"/>
        <a:ext cx="2963839" cy="1257386"/>
      </dsp:txXfrm>
    </dsp:sp>
    <dsp:sp modelId="{894E25A8-C544-447E-AAFF-D664AF832A45}">
      <dsp:nvSpPr>
        <dsp:cNvPr id="0" name=""/>
        <dsp:cNvSpPr/>
      </dsp:nvSpPr>
      <dsp:spPr>
        <a:xfrm>
          <a:off x="60186" y="2394686"/>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3399D-F1E5-420C-885E-D4DA9D9227A5}">
      <dsp:nvSpPr>
        <dsp:cNvPr id="0" name=""/>
        <dsp:cNvSpPr/>
      </dsp:nvSpPr>
      <dsp:spPr>
        <a:xfrm>
          <a:off x="324237" y="2658738"/>
          <a:ext cx="729284" cy="729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372B5C-BF68-4FBE-B620-A4FE2EFFC1B0}">
      <dsp:nvSpPr>
        <dsp:cNvPr id="0" name=""/>
        <dsp:cNvSpPr/>
      </dsp:nvSpPr>
      <dsp:spPr>
        <a:xfrm>
          <a:off x="1587013"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alveoli is where the gas exchange takes place. Because of the disease the walls between the alveoli are damaged , meaning that the capillary networks are not working as they are supposed to do leading to a less efficient gas exchange within the respiratory system.</a:t>
          </a:r>
          <a:br>
            <a:rPr lang="en-GB" sz="1100" kern="1200"/>
          </a:br>
          <a:endParaRPr lang="en-US" sz="1100" kern="1200"/>
        </a:p>
      </dsp:txBody>
      <dsp:txXfrm>
        <a:off x="1587013" y="2394686"/>
        <a:ext cx="2963839" cy="1257386"/>
      </dsp:txXfrm>
    </dsp:sp>
    <dsp:sp modelId="{BC6BA060-8F66-4EB2-A1E9-1FE5E40A4D6D}">
      <dsp:nvSpPr>
        <dsp:cNvPr id="0" name=""/>
        <dsp:cNvSpPr/>
      </dsp:nvSpPr>
      <dsp:spPr>
        <a:xfrm>
          <a:off x="5067279" y="2394686"/>
          <a:ext cx="1257386" cy="125738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F5234-8EC4-4667-A4A8-330F4A42384A}">
      <dsp:nvSpPr>
        <dsp:cNvPr id="0" name=""/>
        <dsp:cNvSpPr/>
      </dsp:nvSpPr>
      <dsp:spPr>
        <a:xfrm>
          <a:off x="5331331" y="2658738"/>
          <a:ext cx="729284" cy="7292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E4ADBC-A22D-446E-AEA2-1C1855DCD0E6}">
      <dsp:nvSpPr>
        <dsp:cNvPr id="0" name=""/>
        <dsp:cNvSpPr/>
      </dsp:nvSpPr>
      <dsp:spPr>
        <a:xfrm>
          <a:off x="6594106" y="2394686"/>
          <a:ext cx="2963839" cy="1257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lung parenchyma which is the tissue of the lungs, this loses the elasticity when a disease such as copd occurs. The lungs are constantly inflamed which can cause the chest to change the shape known as a barrel. </a:t>
          </a:r>
          <a:endParaRPr lang="en-US" sz="1100" kern="1200"/>
        </a:p>
      </dsp:txBody>
      <dsp:txXfrm>
        <a:off x="6594106" y="2394686"/>
        <a:ext cx="2963839" cy="1257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BC8C1-22AE-429B-B042-C7D82C6770E2}">
      <dsp:nvSpPr>
        <dsp:cNvPr id="0" name=""/>
        <dsp:cNvSpPr/>
      </dsp:nvSpPr>
      <dsp:spPr>
        <a:xfrm>
          <a:off x="0" y="665190"/>
          <a:ext cx="9618133"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7D0AEF-9B0D-424C-AAF0-34FE75516C4C}">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F9AD05-7834-4F57-8D9A-09871CC9F7EA}">
      <dsp:nvSpPr>
        <dsp:cNvPr id="0" name=""/>
        <dsp:cNvSpPr/>
      </dsp:nvSpPr>
      <dsp:spPr>
        <a:xfrm>
          <a:off x="1418391" y="665190"/>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666750">
            <a:lnSpc>
              <a:spcPct val="90000"/>
            </a:lnSpc>
            <a:spcBef>
              <a:spcPct val="0"/>
            </a:spcBef>
            <a:spcAft>
              <a:spcPct val="35000"/>
            </a:spcAft>
            <a:buNone/>
          </a:pPr>
          <a:r>
            <a:rPr lang="en-GB" sz="1500" kern="1200"/>
            <a:t>The respiratory muscles known as the diaphragm becomes flattened when meaning that all the muscles that are used to help the respiratory system are now working much harder when living with  a respiratory disease such as COPD. Individuals that have COPD now use the muscles in their neck to help them to breathe instead of the muscles within the lungs.</a:t>
          </a:r>
          <a:endParaRPr lang="en-US" sz="1500" kern="1200"/>
        </a:p>
      </dsp:txBody>
      <dsp:txXfrm>
        <a:off x="1418391" y="665190"/>
        <a:ext cx="8199741" cy="1228044"/>
      </dsp:txXfrm>
    </dsp:sp>
    <dsp:sp modelId="{E85CE166-9130-4190-8967-78FE327B8F2F}">
      <dsp:nvSpPr>
        <dsp:cNvPr id="0" name=""/>
        <dsp:cNvSpPr/>
      </dsp:nvSpPr>
      <dsp:spPr>
        <a:xfrm>
          <a:off x="0" y="2200246"/>
          <a:ext cx="9618133"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DC2BB-C7A7-4901-BB19-1C772B932B15}">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FC9E49-6B83-471E-B9EE-E383CF312C2D}">
      <dsp:nvSpPr>
        <dsp:cNvPr id="0" name=""/>
        <dsp:cNvSpPr/>
      </dsp:nvSpPr>
      <dsp:spPr>
        <a:xfrm>
          <a:off x="1418391" y="2200246"/>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666750">
            <a:lnSpc>
              <a:spcPct val="90000"/>
            </a:lnSpc>
            <a:spcBef>
              <a:spcPct val="0"/>
            </a:spcBef>
            <a:spcAft>
              <a:spcPct val="35000"/>
            </a:spcAft>
            <a:buNone/>
          </a:pPr>
          <a:r>
            <a:rPr lang="en-GB" sz="1500" kern="1200"/>
            <a:t>When living with COPD the pulmonary vessels are damaged , due to the damaged vessels this influences oxygen getting around to the heart which in many cases seeing in advanced COPD this can cause pulmonary hypertension.</a:t>
          </a:r>
          <a:endParaRPr lang="en-US" sz="1500" kern="1200"/>
        </a:p>
      </dsp:txBody>
      <dsp:txXfrm>
        <a:off x="1418391" y="2200246"/>
        <a:ext cx="8199741" cy="1228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45689-309C-42FF-86EA-73D2E1E1C454}">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Peter is a white 72-year-old male , who lives alone in a 2-bedroom terrace house.</a:t>
          </a:r>
          <a:endParaRPr lang="en-US" sz="1500" kern="1200"/>
        </a:p>
      </dsp:txBody>
      <dsp:txXfrm>
        <a:off x="0" y="93057"/>
        <a:ext cx="3005666" cy="1803399"/>
      </dsp:txXfrm>
    </dsp:sp>
    <dsp:sp modelId="{F3896EA1-5BAF-47B1-BFD2-2FFAAAC1963F}">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Peter is a widowed man with no immediate family around and lives in the countryside.</a:t>
          </a:r>
          <a:endParaRPr lang="en-US" sz="1500" kern="1200"/>
        </a:p>
      </dsp:txBody>
      <dsp:txXfrm>
        <a:off x="3306233" y="93057"/>
        <a:ext cx="3005666" cy="1803399"/>
      </dsp:txXfrm>
    </dsp:sp>
    <dsp:sp modelId="{DA03CDCB-DB20-43CA-AC5A-57982FBE3849}">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Peter smokes around 23 cigarettes a day and occasionally drinks whisky at weekends.</a:t>
          </a:r>
          <a:endParaRPr lang="en-US" sz="1500" kern="1200"/>
        </a:p>
      </dsp:txBody>
      <dsp:txXfrm>
        <a:off x="6612466" y="93057"/>
        <a:ext cx="3005666" cy="1803399"/>
      </dsp:txXfrm>
    </dsp:sp>
    <dsp:sp modelId="{0F633737-36A6-4DF1-92CA-F5D409A20970}">
      <dsp:nvSpPr>
        <dsp:cNvPr id="0" name=""/>
        <dsp:cNvSpPr/>
      </dsp:nvSpPr>
      <dsp:spPr>
        <a:xfrm>
          <a:off x="0"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Peter is 5ft9 and weighs 60kg</a:t>
          </a:r>
          <a:endParaRPr lang="en-US" sz="1500" kern="1200"/>
        </a:p>
      </dsp:txBody>
      <dsp:txXfrm>
        <a:off x="0" y="2197024"/>
        <a:ext cx="3005666" cy="1803399"/>
      </dsp:txXfrm>
    </dsp:sp>
    <dsp:sp modelId="{2C4709F6-3079-4649-AE06-01B5108FBB36}">
      <dsp:nvSpPr>
        <dsp:cNvPr id="0" name=""/>
        <dsp:cNvSpPr/>
      </dsp:nvSpPr>
      <dsp:spPr>
        <a:xfrm>
          <a:off x="3306233"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Peter enjoy going to the pubs on weekend to socialise. And enjoys going to  the community hall once a week for elderly people arranged by adult social care.</a:t>
          </a:r>
          <a:endParaRPr lang="en-US" sz="1500" kern="1200" dirty="0"/>
        </a:p>
      </dsp:txBody>
      <dsp:txXfrm>
        <a:off x="3306233" y="2197024"/>
        <a:ext cx="3005666" cy="1803399"/>
      </dsp:txXfrm>
    </dsp:sp>
    <dsp:sp modelId="{8F18B8B4-E415-4890-B316-8C3298B3068D}">
      <dsp:nvSpPr>
        <dsp:cNvPr id="0" name=""/>
        <dsp:cNvSpPr/>
      </dsp:nvSpPr>
      <dsp:spPr>
        <a:xfrm>
          <a:off x="6612466" y="2197024"/>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Peter has COPD and the condition is evidently getting worse leaving peter to be more breathless each day even when resting at times. Peter has around 5 chest infections a year and is compliant with medications when needed.</a:t>
          </a:r>
          <a:endParaRPr lang="en-US" sz="1500" kern="1200" dirty="0"/>
        </a:p>
      </dsp:txBody>
      <dsp:txXfrm>
        <a:off x="6612466"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651D5-7F64-4196-9BEA-7D1BE7503AAE}">
      <dsp:nvSpPr>
        <dsp:cNvPr id="0" name=""/>
        <dsp:cNvSpPr/>
      </dsp:nvSpPr>
      <dsp:spPr>
        <a:xfrm>
          <a:off x="0" y="3433"/>
          <a:ext cx="9618133" cy="16931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A1CC8-0ACA-4E80-BDCC-4E0B69A84C52}">
      <dsp:nvSpPr>
        <dsp:cNvPr id="0" name=""/>
        <dsp:cNvSpPr/>
      </dsp:nvSpPr>
      <dsp:spPr>
        <a:xfrm>
          <a:off x="512173" y="384389"/>
          <a:ext cx="932134" cy="9312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40678E-7764-41B5-8A89-9A573EF4D67C}">
      <dsp:nvSpPr>
        <dsp:cNvPr id="0" name=""/>
        <dsp:cNvSpPr/>
      </dsp:nvSpPr>
      <dsp:spPr>
        <a:xfrm>
          <a:off x="1956482" y="3433"/>
          <a:ext cx="7431898" cy="1904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589" tIns="201589" rIns="201589" bIns="201589" numCol="1" spcCol="1270" anchor="ctr" anchorCtr="0">
          <a:noAutofit/>
        </a:bodyPr>
        <a:lstStyle/>
        <a:p>
          <a:pPr marL="0" lvl="0" indent="0" algn="l" defTabSz="622300">
            <a:lnSpc>
              <a:spcPct val="100000"/>
            </a:lnSpc>
            <a:spcBef>
              <a:spcPct val="0"/>
            </a:spcBef>
            <a:spcAft>
              <a:spcPct val="35000"/>
            </a:spcAft>
            <a:buNone/>
          </a:pPr>
          <a:r>
            <a:rPr lang="en-GB" sz="1400" kern="1200"/>
            <a:t>Peter smokes around 23 cigarettes a day. According to WHO , Smoking is the main leading cause of COPD. With studies showing that 30-40% of people with copd have smoked or continue to smoke within their life. Smoking has a long0-lasting effect on the lungs causing significant damage , because peter still smokes a lot of cigarettes this is contributing to the worsening of his condition and will only gradually worsen with more chest infections. As the lungs age the lungs slowly start to work less and with COPD and smoking this effects Peter as his condition effects his respiratory system. According to NHS the harmful chemicals in smoke can damage the lining of the lungs </a:t>
          </a:r>
          <a:endParaRPr lang="en-US" sz="1400" kern="1200"/>
        </a:p>
      </dsp:txBody>
      <dsp:txXfrm>
        <a:off x="1956482" y="3433"/>
        <a:ext cx="7431898" cy="1904777"/>
      </dsp:txXfrm>
    </dsp:sp>
    <dsp:sp modelId="{C760C830-E834-4D16-9289-570A1F84FE35}">
      <dsp:nvSpPr>
        <dsp:cNvPr id="0" name=""/>
        <dsp:cNvSpPr/>
      </dsp:nvSpPr>
      <dsp:spPr>
        <a:xfrm>
          <a:off x="0" y="2185270"/>
          <a:ext cx="9618133" cy="16931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8DF99-DAFB-40B0-86CE-090D7BA612D4}">
      <dsp:nvSpPr>
        <dsp:cNvPr id="0" name=""/>
        <dsp:cNvSpPr/>
      </dsp:nvSpPr>
      <dsp:spPr>
        <a:xfrm>
          <a:off x="512173" y="2566225"/>
          <a:ext cx="932134" cy="9312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381E03-3F40-4483-B400-8A3D358259FE}">
      <dsp:nvSpPr>
        <dsp:cNvPr id="0" name=""/>
        <dsp:cNvSpPr/>
      </dsp:nvSpPr>
      <dsp:spPr>
        <a:xfrm>
          <a:off x="1956482" y="2185270"/>
          <a:ext cx="7431898" cy="1904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589" tIns="201589" rIns="201589" bIns="201589" numCol="1" spcCol="1270" anchor="ctr" anchorCtr="0">
          <a:noAutofit/>
        </a:bodyPr>
        <a:lstStyle/>
        <a:p>
          <a:pPr marL="0" lvl="0" indent="0" algn="l" defTabSz="622300">
            <a:lnSpc>
              <a:spcPct val="100000"/>
            </a:lnSpc>
            <a:spcBef>
              <a:spcPct val="0"/>
            </a:spcBef>
            <a:spcAft>
              <a:spcPct val="35000"/>
            </a:spcAft>
            <a:buNone/>
          </a:pPr>
          <a:r>
            <a:rPr lang="en-GB" sz="1400" kern="1200"/>
            <a:t>Alcohol- Peter enjoys going to the pubs and drinks at weekends. According to National institutes of Health, Alcohol is a respiratory depressant meaning that alcohol effects the way you breathe by slowing it down and weakening the muscles that are used to breathe. As peter has COPD the muscles that are used to breathe are already significantly weak and he is using muscles in his neck, so drinking alcohol is not going to help the COPD and effectively only going to make it worse. Alcohol also dries out the airways in the body which can lead to many issues such as; More coughing, stickier mucus and making it much harder to clear any mucus.</a:t>
          </a:r>
          <a:endParaRPr lang="en-US" sz="1400" kern="1200"/>
        </a:p>
      </dsp:txBody>
      <dsp:txXfrm>
        <a:off x="1956482" y="2185270"/>
        <a:ext cx="7431898" cy="19047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0E3DB-BF19-4D2B-B514-0612AA302F10}">
      <dsp:nvSpPr>
        <dsp:cNvPr id="0" name=""/>
        <dsp:cNvSpPr/>
      </dsp:nvSpPr>
      <dsp:spPr>
        <a:xfrm>
          <a:off x="0" y="0"/>
          <a:ext cx="7307167" cy="174634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Stopping smoking- As peter still smokes a lot of cigarettes . According to COPD foundation people with COPD who have stopped smoking tend to live a loner life with better life quality , even though the damage can never be reversed there are ways to treat COPD and to help peter to live a better life and find different ways to manage COPD now that the lungs will have fewer toxic chemicals entering inside. NHS website have different options and helplines to call and book appointment for advice and treatments to help peter to stop smoking.</a:t>
          </a:r>
          <a:endParaRPr lang="en-US" sz="1300" kern="1200"/>
        </a:p>
      </dsp:txBody>
      <dsp:txXfrm>
        <a:off x="51149" y="51149"/>
        <a:ext cx="5502180" cy="1644049"/>
      </dsp:txXfrm>
    </dsp:sp>
    <dsp:sp modelId="{98C64F7C-E688-4801-988A-B4323778F412}">
      <dsp:nvSpPr>
        <dsp:cNvPr id="0" name=""/>
        <dsp:cNvSpPr/>
      </dsp:nvSpPr>
      <dsp:spPr>
        <a:xfrm>
          <a:off x="1289500" y="2134425"/>
          <a:ext cx="7307167" cy="174634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Action plan for smoking – Peter Is to start reducing the number of cigarettes he smokes a day , Starting with going from 23 to 15 cigarettes a day for 2 weeks  Then from 15 to 7 cigarettes a day for 2 weeks . Down to 3 cigarettes a day for 2 weeks . Then after 6 weeks peter should be able to have no cigarettes and be able to manage with the help of Asthma and lung clinic peter should be able to manage any cravings.</a:t>
          </a:r>
          <a:endParaRPr lang="en-US" sz="1300" kern="1200"/>
        </a:p>
      </dsp:txBody>
      <dsp:txXfrm>
        <a:off x="1340649" y="2185574"/>
        <a:ext cx="4780243" cy="1644049"/>
      </dsp:txXfrm>
    </dsp:sp>
    <dsp:sp modelId="{65FD2926-197F-4F91-B1A0-9C333819BD46}">
      <dsp:nvSpPr>
        <dsp:cNvPr id="0" name=""/>
        <dsp:cNvSpPr/>
      </dsp:nvSpPr>
      <dsp:spPr>
        <a:xfrm>
          <a:off x="6172041" y="1372823"/>
          <a:ext cx="1135126" cy="1135126"/>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27444" y="1372823"/>
        <a:ext cx="624320" cy="8541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33EC0-3067-457C-99CE-9103AFF28338}">
      <dsp:nvSpPr>
        <dsp:cNvPr id="0" name=""/>
        <dsp:cNvSpPr/>
      </dsp:nvSpPr>
      <dsp:spPr>
        <a:xfrm>
          <a:off x="0" y="0"/>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Peter has stated that he likes to occasionally drink alcohol and regularly goes to the local pub . Alcohol is contributing to peter deuteriations in COPD , Peter is to avoid alcohol as a regular thing as this is having a negative impact on the respiratory system. Peter is to be supported with stopping the high levels of alcohol and swapping alcohol for a more suited non-alcoholic drink.</a:t>
          </a:r>
          <a:endParaRPr lang="en-US" sz="1300" kern="1200"/>
        </a:p>
      </dsp:txBody>
      <dsp:txXfrm>
        <a:off x="34099" y="34099"/>
        <a:ext cx="6050871" cy="1096033"/>
      </dsp:txXfrm>
    </dsp:sp>
    <dsp:sp modelId="{91024C87-F48C-437D-ADD4-182B0E7B7EED}">
      <dsp:nvSpPr>
        <dsp:cNvPr id="0" name=""/>
        <dsp:cNvSpPr/>
      </dsp:nvSpPr>
      <dsp:spPr>
        <a:xfrm>
          <a:off x="644750" y="1358270"/>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As peter enjoys to socialise at the pub and be around people . Peter is to avoid standing in crowds of people who are smoking as second hand smoke is not good for the lungs and according to the NHS inhaling second hand smoke is very dangerous for the respiratory system and constantly weakens the lungs.</a:t>
          </a:r>
          <a:endParaRPr lang="en-US" sz="1300" kern="1200"/>
        </a:p>
      </dsp:txBody>
      <dsp:txXfrm>
        <a:off x="678849" y="1392369"/>
        <a:ext cx="5837468" cy="1096033"/>
      </dsp:txXfrm>
    </dsp:sp>
    <dsp:sp modelId="{474E6AB2-8AC6-48BE-B2E6-5A9CF151E7CA}">
      <dsp:nvSpPr>
        <dsp:cNvPr id="0" name=""/>
        <dsp:cNvSpPr/>
      </dsp:nvSpPr>
      <dsp:spPr>
        <a:xfrm>
          <a:off x="1289500" y="2716541"/>
          <a:ext cx="7307167" cy="116423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As peters immune system will be low due to the constant chest infections peter is to be extremely cautious who he is around as if he encounters someone with a respiratory illness like a cold, flu or chest infection it can become dangerous for peter.</a:t>
          </a:r>
          <a:endParaRPr lang="en-US" sz="1300" kern="1200"/>
        </a:p>
      </dsp:txBody>
      <dsp:txXfrm>
        <a:off x="1323599" y="2750640"/>
        <a:ext cx="5837468" cy="1096033"/>
      </dsp:txXfrm>
    </dsp:sp>
    <dsp:sp modelId="{BCA1D651-1DE9-4049-BC8F-3A95BF1D04E2}">
      <dsp:nvSpPr>
        <dsp:cNvPr id="0" name=""/>
        <dsp:cNvSpPr/>
      </dsp:nvSpPr>
      <dsp:spPr>
        <a:xfrm>
          <a:off x="6550417" y="882875"/>
          <a:ext cx="756750" cy="7567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20686" y="882875"/>
        <a:ext cx="416212" cy="569454"/>
      </dsp:txXfrm>
    </dsp:sp>
    <dsp:sp modelId="{1620FFE6-1951-4A55-9202-1E613E2E64F0}">
      <dsp:nvSpPr>
        <dsp:cNvPr id="0" name=""/>
        <dsp:cNvSpPr/>
      </dsp:nvSpPr>
      <dsp:spPr>
        <a:xfrm>
          <a:off x="7195167" y="2233384"/>
          <a:ext cx="756750" cy="7567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65436" y="2233384"/>
        <a:ext cx="416212" cy="5694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E33E15-F402-49D4-A202-EFAC77C7122A}">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1F38CF-0CA1-42D4-B02A-4BA32FA4C12A}">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DAEA05-1CB0-4966-B01B-6A033D86F0E5}">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Peter is to be offered, and Peter should consider having pneumococcal and influenza vaccines , to help prevent any respiratory sickness.</a:t>
          </a:r>
          <a:endParaRPr lang="en-US" sz="2300" kern="1200"/>
        </a:p>
      </dsp:txBody>
      <dsp:txXfrm>
        <a:off x="1350519" y="499"/>
        <a:ext cx="8267613" cy="1169280"/>
      </dsp:txXfrm>
    </dsp:sp>
    <dsp:sp modelId="{57FDDDD0-ABB2-4D89-AFBB-295661E5E6E8}">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88A57-F653-425F-9370-E28EA44152BE}">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C36B0A-27B2-4E2C-9B57-65FBAD6B43BF}">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Peter should be reviewed by his Gp regular and opt for any  pulmonary rehabilitation to help with the condition and help to ease any symptoms that are regular.</a:t>
          </a:r>
          <a:endParaRPr lang="en-US" sz="2300" kern="1200"/>
        </a:p>
      </dsp:txBody>
      <dsp:txXfrm>
        <a:off x="1350519" y="1462100"/>
        <a:ext cx="8267613" cy="1169280"/>
      </dsp:txXfrm>
    </dsp:sp>
    <dsp:sp modelId="{353F54A4-D8DF-4C7A-85B0-D364EF3863FE}">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783B9A-45F8-47CF-ACE8-8D9E388225FC}">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B07C1B-5A89-40F7-AD02-6B24295594E8}">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If peter is prescribed any inhalation medication these medications need to be used regular as prescribed , with regular review by a GP.</a:t>
          </a:r>
          <a:endParaRPr lang="en-US" sz="2300" kern="120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B339AD-5872-4BA8-AABC-CD3D2CA151E0}"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40939F-F064-4027-8D78-6EAED432DF6D}" type="slidenum">
              <a:rPr lang="en-GB" smtClean="0"/>
              <a:t>‹#›</a:t>
            </a:fld>
            <a:endParaRPr lang="en-GB"/>
          </a:p>
        </p:txBody>
      </p:sp>
    </p:spTree>
    <p:extLst>
      <p:ext uri="{BB962C8B-B14F-4D97-AF65-F5344CB8AC3E}">
        <p14:creationId xmlns:p14="http://schemas.microsoft.com/office/powerpoint/2010/main" val="2690993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40939F-F064-4027-8D78-6EAED432DF6D}" type="slidenum">
              <a:rPr lang="en-GB" smtClean="0"/>
              <a:t>6</a:t>
            </a:fld>
            <a:endParaRPr lang="en-GB"/>
          </a:p>
        </p:txBody>
      </p:sp>
    </p:spTree>
    <p:extLst>
      <p:ext uri="{BB962C8B-B14F-4D97-AF65-F5344CB8AC3E}">
        <p14:creationId xmlns:p14="http://schemas.microsoft.com/office/powerpoint/2010/main" val="2143217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4689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3269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72561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11/15/2025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8837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11/15/2025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2315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11/15/2025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9233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11/15/2025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52608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11/15/2025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6097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11/15/2025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6275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712663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7107042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011016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013989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408220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3923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11/15/2025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7021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11/15/2025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84870294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rightcare/wp-content/uploads/sites/40/2017/12/nhs-rightcare-copd-pathway-v18.pdf" TargetMode="External"/><Relationship Id="rId3" Type="http://schemas.openxmlformats.org/officeDocument/2006/relationships/hyperlink" Target="https://www.asthmaandlung.org.uk/living-with/keeping-active" TargetMode="External"/><Relationship Id="rId7" Type="http://schemas.openxmlformats.org/officeDocument/2006/relationships/hyperlink" Target="https://cks.nice.org.uk/topics/chronic-obstructive-pulmonary-disease/" TargetMode="External"/><Relationship Id="rId2" Type="http://schemas.openxmlformats.org/officeDocument/2006/relationships/hyperlink" Target="https://www.nice.org.uk/guidance/NG114/chapter/recommendations" TargetMode="External"/><Relationship Id="rId1" Type="http://schemas.openxmlformats.org/officeDocument/2006/relationships/slideLayout" Target="../slideLayouts/slideLayout2.xml"/><Relationship Id="rId6" Type="http://schemas.openxmlformats.org/officeDocument/2006/relationships/hyperlink" Target="https://www.nhs.uk/conditions/chronic-obstructive-pulmonary-disease-copd/causes/" TargetMode="External"/><Relationship Id="rId5" Type="http://schemas.openxmlformats.org/officeDocument/2006/relationships/hyperlink" Target="https://www.who.int/news/item/15-11-2023-smoking-is-the-leading-cause-of-chronic-obstructive-pulmonary-disease" TargetMode="External"/><Relationship Id="rId4" Type="http://schemas.openxmlformats.org/officeDocument/2006/relationships/hyperlink" Target="https://blog.lptmedical.com/21-healthy-foods-you-should-eat-if-you-have-cop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hyperlink" Target="https://www.who.int/news-room/fact-sheets/detail/chronic-obstructive-pulmonary-disease-(copd)" TargetMode="External"/><Relationship Id="rId4" Type="http://schemas.openxmlformats.org/officeDocument/2006/relationships/hyperlink" Target="https://www.copdfoundation.org/Learn-More/I-am-New-to-COPD/Quitting-Smoking.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B130-568A-4343-347E-A9FBB17EB8E8}"/>
              </a:ext>
            </a:extLst>
          </p:cNvPr>
          <p:cNvSpPr>
            <a:spLocks noGrp="1"/>
          </p:cNvSpPr>
          <p:nvPr>
            <p:ph type="ctrTitle"/>
          </p:nvPr>
        </p:nvSpPr>
        <p:spPr>
          <a:xfrm>
            <a:off x="7123007" y="603501"/>
            <a:ext cx="4361693" cy="1527049"/>
          </a:xfrm>
        </p:spPr>
        <p:txBody>
          <a:bodyPr vert="horz" lIns="91440" tIns="45720" rIns="91440" bIns="45720" rtlCol="0" anchor="b">
            <a:normAutofit fontScale="90000"/>
          </a:bodyPr>
          <a:lstStyle/>
          <a:p>
            <a:pPr algn="l"/>
            <a:r>
              <a:rPr lang="en-US" sz="3300" b="1" kern="1200" dirty="0">
                <a:solidFill>
                  <a:schemeClr val="tx1"/>
                </a:solidFill>
                <a:latin typeface="+mj-lt"/>
                <a:ea typeface="+mj-ea"/>
                <a:cs typeface="+mj-cs"/>
              </a:rPr>
              <a:t>Chroni</a:t>
            </a:r>
            <a:r>
              <a:rPr lang="en-US" sz="3300" b="1" dirty="0">
                <a:solidFill>
                  <a:schemeClr val="tx1"/>
                </a:solidFill>
              </a:rPr>
              <a:t>c obstructive pulmonary</a:t>
            </a:r>
            <a:r>
              <a:rPr lang="en-US" sz="3300" b="1" kern="1200" dirty="0">
                <a:solidFill>
                  <a:schemeClr val="tx1"/>
                </a:solidFill>
                <a:latin typeface="+mj-lt"/>
                <a:ea typeface="+mj-ea"/>
                <a:cs typeface="+mj-cs"/>
              </a:rPr>
              <a:t> respiratory disease.</a:t>
            </a:r>
            <a:br>
              <a:rPr lang="en-US" sz="3300" b="1" kern="1200" dirty="0">
                <a:solidFill>
                  <a:schemeClr val="tx1"/>
                </a:solidFill>
                <a:latin typeface="+mj-lt"/>
                <a:ea typeface="+mj-ea"/>
                <a:cs typeface="+mj-cs"/>
              </a:rPr>
            </a:br>
            <a:r>
              <a:rPr lang="en-US" sz="3300" b="1" kern="1200" dirty="0">
                <a:solidFill>
                  <a:schemeClr val="tx1"/>
                </a:solidFill>
                <a:latin typeface="+mj-lt"/>
                <a:ea typeface="+mj-ea"/>
                <a:cs typeface="+mj-cs"/>
              </a:rPr>
              <a:t>(COPD)</a:t>
            </a:r>
          </a:p>
        </p:txBody>
      </p:sp>
      <p:sp>
        <p:nvSpPr>
          <p:cNvPr id="3" name="Subtitle 2">
            <a:extLst>
              <a:ext uri="{FF2B5EF4-FFF2-40B4-BE49-F238E27FC236}">
                <a16:creationId xmlns:a16="http://schemas.microsoft.com/office/drawing/2014/main" id="{054C6A76-4BEE-E90C-3DF0-BEFFC5A72B55}"/>
              </a:ext>
            </a:extLst>
          </p:cNvPr>
          <p:cNvSpPr>
            <a:spLocks noGrp="1"/>
          </p:cNvSpPr>
          <p:nvPr>
            <p:ph type="subTitle" idx="1"/>
          </p:nvPr>
        </p:nvSpPr>
        <p:spPr>
          <a:xfrm>
            <a:off x="7123007" y="2212846"/>
            <a:ext cx="4361693" cy="4096514"/>
          </a:xfrm>
        </p:spPr>
        <p:txBody>
          <a:bodyPr vert="horz" lIns="91440" tIns="45720" rIns="91440" bIns="45720" rtlCol="0">
            <a:normAutofit/>
          </a:bodyPr>
          <a:lstStyle/>
          <a:p>
            <a:pPr indent="-228600" algn="l">
              <a:buFont typeface="Arial" panose="020B0604020202020204" pitchFamily="34" charset="0"/>
              <a:buChar char="•"/>
            </a:pPr>
            <a:r>
              <a:rPr lang="en-US" dirty="0"/>
              <a:t>Name: David Annim Darko</a:t>
            </a:r>
          </a:p>
          <a:p>
            <a:pPr indent="-228600" algn="l">
              <a:buFont typeface="Arial" panose="020B0604020202020204" pitchFamily="34" charset="0"/>
              <a:buChar char="•"/>
            </a:pPr>
            <a:r>
              <a:rPr lang="en-US" dirty="0"/>
              <a:t>Student id: 2242612</a:t>
            </a:r>
          </a:p>
          <a:p>
            <a:pPr indent="-228600" algn="l">
              <a:buFont typeface="Arial" panose="020B0604020202020204" pitchFamily="34" charset="0"/>
              <a:buChar char="•"/>
            </a:pPr>
            <a:r>
              <a:rPr lang="en-US" dirty="0"/>
              <a:t>Lecturer: Robert Nartowski</a:t>
            </a:r>
          </a:p>
          <a:p>
            <a:pPr indent="-228600" algn="l">
              <a:buFont typeface="Arial" panose="020B0604020202020204" pitchFamily="34" charset="0"/>
              <a:buChar char="•"/>
            </a:pPr>
            <a:r>
              <a:rPr lang="en-US" dirty="0"/>
              <a:t>Module code: BMHP5023</a:t>
            </a:r>
          </a:p>
          <a:p>
            <a:pPr indent="-228600" algn="l">
              <a:buFont typeface="Arial" panose="020B0604020202020204" pitchFamily="34" charset="0"/>
              <a:buChar char="•"/>
            </a:pPr>
            <a:r>
              <a:rPr lang="en-US" dirty="0"/>
              <a:t>Submitted on: </a:t>
            </a:r>
          </a:p>
        </p:txBody>
      </p:sp>
      <p:pic>
        <p:nvPicPr>
          <p:cNvPr id="14" name="Picture 13">
            <a:extLst>
              <a:ext uri="{FF2B5EF4-FFF2-40B4-BE49-F238E27FC236}">
                <a16:creationId xmlns:a16="http://schemas.microsoft.com/office/drawing/2014/main" id="{CADE5947-BE72-9813-2BAE-1DA1BFE903D2}"/>
              </a:ext>
            </a:extLst>
          </p:cNvPr>
          <p:cNvPicPr>
            <a:picLocks noChangeAspect="1"/>
          </p:cNvPicPr>
          <p:nvPr/>
        </p:nvPicPr>
        <p:blipFill>
          <a:blip r:embed="rId4"/>
          <a:srcRect l="19740" r="18459"/>
          <a:stretch>
            <a:fillRect/>
          </a:stretch>
        </p:blipFill>
        <p:spPr>
          <a:xfrm>
            <a:off x="1" y="10"/>
            <a:ext cx="6373368" cy="6857990"/>
          </a:xfrm>
          <a:prstGeom prst="rect">
            <a:avLst/>
          </a:prstGeom>
        </p:spPr>
      </p:pic>
      <p:pic>
        <p:nvPicPr>
          <p:cNvPr id="17" name="Presentation 16/11/2025">
            <a:hlinkClick r:id="" action="ppaction://media"/>
            <a:extLst>
              <a:ext uri="{FF2B5EF4-FFF2-40B4-BE49-F238E27FC236}">
                <a16:creationId xmlns:a16="http://schemas.microsoft.com/office/drawing/2014/main" id="{B7281FDD-998B-2619-1CC2-CC3713FA05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23291243"/>
      </p:ext>
    </p:extLst>
  </p:cSld>
  <p:clrMapOvr>
    <a:masterClrMapping/>
  </p:clrMapOvr>
  <mc:AlternateContent xmlns:mc="http://schemas.openxmlformats.org/markup-compatibility/2006">
    <mc:Choice xmlns:p14="http://schemas.microsoft.com/office/powerpoint/2010/main" Requires="p14">
      <p:transition spd="slow" p14:dur="2000" advTm="33323"/>
    </mc:Choice>
    <mc:Fallback>
      <p:transition spd="slow" advTm="333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9643"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1D4F470-F66E-5029-E083-B559D1A556DA}"/>
              </a:ext>
            </a:extLst>
          </p:cNvPr>
          <p:cNvSpPr>
            <a:spLocks noGrp="1"/>
          </p:cNvSpPr>
          <p:nvPr>
            <p:ph type="title"/>
          </p:nvPr>
        </p:nvSpPr>
        <p:spPr>
          <a:xfrm>
            <a:off x="673754" y="643467"/>
            <a:ext cx="4203045" cy="1375608"/>
          </a:xfrm>
        </p:spPr>
        <p:txBody>
          <a:bodyPr anchor="ctr">
            <a:normAutofit/>
          </a:bodyPr>
          <a:lstStyle/>
          <a:p>
            <a:r>
              <a:rPr lang="en-GB" dirty="0">
                <a:solidFill>
                  <a:schemeClr val="bg1"/>
                </a:solidFill>
              </a:rPr>
              <a:t>What is COPD?</a:t>
            </a:r>
          </a:p>
        </p:txBody>
      </p:sp>
      <p:sp>
        <p:nvSpPr>
          <p:cNvPr id="3" name="Content Placeholder 2">
            <a:extLst>
              <a:ext uri="{FF2B5EF4-FFF2-40B4-BE49-F238E27FC236}">
                <a16:creationId xmlns:a16="http://schemas.microsoft.com/office/drawing/2014/main" id="{0BAA34D1-45D5-FFE8-A28A-102401D3769D}"/>
              </a:ext>
            </a:extLst>
          </p:cNvPr>
          <p:cNvSpPr>
            <a:spLocks noGrp="1"/>
          </p:cNvSpPr>
          <p:nvPr>
            <p:ph idx="1"/>
          </p:nvPr>
        </p:nvSpPr>
        <p:spPr>
          <a:xfrm>
            <a:off x="673754" y="2160590"/>
            <a:ext cx="3973943" cy="3440110"/>
          </a:xfrm>
        </p:spPr>
        <p:txBody>
          <a:bodyPr>
            <a:normAutofit lnSpcReduction="10000"/>
          </a:bodyPr>
          <a:lstStyle/>
          <a:p>
            <a:r>
              <a:rPr lang="en-GB" dirty="0">
                <a:solidFill>
                  <a:schemeClr val="bg1"/>
                </a:solidFill>
              </a:rPr>
              <a:t>COPD is an abbreviation for a Chronic Respiratory disease called chronic obstructive pulmonary disease. This disease is a group of lung conditions that cause difficulty is breathing .According to NHS 2025, This is a common condition that is highly seeing throughout the UK, typically effecting older adults who smoke or who have smoked for a long period of time throughout their life.</a:t>
            </a:r>
          </a:p>
        </p:txBody>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graphicFrame>
        <p:nvGraphicFramePr>
          <p:cNvPr id="4" name="Table 3">
            <a:extLst>
              <a:ext uri="{FF2B5EF4-FFF2-40B4-BE49-F238E27FC236}">
                <a16:creationId xmlns:a16="http://schemas.microsoft.com/office/drawing/2014/main" id="{BEF41E51-DB1B-8B87-856B-4AB4DE2ABA52}"/>
              </a:ext>
            </a:extLst>
          </p:cNvPr>
          <p:cNvGraphicFramePr>
            <a:graphicFrameLocks noGrp="1"/>
          </p:cNvGraphicFramePr>
          <p:nvPr>
            <p:extLst>
              <p:ext uri="{D42A27DB-BD31-4B8C-83A1-F6EECF244321}">
                <p14:modId xmlns:p14="http://schemas.microsoft.com/office/powerpoint/2010/main" val="3752622665"/>
              </p:ext>
            </p:extLst>
          </p:nvPr>
        </p:nvGraphicFramePr>
        <p:xfrm>
          <a:off x="6096001" y="1269898"/>
          <a:ext cx="5143500" cy="4305691"/>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5143500">
                  <a:extLst>
                    <a:ext uri="{9D8B030D-6E8A-4147-A177-3AD203B41FA5}">
                      <a16:colId xmlns:a16="http://schemas.microsoft.com/office/drawing/2014/main" val="2362992037"/>
                    </a:ext>
                  </a:extLst>
                </a:gridCol>
              </a:tblGrid>
              <a:tr h="660427">
                <a:tc>
                  <a:txBody>
                    <a:bodyPr/>
                    <a:lstStyle/>
                    <a:p>
                      <a:r>
                        <a:rPr lang="en-GB" sz="1600" b="1" cap="all" spc="60" dirty="0">
                          <a:solidFill>
                            <a:schemeClr val="tx1"/>
                          </a:solidFill>
                        </a:rPr>
                        <a:t>Symptoms of COPD</a:t>
                      </a:r>
                    </a:p>
                  </a:txBody>
                  <a:tcPr marL="188600" marR="188600" marT="188600" marB="188600">
                    <a:lnL w="12700" cmpd="sng">
                      <a:noFill/>
                    </a:lnL>
                    <a:lnR w="12700" cmpd="sng">
                      <a:noFill/>
                    </a:lnR>
                    <a:lnT w="12700" cmpd="sng">
                      <a:noFill/>
                    </a:lnT>
                    <a:lnB w="38100" cmpd="sng">
                      <a:noFill/>
                    </a:lnB>
                    <a:noFill/>
                  </a:tcPr>
                </a:tc>
                <a:extLst>
                  <a:ext uri="{0D108BD9-81ED-4DB2-BD59-A6C34878D82A}">
                    <a16:rowId xmlns:a16="http://schemas.microsoft.com/office/drawing/2014/main" val="3408712343"/>
                  </a:ext>
                </a:extLst>
              </a:tr>
              <a:tr h="911316">
                <a:tc>
                  <a:txBody>
                    <a:bodyPr/>
                    <a:lstStyle/>
                    <a:p>
                      <a:r>
                        <a:rPr lang="en-GB" sz="2200" cap="none" spc="0">
                          <a:solidFill>
                            <a:schemeClr val="tx1"/>
                          </a:solidFill>
                        </a:rPr>
                        <a:t>Shortness of breath , especially when moving around in the earlier stages.</a:t>
                      </a:r>
                    </a:p>
                  </a:txBody>
                  <a:tcPr marL="125733" marR="125733" marT="62867" marB="125733">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633919896"/>
                  </a:ext>
                </a:extLst>
              </a:tr>
              <a:tr h="1253141">
                <a:tc>
                  <a:txBody>
                    <a:bodyPr/>
                    <a:lstStyle/>
                    <a:p>
                      <a:r>
                        <a:rPr lang="en-GB" sz="2200" cap="none" spc="0">
                          <a:solidFill>
                            <a:schemeClr val="tx1"/>
                          </a:solidFill>
                        </a:rPr>
                        <a:t>A persistent cough , sometimes phlegm can be produced but not in all cases.</a:t>
                      </a:r>
                    </a:p>
                  </a:txBody>
                  <a:tcPr marL="125733" marR="125733" marT="62867" marB="125733">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986658670"/>
                  </a:ext>
                </a:extLst>
              </a:tr>
              <a:tr h="911316">
                <a:tc>
                  <a:txBody>
                    <a:bodyPr/>
                    <a:lstStyle/>
                    <a:p>
                      <a:r>
                        <a:rPr lang="en-GB" sz="2200" cap="none" spc="0">
                          <a:solidFill>
                            <a:schemeClr val="tx1"/>
                          </a:solidFill>
                        </a:rPr>
                        <a:t>Multiple chest infections that become a regular thing.</a:t>
                      </a:r>
                    </a:p>
                  </a:txBody>
                  <a:tcPr marL="125733" marR="125733" marT="62867" marB="12573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7205460"/>
                  </a:ext>
                </a:extLst>
              </a:tr>
              <a:tr h="569491">
                <a:tc>
                  <a:txBody>
                    <a:bodyPr/>
                    <a:lstStyle/>
                    <a:p>
                      <a:r>
                        <a:rPr lang="en-GB" sz="2200" cap="none" spc="0">
                          <a:solidFill>
                            <a:schemeClr val="tx1"/>
                          </a:solidFill>
                        </a:rPr>
                        <a:t>Constant wheezing of the chest.</a:t>
                      </a:r>
                    </a:p>
                  </a:txBody>
                  <a:tcPr marL="125733" marR="125733" marT="62867" marB="125733">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2742115385"/>
                  </a:ext>
                </a:extLst>
              </a:tr>
            </a:tbl>
          </a:graphicData>
        </a:graphic>
      </p:graphicFrame>
    </p:spTree>
    <p:extLst>
      <p:ext uri="{BB962C8B-B14F-4D97-AF65-F5344CB8AC3E}">
        <p14:creationId xmlns:p14="http://schemas.microsoft.com/office/powerpoint/2010/main" val="637202789"/>
      </p:ext>
    </p:extLst>
  </p:cSld>
  <p:clrMapOvr>
    <a:masterClrMapping/>
  </p:clrMapOvr>
  <mc:AlternateContent xmlns:mc="http://schemas.openxmlformats.org/markup-compatibility/2006">
    <mc:Choice xmlns:p14="http://schemas.microsoft.com/office/powerpoint/2010/main" Requires="p14">
      <p:transition spd="slow" p14:dur="2000" advTm="65557"/>
    </mc:Choice>
    <mc:Fallback>
      <p:transition spd="slow" advTm="6555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89249-81F8-80B9-A6E2-4674B57F290E}"/>
              </a:ext>
            </a:extLst>
          </p:cNvPr>
          <p:cNvSpPr>
            <a:spLocks noGrp="1"/>
          </p:cNvSpPr>
          <p:nvPr>
            <p:ph type="title"/>
          </p:nvPr>
        </p:nvSpPr>
        <p:spPr>
          <a:xfrm>
            <a:off x="1286933" y="609600"/>
            <a:ext cx="10197494" cy="1099457"/>
          </a:xfrm>
        </p:spPr>
        <p:txBody>
          <a:bodyPr>
            <a:normAutofit/>
          </a:bodyPr>
          <a:lstStyle/>
          <a:p>
            <a:r>
              <a:rPr lang="en-GB" sz="3300" dirty="0"/>
              <a:t>Anatomy of the respiratory system of an individual living with Chronic Obstructive Pulmonary disease.</a:t>
            </a:r>
          </a:p>
        </p:txBody>
      </p:sp>
      <p:sp>
        <p:nvSpPr>
          <p:cNvPr id="64" name="Isosceles Triangle 6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6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6" name="Content Placeholder 2">
            <a:extLst>
              <a:ext uri="{FF2B5EF4-FFF2-40B4-BE49-F238E27FC236}">
                <a16:creationId xmlns:a16="http://schemas.microsoft.com/office/drawing/2014/main" id="{C695AD40-DAEC-4F4E-7DB9-20F1198A97C1}"/>
              </a:ext>
            </a:extLst>
          </p:cNvPr>
          <p:cNvGraphicFramePr>
            <a:graphicFrameLocks noGrp="1"/>
          </p:cNvGraphicFramePr>
          <p:nvPr>
            <p:ph idx="1"/>
            <p:extLst>
              <p:ext uri="{D42A27DB-BD31-4B8C-83A1-F6EECF244321}">
                <p14:modId xmlns:p14="http://schemas.microsoft.com/office/powerpoint/2010/main" val="218818492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8954114"/>
      </p:ext>
    </p:extLst>
  </p:cSld>
  <p:clrMapOvr>
    <a:masterClrMapping/>
  </p:clrMapOvr>
  <mc:AlternateContent xmlns:mc="http://schemas.openxmlformats.org/markup-compatibility/2006">
    <mc:Choice xmlns:p14="http://schemas.microsoft.com/office/powerpoint/2010/main" Requires="p14">
      <p:transition spd="slow" p14:dur="2000" advTm="97619"/>
    </mc:Choice>
    <mc:Fallback>
      <p:transition spd="slow" advTm="9761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CD7A7-A6AC-7545-026A-1A923C2B3007}"/>
              </a:ext>
            </a:extLst>
          </p:cNvPr>
          <p:cNvSpPr>
            <a:spLocks noGrp="1"/>
          </p:cNvSpPr>
          <p:nvPr>
            <p:ph type="title"/>
          </p:nvPr>
        </p:nvSpPr>
        <p:spPr>
          <a:xfrm>
            <a:off x="1286933" y="609600"/>
            <a:ext cx="10197494" cy="1099457"/>
          </a:xfrm>
        </p:spPr>
        <p:txBody>
          <a:bodyPr>
            <a:normAutofit/>
          </a:bodyPr>
          <a:lstStyle/>
          <a:p>
            <a:r>
              <a:rPr lang="en-GB" sz="3300"/>
              <a:t>Anatomy of the respiratory system of an individual living with Chronic Obstructive Pulmonary disease.</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D1F3712-53EE-4C4A-AFD7-F98AA873B5A9}"/>
              </a:ext>
            </a:extLst>
          </p:cNvPr>
          <p:cNvGraphicFramePr>
            <a:graphicFrameLocks noGrp="1"/>
          </p:cNvGraphicFramePr>
          <p:nvPr>
            <p:ph idx="1"/>
            <p:extLst>
              <p:ext uri="{D42A27DB-BD31-4B8C-83A1-F6EECF244321}">
                <p14:modId xmlns:p14="http://schemas.microsoft.com/office/powerpoint/2010/main" val="249622926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309690"/>
      </p:ext>
    </p:extLst>
  </p:cSld>
  <p:clrMapOvr>
    <a:masterClrMapping/>
  </p:clrMapOvr>
  <mc:AlternateContent xmlns:mc="http://schemas.openxmlformats.org/markup-compatibility/2006">
    <mc:Choice xmlns:p14="http://schemas.microsoft.com/office/powerpoint/2010/main" Requires="p14">
      <p:transition spd="slow" p14:dur="2000" advTm="64841"/>
    </mc:Choice>
    <mc:Fallback>
      <p:transition spd="slow" advTm="6484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E6AFB-9835-DCF2-00F2-2E789A287074}"/>
              </a:ext>
            </a:extLst>
          </p:cNvPr>
          <p:cNvSpPr>
            <a:spLocks noGrp="1"/>
          </p:cNvSpPr>
          <p:nvPr>
            <p:ph type="title"/>
          </p:nvPr>
        </p:nvSpPr>
        <p:spPr>
          <a:xfrm>
            <a:off x="2849562" y="609600"/>
            <a:ext cx="6424440" cy="1320800"/>
          </a:xfrm>
        </p:spPr>
        <p:txBody>
          <a:bodyPr>
            <a:normAutofit/>
          </a:bodyPr>
          <a:lstStyle/>
          <a:p>
            <a:r>
              <a:rPr lang="en-GB" dirty="0"/>
              <a:t>Examine of the respiratory system is affected  by COPD.</a:t>
            </a:r>
          </a:p>
        </p:txBody>
      </p:sp>
      <p:pic>
        <p:nvPicPr>
          <p:cNvPr id="5" name="Picture 4">
            <a:extLst>
              <a:ext uri="{FF2B5EF4-FFF2-40B4-BE49-F238E27FC236}">
                <a16:creationId xmlns:a16="http://schemas.microsoft.com/office/drawing/2014/main" id="{A0D5EC97-91CA-6188-FB7F-C14171869D33}"/>
              </a:ext>
            </a:extLst>
          </p:cNvPr>
          <p:cNvPicPr>
            <a:picLocks noChangeAspect="1"/>
          </p:cNvPicPr>
          <p:nvPr/>
        </p:nvPicPr>
        <p:blipFill>
          <a:blip r:embed="rId2"/>
          <a:srcRect l="24427" r="53180"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57B9675-C705-5826-A901-34A4A2054BAA}"/>
              </a:ext>
            </a:extLst>
          </p:cNvPr>
          <p:cNvSpPr>
            <a:spLocks noGrp="1"/>
          </p:cNvSpPr>
          <p:nvPr>
            <p:ph idx="1"/>
          </p:nvPr>
        </p:nvSpPr>
        <p:spPr>
          <a:xfrm>
            <a:off x="2849562" y="2160589"/>
            <a:ext cx="6424440" cy="3880773"/>
          </a:xfrm>
        </p:spPr>
        <p:txBody>
          <a:bodyPr>
            <a:normAutofit/>
          </a:bodyPr>
          <a:lstStyle/>
          <a:p>
            <a:pPr>
              <a:lnSpc>
                <a:spcPct val="90000"/>
              </a:lnSpc>
            </a:pPr>
            <a:r>
              <a:rPr lang="en-GB" sz="1500"/>
              <a:t>Chronic obstructive pulmonary disease is a long-term condition that progressively get worsened over time. Meaning that to breath becomes very difficult and has a long-lasting effect and can begin to cause damage to other functions within the body like the heart that has been previously mentioned.Because when someone is living with COPD the gas exchange that happens within the respiratory system becomes hard meaning that the blood supply to the heart becomes more difficult due to the long-lasting damage that has been done from the disease. COPD includes a condition called emphysema which is where the alveoli becomes damaged meaning that once it is damaged there is no where to repair this other than to find treatment to help the condition not to get any worse. Oxygen levels with this disease will often be low meaning that the body is not getting the correct amount of oxygen but there will be higher levels of carbon dioxide.</a:t>
            </a:r>
          </a:p>
        </p:txBody>
      </p:sp>
    </p:spTree>
    <p:extLst>
      <p:ext uri="{BB962C8B-B14F-4D97-AF65-F5344CB8AC3E}">
        <p14:creationId xmlns:p14="http://schemas.microsoft.com/office/powerpoint/2010/main" val="2676202800"/>
      </p:ext>
    </p:extLst>
  </p:cSld>
  <p:clrMapOvr>
    <a:masterClrMapping/>
  </p:clrMapOvr>
  <mc:AlternateContent xmlns:mc="http://schemas.openxmlformats.org/markup-compatibility/2006">
    <mc:Choice xmlns:p14="http://schemas.microsoft.com/office/powerpoint/2010/main" Requires="p14">
      <p:transition spd="slow" p14:dur="2000" advTm="125680"/>
    </mc:Choice>
    <mc:Fallback>
      <p:transition spd="slow" advTm="12568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6EE97-9B5A-97AB-95B0-23DBD86C9DAE}"/>
              </a:ext>
            </a:extLst>
          </p:cNvPr>
          <p:cNvSpPr>
            <a:spLocks noGrp="1"/>
          </p:cNvSpPr>
          <p:nvPr>
            <p:ph type="title"/>
          </p:nvPr>
        </p:nvSpPr>
        <p:spPr>
          <a:xfrm>
            <a:off x="1286933" y="609600"/>
            <a:ext cx="10197494" cy="1099457"/>
          </a:xfrm>
        </p:spPr>
        <p:txBody>
          <a:bodyPr>
            <a:normAutofit/>
          </a:bodyPr>
          <a:lstStyle/>
          <a:p>
            <a:r>
              <a:rPr lang="en-GB" dirty="0"/>
              <a:t>Peters' information.</a:t>
            </a: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648A0D8C-3537-31BF-B3CD-924A7F21B003}"/>
              </a:ext>
            </a:extLst>
          </p:cNvPr>
          <p:cNvGraphicFramePr>
            <a:graphicFrameLocks noGrp="1"/>
          </p:cNvGraphicFramePr>
          <p:nvPr>
            <p:ph idx="1"/>
            <p:extLst>
              <p:ext uri="{D42A27DB-BD31-4B8C-83A1-F6EECF244321}">
                <p14:modId xmlns:p14="http://schemas.microsoft.com/office/powerpoint/2010/main" val="355117738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020203"/>
      </p:ext>
    </p:extLst>
  </p:cSld>
  <p:clrMapOvr>
    <a:masterClrMapping/>
  </p:clrMapOvr>
  <mc:AlternateContent xmlns:mc="http://schemas.openxmlformats.org/markup-compatibility/2006">
    <mc:Choice xmlns:p14="http://schemas.microsoft.com/office/powerpoint/2010/main" Requires="p14">
      <p:transition spd="slow" p14:dur="2000" advTm="54787"/>
    </mc:Choice>
    <mc:Fallback>
      <p:transition spd="slow" advTm="5478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75E7B-9A61-C788-90F4-1DF3837A139D}"/>
              </a:ext>
            </a:extLst>
          </p:cNvPr>
          <p:cNvSpPr>
            <a:spLocks noGrp="1"/>
          </p:cNvSpPr>
          <p:nvPr>
            <p:ph type="title"/>
          </p:nvPr>
        </p:nvSpPr>
        <p:spPr>
          <a:xfrm>
            <a:off x="1286933" y="609600"/>
            <a:ext cx="10197494" cy="1099457"/>
          </a:xfrm>
        </p:spPr>
        <p:txBody>
          <a:bodyPr>
            <a:normAutofit/>
          </a:bodyPr>
          <a:lstStyle/>
          <a:p>
            <a:r>
              <a:rPr lang="en-GB" dirty="0"/>
              <a:t>Main risk factors for peter’s health</a:t>
            </a:r>
          </a:p>
        </p:txBody>
      </p:sp>
      <p:sp>
        <p:nvSpPr>
          <p:cNvPr id="23" name="Isosceles Triangle 2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6" name="Content Placeholder 2">
            <a:extLst>
              <a:ext uri="{FF2B5EF4-FFF2-40B4-BE49-F238E27FC236}">
                <a16:creationId xmlns:a16="http://schemas.microsoft.com/office/drawing/2014/main" id="{D05F4AC0-4179-18C2-B1C6-4B4DFE959B57}"/>
              </a:ext>
            </a:extLst>
          </p:cNvPr>
          <p:cNvGraphicFramePr>
            <a:graphicFrameLocks noGrp="1"/>
          </p:cNvGraphicFramePr>
          <p:nvPr>
            <p:ph idx="1"/>
            <p:extLst>
              <p:ext uri="{D42A27DB-BD31-4B8C-83A1-F6EECF244321}">
                <p14:modId xmlns:p14="http://schemas.microsoft.com/office/powerpoint/2010/main" val="142520373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0913309"/>
      </p:ext>
    </p:extLst>
  </p:cSld>
  <p:clrMapOvr>
    <a:masterClrMapping/>
  </p:clrMapOvr>
  <mc:AlternateContent xmlns:mc="http://schemas.openxmlformats.org/markup-compatibility/2006">
    <mc:Choice xmlns:p14="http://schemas.microsoft.com/office/powerpoint/2010/main" Requires="p14">
      <p:transition spd="slow" p14:dur="2000" advTm="69732"/>
    </mc:Choice>
    <mc:Fallback>
      <p:transition spd="slow" advTm="6973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0C178-5D26-1ADF-C942-B76DD5B500E4}"/>
              </a:ext>
            </a:extLst>
          </p:cNvPr>
          <p:cNvSpPr>
            <a:spLocks noGrp="1"/>
          </p:cNvSpPr>
          <p:nvPr>
            <p:ph type="title"/>
          </p:nvPr>
        </p:nvSpPr>
        <p:spPr>
          <a:xfrm>
            <a:off x="2849562" y="609600"/>
            <a:ext cx="6424440" cy="1320800"/>
          </a:xfrm>
        </p:spPr>
        <p:txBody>
          <a:bodyPr>
            <a:normAutofit/>
          </a:bodyPr>
          <a:lstStyle/>
          <a:p>
            <a:r>
              <a:rPr lang="en-GB"/>
              <a:t>Peters' lifestyle , how it effects COPD</a:t>
            </a:r>
          </a:p>
        </p:txBody>
      </p:sp>
      <p:pic>
        <p:nvPicPr>
          <p:cNvPr id="16" name="Picture 15" descr="The plain white staircase on a white wall">
            <a:extLst>
              <a:ext uri="{FF2B5EF4-FFF2-40B4-BE49-F238E27FC236}">
                <a16:creationId xmlns:a16="http://schemas.microsoft.com/office/drawing/2014/main" id="{3DDBD68D-8B98-9A88-2B24-F957385FD1CB}"/>
              </a:ext>
            </a:extLst>
          </p:cNvPr>
          <p:cNvPicPr>
            <a:picLocks noChangeAspect="1"/>
          </p:cNvPicPr>
          <p:nvPr/>
        </p:nvPicPr>
        <p:blipFill>
          <a:blip r:embed="rId2"/>
          <a:srcRect l="30013" t="142" r="43451"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22" name="Isosceles Triangle 21">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Content Placeholder 2">
            <a:extLst>
              <a:ext uri="{FF2B5EF4-FFF2-40B4-BE49-F238E27FC236}">
                <a16:creationId xmlns:a16="http://schemas.microsoft.com/office/drawing/2014/main" id="{0B628324-AC4C-478F-1CA6-1151035C3ED9}"/>
              </a:ext>
            </a:extLst>
          </p:cNvPr>
          <p:cNvSpPr>
            <a:spLocks noGrp="1"/>
          </p:cNvSpPr>
          <p:nvPr>
            <p:ph idx="1"/>
          </p:nvPr>
        </p:nvSpPr>
        <p:spPr>
          <a:xfrm>
            <a:off x="2849562" y="2160589"/>
            <a:ext cx="6424440" cy="3880773"/>
          </a:xfrm>
        </p:spPr>
        <p:txBody>
          <a:bodyPr>
            <a:normAutofit/>
          </a:bodyPr>
          <a:lstStyle/>
          <a:p>
            <a:pPr>
              <a:lnSpc>
                <a:spcPct val="90000"/>
              </a:lnSpc>
            </a:pPr>
            <a:r>
              <a:rPr lang="en-GB" sz="1300"/>
              <a:t>Peter lives in a 2-bedroom terrace house with his bedroom and bathroom upstairs. Peter will have to go up the stairs any time he needs to use the bathroom or wants to go to bed. Climbing stairs can have as big impact on peter breathing often leaving him breathless when eventually he has reached the top. This is a concern for peters health as his condition is getting worse. Keeping is a good thing as it can help to reduce symptoms , But when peter is incline walking his breathing becomes difficult meaning that Peter must take his time up the stairs as his muscles in his lungs are damaged blood flow is now not flowing at the appropriate rate or getting the right supply around to the body in enough time which could then go on to effect Peters blood pressure.</a:t>
            </a:r>
          </a:p>
          <a:p>
            <a:pPr>
              <a:lnSpc>
                <a:spcPct val="90000"/>
              </a:lnSpc>
            </a:pPr>
            <a:r>
              <a:rPr lang="en-GB" sz="1300"/>
              <a:t>Peter has asked if he would be able to move into a bungalow which would be more suited to him as he would not have to climb up any stairs as this is causing peter to have dizzy spells and often feel lightheaded due to the blood supply and oxygen been low when mobilising.</a:t>
            </a:r>
          </a:p>
          <a:p>
            <a:pPr>
              <a:lnSpc>
                <a:spcPct val="90000"/>
              </a:lnSpc>
            </a:pPr>
            <a:r>
              <a:rPr lang="en-GB" sz="1300"/>
              <a:t>Living alone in a terrace house is a risk for peter as previously mentioned peter lives alone. If peter needed any medical assistance, it could become extremely dangerous is peter did not a=have his mobile with him to call for assistance as he often struggles once at the top of the stairs.</a:t>
            </a:r>
          </a:p>
        </p:txBody>
      </p:sp>
    </p:spTree>
    <p:extLst>
      <p:ext uri="{BB962C8B-B14F-4D97-AF65-F5344CB8AC3E}">
        <p14:creationId xmlns:p14="http://schemas.microsoft.com/office/powerpoint/2010/main" val="3770939949"/>
      </p:ext>
    </p:extLst>
  </p:cSld>
  <p:clrMapOvr>
    <a:masterClrMapping/>
  </p:clrMapOvr>
  <mc:AlternateContent xmlns:mc="http://schemas.openxmlformats.org/markup-compatibility/2006">
    <mc:Choice xmlns:p14="http://schemas.microsoft.com/office/powerpoint/2010/main" Requires="p14">
      <p:transition spd="slow" p14:dur="2000" advTm="2281"/>
    </mc:Choice>
    <mc:Fallback>
      <p:transition spd="slow" advTm="228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293DF-08C4-8DA4-0003-6D4785BDBD2A}"/>
              </a:ext>
            </a:extLst>
          </p:cNvPr>
          <p:cNvSpPr>
            <a:spLocks noGrp="1"/>
          </p:cNvSpPr>
          <p:nvPr>
            <p:ph type="title"/>
          </p:nvPr>
        </p:nvSpPr>
        <p:spPr/>
        <p:txBody>
          <a:bodyPr/>
          <a:lstStyle/>
          <a:p>
            <a:r>
              <a:rPr lang="en-GB" dirty="0"/>
              <a:t>Care plan for peter.</a:t>
            </a:r>
          </a:p>
        </p:txBody>
      </p:sp>
      <p:graphicFrame>
        <p:nvGraphicFramePr>
          <p:cNvPr id="5" name="Content Placeholder 2">
            <a:extLst>
              <a:ext uri="{FF2B5EF4-FFF2-40B4-BE49-F238E27FC236}">
                <a16:creationId xmlns:a16="http://schemas.microsoft.com/office/drawing/2014/main" id="{3B98EC78-2CE1-0BDC-7CDF-61B0831B8E97}"/>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472335"/>
      </p:ext>
    </p:extLst>
  </p:cSld>
  <p:clrMapOvr>
    <a:masterClrMapping/>
  </p:clrMapOvr>
  <mc:AlternateContent xmlns:mc="http://schemas.openxmlformats.org/markup-compatibility/2006">
    <mc:Choice xmlns:p14="http://schemas.microsoft.com/office/powerpoint/2010/main" Requires="p14">
      <p:transition spd="slow" p14:dur="2000" advTm="78121"/>
    </mc:Choice>
    <mc:Fallback>
      <p:transition spd="slow" advTm="7812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94236-8C1B-0B4D-8276-BE3265BCD392}"/>
              </a:ext>
            </a:extLst>
          </p:cNvPr>
          <p:cNvSpPr>
            <a:spLocks noGrp="1"/>
          </p:cNvSpPr>
          <p:nvPr>
            <p:ph type="title"/>
          </p:nvPr>
        </p:nvSpPr>
        <p:spPr>
          <a:xfrm>
            <a:off x="4997309" y="609600"/>
            <a:ext cx="4276692" cy="1320800"/>
          </a:xfrm>
        </p:spPr>
        <p:txBody>
          <a:bodyPr anchor="ctr">
            <a:normAutofit/>
          </a:bodyPr>
          <a:lstStyle/>
          <a:p>
            <a:r>
              <a:rPr lang="en-GB"/>
              <a:t>Care plan for Peter</a:t>
            </a:r>
            <a:endParaRPr lang="en-GB" dirty="0"/>
          </a:p>
        </p:txBody>
      </p:sp>
      <p:sp>
        <p:nvSpPr>
          <p:cNvPr id="3" name="Content Placeholder 2">
            <a:extLst>
              <a:ext uri="{FF2B5EF4-FFF2-40B4-BE49-F238E27FC236}">
                <a16:creationId xmlns:a16="http://schemas.microsoft.com/office/drawing/2014/main" id="{3353DD4E-261F-4E75-8731-DFB81B99A7F7}"/>
              </a:ext>
            </a:extLst>
          </p:cNvPr>
          <p:cNvSpPr>
            <a:spLocks noGrp="1"/>
          </p:cNvSpPr>
          <p:nvPr>
            <p:ph idx="1"/>
          </p:nvPr>
        </p:nvSpPr>
        <p:spPr>
          <a:xfrm>
            <a:off x="4985823" y="2160589"/>
            <a:ext cx="4285176" cy="3768573"/>
          </a:xfrm>
        </p:spPr>
        <p:txBody>
          <a:bodyPr>
            <a:normAutofit/>
          </a:bodyPr>
          <a:lstStyle/>
          <a:p>
            <a:r>
              <a:rPr lang="en-GB" dirty="0"/>
              <a:t>As peter quits smoking . Peter should now invest in eating healthy foods and having the correct amount of nutrients needed to help with his health.</a:t>
            </a:r>
          </a:p>
          <a:p>
            <a:r>
              <a:rPr lang="en-GB" dirty="0"/>
              <a:t>Here is a table of food that will be beneficial for peter to help with COPD.</a:t>
            </a:r>
          </a:p>
          <a:p>
            <a:endParaRPr lang="en-GB" dirty="0"/>
          </a:p>
        </p:txBody>
      </p:sp>
      <p:graphicFrame>
        <p:nvGraphicFramePr>
          <p:cNvPr id="4" name="Table 3">
            <a:extLst>
              <a:ext uri="{FF2B5EF4-FFF2-40B4-BE49-F238E27FC236}">
                <a16:creationId xmlns:a16="http://schemas.microsoft.com/office/drawing/2014/main" id="{1BBA28F0-5CFA-201B-90F1-F9F6097B690A}"/>
              </a:ext>
            </a:extLst>
          </p:cNvPr>
          <p:cNvGraphicFramePr>
            <a:graphicFrameLocks noGrp="1"/>
          </p:cNvGraphicFramePr>
          <p:nvPr>
            <p:extLst>
              <p:ext uri="{D42A27DB-BD31-4B8C-83A1-F6EECF244321}">
                <p14:modId xmlns:p14="http://schemas.microsoft.com/office/powerpoint/2010/main" val="2137953363"/>
              </p:ext>
            </p:extLst>
          </p:nvPr>
        </p:nvGraphicFramePr>
        <p:xfrm>
          <a:off x="803878" y="1133604"/>
          <a:ext cx="3861905" cy="5020927"/>
        </p:xfrm>
        <a:graphic>
          <a:graphicData uri="http://schemas.openxmlformats.org/drawingml/2006/table">
            <a:tbl>
              <a:tblPr firstRow="1" bandRow="1">
                <a:tableStyleId>{5C22544A-7EE6-4342-B048-85BDC9FD1C3A}</a:tableStyleId>
              </a:tblPr>
              <a:tblGrid>
                <a:gridCol w="3861905">
                  <a:extLst>
                    <a:ext uri="{9D8B030D-6E8A-4147-A177-3AD203B41FA5}">
                      <a16:colId xmlns:a16="http://schemas.microsoft.com/office/drawing/2014/main" val="471538416"/>
                    </a:ext>
                  </a:extLst>
                </a:gridCol>
              </a:tblGrid>
              <a:tr h="283996">
                <a:tc>
                  <a:txBody>
                    <a:bodyPr/>
                    <a:lstStyle/>
                    <a:p>
                      <a:r>
                        <a:rPr lang="en-GB" sz="1300"/>
                        <a:t>Foods to help live a healthy life living with COPD.</a:t>
                      </a:r>
                    </a:p>
                  </a:txBody>
                  <a:tcPr marL="64544" marR="64544" marT="32272" marB="32272"/>
                </a:tc>
                <a:extLst>
                  <a:ext uri="{0D108BD9-81ED-4DB2-BD59-A6C34878D82A}">
                    <a16:rowId xmlns:a16="http://schemas.microsoft.com/office/drawing/2014/main" val="555772919"/>
                  </a:ext>
                </a:extLst>
              </a:tr>
              <a:tr h="864895">
                <a:tc>
                  <a:txBody>
                    <a:bodyPr/>
                    <a:lstStyle/>
                    <a:p>
                      <a:r>
                        <a:rPr lang="en-GB" sz="1300"/>
                        <a:t>Salmon is a great choice as it is rich in omega 3. This is helpful for peter as it has anti-inflammatory properties which can help reduce the inflammation in the respiratory system.</a:t>
                      </a:r>
                    </a:p>
                  </a:txBody>
                  <a:tcPr marL="64544" marR="64544" marT="32272" marB="32272"/>
                </a:tc>
                <a:extLst>
                  <a:ext uri="{0D108BD9-81ED-4DB2-BD59-A6C34878D82A}">
                    <a16:rowId xmlns:a16="http://schemas.microsoft.com/office/drawing/2014/main" val="204536572"/>
                  </a:ext>
                </a:extLst>
              </a:tr>
              <a:tr h="1252161">
                <a:tc>
                  <a:txBody>
                    <a:bodyPr/>
                    <a:lstStyle/>
                    <a:p>
                      <a:r>
                        <a:rPr lang="en-GB" sz="1300"/>
                        <a:t>Oats- These are a good way to get carbohydrates into the diet . They also include vitamins and minerals like calcium, iron and vitamin E which are helpful not only for COPD, but everyday health and oats also will provide the body with energy without any major sugar spikes from sugary foods.</a:t>
                      </a:r>
                    </a:p>
                  </a:txBody>
                  <a:tcPr marL="64544" marR="64544" marT="32272" marB="32272"/>
                </a:tc>
                <a:extLst>
                  <a:ext uri="{0D108BD9-81ED-4DB2-BD59-A6C34878D82A}">
                    <a16:rowId xmlns:a16="http://schemas.microsoft.com/office/drawing/2014/main" val="1000476641"/>
                  </a:ext>
                </a:extLst>
              </a:tr>
              <a:tr h="2026694">
                <a:tc>
                  <a:txBody>
                    <a:bodyPr/>
                    <a:lstStyle/>
                    <a:p>
                      <a:r>
                        <a:rPr lang="en-GB" sz="1300"/>
                        <a:t>Oranges are a good healthy snack to have throughout the day , as oranges have vitamin c which is also a good anti-inflammatory and can help to reduce oxidative stress in the lungs. They also contain potassium which is an essential mineral for lung health. Oranges can cause acid reflux for people with COPD so peter is to try an orange and see how he can manage. If peter does not experience any acid reflux he is to continue to try and have them in his diet throughout the week.</a:t>
                      </a:r>
                    </a:p>
                  </a:txBody>
                  <a:tcPr marL="64544" marR="64544" marT="32272" marB="32272"/>
                </a:tc>
                <a:extLst>
                  <a:ext uri="{0D108BD9-81ED-4DB2-BD59-A6C34878D82A}">
                    <a16:rowId xmlns:a16="http://schemas.microsoft.com/office/drawing/2014/main" val="1143844673"/>
                  </a:ext>
                </a:extLst>
              </a:tr>
            </a:tbl>
          </a:graphicData>
        </a:graphic>
      </p:graphicFrame>
    </p:spTree>
    <p:extLst>
      <p:ext uri="{BB962C8B-B14F-4D97-AF65-F5344CB8AC3E}">
        <p14:creationId xmlns:p14="http://schemas.microsoft.com/office/powerpoint/2010/main" val="3784436291"/>
      </p:ext>
    </p:extLst>
  </p:cSld>
  <p:clrMapOvr>
    <a:masterClrMapping/>
  </p:clrMapOvr>
  <mc:AlternateContent xmlns:mc="http://schemas.openxmlformats.org/markup-compatibility/2006">
    <mc:Choice xmlns:p14="http://schemas.microsoft.com/office/powerpoint/2010/main" Requires="p14">
      <p:transition spd="slow" p14:dur="2000" advTm="106390"/>
    </mc:Choice>
    <mc:Fallback>
      <p:transition spd="slow" advTm="10639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3639-B46E-E539-3174-9FA807D382FD}"/>
              </a:ext>
            </a:extLst>
          </p:cNvPr>
          <p:cNvSpPr>
            <a:spLocks noGrp="1"/>
          </p:cNvSpPr>
          <p:nvPr>
            <p:ph type="title"/>
          </p:nvPr>
        </p:nvSpPr>
        <p:spPr>
          <a:xfrm>
            <a:off x="2849562" y="609600"/>
            <a:ext cx="6424440" cy="1320800"/>
          </a:xfrm>
        </p:spPr>
        <p:txBody>
          <a:bodyPr>
            <a:normAutofit/>
          </a:bodyPr>
          <a:lstStyle/>
          <a:p>
            <a:r>
              <a:rPr lang="en-GB" dirty="0"/>
              <a:t>Care plan for peter </a:t>
            </a:r>
          </a:p>
        </p:txBody>
      </p:sp>
      <p:pic>
        <p:nvPicPr>
          <p:cNvPr id="5" name="Picture 4" descr="Chemical formulae are written on paper">
            <a:extLst>
              <a:ext uri="{FF2B5EF4-FFF2-40B4-BE49-F238E27FC236}">
                <a16:creationId xmlns:a16="http://schemas.microsoft.com/office/drawing/2014/main" id="{F47A54D3-1573-504C-F103-1CDD2A20221A}"/>
              </a:ext>
            </a:extLst>
          </p:cNvPr>
          <p:cNvPicPr>
            <a:picLocks noChangeAspect="1"/>
          </p:cNvPicPr>
          <p:nvPr/>
        </p:nvPicPr>
        <p:blipFill>
          <a:blip r:embed="rId2"/>
          <a:srcRect l="41404" r="36203"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F2E3062-D158-A8E0-7C28-6247D668C2F0}"/>
              </a:ext>
            </a:extLst>
          </p:cNvPr>
          <p:cNvSpPr>
            <a:spLocks noGrp="1"/>
          </p:cNvSpPr>
          <p:nvPr>
            <p:ph idx="1"/>
          </p:nvPr>
        </p:nvSpPr>
        <p:spPr>
          <a:xfrm>
            <a:off x="2849562" y="2160589"/>
            <a:ext cx="6424440" cy="3880773"/>
          </a:xfrm>
        </p:spPr>
        <p:txBody>
          <a:bodyPr>
            <a:normAutofit/>
          </a:bodyPr>
          <a:lstStyle/>
          <a:p>
            <a:pPr>
              <a:lnSpc>
                <a:spcPct val="90000"/>
              </a:lnSpc>
            </a:pPr>
            <a:r>
              <a:rPr lang="en-GB" sz="1500" dirty="0"/>
              <a:t>When Peter is experiencing more difficulty in breathing for a prolonged time . Peter is to contact his GP and request an urgent appointment. Guidelines from NICE suggest that peter is to request a septum sample so that it can be tested . As peter experiences a high number of chest infections in 12 months , Antibiotics are to be prescribed checking from the guidelines from NICE  as not every chest infection can be bacterial. If peter condition is to worsen, he is too be checked for any life-threatening conditions like pneumonia.</a:t>
            </a:r>
          </a:p>
          <a:p>
            <a:pPr>
              <a:lnSpc>
                <a:spcPct val="90000"/>
              </a:lnSpc>
            </a:pPr>
            <a:r>
              <a:rPr lang="en-GB" sz="1500" dirty="0"/>
              <a:t>Peak flow test should now also become a regular measure within peters life . Peter is to have a peak flow instrument at home with him that should be checked once a week if there are no worsening symptoms. Peter is to continuously document each reading. As information from the Primary care respiratory update have stated that an assessment from NICE guideline. Have shown how doing a peak flow test can help to gain a more accurate diagnosis. </a:t>
            </a:r>
          </a:p>
        </p:txBody>
      </p:sp>
    </p:spTree>
    <p:extLst>
      <p:ext uri="{BB962C8B-B14F-4D97-AF65-F5344CB8AC3E}">
        <p14:creationId xmlns:p14="http://schemas.microsoft.com/office/powerpoint/2010/main" val="1014109149"/>
      </p:ext>
    </p:extLst>
  </p:cSld>
  <p:clrMapOvr>
    <a:masterClrMapping/>
  </p:clrMapOvr>
  <mc:AlternateContent xmlns:mc="http://schemas.openxmlformats.org/markup-compatibility/2006">
    <mc:Choice xmlns:p14="http://schemas.microsoft.com/office/powerpoint/2010/main" Requires="p14">
      <p:transition spd="slow" p14:dur="2000" advTm="70958"/>
    </mc:Choice>
    <mc:Fallback>
      <p:transition spd="slow" advTm="7095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9E011-C5AF-B38F-A57A-EFB17FB1A467}"/>
              </a:ext>
            </a:extLst>
          </p:cNvPr>
          <p:cNvSpPr>
            <a:spLocks noGrp="1"/>
          </p:cNvSpPr>
          <p:nvPr>
            <p:ph type="title"/>
          </p:nvPr>
        </p:nvSpPr>
        <p:spPr/>
        <p:txBody>
          <a:bodyPr/>
          <a:lstStyle/>
          <a:p>
            <a:r>
              <a:rPr lang="en-GB" dirty="0"/>
              <a:t>Care plan for peter</a:t>
            </a:r>
          </a:p>
        </p:txBody>
      </p:sp>
      <p:graphicFrame>
        <p:nvGraphicFramePr>
          <p:cNvPr id="5" name="Content Placeholder 2">
            <a:extLst>
              <a:ext uri="{FF2B5EF4-FFF2-40B4-BE49-F238E27FC236}">
                <a16:creationId xmlns:a16="http://schemas.microsoft.com/office/drawing/2014/main" id="{9D814FFA-94B0-8693-DE98-8E2850C20ABD}"/>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9089038"/>
      </p:ext>
    </p:extLst>
  </p:cSld>
  <p:clrMapOvr>
    <a:masterClrMapping/>
  </p:clrMapOvr>
  <mc:AlternateContent xmlns:mc="http://schemas.openxmlformats.org/markup-compatibility/2006">
    <mc:Choice xmlns:p14="http://schemas.microsoft.com/office/powerpoint/2010/main" Requires="p14">
      <p:transition spd="slow" p14:dur="2000" advTm="767"/>
    </mc:Choice>
    <mc:Fallback>
      <p:transition spd="slow" advTm="76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7F342-CBA1-8D04-6E51-6F0BEF3A00D2}"/>
              </a:ext>
            </a:extLst>
          </p:cNvPr>
          <p:cNvSpPr>
            <a:spLocks noGrp="1"/>
          </p:cNvSpPr>
          <p:nvPr>
            <p:ph type="title"/>
          </p:nvPr>
        </p:nvSpPr>
        <p:spPr>
          <a:xfrm>
            <a:off x="1286933" y="609600"/>
            <a:ext cx="10197494" cy="1099457"/>
          </a:xfrm>
        </p:spPr>
        <p:txBody>
          <a:bodyPr>
            <a:normAutofit/>
          </a:bodyPr>
          <a:lstStyle/>
          <a:p>
            <a:pPr>
              <a:lnSpc>
                <a:spcPct val="90000"/>
              </a:lnSpc>
            </a:pPr>
            <a:r>
              <a:rPr lang="en-GB" dirty="0"/>
              <a:t>Care plan for peter </a:t>
            </a:r>
            <a:br>
              <a:rPr lang="en-GB" dirty="0"/>
            </a:br>
            <a:r>
              <a:rPr lang="en-GB" dirty="0"/>
              <a:t>Guidelines from NICE</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476DD84-8C2D-E8A5-2030-90A2572B024F}"/>
              </a:ext>
            </a:extLst>
          </p:cNvPr>
          <p:cNvGraphicFramePr>
            <a:graphicFrameLocks noGrp="1"/>
          </p:cNvGraphicFramePr>
          <p:nvPr>
            <p:ph idx="1"/>
            <p:extLst>
              <p:ext uri="{D42A27DB-BD31-4B8C-83A1-F6EECF244321}">
                <p14:modId xmlns:p14="http://schemas.microsoft.com/office/powerpoint/2010/main" val="39516093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8423836"/>
      </p:ext>
    </p:extLst>
  </p:cSld>
  <p:clrMapOvr>
    <a:masterClrMapping/>
  </p:clrMapOvr>
  <mc:AlternateContent xmlns:mc="http://schemas.openxmlformats.org/markup-compatibility/2006">
    <mc:Choice xmlns:p14="http://schemas.microsoft.com/office/powerpoint/2010/main" Requires="p14">
      <p:transition spd="slow" p14:dur="2000" advTm="1908"/>
    </mc:Choice>
    <mc:Fallback>
      <p:transition spd="slow" advTm="190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9A5CCB5-EF7C-48C3-B6DF-ADC1771C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4CCC9E2-3000-4D65-A607-D2D2A37CA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F8D7E4E-4190-4BB5-A1AA-20610B2C5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664D381D-8077-4635-82B6-CA7E6160D1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9" name="Isosceles Triangle 18">
              <a:extLst>
                <a:ext uri="{FF2B5EF4-FFF2-40B4-BE49-F238E27FC236}">
                  <a16:creationId xmlns:a16="http://schemas.microsoft.com/office/drawing/2014/main" id="{B3F8D64C-15FA-42D6-AB21-7FB17F831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9C8DDD52-FBB2-4634-B9F8-A341CDE10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516BABB-A3AC-AE75-8E42-5F1ECB8C1132}"/>
              </a:ext>
            </a:extLst>
          </p:cNvPr>
          <p:cNvSpPr>
            <a:spLocks noGrp="1"/>
          </p:cNvSpPr>
          <p:nvPr>
            <p:ph type="title"/>
          </p:nvPr>
        </p:nvSpPr>
        <p:spPr>
          <a:xfrm>
            <a:off x="677334" y="609600"/>
            <a:ext cx="8596668" cy="1320800"/>
          </a:xfrm>
        </p:spPr>
        <p:txBody>
          <a:bodyPr>
            <a:normAutofit/>
          </a:bodyPr>
          <a:lstStyle/>
          <a:p>
            <a:r>
              <a:rPr lang="en-GB">
                <a:solidFill>
                  <a:srgbClr val="FFFFFF"/>
                </a:solidFill>
              </a:rPr>
              <a:t>Care plan for peter </a:t>
            </a:r>
            <a:br>
              <a:rPr lang="en-GB">
                <a:solidFill>
                  <a:srgbClr val="FFFFFF"/>
                </a:solidFill>
              </a:rPr>
            </a:br>
            <a:r>
              <a:rPr lang="en-GB">
                <a:solidFill>
                  <a:srgbClr val="FFFFFF"/>
                </a:solidFill>
              </a:rPr>
              <a:t>Following NHS guidelines</a:t>
            </a:r>
          </a:p>
        </p:txBody>
      </p:sp>
      <p:sp>
        <p:nvSpPr>
          <p:cNvPr id="3" name="Content Placeholder 2">
            <a:extLst>
              <a:ext uri="{FF2B5EF4-FFF2-40B4-BE49-F238E27FC236}">
                <a16:creationId xmlns:a16="http://schemas.microsoft.com/office/drawing/2014/main" id="{D814CC76-193F-BD2D-234F-A551D8A6DCA7}"/>
              </a:ext>
            </a:extLst>
          </p:cNvPr>
          <p:cNvSpPr>
            <a:spLocks noGrp="1"/>
          </p:cNvSpPr>
          <p:nvPr>
            <p:ph idx="1"/>
          </p:nvPr>
        </p:nvSpPr>
        <p:spPr>
          <a:xfrm>
            <a:off x="677334" y="2160589"/>
            <a:ext cx="8596668" cy="3880773"/>
          </a:xfrm>
        </p:spPr>
        <p:txBody>
          <a:bodyPr>
            <a:normAutofit/>
          </a:bodyPr>
          <a:lstStyle/>
          <a:p>
            <a:r>
              <a:rPr lang="en-GB">
                <a:solidFill>
                  <a:srgbClr val="FFFFFF"/>
                </a:solidFill>
              </a:rPr>
              <a:t>Peter should regularly talk to a registered dietitian to get help and advice with what foods he should have and how to establish a healthy diet to help with the COPD and what changes he can make to his diet following a healthy diet plan to help symptoms.</a:t>
            </a:r>
          </a:p>
          <a:p>
            <a:r>
              <a:rPr lang="en-GB">
                <a:solidFill>
                  <a:srgbClr val="FFFFFF"/>
                </a:solidFill>
              </a:rPr>
              <a:t>Identify if Peter has any allergies and to avoid these allergies.</a:t>
            </a:r>
          </a:p>
          <a:p>
            <a:r>
              <a:rPr lang="en-GB">
                <a:solidFill>
                  <a:srgbClr val="FFFFFF"/>
                </a:solidFill>
              </a:rPr>
              <a:t>Peter needs to have support in finding ways to help bring mucus up to help with the build up of mucus as peters airways are extremely narrow from living with COPD but from also smoking a greater number of cigarettes a day Peters phlegm can now be very thick and sticky.</a:t>
            </a:r>
          </a:p>
          <a:p>
            <a:r>
              <a:rPr lang="en-GB">
                <a:solidFill>
                  <a:srgbClr val="FFFFFF"/>
                </a:solidFill>
              </a:rPr>
              <a:t>Peter should now create goals to try and achieve . Been active and engaging in small physical activity at the community hall will have a great impact on Peters overall health and be highly beneficial for his respiratory help.</a:t>
            </a:r>
          </a:p>
          <a:p>
            <a:endParaRPr lang="en-GB">
              <a:solidFill>
                <a:srgbClr val="FFFFFF"/>
              </a:solidFill>
            </a:endParaRPr>
          </a:p>
        </p:txBody>
      </p:sp>
    </p:spTree>
    <p:extLst>
      <p:ext uri="{BB962C8B-B14F-4D97-AF65-F5344CB8AC3E}">
        <p14:creationId xmlns:p14="http://schemas.microsoft.com/office/powerpoint/2010/main" val="1263210307"/>
      </p:ext>
    </p:extLst>
  </p:cSld>
  <p:clrMapOvr>
    <a:masterClrMapping/>
  </p:clrMapOvr>
  <mc:AlternateContent xmlns:mc="http://schemas.openxmlformats.org/markup-compatibility/2006">
    <mc:Choice xmlns:p14="http://schemas.microsoft.com/office/powerpoint/2010/main" Requires="p14">
      <p:transition spd="slow" p14:dur="2000" advTm="68257"/>
    </mc:Choice>
    <mc:Fallback>
      <p:transition spd="slow" advTm="6825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09436-E02E-E74B-8759-C2637153F997}"/>
              </a:ext>
            </a:extLst>
          </p:cNvPr>
          <p:cNvSpPr>
            <a:spLocks noGrp="1"/>
          </p:cNvSpPr>
          <p:nvPr>
            <p:ph type="title"/>
          </p:nvPr>
        </p:nvSpPr>
        <p:spPr>
          <a:xfrm>
            <a:off x="1043950" y="1179151"/>
            <a:ext cx="3300646" cy="4463889"/>
          </a:xfrm>
        </p:spPr>
        <p:txBody>
          <a:bodyPr anchor="ctr">
            <a:normAutofit/>
          </a:bodyPr>
          <a:lstStyle/>
          <a:p>
            <a:r>
              <a:rPr lang="en-GB" dirty="0"/>
              <a:t>References</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3CBA83-FF32-E27C-0DA2-2B5424E09DAF}"/>
              </a:ext>
            </a:extLst>
          </p:cNvPr>
          <p:cNvSpPr>
            <a:spLocks noGrp="1"/>
          </p:cNvSpPr>
          <p:nvPr>
            <p:ph idx="1"/>
          </p:nvPr>
        </p:nvSpPr>
        <p:spPr>
          <a:xfrm>
            <a:off x="4978918" y="1109145"/>
            <a:ext cx="6341016" cy="4751828"/>
          </a:xfrm>
        </p:spPr>
        <p:txBody>
          <a:bodyPr anchor="ctr">
            <a:normAutofit/>
          </a:bodyPr>
          <a:lstStyle/>
          <a:p>
            <a:pPr>
              <a:lnSpc>
                <a:spcPct val="90000"/>
              </a:lnSpc>
              <a:buNone/>
            </a:pPr>
            <a:r>
              <a:rPr lang="en-GB" sz="1300" dirty="0"/>
              <a:t>NICE, Published, 05 December 2018,</a:t>
            </a:r>
            <a:r>
              <a:rPr lang="en-GB" sz="1300" b="1" dirty="0">
                <a:latin typeface="Trebuchet MS (Body)"/>
              </a:rPr>
              <a:t> </a:t>
            </a:r>
            <a:r>
              <a:rPr lang="en-GB" sz="1300" b="1" i="1" dirty="0">
                <a:latin typeface="Trebuchet MS (Body)"/>
                <a:cs typeface="Arial" panose="020B0604020202020204" pitchFamily="34" charset="0"/>
              </a:rPr>
              <a:t>Chronic obstructive pulmonary disease (acute exacerbation): antimicrobial prescribing, NICE GUIDELINES, webpage. </a:t>
            </a:r>
            <a:r>
              <a:rPr lang="en-GB" sz="1300" b="1" i="1" dirty="0">
                <a:latin typeface="Trebuchet MS (Body)"/>
                <a:cs typeface="Arial" panose="020B0604020202020204" pitchFamily="34" charset="0"/>
                <a:hlinkClick r:id="rId2"/>
              </a:rPr>
              <a:t>https://www.nice.org.uk/guidance/NG114/chapter/recommendations</a:t>
            </a:r>
            <a:endParaRPr lang="en-GB" sz="1300" b="1" i="1" dirty="0">
              <a:latin typeface="Trebuchet MS (Body)"/>
              <a:cs typeface="Arial" panose="020B0604020202020204" pitchFamily="34" charset="0"/>
            </a:endParaRPr>
          </a:p>
          <a:p>
            <a:pPr>
              <a:lnSpc>
                <a:spcPct val="90000"/>
              </a:lnSpc>
              <a:buNone/>
            </a:pPr>
            <a:r>
              <a:rPr lang="en-GB" sz="1300" b="1" i="1" dirty="0">
                <a:latin typeface="Trebuchet MS (Body)"/>
                <a:cs typeface="Arial" panose="020B0604020202020204" pitchFamily="34" charset="0"/>
              </a:rPr>
              <a:t>Asthma and lung clinic , up to date, Physical activity and staying active, webpage: </a:t>
            </a:r>
            <a:r>
              <a:rPr lang="en-GB" sz="1300" b="1" i="1" dirty="0">
                <a:latin typeface="Trebuchet MS (Body)"/>
                <a:cs typeface="Arial" panose="020B0604020202020204" pitchFamily="34" charset="0"/>
                <a:hlinkClick r:id="rId3"/>
              </a:rPr>
              <a:t>https://www.asthmaandlung.org.uk/living-with/keeping-active</a:t>
            </a:r>
            <a:endParaRPr lang="en-GB" sz="1300" b="1" i="1" dirty="0">
              <a:latin typeface="Trebuchet MS (Body)"/>
              <a:cs typeface="Arial" panose="020B0604020202020204" pitchFamily="34" charset="0"/>
            </a:endParaRPr>
          </a:p>
          <a:p>
            <a:pPr>
              <a:lnSpc>
                <a:spcPct val="90000"/>
              </a:lnSpc>
              <a:buNone/>
            </a:pPr>
            <a:r>
              <a:rPr lang="en-GB" sz="1300" b="1" i="1" dirty="0">
                <a:latin typeface="Trebuchet MS (Body)"/>
                <a:cs typeface="Arial" panose="020B0604020202020204" pitchFamily="34" charset="0"/>
              </a:rPr>
              <a:t>Duke Reeves, Feb 28 , 2018 , 21 Healthy foods you should eat if you have COPD. URL: </a:t>
            </a:r>
            <a:r>
              <a:rPr lang="en-GB" sz="1300" b="1" i="1" dirty="0">
                <a:latin typeface="Trebuchet MS (Body)"/>
                <a:cs typeface="Arial" panose="020B0604020202020204" pitchFamily="34" charset="0"/>
                <a:hlinkClick r:id="rId4"/>
              </a:rPr>
              <a:t>https://blog.lptmedical.com/21-healthy-foods-you-should-eat-if-you-have-copd</a:t>
            </a:r>
            <a:endParaRPr lang="en-GB" sz="1300" b="1" i="1" dirty="0">
              <a:latin typeface="Trebuchet MS (Body)"/>
              <a:cs typeface="Arial" panose="020B0604020202020204" pitchFamily="34" charset="0"/>
            </a:endParaRPr>
          </a:p>
          <a:p>
            <a:pPr>
              <a:lnSpc>
                <a:spcPct val="90000"/>
              </a:lnSpc>
              <a:buNone/>
            </a:pPr>
            <a:r>
              <a:rPr lang="en-GB" sz="1300" b="1" i="1" dirty="0">
                <a:latin typeface="Trebuchet MS (Body)"/>
                <a:cs typeface="Arial" panose="020B0604020202020204" pitchFamily="34" charset="0"/>
              </a:rPr>
              <a:t>Geneva, WHO, 15 November 2023 , Department update, Smoking is the leading cause of Chronic Obstructive Pulmonary Disease, </a:t>
            </a:r>
            <a:r>
              <a:rPr lang="en-GB" sz="1300" b="1" i="1" dirty="0">
                <a:latin typeface="Trebuchet MS (Body)"/>
                <a:cs typeface="Arial" panose="020B0604020202020204" pitchFamily="34" charset="0"/>
                <a:hlinkClick r:id="rId5"/>
              </a:rPr>
              <a:t>URL:https://www.who.int/news/item/15-11-2023-smoking-is-the-leading-cause-of-chronic-obstructive-pulmonary-disease</a:t>
            </a:r>
            <a:endParaRPr lang="en-GB" sz="1300" b="1" i="1" dirty="0">
              <a:latin typeface="Trebuchet MS (Body)"/>
              <a:cs typeface="Arial" panose="020B0604020202020204" pitchFamily="34" charset="0"/>
            </a:endParaRPr>
          </a:p>
          <a:p>
            <a:pPr>
              <a:lnSpc>
                <a:spcPct val="90000"/>
              </a:lnSpc>
              <a:buNone/>
            </a:pPr>
            <a:r>
              <a:rPr lang="en-GB" sz="1300" b="1" i="1" dirty="0">
                <a:latin typeface="Trebuchet MS (Body)"/>
                <a:cs typeface="Arial" panose="020B0604020202020204" pitchFamily="34" charset="0"/>
              </a:rPr>
              <a:t>NHS , Up to date , Causes, URL: </a:t>
            </a:r>
            <a:r>
              <a:rPr lang="en-GB" sz="1300" i="1" dirty="0">
                <a:latin typeface="Trebuchet MS (Body)"/>
                <a:cs typeface="Arial" panose="020B0604020202020204" pitchFamily="34" charset="0"/>
                <a:hlinkClick r:id="rId6"/>
              </a:rPr>
              <a:t>https://www.nhs.uk/conditions/chronic-obstructive-pulmonary-disease-copd/causes/</a:t>
            </a:r>
            <a:endParaRPr lang="en-GB" sz="1300" i="1" dirty="0">
              <a:latin typeface="Trebuchet MS (Body)"/>
              <a:cs typeface="Arial" panose="020B0604020202020204" pitchFamily="34" charset="0"/>
            </a:endParaRPr>
          </a:p>
          <a:p>
            <a:pPr>
              <a:lnSpc>
                <a:spcPct val="90000"/>
              </a:lnSpc>
              <a:buNone/>
            </a:pPr>
            <a:r>
              <a:rPr lang="en-GB" sz="1300" b="1" i="1" dirty="0">
                <a:latin typeface="Trebuchet MS (Body)"/>
                <a:cs typeface="Arial" panose="020B0604020202020204" pitchFamily="34" charset="0"/>
              </a:rPr>
              <a:t>National Institute For Health and Care Excellence , Last revisited in October 2025, </a:t>
            </a:r>
            <a:r>
              <a:rPr lang="en-GB" sz="1300" i="1" dirty="0">
                <a:latin typeface="Trebuchet MS (Body)"/>
                <a:cs typeface="Arial" panose="020B0604020202020204" pitchFamily="34" charset="0"/>
                <a:hlinkClick r:id="rId7"/>
              </a:rPr>
              <a:t>URL:https://cks.nice.org.uk/topics/chronic-obstructive-pulmonary-disease/</a:t>
            </a:r>
            <a:endParaRPr lang="en-GB" sz="1300" i="1" dirty="0">
              <a:latin typeface="Trebuchet MS (Body)"/>
              <a:cs typeface="Arial" panose="020B0604020202020204" pitchFamily="34" charset="0"/>
            </a:endParaRPr>
          </a:p>
          <a:p>
            <a:pPr>
              <a:lnSpc>
                <a:spcPct val="90000"/>
              </a:lnSpc>
              <a:buNone/>
            </a:pPr>
            <a:r>
              <a:rPr lang="en-GB" sz="1300" b="1" dirty="0">
                <a:latin typeface="Trebuchet MS (Body)"/>
                <a:cs typeface="Arial" panose="020B0604020202020204" pitchFamily="34" charset="0"/>
              </a:rPr>
              <a:t>Right care Pathway COPD: NHS , Up to date , </a:t>
            </a:r>
            <a:r>
              <a:rPr lang="en-GB" sz="1300" b="1" dirty="0">
                <a:latin typeface="Trebuchet MS (Body)"/>
                <a:cs typeface="Arial" panose="020B0604020202020204" pitchFamily="34" charset="0"/>
                <a:hlinkClick r:id="rId8"/>
              </a:rPr>
              <a:t>URL:https://www.england.nhs.uk/rightcare/wp-content/uploads/sites/40/2017/12/nhs-rightcare-copd-pathway-v18.pdf</a:t>
            </a:r>
            <a:endParaRPr lang="en-GB" sz="1300" b="1" dirty="0">
              <a:latin typeface="Trebuchet MS (Body)"/>
              <a:cs typeface="Arial" panose="020B0604020202020204" pitchFamily="34" charset="0"/>
            </a:endParaRPr>
          </a:p>
          <a:p>
            <a:pPr>
              <a:lnSpc>
                <a:spcPct val="90000"/>
              </a:lnSpc>
              <a:buNone/>
            </a:pPr>
            <a:endParaRPr lang="en-GB" sz="1300" b="1" dirty="0">
              <a:latin typeface="Trebuchet MS (Body)"/>
              <a:cs typeface="Arial" panose="020B0604020202020204" pitchFamily="34" charset="0"/>
            </a:endParaRPr>
          </a:p>
          <a:p>
            <a:pPr>
              <a:lnSpc>
                <a:spcPct val="90000"/>
              </a:lnSpc>
              <a:buNone/>
            </a:pPr>
            <a:endParaRPr lang="en-GB" sz="1300" b="1" dirty="0">
              <a:latin typeface="Trebuchet MS (Body)"/>
              <a:cs typeface="Arial" panose="020B0604020202020204" pitchFamily="34" charset="0"/>
            </a:endParaRPr>
          </a:p>
          <a:p>
            <a:pPr>
              <a:lnSpc>
                <a:spcPct val="90000"/>
              </a:lnSpc>
              <a:buNone/>
            </a:pPr>
            <a:endParaRPr lang="en-GB" sz="1300" i="1" dirty="0">
              <a:latin typeface="Trebuchet MS (Body)"/>
              <a:cs typeface="Arial" panose="020B0604020202020204" pitchFamily="34" charset="0"/>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03801857"/>
      </p:ext>
    </p:extLst>
  </p:cSld>
  <p:clrMapOvr>
    <a:masterClrMapping/>
  </p:clrMapOvr>
  <mc:AlternateContent xmlns:mc="http://schemas.openxmlformats.org/markup-compatibility/2006">
    <mc:Choice xmlns:p14="http://schemas.microsoft.com/office/powerpoint/2010/main" Requires="p14">
      <p:transition spd="slow" p14:dur="2000" advTm="1936"/>
    </mc:Choice>
    <mc:Fallback>
      <p:transition spd="slow" advTm="193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75D4D-64A6-6C74-4808-BA8AD3223ABA}"/>
              </a:ext>
            </a:extLst>
          </p:cNvPr>
          <p:cNvSpPr>
            <a:spLocks noGrp="1"/>
          </p:cNvSpPr>
          <p:nvPr>
            <p:ph type="title"/>
          </p:nvPr>
        </p:nvSpPr>
        <p:spPr>
          <a:xfrm>
            <a:off x="4997309" y="609600"/>
            <a:ext cx="4276692" cy="1320800"/>
          </a:xfrm>
        </p:spPr>
        <p:txBody>
          <a:bodyPr anchor="ctr">
            <a:normAutofit/>
          </a:bodyPr>
          <a:lstStyle/>
          <a:p>
            <a:r>
              <a:rPr lang="en-GB" dirty="0"/>
              <a:t>References</a:t>
            </a:r>
          </a:p>
        </p:txBody>
      </p:sp>
      <p:pic>
        <p:nvPicPr>
          <p:cNvPr id="7" name="Graphic 6" descr="Kidneys">
            <a:extLst>
              <a:ext uri="{FF2B5EF4-FFF2-40B4-BE49-F238E27FC236}">
                <a16:creationId xmlns:a16="http://schemas.microsoft.com/office/drawing/2014/main" id="{1F9D2CBC-DFAA-F5F6-B0BD-B8780F44F4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3878" y="1416524"/>
            <a:ext cx="3861905" cy="3861905"/>
          </a:xfrm>
          <a:prstGeom prst="rect">
            <a:avLst/>
          </a:prstGeom>
        </p:spPr>
      </p:pic>
      <p:sp>
        <p:nvSpPr>
          <p:cNvPr id="3" name="Content Placeholder 2">
            <a:extLst>
              <a:ext uri="{FF2B5EF4-FFF2-40B4-BE49-F238E27FC236}">
                <a16:creationId xmlns:a16="http://schemas.microsoft.com/office/drawing/2014/main" id="{13117713-25E9-3C30-E8EE-1595CF95107D}"/>
              </a:ext>
            </a:extLst>
          </p:cNvPr>
          <p:cNvSpPr>
            <a:spLocks noGrp="1"/>
          </p:cNvSpPr>
          <p:nvPr>
            <p:ph idx="1"/>
          </p:nvPr>
        </p:nvSpPr>
        <p:spPr>
          <a:xfrm>
            <a:off x="4985823" y="2160589"/>
            <a:ext cx="4285176" cy="3768573"/>
          </a:xfrm>
        </p:spPr>
        <p:txBody>
          <a:bodyPr>
            <a:normAutofit/>
          </a:bodyPr>
          <a:lstStyle/>
          <a:p>
            <a:r>
              <a:rPr lang="en-GB" dirty="0"/>
              <a:t>COPD Foundation, No date , </a:t>
            </a:r>
            <a:r>
              <a:rPr lang="en-GB" dirty="0">
                <a:hlinkClick r:id="rId4"/>
              </a:rPr>
              <a:t>URL:https://www.copdfoundation.org/Learn-More/I-am-New-to-COPD/Quitting-Smoking.aspx</a:t>
            </a:r>
            <a:endParaRPr lang="en-GB" dirty="0"/>
          </a:p>
          <a:p>
            <a:r>
              <a:rPr lang="en-GB" dirty="0"/>
              <a:t>Chronic Obstructive Pulmonary disease, 6 November 2024, </a:t>
            </a:r>
            <a:r>
              <a:rPr lang="en-GB" dirty="0">
                <a:hlinkClick r:id="rId5"/>
              </a:rPr>
              <a:t>URL:https://www.who.int/news-room/fact-sheets/detail/chronic-obstructive-pulmonary-disease-(copd)</a:t>
            </a:r>
            <a:endParaRPr lang="en-GB" dirty="0"/>
          </a:p>
          <a:p>
            <a:endParaRPr lang="en-GB" dirty="0"/>
          </a:p>
        </p:txBody>
      </p:sp>
    </p:spTree>
    <p:extLst>
      <p:ext uri="{BB962C8B-B14F-4D97-AF65-F5344CB8AC3E}">
        <p14:creationId xmlns:p14="http://schemas.microsoft.com/office/powerpoint/2010/main" val="2146449420"/>
      </p:ext>
    </p:extLst>
  </p:cSld>
  <p:clrMapOvr>
    <a:masterClrMapping/>
  </p:clrMapOvr>
  <mc:AlternateContent xmlns:mc="http://schemas.openxmlformats.org/markup-compatibility/2006">
    <mc:Choice xmlns:p14="http://schemas.microsoft.com/office/powerpoint/2010/main" Requires="p14">
      <p:transition spd="slow" p14:dur="2000" advTm="864"/>
    </mc:Choice>
    <mc:Fallback>
      <p:transition spd="slow" advTm="864"/>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6174</TotalTime>
  <Words>2571</Words>
  <Application>Microsoft Office PowerPoint</Application>
  <PresentationFormat>Widescreen</PresentationFormat>
  <Paragraphs>76</Paragraphs>
  <Slides>16</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Trebuchet MS</vt:lpstr>
      <vt:lpstr>Trebuchet MS (Body)</vt:lpstr>
      <vt:lpstr>Wingdings 3</vt:lpstr>
      <vt:lpstr>Facet</vt:lpstr>
      <vt:lpstr>Chronic obstructive pulmonary respiratory disease. (COPD)</vt:lpstr>
      <vt:lpstr>What is COPD?</vt:lpstr>
      <vt:lpstr>Anatomy of the respiratory system of an individual living with Chronic Obstructive Pulmonary disease.</vt:lpstr>
      <vt:lpstr>Anatomy of the respiratory system of an individual living with Chronic Obstructive Pulmonary disease.</vt:lpstr>
      <vt:lpstr>Examine of the respiratory system is affected  by COPD.</vt:lpstr>
      <vt:lpstr>Peters' information.</vt:lpstr>
      <vt:lpstr>Main risk factors for peter’s health</vt:lpstr>
      <vt:lpstr>Peters' lifestyle , how it effects COPD</vt:lpstr>
      <vt:lpstr>Care plan for peter.</vt:lpstr>
      <vt:lpstr>Care plan for Peter</vt:lpstr>
      <vt:lpstr>Care plan for peter </vt:lpstr>
      <vt:lpstr>Care plan for peter</vt:lpstr>
      <vt:lpstr>Care plan for peter  Guidelines from NICE</vt:lpstr>
      <vt:lpstr>Care plan for peter  Following NHS guidelines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Annim Darko (2242612)</dc:creator>
  <cp:lastModifiedBy>David Annim Darko (2242612)</cp:lastModifiedBy>
  <cp:revision>1</cp:revision>
  <dcterms:created xsi:type="dcterms:W3CDTF">2025-11-12T14:49:31Z</dcterms:created>
  <dcterms:modified xsi:type="dcterms:W3CDTF">2025-11-16T21:44:16Z</dcterms:modified>
</cp:coreProperties>
</file>