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52" d="100"/>
          <a:sy n="52" d="100"/>
        </p:scale>
        <p:origin x="739"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11/22/2019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11/22/2019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Financial Analysis</a:t>
            </a:r>
          </a:p>
        </p:txBody>
      </p:sp>
      <p:sp>
        <p:nvSpPr>
          <p:cNvPr id="3" name="Subtitle 2"/>
          <p:cNvSpPr>
            <a:spLocks noGrp="1"/>
          </p:cNvSpPr>
          <p:nvPr>
            <p:ph type="subTitle" idx="1"/>
          </p:nvPr>
        </p:nvSpPr>
        <p:spPr/>
        <p:txBody>
          <a:bodyPr/>
          <a:lstStyle/>
          <a:p>
            <a:r>
              <a:rPr lang="en-US" dirty="0">
                <a:latin typeface="Times New Roman" panose="02020603050405020304" pitchFamily="18" charset="0"/>
                <a:cs typeface="Times New Roman" panose="02020603050405020304" pitchFamily="18" charset="0"/>
              </a:rPr>
              <a:t>1815102 Rumen Grozdanov</a:t>
            </a:r>
          </a:p>
          <a:p>
            <a:r>
              <a:rPr lang="en-US">
                <a:latin typeface="Times New Roman" panose="02020603050405020304" pitchFamily="18" charset="0"/>
                <a:cs typeface="Times New Roman" panose="02020603050405020304" pitchFamily="18" charset="0"/>
              </a:rPr>
              <a:t>UWTSD</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5505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Business engaged in a massive financial transactions and the recording and analysis </a:t>
            </a:r>
          </a:p>
          <a:p>
            <a:r>
              <a:rPr lang="en-US" dirty="0">
                <a:latin typeface="Times New Roman" panose="02020603050405020304" pitchFamily="18" charset="0"/>
                <a:cs typeface="Times New Roman" panose="02020603050405020304" pitchFamily="18" charset="0"/>
              </a:rPr>
              <a:t>financial activities is highly important for company top management</a:t>
            </a:r>
          </a:p>
          <a:p>
            <a:r>
              <a:rPr lang="en-US" dirty="0">
                <a:latin typeface="Times New Roman" panose="02020603050405020304" pitchFamily="18" charset="0"/>
                <a:cs typeface="Times New Roman" panose="02020603050405020304" pitchFamily="18" charset="0"/>
              </a:rPr>
              <a:t>Financial analysis impact on business decision-making procedure and advice senior management to take a necessary steps for profit maximising</a:t>
            </a:r>
          </a:p>
          <a:p>
            <a:r>
              <a:rPr lang="en-US" dirty="0">
                <a:latin typeface="Times New Roman" panose="02020603050405020304" pitchFamily="18" charset="0"/>
                <a:cs typeface="Times New Roman" panose="02020603050405020304" pitchFamily="18" charset="0"/>
              </a:rPr>
              <a:t>Company finance departments involves in various activities such as financial report generation, investment evaluation, developing financial strategies and planning </a:t>
            </a:r>
          </a:p>
          <a:p>
            <a:r>
              <a:rPr lang="en-US" dirty="0">
                <a:latin typeface="Times New Roman" panose="02020603050405020304" pitchFamily="18" charset="0"/>
                <a:cs typeface="Times New Roman" panose="02020603050405020304" pitchFamily="18" charset="0"/>
              </a:rPr>
              <a:t>Report critically evaluates the financial statements and ratios of Ffion Ltd Company for the year of 2017 and 2018</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9548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Analysis </a:t>
            </a:r>
          </a:p>
        </p:txBody>
      </p:sp>
      <p:sp>
        <p:nvSpPr>
          <p:cNvPr id="3" name="Content Placeholder 2"/>
          <p:cNvSpPr>
            <a:spLocks noGrp="1"/>
          </p:cNvSpPr>
          <p:nvPr>
            <p:ph idx="1"/>
          </p:nvPr>
        </p:nvSpPr>
        <p:spPr>
          <a:xfrm>
            <a:off x="1141412" y="1787236"/>
            <a:ext cx="9905999" cy="4759037"/>
          </a:xfrm>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Company hires the financial advisors to evaluate and monitor financial condition of the performance (Williams, and </a:t>
            </a:r>
            <a:r>
              <a:rPr lang="en-US" dirty="0" err="1">
                <a:latin typeface="Times New Roman" panose="02020603050405020304" pitchFamily="18" charset="0"/>
                <a:cs typeface="Times New Roman" panose="02020603050405020304" pitchFamily="18" charset="0"/>
              </a:rPr>
              <a:t>Dobelman</a:t>
            </a:r>
            <a:r>
              <a:rPr lang="en-US" dirty="0">
                <a:latin typeface="Times New Roman" panose="02020603050405020304" pitchFamily="18" charset="0"/>
                <a:cs typeface="Times New Roman" panose="02020603050405020304" pitchFamily="18" charset="0"/>
              </a:rPr>
              <a:t>, 2017).</a:t>
            </a:r>
          </a:p>
          <a:p>
            <a:r>
              <a:rPr lang="en-US" dirty="0">
                <a:latin typeface="Times New Roman" panose="02020603050405020304" pitchFamily="18" charset="0"/>
                <a:cs typeface="Times New Roman" panose="02020603050405020304" pitchFamily="18" charset="0"/>
              </a:rPr>
              <a:t>Financial health not only depend on its increasing profitability and revenue ratios but it also analysed other factors that have its own importance in investment decision making procedure (Wen, and Zhu, 2019). </a:t>
            </a:r>
          </a:p>
          <a:p>
            <a:r>
              <a:rPr lang="en-US" dirty="0">
                <a:latin typeface="Times New Roman" panose="02020603050405020304" pitchFamily="18" charset="0"/>
                <a:cs typeface="Times New Roman" panose="02020603050405020304" pitchFamily="18" charset="0"/>
              </a:rPr>
              <a:t>Company financial advisors utilises different tools and techniques to make a projections on the basis of historical evaluation and also decides company future performances and direction</a:t>
            </a:r>
          </a:p>
          <a:p>
            <a:r>
              <a:rPr lang="en-US" dirty="0">
                <a:latin typeface="Times New Roman" panose="02020603050405020304" pitchFamily="18" charset="0"/>
                <a:cs typeface="Times New Roman" panose="02020603050405020304" pitchFamily="18" charset="0"/>
              </a:rPr>
              <a:t>Different people use financial analysis for different purpose, but the key objective is to extract out an information for economic decisions- making purposes</a:t>
            </a:r>
          </a:p>
          <a:p>
            <a:r>
              <a:rPr lang="en-US" dirty="0">
                <a:latin typeface="Times New Roman" panose="02020603050405020304" pitchFamily="18" charset="0"/>
                <a:cs typeface="Times New Roman" panose="02020603050405020304" pitchFamily="18" charset="0"/>
              </a:rPr>
              <a:t>Financial statements mostly utilises for three purposes; to evaluate company financial positions, to evaluate cash flows of the company and determine the operating results.</a:t>
            </a:r>
          </a:p>
        </p:txBody>
      </p:sp>
    </p:spTree>
    <p:extLst>
      <p:ext uri="{BB962C8B-B14F-4D97-AF65-F5344CB8AC3E}">
        <p14:creationId xmlns:p14="http://schemas.microsoft.com/office/powerpoint/2010/main" val="3169124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Analysis </a:t>
            </a:r>
          </a:p>
        </p:txBody>
      </p:sp>
      <p:sp>
        <p:nvSpPr>
          <p:cNvPr id="3" name="Content Placeholder 2"/>
          <p:cNvSpPr>
            <a:spLocks noGrp="1"/>
          </p:cNvSpPr>
          <p:nvPr>
            <p:ph idx="1"/>
          </p:nvPr>
        </p:nvSpPr>
        <p:spPr>
          <a:xfrm>
            <a:off x="1141412" y="1787236"/>
            <a:ext cx="9905999" cy="4759037"/>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Every stakeholder use different financial statement as per their use (Ramsey, et al., 2016)</a:t>
            </a:r>
          </a:p>
          <a:p>
            <a:r>
              <a:rPr lang="en-US" dirty="0">
                <a:latin typeface="Times New Roman" panose="02020603050405020304" pitchFamily="18" charset="0"/>
                <a:cs typeface="Times New Roman" panose="02020603050405020304" pitchFamily="18" charset="0"/>
              </a:rPr>
              <a:t>Company financial department and top management focus on the monitoring the efficient utilisation of enterprise, internal financial system capital maintenance and appreciation and economic policies</a:t>
            </a:r>
          </a:p>
          <a:p>
            <a:r>
              <a:rPr lang="en-US" dirty="0">
                <a:latin typeface="Times New Roman" panose="02020603050405020304" pitchFamily="18" charset="0"/>
                <a:cs typeface="Times New Roman" panose="02020603050405020304" pitchFamily="18" charset="0"/>
              </a:rPr>
              <a:t>Financial factors take into consideration because this supports the investor to analyse the potential for investment in the company.</a:t>
            </a:r>
          </a:p>
          <a:p>
            <a:r>
              <a:rPr lang="en-US" dirty="0">
                <a:latin typeface="Times New Roman" panose="02020603050405020304" pitchFamily="18" charset="0"/>
                <a:cs typeface="Times New Roman" panose="02020603050405020304" pitchFamily="18" charset="0"/>
              </a:rPr>
              <a:t>Financial solvency is highly important for creditor’s point of view. </a:t>
            </a:r>
          </a:p>
          <a:p>
            <a:r>
              <a:rPr lang="en-US" dirty="0">
                <a:latin typeface="Times New Roman" panose="02020603050405020304" pitchFamily="18" charset="0"/>
                <a:cs typeface="Times New Roman" panose="02020603050405020304" pitchFamily="18" charset="0"/>
              </a:rPr>
              <a:t>This built a trust that company financial condition is good or bad, this also assist the creditors to analyse enterprise risk or degree of financial security (Schroeder, et al., 2019). </a:t>
            </a:r>
          </a:p>
        </p:txBody>
      </p:sp>
    </p:spTree>
    <p:extLst>
      <p:ext uri="{BB962C8B-B14F-4D97-AF65-F5344CB8AC3E}">
        <p14:creationId xmlns:p14="http://schemas.microsoft.com/office/powerpoint/2010/main" val="282302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Analysis of Ffion Ltd</a:t>
            </a:r>
          </a:p>
        </p:txBody>
      </p:sp>
      <p:sp>
        <p:nvSpPr>
          <p:cNvPr id="3" name="Content Placeholder 2"/>
          <p:cNvSpPr>
            <a:spLocks noGrp="1"/>
          </p:cNvSpPr>
          <p:nvPr>
            <p:ph idx="1"/>
          </p:nvPr>
        </p:nvSpPr>
        <p:spPr>
          <a:xfrm>
            <a:off x="1141412" y="1787236"/>
            <a:ext cx="9905999" cy="4759037"/>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Current liabilities of the company increases by 3.86% and this means that company need to pay more debts to the creditors as compare to the ratio of 2017</a:t>
            </a:r>
          </a:p>
          <a:p>
            <a:r>
              <a:rPr lang="en-US" dirty="0">
                <a:latin typeface="Times New Roman" panose="02020603050405020304" pitchFamily="18" charset="0"/>
                <a:cs typeface="Times New Roman" panose="02020603050405020304" pitchFamily="18" charset="0"/>
              </a:rPr>
              <a:t>Company current assets condition got improves and it raises by 17.02% in 2018.</a:t>
            </a:r>
          </a:p>
          <a:p>
            <a:r>
              <a:rPr lang="en-US" dirty="0">
                <a:latin typeface="Times New Roman" panose="02020603050405020304" pitchFamily="18" charset="0"/>
                <a:cs typeface="Times New Roman" panose="02020603050405020304" pitchFamily="18" charset="0"/>
              </a:rPr>
              <a:t>Company long term assets also raise by 2.94% in 2018</a:t>
            </a:r>
          </a:p>
          <a:p>
            <a:r>
              <a:rPr lang="en-US" dirty="0">
                <a:latin typeface="Times New Roman" panose="02020603050405020304" pitchFamily="18" charset="0"/>
                <a:cs typeface="Times New Roman" panose="02020603050405020304" pitchFamily="18" charset="0"/>
              </a:rPr>
              <a:t>Net income of Ffion Ltd decline by 50.72% in 2018 in contrast to 2017</a:t>
            </a:r>
          </a:p>
          <a:p>
            <a:r>
              <a:rPr lang="en-US" dirty="0">
                <a:latin typeface="Times New Roman" panose="02020603050405020304" pitchFamily="18" charset="0"/>
                <a:cs typeface="Times New Roman" panose="02020603050405020304" pitchFamily="18" charset="0"/>
              </a:rPr>
              <a:t>Net equity raised by 12.30% as this is the good sign for the company</a:t>
            </a:r>
          </a:p>
          <a:p>
            <a:r>
              <a:rPr lang="en-US" dirty="0">
                <a:latin typeface="Times New Roman" panose="02020603050405020304" pitchFamily="18" charset="0"/>
                <a:cs typeface="Times New Roman" panose="02020603050405020304" pitchFamily="18" charset="0"/>
              </a:rPr>
              <a:t>Interest ratio, debt ratio, and debit equity ratio of Ffion Ltd observed to be sound good</a:t>
            </a:r>
          </a:p>
          <a:p>
            <a:r>
              <a:rPr lang="en-US" dirty="0">
                <a:latin typeface="Times New Roman" panose="02020603050405020304" pitchFamily="18" charset="0"/>
                <a:cs typeface="Times New Roman" panose="02020603050405020304" pitchFamily="18" charset="0"/>
              </a:rPr>
              <a:t>Interest decline by 10 % debt ratio reduce by 6.34% and debt equity ratio cut down by 8.01% respectively</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4013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Analysis of Ffion Ltd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443503"/>
              </p:ext>
            </p:extLst>
          </p:nvPr>
        </p:nvGraphicFramePr>
        <p:xfrm>
          <a:off x="1028700" y="1743073"/>
          <a:ext cx="10267949" cy="4638681"/>
        </p:xfrm>
        <a:graphic>
          <a:graphicData uri="http://schemas.openxmlformats.org/drawingml/2006/table">
            <a:tbl>
              <a:tblPr firstRow="1" firstCol="1" bandRow="1">
                <a:tableStyleId>{5A111915-BE36-4E01-A7E5-04B1672EAD32}</a:tableStyleId>
              </a:tblPr>
              <a:tblGrid>
                <a:gridCol w="3333319">
                  <a:extLst>
                    <a:ext uri="{9D8B030D-6E8A-4147-A177-3AD203B41FA5}">
                      <a16:colId xmlns:a16="http://schemas.microsoft.com/office/drawing/2014/main" val="20000"/>
                    </a:ext>
                  </a:extLst>
                </a:gridCol>
                <a:gridCol w="163896">
                  <a:extLst>
                    <a:ext uri="{9D8B030D-6E8A-4147-A177-3AD203B41FA5}">
                      <a16:colId xmlns:a16="http://schemas.microsoft.com/office/drawing/2014/main" val="20001"/>
                    </a:ext>
                  </a:extLst>
                </a:gridCol>
                <a:gridCol w="1265775">
                  <a:extLst>
                    <a:ext uri="{9D8B030D-6E8A-4147-A177-3AD203B41FA5}">
                      <a16:colId xmlns:a16="http://schemas.microsoft.com/office/drawing/2014/main" val="20002"/>
                    </a:ext>
                  </a:extLst>
                </a:gridCol>
                <a:gridCol w="1538200">
                  <a:extLst>
                    <a:ext uri="{9D8B030D-6E8A-4147-A177-3AD203B41FA5}">
                      <a16:colId xmlns:a16="http://schemas.microsoft.com/office/drawing/2014/main" val="20003"/>
                    </a:ext>
                  </a:extLst>
                </a:gridCol>
                <a:gridCol w="2372083">
                  <a:extLst>
                    <a:ext uri="{9D8B030D-6E8A-4147-A177-3AD203B41FA5}">
                      <a16:colId xmlns:a16="http://schemas.microsoft.com/office/drawing/2014/main" val="20004"/>
                    </a:ext>
                  </a:extLst>
                </a:gridCol>
                <a:gridCol w="1594676">
                  <a:extLst>
                    <a:ext uri="{9D8B030D-6E8A-4147-A177-3AD203B41FA5}">
                      <a16:colId xmlns:a16="http://schemas.microsoft.com/office/drawing/2014/main" val="20005"/>
                    </a:ext>
                  </a:extLst>
                </a:gridCol>
              </a:tblGrid>
              <a:tr h="426516">
                <a:tc>
                  <a:txBody>
                    <a:bodyPr/>
                    <a:lstStyle/>
                    <a:p>
                      <a:pPr marL="0" marR="0" algn="ctr">
                        <a:lnSpc>
                          <a:spcPct val="150000"/>
                        </a:lnSpc>
                        <a:spcBef>
                          <a:spcPts val="0"/>
                        </a:spcBef>
                        <a:spcAft>
                          <a:spcPts val="0"/>
                        </a:spcAft>
                      </a:pPr>
                      <a:r>
                        <a:rPr lang="en-US" sz="1200" cap="all" dirty="0">
                          <a:effectLst/>
                          <a:latin typeface="Times New Roman" panose="02020603050405020304" pitchFamily="18" charset="0"/>
                          <a:cs typeface="Times New Roman" panose="02020603050405020304" pitchFamily="18" charset="0"/>
                        </a:rPr>
                        <a:t>Inputs: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gn="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2017</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2018</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Change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Status</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Current Liabilities</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855</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888</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3.86%</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Increase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800037">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Long-Term Liabilities</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150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150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No change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Current Assets</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1,839</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2,152</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17.02%</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Increase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Long-Term Assets</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1,700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1,750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2.94%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Increase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Equity</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2,684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3,014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12.30%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Increase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Net Income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623</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307</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50.72%</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Decrease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Interest</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9</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10%</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Decrease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Debt Ratio</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0.284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0.266</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6.34%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Decrease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426516">
                <a:tc gridSpan="2">
                  <a:txBody>
                    <a:bodyPr/>
                    <a:lstStyle/>
                    <a:p>
                      <a:pPr marL="0" marR="0" algn="ctr">
                        <a:lnSpc>
                          <a:spcPct val="150000"/>
                        </a:lnSpc>
                        <a:spcBef>
                          <a:spcPts val="0"/>
                        </a:spcBef>
                        <a:spcAft>
                          <a:spcPts val="0"/>
                        </a:spcAft>
                      </a:pPr>
                      <a:r>
                        <a:rPr lang="en-US" sz="1200" cap="all">
                          <a:effectLst/>
                          <a:latin typeface="Times New Roman" panose="02020603050405020304" pitchFamily="18" charset="0"/>
                          <a:cs typeface="Times New Roman" panose="02020603050405020304" pitchFamily="18" charset="0"/>
                        </a:rPr>
                        <a:t>Debt Equity Ratio</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0.3744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0.3444</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Times New Roman" panose="02020603050405020304" pitchFamily="18" charset="0"/>
                          <a:cs typeface="Times New Roman" panose="02020603050405020304" pitchFamily="18" charset="0"/>
                        </a:rPr>
                        <a:t>8.01%</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dirty="0">
                          <a:effectLst/>
                          <a:latin typeface="Times New Roman" panose="02020603050405020304" pitchFamily="18" charset="0"/>
                          <a:cs typeface="Times New Roman" panose="02020603050405020304" pitchFamily="18" charset="0"/>
                        </a:rPr>
                        <a:t>Decrease</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738707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Ratio Analysis </a:t>
            </a:r>
          </a:p>
        </p:txBody>
      </p:sp>
      <p:sp>
        <p:nvSpPr>
          <p:cNvPr id="3" name="Content Placeholder 2"/>
          <p:cNvSpPr>
            <a:spLocks noGrp="1"/>
          </p:cNvSpPr>
          <p:nvPr>
            <p:ph idx="1"/>
          </p:nvPr>
        </p:nvSpPr>
        <p:spPr>
          <a:xfrm>
            <a:off x="1141412" y="1787236"/>
            <a:ext cx="9905999" cy="4759037"/>
          </a:xfrm>
        </p:spPr>
        <p:txBody>
          <a:bodyPr>
            <a:normAutofit/>
          </a:bodyPr>
          <a:lstStyle/>
          <a:p>
            <a:r>
              <a:rPr lang="en-US" dirty="0">
                <a:latin typeface="Times New Roman" panose="02020603050405020304" pitchFamily="18" charset="0"/>
                <a:cs typeface="Times New Roman" panose="02020603050405020304" pitchFamily="18" charset="0"/>
              </a:rPr>
              <a:t>Account Payable to Sales</a:t>
            </a:r>
          </a:p>
          <a:p>
            <a:pPr marL="0" indent="0">
              <a:buNone/>
            </a:pPr>
            <a:r>
              <a:rPr lang="en-US" dirty="0">
                <a:latin typeface="Times New Roman" panose="02020603050405020304" pitchFamily="18" charset="0"/>
                <a:cs typeface="Times New Roman" panose="02020603050405020304" pitchFamily="18" charset="0"/>
              </a:rPr>
              <a:t>This ratio is extracted out by dividing the Account Payable to the net sales.</a:t>
            </a:r>
          </a:p>
          <a:p>
            <a:pPr marL="0" indent="0" algn="ctr">
              <a:buNone/>
            </a:pPr>
            <a:r>
              <a:rPr lang="en-US" dirty="0">
                <a:latin typeface="Times New Roman" panose="02020603050405020304" pitchFamily="18" charset="0"/>
                <a:cs typeface="Times New Roman" panose="02020603050405020304" pitchFamily="18" charset="0"/>
              </a:rPr>
              <a:t>AP / Net Sales * 100</a:t>
            </a:r>
          </a:p>
          <a:p>
            <a:pPr marL="0" indent="0" algn="ctr">
              <a:buNone/>
            </a:pPr>
            <a:r>
              <a:rPr lang="en-US" dirty="0">
                <a:latin typeface="Times New Roman" panose="02020603050405020304" pitchFamily="18" charset="0"/>
                <a:cs typeface="Times New Roman" panose="02020603050405020304" pitchFamily="18" charset="0"/>
              </a:rPr>
              <a:t>855/900 *100 = 9.5% (2017)</a:t>
            </a:r>
          </a:p>
          <a:p>
            <a:pPr marL="0" indent="0" algn="ctr">
              <a:buNone/>
            </a:pPr>
            <a:r>
              <a:rPr lang="en-US" dirty="0">
                <a:latin typeface="Times New Roman" panose="02020603050405020304" pitchFamily="18" charset="0"/>
                <a:cs typeface="Times New Roman" panose="02020603050405020304" pitchFamily="18" charset="0"/>
              </a:rPr>
              <a:t>888 /9500 * 100 = 9.3% (2017)</a:t>
            </a:r>
          </a:p>
          <a:p>
            <a:r>
              <a:rPr lang="en-US" dirty="0">
                <a:latin typeface="Times New Roman" panose="02020603050405020304" pitchFamily="18" charset="0"/>
                <a:cs typeface="Times New Roman" panose="02020603050405020304" pitchFamily="18" charset="0"/>
              </a:rPr>
              <a:t>In 2018 company further decline this ratio as compare to 2017 ratio. </a:t>
            </a:r>
          </a:p>
          <a:p>
            <a:r>
              <a:rPr lang="en-US" dirty="0">
                <a:latin typeface="Times New Roman" panose="02020603050405020304" pitchFamily="18" charset="0"/>
                <a:cs typeface="Times New Roman" panose="02020603050405020304" pitchFamily="18" charset="0"/>
              </a:rPr>
              <a:t>From this it has observed that company cut down its financing sources that come from supplier sides</a:t>
            </a:r>
          </a:p>
          <a:p>
            <a:pPr marL="0" indent="0" algn="ctr">
              <a:buNone/>
            </a:pPr>
            <a:endParaRPr lang="en-US" dirty="0">
              <a:latin typeface="Times New Roman" panose="02020603050405020304" pitchFamily="18" charset="0"/>
              <a:cs typeface="Times New Roman" panose="02020603050405020304" pitchFamily="18" charset="0"/>
            </a:endParaRPr>
          </a:p>
          <a:p>
            <a:pPr marL="0" indent="0" algn="ctr">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1284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Ratio Analysis </a:t>
            </a:r>
          </a:p>
        </p:txBody>
      </p:sp>
      <p:sp>
        <p:nvSpPr>
          <p:cNvPr id="3" name="Content Placeholder 2"/>
          <p:cNvSpPr>
            <a:spLocks noGrp="1"/>
          </p:cNvSpPr>
          <p:nvPr>
            <p:ph idx="1"/>
          </p:nvPr>
        </p:nvSpPr>
        <p:spPr>
          <a:xfrm>
            <a:off x="1141412" y="1787236"/>
            <a:ext cx="9905999" cy="4759037"/>
          </a:xfrm>
        </p:spPr>
        <p:txBody>
          <a:bodyPr>
            <a:normAutofit/>
          </a:bodyPr>
          <a:lstStyle/>
          <a:p>
            <a:r>
              <a:rPr lang="en-US" dirty="0">
                <a:latin typeface="Times New Roman" panose="02020603050405020304" pitchFamily="18" charset="0"/>
                <a:cs typeface="Times New Roman" panose="02020603050405020304" pitchFamily="18" charset="0"/>
              </a:rPr>
              <a:t>Current Ratio</a:t>
            </a:r>
          </a:p>
          <a:p>
            <a:pPr marL="0" indent="0" algn="ctr">
              <a:buNone/>
            </a:pPr>
            <a:r>
              <a:rPr lang="fr-FR" dirty="0">
                <a:latin typeface="Times New Roman" panose="02020603050405020304" pitchFamily="18" charset="0"/>
                <a:cs typeface="Times New Roman" panose="02020603050405020304" pitchFamily="18" charset="0"/>
              </a:rPr>
              <a:t>Current Assets / Current Liability</a:t>
            </a:r>
          </a:p>
          <a:p>
            <a:pPr marL="0" indent="0" algn="ctr">
              <a:buNone/>
            </a:pPr>
            <a:r>
              <a:rPr lang="fr-FR" dirty="0">
                <a:latin typeface="Times New Roman" panose="02020603050405020304" pitchFamily="18" charset="0"/>
                <a:cs typeface="Times New Roman" panose="02020603050405020304" pitchFamily="18" charset="0"/>
              </a:rPr>
              <a:t>1839 / 855 = 2.15 (2017)</a:t>
            </a:r>
          </a:p>
          <a:p>
            <a:pPr marL="0" indent="0" algn="ctr">
              <a:buNone/>
            </a:pPr>
            <a:r>
              <a:rPr lang="fr-FR" dirty="0">
                <a:latin typeface="Times New Roman" panose="02020603050405020304" pitchFamily="18" charset="0"/>
                <a:cs typeface="Times New Roman" panose="02020603050405020304" pitchFamily="18" charset="0"/>
              </a:rPr>
              <a:t>2152 / 888 = 2.42 (2018)</a:t>
            </a:r>
          </a:p>
          <a:p>
            <a:r>
              <a:rPr lang="en-US" dirty="0">
                <a:latin typeface="Times New Roman" panose="02020603050405020304" pitchFamily="18" charset="0"/>
                <a:cs typeface="Times New Roman" panose="02020603050405020304" pitchFamily="18" charset="0"/>
              </a:rPr>
              <a:t>Estimated values of current ratio of Ffion Ltd, it has explores that in both years company remained in a strong position to fulfill its short-term obligations because the value is greater than 2.</a:t>
            </a:r>
          </a:p>
          <a:p>
            <a:pPr marL="0" indent="0" algn="ctr">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6774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Ratio Analysis </a:t>
            </a:r>
          </a:p>
        </p:txBody>
      </p:sp>
      <p:sp>
        <p:nvSpPr>
          <p:cNvPr id="3" name="Content Placeholder 2"/>
          <p:cNvSpPr>
            <a:spLocks noGrp="1"/>
          </p:cNvSpPr>
          <p:nvPr>
            <p:ph idx="1"/>
          </p:nvPr>
        </p:nvSpPr>
        <p:spPr>
          <a:xfrm>
            <a:off x="1141412" y="1787236"/>
            <a:ext cx="9905999" cy="4759037"/>
          </a:xfrm>
        </p:spPr>
        <p:txBody>
          <a:bodyPr>
            <a:normAutofit/>
          </a:bodyPr>
          <a:lstStyle/>
          <a:p>
            <a:r>
              <a:rPr lang="en-US" dirty="0">
                <a:latin typeface="Times New Roman" panose="02020603050405020304" pitchFamily="18" charset="0"/>
                <a:cs typeface="Times New Roman" panose="02020603050405020304" pitchFamily="18" charset="0"/>
              </a:rPr>
              <a:t>Return on Equity Ratio</a:t>
            </a:r>
          </a:p>
          <a:p>
            <a:pPr marL="0" indent="0" algn="ctr">
              <a:buNone/>
            </a:pPr>
            <a:r>
              <a:rPr lang="en-US" dirty="0">
                <a:latin typeface="Times New Roman" panose="02020603050405020304" pitchFamily="18" charset="0"/>
                <a:cs typeface="Times New Roman" panose="02020603050405020304" pitchFamily="18" charset="0"/>
              </a:rPr>
              <a:t>RoE = Net Income / Shareholder Equity</a:t>
            </a:r>
          </a:p>
          <a:p>
            <a:pPr marL="0" indent="0" algn="ctr">
              <a:buNone/>
            </a:pPr>
            <a:r>
              <a:rPr lang="en-US" dirty="0">
                <a:latin typeface="Times New Roman" panose="02020603050405020304" pitchFamily="18" charset="0"/>
                <a:cs typeface="Times New Roman" panose="02020603050405020304" pitchFamily="18" charset="0"/>
              </a:rPr>
              <a:t>Return on Equity: 75.61(2017)</a:t>
            </a:r>
          </a:p>
          <a:p>
            <a:pPr marL="0" indent="0" algn="ctr">
              <a:buNone/>
            </a:pPr>
            <a:r>
              <a:rPr lang="en-US" dirty="0">
                <a:latin typeface="Times New Roman" panose="02020603050405020304" pitchFamily="18" charset="0"/>
                <a:cs typeface="Times New Roman" panose="02020603050405020304" pitchFamily="18" charset="0"/>
              </a:rPr>
              <a:t>Return on Equity: 16.26 (2018)</a:t>
            </a:r>
          </a:p>
          <a:p>
            <a:r>
              <a:rPr lang="en-US" dirty="0">
                <a:latin typeface="Times New Roman" panose="02020603050405020304" pitchFamily="18" charset="0"/>
                <a:cs typeface="Times New Roman" panose="02020603050405020304" pitchFamily="18" charset="0"/>
              </a:rPr>
              <a:t>From the estimated calculation, it has viewed that ROE of the company decline in 2018 that is 16.26 as compare to 2017 which is 75.61</a:t>
            </a:r>
          </a:p>
        </p:txBody>
      </p:sp>
    </p:spTree>
    <p:extLst>
      <p:ext uri="{BB962C8B-B14F-4D97-AF65-F5344CB8AC3E}">
        <p14:creationId xmlns:p14="http://schemas.microsoft.com/office/powerpoint/2010/main" val="30836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Ratio Analysis </a:t>
            </a:r>
          </a:p>
        </p:txBody>
      </p:sp>
      <p:sp>
        <p:nvSpPr>
          <p:cNvPr id="3" name="Content Placeholder 2"/>
          <p:cNvSpPr>
            <a:spLocks noGrp="1"/>
          </p:cNvSpPr>
          <p:nvPr>
            <p:ph idx="1"/>
          </p:nvPr>
        </p:nvSpPr>
        <p:spPr>
          <a:xfrm>
            <a:off x="1141412" y="1787236"/>
            <a:ext cx="9905999" cy="4759037"/>
          </a:xfrm>
        </p:spPr>
        <p:txBody>
          <a:bodyPr>
            <a:normAutofit/>
          </a:bodyPr>
          <a:lstStyle/>
          <a:p>
            <a:r>
              <a:rPr lang="en-US" dirty="0">
                <a:latin typeface="Times New Roman" panose="02020603050405020304" pitchFamily="18" charset="0"/>
                <a:cs typeface="Times New Roman" panose="02020603050405020304" pitchFamily="18" charset="0"/>
              </a:rPr>
              <a:t>Return on Sales </a:t>
            </a:r>
          </a:p>
          <a:p>
            <a:pPr marL="0" indent="0" algn="ctr">
              <a:buNone/>
            </a:pPr>
            <a:r>
              <a:rPr lang="en-US" dirty="0">
                <a:latin typeface="Times New Roman" panose="02020603050405020304" pitchFamily="18" charset="0"/>
                <a:cs typeface="Times New Roman" panose="02020603050405020304" pitchFamily="18" charset="0"/>
              </a:rPr>
              <a:t>Return on sales = profit / sales</a:t>
            </a:r>
          </a:p>
          <a:p>
            <a:pPr marL="0" indent="0" algn="ctr">
              <a:buNone/>
            </a:pPr>
            <a:r>
              <a:rPr lang="en-US" dirty="0">
                <a:latin typeface="Times New Roman" panose="02020603050405020304" pitchFamily="18" charset="0"/>
                <a:cs typeface="Times New Roman" panose="02020603050405020304" pitchFamily="18" charset="0"/>
              </a:rPr>
              <a:t>Profit margin on sales is 6.92%</a:t>
            </a:r>
          </a:p>
          <a:p>
            <a:pPr marL="0" indent="0" algn="ctr">
              <a:buNone/>
            </a:pPr>
            <a:r>
              <a:rPr lang="en-US" dirty="0">
                <a:latin typeface="Times New Roman" panose="02020603050405020304" pitchFamily="18" charset="0"/>
                <a:cs typeface="Times New Roman" panose="02020603050405020304" pitchFamily="18" charset="0"/>
              </a:rPr>
              <a:t>Profit margin on sales is 3.23%</a:t>
            </a:r>
          </a:p>
          <a:p>
            <a:r>
              <a:rPr lang="en-US" dirty="0">
                <a:latin typeface="Times New Roman" panose="02020603050405020304" pitchFamily="18" charset="0"/>
                <a:cs typeface="Times New Roman" panose="02020603050405020304" pitchFamily="18" charset="0"/>
              </a:rPr>
              <a:t>sales decline by 50% in the year 2018. </a:t>
            </a:r>
          </a:p>
          <a:p>
            <a:r>
              <a:rPr lang="en-US" dirty="0">
                <a:latin typeface="Times New Roman" panose="02020603050405020304" pitchFamily="18" charset="0"/>
                <a:cs typeface="Times New Roman" panose="02020603050405020304" pitchFamily="18" charset="0"/>
              </a:rPr>
              <a:t>Company Return on Sales in 2017 is 6.92 which is higher than the estimated value of 2018</a:t>
            </a:r>
          </a:p>
        </p:txBody>
      </p:sp>
    </p:spTree>
    <p:extLst>
      <p:ext uri="{BB962C8B-B14F-4D97-AF65-F5344CB8AC3E}">
        <p14:creationId xmlns:p14="http://schemas.microsoft.com/office/powerpoint/2010/main" val="4276258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Ratio Analysis </a:t>
            </a:r>
          </a:p>
        </p:txBody>
      </p:sp>
      <p:sp>
        <p:nvSpPr>
          <p:cNvPr id="3" name="Content Placeholder 2"/>
          <p:cNvSpPr>
            <a:spLocks noGrp="1"/>
          </p:cNvSpPr>
          <p:nvPr>
            <p:ph idx="1"/>
          </p:nvPr>
        </p:nvSpPr>
        <p:spPr>
          <a:xfrm>
            <a:off x="1141412" y="1787236"/>
            <a:ext cx="9905999" cy="4759037"/>
          </a:xfrm>
        </p:spPr>
        <p:txBody>
          <a:bodyPr>
            <a:normAutofit fontScale="92500"/>
          </a:bodyPr>
          <a:lstStyle/>
          <a:p>
            <a:r>
              <a:rPr lang="en-US" dirty="0">
                <a:latin typeface="Times New Roman" panose="02020603050405020304" pitchFamily="18" charset="0"/>
                <a:cs typeface="Times New Roman" panose="02020603050405020304" pitchFamily="18" charset="0"/>
              </a:rPr>
              <a:t>Return on Assets Ratio</a:t>
            </a:r>
          </a:p>
          <a:p>
            <a:pPr marL="0" indent="0" algn="ctr">
              <a:buNone/>
            </a:pPr>
            <a:r>
              <a:rPr lang="en-US" dirty="0">
                <a:latin typeface="Times New Roman" panose="02020603050405020304" pitchFamily="18" charset="0"/>
                <a:cs typeface="Times New Roman" panose="02020603050405020304" pitchFamily="18" charset="0"/>
              </a:rPr>
              <a:t>Net Income / Total Assets</a:t>
            </a:r>
          </a:p>
          <a:p>
            <a:pPr marL="0" indent="0" algn="ctr">
              <a:buNone/>
            </a:pPr>
            <a:r>
              <a:rPr lang="en-US" dirty="0">
                <a:latin typeface="Times New Roman" panose="02020603050405020304" pitchFamily="18" charset="0"/>
                <a:cs typeface="Times New Roman" panose="02020603050405020304" pitchFamily="18" charset="0"/>
              </a:rPr>
              <a:t>RoA: 34.06%  (2017)</a:t>
            </a:r>
          </a:p>
          <a:p>
            <a:pPr marL="0" indent="0" algn="ctr">
              <a:buNone/>
            </a:pPr>
            <a:r>
              <a:rPr lang="en-US" dirty="0">
                <a:latin typeface="Times New Roman" panose="02020603050405020304" pitchFamily="18" charset="0"/>
                <a:cs typeface="Times New Roman" panose="02020603050405020304" pitchFamily="18" charset="0"/>
              </a:rPr>
              <a:t>RoA: 14.44% (2018)    </a:t>
            </a:r>
          </a:p>
          <a:p>
            <a:pPr marL="0" indent="0" algn="ctr">
              <a:buNone/>
            </a:pPr>
            <a:r>
              <a:rPr lang="en-US" dirty="0">
                <a:latin typeface="Times New Roman" panose="02020603050405020304" pitchFamily="18" charset="0"/>
                <a:cs typeface="Times New Roman" panose="02020603050405020304" pitchFamily="18" charset="0"/>
              </a:rPr>
              <a:t>	</a:t>
            </a:r>
          </a:p>
          <a:p>
            <a:r>
              <a:rPr lang="en-US" dirty="0">
                <a:latin typeface="Times New Roman" panose="02020603050405020304" pitchFamily="18" charset="0"/>
                <a:cs typeface="Times New Roman" panose="02020603050405020304" pitchFamily="18" charset="0"/>
              </a:rPr>
              <a:t>From the estimated results it has explores that ROA of Ffion Ltd sharply decline in 2018 (14.44%) as compare to 2017 (36.06%). </a:t>
            </a:r>
          </a:p>
          <a:p>
            <a:r>
              <a:rPr lang="en-US" dirty="0">
                <a:latin typeface="Times New Roman" panose="02020603050405020304" pitchFamily="18" charset="0"/>
                <a:cs typeface="Times New Roman" panose="02020603050405020304" pitchFamily="18" charset="0"/>
              </a:rPr>
              <a:t>This shown that in the year 2018 company financial position is not satisfactory because return on investment decline due to increase in liability ratio. </a:t>
            </a:r>
          </a:p>
        </p:txBody>
      </p:sp>
    </p:spTree>
    <p:extLst>
      <p:ext uri="{BB962C8B-B14F-4D97-AF65-F5344CB8AC3E}">
        <p14:creationId xmlns:p14="http://schemas.microsoft.com/office/powerpoint/2010/main" val="3985932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Financial Ratio Analysis </a:t>
            </a:r>
          </a:p>
        </p:txBody>
      </p:sp>
      <p:sp>
        <p:nvSpPr>
          <p:cNvPr id="3" name="Content Placeholder 2"/>
          <p:cNvSpPr>
            <a:spLocks noGrp="1"/>
          </p:cNvSpPr>
          <p:nvPr>
            <p:ph idx="1"/>
          </p:nvPr>
        </p:nvSpPr>
        <p:spPr>
          <a:xfrm>
            <a:off x="1141412" y="1787236"/>
            <a:ext cx="9905999" cy="4759037"/>
          </a:xfrm>
        </p:spPr>
        <p:txBody>
          <a:bodyPr>
            <a:normAutofit lnSpcReduction="10000"/>
          </a:bodyPr>
          <a:lstStyle/>
          <a:p>
            <a:r>
              <a:rPr lang="en-US" dirty="0">
                <a:latin typeface="Times New Roman" panose="02020603050405020304" pitchFamily="18" charset="0"/>
                <a:cs typeface="Times New Roman" panose="02020603050405020304" pitchFamily="18" charset="0"/>
              </a:rPr>
              <a:t>Debt to Equity Ratio</a:t>
            </a:r>
          </a:p>
          <a:p>
            <a:pPr marL="0" indent="0" algn="ctr">
              <a:buNone/>
            </a:pPr>
            <a:endParaRPr lang="en-US" dirty="0">
              <a:latin typeface="Times New Roman" panose="02020603050405020304" pitchFamily="18" charset="0"/>
              <a:cs typeface="Times New Roman" panose="02020603050405020304" pitchFamily="18" charset="0"/>
            </a:endParaRPr>
          </a:p>
          <a:p>
            <a:pPr marL="0" indent="0" algn="ctr">
              <a:buNone/>
            </a:pPr>
            <a:r>
              <a:rPr lang="en-US" dirty="0">
                <a:latin typeface="Times New Roman" panose="02020603050405020304" pitchFamily="18" charset="0"/>
                <a:cs typeface="Times New Roman" panose="02020603050405020304" pitchFamily="18" charset="0"/>
              </a:rPr>
              <a:t>Total liabilities / total shareholder equity</a:t>
            </a:r>
          </a:p>
          <a:p>
            <a:pPr marL="0" indent="0" algn="ctr">
              <a:buNone/>
            </a:pPr>
            <a:r>
              <a:rPr lang="en-US" dirty="0">
                <a:latin typeface="Times New Roman" panose="02020603050405020304" pitchFamily="18" charset="0"/>
                <a:cs typeface="Times New Roman" panose="02020603050405020304" pitchFamily="18" charset="0"/>
              </a:rPr>
              <a:t>DoE: 0.32 (2017)</a:t>
            </a:r>
          </a:p>
          <a:p>
            <a:pPr marL="0" indent="0" algn="ctr">
              <a:buNone/>
            </a:pPr>
            <a:r>
              <a:rPr lang="en-US" dirty="0">
                <a:latin typeface="Times New Roman" panose="02020603050405020304" pitchFamily="18" charset="0"/>
                <a:cs typeface="Times New Roman" panose="02020603050405020304" pitchFamily="18" charset="0"/>
              </a:rPr>
              <a:t>DoE: 0.29 (2018)</a:t>
            </a:r>
          </a:p>
          <a:p>
            <a:r>
              <a:rPr lang="en-US" dirty="0">
                <a:latin typeface="Times New Roman" panose="02020603050405020304" pitchFamily="18" charset="0"/>
                <a:cs typeface="Times New Roman" panose="02020603050405020304" pitchFamily="18" charset="0"/>
              </a:rPr>
              <a:t>Company debt ratio declined in 2018 and reaches up to 0.29 as compare to 0.32 in 2017. </a:t>
            </a:r>
          </a:p>
          <a:p>
            <a:r>
              <a:rPr lang="en-US" dirty="0">
                <a:latin typeface="Times New Roman" panose="02020603050405020304" pitchFamily="18" charset="0"/>
                <a:cs typeface="Times New Roman" panose="02020603050405020304" pitchFamily="18" charset="0"/>
              </a:rPr>
              <a:t>This shown that company control its fund financing approach and cut down its debt financing method to run its operations. </a:t>
            </a:r>
          </a:p>
        </p:txBody>
      </p:sp>
    </p:spTree>
    <p:extLst>
      <p:ext uri="{BB962C8B-B14F-4D97-AF65-F5344CB8AC3E}">
        <p14:creationId xmlns:p14="http://schemas.microsoft.com/office/powerpoint/2010/main" val="350130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141412" y="1787236"/>
            <a:ext cx="9905999" cy="4759037"/>
          </a:xfrm>
        </p:spPr>
        <p:txBody>
          <a:bodyPr>
            <a:normAutofit fontScale="92500"/>
          </a:bodyPr>
          <a:lstStyle/>
          <a:p>
            <a:r>
              <a:rPr lang="en-US" dirty="0">
                <a:latin typeface="Times New Roman" panose="02020603050405020304" pitchFamily="18" charset="0"/>
                <a:cs typeface="Times New Roman" panose="02020603050405020304" pitchFamily="18" charset="0"/>
              </a:rPr>
              <a:t>Financial analysis is highly valuable to the company as well as for its stakeholders. </a:t>
            </a:r>
          </a:p>
          <a:p>
            <a:r>
              <a:rPr lang="en-US" dirty="0">
                <a:latin typeface="Times New Roman" panose="02020603050405020304" pitchFamily="18" charset="0"/>
                <a:cs typeface="Times New Roman" panose="02020603050405020304" pitchFamily="18" charset="0"/>
              </a:rPr>
              <a:t>There are different types of financial analysis that are used for different purposes.</a:t>
            </a:r>
          </a:p>
          <a:p>
            <a:r>
              <a:rPr lang="en-US" dirty="0">
                <a:latin typeface="Times New Roman" panose="02020603050405020304" pitchFamily="18" charset="0"/>
                <a:cs typeface="Times New Roman" panose="02020603050405020304" pitchFamily="18" charset="0"/>
              </a:rPr>
              <a:t>Financial analysis keenly important of company top management who directly involves in decision-making process and strategic planning. </a:t>
            </a:r>
          </a:p>
          <a:p>
            <a:r>
              <a:rPr lang="en-US" dirty="0">
                <a:latin typeface="Times New Roman" panose="02020603050405020304" pitchFamily="18" charset="0"/>
                <a:cs typeface="Times New Roman" panose="02020603050405020304" pitchFamily="18" charset="0"/>
              </a:rPr>
              <a:t>Ffion Ltd is selected and its financial statements are analysed. </a:t>
            </a:r>
          </a:p>
          <a:p>
            <a:r>
              <a:rPr lang="en-US" dirty="0">
                <a:latin typeface="Times New Roman" panose="02020603050405020304" pitchFamily="18" charset="0"/>
                <a:cs typeface="Times New Roman" panose="02020603050405020304" pitchFamily="18" charset="0"/>
              </a:rPr>
              <a:t>Estimated results shown that some of company financial ratios are significant such as Debt to Equity Ratio, Current Ratio and Account Payable to Sales. </a:t>
            </a:r>
          </a:p>
          <a:p>
            <a:r>
              <a:rPr lang="en-US" dirty="0">
                <a:latin typeface="Times New Roman" panose="02020603050405020304" pitchFamily="18" charset="0"/>
                <a:cs typeface="Times New Roman" panose="02020603050405020304" pitchFamily="18" charset="0"/>
              </a:rPr>
              <a:t>While the other financial ratios depicts that financial position of the company is not highly satisfactory. </a:t>
            </a:r>
          </a:p>
        </p:txBody>
      </p:sp>
    </p:spTree>
    <p:extLst>
      <p:ext uri="{BB962C8B-B14F-4D97-AF65-F5344CB8AC3E}">
        <p14:creationId xmlns:p14="http://schemas.microsoft.com/office/powerpoint/2010/main" val="3549513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References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41412" y="1787236"/>
            <a:ext cx="9905999" cy="4759037"/>
          </a:xfrm>
        </p:spPr>
        <p:txBody>
          <a:bodyPr>
            <a:normAutofit fontScale="55000" lnSpcReduction="20000"/>
          </a:bodyPr>
          <a:lstStyle/>
          <a:p>
            <a:r>
              <a:rPr lang="en-US" dirty="0">
                <a:latin typeface="Times New Roman" panose="02020603050405020304" pitchFamily="18" charset="0"/>
                <a:cs typeface="Times New Roman" panose="02020603050405020304" pitchFamily="18" charset="0"/>
              </a:rPr>
              <a:t>Chu, P.L., </a:t>
            </a:r>
            <a:r>
              <a:rPr lang="en-US" dirty="0" err="1">
                <a:latin typeface="Times New Roman" panose="02020603050405020304" pitchFamily="18" charset="0"/>
                <a:cs typeface="Times New Roman" panose="02020603050405020304" pitchFamily="18" charset="0"/>
              </a:rPr>
              <a:t>Vanderghem</a:t>
            </a:r>
            <a:r>
              <a:rPr lang="en-US" dirty="0">
                <a:latin typeface="Times New Roman" panose="02020603050405020304" pitchFamily="18" charset="0"/>
                <a:cs typeface="Times New Roman" panose="02020603050405020304" pitchFamily="18" charset="0"/>
              </a:rPr>
              <a:t>, C., MacLean, H.L. and Saville, B.A., 2017. Financial analysis and risk assessment of </a:t>
            </a:r>
            <a:r>
              <a:rPr lang="en-US" dirty="0" err="1">
                <a:latin typeface="Times New Roman" panose="02020603050405020304" pitchFamily="18" charset="0"/>
                <a:cs typeface="Times New Roman" panose="02020603050405020304" pitchFamily="18" charset="0"/>
              </a:rPr>
              <a:t>hydroprocessed</a:t>
            </a:r>
            <a:r>
              <a:rPr lang="en-US" dirty="0">
                <a:latin typeface="Times New Roman" panose="02020603050405020304" pitchFamily="18" charset="0"/>
                <a:cs typeface="Times New Roman" panose="02020603050405020304" pitchFamily="18" charset="0"/>
              </a:rPr>
              <a:t> renewable jet fuel production from </a:t>
            </a:r>
            <a:r>
              <a:rPr lang="en-US" dirty="0" err="1">
                <a:latin typeface="Times New Roman" panose="02020603050405020304" pitchFamily="18" charset="0"/>
                <a:cs typeface="Times New Roman" panose="02020603050405020304" pitchFamily="18" charset="0"/>
              </a:rPr>
              <a:t>camelina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carinata</a:t>
            </a:r>
            <a:r>
              <a:rPr lang="en-US" dirty="0">
                <a:latin typeface="Times New Roman" panose="02020603050405020304" pitchFamily="18" charset="0"/>
                <a:cs typeface="Times New Roman" panose="02020603050405020304" pitchFamily="18" charset="0"/>
              </a:rPr>
              <a:t> and used cooking oil. Applied energy, 198, pp.401-409.</a:t>
            </a:r>
          </a:p>
          <a:p>
            <a:r>
              <a:rPr lang="en-US" dirty="0" err="1">
                <a:latin typeface="Times New Roman" panose="02020603050405020304" pitchFamily="18" charset="0"/>
                <a:cs typeface="Times New Roman" panose="02020603050405020304" pitchFamily="18" charset="0"/>
              </a:rPr>
              <a:t>Domínguez</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Martínez</a:t>
            </a:r>
            <a:r>
              <a:rPr lang="en-US" dirty="0">
                <a:latin typeface="Times New Roman" panose="02020603050405020304" pitchFamily="18" charset="0"/>
                <a:cs typeface="Times New Roman" panose="02020603050405020304" pitchFamily="18" charset="0"/>
              </a:rPr>
              <a:t>-Navarro, A., </a:t>
            </a:r>
            <a:r>
              <a:rPr lang="en-US" dirty="0" err="1">
                <a:latin typeface="Times New Roman" panose="02020603050405020304" pitchFamily="18" charset="0"/>
                <a:cs typeface="Times New Roman" panose="02020603050405020304" pitchFamily="18" charset="0"/>
              </a:rPr>
              <a:t>López</a:t>
            </a:r>
            <a:r>
              <a:rPr lang="en-US" dirty="0">
                <a:latin typeface="Times New Roman" panose="02020603050405020304" pitchFamily="18" charset="0"/>
                <a:cs typeface="Times New Roman" panose="02020603050405020304" pitchFamily="18" charset="0"/>
              </a:rPr>
              <a:t>-Mata, E., </a:t>
            </a:r>
            <a:r>
              <a:rPr lang="en-US" dirty="0" err="1">
                <a:latin typeface="Times New Roman" panose="02020603050405020304" pitchFamily="18" charset="0"/>
                <a:cs typeface="Times New Roman" panose="02020603050405020304" pitchFamily="18" charset="0"/>
              </a:rPr>
              <a:t>Tarjuelo</a:t>
            </a:r>
            <a:r>
              <a:rPr lang="en-US" dirty="0">
                <a:latin typeface="Times New Roman" panose="02020603050405020304" pitchFamily="18" charset="0"/>
                <a:cs typeface="Times New Roman" panose="02020603050405020304" pitchFamily="18" charset="0"/>
              </a:rPr>
              <a:t>, J.M. and </a:t>
            </a:r>
            <a:r>
              <a:rPr lang="en-US" dirty="0" err="1">
                <a:latin typeface="Times New Roman" panose="02020603050405020304" pitchFamily="18" charset="0"/>
                <a:cs typeface="Times New Roman" panose="02020603050405020304" pitchFamily="18" charset="0"/>
              </a:rPr>
              <a:t>Martínez</a:t>
            </a:r>
            <a:r>
              <a:rPr lang="en-US" dirty="0">
                <a:latin typeface="Times New Roman" panose="02020603050405020304" pitchFamily="18" charset="0"/>
                <a:cs typeface="Times New Roman" panose="02020603050405020304" pitchFamily="18" charset="0"/>
              </a:rPr>
              <a:t>-Romero, A., 2017. Real farm management depending on the available volume of irrigation water (part I): Financial analysis. Agricultural Water Management, 192, pp.71-84.</a:t>
            </a:r>
          </a:p>
          <a:p>
            <a:r>
              <a:rPr lang="en-US" dirty="0" err="1">
                <a:latin typeface="Times New Roman" panose="02020603050405020304" pitchFamily="18" charset="0"/>
                <a:cs typeface="Times New Roman" panose="02020603050405020304" pitchFamily="18" charset="0"/>
              </a:rPr>
              <a:t>Maina</a:t>
            </a:r>
            <a:r>
              <a:rPr lang="en-US" dirty="0">
                <a:latin typeface="Times New Roman" panose="02020603050405020304" pitchFamily="18" charset="0"/>
                <a:cs typeface="Times New Roman" panose="02020603050405020304" pitchFamily="18" charset="0"/>
              </a:rPr>
              <a:t>, F.G. and </a:t>
            </a:r>
            <a:r>
              <a:rPr lang="en-US" dirty="0" err="1">
                <a:latin typeface="Times New Roman" panose="02020603050405020304" pitchFamily="18" charset="0"/>
                <a:cs typeface="Times New Roman" panose="02020603050405020304" pitchFamily="18" charset="0"/>
              </a:rPr>
              <a:t>Sakwa</a:t>
            </a:r>
            <a:r>
              <a:rPr lang="en-US" dirty="0">
                <a:latin typeface="Times New Roman" panose="02020603050405020304" pitchFamily="18" charset="0"/>
                <a:cs typeface="Times New Roman" panose="02020603050405020304" pitchFamily="18" charset="0"/>
              </a:rPr>
              <a:t>, M.M., 2017. Understanding financial distress among listed firms in Nairobi stock exchange: A quantitative approach using the Z-score multi-discriminant financial analysis model.</a:t>
            </a:r>
          </a:p>
          <a:p>
            <a:r>
              <a:rPr lang="en-US" dirty="0">
                <a:latin typeface="Times New Roman" panose="02020603050405020304" pitchFamily="18" charset="0"/>
                <a:cs typeface="Times New Roman" panose="02020603050405020304" pitchFamily="18" charset="0"/>
              </a:rPr>
              <a:t>Ramsey, S.D., Bansal, A., </a:t>
            </a:r>
            <a:r>
              <a:rPr lang="en-US" dirty="0" err="1">
                <a:latin typeface="Times New Roman" panose="02020603050405020304" pitchFamily="18" charset="0"/>
                <a:cs typeface="Times New Roman" panose="02020603050405020304" pitchFamily="18" charset="0"/>
              </a:rPr>
              <a:t>Fedorenko</a:t>
            </a:r>
            <a:r>
              <a:rPr lang="en-US" dirty="0">
                <a:latin typeface="Times New Roman" panose="02020603050405020304" pitchFamily="18" charset="0"/>
                <a:cs typeface="Times New Roman" panose="02020603050405020304" pitchFamily="18" charset="0"/>
              </a:rPr>
              <a:t>, C.R., </a:t>
            </a:r>
            <a:r>
              <a:rPr lang="en-US" dirty="0" err="1">
                <a:latin typeface="Times New Roman" panose="02020603050405020304" pitchFamily="18" charset="0"/>
                <a:cs typeface="Times New Roman" panose="02020603050405020304" pitchFamily="18" charset="0"/>
              </a:rPr>
              <a:t>Blough</a:t>
            </a:r>
            <a:r>
              <a:rPr lang="en-US" dirty="0">
                <a:latin typeface="Times New Roman" panose="02020603050405020304" pitchFamily="18" charset="0"/>
                <a:cs typeface="Times New Roman" panose="02020603050405020304" pitchFamily="18" charset="0"/>
              </a:rPr>
              <a:t>, D.K., Overstreet, K.A., </a:t>
            </a:r>
            <a:r>
              <a:rPr lang="en-US" dirty="0" err="1">
                <a:latin typeface="Times New Roman" panose="02020603050405020304" pitchFamily="18" charset="0"/>
                <a:cs typeface="Times New Roman" panose="02020603050405020304" pitchFamily="18" charset="0"/>
              </a:rPr>
              <a:t>Shankaran</a:t>
            </a:r>
            <a:r>
              <a:rPr lang="en-US" dirty="0">
                <a:latin typeface="Times New Roman" panose="02020603050405020304" pitchFamily="18" charset="0"/>
                <a:cs typeface="Times New Roman" panose="02020603050405020304" pitchFamily="18" charset="0"/>
              </a:rPr>
              <a:t>, V. and Newcomb, P., 2016. Financial insolvency as a risk factor for early mortality among patients with cancer. Journal of Clinical Oncology, 34(9), p.980.</a:t>
            </a:r>
          </a:p>
          <a:p>
            <a:r>
              <a:rPr lang="en-US" dirty="0">
                <a:latin typeface="Times New Roman" panose="02020603050405020304" pitchFamily="18" charset="0"/>
                <a:cs typeface="Times New Roman" panose="02020603050405020304" pitchFamily="18" charset="0"/>
              </a:rPr>
              <a:t>Riley, E.B., </a:t>
            </a:r>
            <a:r>
              <a:rPr lang="en-US" dirty="0" err="1">
                <a:latin typeface="Times New Roman" panose="02020603050405020304" pitchFamily="18" charset="0"/>
                <a:cs typeface="Times New Roman" panose="02020603050405020304" pitchFamily="18" charset="0"/>
              </a:rPr>
              <a:t>Fieldston</a:t>
            </a:r>
            <a:r>
              <a:rPr lang="en-US" dirty="0">
                <a:latin typeface="Times New Roman" panose="02020603050405020304" pitchFamily="18" charset="0"/>
                <a:cs typeface="Times New Roman" panose="02020603050405020304" pitchFamily="18" charset="0"/>
              </a:rPr>
              <a:t>, E.S., </a:t>
            </a:r>
            <a:r>
              <a:rPr lang="en-US" dirty="0" err="1">
                <a:latin typeface="Times New Roman" panose="02020603050405020304" pitchFamily="18" charset="0"/>
                <a:cs typeface="Times New Roman" panose="02020603050405020304" pitchFamily="18" charset="0"/>
              </a:rPr>
              <a:t>Xanthopoulos</a:t>
            </a:r>
            <a:r>
              <a:rPr lang="en-US" dirty="0">
                <a:latin typeface="Times New Roman" panose="02020603050405020304" pitchFamily="18" charset="0"/>
                <a:cs typeface="Times New Roman" panose="02020603050405020304" pitchFamily="18" charset="0"/>
              </a:rPr>
              <a:t>, M.S., Beck, S.E., </a:t>
            </a:r>
            <a:r>
              <a:rPr lang="en-US" dirty="0" err="1">
                <a:latin typeface="Times New Roman" panose="02020603050405020304" pitchFamily="18" charset="0"/>
                <a:cs typeface="Times New Roman" panose="02020603050405020304" pitchFamily="18" charset="0"/>
              </a:rPr>
              <a:t>Menello</a:t>
            </a:r>
            <a:r>
              <a:rPr lang="en-US" dirty="0">
                <a:latin typeface="Times New Roman" panose="02020603050405020304" pitchFamily="18" charset="0"/>
                <a:cs typeface="Times New Roman" panose="02020603050405020304" pitchFamily="18" charset="0"/>
              </a:rPr>
              <a:t>, M.K., Matthews, E. and Marcus, C.L., 2016. Financial analysis of an intensive pediatric continuous positive airway pressure program. Sleep, 40(2), p.zsw051.</a:t>
            </a:r>
          </a:p>
          <a:p>
            <a:r>
              <a:rPr lang="en-US" dirty="0">
                <a:latin typeface="Times New Roman" panose="02020603050405020304" pitchFamily="18" charset="0"/>
                <a:cs typeface="Times New Roman" panose="02020603050405020304" pitchFamily="18" charset="0"/>
              </a:rPr>
              <a:t>Schroeder, R.G., Clark, M.W. and </a:t>
            </a:r>
            <a:r>
              <a:rPr lang="en-US" dirty="0" err="1">
                <a:latin typeface="Times New Roman" panose="02020603050405020304" pitchFamily="18" charset="0"/>
                <a:cs typeface="Times New Roman" panose="02020603050405020304" pitchFamily="18" charset="0"/>
              </a:rPr>
              <a:t>Cathey</a:t>
            </a:r>
            <a:r>
              <a:rPr lang="en-US" dirty="0">
                <a:latin typeface="Times New Roman" panose="02020603050405020304" pitchFamily="18" charset="0"/>
                <a:cs typeface="Times New Roman" panose="02020603050405020304" pitchFamily="18" charset="0"/>
              </a:rPr>
              <a:t>, J.M., 2019. Financial accounting theory and analysis: text and cases. John Wiley &amp; Sons.</a:t>
            </a:r>
          </a:p>
          <a:p>
            <a:r>
              <a:rPr lang="en-US" dirty="0">
                <a:latin typeface="Times New Roman" panose="02020603050405020304" pitchFamily="18" charset="0"/>
                <a:cs typeface="Times New Roman" panose="02020603050405020304" pitchFamily="18" charset="0"/>
              </a:rPr>
              <a:t>Wen, H. and Zhu, T., 2019. Interpretation of Financial Statements.</a:t>
            </a:r>
          </a:p>
          <a:p>
            <a:r>
              <a:rPr lang="en-US" dirty="0">
                <a:latin typeface="Times New Roman" panose="02020603050405020304" pitchFamily="18" charset="0"/>
                <a:cs typeface="Times New Roman" panose="02020603050405020304" pitchFamily="18" charset="0"/>
              </a:rPr>
              <a:t>Williams, E.E. and </a:t>
            </a:r>
            <a:r>
              <a:rPr lang="en-US" dirty="0" err="1">
                <a:latin typeface="Times New Roman" panose="02020603050405020304" pitchFamily="18" charset="0"/>
                <a:cs typeface="Times New Roman" panose="02020603050405020304" pitchFamily="18" charset="0"/>
              </a:rPr>
              <a:t>Dobelman</a:t>
            </a:r>
            <a:r>
              <a:rPr lang="en-US" dirty="0">
                <a:latin typeface="Times New Roman" panose="02020603050405020304" pitchFamily="18" charset="0"/>
                <a:cs typeface="Times New Roman" panose="02020603050405020304" pitchFamily="18" charset="0"/>
              </a:rPr>
              <a:t>, J.A., 2017. Financial statement analysis. World Scientific Book Chapters, pp.109-169.</a:t>
            </a:r>
          </a:p>
          <a:p>
            <a:r>
              <a:rPr lang="en-US" dirty="0">
                <a:latin typeface="Times New Roman" panose="02020603050405020304" pitchFamily="18" charset="0"/>
                <a:cs typeface="Times New Roman" panose="02020603050405020304" pitchFamily="18" charset="0"/>
              </a:rPr>
              <a:t>Wu, D., Aye, L., Ngo, T. and </a:t>
            </a:r>
            <a:r>
              <a:rPr lang="en-US" dirty="0" err="1">
                <a:latin typeface="Times New Roman" panose="02020603050405020304" pitchFamily="18" charset="0"/>
                <a:cs typeface="Times New Roman" panose="02020603050405020304" pitchFamily="18" charset="0"/>
              </a:rPr>
              <a:t>Mendis</a:t>
            </a:r>
            <a:r>
              <a:rPr lang="en-US" dirty="0">
                <a:latin typeface="Times New Roman" panose="02020603050405020304" pitchFamily="18" charset="0"/>
                <a:cs typeface="Times New Roman" panose="02020603050405020304" pitchFamily="18" charset="0"/>
              </a:rPr>
              <a:t>, P., 2017. </a:t>
            </a:r>
            <a:r>
              <a:rPr lang="en-US" dirty="0" err="1">
                <a:latin typeface="Times New Roman" panose="02020603050405020304" pitchFamily="18" charset="0"/>
                <a:cs typeface="Times New Roman" panose="02020603050405020304" pitchFamily="18" charset="0"/>
              </a:rPr>
              <a:t>Optimisation</a:t>
            </a:r>
            <a:r>
              <a:rPr lang="en-US" dirty="0">
                <a:latin typeface="Times New Roman" panose="02020603050405020304" pitchFamily="18" charset="0"/>
                <a:cs typeface="Times New Roman" panose="02020603050405020304" pitchFamily="18" charset="0"/>
              </a:rPr>
              <a:t> and financial analysis of an organic </a:t>
            </a:r>
            <a:r>
              <a:rPr lang="en-US" dirty="0" err="1">
                <a:latin typeface="Times New Roman" panose="02020603050405020304" pitchFamily="18" charset="0"/>
                <a:cs typeface="Times New Roman" panose="02020603050405020304" pitchFamily="18" charset="0"/>
              </a:rPr>
              <a:t>Rankine</a:t>
            </a:r>
            <a:r>
              <a:rPr lang="en-US" dirty="0">
                <a:latin typeface="Times New Roman" panose="02020603050405020304" pitchFamily="18" charset="0"/>
                <a:cs typeface="Times New Roman" panose="02020603050405020304" pitchFamily="18" charset="0"/>
              </a:rPr>
              <a:t> cycle cooling system driven by facade integrated solar collectors. Applied energy, 185, pp.172-182.</a:t>
            </a:r>
          </a:p>
        </p:txBody>
      </p:sp>
    </p:spTree>
    <p:extLst>
      <p:ext uri="{BB962C8B-B14F-4D97-AF65-F5344CB8AC3E}">
        <p14:creationId xmlns:p14="http://schemas.microsoft.com/office/powerpoint/2010/main" val="23989711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19</TotalTime>
  <Words>1376</Words>
  <Application>Microsoft Office PowerPoint</Application>
  <PresentationFormat>Widescreen</PresentationFormat>
  <Paragraphs>140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Times New Roman</vt:lpstr>
      <vt:lpstr>Tw Cen MT</vt:lpstr>
      <vt:lpstr>Circuit</vt:lpstr>
      <vt:lpstr>Financial Analysis</vt:lpstr>
      <vt:lpstr>Introduction</vt:lpstr>
      <vt:lpstr>Financial Analysis </vt:lpstr>
      <vt:lpstr>Financial Analysis </vt:lpstr>
      <vt:lpstr>Financial Analysis of Ffion Ltd</vt:lpstr>
      <vt:lpstr>Financial Analysis of Ffion Ltd</vt:lpstr>
      <vt:lpstr>Financial Ratio Analysis </vt:lpstr>
      <vt:lpstr>Financial Ratio Analysis </vt:lpstr>
      <vt:lpstr>Financial Ratio Analysis </vt:lpstr>
      <vt:lpstr>Financial Ratio Analysis </vt:lpstr>
      <vt:lpstr>Financial Ratio Analysis </vt:lpstr>
      <vt:lpstr>Financial Ratio Analysis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Analysis</dc:title>
  <cp:lastModifiedBy>Rumen Grozdanov</cp:lastModifiedBy>
  <cp:revision>1</cp:revision>
  <dcterms:created xsi:type="dcterms:W3CDTF">2019-11-18T15:04:50Z</dcterms:created>
  <dcterms:modified xsi:type="dcterms:W3CDTF">2019-11-22T14:45:41Z</dcterms:modified>
</cp:coreProperties>
</file>