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C4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2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4D256-9FDD-4E58-952B-F77C2525DEB6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D90E20-BF77-41DA-96A8-3ADC854454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99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D90E20-BF77-41DA-96A8-3ADC854454C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24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79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22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44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38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49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143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685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606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43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15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6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4A07F-614D-460F-A038-0F435F467A2F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8FA4E-2D3E-4CD6-9616-20A2C23A5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218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pgce-primar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ierei.bangor.ac.uk/about.php.en" TargetMode="External"/><Relationship Id="rId3" Type="http://schemas.openxmlformats.org/officeDocument/2006/relationships/hyperlink" Target="https://gov.wales/sites/default/files/publications/2018-03/succesful-futures-a-summary-of-professor-graham-donaldsons-report.pdf" TargetMode="External"/><Relationship Id="rId7" Type="http://schemas.openxmlformats.org/officeDocument/2006/relationships/hyperlink" Target="https://www.postgrad.com/department/university-of-wales-trinity-saint-david-pgce-courses/34410/" TargetMode="External"/><Relationship Id="rId2" Type="http://schemas.openxmlformats.org/officeDocument/2006/relationships/hyperlink" Target="https://hwb.gov.wales/storage/8e68e2f5-851f-43b8-af24-9eb38cf62482/developing-the-curriculum-cymrei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-dawsonera-com.ezproxy.uwtsd.ac.uk/readonline/9781408507094" TargetMode="External"/><Relationship Id="rId5" Type="http://schemas.openxmlformats.org/officeDocument/2006/relationships/hyperlink" Target="https://www.estyn.gov.wales/sites/www.estyn.gov.wales/files/documents/Welsh%20Language%20Development%20in%20the%20Foundation%20Phase%20-%20January%202013.pdf" TargetMode="External"/><Relationship Id="rId10" Type="http://schemas.openxmlformats.org/officeDocument/2006/relationships/hyperlink" Target="https://hwb.gov.wales/storage/f8f9760c-64a1-48ea-80fd-db130ad9050b/a-guide-to-curriculum-for-wales-2022.pdf" TargetMode="External"/><Relationship Id="rId4" Type="http://schemas.openxmlformats.org/officeDocument/2006/relationships/hyperlink" Target="https://educationfortomorrow.org.uk/pedagogy-power-and-control-in-welsh-education-reform/" TargetMode="External"/><Relationship Id="rId9" Type="http://schemas.openxmlformats.org/officeDocument/2006/relationships/hyperlink" Target="https://www.uwtsd.ac.uk/pgce-prima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744393" y="126608"/>
            <a:ext cx="9031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The PGCE and becoming a</a:t>
            </a:r>
          </a:p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 Welsh primary school teacher</a:t>
            </a:r>
          </a:p>
        </p:txBody>
      </p:sp>
      <p:sp>
        <p:nvSpPr>
          <p:cNvPr id="5" name="Isosceles Triangle 4"/>
          <p:cNvSpPr/>
          <p:nvPr/>
        </p:nvSpPr>
        <p:spPr>
          <a:xfrm rot="5400000">
            <a:off x="-808892" y="935500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51693" y="1810203"/>
            <a:ext cx="6358596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 Rounded MT Bold" panose="020F0704030504030204" pitchFamily="34" charset="0"/>
              </a:rPr>
              <a:t>Contents: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About 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Why I want to become a Welsh primary school teacher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What I can offer to the PGCE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My experiences and university experience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Why I would be a good primary schools teacher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My skills and strengths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Welsh medium teaching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The new Curriculum in Wales, 2022</a:t>
            </a:r>
          </a:p>
          <a:p>
            <a:endParaRPr lang="en-GB" dirty="0">
              <a:latin typeface="Arial Rounded MT Bold" panose="020F070403050403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515" y="1938819"/>
            <a:ext cx="5311485" cy="2890975"/>
          </a:xfrm>
          <a:prstGeom prst="rect">
            <a:avLst/>
          </a:prstGeom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softEdge rad="112500"/>
          </a:effectLst>
        </p:spPr>
      </p:pic>
      <p:sp>
        <p:nvSpPr>
          <p:cNvPr id="8" name="TextBox 7"/>
          <p:cNvSpPr txBox="1"/>
          <p:nvPr/>
        </p:nvSpPr>
        <p:spPr>
          <a:xfrm>
            <a:off x="6880515" y="4829794"/>
            <a:ext cx="53175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Rounded MT Bold" panose="020F0704030504030204" pitchFamily="34" charset="0"/>
              </a:rPr>
              <a:t>UWTSD. (</a:t>
            </a:r>
            <a:r>
              <a:rPr lang="en-GB" sz="1400" dirty="0" err="1">
                <a:latin typeface="Arial Rounded MT Bold" panose="020F0704030504030204" pitchFamily="34" charset="0"/>
              </a:rPr>
              <a:t>n.d.</a:t>
            </a:r>
            <a:r>
              <a:rPr lang="en-GB" sz="1400" dirty="0">
                <a:latin typeface="Arial Rounded MT Bold" panose="020F0704030504030204" pitchFamily="34" charset="0"/>
              </a:rPr>
              <a:t>) </a:t>
            </a:r>
            <a:r>
              <a:rPr lang="en-GB" sz="1400" dirty="0">
                <a:latin typeface="Arial Rounded MT Bold" panose="020F0704030504030204" pitchFamily="34" charset="0"/>
                <a:hlinkClick r:id="rId3"/>
              </a:rPr>
              <a:t>https://www.uwtsd.ac.uk/pgce-primary/</a:t>
            </a:r>
            <a:r>
              <a:rPr lang="en-GB" sz="1400" dirty="0">
                <a:latin typeface="Arial Rounded MT Bold" panose="020F07040305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69889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/>
          <p:cNvSpPr/>
          <p:nvPr/>
        </p:nvSpPr>
        <p:spPr>
          <a:xfrm>
            <a:off x="633631" y="897799"/>
            <a:ext cx="3924302" cy="1515180"/>
          </a:xfrm>
          <a:prstGeom prst="cloud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Isosceles Triangle 3"/>
          <p:cNvSpPr/>
          <p:nvPr/>
        </p:nvSpPr>
        <p:spPr>
          <a:xfrm rot="16200000">
            <a:off x="6332806" y="998806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178105" y="189913"/>
            <a:ext cx="33481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 Rounded MT Bold" panose="020F0704030504030204" pitchFamily="34" charset="0"/>
              </a:rPr>
              <a:t>About me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12224" y="2481078"/>
            <a:ext cx="22039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Menna </a:t>
            </a:r>
          </a:p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Johns</a:t>
            </a:r>
            <a:r>
              <a:rPr lang="en-GB" sz="3600" dirty="0"/>
              <a:t> </a:t>
            </a:r>
          </a:p>
        </p:txBody>
      </p:sp>
      <p:sp>
        <p:nvSpPr>
          <p:cNvPr id="8" name="Oval 7"/>
          <p:cNvSpPr/>
          <p:nvPr/>
        </p:nvSpPr>
        <p:spPr>
          <a:xfrm>
            <a:off x="4557933" y="2029943"/>
            <a:ext cx="2203937" cy="1961085"/>
          </a:xfrm>
          <a:prstGeom prst="ellipse">
            <a:avLst/>
          </a:prstGeom>
          <a:noFill/>
          <a:ln w="571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968692" y="1092155"/>
            <a:ext cx="3534950" cy="969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0"/>
              </a:rPr>
              <a:t>Currently working as a full time teaching assistant</a:t>
            </a:r>
            <a:r>
              <a:rPr lang="en-GB" sz="2000" dirty="0"/>
              <a:t>.</a:t>
            </a:r>
          </a:p>
        </p:txBody>
      </p:sp>
      <p:sp>
        <p:nvSpPr>
          <p:cNvPr id="12" name="Arc 11"/>
          <p:cNvSpPr/>
          <p:nvPr/>
        </p:nvSpPr>
        <p:spPr>
          <a:xfrm>
            <a:off x="2447778" y="3137095"/>
            <a:ext cx="2363373" cy="239151"/>
          </a:xfrm>
          <a:prstGeom prst="arc">
            <a:avLst/>
          </a:prstGeom>
          <a:ln w="38100">
            <a:solidFill>
              <a:srgbClr val="F7C4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8196773" y="1784933"/>
            <a:ext cx="3481752" cy="8699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0"/>
              </a:rPr>
              <a:t>I have been a teaching assistant for 5 years.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33494" y="3395690"/>
            <a:ext cx="3880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0"/>
              </a:rPr>
              <a:t>Worked for the Welsh Charitable Organisation, The Urdd.</a:t>
            </a:r>
          </a:p>
        </p:txBody>
      </p:sp>
      <p:sp>
        <p:nvSpPr>
          <p:cNvPr id="19" name="Cloud 18"/>
          <p:cNvSpPr/>
          <p:nvPr/>
        </p:nvSpPr>
        <p:spPr>
          <a:xfrm>
            <a:off x="-27770" y="3156539"/>
            <a:ext cx="4314458" cy="1512002"/>
          </a:xfrm>
          <a:prstGeom prst="cloud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loud 22"/>
          <p:cNvSpPr/>
          <p:nvPr/>
        </p:nvSpPr>
        <p:spPr>
          <a:xfrm>
            <a:off x="3088708" y="4891426"/>
            <a:ext cx="4437507" cy="1663920"/>
          </a:xfrm>
          <a:prstGeom prst="cloud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Cloud 23"/>
          <p:cNvSpPr/>
          <p:nvPr/>
        </p:nvSpPr>
        <p:spPr>
          <a:xfrm>
            <a:off x="7829478" y="1544689"/>
            <a:ext cx="3520512" cy="1450503"/>
          </a:xfrm>
          <a:prstGeom prst="cloud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Cloud 25"/>
          <p:cNvSpPr/>
          <p:nvPr/>
        </p:nvSpPr>
        <p:spPr>
          <a:xfrm>
            <a:off x="7362694" y="3555250"/>
            <a:ext cx="4717690" cy="2097652"/>
          </a:xfrm>
          <a:prstGeom prst="cloud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/>
          <p:cNvSpPr txBox="1"/>
          <p:nvPr/>
        </p:nvSpPr>
        <p:spPr>
          <a:xfrm>
            <a:off x="7967235" y="3784233"/>
            <a:ext cx="3849861" cy="128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0"/>
              </a:rPr>
              <a:t>Would like to be a successful candidate to qualify as a Welsh medium primary school teacher.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650801" y="5069649"/>
            <a:ext cx="3657601" cy="1285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 Rounded MT Bold" panose="020F0704030504030204" pitchFamily="34" charset="0"/>
              </a:rPr>
              <a:t>Studying a full time degree in Early Years, Education and Care</a:t>
            </a:r>
            <a:r>
              <a:rPr lang="en-GB" sz="1600" dirty="0">
                <a:latin typeface="Arial Rounded MT Bold" panose="020F07040305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11997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 rot="10800000">
            <a:off x="2911043" y="103207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-419483" y="772557"/>
            <a:ext cx="6661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 Rounded MT Bold" panose="020F0704030504030204" pitchFamily="34" charset="0"/>
              </a:rPr>
              <a:t>Why I would like to become a </a:t>
            </a:r>
          </a:p>
          <a:p>
            <a:pPr algn="ctr"/>
            <a:r>
              <a:rPr lang="en-GB" sz="3200" dirty="0">
                <a:latin typeface="Arial Rounded MT Bold" panose="020F0704030504030204" pitchFamily="34" charset="0"/>
              </a:rPr>
              <a:t>primary school teacher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8172" y="1837154"/>
            <a:ext cx="5607556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Worked with children for almost 7 years.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Worth 5 years of teaching assistant experience.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Learnt from experiences of working under the leadership of experiences teachers.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sp>
        <p:nvSpPr>
          <p:cNvPr id="10" name="TextBox 9"/>
          <p:cNvSpPr txBox="1"/>
          <p:nvPr/>
        </p:nvSpPr>
        <p:spPr>
          <a:xfrm>
            <a:off x="5530948" y="772557"/>
            <a:ext cx="66610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 Rounded MT Bold" panose="020F0704030504030204" pitchFamily="34" charset="0"/>
              </a:rPr>
              <a:t>What I can offer to </a:t>
            </a:r>
          </a:p>
          <a:p>
            <a:pPr algn="ctr"/>
            <a:r>
              <a:rPr lang="en-GB" sz="3200" dirty="0">
                <a:latin typeface="Arial Rounded MT Bold" panose="020F0704030504030204" pitchFamily="34" charset="0"/>
              </a:rPr>
              <a:t>the PGCE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14053" y="1849775"/>
            <a:ext cx="5444401" cy="4597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Hard working individual.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Knowledgeable in the classroom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Experience with primary aged children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Understanding of the commitment of teaching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Studying degree whilst working full time shows dedication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 Rounded MT Bold" panose="020F0704030504030204" pitchFamily="34" charset="0"/>
              </a:rPr>
              <a:t>I manage time effectively </a:t>
            </a:r>
          </a:p>
        </p:txBody>
      </p:sp>
    </p:spTree>
    <p:extLst>
      <p:ext uri="{BB962C8B-B14F-4D97-AF65-F5344CB8AC3E}">
        <p14:creationId xmlns:p14="http://schemas.microsoft.com/office/powerpoint/2010/main" val="1813628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Isosceles Triangle 5"/>
          <p:cNvSpPr/>
          <p:nvPr/>
        </p:nvSpPr>
        <p:spPr>
          <a:xfrm>
            <a:off x="2761957" y="1695156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888566" y="224602"/>
            <a:ext cx="65414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Why I would be a good </a:t>
            </a:r>
          </a:p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primary school teacher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1695156"/>
            <a:ext cx="9207305" cy="44531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5 years of teaching assistant experience has led me to want to become a primary school teacher.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I believe I am now ready to be responsible of the classroom.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Gained experience to become a positive teacher.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Influential on a child’s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I find joy in finding new ways for the children to learn.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I enjoy being creative to bring fun to classroom activities.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493" y="2564073"/>
            <a:ext cx="3630769" cy="24253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8809149" y="4989427"/>
            <a:ext cx="31601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Rounded MT Bold" panose="020F0704030504030204" pitchFamily="34" charset="0"/>
              </a:rPr>
              <a:t>Postgrad.com (</a:t>
            </a:r>
            <a:r>
              <a:rPr lang="en-GB" sz="1400" dirty="0" err="1">
                <a:latin typeface="Arial Rounded MT Bold" panose="020F0704030504030204" pitchFamily="34" charset="0"/>
              </a:rPr>
              <a:t>n.d.</a:t>
            </a:r>
            <a:r>
              <a:rPr lang="en-GB" sz="1400" dirty="0">
                <a:latin typeface="Arial Rounded MT Bold" panose="020F0704030504030204" pitchFamily="34" charset="0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4294225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 rot="5400000">
            <a:off x="-808892" y="808892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685735" y="446140"/>
            <a:ext cx="49658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 Rounded MT Bold" panose="020F0704030504030204" pitchFamily="34" charset="0"/>
              </a:rPr>
              <a:t>My skills and strengths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4571" y="1561425"/>
            <a:ext cx="1068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 Rounded MT Bold" panose="020F0704030504030204" pitchFamily="34" charset="0"/>
              </a:rPr>
              <a:t>Communication-</a:t>
            </a:r>
            <a:r>
              <a:rPr lang="en-GB" sz="2400" dirty="0">
                <a:latin typeface="Arial Rounded MT Bold" panose="020F0704030504030204" pitchFamily="34" charset="0"/>
              </a:rPr>
              <a:t> High level of communication skills with children, other teachers and parents.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 Rounded MT Bold" panose="020F0704030504030204" pitchFamily="34" charset="0"/>
              </a:rPr>
              <a:t>Patience-</a:t>
            </a:r>
            <a:r>
              <a:rPr lang="en-GB" sz="2400" dirty="0">
                <a:latin typeface="Arial Rounded MT Bold" panose="020F0704030504030204" pitchFamily="34" charset="0"/>
              </a:rPr>
              <a:t> Show an understanding when some children may need a support regarding their education or school life.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 Rounded MT Bold" panose="020F0704030504030204" pitchFamily="34" charset="0"/>
              </a:rPr>
              <a:t>Creativity-</a:t>
            </a:r>
            <a:r>
              <a:rPr lang="en-GB" sz="2400" dirty="0">
                <a:latin typeface="Arial Rounded MT Bold" panose="020F0704030504030204" pitchFamily="34" charset="0"/>
              </a:rPr>
              <a:t> I enjoy being creative in the classroom and bringing an element of fun to activities and tasks.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 Rounded MT Bold" panose="020F0704030504030204" pitchFamily="34" charset="0"/>
              </a:rPr>
              <a:t>Enthusiasm-</a:t>
            </a:r>
            <a:r>
              <a:rPr lang="en-GB" sz="2400" dirty="0">
                <a:latin typeface="Arial Rounded MT Bold" panose="020F0704030504030204" pitchFamily="34" charset="0"/>
              </a:rPr>
              <a:t>  Being enthusiastic can make a classroom a happy and positive place for a child.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 Rounded MT Bold" panose="020F0704030504030204" pitchFamily="34" charset="0"/>
              </a:rPr>
              <a:t>Confidence-</a:t>
            </a:r>
            <a:r>
              <a:rPr lang="en-GB" sz="2400" dirty="0">
                <a:latin typeface="Arial Rounded MT Bold" panose="020F0704030504030204" pitchFamily="34" charset="0"/>
              </a:rPr>
              <a:t> A teacher should be confident in their teaching abilities.</a:t>
            </a:r>
          </a:p>
        </p:txBody>
      </p:sp>
    </p:spTree>
    <p:extLst>
      <p:ext uri="{BB962C8B-B14F-4D97-AF65-F5344CB8AC3E}">
        <p14:creationId xmlns:p14="http://schemas.microsoft.com/office/powerpoint/2010/main" val="2246191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770142" y="225084"/>
            <a:ext cx="63023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 Rounded MT Bold" panose="020F0704030504030204" pitchFamily="34" charset="0"/>
              </a:rPr>
              <a:t>Welsh medium teaching </a:t>
            </a:r>
          </a:p>
        </p:txBody>
      </p:sp>
      <p:sp>
        <p:nvSpPr>
          <p:cNvPr id="5" name="Isosceles Triangle 4"/>
          <p:cNvSpPr/>
          <p:nvPr/>
        </p:nvSpPr>
        <p:spPr>
          <a:xfrm rot="16200000">
            <a:off x="6332806" y="998806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51691" y="1111348"/>
            <a:ext cx="81612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Fluent Welsh speaker.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Passionate about teaching through the medium of Welsh.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Teaching Welsh as a second language 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Observing children discovering the Welsh language.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Encouraging children to begin to build sentences independently.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The </a:t>
            </a:r>
            <a:r>
              <a:rPr lang="en-GB" sz="2400">
                <a:latin typeface="Arial Rounded MT Bold" panose="020F0704030504030204" pitchFamily="34" charset="0"/>
              </a:rPr>
              <a:t>Cwricwlwm</a:t>
            </a:r>
            <a:r>
              <a:rPr lang="en-GB" sz="2400" dirty="0">
                <a:latin typeface="Arial Rounded MT Bold" panose="020F0704030504030204" pitchFamily="34" charset="0"/>
              </a:rPr>
              <a:t> </a:t>
            </a:r>
            <a:r>
              <a:rPr lang="en-GB" sz="2400" dirty="0" err="1">
                <a:latin typeface="Arial Rounded MT Bold" panose="020F0704030504030204" pitchFamily="34" charset="0"/>
              </a:rPr>
              <a:t>Cymreig</a:t>
            </a:r>
            <a:r>
              <a:rPr lang="en-GB" sz="2400" dirty="0">
                <a:latin typeface="Arial Rounded MT Bold" panose="020F07040305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 Rounded MT Bold" panose="020F0704030504030204" pitchFamily="34" charset="0"/>
              </a:rPr>
              <a:t>Supporting pupils’ needs.</a:t>
            </a:r>
          </a:p>
        </p:txBody>
      </p:sp>
    </p:spTree>
    <p:extLst>
      <p:ext uri="{BB962C8B-B14F-4D97-AF65-F5344CB8AC3E}">
        <p14:creationId xmlns:p14="http://schemas.microsoft.com/office/powerpoint/2010/main" val="1460201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 rot="10800000">
            <a:off x="2911043" y="103207"/>
            <a:ext cx="6668086" cy="5050302"/>
          </a:xfrm>
          <a:prstGeom prst="triangle">
            <a:avLst>
              <a:gd name="adj" fmla="val 49578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326524" y="356830"/>
            <a:ext cx="82526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 Rounded MT Bold" panose="020F0704030504030204" pitchFamily="34" charset="0"/>
              </a:rPr>
              <a:t>The New Curriculum in Wales, 2022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7469" y="1142203"/>
            <a:ext cx="7610621" cy="46496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First hand experience of the benefits that the New Curriculum.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‘A guide to the Curriculum for Wales 2022’ (2019).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Allowing children to be independent and competent learners.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Implementing the foundation phase throughout the school.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The 4 purposes of the New Curriculum which will support and benefit all children.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0"/>
              </a:rPr>
              <a:t>Professor Graham Donaldson and Successful Futures.</a:t>
            </a:r>
            <a:endParaRPr lang="en-GB" sz="2400" dirty="0">
              <a:latin typeface="Arial Rounded MT Bold" panose="020F070403050403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3480" y="848797"/>
            <a:ext cx="2836368" cy="29781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371592" y="1356994"/>
            <a:ext cx="1785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Rounded MT Bold" panose="020F0704030504030204" pitchFamily="34" charset="0"/>
              </a:rPr>
              <a:t>Bangor University. (</a:t>
            </a:r>
            <a:r>
              <a:rPr lang="en-GB" sz="1400" dirty="0" err="1">
                <a:latin typeface="Arial Rounded MT Bold" panose="020F0704030504030204" pitchFamily="34" charset="0"/>
              </a:rPr>
              <a:t>n.d.</a:t>
            </a:r>
            <a:r>
              <a:rPr lang="en-GB" sz="1400" dirty="0">
                <a:latin typeface="Arial Rounded MT Bold" panose="020F0704030504030204" pitchFamily="34" charset="0"/>
              </a:rPr>
              <a:t>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545344" y="4604579"/>
            <a:ext cx="12638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Rounded MT Bold" panose="020F0704030504030204" pitchFamily="34" charset="0"/>
              </a:rPr>
              <a:t>Successful Futures cited in Education for tomorrow (2019)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9" t="23467" r="24169" b="1"/>
          <a:stretch/>
        </p:blipFill>
        <p:spPr>
          <a:xfrm>
            <a:off x="8593484" y="4254576"/>
            <a:ext cx="3546824" cy="24307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1664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187263" y="2135746"/>
            <a:ext cx="6053070" cy="3934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39663" y="2288146"/>
            <a:ext cx="6053070" cy="39344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0" y="464104"/>
            <a:ext cx="11951594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>
                <a:latin typeface="Arial Rounded MT Bold" panose="020F0704030504030204" pitchFamily="34" charset="0"/>
              </a:rPr>
              <a:t> </a:t>
            </a:r>
            <a:endParaRPr lang="en-GB" sz="1300" dirty="0">
              <a:latin typeface="Arial Rounded MT Bold" panose="020F070403050403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Developing the Curriculum </a:t>
            </a:r>
            <a:r>
              <a:rPr lang="en-GB" sz="1200" dirty="0" err="1">
                <a:latin typeface="Arial Rounded MT Bold" panose="020F0704030504030204" pitchFamily="34" charset="0"/>
              </a:rPr>
              <a:t>Cymreig</a:t>
            </a:r>
            <a:r>
              <a:rPr lang="en-GB" sz="1200" dirty="0">
                <a:latin typeface="Arial Rounded MT Bold" panose="020F0704030504030204" pitchFamily="34" charset="0"/>
              </a:rPr>
              <a:t>. (2003). [</a:t>
            </a:r>
            <a:r>
              <a:rPr lang="en-GB" sz="1200" dirty="0" err="1">
                <a:latin typeface="Arial Rounded MT Bold" panose="020F0704030504030204" pitchFamily="34" charset="0"/>
              </a:rPr>
              <a:t>ebook</a:t>
            </a:r>
            <a:r>
              <a:rPr lang="en-GB" sz="1200" dirty="0">
                <a:latin typeface="Arial Rounded MT Bold" panose="020F0704030504030204" pitchFamily="34" charset="0"/>
              </a:rPr>
              <a:t>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2"/>
              </a:rPr>
              <a:t>https://hwb.gov.wales/storage/8e68e2f5-851f-43b8-af24-9eb38cf62482/developing-the-curriculum-cymreig.pdf</a:t>
            </a:r>
            <a:r>
              <a:rPr lang="en-GB" sz="1200" dirty="0">
                <a:latin typeface="Arial Rounded MT Bold" panose="020F0704030504030204" pitchFamily="34" charset="0"/>
              </a:rPr>
              <a:t> [Accessed 11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Donaldson, G. (2018). </a:t>
            </a:r>
            <a:r>
              <a:rPr lang="en-GB" sz="1200" i="1" dirty="0">
                <a:latin typeface="Arial Rounded MT Bold" panose="020F0704030504030204" pitchFamily="34" charset="0"/>
              </a:rPr>
              <a:t>Successful Futures Looking at the Curriculum and Assessment Arrangements in Wales</a:t>
            </a:r>
            <a:r>
              <a:rPr lang="en-GB" sz="1200" dirty="0">
                <a:latin typeface="Arial Rounded MT Bold" panose="020F0704030504030204" pitchFamily="34" charset="0"/>
              </a:rPr>
              <a:t>. [online]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3"/>
              </a:rPr>
              <a:t>https://gov.wales/sites/default/files/publications/2018-03/succesful-futures-a-summary-of-professor-graham-donaldsons-report.pdf</a:t>
            </a:r>
            <a:r>
              <a:rPr lang="en-GB" sz="1200" dirty="0">
                <a:latin typeface="Arial Rounded MT Bold" panose="020F0704030504030204" pitchFamily="34" charset="0"/>
              </a:rPr>
              <a:t> [Accessed 14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Education for Tomorrow. (2019). </a:t>
            </a:r>
            <a:r>
              <a:rPr lang="en-GB" sz="1200" i="1" dirty="0">
                <a:latin typeface="Arial Rounded MT Bold" panose="020F0704030504030204" pitchFamily="34" charset="0"/>
              </a:rPr>
              <a:t>Pedagogy, power and control in Welsh education reform - education for tomorrow</a:t>
            </a:r>
            <a:r>
              <a:rPr lang="en-GB" sz="1200" dirty="0">
                <a:latin typeface="Arial Rounded MT Bold" panose="020F0704030504030204" pitchFamily="34" charset="0"/>
              </a:rPr>
              <a:t>. [image]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4"/>
              </a:rPr>
              <a:t>https://educationfortomorrow.org.uk/pedagogy-power-and-control-in-welsh-education-reform/</a:t>
            </a:r>
            <a:r>
              <a:rPr lang="en-GB" sz="1200" dirty="0">
                <a:latin typeface="Arial Rounded MT Bold" panose="020F0704030504030204" pitchFamily="34" charset="0"/>
              </a:rPr>
              <a:t> [Accessed 15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Estyn. (2013). </a:t>
            </a:r>
            <a:r>
              <a:rPr lang="en-GB" sz="1200" i="1" dirty="0">
                <a:latin typeface="Arial Rounded MT Bold" panose="020F0704030504030204" pitchFamily="34" charset="0"/>
              </a:rPr>
              <a:t>Welsh Language Development in the Foundation Phase. </a:t>
            </a:r>
            <a:r>
              <a:rPr lang="en-GB" sz="1200" dirty="0">
                <a:latin typeface="Arial Rounded MT Bold" panose="020F0704030504030204" pitchFamily="34" charset="0"/>
              </a:rPr>
              <a:t>[</a:t>
            </a:r>
            <a:r>
              <a:rPr lang="en-GB" sz="1200" dirty="0" err="1">
                <a:latin typeface="Arial Rounded MT Bold" panose="020F0704030504030204" pitchFamily="34" charset="0"/>
              </a:rPr>
              <a:t>ebook</a:t>
            </a:r>
            <a:r>
              <a:rPr lang="en-GB" sz="1200" dirty="0">
                <a:latin typeface="Arial Rounded MT Bold" panose="020F0704030504030204" pitchFamily="34" charset="0"/>
              </a:rPr>
              <a:t>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5"/>
              </a:rPr>
              <a:t>https://www.estyn.gov.wales/sites/www.estyn.gov.wales/files/documents/Welsh%20Language%20Development%20in%20the%20Foundation%20Phase%20-%20January%202013.pdf</a:t>
            </a:r>
            <a:r>
              <a:rPr lang="en-GB" sz="1200" dirty="0">
                <a:latin typeface="Arial Rounded MT Bold" panose="020F0704030504030204" pitchFamily="34" charset="0"/>
              </a:rPr>
              <a:t> [Accessed 9 Jan. 2020]. 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 err="1">
                <a:latin typeface="Arial Rounded MT Bold" panose="020F0704030504030204" pitchFamily="34" charset="0"/>
              </a:rPr>
              <a:t>Kyriacou</a:t>
            </a:r>
            <a:r>
              <a:rPr lang="en-GB" sz="1200" dirty="0">
                <a:latin typeface="Arial Rounded MT Bold" panose="020F0704030504030204" pitchFamily="34" charset="0"/>
              </a:rPr>
              <a:t>, C. (2007). </a:t>
            </a:r>
            <a:r>
              <a:rPr lang="en-GB" sz="1200" i="1" dirty="0">
                <a:latin typeface="Arial Rounded MT Bold" panose="020F0704030504030204" pitchFamily="34" charset="0"/>
              </a:rPr>
              <a:t>Essential teaching skills</a:t>
            </a:r>
            <a:r>
              <a:rPr lang="en-GB" sz="1200" dirty="0">
                <a:latin typeface="Arial Rounded MT Bold" panose="020F0704030504030204" pitchFamily="34" charset="0"/>
              </a:rPr>
              <a:t>. [online]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6"/>
              </a:rPr>
              <a:t>https://www-dawsonera-com.ezproxy.uwtsd.ac.uk/readonline/9781408507094</a:t>
            </a:r>
            <a:r>
              <a:rPr lang="en-GB" sz="1200" dirty="0">
                <a:latin typeface="Arial Rounded MT Bold" panose="020F0704030504030204" pitchFamily="34" charset="0"/>
              </a:rPr>
              <a:t> [Accessed 12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Postgrad.com. (</a:t>
            </a:r>
            <a:r>
              <a:rPr lang="en-GB" sz="1200" dirty="0" err="1">
                <a:latin typeface="Arial Rounded MT Bold" panose="020F0704030504030204" pitchFamily="34" charset="0"/>
              </a:rPr>
              <a:t>n.d.</a:t>
            </a:r>
            <a:r>
              <a:rPr lang="en-GB" sz="1200" dirty="0">
                <a:latin typeface="Arial Rounded MT Bold" panose="020F0704030504030204" pitchFamily="34" charset="0"/>
              </a:rPr>
              <a:t>). </a:t>
            </a:r>
            <a:r>
              <a:rPr lang="en-GB" sz="1200" i="1" dirty="0">
                <a:latin typeface="Arial Rounded MT Bold" panose="020F0704030504030204" pitchFamily="34" charset="0"/>
              </a:rPr>
              <a:t>PGCE courses at University of Wales Trinity Saint David | Postgrad.com</a:t>
            </a:r>
            <a:r>
              <a:rPr lang="en-GB" sz="1200" dirty="0">
                <a:latin typeface="Arial Rounded MT Bold" panose="020F0704030504030204" pitchFamily="34" charset="0"/>
              </a:rPr>
              <a:t>. [image]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7"/>
              </a:rPr>
              <a:t>https://www.postgrad.com/department/university-of-wales-trinity-saint-david-pgce-courses/34410/</a:t>
            </a:r>
            <a:r>
              <a:rPr lang="en-GB" sz="1200" dirty="0">
                <a:latin typeface="Arial Rounded MT Bold" panose="020F0704030504030204" pitchFamily="34" charset="0"/>
              </a:rPr>
              <a:t> [Accessed 15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University, B. (</a:t>
            </a:r>
            <a:r>
              <a:rPr lang="en-GB" sz="1200" dirty="0" err="1">
                <a:latin typeface="Arial Rounded MT Bold" panose="020F0704030504030204" pitchFamily="34" charset="0"/>
              </a:rPr>
              <a:t>n.d.</a:t>
            </a:r>
            <a:r>
              <a:rPr lang="en-GB" sz="1200" dirty="0">
                <a:latin typeface="Arial Rounded MT Bold" panose="020F0704030504030204" pitchFamily="34" charset="0"/>
              </a:rPr>
              <a:t>). </a:t>
            </a:r>
            <a:r>
              <a:rPr lang="en-GB" sz="1200" i="1" dirty="0">
                <a:latin typeface="Arial Rounded MT Bold" panose="020F0704030504030204" pitchFamily="34" charset="0"/>
              </a:rPr>
              <a:t>About CIEREI | Collaborative Institute for Education Research, Evidence and Impact (CIEREI) | Bangor University</a:t>
            </a:r>
            <a:r>
              <a:rPr lang="en-GB" sz="1200" dirty="0">
                <a:latin typeface="Arial Rounded MT Bold" panose="020F0704030504030204" pitchFamily="34" charset="0"/>
              </a:rPr>
              <a:t>. [image] Cierei.bangor.ac.uk.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8"/>
              </a:rPr>
              <a:t>http://cierei.bangor.ac.uk/about.php.en</a:t>
            </a:r>
            <a:r>
              <a:rPr lang="en-GB" sz="1200" dirty="0">
                <a:latin typeface="Arial Rounded MT Bold" panose="020F0704030504030204" pitchFamily="34" charset="0"/>
              </a:rPr>
              <a:t> [Accessed 15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UWTSD (</a:t>
            </a:r>
            <a:r>
              <a:rPr lang="en-GB" sz="1200" dirty="0" err="1">
                <a:latin typeface="Arial Rounded MT Bold" panose="020F0704030504030204" pitchFamily="34" charset="0"/>
              </a:rPr>
              <a:t>n.d.</a:t>
            </a:r>
            <a:r>
              <a:rPr lang="en-GB" sz="1200" dirty="0">
                <a:latin typeface="Arial Rounded MT Bold" panose="020F0704030504030204" pitchFamily="34" charset="0"/>
              </a:rPr>
              <a:t>). </a:t>
            </a:r>
            <a:r>
              <a:rPr lang="en-GB" sz="1200" i="1" dirty="0">
                <a:latin typeface="Arial Rounded MT Bold" panose="020F0704030504030204" pitchFamily="34" charset="0"/>
              </a:rPr>
              <a:t>PGCE Primary with QTS | University of Wales Trinity Saint David</a:t>
            </a:r>
            <a:r>
              <a:rPr lang="en-GB" sz="1200" dirty="0">
                <a:latin typeface="Arial Rounded MT Bold" panose="020F0704030504030204" pitchFamily="34" charset="0"/>
              </a:rPr>
              <a:t>. [image] Uwtsd.ac.uk.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9"/>
              </a:rPr>
              <a:t>https://www.uwtsd.ac.uk/pgce-primary/</a:t>
            </a:r>
            <a:r>
              <a:rPr lang="en-GB" sz="1200" dirty="0">
                <a:latin typeface="Arial Rounded MT Bold" panose="020F0704030504030204" pitchFamily="34" charset="0"/>
              </a:rPr>
              <a:t> [Accessed 15 Jan. 2020].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200" dirty="0">
                <a:latin typeface="Arial Rounded MT Bold" panose="020F0704030504030204" pitchFamily="34" charset="0"/>
              </a:rPr>
              <a:t>Welsh Government (2019). </a:t>
            </a:r>
            <a:r>
              <a:rPr lang="en-GB" sz="1200" i="1" dirty="0">
                <a:latin typeface="Arial Rounded MT Bold" panose="020F0704030504030204" pitchFamily="34" charset="0"/>
              </a:rPr>
              <a:t>A Guide to Curriculum for Wales 2022</a:t>
            </a:r>
            <a:r>
              <a:rPr lang="en-GB" sz="1200" dirty="0">
                <a:latin typeface="Arial Rounded MT Bold" panose="020F0704030504030204" pitchFamily="34" charset="0"/>
              </a:rPr>
              <a:t>. [online] Available at: </a:t>
            </a:r>
            <a:r>
              <a:rPr lang="en-GB" sz="1200" u="sng" dirty="0">
                <a:latin typeface="Arial Rounded MT Bold" panose="020F0704030504030204" pitchFamily="34" charset="0"/>
                <a:hlinkClick r:id="rId10"/>
              </a:rPr>
              <a:t>https://hwb.gov.wales/storage/f8f9760c-64a1-48ea-80fd-db130ad9050b/a-guide-to-curriculum-for-wales-2022.pdf</a:t>
            </a:r>
            <a:r>
              <a:rPr lang="en-GB" sz="1200" dirty="0">
                <a:latin typeface="Arial Rounded MT Bold" panose="020F0704030504030204" pitchFamily="34" charset="0"/>
              </a:rPr>
              <a:t> [Accessed 9 Jan. 2020].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4018208" y="171716"/>
            <a:ext cx="34236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Rounded MT Bold" panose="020F070403050403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3699070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</TotalTime>
  <Words>970</Words>
  <Application>Microsoft Macintosh PowerPoint</Application>
  <PresentationFormat>Widescreen</PresentationFormat>
  <Paragraphs>77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Rounded MT Bold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</dc:creator>
  <cp:lastModifiedBy>SJG</cp:lastModifiedBy>
  <cp:revision>26</cp:revision>
  <dcterms:created xsi:type="dcterms:W3CDTF">2020-01-14T18:46:17Z</dcterms:created>
  <dcterms:modified xsi:type="dcterms:W3CDTF">2020-01-17T19:40:34Z</dcterms:modified>
</cp:coreProperties>
</file>