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7" r:id="rId1"/>
  </p:sldMasterIdLst>
  <p:notesMasterIdLst>
    <p:notesMasterId r:id="rId36"/>
  </p:notesMasterIdLst>
  <p:sldIdLst>
    <p:sldId id="304" r:id="rId2"/>
    <p:sldId id="306" r:id="rId3"/>
    <p:sldId id="346" r:id="rId4"/>
    <p:sldId id="347" r:id="rId5"/>
    <p:sldId id="309" r:id="rId6"/>
    <p:sldId id="310" r:id="rId7"/>
    <p:sldId id="316" r:id="rId8"/>
    <p:sldId id="314" r:id="rId9"/>
    <p:sldId id="317" r:id="rId10"/>
    <p:sldId id="318" r:id="rId11"/>
    <p:sldId id="319" r:id="rId12"/>
    <p:sldId id="315" r:id="rId13"/>
    <p:sldId id="320" r:id="rId14"/>
    <p:sldId id="322" r:id="rId15"/>
    <p:sldId id="323" r:id="rId16"/>
    <p:sldId id="351" r:id="rId17"/>
    <p:sldId id="350" r:id="rId18"/>
    <p:sldId id="324" r:id="rId19"/>
    <p:sldId id="325" r:id="rId20"/>
    <p:sldId id="326" r:id="rId21"/>
    <p:sldId id="327" r:id="rId22"/>
    <p:sldId id="329" r:id="rId23"/>
    <p:sldId id="332" r:id="rId24"/>
    <p:sldId id="331" r:id="rId25"/>
    <p:sldId id="330" r:id="rId26"/>
    <p:sldId id="333" r:id="rId27"/>
    <p:sldId id="334" r:id="rId28"/>
    <p:sldId id="335" r:id="rId29"/>
    <p:sldId id="336" r:id="rId30"/>
    <p:sldId id="337" r:id="rId31"/>
    <p:sldId id="348" r:id="rId32"/>
    <p:sldId id="349" r:id="rId33"/>
    <p:sldId id="321" r:id="rId34"/>
    <p:sldId id="328" r:id="rId35"/>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21" autoAdjust="0"/>
    <p:restoredTop sz="77447" autoAdjust="0"/>
  </p:normalViewPr>
  <p:slideViewPr>
    <p:cSldViewPr>
      <p:cViewPr varScale="1">
        <p:scale>
          <a:sx n="70" d="100"/>
          <a:sy n="70" d="100"/>
        </p:scale>
        <p:origin x="1374" y="51"/>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5DA847-81CA-4874-8381-43DA22E2E95D}"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BAAB8379-7E16-45F5-9C11-43E35F3EA7BA}">
      <dgm:prSet phldrT="[Text]" phldr="1"/>
      <dgm:spPr>
        <a:solidFill>
          <a:srgbClr val="FF0000"/>
        </a:solidFill>
      </dgm:spPr>
      <dgm:t>
        <a:bodyPr/>
        <a:lstStyle/>
        <a:p>
          <a:endParaRPr lang="en-US" dirty="0"/>
        </a:p>
      </dgm:t>
    </dgm:pt>
    <dgm:pt modelId="{607E5849-097F-49DA-90F4-9C21C5F2FB15}" type="parTrans" cxnId="{2E3F9669-AA46-4668-8759-DAA5D6BD4300}">
      <dgm:prSet/>
      <dgm:spPr/>
      <dgm:t>
        <a:bodyPr/>
        <a:lstStyle/>
        <a:p>
          <a:endParaRPr lang="en-US"/>
        </a:p>
      </dgm:t>
    </dgm:pt>
    <dgm:pt modelId="{27841E1C-B373-4757-B3D8-D84C8A643F96}" type="sibTrans" cxnId="{2E3F9669-AA46-4668-8759-DAA5D6BD4300}">
      <dgm:prSet/>
      <dgm:spPr/>
      <dgm:t>
        <a:bodyPr/>
        <a:lstStyle/>
        <a:p>
          <a:endParaRPr lang="en-US"/>
        </a:p>
      </dgm:t>
    </dgm:pt>
    <dgm:pt modelId="{2C6C564A-B66B-4C9F-9596-47B53DD0D117}">
      <dgm:prSet phldrT="[Text]" custT="1"/>
      <dgm:spPr/>
      <dgm:t>
        <a:bodyPr/>
        <a:lstStyle/>
        <a:p>
          <a:r>
            <a:rPr lang="en-US" sz="1800" dirty="0" err="1" smtClean="0">
              <a:latin typeface="Lucida Sans" panose="020B0602030504020204" pitchFamily="34" charset="0"/>
            </a:rPr>
            <a:t>Byd-eang</a:t>
          </a:r>
          <a:endParaRPr lang="en-US" sz="1800" dirty="0">
            <a:latin typeface="Lucida Sans" panose="020B0602030504020204" pitchFamily="34" charset="0"/>
          </a:endParaRPr>
        </a:p>
      </dgm:t>
    </dgm:pt>
    <dgm:pt modelId="{7A4CEC12-57BB-4BEC-8DC1-8E95A92E03A1}" type="parTrans" cxnId="{868F6862-AE28-44FB-B4B3-986EEBCB8B24}">
      <dgm:prSet/>
      <dgm:spPr/>
      <dgm:t>
        <a:bodyPr/>
        <a:lstStyle/>
        <a:p>
          <a:endParaRPr lang="en-US"/>
        </a:p>
      </dgm:t>
    </dgm:pt>
    <dgm:pt modelId="{BCFF08DA-CDF2-4F51-B16C-1F473BE4FBA4}" type="sibTrans" cxnId="{868F6862-AE28-44FB-B4B3-986EEBCB8B24}">
      <dgm:prSet/>
      <dgm:spPr/>
      <dgm:t>
        <a:bodyPr/>
        <a:lstStyle/>
        <a:p>
          <a:endParaRPr lang="en-US"/>
        </a:p>
      </dgm:t>
    </dgm:pt>
    <dgm:pt modelId="{7BBFF972-935D-4252-9377-0F9815661386}">
      <dgm:prSet phldrT="[Text]" custT="1"/>
      <dgm:spPr/>
      <dgm:t>
        <a:bodyPr/>
        <a:lstStyle/>
        <a:p>
          <a:r>
            <a:rPr lang="en-US" sz="1800" dirty="0" smtClean="0">
              <a:solidFill>
                <a:srgbClr val="002060"/>
              </a:solidFill>
              <a:latin typeface="Lucida Sans" panose="020B0602030504020204" pitchFamily="34" charset="0"/>
            </a:rPr>
            <a:t>Global</a:t>
          </a:r>
          <a:endParaRPr lang="en-US" sz="1800" dirty="0">
            <a:solidFill>
              <a:srgbClr val="002060"/>
            </a:solidFill>
            <a:latin typeface="Lucida Sans" panose="020B0602030504020204" pitchFamily="34" charset="0"/>
          </a:endParaRPr>
        </a:p>
      </dgm:t>
    </dgm:pt>
    <dgm:pt modelId="{B20611DF-3B41-4546-B04A-15BCE2CFD30C}" type="parTrans" cxnId="{55EBDF00-C132-453E-AF52-793914DD8383}">
      <dgm:prSet/>
      <dgm:spPr/>
      <dgm:t>
        <a:bodyPr/>
        <a:lstStyle/>
        <a:p>
          <a:endParaRPr lang="en-US"/>
        </a:p>
      </dgm:t>
    </dgm:pt>
    <dgm:pt modelId="{A679DAB4-AF13-40FA-AA10-343621350B1C}" type="sibTrans" cxnId="{55EBDF00-C132-453E-AF52-793914DD8383}">
      <dgm:prSet/>
      <dgm:spPr/>
      <dgm:t>
        <a:bodyPr/>
        <a:lstStyle/>
        <a:p>
          <a:endParaRPr lang="en-US"/>
        </a:p>
      </dgm:t>
    </dgm:pt>
    <dgm:pt modelId="{8A6D9E24-2807-4FBF-B05D-A7F947A1A27B}">
      <dgm:prSet phldrT="[Text]" phldr="1"/>
      <dgm:spPr>
        <a:solidFill>
          <a:srgbClr val="FFC000"/>
        </a:solidFill>
      </dgm:spPr>
      <dgm:t>
        <a:bodyPr/>
        <a:lstStyle/>
        <a:p>
          <a:endParaRPr lang="en-US"/>
        </a:p>
      </dgm:t>
    </dgm:pt>
    <dgm:pt modelId="{83DB27F3-CCC2-473C-B7F8-8D5FFE3259E1}" type="parTrans" cxnId="{D8C7BEAD-A0AC-4224-8A06-AA4029CE1140}">
      <dgm:prSet/>
      <dgm:spPr/>
      <dgm:t>
        <a:bodyPr/>
        <a:lstStyle/>
        <a:p>
          <a:endParaRPr lang="en-US"/>
        </a:p>
      </dgm:t>
    </dgm:pt>
    <dgm:pt modelId="{D2263340-CFC7-4178-911D-0AA4B1A9B64C}" type="sibTrans" cxnId="{D8C7BEAD-A0AC-4224-8A06-AA4029CE1140}">
      <dgm:prSet/>
      <dgm:spPr/>
      <dgm:t>
        <a:bodyPr/>
        <a:lstStyle/>
        <a:p>
          <a:endParaRPr lang="en-US"/>
        </a:p>
      </dgm:t>
    </dgm:pt>
    <dgm:pt modelId="{CE000BC5-C59D-4F90-AD5C-32B66AEDE06B}">
      <dgm:prSet phldrT="[Text]" custT="1"/>
      <dgm:spPr/>
      <dgm:t>
        <a:bodyPr/>
        <a:lstStyle/>
        <a:p>
          <a:r>
            <a:rPr lang="en-US" sz="1800" dirty="0" err="1" smtClean="0">
              <a:latin typeface="Lucida Sans" panose="020B0602030504020204" pitchFamily="34" charset="0"/>
            </a:rPr>
            <a:t>Cenedlaethol</a:t>
          </a:r>
          <a:endParaRPr lang="en-US" sz="1800" dirty="0">
            <a:latin typeface="Lucida Sans" panose="020B0602030504020204" pitchFamily="34" charset="0"/>
          </a:endParaRPr>
        </a:p>
      </dgm:t>
    </dgm:pt>
    <dgm:pt modelId="{51FC2174-6711-4005-86AE-3E15CC8D691A}" type="parTrans" cxnId="{C18D03BE-966E-4662-B4F7-027A0C9A872B}">
      <dgm:prSet/>
      <dgm:spPr/>
      <dgm:t>
        <a:bodyPr/>
        <a:lstStyle/>
        <a:p>
          <a:endParaRPr lang="en-US"/>
        </a:p>
      </dgm:t>
    </dgm:pt>
    <dgm:pt modelId="{60372DC7-2974-424C-B401-DD2A5793421B}" type="sibTrans" cxnId="{C18D03BE-966E-4662-B4F7-027A0C9A872B}">
      <dgm:prSet/>
      <dgm:spPr/>
      <dgm:t>
        <a:bodyPr/>
        <a:lstStyle/>
        <a:p>
          <a:endParaRPr lang="en-US"/>
        </a:p>
      </dgm:t>
    </dgm:pt>
    <dgm:pt modelId="{ACAC4A17-2B14-4C3F-96B3-EBA0CB2CE19F}">
      <dgm:prSet phldrT="[Text]" custT="1"/>
      <dgm:spPr/>
      <dgm:t>
        <a:bodyPr/>
        <a:lstStyle/>
        <a:p>
          <a:r>
            <a:rPr lang="en-US" sz="1800" dirty="0" smtClean="0">
              <a:solidFill>
                <a:srgbClr val="002060"/>
              </a:solidFill>
              <a:latin typeface="Lucida Sans" panose="020B0602030504020204" pitchFamily="34" charset="0"/>
            </a:rPr>
            <a:t>National</a:t>
          </a:r>
          <a:endParaRPr lang="en-US" sz="1800" dirty="0">
            <a:solidFill>
              <a:srgbClr val="002060"/>
            </a:solidFill>
            <a:latin typeface="Lucida Sans" panose="020B0602030504020204" pitchFamily="34" charset="0"/>
          </a:endParaRPr>
        </a:p>
      </dgm:t>
    </dgm:pt>
    <dgm:pt modelId="{2B1D875E-2A91-4BBB-BF8A-8D25A3D37836}" type="parTrans" cxnId="{2B1D7875-0ED2-48C2-9D12-9CCBAF0207F8}">
      <dgm:prSet/>
      <dgm:spPr/>
      <dgm:t>
        <a:bodyPr/>
        <a:lstStyle/>
        <a:p>
          <a:endParaRPr lang="en-US"/>
        </a:p>
      </dgm:t>
    </dgm:pt>
    <dgm:pt modelId="{12336312-30D0-4B2D-84C6-CE35344B08F9}" type="sibTrans" cxnId="{2B1D7875-0ED2-48C2-9D12-9CCBAF0207F8}">
      <dgm:prSet/>
      <dgm:spPr/>
      <dgm:t>
        <a:bodyPr/>
        <a:lstStyle/>
        <a:p>
          <a:endParaRPr lang="en-US"/>
        </a:p>
      </dgm:t>
    </dgm:pt>
    <dgm:pt modelId="{9C136054-575D-4B6B-8DBA-5AA6333AF748}">
      <dgm:prSet phldrT="[Text]" phldr="1"/>
      <dgm:spPr>
        <a:solidFill>
          <a:srgbClr val="FFFF00"/>
        </a:solidFill>
      </dgm:spPr>
      <dgm:t>
        <a:bodyPr/>
        <a:lstStyle/>
        <a:p>
          <a:endParaRPr lang="en-US"/>
        </a:p>
      </dgm:t>
    </dgm:pt>
    <dgm:pt modelId="{3C845121-9033-401E-8412-6B49BD8AB848}" type="parTrans" cxnId="{E0C2259D-B703-4FF0-8460-8B4538ABB2A5}">
      <dgm:prSet/>
      <dgm:spPr/>
      <dgm:t>
        <a:bodyPr/>
        <a:lstStyle/>
        <a:p>
          <a:endParaRPr lang="en-US"/>
        </a:p>
      </dgm:t>
    </dgm:pt>
    <dgm:pt modelId="{DD76D749-785B-4967-A31E-FE2060F631F8}" type="sibTrans" cxnId="{E0C2259D-B703-4FF0-8460-8B4538ABB2A5}">
      <dgm:prSet/>
      <dgm:spPr/>
      <dgm:t>
        <a:bodyPr/>
        <a:lstStyle/>
        <a:p>
          <a:endParaRPr lang="en-US"/>
        </a:p>
      </dgm:t>
    </dgm:pt>
    <dgm:pt modelId="{62196207-47B2-495E-A669-56B57D6892B3}">
      <dgm:prSet phldrT="[Text]" custT="1"/>
      <dgm:spPr/>
      <dgm:t>
        <a:bodyPr/>
        <a:lstStyle/>
        <a:p>
          <a:r>
            <a:rPr lang="en-US" sz="1800" dirty="0" err="1" smtClean="0">
              <a:latin typeface="Lucida Sans" panose="020B0602030504020204" pitchFamily="34" charset="0"/>
            </a:rPr>
            <a:t>Rhanbarthol</a:t>
          </a:r>
          <a:endParaRPr lang="en-US" sz="1800" dirty="0">
            <a:latin typeface="Lucida Sans" panose="020B0602030504020204" pitchFamily="34" charset="0"/>
          </a:endParaRPr>
        </a:p>
      </dgm:t>
    </dgm:pt>
    <dgm:pt modelId="{1BE29C09-D610-41ED-A3E8-ACB249C5F9AE}" type="parTrans" cxnId="{CB55FAD1-8D4B-4D55-822C-17098D6F72B8}">
      <dgm:prSet/>
      <dgm:spPr/>
      <dgm:t>
        <a:bodyPr/>
        <a:lstStyle/>
        <a:p>
          <a:endParaRPr lang="en-US"/>
        </a:p>
      </dgm:t>
    </dgm:pt>
    <dgm:pt modelId="{8D5FB471-712B-4660-8A9A-47AF21C6DDA5}" type="sibTrans" cxnId="{CB55FAD1-8D4B-4D55-822C-17098D6F72B8}">
      <dgm:prSet/>
      <dgm:spPr/>
      <dgm:t>
        <a:bodyPr/>
        <a:lstStyle/>
        <a:p>
          <a:endParaRPr lang="en-US"/>
        </a:p>
      </dgm:t>
    </dgm:pt>
    <dgm:pt modelId="{0A3B4470-5A77-4CD6-B69F-8DE40DC93F74}">
      <dgm:prSet phldrT="[Text]" custT="1"/>
      <dgm:spPr/>
      <dgm:t>
        <a:bodyPr/>
        <a:lstStyle/>
        <a:p>
          <a:r>
            <a:rPr lang="en-US" sz="1800" dirty="0" smtClean="0">
              <a:solidFill>
                <a:srgbClr val="002060"/>
              </a:solidFill>
              <a:latin typeface="Lucida Sans" panose="020B0602030504020204" pitchFamily="34" charset="0"/>
            </a:rPr>
            <a:t>Regional</a:t>
          </a:r>
          <a:endParaRPr lang="en-US" sz="1800" dirty="0">
            <a:solidFill>
              <a:srgbClr val="002060"/>
            </a:solidFill>
            <a:latin typeface="Lucida Sans" panose="020B0602030504020204" pitchFamily="34" charset="0"/>
          </a:endParaRPr>
        </a:p>
      </dgm:t>
    </dgm:pt>
    <dgm:pt modelId="{168D227A-817E-42CD-8D1A-2D7E454635F6}" type="parTrans" cxnId="{2F0B82F0-87EC-48A9-8961-F087C6F80BA8}">
      <dgm:prSet/>
      <dgm:spPr/>
      <dgm:t>
        <a:bodyPr/>
        <a:lstStyle/>
        <a:p>
          <a:endParaRPr lang="en-US"/>
        </a:p>
      </dgm:t>
    </dgm:pt>
    <dgm:pt modelId="{08A6F4F9-BE93-4D3C-9EE3-30466DB273C2}" type="sibTrans" cxnId="{2F0B82F0-87EC-48A9-8961-F087C6F80BA8}">
      <dgm:prSet/>
      <dgm:spPr/>
      <dgm:t>
        <a:bodyPr/>
        <a:lstStyle/>
        <a:p>
          <a:endParaRPr lang="en-US"/>
        </a:p>
      </dgm:t>
    </dgm:pt>
    <dgm:pt modelId="{C16FC429-B9CA-41A3-B178-CE1FD49DC09D}">
      <dgm:prSet/>
      <dgm:spPr/>
      <dgm:t>
        <a:bodyPr/>
        <a:lstStyle/>
        <a:p>
          <a:endParaRPr lang="en-US" sz="800"/>
        </a:p>
      </dgm:t>
    </dgm:pt>
    <dgm:pt modelId="{223C71DC-1FF4-4FCB-A3F0-AD82923B2CAA}" type="parTrans" cxnId="{E1D289D9-D3F5-41A1-BBBE-3ED00345BC79}">
      <dgm:prSet/>
      <dgm:spPr/>
      <dgm:t>
        <a:bodyPr/>
        <a:lstStyle/>
        <a:p>
          <a:endParaRPr lang="en-US"/>
        </a:p>
      </dgm:t>
    </dgm:pt>
    <dgm:pt modelId="{2B939EA8-9EDA-483C-99A9-C49CAF729712}" type="sibTrans" cxnId="{E1D289D9-D3F5-41A1-BBBE-3ED00345BC79}">
      <dgm:prSet/>
      <dgm:spPr/>
      <dgm:t>
        <a:bodyPr/>
        <a:lstStyle/>
        <a:p>
          <a:endParaRPr lang="en-US"/>
        </a:p>
      </dgm:t>
    </dgm:pt>
    <dgm:pt modelId="{236D9FAB-047A-44B7-9501-722E1A28F8CF}">
      <dgm:prSet/>
      <dgm:spPr>
        <a:solidFill>
          <a:srgbClr val="92D050"/>
        </a:solidFill>
      </dgm:spPr>
      <dgm:t>
        <a:bodyPr/>
        <a:lstStyle/>
        <a:p>
          <a:endParaRPr lang="en-US" dirty="0"/>
        </a:p>
      </dgm:t>
    </dgm:pt>
    <dgm:pt modelId="{69BA6E19-9115-4D6E-9340-DE65054DDAB9}" type="parTrans" cxnId="{DA107C61-1EE0-41D8-90B4-5C27B1362160}">
      <dgm:prSet/>
      <dgm:spPr/>
      <dgm:t>
        <a:bodyPr/>
        <a:lstStyle/>
        <a:p>
          <a:endParaRPr lang="en-US"/>
        </a:p>
      </dgm:t>
    </dgm:pt>
    <dgm:pt modelId="{F4234105-B264-4890-83B3-FE677166CFF1}" type="sibTrans" cxnId="{DA107C61-1EE0-41D8-90B4-5C27B1362160}">
      <dgm:prSet/>
      <dgm:spPr/>
      <dgm:t>
        <a:bodyPr/>
        <a:lstStyle/>
        <a:p>
          <a:endParaRPr lang="en-US"/>
        </a:p>
      </dgm:t>
    </dgm:pt>
    <dgm:pt modelId="{95861E87-EC01-4755-8777-9EBA53E24723}">
      <dgm:prSet/>
      <dgm:spPr/>
      <dgm:t>
        <a:bodyPr/>
        <a:lstStyle/>
        <a:p>
          <a:endParaRPr lang="en-US"/>
        </a:p>
      </dgm:t>
    </dgm:pt>
    <dgm:pt modelId="{3902A70C-C8A3-4080-BC4D-C897213EF8CE}" type="parTrans" cxnId="{A96C4071-B6F1-429D-AFEF-3434C4063163}">
      <dgm:prSet/>
      <dgm:spPr/>
      <dgm:t>
        <a:bodyPr/>
        <a:lstStyle/>
        <a:p>
          <a:endParaRPr lang="en-US"/>
        </a:p>
      </dgm:t>
    </dgm:pt>
    <dgm:pt modelId="{C3800AF7-B9C8-42A7-89C6-AD853518BADD}" type="sibTrans" cxnId="{A96C4071-B6F1-429D-AFEF-3434C4063163}">
      <dgm:prSet/>
      <dgm:spPr/>
      <dgm:t>
        <a:bodyPr/>
        <a:lstStyle/>
        <a:p>
          <a:endParaRPr lang="en-US"/>
        </a:p>
      </dgm:t>
    </dgm:pt>
    <dgm:pt modelId="{D1372314-0221-46D6-BF74-A29794D64C21}">
      <dgm:prSet custT="1"/>
      <dgm:spPr/>
      <dgm:t>
        <a:bodyPr/>
        <a:lstStyle/>
        <a:p>
          <a:r>
            <a:rPr lang="en-US" sz="1800" dirty="0" err="1" smtClean="0">
              <a:latin typeface="Lucida Sans" panose="020B0602030504020204" pitchFamily="34" charset="0"/>
            </a:rPr>
            <a:t>Lleol</a:t>
          </a:r>
          <a:endParaRPr lang="en-US" sz="1800" dirty="0">
            <a:latin typeface="Lucida Sans" panose="020B0602030504020204" pitchFamily="34" charset="0"/>
          </a:endParaRPr>
        </a:p>
      </dgm:t>
    </dgm:pt>
    <dgm:pt modelId="{522AC800-DC31-4CA3-9DC9-CA5BBA73A17B}" type="parTrans" cxnId="{E7CDBCD0-AA22-4478-B5F2-1651D9CAA196}">
      <dgm:prSet/>
      <dgm:spPr/>
      <dgm:t>
        <a:bodyPr/>
        <a:lstStyle/>
        <a:p>
          <a:endParaRPr lang="en-US"/>
        </a:p>
      </dgm:t>
    </dgm:pt>
    <dgm:pt modelId="{25D7405B-EAEA-403D-A7E9-DEA1BD4C97D1}" type="sibTrans" cxnId="{E7CDBCD0-AA22-4478-B5F2-1651D9CAA196}">
      <dgm:prSet/>
      <dgm:spPr/>
      <dgm:t>
        <a:bodyPr/>
        <a:lstStyle/>
        <a:p>
          <a:endParaRPr lang="en-US"/>
        </a:p>
      </dgm:t>
    </dgm:pt>
    <dgm:pt modelId="{B3FA7135-9B08-4C0F-8A8E-4E107D17BD98}">
      <dgm:prSet custT="1"/>
      <dgm:spPr/>
      <dgm:t>
        <a:bodyPr/>
        <a:lstStyle/>
        <a:p>
          <a:r>
            <a:rPr lang="en-US" sz="1800" dirty="0" smtClean="0">
              <a:solidFill>
                <a:srgbClr val="002060"/>
              </a:solidFill>
              <a:latin typeface="Lucida Sans" panose="020B0602030504020204" pitchFamily="34" charset="0"/>
            </a:rPr>
            <a:t>Local</a:t>
          </a:r>
          <a:endParaRPr lang="en-US" sz="1800" dirty="0">
            <a:solidFill>
              <a:srgbClr val="002060"/>
            </a:solidFill>
            <a:latin typeface="Lucida Sans" panose="020B0602030504020204" pitchFamily="34" charset="0"/>
          </a:endParaRPr>
        </a:p>
      </dgm:t>
    </dgm:pt>
    <dgm:pt modelId="{4C82818F-CBE6-4DB6-AC27-DD0D60DB4D45}" type="parTrans" cxnId="{A1944563-1433-4DC4-91C0-C7D552FC56F6}">
      <dgm:prSet/>
      <dgm:spPr/>
      <dgm:t>
        <a:bodyPr/>
        <a:lstStyle/>
        <a:p>
          <a:endParaRPr lang="en-US"/>
        </a:p>
      </dgm:t>
    </dgm:pt>
    <dgm:pt modelId="{6033DF55-33D2-45DA-873E-1D587A40EA0C}" type="sibTrans" cxnId="{A1944563-1433-4DC4-91C0-C7D552FC56F6}">
      <dgm:prSet/>
      <dgm:spPr/>
      <dgm:t>
        <a:bodyPr/>
        <a:lstStyle/>
        <a:p>
          <a:endParaRPr lang="en-US"/>
        </a:p>
      </dgm:t>
    </dgm:pt>
    <dgm:pt modelId="{04BD5D90-DE55-443D-B1AA-F6CCBEECF7D5}">
      <dgm:prSet/>
      <dgm:spPr/>
      <dgm:t>
        <a:bodyPr/>
        <a:lstStyle/>
        <a:p>
          <a:endParaRPr lang="en-US" sz="800" dirty="0"/>
        </a:p>
      </dgm:t>
    </dgm:pt>
    <dgm:pt modelId="{7910742C-A794-493B-BD8E-B05CA626A85F}" type="parTrans" cxnId="{CCBA493A-5B79-4BF8-A8EB-13BF01B6D8A8}">
      <dgm:prSet/>
      <dgm:spPr/>
      <dgm:t>
        <a:bodyPr/>
        <a:lstStyle/>
        <a:p>
          <a:endParaRPr lang="en-US"/>
        </a:p>
      </dgm:t>
    </dgm:pt>
    <dgm:pt modelId="{21004C5E-71BC-44C0-AAD5-2B30A90A21D0}" type="sibTrans" cxnId="{CCBA493A-5B79-4BF8-A8EB-13BF01B6D8A8}">
      <dgm:prSet/>
      <dgm:spPr/>
      <dgm:t>
        <a:bodyPr/>
        <a:lstStyle/>
        <a:p>
          <a:endParaRPr lang="en-US"/>
        </a:p>
      </dgm:t>
    </dgm:pt>
    <dgm:pt modelId="{ACE82AEE-5C77-4DF9-830F-A2F5AC3ED4DA}">
      <dgm:prSet custT="1"/>
      <dgm:spPr/>
      <dgm:t>
        <a:bodyPr/>
        <a:lstStyle/>
        <a:p>
          <a:r>
            <a:rPr lang="en-US" sz="1800" dirty="0" err="1" smtClean="0">
              <a:latin typeface="Lucida Sans" panose="020B0602030504020204" pitchFamily="34" charset="0"/>
            </a:rPr>
            <a:t>Lleoliad</a:t>
          </a:r>
          <a:r>
            <a:rPr lang="en-US" sz="1800" dirty="0" smtClean="0">
              <a:latin typeface="Lucida Sans" panose="020B0602030504020204" pitchFamily="34" charset="0"/>
            </a:rPr>
            <a:t> </a:t>
          </a:r>
          <a:r>
            <a:rPr lang="en-US" sz="1800" dirty="0" err="1" smtClean="0">
              <a:latin typeface="Lucida Sans" panose="020B0602030504020204" pitchFamily="34" charset="0"/>
            </a:rPr>
            <a:t>blynyddoedd</a:t>
          </a:r>
          <a:r>
            <a:rPr lang="en-US" sz="1800" dirty="0" smtClean="0">
              <a:latin typeface="Lucida Sans" panose="020B0602030504020204" pitchFamily="34" charset="0"/>
            </a:rPr>
            <a:t> </a:t>
          </a:r>
          <a:r>
            <a:rPr lang="en-US" sz="1800" dirty="0" err="1" smtClean="0">
              <a:latin typeface="Lucida Sans" panose="020B0602030504020204" pitchFamily="34" charset="0"/>
            </a:rPr>
            <a:t>cynnar</a:t>
          </a:r>
          <a:r>
            <a:rPr lang="en-US" sz="1800" dirty="0" smtClean="0">
              <a:latin typeface="Lucida Sans" panose="020B0602030504020204" pitchFamily="34" charset="0"/>
            </a:rPr>
            <a:t> </a:t>
          </a:r>
          <a:r>
            <a:rPr lang="en-US" sz="1800" dirty="0" err="1" smtClean="0">
              <a:latin typeface="Lucida Sans" panose="020B0602030504020204" pitchFamily="34" charset="0"/>
            </a:rPr>
            <a:t>neu</a:t>
          </a:r>
          <a:r>
            <a:rPr lang="en-US" sz="1800" dirty="0" smtClean="0">
              <a:latin typeface="Lucida Sans" panose="020B0602030504020204" pitchFamily="34" charset="0"/>
            </a:rPr>
            <a:t> </a:t>
          </a:r>
          <a:r>
            <a:rPr lang="en-US" sz="1800" dirty="0" err="1" smtClean="0">
              <a:latin typeface="Lucida Sans" panose="020B0602030504020204" pitchFamily="34" charset="0"/>
            </a:rPr>
            <a:t>ysgol</a:t>
          </a:r>
          <a:endParaRPr lang="en-US" sz="1800" dirty="0">
            <a:latin typeface="Lucida Sans" panose="020B0602030504020204" pitchFamily="34" charset="0"/>
          </a:endParaRPr>
        </a:p>
      </dgm:t>
    </dgm:pt>
    <dgm:pt modelId="{88D07025-0B2A-48E2-9EB1-31A82EAB8AB6}" type="parTrans" cxnId="{A6FF9E3F-BD43-4B4A-93BF-F0A9FD67854D}">
      <dgm:prSet/>
      <dgm:spPr/>
      <dgm:t>
        <a:bodyPr/>
        <a:lstStyle/>
        <a:p>
          <a:endParaRPr lang="en-US"/>
        </a:p>
      </dgm:t>
    </dgm:pt>
    <dgm:pt modelId="{B76543BF-9891-4634-A2C3-83006ABC9C82}" type="sibTrans" cxnId="{A6FF9E3F-BD43-4B4A-93BF-F0A9FD67854D}">
      <dgm:prSet/>
      <dgm:spPr/>
      <dgm:t>
        <a:bodyPr/>
        <a:lstStyle/>
        <a:p>
          <a:endParaRPr lang="en-US"/>
        </a:p>
      </dgm:t>
    </dgm:pt>
    <dgm:pt modelId="{0B5E7F0C-A171-41ED-B35D-E33A0B06C12A}">
      <dgm:prSet custT="1"/>
      <dgm:spPr/>
      <dgm:t>
        <a:bodyPr/>
        <a:lstStyle/>
        <a:p>
          <a:r>
            <a:rPr lang="en-US" sz="1800" dirty="0" smtClean="0">
              <a:solidFill>
                <a:srgbClr val="002060"/>
              </a:solidFill>
              <a:latin typeface="Lucida Sans" panose="020B0602030504020204" pitchFamily="34" charset="0"/>
            </a:rPr>
            <a:t>Early years setting or school</a:t>
          </a:r>
          <a:endParaRPr lang="en-US" sz="1800" dirty="0">
            <a:solidFill>
              <a:srgbClr val="002060"/>
            </a:solidFill>
            <a:latin typeface="Lucida Sans" panose="020B0602030504020204" pitchFamily="34" charset="0"/>
          </a:endParaRPr>
        </a:p>
      </dgm:t>
    </dgm:pt>
    <dgm:pt modelId="{57E6BFA5-1D38-4CD5-94C7-4B8C39946CD8}" type="parTrans" cxnId="{BAEBB139-2FDC-4D7A-A634-A9538539FD64}">
      <dgm:prSet/>
      <dgm:spPr/>
      <dgm:t>
        <a:bodyPr/>
        <a:lstStyle/>
        <a:p>
          <a:endParaRPr lang="en-US"/>
        </a:p>
      </dgm:t>
    </dgm:pt>
    <dgm:pt modelId="{1A823062-2F02-47E8-9141-250A66F09819}" type="sibTrans" cxnId="{BAEBB139-2FDC-4D7A-A634-A9538539FD64}">
      <dgm:prSet/>
      <dgm:spPr/>
      <dgm:t>
        <a:bodyPr/>
        <a:lstStyle/>
        <a:p>
          <a:endParaRPr lang="en-US"/>
        </a:p>
      </dgm:t>
    </dgm:pt>
    <dgm:pt modelId="{22777D74-7885-4A36-B021-593DAE370F4F}" type="pres">
      <dgm:prSet presAssocID="{455DA847-81CA-4874-8381-43DA22E2E95D}" presName="linearFlow" presStyleCnt="0">
        <dgm:presLayoutVars>
          <dgm:dir/>
          <dgm:animLvl val="lvl"/>
          <dgm:resizeHandles val="exact"/>
        </dgm:presLayoutVars>
      </dgm:prSet>
      <dgm:spPr/>
      <dgm:t>
        <a:bodyPr/>
        <a:lstStyle/>
        <a:p>
          <a:endParaRPr lang="en-US"/>
        </a:p>
      </dgm:t>
    </dgm:pt>
    <dgm:pt modelId="{117E9186-8A58-457A-9AAF-EA31D487709F}" type="pres">
      <dgm:prSet presAssocID="{BAAB8379-7E16-45F5-9C11-43E35F3EA7BA}" presName="composite" presStyleCnt="0"/>
      <dgm:spPr/>
    </dgm:pt>
    <dgm:pt modelId="{AFFCC3E0-11E6-4421-9846-C24EA4CAE160}" type="pres">
      <dgm:prSet presAssocID="{BAAB8379-7E16-45F5-9C11-43E35F3EA7BA}" presName="parentText" presStyleLbl="alignNode1" presStyleIdx="0" presStyleCnt="5">
        <dgm:presLayoutVars>
          <dgm:chMax val="1"/>
          <dgm:bulletEnabled val="1"/>
        </dgm:presLayoutVars>
      </dgm:prSet>
      <dgm:spPr/>
      <dgm:t>
        <a:bodyPr/>
        <a:lstStyle/>
        <a:p>
          <a:endParaRPr lang="en-US"/>
        </a:p>
      </dgm:t>
    </dgm:pt>
    <dgm:pt modelId="{0BE468BF-30A7-4C3F-8930-4C125015089C}" type="pres">
      <dgm:prSet presAssocID="{BAAB8379-7E16-45F5-9C11-43E35F3EA7BA}" presName="descendantText" presStyleLbl="alignAcc1" presStyleIdx="0" presStyleCnt="5">
        <dgm:presLayoutVars>
          <dgm:bulletEnabled val="1"/>
        </dgm:presLayoutVars>
      </dgm:prSet>
      <dgm:spPr/>
      <dgm:t>
        <a:bodyPr/>
        <a:lstStyle/>
        <a:p>
          <a:endParaRPr lang="en-US"/>
        </a:p>
      </dgm:t>
    </dgm:pt>
    <dgm:pt modelId="{7D97C592-A17C-43A1-A135-CD9FC4DF18CE}" type="pres">
      <dgm:prSet presAssocID="{27841E1C-B373-4757-B3D8-D84C8A643F96}" presName="sp" presStyleCnt="0"/>
      <dgm:spPr/>
    </dgm:pt>
    <dgm:pt modelId="{CB3A7880-61F4-492A-B37D-17C47525BAD3}" type="pres">
      <dgm:prSet presAssocID="{8A6D9E24-2807-4FBF-B05D-A7F947A1A27B}" presName="composite" presStyleCnt="0"/>
      <dgm:spPr/>
    </dgm:pt>
    <dgm:pt modelId="{5635876D-7E98-4174-9558-9FF09A83BEAD}" type="pres">
      <dgm:prSet presAssocID="{8A6D9E24-2807-4FBF-B05D-A7F947A1A27B}" presName="parentText" presStyleLbl="alignNode1" presStyleIdx="1" presStyleCnt="5">
        <dgm:presLayoutVars>
          <dgm:chMax val="1"/>
          <dgm:bulletEnabled val="1"/>
        </dgm:presLayoutVars>
      </dgm:prSet>
      <dgm:spPr/>
      <dgm:t>
        <a:bodyPr/>
        <a:lstStyle/>
        <a:p>
          <a:endParaRPr lang="en-US"/>
        </a:p>
      </dgm:t>
    </dgm:pt>
    <dgm:pt modelId="{6079C947-982D-4D68-A21A-69F580962179}" type="pres">
      <dgm:prSet presAssocID="{8A6D9E24-2807-4FBF-B05D-A7F947A1A27B}" presName="descendantText" presStyleLbl="alignAcc1" presStyleIdx="1" presStyleCnt="5" custLinFactNeighborX="425" custLinFactNeighborY="6105">
        <dgm:presLayoutVars>
          <dgm:bulletEnabled val="1"/>
        </dgm:presLayoutVars>
      </dgm:prSet>
      <dgm:spPr/>
      <dgm:t>
        <a:bodyPr/>
        <a:lstStyle/>
        <a:p>
          <a:endParaRPr lang="en-US"/>
        </a:p>
      </dgm:t>
    </dgm:pt>
    <dgm:pt modelId="{B6B6EE2C-CBB9-42BC-8946-C65EEC2B3639}" type="pres">
      <dgm:prSet presAssocID="{D2263340-CFC7-4178-911D-0AA4B1A9B64C}" presName="sp" presStyleCnt="0"/>
      <dgm:spPr/>
    </dgm:pt>
    <dgm:pt modelId="{BD5912BC-3E1F-4337-BCDA-2C4296FB36B2}" type="pres">
      <dgm:prSet presAssocID="{9C136054-575D-4B6B-8DBA-5AA6333AF748}" presName="composite" presStyleCnt="0"/>
      <dgm:spPr/>
    </dgm:pt>
    <dgm:pt modelId="{50E3C75C-F1D3-4AF4-AE62-03976E9A4BE1}" type="pres">
      <dgm:prSet presAssocID="{9C136054-575D-4B6B-8DBA-5AA6333AF748}" presName="parentText" presStyleLbl="alignNode1" presStyleIdx="2" presStyleCnt="5">
        <dgm:presLayoutVars>
          <dgm:chMax val="1"/>
          <dgm:bulletEnabled val="1"/>
        </dgm:presLayoutVars>
      </dgm:prSet>
      <dgm:spPr/>
      <dgm:t>
        <a:bodyPr/>
        <a:lstStyle/>
        <a:p>
          <a:endParaRPr lang="en-US"/>
        </a:p>
      </dgm:t>
    </dgm:pt>
    <dgm:pt modelId="{51FED899-7AD0-4B9B-8544-414C8EB51239}" type="pres">
      <dgm:prSet presAssocID="{9C136054-575D-4B6B-8DBA-5AA6333AF748}" presName="descendantText" presStyleLbl="alignAcc1" presStyleIdx="2" presStyleCnt="5">
        <dgm:presLayoutVars>
          <dgm:bulletEnabled val="1"/>
        </dgm:presLayoutVars>
      </dgm:prSet>
      <dgm:spPr/>
      <dgm:t>
        <a:bodyPr/>
        <a:lstStyle/>
        <a:p>
          <a:endParaRPr lang="en-US"/>
        </a:p>
      </dgm:t>
    </dgm:pt>
    <dgm:pt modelId="{287DC827-DE71-4A23-A97D-C8F96E348478}" type="pres">
      <dgm:prSet presAssocID="{DD76D749-785B-4967-A31E-FE2060F631F8}" presName="sp" presStyleCnt="0"/>
      <dgm:spPr/>
    </dgm:pt>
    <dgm:pt modelId="{0CC659C5-8E03-4161-BDFC-27BEFADA30AE}" type="pres">
      <dgm:prSet presAssocID="{236D9FAB-047A-44B7-9501-722E1A28F8CF}" presName="composite" presStyleCnt="0"/>
      <dgm:spPr/>
    </dgm:pt>
    <dgm:pt modelId="{A92CA482-204B-4EA0-8792-6B1216D038D8}" type="pres">
      <dgm:prSet presAssocID="{236D9FAB-047A-44B7-9501-722E1A28F8CF}" presName="parentText" presStyleLbl="alignNode1" presStyleIdx="3" presStyleCnt="5">
        <dgm:presLayoutVars>
          <dgm:chMax val="1"/>
          <dgm:bulletEnabled val="1"/>
        </dgm:presLayoutVars>
      </dgm:prSet>
      <dgm:spPr/>
      <dgm:t>
        <a:bodyPr/>
        <a:lstStyle/>
        <a:p>
          <a:endParaRPr lang="en-US"/>
        </a:p>
      </dgm:t>
    </dgm:pt>
    <dgm:pt modelId="{EAC59292-3B96-4AD4-B4DE-082ECAA207D6}" type="pres">
      <dgm:prSet presAssocID="{236D9FAB-047A-44B7-9501-722E1A28F8CF}" presName="descendantText" presStyleLbl="alignAcc1" presStyleIdx="3" presStyleCnt="5" custLinFactNeighborX="-170" custLinFactNeighborY="3007">
        <dgm:presLayoutVars>
          <dgm:bulletEnabled val="1"/>
        </dgm:presLayoutVars>
      </dgm:prSet>
      <dgm:spPr/>
      <dgm:t>
        <a:bodyPr/>
        <a:lstStyle/>
        <a:p>
          <a:endParaRPr lang="en-US"/>
        </a:p>
      </dgm:t>
    </dgm:pt>
    <dgm:pt modelId="{F8148F1C-E417-4540-9CDE-B139D1E83B85}" type="pres">
      <dgm:prSet presAssocID="{F4234105-B264-4890-83B3-FE677166CFF1}" presName="sp" presStyleCnt="0"/>
      <dgm:spPr/>
    </dgm:pt>
    <dgm:pt modelId="{7C196327-7507-45EC-AFAC-48ACB2C7D10E}" type="pres">
      <dgm:prSet presAssocID="{95861E87-EC01-4755-8777-9EBA53E24723}" presName="composite" presStyleCnt="0"/>
      <dgm:spPr/>
    </dgm:pt>
    <dgm:pt modelId="{CC1B1B02-5A8B-415E-B9D3-558F0F352204}" type="pres">
      <dgm:prSet presAssocID="{95861E87-EC01-4755-8777-9EBA53E24723}" presName="parentText" presStyleLbl="alignNode1" presStyleIdx="4" presStyleCnt="5">
        <dgm:presLayoutVars>
          <dgm:chMax val="1"/>
          <dgm:bulletEnabled val="1"/>
        </dgm:presLayoutVars>
      </dgm:prSet>
      <dgm:spPr/>
      <dgm:t>
        <a:bodyPr/>
        <a:lstStyle/>
        <a:p>
          <a:endParaRPr lang="en-US"/>
        </a:p>
      </dgm:t>
    </dgm:pt>
    <dgm:pt modelId="{D91D7DB7-0ACF-4188-A4B7-C02A04C3264C}" type="pres">
      <dgm:prSet presAssocID="{95861E87-EC01-4755-8777-9EBA53E24723}" presName="descendantText" presStyleLbl="alignAcc1" presStyleIdx="4" presStyleCnt="5">
        <dgm:presLayoutVars>
          <dgm:bulletEnabled val="1"/>
        </dgm:presLayoutVars>
      </dgm:prSet>
      <dgm:spPr/>
      <dgm:t>
        <a:bodyPr/>
        <a:lstStyle/>
        <a:p>
          <a:endParaRPr lang="en-US"/>
        </a:p>
      </dgm:t>
    </dgm:pt>
  </dgm:ptLst>
  <dgm:cxnLst>
    <dgm:cxn modelId="{6ED946BD-6D85-42F1-BBC8-B04CB7D862B0}" type="presOf" srcId="{D1372314-0221-46D6-BF74-A29794D64C21}" destId="{EAC59292-3B96-4AD4-B4DE-082ECAA207D6}" srcOrd="0" destOrd="1" presId="urn:microsoft.com/office/officeart/2005/8/layout/chevron2"/>
    <dgm:cxn modelId="{C18D03BE-966E-4662-B4F7-027A0C9A872B}" srcId="{8A6D9E24-2807-4FBF-B05D-A7F947A1A27B}" destId="{CE000BC5-C59D-4F90-AD5C-32B66AEDE06B}" srcOrd="0" destOrd="0" parTransId="{51FC2174-6711-4005-86AE-3E15CC8D691A}" sibTransId="{60372DC7-2974-424C-B401-DD2A5793421B}"/>
    <dgm:cxn modelId="{5264C3C8-C150-46A4-8981-A26AAA0FC5FB}" type="presOf" srcId="{95861E87-EC01-4755-8777-9EBA53E24723}" destId="{CC1B1B02-5A8B-415E-B9D3-558F0F352204}" srcOrd="0" destOrd="0" presId="urn:microsoft.com/office/officeart/2005/8/layout/chevron2"/>
    <dgm:cxn modelId="{96647832-A546-4073-BBE4-89715D5A27FE}" type="presOf" srcId="{7BBFF972-935D-4252-9377-0F9815661386}" destId="{0BE468BF-30A7-4C3F-8930-4C125015089C}" srcOrd="0" destOrd="1" presId="urn:microsoft.com/office/officeart/2005/8/layout/chevron2"/>
    <dgm:cxn modelId="{E7CDBCD0-AA22-4478-B5F2-1651D9CAA196}" srcId="{236D9FAB-047A-44B7-9501-722E1A28F8CF}" destId="{D1372314-0221-46D6-BF74-A29794D64C21}" srcOrd="1" destOrd="0" parTransId="{522AC800-DC31-4CA3-9DC9-CA5BBA73A17B}" sibTransId="{25D7405B-EAEA-403D-A7E9-DEA1BD4C97D1}"/>
    <dgm:cxn modelId="{DA107C61-1EE0-41D8-90B4-5C27B1362160}" srcId="{455DA847-81CA-4874-8381-43DA22E2E95D}" destId="{236D9FAB-047A-44B7-9501-722E1A28F8CF}" srcOrd="3" destOrd="0" parTransId="{69BA6E19-9115-4D6E-9340-DE65054DDAB9}" sibTransId="{F4234105-B264-4890-83B3-FE677166CFF1}"/>
    <dgm:cxn modelId="{05895D4A-2444-4C4B-8C3A-A870EED2CF13}" type="presOf" srcId="{04BD5D90-DE55-443D-B1AA-F6CCBEECF7D5}" destId="{EAC59292-3B96-4AD4-B4DE-082ECAA207D6}" srcOrd="0" destOrd="3" presId="urn:microsoft.com/office/officeart/2005/8/layout/chevron2"/>
    <dgm:cxn modelId="{61B2BEF4-E695-48D8-97DA-0F9B9A201B76}" type="presOf" srcId="{62196207-47B2-495E-A669-56B57D6892B3}" destId="{51FED899-7AD0-4B9B-8544-414C8EB51239}" srcOrd="0" destOrd="0" presId="urn:microsoft.com/office/officeart/2005/8/layout/chevron2"/>
    <dgm:cxn modelId="{B11E0A60-CAE0-43F2-BEAD-CF173C3F7875}" type="presOf" srcId="{8A6D9E24-2807-4FBF-B05D-A7F947A1A27B}" destId="{5635876D-7E98-4174-9558-9FF09A83BEAD}" srcOrd="0" destOrd="0" presId="urn:microsoft.com/office/officeart/2005/8/layout/chevron2"/>
    <dgm:cxn modelId="{64E2797D-A32B-4F3B-9382-9BB80076BCC2}" type="presOf" srcId="{ACE82AEE-5C77-4DF9-830F-A2F5AC3ED4DA}" destId="{D91D7DB7-0ACF-4188-A4B7-C02A04C3264C}" srcOrd="0" destOrd="0" presId="urn:microsoft.com/office/officeart/2005/8/layout/chevron2"/>
    <dgm:cxn modelId="{A0951954-41C2-46CA-A92C-55A4B9BEBCA3}" type="presOf" srcId="{C16FC429-B9CA-41A3-B178-CE1FD49DC09D}" destId="{EAC59292-3B96-4AD4-B4DE-082ECAA207D6}" srcOrd="0" destOrd="0" presId="urn:microsoft.com/office/officeart/2005/8/layout/chevron2"/>
    <dgm:cxn modelId="{D8C7BEAD-A0AC-4224-8A06-AA4029CE1140}" srcId="{455DA847-81CA-4874-8381-43DA22E2E95D}" destId="{8A6D9E24-2807-4FBF-B05D-A7F947A1A27B}" srcOrd="1" destOrd="0" parTransId="{83DB27F3-CCC2-473C-B7F8-8D5FFE3259E1}" sibTransId="{D2263340-CFC7-4178-911D-0AA4B1A9B64C}"/>
    <dgm:cxn modelId="{C8FE8FBF-F8EE-4114-B124-F26B579DE571}" type="presOf" srcId="{9C136054-575D-4B6B-8DBA-5AA6333AF748}" destId="{50E3C75C-F1D3-4AF4-AE62-03976E9A4BE1}" srcOrd="0" destOrd="0" presId="urn:microsoft.com/office/officeart/2005/8/layout/chevron2"/>
    <dgm:cxn modelId="{01E03A8F-0F78-4111-B884-935C446B3F4A}" type="presOf" srcId="{0A3B4470-5A77-4CD6-B69F-8DE40DC93F74}" destId="{51FED899-7AD0-4B9B-8544-414C8EB51239}" srcOrd="0" destOrd="1" presId="urn:microsoft.com/office/officeart/2005/8/layout/chevron2"/>
    <dgm:cxn modelId="{55EBDF00-C132-453E-AF52-793914DD8383}" srcId="{BAAB8379-7E16-45F5-9C11-43E35F3EA7BA}" destId="{7BBFF972-935D-4252-9377-0F9815661386}" srcOrd="1" destOrd="0" parTransId="{B20611DF-3B41-4546-B04A-15BCE2CFD30C}" sibTransId="{A679DAB4-AF13-40FA-AA10-343621350B1C}"/>
    <dgm:cxn modelId="{542C3308-AB48-4EEB-A0DF-C38342FB4C86}" type="presOf" srcId="{ACAC4A17-2B14-4C3F-96B3-EBA0CB2CE19F}" destId="{6079C947-982D-4D68-A21A-69F580962179}" srcOrd="0" destOrd="1" presId="urn:microsoft.com/office/officeart/2005/8/layout/chevron2"/>
    <dgm:cxn modelId="{CCBA493A-5B79-4BF8-A8EB-13BF01B6D8A8}" srcId="{236D9FAB-047A-44B7-9501-722E1A28F8CF}" destId="{04BD5D90-DE55-443D-B1AA-F6CCBEECF7D5}" srcOrd="3" destOrd="0" parTransId="{7910742C-A794-493B-BD8E-B05CA626A85F}" sibTransId="{21004C5E-71BC-44C0-AAD5-2B30A90A21D0}"/>
    <dgm:cxn modelId="{2E3F9669-AA46-4668-8759-DAA5D6BD4300}" srcId="{455DA847-81CA-4874-8381-43DA22E2E95D}" destId="{BAAB8379-7E16-45F5-9C11-43E35F3EA7BA}" srcOrd="0" destOrd="0" parTransId="{607E5849-097F-49DA-90F4-9C21C5F2FB15}" sibTransId="{27841E1C-B373-4757-B3D8-D84C8A643F96}"/>
    <dgm:cxn modelId="{BF53283A-24CA-4CA5-BF8E-218602C6426E}" type="presOf" srcId="{B3FA7135-9B08-4C0F-8A8E-4E107D17BD98}" destId="{EAC59292-3B96-4AD4-B4DE-082ECAA207D6}" srcOrd="0" destOrd="2" presId="urn:microsoft.com/office/officeart/2005/8/layout/chevron2"/>
    <dgm:cxn modelId="{307690E3-D796-4D05-B20A-05593655BA62}" type="presOf" srcId="{0B5E7F0C-A171-41ED-B35D-E33A0B06C12A}" destId="{D91D7DB7-0ACF-4188-A4B7-C02A04C3264C}" srcOrd="0" destOrd="1" presId="urn:microsoft.com/office/officeart/2005/8/layout/chevron2"/>
    <dgm:cxn modelId="{EB21D5E7-9A19-4C84-A2AD-661FBC5E34F6}" type="presOf" srcId="{2C6C564A-B66B-4C9F-9596-47B53DD0D117}" destId="{0BE468BF-30A7-4C3F-8930-4C125015089C}" srcOrd="0" destOrd="0" presId="urn:microsoft.com/office/officeart/2005/8/layout/chevron2"/>
    <dgm:cxn modelId="{76106E46-A7D2-476B-B379-B7DA1C37E09A}" type="presOf" srcId="{BAAB8379-7E16-45F5-9C11-43E35F3EA7BA}" destId="{AFFCC3E0-11E6-4421-9846-C24EA4CAE160}" srcOrd="0" destOrd="0" presId="urn:microsoft.com/office/officeart/2005/8/layout/chevron2"/>
    <dgm:cxn modelId="{2B1D7875-0ED2-48C2-9D12-9CCBAF0207F8}" srcId="{8A6D9E24-2807-4FBF-B05D-A7F947A1A27B}" destId="{ACAC4A17-2B14-4C3F-96B3-EBA0CB2CE19F}" srcOrd="1" destOrd="0" parTransId="{2B1D875E-2A91-4BBB-BF8A-8D25A3D37836}" sibTransId="{12336312-30D0-4B2D-84C6-CE35344B08F9}"/>
    <dgm:cxn modelId="{E1D289D9-D3F5-41A1-BBBE-3ED00345BC79}" srcId="{236D9FAB-047A-44B7-9501-722E1A28F8CF}" destId="{C16FC429-B9CA-41A3-B178-CE1FD49DC09D}" srcOrd="0" destOrd="0" parTransId="{223C71DC-1FF4-4FCB-A3F0-AD82923B2CAA}" sibTransId="{2B939EA8-9EDA-483C-99A9-C49CAF729712}"/>
    <dgm:cxn modelId="{2DFCB10C-B524-4CFE-84AE-43B61E381D0A}" type="presOf" srcId="{CE000BC5-C59D-4F90-AD5C-32B66AEDE06B}" destId="{6079C947-982D-4D68-A21A-69F580962179}" srcOrd="0" destOrd="0" presId="urn:microsoft.com/office/officeart/2005/8/layout/chevron2"/>
    <dgm:cxn modelId="{CB55FAD1-8D4B-4D55-822C-17098D6F72B8}" srcId="{9C136054-575D-4B6B-8DBA-5AA6333AF748}" destId="{62196207-47B2-495E-A669-56B57D6892B3}" srcOrd="0" destOrd="0" parTransId="{1BE29C09-D610-41ED-A3E8-ACB249C5F9AE}" sibTransId="{8D5FB471-712B-4660-8A9A-47AF21C6DDA5}"/>
    <dgm:cxn modelId="{E0C2259D-B703-4FF0-8460-8B4538ABB2A5}" srcId="{455DA847-81CA-4874-8381-43DA22E2E95D}" destId="{9C136054-575D-4B6B-8DBA-5AA6333AF748}" srcOrd="2" destOrd="0" parTransId="{3C845121-9033-401E-8412-6B49BD8AB848}" sibTransId="{DD76D749-785B-4967-A31E-FE2060F631F8}"/>
    <dgm:cxn modelId="{1270A4DA-D074-4278-A7AB-0225AE3A8AA0}" type="presOf" srcId="{236D9FAB-047A-44B7-9501-722E1A28F8CF}" destId="{A92CA482-204B-4EA0-8792-6B1216D038D8}" srcOrd="0" destOrd="0" presId="urn:microsoft.com/office/officeart/2005/8/layout/chevron2"/>
    <dgm:cxn modelId="{BAEBB139-2FDC-4D7A-A634-A9538539FD64}" srcId="{95861E87-EC01-4755-8777-9EBA53E24723}" destId="{0B5E7F0C-A171-41ED-B35D-E33A0B06C12A}" srcOrd="1" destOrd="0" parTransId="{57E6BFA5-1D38-4CD5-94C7-4B8C39946CD8}" sibTransId="{1A823062-2F02-47E8-9141-250A66F09819}"/>
    <dgm:cxn modelId="{868F6862-AE28-44FB-B4B3-986EEBCB8B24}" srcId="{BAAB8379-7E16-45F5-9C11-43E35F3EA7BA}" destId="{2C6C564A-B66B-4C9F-9596-47B53DD0D117}" srcOrd="0" destOrd="0" parTransId="{7A4CEC12-57BB-4BEC-8DC1-8E95A92E03A1}" sibTransId="{BCFF08DA-CDF2-4F51-B16C-1F473BE4FBA4}"/>
    <dgm:cxn modelId="{433D23AA-AD1F-49C9-A1C1-95C3BBC6F3E6}" type="presOf" srcId="{455DA847-81CA-4874-8381-43DA22E2E95D}" destId="{22777D74-7885-4A36-B021-593DAE370F4F}" srcOrd="0" destOrd="0" presId="urn:microsoft.com/office/officeart/2005/8/layout/chevron2"/>
    <dgm:cxn modelId="{A6FF9E3F-BD43-4B4A-93BF-F0A9FD67854D}" srcId="{95861E87-EC01-4755-8777-9EBA53E24723}" destId="{ACE82AEE-5C77-4DF9-830F-A2F5AC3ED4DA}" srcOrd="0" destOrd="0" parTransId="{88D07025-0B2A-48E2-9EB1-31A82EAB8AB6}" sibTransId="{B76543BF-9891-4634-A2C3-83006ABC9C82}"/>
    <dgm:cxn modelId="{A1944563-1433-4DC4-91C0-C7D552FC56F6}" srcId="{236D9FAB-047A-44B7-9501-722E1A28F8CF}" destId="{B3FA7135-9B08-4C0F-8A8E-4E107D17BD98}" srcOrd="2" destOrd="0" parTransId="{4C82818F-CBE6-4DB6-AC27-DD0D60DB4D45}" sibTransId="{6033DF55-33D2-45DA-873E-1D587A40EA0C}"/>
    <dgm:cxn modelId="{A96C4071-B6F1-429D-AFEF-3434C4063163}" srcId="{455DA847-81CA-4874-8381-43DA22E2E95D}" destId="{95861E87-EC01-4755-8777-9EBA53E24723}" srcOrd="4" destOrd="0" parTransId="{3902A70C-C8A3-4080-BC4D-C897213EF8CE}" sibTransId="{C3800AF7-B9C8-42A7-89C6-AD853518BADD}"/>
    <dgm:cxn modelId="{2F0B82F0-87EC-48A9-8961-F087C6F80BA8}" srcId="{9C136054-575D-4B6B-8DBA-5AA6333AF748}" destId="{0A3B4470-5A77-4CD6-B69F-8DE40DC93F74}" srcOrd="1" destOrd="0" parTransId="{168D227A-817E-42CD-8D1A-2D7E454635F6}" sibTransId="{08A6F4F9-BE93-4D3C-9EE3-30466DB273C2}"/>
    <dgm:cxn modelId="{DA66CF06-A957-464C-A43E-AE6B1C642BCC}" type="presParOf" srcId="{22777D74-7885-4A36-B021-593DAE370F4F}" destId="{117E9186-8A58-457A-9AAF-EA31D487709F}" srcOrd="0" destOrd="0" presId="urn:microsoft.com/office/officeart/2005/8/layout/chevron2"/>
    <dgm:cxn modelId="{33A2791A-F5EC-49BF-AF5D-EA1CA8997DFA}" type="presParOf" srcId="{117E9186-8A58-457A-9AAF-EA31D487709F}" destId="{AFFCC3E0-11E6-4421-9846-C24EA4CAE160}" srcOrd="0" destOrd="0" presId="urn:microsoft.com/office/officeart/2005/8/layout/chevron2"/>
    <dgm:cxn modelId="{5F430EA1-4D82-4341-B9BB-9AD8D0E3A0AB}" type="presParOf" srcId="{117E9186-8A58-457A-9AAF-EA31D487709F}" destId="{0BE468BF-30A7-4C3F-8930-4C125015089C}" srcOrd="1" destOrd="0" presId="urn:microsoft.com/office/officeart/2005/8/layout/chevron2"/>
    <dgm:cxn modelId="{D057E9E3-438F-4383-9704-92F3F9001C39}" type="presParOf" srcId="{22777D74-7885-4A36-B021-593DAE370F4F}" destId="{7D97C592-A17C-43A1-A135-CD9FC4DF18CE}" srcOrd="1" destOrd="0" presId="urn:microsoft.com/office/officeart/2005/8/layout/chevron2"/>
    <dgm:cxn modelId="{13AD0737-9AED-447B-9296-C2BFEE16C705}" type="presParOf" srcId="{22777D74-7885-4A36-B021-593DAE370F4F}" destId="{CB3A7880-61F4-492A-B37D-17C47525BAD3}" srcOrd="2" destOrd="0" presId="urn:microsoft.com/office/officeart/2005/8/layout/chevron2"/>
    <dgm:cxn modelId="{CF4807B7-6174-495E-9F1B-53D8A6842EF2}" type="presParOf" srcId="{CB3A7880-61F4-492A-B37D-17C47525BAD3}" destId="{5635876D-7E98-4174-9558-9FF09A83BEAD}" srcOrd="0" destOrd="0" presId="urn:microsoft.com/office/officeart/2005/8/layout/chevron2"/>
    <dgm:cxn modelId="{0B849A7D-1E03-4314-92AD-BD41547AE023}" type="presParOf" srcId="{CB3A7880-61F4-492A-B37D-17C47525BAD3}" destId="{6079C947-982D-4D68-A21A-69F580962179}" srcOrd="1" destOrd="0" presId="urn:microsoft.com/office/officeart/2005/8/layout/chevron2"/>
    <dgm:cxn modelId="{9FC99E8E-B3EA-4B30-B14C-2AC21D178C82}" type="presParOf" srcId="{22777D74-7885-4A36-B021-593DAE370F4F}" destId="{B6B6EE2C-CBB9-42BC-8946-C65EEC2B3639}" srcOrd="3" destOrd="0" presId="urn:microsoft.com/office/officeart/2005/8/layout/chevron2"/>
    <dgm:cxn modelId="{4156A8A2-CF45-4BAF-BAF9-16B252B67D61}" type="presParOf" srcId="{22777D74-7885-4A36-B021-593DAE370F4F}" destId="{BD5912BC-3E1F-4337-BCDA-2C4296FB36B2}" srcOrd="4" destOrd="0" presId="urn:microsoft.com/office/officeart/2005/8/layout/chevron2"/>
    <dgm:cxn modelId="{A7344B22-C629-40CF-8CDD-F3CF53512F18}" type="presParOf" srcId="{BD5912BC-3E1F-4337-BCDA-2C4296FB36B2}" destId="{50E3C75C-F1D3-4AF4-AE62-03976E9A4BE1}" srcOrd="0" destOrd="0" presId="urn:microsoft.com/office/officeart/2005/8/layout/chevron2"/>
    <dgm:cxn modelId="{A4C20DBA-B03E-4124-A2C3-E6E808C77056}" type="presParOf" srcId="{BD5912BC-3E1F-4337-BCDA-2C4296FB36B2}" destId="{51FED899-7AD0-4B9B-8544-414C8EB51239}" srcOrd="1" destOrd="0" presId="urn:microsoft.com/office/officeart/2005/8/layout/chevron2"/>
    <dgm:cxn modelId="{73963529-8A6E-4125-AE4A-92116AAE1974}" type="presParOf" srcId="{22777D74-7885-4A36-B021-593DAE370F4F}" destId="{287DC827-DE71-4A23-A97D-C8F96E348478}" srcOrd="5" destOrd="0" presId="urn:microsoft.com/office/officeart/2005/8/layout/chevron2"/>
    <dgm:cxn modelId="{32F20497-F21C-46E3-A0EF-27E148FE3D3C}" type="presParOf" srcId="{22777D74-7885-4A36-B021-593DAE370F4F}" destId="{0CC659C5-8E03-4161-BDFC-27BEFADA30AE}" srcOrd="6" destOrd="0" presId="urn:microsoft.com/office/officeart/2005/8/layout/chevron2"/>
    <dgm:cxn modelId="{6ABFEDBA-C86A-4300-806B-103B04DF2D4B}" type="presParOf" srcId="{0CC659C5-8E03-4161-BDFC-27BEFADA30AE}" destId="{A92CA482-204B-4EA0-8792-6B1216D038D8}" srcOrd="0" destOrd="0" presId="urn:microsoft.com/office/officeart/2005/8/layout/chevron2"/>
    <dgm:cxn modelId="{1FA591D9-8FBC-4D71-801F-5DBB507CBC9F}" type="presParOf" srcId="{0CC659C5-8E03-4161-BDFC-27BEFADA30AE}" destId="{EAC59292-3B96-4AD4-B4DE-082ECAA207D6}" srcOrd="1" destOrd="0" presId="urn:microsoft.com/office/officeart/2005/8/layout/chevron2"/>
    <dgm:cxn modelId="{E605D51E-7BAC-4F6F-AFEF-7C86CAB3E997}" type="presParOf" srcId="{22777D74-7885-4A36-B021-593DAE370F4F}" destId="{F8148F1C-E417-4540-9CDE-B139D1E83B85}" srcOrd="7" destOrd="0" presId="urn:microsoft.com/office/officeart/2005/8/layout/chevron2"/>
    <dgm:cxn modelId="{303C1278-3318-47F3-9DC4-2CE2BAC701B0}" type="presParOf" srcId="{22777D74-7885-4A36-B021-593DAE370F4F}" destId="{7C196327-7507-45EC-AFAC-48ACB2C7D10E}" srcOrd="8" destOrd="0" presId="urn:microsoft.com/office/officeart/2005/8/layout/chevron2"/>
    <dgm:cxn modelId="{D7F5532A-8073-4A8D-911E-6DCFE0DC4955}" type="presParOf" srcId="{7C196327-7507-45EC-AFAC-48ACB2C7D10E}" destId="{CC1B1B02-5A8B-415E-B9D3-558F0F352204}" srcOrd="0" destOrd="0" presId="urn:microsoft.com/office/officeart/2005/8/layout/chevron2"/>
    <dgm:cxn modelId="{2D003A2C-AA7F-4D9A-996A-263AA6CD9AC9}" type="presParOf" srcId="{7C196327-7507-45EC-AFAC-48ACB2C7D10E}" destId="{D91D7DB7-0ACF-4188-A4B7-C02A04C3264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077498-4AAF-4AA3-8992-B0D887B53A57}" type="doc">
      <dgm:prSet loTypeId="urn:microsoft.com/office/officeart/2005/8/layout/radial1" loCatId="relationship" qsTypeId="urn:microsoft.com/office/officeart/2005/8/quickstyle/simple1" qsCatId="simple" csTypeId="urn:microsoft.com/office/officeart/2005/8/colors/colorful4" csCatId="colorful" phldr="1"/>
      <dgm:spPr/>
      <dgm:t>
        <a:bodyPr/>
        <a:lstStyle/>
        <a:p>
          <a:endParaRPr lang="en-US"/>
        </a:p>
      </dgm:t>
    </dgm:pt>
    <dgm:pt modelId="{A8DBA9DA-C4B0-4E3F-B6E1-E97DCE9F1CDB}">
      <dgm:prSet phldrT="[Text]"/>
      <dgm:spPr/>
      <dgm:t>
        <a:bodyPr/>
        <a:lstStyle/>
        <a:p>
          <a:r>
            <a:rPr lang="en-US" b="1" dirty="0" err="1" smtClean="0"/>
            <a:t>Cynhwysiant</a:t>
          </a:r>
          <a:endParaRPr lang="en-US" b="1" dirty="0" smtClean="0"/>
        </a:p>
        <a:p>
          <a:r>
            <a:rPr lang="en-US" b="1" i="1" dirty="0" smtClean="0"/>
            <a:t>Inclusion</a:t>
          </a:r>
        </a:p>
      </dgm:t>
    </dgm:pt>
    <dgm:pt modelId="{42AE501C-3B51-4AD3-88A9-CA11849EAC36}" type="parTrans" cxnId="{B19CE004-1FE2-4096-9BCA-F22F49153FB1}">
      <dgm:prSet/>
      <dgm:spPr/>
      <dgm:t>
        <a:bodyPr/>
        <a:lstStyle/>
        <a:p>
          <a:endParaRPr lang="en-US"/>
        </a:p>
      </dgm:t>
    </dgm:pt>
    <dgm:pt modelId="{D7C6AD45-FE9C-45B7-875E-D1CC5F2D6D6A}" type="sibTrans" cxnId="{B19CE004-1FE2-4096-9BCA-F22F49153FB1}">
      <dgm:prSet/>
      <dgm:spPr/>
      <dgm:t>
        <a:bodyPr/>
        <a:lstStyle/>
        <a:p>
          <a:endParaRPr lang="en-US"/>
        </a:p>
      </dgm:t>
    </dgm:pt>
    <dgm:pt modelId="{D03159F6-3BCD-4143-977B-C67B828C7DA8}">
      <dgm:prSet phldrT="[Text]"/>
      <dgm:spPr/>
      <dgm:t>
        <a:bodyPr/>
        <a:lstStyle/>
        <a:p>
          <a:r>
            <a:rPr lang="en-US" b="1" dirty="0" err="1" smtClean="0">
              <a:solidFill>
                <a:srgbClr val="002060"/>
              </a:solidFill>
            </a:rPr>
            <a:t>Dileu</a:t>
          </a:r>
          <a:r>
            <a:rPr lang="en-US" b="1" dirty="0" smtClean="0">
              <a:solidFill>
                <a:srgbClr val="002060"/>
              </a:solidFill>
            </a:rPr>
            <a:t> </a:t>
          </a:r>
          <a:r>
            <a:rPr lang="en-US" b="1" dirty="0" err="1" smtClean="0">
              <a:solidFill>
                <a:srgbClr val="002060"/>
              </a:solidFill>
            </a:rPr>
            <a:t>rhwystrau</a:t>
          </a:r>
          <a:endParaRPr lang="en-US" b="1" dirty="0" smtClean="0">
            <a:solidFill>
              <a:srgbClr val="002060"/>
            </a:solidFill>
          </a:endParaRPr>
        </a:p>
        <a:p>
          <a:r>
            <a:rPr lang="en-US" b="1" i="1" dirty="0" smtClean="0">
              <a:solidFill>
                <a:srgbClr val="002060"/>
              </a:solidFill>
            </a:rPr>
            <a:t>Removing barriers</a:t>
          </a:r>
          <a:endParaRPr lang="en-US" b="1" i="1" dirty="0">
            <a:solidFill>
              <a:srgbClr val="002060"/>
            </a:solidFill>
          </a:endParaRPr>
        </a:p>
      </dgm:t>
    </dgm:pt>
    <dgm:pt modelId="{49A3D70A-2B05-4061-8D2A-B0551DB480B3}" type="parTrans" cxnId="{F79FA8F7-289B-43FF-A7E1-6F04F1FF39DA}">
      <dgm:prSet/>
      <dgm:spPr/>
      <dgm:t>
        <a:bodyPr/>
        <a:lstStyle/>
        <a:p>
          <a:endParaRPr lang="en-US"/>
        </a:p>
      </dgm:t>
    </dgm:pt>
    <dgm:pt modelId="{CF597221-D46E-415A-820D-E8A40D6EC297}" type="sibTrans" cxnId="{F79FA8F7-289B-43FF-A7E1-6F04F1FF39DA}">
      <dgm:prSet/>
      <dgm:spPr/>
      <dgm:t>
        <a:bodyPr/>
        <a:lstStyle/>
        <a:p>
          <a:endParaRPr lang="en-US"/>
        </a:p>
      </dgm:t>
    </dgm:pt>
    <dgm:pt modelId="{5C5AD2D2-9D65-45AF-BCE7-A82FDDE30D6C}">
      <dgm:prSet phldrT="[Text]"/>
      <dgm:spPr/>
      <dgm:t>
        <a:bodyPr/>
        <a:lstStyle/>
        <a:p>
          <a:r>
            <a:rPr lang="en-US" b="1" dirty="0" err="1" smtClean="0">
              <a:solidFill>
                <a:srgbClr val="002060"/>
              </a:solidFill>
            </a:rPr>
            <a:t>Cyfleoedd</a:t>
          </a:r>
          <a:r>
            <a:rPr lang="en-US" b="1" dirty="0" smtClean="0">
              <a:solidFill>
                <a:srgbClr val="002060"/>
              </a:solidFill>
            </a:rPr>
            <a:t> </a:t>
          </a:r>
          <a:r>
            <a:rPr lang="en-US" b="1" dirty="0" err="1" smtClean="0">
              <a:solidFill>
                <a:srgbClr val="002060"/>
              </a:solidFill>
            </a:rPr>
            <a:t>cyfartal</a:t>
          </a:r>
          <a:endParaRPr lang="en-US" b="1" dirty="0" smtClean="0">
            <a:solidFill>
              <a:srgbClr val="002060"/>
            </a:solidFill>
          </a:endParaRPr>
        </a:p>
        <a:p>
          <a:r>
            <a:rPr lang="en-US" b="1" i="1" dirty="0" smtClean="0">
              <a:solidFill>
                <a:srgbClr val="002060"/>
              </a:solidFill>
            </a:rPr>
            <a:t>Equal opportunities</a:t>
          </a:r>
          <a:endParaRPr lang="en-US" b="1" i="1" dirty="0">
            <a:solidFill>
              <a:srgbClr val="002060"/>
            </a:solidFill>
          </a:endParaRPr>
        </a:p>
      </dgm:t>
    </dgm:pt>
    <dgm:pt modelId="{D5115D16-9F51-4442-9A84-086F1016CB9D}" type="parTrans" cxnId="{B4FCFEA8-EECB-427E-9196-3894874ECF0F}">
      <dgm:prSet/>
      <dgm:spPr/>
      <dgm:t>
        <a:bodyPr/>
        <a:lstStyle/>
        <a:p>
          <a:endParaRPr lang="en-US"/>
        </a:p>
      </dgm:t>
    </dgm:pt>
    <dgm:pt modelId="{2C60D563-1AF2-4952-A50D-8E0C870018FE}" type="sibTrans" cxnId="{B4FCFEA8-EECB-427E-9196-3894874ECF0F}">
      <dgm:prSet/>
      <dgm:spPr/>
      <dgm:t>
        <a:bodyPr/>
        <a:lstStyle/>
        <a:p>
          <a:endParaRPr lang="en-US"/>
        </a:p>
      </dgm:t>
    </dgm:pt>
    <dgm:pt modelId="{DD8F4CD5-4D7C-44C9-8A6D-8B1DE4F538A6}">
      <dgm:prSet phldrT="[Text]"/>
      <dgm:spPr/>
      <dgm:t>
        <a:bodyPr/>
        <a:lstStyle/>
        <a:p>
          <a:r>
            <a:rPr lang="en-US" b="1" dirty="0" err="1" smtClean="0">
              <a:solidFill>
                <a:srgbClr val="002060"/>
              </a:solidFill>
            </a:rPr>
            <a:t>Dathlu</a:t>
          </a:r>
          <a:r>
            <a:rPr lang="en-US" b="1" dirty="0" smtClean="0">
              <a:solidFill>
                <a:srgbClr val="002060"/>
              </a:solidFill>
            </a:rPr>
            <a:t> </a:t>
          </a:r>
          <a:r>
            <a:rPr lang="en-US" b="1" dirty="0" err="1" smtClean="0">
              <a:solidFill>
                <a:srgbClr val="002060"/>
              </a:solidFill>
            </a:rPr>
            <a:t>gwahaniaethau</a:t>
          </a:r>
          <a:endParaRPr lang="en-US" b="1" dirty="0" smtClean="0">
            <a:solidFill>
              <a:srgbClr val="002060"/>
            </a:solidFill>
          </a:endParaRPr>
        </a:p>
        <a:p>
          <a:r>
            <a:rPr lang="en-US" b="1" i="1" dirty="0" smtClean="0">
              <a:solidFill>
                <a:srgbClr val="002060"/>
              </a:solidFill>
            </a:rPr>
            <a:t>Celebrating differences</a:t>
          </a:r>
          <a:endParaRPr lang="en-US" b="1" i="1" dirty="0">
            <a:solidFill>
              <a:srgbClr val="002060"/>
            </a:solidFill>
          </a:endParaRPr>
        </a:p>
      </dgm:t>
    </dgm:pt>
    <dgm:pt modelId="{3968F6EF-760F-4EC8-AED6-0D5561689CA3}" type="parTrans" cxnId="{2AEB319E-822E-43C1-884D-A6617985237D}">
      <dgm:prSet/>
      <dgm:spPr/>
      <dgm:t>
        <a:bodyPr/>
        <a:lstStyle/>
        <a:p>
          <a:endParaRPr lang="en-US"/>
        </a:p>
      </dgm:t>
    </dgm:pt>
    <dgm:pt modelId="{44166831-B8F8-4832-9C15-894C668E257A}" type="sibTrans" cxnId="{2AEB319E-822E-43C1-884D-A6617985237D}">
      <dgm:prSet/>
      <dgm:spPr/>
      <dgm:t>
        <a:bodyPr/>
        <a:lstStyle/>
        <a:p>
          <a:endParaRPr lang="en-US"/>
        </a:p>
      </dgm:t>
    </dgm:pt>
    <dgm:pt modelId="{F9A4F32C-86AA-4E1A-871C-4BE7CC1B33D9}">
      <dgm:prSet phldrT="[Text]"/>
      <dgm:spPr/>
      <dgm:t>
        <a:bodyPr/>
        <a:lstStyle/>
        <a:p>
          <a:r>
            <a:rPr lang="en-US" b="1" dirty="0" smtClean="0">
              <a:solidFill>
                <a:srgbClr val="002060"/>
              </a:solidFill>
            </a:rPr>
            <a:t>Proses </a:t>
          </a:r>
          <a:r>
            <a:rPr lang="en-US" b="1" dirty="0" err="1" smtClean="0">
              <a:solidFill>
                <a:srgbClr val="002060"/>
              </a:solidFill>
            </a:rPr>
            <a:t>barhaus</a:t>
          </a:r>
          <a:endParaRPr lang="en-US" b="1" dirty="0" smtClean="0">
            <a:solidFill>
              <a:srgbClr val="002060"/>
            </a:solidFill>
          </a:endParaRPr>
        </a:p>
        <a:p>
          <a:r>
            <a:rPr lang="en-US" b="1" i="1" dirty="0" smtClean="0">
              <a:solidFill>
                <a:srgbClr val="002060"/>
              </a:solidFill>
            </a:rPr>
            <a:t>Ongoing process</a:t>
          </a:r>
          <a:endParaRPr lang="en-US" b="1" i="1" dirty="0">
            <a:solidFill>
              <a:srgbClr val="002060"/>
            </a:solidFill>
          </a:endParaRPr>
        </a:p>
      </dgm:t>
    </dgm:pt>
    <dgm:pt modelId="{5963776C-23DA-4585-B6B0-AAC83F86E1D1}" type="parTrans" cxnId="{0CDFD23C-9F21-4D33-A96B-FCFE50A8825D}">
      <dgm:prSet/>
      <dgm:spPr/>
      <dgm:t>
        <a:bodyPr/>
        <a:lstStyle/>
        <a:p>
          <a:endParaRPr lang="en-US"/>
        </a:p>
      </dgm:t>
    </dgm:pt>
    <dgm:pt modelId="{F9916AC8-9F1A-43F8-B0B6-806BDB856BD8}" type="sibTrans" cxnId="{0CDFD23C-9F21-4D33-A96B-FCFE50A8825D}">
      <dgm:prSet/>
      <dgm:spPr/>
      <dgm:t>
        <a:bodyPr/>
        <a:lstStyle/>
        <a:p>
          <a:endParaRPr lang="en-US"/>
        </a:p>
      </dgm:t>
    </dgm:pt>
    <dgm:pt modelId="{746B8565-8529-455C-97FF-2823173DED79}">
      <dgm:prSet/>
      <dgm:spPr/>
      <dgm:t>
        <a:bodyPr/>
        <a:lstStyle/>
        <a:p>
          <a:r>
            <a:rPr lang="en-US" b="1" dirty="0" err="1" smtClean="0">
              <a:solidFill>
                <a:srgbClr val="002060"/>
              </a:solidFill>
            </a:rPr>
            <a:t>Goresgyn</a:t>
          </a:r>
          <a:r>
            <a:rPr lang="en-US" b="1" dirty="0" smtClean="0">
              <a:solidFill>
                <a:srgbClr val="002060"/>
              </a:solidFill>
            </a:rPr>
            <a:t> </a:t>
          </a:r>
          <a:r>
            <a:rPr lang="en-US" b="1" dirty="0" err="1" smtClean="0">
              <a:solidFill>
                <a:srgbClr val="002060"/>
              </a:solidFill>
            </a:rPr>
            <a:t>gwaharddiad</a:t>
          </a:r>
          <a:endParaRPr lang="en-US" b="1" dirty="0" smtClean="0">
            <a:solidFill>
              <a:srgbClr val="002060"/>
            </a:solidFill>
          </a:endParaRPr>
        </a:p>
        <a:p>
          <a:r>
            <a:rPr lang="en-US" b="1" i="1" dirty="0" smtClean="0">
              <a:solidFill>
                <a:srgbClr val="002060"/>
              </a:solidFill>
            </a:rPr>
            <a:t>Overcoming exclusion</a:t>
          </a:r>
          <a:endParaRPr lang="en-US" b="1" i="1" dirty="0">
            <a:solidFill>
              <a:srgbClr val="002060"/>
            </a:solidFill>
          </a:endParaRPr>
        </a:p>
      </dgm:t>
    </dgm:pt>
    <dgm:pt modelId="{9E0CD01C-7001-4264-A4D9-8C7B95C72FF1}" type="parTrans" cxnId="{6EE1CC07-20CC-40AC-95DE-6AA719A00FC8}">
      <dgm:prSet/>
      <dgm:spPr/>
      <dgm:t>
        <a:bodyPr/>
        <a:lstStyle/>
        <a:p>
          <a:endParaRPr lang="en-US"/>
        </a:p>
      </dgm:t>
    </dgm:pt>
    <dgm:pt modelId="{7B3B78CC-A1F8-4F7E-ABD8-5C42ADE7C92E}" type="sibTrans" cxnId="{6EE1CC07-20CC-40AC-95DE-6AA719A00FC8}">
      <dgm:prSet/>
      <dgm:spPr/>
      <dgm:t>
        <a:bodyPr/>
        <a:lstStyle/>
        <a:p>
          <a:endParaRPr lang="en-US"/>
        </a:p>
      </dgm:t>
    </dgm:pt>
    <dgm:pt modelId="{0E35CA1D-BFA6-45A5-BDB3-715F7D65245A}">
      <dgm:prSet/>
      <dgm:spPr/>
      <dgm:t>
        <a:bodyPr/>
        <a:lstStyle/>
        <a:p>
          <a:r>
            <a:rPr lang="en-US" b="1" dirty="0" err="1" smtClean="0"/>
            <a:t>Gwell</a:t>
          </a:r>
          <a:r>
            <a:rPr lang="en-US" b="1" dirty="0" smtClean="0"/>
            <a:t> </a:t>
          </a:r>
          <a:r>
            <a:rPr lang="en-US" b="1" dirty="0" err="1" smtClean="0"/>
            <a:t>mynediad</a:t>
          </a:r>
          <a:endParaRPr lang="en-US" b="1" dirty="0" smtClean="0"/>
        </a:p>
        <a:p>
          <a:r>
            <a:rPr lang="en-US" b="1" i="1" dirty="0" smtClean="0"/>
            <a:t>Better access</a:t>
          </a:r>
          <a:endParaRPr lang="en-US" b="1" i="1" dirty="0"/>
        </a:p>
      </dgm:t>
    </dgm:pt>
    <dgm:pt modelId="{52C82A60-4B9D-4C22-B4C6-A0F6BADFCA1F}" type="parTrans" cxnId="{A32E9E3A-0397-4A1C-92E3-CB0B15C0A433}">
      <dgm:prSet/>
      <dgm:spPr/>
      <dgm:t>
        <a:bodyPr/>
        <a:lstStyle/>
        <a:p>
          <a:endParaRPr lang="en-US"/>
        </a:p>
      </dgm:t>
    </dgm:pt>
    <dgm:pt modelId="{3B2288AB-4A2F-41BE-A5E0-30F98BA996FA}" type="sibTrans" cxnId="{A32E9E3A-0397-4A1C-92E3-CB0B15C0A433}">
      <dgm:prSet/>
      <dgm:spPr/>
      <dgm:t>
        <a:bodyPr/>
        <a:lstStyle/>
        <a:p>
          <a:endParaRPr lang="en-US"/>
        </a:p>
      </dgm:t>
    </dgm:pt>
    <dgm:pt modelId="{0EA86DDC-A3D4-4521-8F08-F1C0074FE1B4}">
      <dgm:prSet/>
      <dgm:spPr/>
      <dgm:t>
        <a:bodyPr/>
        <a:lstStyle/>
        <a:p>
          <a:r>
            <a:rPr lang="en-US" b="1" dirty="0" err="1" smtClean="0">
              <a:solidFill>
                <a:srgbClr val="002060"/>
              </a:solidFill>
            </a:rPr>
            <a:t>Diwallu</a:t>
          </a:r>
          <a:r>
            <a:rPr lang="en-US" b="1" dirty="0" smtClean="0">
              <a:solidFill>
                <a:srgbClr val="002060"/>
              </a:solidFill>
            </a:rPr>
            <a:t> </a:t>
          </a:r>
          <a:r>
            <a:rPr lang="en-US" b="1" dirty="0" err="1" smtClean="0">
              <a:solidFill>
                <a:srgbClr val="002060"/>
              </a:solidFill>
            </a:rPr>
            <a:t>anghenion</a:t>
          </a:r>
          <a:endParaRPr lang="en-US" b="1" dirty="0" smtClean="0">
            <a:solidFill>
              <a:srgbClr val="002060"/>
            </a:solidFill>
          </a:endParaRPr>
        </a:p>
        <a:p>
          <a:r>
            <a:rPr lang="en-US" b="1" i="1" dirty="0" smtClean="0">
              <a:solidFill>
                <a:srgbClr val="002060"/>
              </a:solidFill>
            </a:rPr>
            <a:t>Meeting needs</a:t>
          </a:r>
          <a:endParaRPr lang="en-US" b="1" i="1" dirty="0">
            <a:solidFill>
              <a:srgbClr val="002060"/>
            </a:solidFill>
          </a:endParaRPr>
        </a:p>
      </dgm:t>
    </dgm:pt>
    <dgm:pt modelId="{3AC08DC6-DFFD-439D-8662-DB81165BE838}" type="parTrans" cxnId="{73BF96E4-20F8-432B-9278-7BAF02286417}">
      <dgm:prSet/>
      <dgm:spPr/>
      <dgm:t>
        <a:bodyPr/>
        <a:lstStyle/>
        <a:p>
          <a:endParaRPr lang="en-US"/>
        </a:p>
      </dgm:t>
    </dgm:pt>
    <dgm:pt modelId="{9D78F7E2-30FD-441E-88DE-FD7CFEA1AF54}" type="sibTrans" cxnId="{73BF96E4-20F8-432B-9278-7BAF02286417}">
      <dgm:prSet/>
      <dgm:spPr/>
      <dgm:t>
        <a:bodyPr/>
        <a:lstStyle/>
        <a:p>
          <a:endParaRPr lang="en-US"/>
        </a:p>
      </dgm:t>
    </dgm:pt>
    <dgm:pt modelId="{AE33B16D-E04A-4DEF-B5DB-7287C7B46614}">
      <dgm:prSet/>
      <dgm:spPr/>
      <dgm:t>
        <a:bodyPr/>
        <a:lstStyle/>
        <a:p>
          <a:r>
            <a:rPr lang="en-US" b="1" dirty="0" smtClean="0">
              <a:solidFill>
                <a:srgbClr val="002060"/>
              </a:solidFill>
            </a:rPr>
            <a:t>Parch</a:t>
          </a:r>
        </a:p>
        <a:p>
          <a:r>
            <a:rPr lang="en-US" b="1" i="1" dirty="0" smtClean="0">
              <a:solidFill>
                <a:srgbClr val="002060"/>
              </a:solidFill>
            </a:rPr>
            <a:t>Respect</a:t>
          </a:r>
          <a:endParaRPr lang="en-US" b="1" i="1" dirty="0">
            <a:solidFill>
              <a:srgbClr val="002060"/>
            </a:solidFill>
          </a:endParaRPr>
        </a:p>
      </dgm:t>
    </dgm:pt>
    <dgm:pt modelId="{7DA05BDA-10FC-4A67-A6CB-751DB582ED5B}" type="parTrans" cxnId="{94CD26D7-D375-47B3-9725-F35CA158E67A}">
      <dgm:prSet/>
      <dgm:spPr/>
      <dgm:t>
        <a:bodyPr/>
        <a:lstStyle/>
        <a:p>
          <a:endParaRPr lang="en-US"/>
        </a:p>
      </dgm:t>
    </dgm:pt>
    <dgm:pt modelId="{6D4EDE0B-6EA1-4A3A-82F5-92E6FBD81C46}" type="sibTrans" cxnId="{94CD26D7-D375-47B3-9725-F35CA158E67A}">
      <dgm:prSet/>
      <dgm:spPr/>
      <dgm:t>
        <a:bodyPr/>
        <a:lstStyle/>
        <a:p>
          <a:endParaRPr lang="en-US"/>
        </a:p>
      </dgm:t>
    </dgm:pt>
    <dgm:pt modelId="{D0BC7FC4-0AFF-47B7-AA9E-CF6A62DD80C9}">
      <dgm:prSet/>
      <dgm:spPr/>
      <dgm:t>
        <a:bodyPr/>
        <a:lstStyle/>
        <a:p>
          <a:r>
            <a:rPr lang="en-US" b="1" dirty="0" err="1" smtClean="0"/>
            <a:t>Cynyddu</a:t>
          </a:r>
          <a:r>
            <a:rPr lang="en-US" b="1" dirty="0" smtClean="0"/>
            <a:t> </a:t>
          </a:r>
          <a:r>
            <a:rPr lang="en-US" b="1" dirty="0" err="1" smtClean="0"/>
            <a:t>cyfranogiad</a:t>
          </a:r>
          <a:endParaRPr lang="en-US" b="1" dirty="0" smtClean="0"/>
        </a:p>
        <a:p>
          <a:r>
            <a:rPr lang="en-US" b="1" i="1" dirty="0" smtClean="0"/>
            <a:t>Increasing participation</a:t>
          </a:r>
          <a:endParaRPr lang="en-US" b="1" i="1" dirty="0"/>
        </a:p>
      </dgm:t>
    </dgm:pt>
    <dgm:pt modelId="{E3451B94-18E5-47DE-9DBC-79FD70BD27D2}" type="parTrans" cxnId="{D61AD8A3-85AF-4924-93F6-24F5576A26CE}">
      <dgm:prSet/>
      <dgm:spPr/>
      <dgm:t>
        <a:bodyPr/>
        <a:lstStyle/>
        <a:p>
          <a:endParaRPr lang="en-US"/>
        </a:p>
      </dgm:t>
    </dgm:pt>
    <dgm:pt modelId="{A9C30FCA-4F92-4711-828C-39C17C905C89}" type="sibTrans" cxnId="{D61AD8A3-85AF-4924-93F6-24F5576A26CE}">
      <dgm:prSet/>
      <dgm:spPr/>
      <dgm:t>
        <a:bodyPr/>
        <a:lstStyle/>
        <a:p>
          <a:endParaRPr lang="en-US"/>
        </a:p>
      </dgm:t>
    </dgm:pt>
    <dgm:pt modelId="{58663619-72CF-40A2-823C-7C0B5CF3DC5B}">
      <dgm:prSet/>
      <dgm:spPr/>
      <dgm:t>
        <a:bodyPr/>
        <a:lstStyle/>
        <a:p>
          <a:r>
            <a:rPr lang="en-US" b="1" dirty="0" err="1" smtClean="0">
              <a:solidFill>
                <a:srgbClr val="002060"/>
              </a:solidFill>
            </a:rPr>
            <a:t>Amrywiaeth</a:t>
          </a:r>
          <a:endParaRPr lang="en-US" b="1" dirty="0" smtClean="0">
            <a:solidFill>
              <a:srgbClr val="002060"/>
            </a:solidFill>
          </a:endParaRPr>
        </a:p>
        <a:p>
          <a:r>
            <a:rPr lang="en-US" b="1" i="1" dirty="0" smtClean="0">
              <a:solidFill>
                <a:srgbClr val="002060"/>
              </a:solidFill>
            </a:rPr>
            <a:t>Diversity</a:t>
          </a:r>
          <a:endParaRPr lang="en-US" b="1" i="1" dirty="0">
            <a:solidFill>
              <a:srgbClr val="002060"/>
            </a:solidFill>
          </a:endParaRPr>
        </a:p>
      </dgm:t>
    </dgm:pt>
    <dgm:pt modelId="{29372198-3B9B-4D03-862F-EE01D63E28CE}" type="parTrans" cxnId="{E6974115-CFC1-417B-92E2-D1F594A76730}">
      <dgm:prSet/>
      <dgm:spPr/>
      <dgm:t>
        <a:bodyPr/>
        <a:lstStyle/>
        <a:p>
          <a:endParaRPr lang="en-US"/>
        </a:p>
      </dgm:t>
    </dgm:pt>
    <dgm:pt modelId="{41D2434C-663F-414B-88F5-85D5803D769F}" type="sibTrans" cxnId="{E6974115-CFC1-417B-92E2-D1F594A76730}">
      <dgm:prSet/>
      <dgm:spPr/>
      <dgm:t>
        <a:bodyPr/>
        <a:lstStyle/>
        <a:p>
          <a:endParaRPr lang="en-US"/>
        </a:p>
      </dgm:t>
    </dgm:pt>
    <dgm:pt modelId="{D917D059-319F-4FB4-A6F1-B7D3C6458149}" type="pres">
      <dgm:prSet presAssocID="{49077498-4AAF-4AA3-8992-B0D887B53A57}" presName="cycle" presStyleCnt="0">
        <dgm:presLayoutVars>
          <dgm:chMax val="1"/>
          <dgm:dir/>
          <dgm:animLvl val="ctr"/>
          <dgm:resizeHandles val="exact"/>
        </dgm:presLayoutVars>
      </dgm:prSet>
      <dgm:spPr/>
      <dgm:t>
        <a:bodyPr/>
        <a:lstStyle/>
        <a:p>
          <a:endParaRPr lang="en-US"/>
        </a:p>
      </dgm:t>
    </dgm:pt>
    <dgm:pt modelId="{8755FCFF-8EDE-479C-BA2A-4BE1DCEEFF00}" type="pres">
      <dgm:prSet presAssocID="{A8DBA9DA-C4B0-4E3F-B6E1-E97DCE9F1CDB}" presName="centerShape" presStyleLbl="node0" presStyleIdx="0" presStyleCnt="1" custScaleX="185975" custScaleY="129799"/>
      <dgm:spPr/>
      <dgm:t>
        <a:bodyPr/>
        <a:lstStyle/>
        <a:p>
          <a:endParaRPr lang="en-US"/>
        </a:p>
      </dgm:t>
    </dgm:pt>
    <dgm:pt modelId="{6CED2360-57AE-4B12-88CF-08CE326E2C30}" type="pres">
      <dgm:prSet presAssocID="{29372198-3B9B-4D03-862F-EE01D63E28CE}" presName="Name9" presStyleLbl="parChTrans1D2" presStyleIdx="0" presStyleCnt="10"/>
      <dgm:spPr/>
      <dgm:t>
        <a:bodyPr/>
        <a:lstStyle/>
        <a:p>
          <a:endParaRPr lang="en-US"/>
        </a:p>
      </dgm:t>
    </dgm:pt>
    <dgm:pt modelId="{38223F3C-789D-4EA9-8C62-C1A3D6191CCE}" type="pres">
      <dgm:prSet presAssocID="{29372198-3B9B-4D03-862F-EE01D63E28CE}" presName="connTx" presStyleLbl="parChTrans1D2" presStyleIdx="0" presStyleCnt="10"/>
      <dgm:spPr/>
      <dgm:t>
        <a:bodyPr/>
        <a:lstStyle/>
        <a:p>
          <a:endParaRPr lang="en-US"/>
        </a:p>
      </dgm:t>
    </dgm:pt>
    <dgm:pt modelId="{B8C558BF-5F39-44C1-B637-A336C3B07204}" type="pres">
      <dgm:prSet presAssocID="{58663619-72CF-40A2-823C-7C0B5CF3DC5B}" presName="node" presStyleLbl="node1" presStyleIdx="0" presStyleCnt="10">
        <dgm:presLayoutVars>
          <dgm:bulletEnabled val="1"/>
        </dgm:presLayoutVars>
      </dgm:prSet>
      <dgm:spPr/>
      <dgm:t>
        <a:bodyPr/>
        <a:lstStyle/>
        <a:p>
          <a:endParaRPr lang="en-US"/>
        </a:p>
      </dgm:t>
    </dgm:pt>
    <dgm:pt modelId="{77DFD73A-D086-457F-8829-31382000A11B}" type="pres">
      <dgm:prSet presAssocID="{49A3D70A-2B05-4061-8D2A-B0551DB480B3}" presName="Name9" presStyleLbl="parChTrans1D2" presStyleIdx="1" presStyleCnt="10"/>
      <dgm:spPr/>
      <dgm:t>
        <a:bodyPr/>
        <a:lstStyle/>
        <a:p>
          <a:endParaRPr lang="en-US"/>
        </a:p>
      </dgm:t>
    </dgm:pt>
    <dgm:pt modelId="{420C4901-92BB-4395-BF75-83282367085D}" type="pres">
      <dgm:prSet presAssocID="{49A3D70A-2B05-4061-8D2A-B0551DB480B3}" presName="connTx" presStyleLbl="parChTrans1D2" presStyleIdx="1" presStyleCnt="10"/>
      <dgm:spPr/>
      <dgm:t>
        <a:bodyPr/>
        <a:lstStyle/>
        <a:p>
          <a:endParaRPr lang="en-US"/>
        </a:p>
      </dgm:t>
    </dgm:pt>
    <dgm:pt modelId="{AD6379BF-1EDE-450F-A807-881644C46446}" type="pres">
      <dgm:prSet presAssocID="{D03159F6-3BCD-4143-977B-C67B828C7DA8}" presName="node" presStyleLbl="node1" presStyleIdx="1" presStyleCnt="10">
        <dgm:presLayoutVars>
          <dgm:bulletEnabled val="1"/>
        </dgm:presLayoutVars>
      </dgm:prSet>
      <dgm:spPr/>
      <dgm:t>
        <a:bodyPr/>
        <a:lstStyle/>
        <a:p>
          <a:endParaRPr lang="en-US"/>
        </a:p>
      </dgm:t>
    </dgm:pt>
    <dgm:pt modelId="{4B1B200B-CCD2-4A85-8252-50183F770791}" type="pres">
      <dgm:prSet presAssocID="{D5115D16-9F51-4442-9A84-086F1016CB9D}" presName="Name9" presStyleLbl="parChTrans1D2" presStyleIdx="2" presStyleCnt="10"/>
      <dgm:spPr/>
      <dgm:t>
        <a:bodyPr/>
        <a:lstStyle/>
        <a:p>
          <a:endParaRPr lang="en-US"/>
        </a:p>
      </dgm:t>
    </dgm:pt>
    <dgm:pt modelId="{3C2A5177-8B24-45DA-8A6D-231216257F2E}" type="pres">
      <dgm:prSet presAssocID="{D5115D16-9F51-4442-9A84-086F1016CB9D}" presName="connTx" presStyleLbl="parChTrans1D2" presStyleIdx="2" presStyleCnt="10"/>
      <dgm:spPr/>
      <dgm:t>
        <a:bodyPr/>
        <a:lstStyle/>
        <a:p>
          <a:endParaRPr lang="en-US"/>
        </a:p>
      </dgm:t>
    </dgm:pt>
    <dgm:pt modelId="{98CD08E6-A283-4603-8D3A-85DCABBC2AA3}" type="pres">
      <dgm:prSet presAssocID="{5C5AD2D2-9D65-45AF-BCE7-A82FDDE30D6C}" presName="node" presStyleLbl="node1" presStyleIdx="2" presStyleCnt="10">
        <dgm:presLayoutVars>
          <dgm:bulletEnabled val="1"/>
        </dgm:presLayoutVars>
      </dgm:prSet>
      <dgm:spPr/>
      <dgm:t>
        <a:bodyPr/>
        <a:lstStyle/>
        <a:p>
          <a:endParaRPr lang="en-US"/>
        </a:p>
      </dgm:t>
    </dgm:pt>
    <dgm:pt modelId="{6EB4A2DC-7D92-4484-A31D-9D9DA0204601}" type="pres">
      <dgm:prSet presAssocID="{7DA05BDA-10FC-4A67-A6CB-751DB582ED5B}" presName="Name9" presStyleLbl="parChTrans1D2" presStyleIdx="3" presStyleCnt="10"/>
      <dgm:spPr/>
      <dgm:t>
        <a:bodyPr/>
        <a:lstStyle/>
        <a:p>
          <a:endParaRPr lang="en-US"/>
        </a:p>
      </dgm:t>
    </dgm:pt>
    <dgm:pt modelId="{808A1B5C-EE68-4FA7-933D-C5CA93B20910}" type="pres">
      <dgm:prSet presAssocID="{7DA05BDA-10FC-4A67-A6CB-751DB582ED5B}" presName="connTx" presStyleLbl="parChTrans1D2" presStyleIdx="3" presStyleCnt="10"/>
      <dgm:spPr/>
      <dgm:t>
        <a:bodyPr/>
        <a:lstStyle/>
        <a:p>
          <a:endParaRPr lang="en-US"/>
        </a:p>
      </dgm:t>
    </dgm:pt>
    <dgm:pt modelId="{2FD4B24A-CD61-4225-9D1E-FB5648EA3123}" type="pres">
      <dgm:prSet presAssocID="{AE33B16D-E04A-4DEF-B5DB-7287C7B46614}" presName="node" presStyleLbl="node1" presStyleIdx="3" presStyleCnt="10">
        <dgm:presLayoutVars>
          <dgm:bulletEnabled val="1"/>
        </dgm:presLayoutVars>
      </dgm:prSet>
      <dgm:spPr/>
      <dgm:t>
        <a:bodyPr/>
        <a:lstStyle/>
        <a:p>
          <a:endParaRPr lang="en-US"/>
        </a:p>
      </dgm:t>
    </dgm:pt>
    <dgm:pt modelId="{E016DA56-642B-4A58-A5D0-5D289F2F34D1}" type="pres">
      <dgm:prSet presAssocID="{3968F6EF-760F-4EC8-AED6-0D5561689CA3}" presName="Name9" presStyleLbl="parChTrans1D2" presStyleIdx="4" presStyleCnt="10"/>
      <dgm:spPr/>
      <dgm:t>
        <a:bodyPr/>
        <a:lstStyle/>
        <a:p>
          <a:endParaRPr lang="en-US"/>
        </a:p>
      </dgm:t>
    </dgm:pt>
    <dgm:pt modelId="{3ECB143E-AD12-49C1-A7F9-2FFC10A572FB}" type="pres">
      <dgm:prSet presAssocID="{3968F6EF-760F-4EC8-AED6-0D5561689CA3}" presName="connTx" presStyleLbl="parChTrans1D2" presStyleIdx="4" presStyleCnt="10"/>
      <dgm:spPr/>
      <dgm:t>
        <a:bodyPr/>
        <a:lstStyle/>
        <a:p>
          <a:endParaRPr lang="en-US"/>
        </a:p>
      </dgm:t>
    </dgm:pt>
    <dgm:pt modelId="{19D8E9C0-9883-49B4-BCD5-7ECA14EF1798}" type="pres">
      <dgm:prSet presAssocID="{DD8F4CD5-4D7C-44C9-8A6D-8B1DE4F538A6}" presName="node" presStyleLbl="node1" presStyleIdx="4" presStyleCnt="10">
        <dgm:presLayoutVars>
          <dgm:bulletEnabled val="1"/>
        </dgm:presLayoutVars>
      </dgm:prSet>
      <dgm:spPr/>
      <dgm:t>
        <a:bodyPr/>
        <a:lstStyle/>
        <a:p>
          <a:endParaRPr lang="en-US"/>
        </a:p>
      </dgm:t>
    </dgm:pt>
    <dgm:pt modelId="{91898AFE-6AF2-42C0-B067-1C66B58F6DDB}" type="pres">
      <dgm:prSet presAssocID="{3AC08DC6-DFFD-439D-8662-DB81165BE838}" presName="Name9" presStyleLbl="parChTrans1D2" presStyleIdx="5" presStyleCnt="10"/>
      <dgm:spPr/>
      <dgm:t>
        <a:bodyPr/>
        <a:lstStyle/>
        <a:p>
          <a:endParaRPr lang="en-US"/>
        </a:p>
      </dgm:t>
    </dgm:pt>
    <dgm:pt modelId="{D9BDCFDC-22A5-45A7-9BF7-8CB72B1FB7D7}" type="pres">
      <dgm:prSet presAssocID="{3AC08DC6-DFFD-439D-8662-DB81165BE838}" presName="connTx" presStyleLbl="parChTrans1D2" presStyleIdx="5" presStyleCnt="10"/>
      <dgm:spPr/>
      <dgm:t>
        <a:bodyPr/>
        <a:lstStyle/>
        <a:p>
          <a:endParaRPr lang="en-US"/>
        </a:p>
      </dgm:t>
    </dgm:pt>
    <dgm:pt modelId="{382CB6B8-B08C-408F-B739-A2E8EE4DF264}" type="pres">
      <dgm:prSet presAssocID="{0EA86DDC-A3D4-4521-8F08-F1C0074FE1B4}" presName="node" presStyleLbl="node1" presStyleIdx="5" presStyleCnt="10">
        <dgm:presLayoutVars>
          <dgm:bulletEnabled val="1"/>
        </dgm:presLayoutVars>
      </dgm:prSet>
      <dgm:spPr/>
      <dgm:t>
        <a:bodyPr/>
        <a:lstStyle/>
        <a:p>
          <a:endParaRPr lang="en-US"/>
        </a:p>
      </dgm:t>
    </dgm:pt>
    <dgm:pt modelId="{6D8DD89C-4C07-4191-A419-82EEA38F760E}" type="pres">
      <dgm:prSet presAssocID="{5963776C-23DA-4585-B6B0-AAC83F86E1D1}" presName="Name9" presStyleLbl="parChTrans1D2" presStyleIdx="6" presStyleCnt="10"/>
      <dgm:spPr/>
      <dgm:t>
        <a:bodyPr/>
        <a:lstStyle/>
        <a:p>
          <a:endParaRPr lang="en-US"/>
        </a:p>
      </dgm:t>
    </dgm:pt>
    <dgm:pt modelId="{84EF4912-5CCB-4E7E-91B7-4AB8AE8B2144}" type="pres">
      <dgm:prSet presAssocID="{5963776C-23DA-4585-B6B0-AAC83F86E1D1}" presName="connTx" presStyleLbl="parChTrans1D2" presStyleIdx="6" presStyleCnt="10"/>
      <dgm:spPr/>
      <dgm:t>
        <a:bodyPr/>
        <a:lstStyle/>
        <a:p>
          <a:endParaRPr lang="en-US"/>
        </a:p>
      </dgm:t>
    </dgm:pt>
    <dgm:pt modelId="{64A73F73-9F35-4506-8633-793F130910AC}" type="pres">
      <dgm:prSet presAssocID="{F9A4F32C-86AA-4E1A-871C-4BE7CC1B33D9}" presName="node" presStyleLbl="node1" presStyleIdx="6" presStyleCnt="10">
        <dgm:presLayoutVars>
          <dgm:bulletEnabled val="1"/>
        </dgm:presLayoutVars>
      </dgm:prSet>
      <dgm:spPr/>
      <dgm:t>
        <a:bodyPr/>
        <a:lstStyle/>
        <a:p>
          <a:endParaRPr lang="en-US"/>
        </a:p>
      </dgm:t>
    </dgm:pt>
    <dgm:pt modelId="{9654751C-57F8-43FA-AD4E-05CB4F45CC17}" type="pres">
      <dgm:prSet presAssocID="{9E0CD01C-7001-4264-A4D9-8C7B95C72FF1}" presName="Name9" presStyleLbl="parChTrans1D2" presStyleIdx="7" presStyleCnt="10"/>
      <dgm:spPr/>
      <dgm:t>
        <a:bodyPr/>
        <a:lstStyle/>
        <a:p>
          <a:endParaRPr lang="en-US"/>
        </a:p>
      </dgm:t>
    </dgm:pt>
    <dgm:pt modelId="{FB214E0F-3442-43DD-8E89-198EB2241BE1}" type="pres">
      <dgm:prSet presAssocID="{9E0CD01C-7001-4264-A4D9-8C7B95C72FF1}" presName="connTx" presStyleLbl="parChTrans1D2" presStyleIdx="7" presStyleCnt="10"/>
      <dgm:spPr/>
      <dgm:t>
        <a:bodyPr/>
        <a:lstStyle/>
        <a:p>
          <a:endParaRPr lang="en-US"/>
        </a:p>
      </dgm:t>
    </dgm:pt>
    <dgm:pt modelId="{DC37C66E-E66F-4A34-A4BF-22BBB397706C}" type="pres">
      <dgm:prSet presAssocID="{746B8565-8529-455C-97FF-2823173DED79}" presName="node" presStyleLbl="node1" presStyleIdx="7" presStyleCnt="10">
        <dgm:presLayoutVars>
          <dgm:bulletEnabled val="1"/>
        </dgm:presLayoutVars>
      </dgm:prSet>
      <dgm:spPr/>
      <dgm:t>
        <a:bodyPr/>
        <a:lstStyle/>
        <a:p>
          <a:endParaRPr lang="en-US"/>
        </a:p>
      </dgm:t>
    </dgm:pt>
    <dgm:pt modelId="{AC229F90-BB45-4232-AE45-D4DD2127C24D}" type="pres">
      <dgm:prSet presAssocID="{52C82A60-4B9D-4C22-B4C6-A0F6BADFCA1F}" presName="Name9" presStyleLbl="parChTrans1D2" presStyleIdx="8" presStyleCnt="10"/>
      <dgm:spPr/>
      <dgm:t>
        <a:bodyPr/>
        <a:lstStyle/>
        <a:p>
          <a:endParaRPr lang="en-US"/>
        </a:p>
      </dgm:t>
    </dgm:pt>
    <dgm:pt modelId="{45E2FFC6-2469-4705-A7E3-0B81C774C82F}" type="pres">
      <dgm:prSet presAssocID="{52C82A60-4B9D-4C22-B4C6-A0F6BADFCA1F}" presName="connTx" presStyleLbl="parChTrans1D2" presStyleIdx="8" presStyleCnt="10"/>
      <dgm:spPr/>
      <dgm:t>
        <a:bodyPr/>
        <a:lstStyle/>
        <a:p>
          <a:endParaRPr lang="en-US"/>
        </a:p>
      </dgm:t>
    </dgm:pt>
    <dgm:pt modelId="{3A773BF6-AC5A-4D1F-8AD7-033C2F562807}" type="pres">
      <dgm:prSet presAssocID="{0E35CA1D-BFA6-45A5-BDB3-715F7D65245A}" presName="node" presStyleLbl="node1" presStyleIdx="8" presStyleCnt="10">
        <dgm:presLayoutVars>
          <dgm:bulletEnabled val="1"/>
        </dgm:presLayoutVars>
      </dgm:prSet>
      <dgm:spPr/>
      <dgm:t>
        <a:bodyPr/>
        <a:lstStyle/>
        <a:p>
          <a:endParaRPr lang="en-US"/>
        </a:p>
      </dgm:t>
    </dgm:pt>
    <dgm:pt modelId="{D85345DD-D73D-462D-89FD-4E6E29131517}" type="pres">
      <dgm:prSet presAssocID="{E3451B94-18E5-47DE-9DBC-79FD70BD27D2}" presName="Name9" presStyleLbl="parChTrans1D2" presStyleIdx="9" presStyleCnt="10"/>
      <dgm:spPr/>
      <dgm:t>
        <a:bodyPr/>
        <a:lstStyle/>
        <a:p>
          <a:endParaRPr lang="en-US"/>
        </a:p>
      </dgm:t>
    </dgm:pt>
    <dgm:pt modelId="{AE252239-8A24-421B-8755-BEDFF221F2E2}" type="pres">
      <dgm:prSet presAssocID="{E3451B94-18E5-47DE-9DBC-79FD70BD27D2}" presName="connTx" presStyleLbl="parChTrans1D2" presStyleIdx="9" presStyleCnt="10"/>
      <dgm:spPr/>
      <dgm:t>
        <a:bodyPr/>
        <a:lstStyle/>
        <a:p>
          <a:endParaRPr lang="en-US"/>
        </a:p>
      </dgm:t>
    </dgm:pt>
    <dgm:pt modelId="{9086705F-D627-4F99-814B-683CCF35196A}" type="pres">
      <dgm:prSet presAssocID="{D0BC7FC4-0AFF-47B7-AA9E-CF6A62DD80C9}" presName="node" presStyleLbl="node1" presStyleIdx="9" presStyleCnt="10">
        <dgm:presLayoutVars>
          <dgm:bulletEnabled val="1"/>
        </dgm:presLayoutVars>
      </dgm:prSet>
      <dgm:spPr/>
      <dgm:t>
        <a:bodyPr/>
        <a:lstStyle/>
        <a:p>
          <a:endParaRPr lang="en-US"/>
        </a:p>
      </dgm:t>
    </dgm:pt>
  </dgm:ptLst>
  <dgm:cxnLst>
    <dgm:cxn modelId="{9ECB8A83-D4CA-42C5-94AE-D2A49A61E215}" type="presOf" srcId="{9E0CD01C-7001-4264-A4D9-8C7B95C72FF1}" destId="{9654751C-57F8-43FA-AD4E-05CB4F45CC17}" srcOrd="0" destOrd="0" presId="urn:microsoft.com/office/officeart/2005/8/layout/radial1"/>
    <dgm:cxn modelId="{03A37333-4C15-46CC-B480-CDB0A595A100}" type="presOf" srcId="{F9A4F32C-86AA-4E1A-871C-4BE7CC1B33D9}" destId="{64A73F73-9F35-4506-8633-793F130910AC}" srcOrd="0" destOrd="0" presId="urn:microsoft.com/office/officeart/2005/8/layout/radial1"/>
    <dgm:cxn modelId="{F79FA8F7-289B-43FF-A7E1-6F04F1FF39DA}" srcId="{A8DBA9DA-C4B0-4E3F-B6E1-E97DCE9F1CDB}" destId="{D03159F6-3BCD-4143-977B-C67B828C7DA8}" srcOrd="1" destOrd="0" parTransId="{49A3D70A-2B05-4061-8D2A-B0551DB480B3}" sibTransId="{CF597221-D46E-415A-820D-E8A40D6EC297}"/>
    <dgm:cxn modelId="{73BF96E4-20F8-432B-9278-7BAF02286417}" srcId="{A8DBA9DA-C4B0-4E3F-B6E1-E97DCE9F1CDB}" destId="{0EA86DDC-A3D4-4521-8F08-F1C0074FE1B4}" srcOrd="5" destOrd="0" parTransId="{3AC08DC6-DFFD-439D-8662-DB81165BE838}" sibTransId="{9D78F7E2-30FD-441E-88DE-FD7CFEA1AF54}"/>
    <dgm:cxn modelId="{E194FCC0-5A50-4D82-BB1E-58E47963490A}" type="presOf" srcId="{5C5AD2D2-9D65-45AF-BCE7-A82FDDE30D6C}" destId="{98CD08E6-A283-4603-8D3A-85DCABBC2AA3}" srcOrd="0" destOrd="0" presId="urn:microsoft.com/office/officeart/2005/8/layout/radial1"/>
    <dgm:cxn modelId="{2AEB319E-822E-43C1-884D-A6617985237D}" srcId="{A8DBA9DA-C4B0-4E3F-B6E1-E97DCE9F1CDB}" destId="{DD8F4CD5-4D7C-44C9-8A6D-8B1DE4F538A6}" srcOrd="4" destOrd="0" parTransId="{3968F6EF-760F-4EC8-AED6-0D5561689CA3}" sibTransId="{44166831-B8F8-4832-9C15-894C668E257A}"/>
    <dgm:cxn modelId="{6CA16A64-86F7-4D0D-A686-7178B9F4F2E0}" type="presOf" srcId="{D5115D16-9F51-4442-9A84-086F1016CB9D}" destId="{3C2A5177-8B24-45DA-8A6D-231216257F2E}" srcOrd="1" destOrd="0" presId="urn:microsoft.com/office/officeart/2005/8/layout/radial1"/>
    <dgm:cxn modelId="{00019734-0715-40AA-8A2A-98B1220E5346}" type="presOf" srcId="{AE33B16D-E04A-4DEF-B5DB-7287C7B46614}" destId="{2FD4B24A-CD61-4225-9D1E-FB5648EA3123}" srcOrd="0" destOrd="0" presId="urn:microsoft.com/office/officeart/2005/8/layout/radial1"/>
    <dgm:cxn modelId="{29692A5E-7390-4E31-ACF9-88D7C14AC384}" type="presOf" srcId="{29372198-3B9B-4D03-862F-EE01D63E28CE}" destId="{6CED2360-57AE-4B12-88CF-08CE326E2C30}" srcOrd="0" destOrd="0" presId="urn:microsoft.com/office/officeart/2005/8/layout/radial1"/>
    <dgm:cxn modelId="{1EBAC07D-80F0-4921-B08D-7E724AE48A3B}" type="presOf" srcId="{5963776C-23DA-4585-B6B0-AAC83F86E1D1}" destId="{6D8DD89C-4C07-4191-A419-82EEA38F760E}" srcOrd="0" destOrd="0" presId="urn:microsoft.com/office/officeart/2005/8/layout/radial1"/>
    <dgm:cxn modelId="{756BB8CE-0E3B-47BA-A613-707F52F0FAC3}" type="presOf" srcId="{5963776C-23DA-4585-B6B0-AAC83F86E1D1}" destId="{84EF4912-5CCB-4E7E-91B7-4AB8AE8B2144}" srcOrd="1" destOrd="0" presId="urn:microsoft.com/office/officeart/2005/8/layout/radial1"/>
    <dgm:cxn modelId="{0CDFD23C-9F21-4D33-A96B-FCFE50A8825D}" srcId="{A8DBA9DA-C4B0-4E3F-B6E1-E97DCE9F1CDB}" destId="{F9A4F32C-86AA-4E1A-871C-4BE7CC1B33D9}" srcOrd="6" destOrd="0" parTransId="{5963776C-23DA-4585-B6B0-AAC83F86E1D1}" sibTransId="{F9916AC8-9F1A-43F8-B0B6-806BDB856BD8}"/>
    <dgm:cxn modelId="{34630BA1-589E-4111-BAD5-65F01F787F44}" type="presOf" srcId="{D0BC7FC4-0AFF-47B7-AA9E-CF6A62DD80C9}" destId="{9086705F-D627-4F99-814B-683CCF35196A}" srcOrd="0" destOrd="0" presId="urn:microsoft.com/office/officeart/2005/8/layout/radial1"/>
    <dgm:cxn modelId="{3B4C8E2A-D4EE-40B6-B102-1087E6276ABD}" type="presOf" srcId="{49A3D70A-2B05-4061-8D2A-B0551DB480B3}" destId="{77DFD73A-D086-457F-8829-31382000A11B}" srcOrd="0" destOrd="0" presId="urn:microsoft.com/office/officeart/2005/8/layout/radial1"/>
    <dgm:cxn modelId="{44B7E611-D648-4C1B-AE32-8316116AAFD5}" type="presOf" srcId="{49077498-4AAF-4AA3-8992-B0D887B53A57}" destId="{D917D059-319F-4FB4-A6F1-B7D3C6458149}" srcOrd="0" destOrd="0" presId="urn:microsoft.com/office/officeart/2005/8/layout/radial1"/>
    <dgm:cxn modelId="{D729AE4B-F77E-438F-8D54-02C3FDF8F1AC}" type="presOf" srcId="{3968F6EF-760F-4EC8-AED6-0D5561689CA3}" destId="{3ECB143E-AD12-49C1-A7F9-2FFC10A572FB}" srcOrd="1" destOrd="0" presId="urn:microsoft.com/office/officeart/2005/8/layout/radial1"/>
    <dgm:cxn modelId="{3B7CA5E0-6A82-4798-85E0-516D20BF08C1}" type="presOf" srcId="{49A3D70A-2B05-4061-8D2A-B0551DB480B3}" destId="{420C4901-92BB-4395-BF75-83282367085D}" srcOrd="1" destOrd="0" presId="urn:microsoft.com/office/officeart/2005/8/layout/radial1"/>
    <dgm:cxn modelId="{94CD26D7-D375-47B3-9725-F35CA158E67A}" srcId="{A8DBA9DA-C4B0-4E3F-B6E1-E97DCE9F1CDB}" destId="{AE33B16D-E04A-4DEF-B5DB-7287C7B46614}" srcOrd="3" destOrd="0" parTransId="{7DA05BDA-10FC-4A67-A6CB-751DB582ED5B}" sibTransId="{6D4EDE0B-6EA1-4A3A-82F5-92E6FBD81C46}"/>
    <dgm:cxn modelId="{81375C3A-D79B-4CC5-B825-E79E4CED7777}" type="presOf" srcId="{3AC08DC6-DFFD-439D-8662-DB81165BE838}" destId="{91898AFE-6AF2-42C0-B067-1C66B58F6DDB}" srcOrd="0" destOrd="0" presId="urn:microsoft.com/office/officeart/2005/8/layout/radial1"/>
    <dgm:cxn modelId="{527B7A72-1130-4FDC-970C-0A19B3894A81}" type="presOf" srcId="{3AC08DC6-DFFD-439D-8662-DB81165BE838}" destId="{D9BDCFDC-22A5-45A7-9BF7-8CB72B1FB7D7}" srcOrd="1" destOrd="0" presId="urn:microsoft.com/office/officeart/2005/8/layout/radial1"/>
    <dgm:cxn modelId="{7E1FF1D4-06CD-4035-AC27-CFAFB970718A}" type="presOf" srcId="{D5115D16-9F51-4442-9A84-086F1016CB9D}" destId="{4B1B200B-CCD2-4A85-8252-50183F770791}" srcOrd="0" destOrd="0" presId="urn:microsoft.com/office/officeart/2005/8/layout/radial1"/>
    <dgm:cxn modelId="{80DCA28E-9145-430E-86DA-B6318A505DC0}" type="presOf" srcId="{E3451B94-18E5-47DE-9DBC-79FD70BD27D2}" destId="{D85345DD-D73D-462D-89FD-4E6E29131517}" srcOrd="0" destOrd="0" presId="urn:microsoft.com/office/officeart/2005/8/layout/radial1"/>
    <dgm:cxn modelId="{B19CE004-1FE2-4096-9BCA-F22F49153FB1}" srcId="{49077498-4AAF-4AA3-8992-B0D887B53A57}" destId="{A8DBA9DA-C4B0-4E3F-B6E1-E97DCE9F1CDB}" srcOrd="0" destOrd="0" parTransId="{42AE501C-3B51-4AD3-88A9-CA11849EAC36}" sibTransId="{D7C6AD45-FE9C-45B7-875E-D1CC5F2D6D6A}"/>
    <dgm:cxn modelId="{477EE9B6-775E-4E57-9D6E-9675AE4474C9}" type="presOf" srcId="{DD8F4CD5-4D7C-44C9-8A6D-8B1DE4F538A6}" destId="{19D8E9C0-9883-49B4-BCD5-7ECA14EF1798}" srcOrd="0" destOrd="0" presId="urn:microsoft.com/office/officeart/2005/8/layout/radial1"/>
    <dgm:cxn modelId="{BA45A55A-B5AC-46E0-B2E5-1D383348897E}" type="presOf" srcId="{0E35CA1D-BFA6-45A5-BDB3-715F7D65245A}" destId="{3A773BF6-AC5A-4D1F-8AD7-033C2F562807}" srcOrd="0" destOrd="0" presId="urn:microsoft.com/office/officeart/2005/8/layout/radial1"/>
    <dgm:cxn modelId="{421434FE-E622-405C-8989-5F976207F39B}" type="presOf" srcId="{3968F6EF-760F-4EC8-AED6-0D5561689CA3}" destId="{E016DA56-642B-4A58-A5D0-5D289F2F34D1}" srcOrd="0" destOrd="0" presId="urn:microsoft.com/office/officeart/2005/8/layout/radial1"/>
    <dgm:cxn modelId="{CE422A95-722E-4291-AF7B-B542196C0CE1}" type="presOf" srcId="{9E0CD01C-7001-4264-A4D9-8C7B95C72FF1}" destId="{FB214E0F-3442-43DD-8E89-198EB2241BE1}" srcOrd="1" destOrd="0" presId="urn:microsoft.com/office/officeart/2005/8/layout/radial1"/>
    <dgm:cxn modelId="{E6974115-CFC1-417B-92E2-D1F594A76730}" srcId="{A8DBA9DA-C4B0-4E3F-B6E1-E97DCE9F1CDB}" destId="{58663619-72CF-40A2-823C-7C0B5CF3DC5B}" srcOrd="0" destOrd="0" parTransId="{29372198-3B9B-4D03-862F-EE01D63E28CE}" sibTransId="{41D2434C-663F-414B-88F5-85D5803D769F}"/>
    <dgm:cxn modelId="{6EE1CC07-20CC-40AC-95DE-6AA719A00FC8}" srcId="{A8DBA9DA-C4B0-4E3F-B6E1-E97DCE9F1CDB}" destId="{746B8565-8529-455C-97FF-2823173DED79}" srcOrd="7" destOrd="0" parTransId="{9E0CD01C-7001-4264-A4D9-8C7B95C72FF1}" sibTransId="{7B3B78CC-A1F8-4F7E-ABD8-5C42ADE7C92E}"/>
    <dgm:cxn modelId="{A7166D3D-9B95-4901-A667-242D71947151}" type="presOf" srcId="{7DA05BDA-10FC-4A67-A6CB-751DB582ED5B}" destId="{808A1B5C-EE68-4FA7-933D-C5CA93B20910}" srcOrd="1" destOrd="0" presId="urn:microsoft.com/office/officeart/2005/8/layout/radial1"/>
    <dgm:cxn modelId="{18A10DA2-74E1-4A74-A6D2-DDE1742D5EE4}" type="presOf" srcId="{52C82A60-4B9D-4C22-B4C6-A0F6BADFCA1F}" destId="{45E2FFC6-2469-4705-A7E3-0B81C774C82F}" srcOrd="1" destOrd="0" presId="urn:microsoft.com/office/officeart/2005/8/layout/radial1"/>
    <dgm:cxn modelId="{B4FCFEA8-EECB-427E-9196-3894874ECF0F}" srcId="{A8DBA9DA-C4B0-4E3F-B6E1-E97DCE9F1CDB}" destId="{5C5AD2D2-9D65-45AF-BCE7-A82FDDE30D6C}" srcOrd="2" destOrd="0" parTransId="{D5115D16-9F51-4442-9A84-086F1016CB9D}" sibTransId="{2C60D563-1AF2-4952-A50D-8E0C870018FE}"/>
    <dgm:cxn modelId="{A3B67A96-7881-4954-995F-122A1B664F59}" type="presOf" srcId="{A8DBA9DA-C4B0-4E3F-B6E1-E97DCE9F1CDB}" destId="{8755FCFF-8EDE-479C-BA2A-4BE1DCEEFF00}" srcOrd="0" destOrd="0" presId="urn:microsoft.com/office/officeart/2005/8/layout/radial1"/>
    <dgm:cxn modelId="{77464B97-8E77-4F6F-B873-A033FFD7FC52}" type="presOf" srcId="{0EA86DDC-A3D4-4521-8F08-F1C0074FE1B4}" destId="{382CB6B8-B08C-408F-B739-A2E8EE4DF264}" srcOrd="0" destOrd="0" presId="urn:microsoft.com/office/officeart/2005/8/layout/radial1"/>
    <dgm:cxn modelId="{98BD4B03-E95D-462B-83A4-BF12A614EBF8}" type="presOf" srcId="{58663619-72CF-40A2-823C-7C0B5CF3DC5B}" destId="{B8C558BF-5F39-44C1-B637-A336C3B07204}" srcOrd="0" destOrd="0" presId="urn:microsoft.com/office/officeart/2005/8/layout/radial1"/>
    <dgm:cxn modelId="{4B57523B-F898-4269-A98F-26104F36FADB}" type="presOf" srcId="{7DA05BDA-10FC-4A67-A6CB-751DB582ED5B}" destId="{6EB4A2DC-7D92-4484-A31D-9D9DA0204601}" srcOrd="0" destOrd="0" presId="urn:microsoft.com/office/officeart/2005/8/layout/radial1"/>
    <dgm:cxn modelId="{12C37DB3-ECF0-4637-AD41-5216105D47F9}" type="presOf" srcId="{D03159F6-3BCD-4143-977B-C67B828C7DA8}" destId="{AD6379BF-1EDE-450F-A807-881644C46446}" srcOrd="0" destOrd="0" presId="urn:microsoft.com/office/officeart/2005/8/layout/radial1"/>
    <dgm:cxn modelId="{F992D351-B748-4D25-AF72-A44FF7EAAEA5}" type="presOf" srcId="{29372198-3B9B-4D03-862F-EE01D63E28CE}" destId="{38223F3C-789D-4EA9-8C62-C1A3D6191CCE}" srcOrd="1" destOrd="0" presId="urn:microsoft.com/office/officeart/2005/8/layout/radial1"/>
    <dgm:cxn modelId="{D61AD8A3-85AF-4924-93F6-24F5576A26CE}" srcId="{A8DBA9DA-C4B0-4E3F-B6E1-E97DCE9F1CDB}" destId="{D0BC7FC4-0AFF-47B7-AA9E-CF6A62DD80C9}" srcOrd="9" destOrd="0" parTransId="{E3451B94-18E5-47DE-9DBC-79FD70BD27D2}" sibTransId="{A9C30FCA-4F92-4711-828C-39C17C905C89}"/>
    <dgm:cxn modelId="{A32E9E3A-0397-4A1C-92E3-CB0B15C0A433}" srcId="{A8DBA9DA-C4B0-4E3F-B6E1-E97DCE9F1CDB}" destId="{0E35CA1D-BFA6-45A5-BDB3-715F7D65245A}" srcOrd="8" destOrd="0" parTransId="{52C82A60-4B9D-4C22-B4C6-A0F6BADFCA1F}" sibTransId="{3B2288AB-4A2F-41BE-A5E0-30F98BA996FA}"/>
    <dgm:cxn modelId="{E8ACB7E5-460D-4723-BD28-57337CA79343}" type="presOf" srcId="{746B8565-8529-455C-97FF-2823173DED79}" destId="{DC37C66E-E66F-4A34-A4BF-22BBB397706C}" srcOrd="0" destOrd="0" presId="urn:microsoft.com/office/officeart/2005/8/layout/radial1"/>
    <dgm:cxn modelId="{9D7A4FE2-77B7-4A53-A659-C9920A8C49A0}" type="presOf" srcId="{52C82A60-4B9D-4C22-B4C6-A0F6BADFCA1F}" destId="{AC229F90-BB45-4232-AE45-D4DD2127C24D}" srcOrd="0" destOrd="0" presId="urn:microsoft.com/office/officeart/2005/8/layout/radial1"/>
    <dgm:cxn modelId="{832AB183-8A22-4038-B7C8-ADEF90487ED5}" type="presOf" srcId="{E3451B94-18E5-47DE-9DBC-79FD70BD27D2}" destId="{AE252239-8A24-421B-8755-BEDFF221F2E2}" srcOrd="1" destOrd="0" presId="urn:microsoft.com/office/officeart/2005/8/layout/radial1"/>
    <dgm:cxn modelId="{8B4B8FCE-B99A-4FF6-B5AA-010AA04959A0}" type="presParOf" srcId="{D917D059-319F-4FB4-A6F1-B7D3C6458149}" destId="{8755FCFF-8EDE-479C-BA2A-4BE1DCEEFF00}" srcOrd="0" destOrd="0" presId="urn:microsoft.com/office/officeart/2005/8/layout/radial1"/>
    <dgm:cxn modelId="{53B89712-614B-4FFC-8B5E-E9A3BD63248A}" type="presParOf" srcId="{D917D059-319F-4FB4-A6F1-B7D3C6458149}" destId="{6CED2360-57AE-4B12-88CF-08CE326E2C30}" srcOrd="1" destOrd="0" presId="urn:microsoft.com/office/officeart/2005/8/layout/radial1"/>
    <dgm:cxn modelId="{0F6F13BF-8428-45A2-825E-CF4AB0C136B0}" type="presParOf" srcId="{6CED2360-57AE-4B12-88CF-08CE326E2C30}" destId="{38223F3C-789D-4EA9-8C62-C1A3D6191CCE}" srcOrd="0" destOrd="0" presId="urn:microsoft.com/office/officeart/2005/8/layout/radial1"/>
    <dgm:cxn modelId="{DF5414BA-75C9-49A1-B776-B08456EFA650}" type="presParOf" srcId="{D917D059-319F-4FB4-A6F1-B7D3C6458149}" destId="{B8C558BF-5F39-44C1-B637-A336C3B07204}" srcOrd="2" destOrd="0" presId="urn:microsoft.com/office/officeart/2005/8/layout/radial1"/>
    <dgm:cxn modelId="{62245100-5CA9-410F-A9F2-D588F014ED94}" type="presParOf" srcId="{D917D059-319F-4FB4-A6F1-B7D3C6458149}" destId="{77DFD73A-D086-457F-8829-31382000A11B}" srcOrd="3" destOrd="0" presId="urn:microsoft.com/office/officeart/2005/8/layout/radial1"/>
    <dgm:cxn modelId="{7AC5C5B7-E265-412C-A5B4-08AF7D4F7E63}" type="presParOf" srcId="{77DFD73A-D086-457F-8829-31382000A11B}" destId="{420C4901-92BB-4395-BF75-83282367085D}" srcOrd="0" destOrd="0" presId="urn:microsoft.com/office/officeart/2005/8/layout/radial1"/>
    <dgm:cxn modelId="{9C9EB25A-3C38-4212-8E8C-E91A85ECD2C4}" type="presParOf" srcId="{D917D059-319F-4FB4-A6F1-B7D3C6458149}" destId="{AD6379BF-1EDE-450F-A807-881644C46446}" srcOrd="4" destOrd="0" presId="urn:microsoft.com/office/officeart/2005/8/layout/radial1"/>
    <dgm:cxn modelId="{7B9541D5-3997-4F2A-A9CE-3BBA02260A9A}" type="presParOf" srcId="{D917D059-319F-4FB4-A6F1-B7D3C6458149}" destId="{4B1B200B-CCD2-4A85-8252-50183F770791}" srcOrd="5" destOrd="0" presId="urn:microsoft.com/office/officeart/2005/8/layout/radial1"/>
    <dgm:cxn modelId="{8E783FCA-4CBD-4494-9353-E72F3ADFBD60}" type="presParOf" srcId="{4B1B200B-CCD2-4A85-8252-50183F770791}" destId="{3C2A5177-8B24-45DA-8A6D-231216257F2E}" srcOrd="0" destOrd="0" presId="urn:microsoft.com/office/officeart/2005/8/layout/radial1"/>
    <dgm:cxn modelId="{71DBC1ED-2B9B-4754-A5C6-E27028F9E075}" type="presParOf" srcId="{D917D059-319F-4FB4-A6F1-B7D3C6458149}" destId="{98CD08E6-A283-4603-8D3A-85DCABBC2AA3}" srcOrd="6" destOrd="0" presId="urn:microsoft.com/office/officeart/2005/8/layout/radial1"/>
    <dgm:cxn modelId="{B45938ED-BB6F-411E-AECE-552F81909DEB}" type="presParOf" srcId="{D917D059-319F-4FB4-A6F1-B7D3C6458149}" destId="{6EB4A2DC-7D92-4484-A31D-9D9DA0204601}" srcOrd="7" destOrd="0" presId="urn:microsoft.com/office/officeart/2005/8/layout/radial1"/>
    <dgm:cxn modelId="{62155BE2-95B2-4F04-B902-97E30C18251A}" type="presParOf" srcId="{6EB4A2DC-7D92-4484-A31D-9D9DA0204601}" destId="{808A1B5C-EE68-4FA7-933D-C5CA93B20910}" srcOrd="0" destOrd="0" presId="urn:microsoft.com/office/officeart/2005/8/layout/radial1"/>
    <dgm:cxn modelId="{19FFA221-49AC-44CA-9908-D2B539AD47E3}" type="presParOf" srcId="{D917D059-319F-4FB4-A6F1-B7D3C6458149}" destId="{2FD4B24A-CD61-4225-9D1E-FB5648EA3123}" srcOrd="8" destOrd="0" presId="urn:microsoft.com/office/officeart/2005/8/layout/radial1"/>
    <dgm:cxn modelId="{AA1767EC-D40D-42AF-81CE-7A9FCBDE4C79}" type="presParOf" srcId="{D917D059-319F-4FB4-A6F1-B7D3C6458149}" destId="{E016DA56-642B-4A58-A5D0-5D289F2F34D1}" srcOrd="9" destOrd="0" presId="urn:microsoft.com/office/officeart/2005/8/layout/radial1"/>
    <dgm:cxn modelId="{A7C9263A-464B-487E-9CDD-4AAC8F2A5DD8}" type="presParOf" srcId="{E016DA56-642B-4A58-A5D0-5D289F2F34D1}" destId="{3ECB143E-AD12-49C1-A7F9-2FFC10A572FB}" srcOrd="0" destOrd="0" presId="urn:microsoft.com/office/officeart/2005/8/layout/radial1"/>
    <dgm:cxn modelId="{D4601E47-0E6E-4928-B7B5-C5B2D584C354}" type="presParOf" srcId="{D917D059-319F-4FB4-A6F1-B7D3C6458149}" destId="{19D8E9C0-9883-49B4-BCD5-7ECA14EF1798}" srcOrd="10" destOrd="0" presId="urn:microsoft.com/office/officeart/2005/8/layout/radial1"/>
    <dgm:cxn modelId="{AC26B9B4-DD94-475F-89CC-29CD1E351507}" type="presParOf" srcId="{D917D059-319F-4FB4-A6F1-B7D3C6458149}" destId="{91898AFE-6AF2-42C0-B067-1C66B58F6DDB}" srcOrd="11" destOrd="0" presId="urn:microsoft.com/office/officeart/2005/8/layout/radial1"/>
    <dgm:cxn modelId="{70A5983F-CD13-4552-877B-C8C0633F1688}" type="presParOf" srcId="{91898AFE-6AF2-42C0-B067-1C66B58F6DDB}" destId="{D9BDCFDC-22A5-45A7-9BF7-8CB72B1FB7D7}" srcOrd="0" destOrd="0" presId="urn:microsoft.com/office/officeart/2005/8/layout/radial1"/>
    <dgm:cxn modelId="{CD9E1BB6-6A16-482F-876C-8B24325C7CA4}" type="presParOf" srcId="{D917D059-319F-4FB4-A6F1-B7D3C6458149}" destId="{382CB6B8-B08C-408F-B739-A2E8EE4DF264}" srcOrd="12" destOrd="0" presId="urn:microsoft.com/office/officeart/2005/8/layout/radial1"/>
    <dgm:cxn modelId="{F968F04C-452C-49EA-894B-1A840F173B9B}" type="presParOf" srcId="{D917D059-319F-4FB4-A6F1-B7D3C6458149}" destId="{6D8DD89C-4C07-4191-A419-82EEA38F760E}" srcOrd="13" destOrd="0" presId="urn:microsoft.com/office/officeart/2005/8/layout/radial1"/>
    <dgm:cxn modelId="{937810DE-4ECC-46D7-90C6-9F93CEED8232}" type="presParOf" srcId="{6D8DD89C-4C07-4191-A419-82EEA38F760E}" destId="{84EF4912-5CCB-4E7E-91B7-4AB8AE8B2144}" srcOrd="0" destOrd="0" presId="urn:microsoft.com/office/officeart/2005/8/layout/radial1"/>
    <dgm:cxn modelId="{34B0896F-FDA0-47B8-B4AE-3188C4B52B65}" type="presParOf" srcId="{D917D059-319F-4FB4-A6F1-B7D3C6458149}" destId="{64A73F73-9F35-4506-8633-793F130910AC}" srcOrd="14" destOrd="0" presId="urn:microsoft.com/office/officeart/2005/8/layout/radial1"/>
    <dgm:cxn modelId="{A236E237-0B2F-4FA3-AD12-DB53DB94B53F}" type="presParOf" srcId="{D917D059-319F-4FB4-A6F1-B7D3C6458149}" destId="{9654751C-57F8-43FA-AD4E-05CB4F45CC17}" srcOrd="15" destOrd="0" presId="urn:microsoft.com/office/officeart/2005/8/layout/radial1"/>
    <dgm:cxn modelId="{9DC42B76-87EF-4C5A-AEF7-CB8E2994A413}" type="presParOf" srcId="{9654751C-57F8-43FA-AD4E-05CB4F45CC17}" destId="{FB214E0F-3442-43DD-8E89-198EB2241BE1}" srcOrd="0" destOrd="0" presId="urn:microsoft.com/office/officeart/2005/8/layout/radial1"/>
    <dgm:cxn modelId="{4BF08343-56C0-4DEE-8D69-26F3424F96BC}" type="presParOf" srcId="{D917D059-319F-4FB4-A6F1-B7D3C6458149}" destId="{DC37C66E-E66F-4A34-A4BF-22BBB397706C}" srcOrd="16" destOrd="0" presId="urn:microsoft.com/office/officeart/2005/8/layout/radial1"/>
    <dgm:cxn modelId="{D21DA8D6-E0D2-4AD2-949D-4322BAB2F122}" type="presParOf" srcId="{D917D059-319F-4FB4-A6F1-B7D3C6458149}" destId="{AC229F90-BB45-4232-AE45-D4DD2127C24D}" srcOrd="17" destOrd="0" presId="urn:microsoft.com/office/officeart/2005/8/layout/radial1"/>
    <dgm:cxn modelId="{0BDA88FE-F607-4B30-94D6-ABCE3F9FC4F4}" type="presParOf" srcId="{AC229F90-BB45-4232-AE45-D4DD2127C24D}" destId="{45E2FFC6-2469-4705-A7E3-0B81C774C82F}" srcOrd="0" destOrd="0" presId="urn:microsoft.com/office/officeart/2005/8/layout/radial1"/>
    <dgm:cxn modelId="{2E48BE9A-1709-44C4-B98C-EB3BC01CDD38}" type="presParOf" srcId="{D917D059-319F-4FB4-A6F1-B7D3C6458149}" destId="{3A773BF6-AC5A-4D1F-8AD7-033C2F562807}" srcOrd="18" destOrd="0" presId="urn:microsoft.com/office/officeart/2005/8/layout/radial1"/>
    <dgm:cxn modelId="{8EB09A73-4307-4DC6-814D-77108C12E2C6}" type="presParOf" srcId="{D917D059-319F-4FB4-A6F1-B7D3C6458149}" destId="{D85345DD-D73D-462D-89FD-4E6E29131517}" srcOrd="19" destOrd="0" presId="urn:microsoft.com/office/officeart/2005/8/layout/radial1"/>
    <dgm:cxn modelId="{D24D3262-3A48-4AFE-8315-E52CBC57806A}" type="presParOf" srcId="{D85345DD-D73D-462D-89FD-4E6E29131517}" destId="{AE252239-8A24-421B-8755-BEDFF221F2E2}" srcOrd="0" destOrd="0" presId="urn:microsoft.com/office/officeart/2005/8/layout/radial1"/>
    <dgm:cxn modelId="{D1D695E4-F36F-4641-A348-5E06EE057198}" type="presParOf" srcId="{D917D059-319F-4FB4-A6F1-B7D3C6458149}" destId="{9086705F-D627-4F99-814B-683CCF35196A}" srcOrd="2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CC3E0-11E6-4421-9846-C24EA4CAE160}">
      <dsp:nvSpPr>
        <dsp:cNvPr id="0" name=""/>
        <dsp:cNvSpPr/>
      </dsp:nvSpPr>
      <dsp:spPr>
        <a:xfrm rot="5400000">
          <a:off x="-146278" y="149433"/>
          <a:ext cx="975193" cy="682635"/>
        </a:xfrm>
        <a:prstGeom prst="chevron">
          <a:avLst/>
        </a:prstGeom>
        <a:solidFill>
          <a:srgbClr val="FF00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endParaRPr lang="en-US" sz="1900" kern="1200" dirty="0"/>
        </a:p>
      </dsp:txBody>
      <dsp:txXfrm rot="-5400000">
        <a:off x="2" y="344472"/>
        <a:ext cx="682635" cy="292558"/>
      </dsp:txXfrm>
    </dsp:sp>
    <dsp:sp modelId="{0BE468BF-30A7-4C3F-8930-4C125015089C}">
      <dsp:nvSpPr>
        <dsp:cNvPr id="0" name=""/>
        <dsp:cNvSpPr/>
      </dsp:nvSpPr>
      <dsp:spPr>
        <a:xfrm rot="5400000">
          <a:off x="3564603" y="-2878813"/>
          <a:ext cx="633875" cy="63978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err="1" smtClean="0">
              <a:latin typeface="Lucida Sans" panose="020B0602030504020204" pitchFamily="34" charset="0"/>
            </a:rPr>
            <a:t>Byd-eang</a:t>
          </a:r>
          <a:endParaRPr lang="en-US" sz="1800" kern="1200" dirty="0">
            <a:latin typeface="Lucida Sans" panose="020B0602030504020204" pitchFamily="34" charset="0"/>
          </a:endParaRPr>
        </a:p>
        <a:p>
          <a:pPr marL="171450" lvl="1" indent="-171450" algn="l" defTabSz="800100">
            <a:lnSpc>
              <a:spcPct val="90000"/>
            </a:lnSpc>
            <a:spcBef>
              <a:spcPct val="0"/>
            </a:spcBef>
            <a:spcAft>
              <a:spcPct val="15000"/>
            </a:spcAft>
            <a:buChar char="••"/>
          </a:pPr>
          <a:r>
            <a:rPr lang="en-US" sz="1800" kern="1200" dirty="0" smtClean="0">
              <a:solidFill>
                <a:srgbClr val="002060"/>
              </a:solidFill>
              <a:latin typeface="Lucida Sans" panose="020B0602030504020204" pitchFamily="34" charset="0"/>
            </a:rPr>
            <a:t>Global</a:t>
          </a:r>
          <a:endParaRPr lang="en-US" sz="1800" kern="1200" dirty="0">
            <a:solidFill>
              <a:srgbClr val="002060"/>
            </a:solidFill>
            <a:latin typeface="Lucida Sans" panose="020B0602030504020204" pitchFamily="34" charset="0"/>
          </a:endParaRPr>
        </a:p>
      </dsp:txBody>
      <dsp:txXfrm rot="-5400000">
        <a:off x="682635" y="34098"/>
        <a:ext cx="6366869" cy="571989"/>
      </dsp:txXfrm>
    </dsp:sp>
    <dsp:sp modelId="{5635876D-7E98-4174-9558-9FF09A83BEAD}">
      <dsp:nvSpPr>
        <dsp:cNvPr id="0" name=""/>
        <dsp:cNvSpPr/>
      </dsp:nvSpPr>
      <dsp:spPr>
        <a:xfrm rot="5400000">
          <a:off x="-146278" y="1006124"/>
          <a:ext cx="975193" cy="682635"/>
        </a:xfrm>
        <a:prstGeom prst="chevron">
          <a:avLst/>
        </a:prstGeom>
        <a:solidFill>
          <a:srgbClr val="FFC0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endParaRPr lang="en-US" sz="1900" kern="1200"/>
        </a:p>
      </dsp:txBody>
      <dsp:txXfrm rot="-5400000">
        <a:off x="2" y="1201163"/>
        <a:ext cx="682635" cy="292558"/>
      </dsp:txXfrm>
    </dsp:sp>
    <dsp:sp modelId="{6079C947-982D-4D68-A21A-69F580962179}">
      <dsp:nvSpPr>
        <dsp:cNvPr id="0" name=""/>
        <dsp:cNvSpPr/>
      </dsp:nvSpPr>
      <dsp:spPr>
        <a:xfrm rot="5400000">
          <a:off x="3564603" y="-1983425"/>
          <a:ext cx="633875" cy="63978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err="1" smtClean="0">
              <a:latin typeface="Lucida Sans" panose="020B0602030504020204" pitchFamily="34" charset="0"/>
            </a:rPr>
            <a:t>Cenedlaethol</a:t>
          </a:r>
          <a:endParaRPr lang="en-US" sz="1800" kern="1200" dirty="0">
            <a:latin typeface="Lucida Sans" panose="020B0602030504020204" pitchFamily="34" charset="0"/>
          </a:endParaRPr>
        </a:p>
        <a:p>
          <a:pPr marL="171450" lvl="1" indent="-171450" algn="l" defTabSz="800100">
            <a:lnSpc>
              <a:spcPct val="90000"/>
            </a:lnSpc>
            <a:spcBef>
              <a:spcPct val="0"/>
            </a:spcBef>
            <a:spcAft>
              <a:spcPct val="15000"/>
            </a:spcAft>
            <a:buChar char="••"/>
          </a:pPr>
          <a:r>
            <a:rPr lang="en-US" sz="1800" kern="1200" dirty="0" smtClean="0">
              <a:solidFill>
                <a:srgbClr val="002060"/>
              </a:solidFill>
              <a:latin typeface="Lucida Sans" panose="020B0602030504020204" pitchFamily="34" charset="0"/>
            </a:rPr>
            <a:t>National</a:t>
          </a:r>
          <a:endParaRPr lang="en-US" sz="1800" kern="1200" dirty="0">
            <a:solidFill>
              <a:srgbClr val="002060"/>
            </a:solidFill>
            <a:latin typeface="Lucida Sans" panose="020B0602030504020204" pitchFamily="34" charset="0"/>
          </a:endParaRPr>
        </a:p>
      </dsp:txBody>
      <dsp:txXfrm rot="-5400000">
        <a:off x="682635" y="929486"/>
        <a:ext cx="6366869" cy="571989"/>
      </dsp:txXfrm>
    </dsp:sp>
    <dsp:sp modelId="{50E3C75C-F1D3-4AF4-AE62-03976E9A4BE1}">
      <dsp:nvSpPr>
        <dsp:cNvPr id="0" name=""/>
        <dsp:cNvSpPr/>
      </dsp:nvSpPr>
      <dsp:spPr>
        <a:xfrm rot="5400000">
          <a:off x="-146278" y="1862814"/>
          <a:ext cx="975193" cy="682635"/>
        </a:xfrm>
        <a:prstGeom prst="chevron">
          <a:avLst/>
        </a:prstGeom>
        <a:solidFill>
          <a:srgbClr val="FFFF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endParaRPr lang="en-US" sz="1900" kern="1200"/>
        </a:p>
      </dsp:txBody>
      <dsp:txXfrm rot="-5400000">
        <a:off x="2" y="2057853"/>
        <a:ext cx="682635" cy="292558"/>
      </dsp:txXfrm>
    </dsp:sp>
    <dsp:sp modelId="{51FED899-7AD0-4B9B-8544-414C8EB51239}">
      <dsp:nvSpPr>
        <dsp:cNvPr id="0" name=""/>
        <dsp:cNvSpPr/>
      </dsp:nvSpPr>
      <dsp:spPr>
        <a:xfrm rot="5400000">
          <a:off x="3564603" y="-1165433"/>
          <a:ext cx="633875" cy="63978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err="1" smtClean="0">
              <a:latin typeface="Lucida Sans" panose="020B0602030504020204" pitchFamily="34" charset="0"/>
            </a:rPr>
            <a:t>Rhanbarthol</a:t>
          </a:r>
          <a:endParaRPr lang="en-US" sz="1800" kern="1200" dirty="0">
            <a:latin typeface="Lucida Sans" panose="020B0602030504020204" pitchFamily="34" charset="0"/>
          </a:endParaRPr>
        </a:p>
        <a:p>
          <a:pPr marL="171450" lvl="1" indent="-171450" algn="l" defTabSz="800100">
            <a:lnSpc>
              <a:spcPct val="90000"/>
            </a:lnSpc>
            <a:spcBef>
              <a:spcPct val="0"/>
            </a:spcBef>
            <a:spcAft>
              <a:spcPct val="15000"/>
            </a:spcAft>
            <a:buChar char="••"/>
          </a:pPr>
          <a:r>
            <a:rPr lang="en-US" sz="1800" kern="1200" dirty="0" smtClean="0">
              <a:solidFill>
                <a:srgbClr val="002060"/>
              </a:solidFill>
              <a:latin typeface="Lucida Sans" panose="020B0602030504020204" pitchFamily="34" charset="0"/>
            </a:rPr>
            <a:t>Regional</a:t>
          </a:r>
          <a:endParaRPr lang="en-US" sz="1800" kern="1200" dirty="0">
            <a:solidFill>
              <a:srgbClr val="002060"/>
            </a:solidFill>
            <a:latin typeface="Lucida Sans" panose="020B0602030504020204" pitchFamily="34" charset="0"/>
          </a:endParaRPr>
        </a:p>
      </dsp:txBody>
      <dsp:txXfrm rot="-5400000">
        <a:off x="682635" y="1747478"/>
        <a:ext cx="6366869" cy="571989"/>
      </dsp:txXfrm>
    </dsp:sp>
    <dsp:sp modelId="{A92CA482-204B-4EA0-8792-6B1216D038D8}">
      <dsp:nvSpPr>
        <dsp:cNvPr id="0" name=""/>
        <dsp:cNvSpPr/>
      </dsp:nvSpPr>
      <dsp:spPr>
        <a:xfrm rot="5400000">
          <a:off x="-146278" y="2719504"/>
          <a:ext cx="975193" cy="682635"/>
        </a:xfrm>
        <a:prstGeom prst="chevron">
          <a:avLst/>
        </a:prstGeom>
        <a:solidFill>
          <a:srgbClr val="92D05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endParaRPr lang="en-US" sz="1900" kern="1200" dirty="0"/>
        </a:p>
      </dsp:txBody>
      <dsp:txXfrm rot="-5400000">
        <a:off x="2" y="2914543"/>
        <a:ext cx="682635" cy="292558"/>
      </dsp:txXfrm>
    </dsp:sp>
    <dsp:sp modelId="{EAC59292-3B96-4AD4-B4DE-082ECAA207D6}">
      <dsp:nvSpPr>
        <dsp:cNvPr id="0" name=""/>
        <dsp:cNvSpPr/>
      </dsp:nvSpPr>
      <dsp:spPr>
        <a:xfrm rot="5400000">
          <a:off x="3553727" y="-289682"/>
          <a:ext cx="633875" cy="63978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57150" lvl="1" indent="-57150" algn="l" defTabSz="355600">
            <a:lnSpc>
              <a:spcPct val="90000"/>
            </a:lnSpc>
            <a:spcBef>
              <a:spcPct val="0"/>
            </a:spcBef>
            <a:spcAft>
              <a:spcPct val="15000"/>
            </a:spcAft>
            <a:buChar char="••"/>
          </a:pPr>
          <a:endParaRPr lang="en-US" sz="800" kern="1200"/>
        </a:p>
        <a:p>
          <a:pPr marL="171450" lvl="1" indent="-171450" algn="l" defTabSz="800100">
            <a:lnSpc>
              <a:spcPct val="90000"/>
            </a:lnSpc>
            <a:spcBef>
              <a:spcPct val="0"/>
            </a:spcBef>
            <a:spcAft>
              <a:spcPct val="15000"/>
            </a:spcAft>
            <a:buChar char="••"/>
          </a:pPr>
          <a:r>
            <a:rPr lang="en-US" sz="1800" kern="1200" dirty="0" err="1" smtClean="0">
              <a:latin typeface="Lucida Sans" panose="020B0602030504020204" pitchFamily="34" charset="0"/>
            </a:rPr>
            <a:t>Lleol</a:t>
          </a:r>
          <a:endParaRPr lang="en-US" sz="1800" kern="1200" dirty="0">
            <a:latin typeface="Lucida Sans" panose="020B0602030504020204" pitchFamily="34" charset="0"/>
          </a:endParaRPr>
        </a:p>
        <a:p>
          <a:pPr marL="171450" lvl="1" indent="-171450" algn="l" defTabSz="800100">
            <a:lnSpc>
              <a:spcPct val="90000"/>
            </a:lnSpc>
            <a:spcBef>
              <a:spcPct val="0"/>
            </a:spcBef>
            <a:spcAft>
              <a:spcPct val="15000"/>
            </a:spcAft>
            <a:buChar char="••"/>
          </a:pPr>
          <a:r>
            <a:rPr lang="en-US" sz="1800" kern="1200" dirty="0" smtClean="0">
              <a:solidFill>
                <a:srgbClr val="002060"/>
              </a:solidFill>
              <a:latin typeface="Lucida Sans" panose="020B0602030504020204" pitchFamily="34" charset="0"/>
            </a:rPr>
            <a:t>Local</a:t>
          </a:r>
          <a:endParaRPr lang="en-US" sz="1800" kern="1200" dirty="0">
            <a:solidFill>
              <a:srgbClr val="002060"/>
            </a:solidFill>
            <a:latin typeface="Lucida Sans" panose="020B0602030504020204" pitchFamily="34" charset="0"/>
          </a:endParaRPr>
        </a:p>
        <a:p>
          <a:pPr marL="57150" lvl="1" indent="-57150" algn="l" defTabSz="355600">
            <a:lnSpc>
              <a:spcPct val="90000"/>
            </a:lnSpc>
            <a:spcBef>
              <a:spcPct val="0"/>
            </a:spcBef>
            <a:spcAft>
              <a:spcPct val="15000"/>
            </a:spcAft>
            <a:buChar char="••"/>
          </a:pPr>
          <a:endParaRPr lang="en-US" sz="800" kern="1200" dirty="0"/>
        </a:p>
      </dsp:txBody>
      <dsp:txXfrm rot="-5400000">
        <a:off x="671759" y="2623229"/>
        <a:ext cx="6366869" cy="571989"/>
      </dsp:txXfrm>
    </dsp:sp>
    <dsp:sp modelId="{CC1B1B02-5A8B-415E-B9D3-558F0F352204}">
      <dsp:nvSpPr>
        <dsp:cNvPr id="0" name=""/>
        <dsp:cNvSpPr/>
      </dsp:nvSpPr>
      <dsp:spPr>
        <a:xfrm rot="5400000">
          <a:off x="-146278" y="3576195"/>
          <a:ext cx="975193" cy="68263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endParaRPr lang="en-US" sz="1900" kern="1200"/>
        </a:p>
      </dsp:txBody>
      <dsp:txXfrm rot="-5400000">
        <a:off x="2" y="3771234"/>
        <a:ext cx="682635" cy="292558"/>
      </dsp:txXfrm>
    </dsp:sp>
    <dsp:sp modelId="{D91D7DB7-0ACF-4188-A4B7-C02A04C3264C}">
      <dsp:nvSpPr>
        <dsp:cNvPr id="0" name=""/>
        <dsp:cNvSpPr/>
      </dsp:nvSpPr>
      <dsp:spPr>
        <a:xfrm rot="5400000">
          <a:off x="3564603" y="547947"/>
          <a:ext cx="633875" cy="63978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err="1" smtClean="0">
              <a:latin typeface="Lucida Sans" panose="020B0602030504020204" pitchFamily="34" charset="0"/>
            </a:rPr>
            <a:t>Lleoliad</a:t>
          </a:r>
          <a:r>
            <a:rPr lang="en-US" sz="1800" kern="1200" dirty="0" smtClean="0">
              <a:latin typeface="Lucida Sans" panose="020B0602030504020204" pitchFamily="34" charset="0"/>
            </a:rPr>
            <a:t> </a:t>
          </a:r>
          <a:r>
            <a:rPr lang="en-US" sz="1800" kern="1200" dirty="0" err="1" smtClean="0">
              <a:latin typeface="Lucida Sans" panose="020B0602030504020204" pitchFamily="34" charset="0"/>
            </a:rPr>
            <a:t>blynyddoedd</a:t>
          </a:r>
          <a:r>
            <a:rPr lang="en-US" sz="1800" kern="1200" dirty="0" smtClean="0">
              <a:latin typeface="Lucida Sans" panose="020B0602030504020204" pitchFamily="34" charset="0"/>
            </a:rPr>
            <a:t> </a:t>
          </a:r>
          <a:r>
            <a:rPr lang="en-US" sz="1800" kern="1200" dirty="0" err="1" smtClean="0">
              <a:latin typeface="Lucida Sans" panose="020B0602030504020204" pitchFamily="34" charset="0"/>
            </a:rPr>
            <a:t>cynnar</a:t>
          </a:r>
          <a:r>
            <a:rPr lang="en-US" sz="1800" kern="1200" dirty="0" smtClean="0">
              <a:latin typeface="Lucida Sans" panose="020B0602030504020204" pitchFamily="34" charset="0"/>
            </a:rPr>
            <a:t> </a:t>
          </a:r>
          <a:r>
            <a:rPr lang="en-US" sz="1800" kern="1200" dirty="0" err="1" smtClean="0">
              <a:latin typeface="Lucida Sans" panose="020B0602030504020204" pitchFamily="34" charset="0"/>
            </a:rPr>
            <a:t>neu</a:t>
          </a:r>
          <a:r>
            <a:rPr lang="en-US" sz="1800" kern="1200" dirty="0" smtClean="0">
              <a:latin typeface="Lucida Sans" panose="020B0602030504020204" pitchFamily="34" charset="0"/>
            </a:rPr>
            <a:t> </a:t>
          </a:r>
          <a:r>
            <a:rPr lang="en-US" sz="1800" kern="1200" dirty="0" err="1" smtClean="0">
              <a:latin typeface="Lucida Sans" panose="020B0602030504020204" pitchFamily="34" charset="0"/>
            </a:rPr>
            <a:t>ysgol</a:t>
          </a:r>
          <a:endParaRPr lang="en-US" sz="1800" kern="1200" dirty="0">
            <a:latin typeface="Lucida Sans" panose="020B0602030504020204" pitchFamily="34" charset="0"/>
          </a:endParaRPr>
        </a:p>
        <a:p>
          <a:pPr marL="171450" lvl="1" indent="-171450" algn="l" defTabSz="800100">
            <a:lnSpc>
              <a:spcPct val="90000"/>
            </a:lnSpc>
            <a:spcBef>
              <a:spcPct val="0"/>
            </a:spcBef>
            <a:spcAft>
              <a:spcPct val="15000"/>
            </a:spcAft>
            <a:buChar char="••"/>
          </a:pPr>
          <a:r>
            <a:rPr lang="en-US" sz="1800" kern="1200" dirty="0" smtClean="0">
              <a:solidFill>
                <a:srgbClr val="002060"/>
              </a:solidFill>
              <a:latin typeface="Lucida Sans" panose="020B0602030504020204" pitchFamily="34" charset="0"/>
            </a:rPr>
            <a:t>Early years setting or school</a:t>
          </a:r>
          <a:endParaRPr lang="en-US" sz="1800" kern="1200" dirty="0">
            <a:solidFill>
              <a:srgbClr val="002060"/>
            </a:solidFill>
            <a:latin typeface="Lucida Sans" panose="020B0602030504020204" pitchFamily="34" charset="0"/>
          </a:endParaRPr>
        </a:p>
      </dsp:txBody>
      <dsp:txXfrm rot="-5400000">
        <a:off x="682635" y="3460859"/>
        <a:ext cx="6366869" cy="5719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5FCFF-8EDE-479C-BA2A-4BE1DCEEFF00}">
      <dsp:nvSpPr>
        <dsp:cNvPr id="0" name=""/>
        <dsp:cNvSpPr/>
      </dsp:nvSpPr>
      <dsp:spPr>
        <a:xfrm>
          <a:off x="3005568" y="1875980"/>
          <a:ext cx="1765726" cy="123236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US" sz="1700" b="1" kern="1200" dirty="0" err="1" smtClean="0"/>
            <a:t>Cynhwysiant</a:t>
          </a:r>
          <a:endParaRPr lang="en-US" sz="1700" b="1" kern="1200" dirty="0" smtClean="0"/>
        </a:p>
        <a:p>
          <a:pPr lvl="0" algn="ctr" defTabSz="755650">
            <a:lnSpc>
              <a:spcPct val="90000"/>
            </a:lnSpc>
            <a:spcBef>
              <a:spcPct val="0"/>
            </a:spcBef>
            <a:spcAft>
              <a:spcPct val="35000"/>
            </a:spcAft>
          </a:pPr>
          <a:r>
            <a:rPr lang="en-US" sz="1700" b="1" i="1" kern="1200" dirty="0" smtClean="0"/>
            <a:t>Inclusion</a:t>
          </a:r>
        </a:p>
      </dsp:txBody>
      <dsp:txXfrm>
        <a:off x="3264153" y="2056456"/>
        <a:ext cx="1248556" cy="871415"/>
      </dsp:txXfrm>
    </dsp:sp>
    <dsp:sp modelId="{6CED2360-57AE-4B12-88CF-08CE326E2C30}">
      <dsp:nvSpPr>
        <dsp:cNvPr id="0" name=""/>
        <dsp:cNvSpPr/>
      </dsp:nvSpPr>
      <dsp:spPr>
        <a:xfrm rot="16200000">
          <a:off x="3433982" y="1410542"/>
          <a:ext cx="908899" cy="21975"/>
        </a:xfrm>
        <a:custGeom>
          <a:avLst/>
          <a:gdLst/>
          <a:ahLst/>
          <a:cxnLst/>
          <a:rect l="0" t="0" r="0" b="0"/>
          <a:pathLst>
            <a:path>
              <a:moveTo>
                <a:pt x="0" y="10987"/>
              </a:moveTo>
              <a:lnTo>
                <a:pt x="908899" y="1098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65709" y="1398807"/>
        <a:ext cx="45444" cy="45444"/>
      </dsp:txXfrm>
    </dsp:sp>
    <dsp:sp modelId="{B8C558BF-5F39-44C1-B637-A336C3B07204}">
      <dsp:nvSpPr>
        <dsp:cNvPr id="0" name=""/>
        <dsp:cNvSpPr/>
      </dsp:nvSpPr>
      <dsp:spPr>
        <a:xfrm>
          <a:off x="3413710" y="17637"/>
          <a:ext cx="949442" cy="949442"/>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b="1" kern="1200" dirty="0" err="1" smtClean="0">
              <a:solidFill>
                <a:srgbClr val="002060"/>
              </a:solidFill>
            </a:rPr>
            <a:t>Amrywiaeth</a:t>
          </a:r>
          <a:endParaRPr lang="en-US" sz="800" b="1" kern="1200" dirty="0" smtClean="0">
            <a:solidFill>
              <a:srgbClr val="002060"/>
            </a:solidFill>
          </a:endParaRPr>
        </a:p>
        <a:p>
          <a:pPr lvl="0" algn="ctr" defTabSz="355600">
            <a:lnSpc>
              <a:spcPct val="90000"/>
            </a:lnSpc>
            <a:spcBef>
              <a:spcPct val="0"/>
            </a:spcBef>
            <a:spcAft>
              <a:spcPct val="35000"/>
            </a:spcAft>
          </a:pPr>
          <a:r>
            <a:rPr lang="en-US" sz="800" b="1" i="1" kern="1200" dirty="0" smtClean="0">
              <a:solidFill>
                <a:srgbClr val="002060"/>
              </a:solidFill>
            </a:rPr>
            <a:t>Diversity</a:t>
          </a:r>
          <a:endParaRPr lang="en-US" sz="800" b="1" i="1" kern="1200" dirty="0">
            <a:solidFill>
              <a:srgbClr val="002060"/>
            </a:solidFill>
          </a:endParaRPr>
        </a:p>
      </dsp:txBody>
      <dsp:txXfrm>
        <a:off x="3552753" y="156680"/>
        <a:ext cx="671356" cy="671356"/>
      </dsp:txXfrm>
    </dsp:sp>
    <dsp:sp modelId="{77DFD73A-D086-457F-8829-31382000A11B}">
      <dsp:nvSpPr>
        <dsp:cNvPr id="0" name=""/>
        <dsp:cNvSpPr/>
      </dsp:nvSpPr>
      <dsp:spPr>
        <a:xfrm rot="18360000">
          <a:off x="4113392" y="1589484"/>
          <a:ext cx="845782" cy="21975"/>
        </a:xfrm>
        <a:custGeom>
          <a:avLst/>
          <a:gdLst/>
          <a:ahLst/>
          <a:cxnLst/>
          <a:rect l="0" t="0" r="0" b="0"/>
          <a:pathLst>
            <a:path>
              <a:moveTo>
                <a:pt x="0" y="10987"/>
              </a:moveTo>
              <a:lnTo>
                <a:pt x="845782" y="1098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515139" y="1579327"/>
        <a:ext cx="42289" cy="42289"/>
      </dsp:txXfrm>
    </dsp:sp>
    <dsp:sp modelId="{AD6379BF-1EDE-450F-A807-881644C46446}">
      <dsp:nvSpPr>
        <dsp:cNvPr id="0" name=""/>
        <dsp:cNvSpPr/>
      </dsp:nvSpPr>
      <dsp:spPr>
        <a:xfrm>
          <a:off x="4589166" y="399566"/>
          <a:ext cx="949442" cy="949442"/>
        </a:xfrm>
        <a:prstGeom prst="ellipse">
          <a:avLst/>
        </a:prstGeom>
        <a:solidFill>
          <a:schemeClr val="accent4">
            <a:hueOff val="1155077"/>
            <a:satOff val="-533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b="1" kern="1200" dirty="0" err="1" smtClean="0">
              <a:solidFill>
                <a:srgbClr val="002060"/>
              </a:solidFill>
            </a:rPr>
            <a:t>Dileu</a:t>
          </a:r>
          <a:r>
            <a:rPr lang="en-US" sz="800" b="1" kern="1200" dirty="0" smtClean="0">
              <a:solidFill>
                <a:srgbClr val="002060"/>
              </a:solidFill>
            </a:rPr>
            <a:t> </a:t>
          </a:r>
          <a:r>
            <a:rPr lang="en-US" sz="800" b="1" kern="1200" dirty="0" err="1" smtClean="0">
              <a:solidFill>
                <a:srgbClr val="002060"/>
              </a:solidFill>
            </a:rPr>
            <a:t>rhwystrau</a:t>
          </a:r>
          <a:endParaRPr lang="en-US" sz="800" b="1" kern="1200" dirty="0" smtClean="0">
            <a:solidFill>
              <a:srgbClr val="002060"/>
            </a:solidFill>
          </a:endParaRPr>
        </a:p>
        <a:p>
          <a:pPr lvl="0" algn="ctr" defTabSz="355600">
            <a:lnSpc>
              <a:spcPct val="90000"/>
            </a:lnSpc>
            <a:spcBef>
              <a:spcPct val="0"/>
            </a:spcBef>
            <a:spcAft>
              <a:spcPct val="35000"/>
            </a:spcAft>
          </a:pPr>
          <a:r>
            <a:rPr lang="en-US" sz="800" b="1" i="1" kern="1200" dirty="0" smtClean="0">
              <a:solidFill>
                <a:srgbClr val="002060"/>
              </a:solidFill>
            </a:rPr>
            <a:t>Removing barriers</a:t>
          </a:r>
          <a:endParaRPr lang="en-US" sz="800" b="1" i="1" kern="1200" dirty="0">
            <a:solidFill>
              <a:srgbClr val="002060"/>
            </a:solidFill>
          </a:endParaRPr>
        </a:p>
      </dsp:txBody>
      <dsp:txXfrm>
        <a:off x="4728209" y="538609"/>
        <a:ext cx="671356" cy="671356"/>
      </dsp:txXfrm>
    </dsp:sp>
    <dsp:sp modelId="{4B1B200B-CCD2-4A85-8252-50183F770791}">
      <dsp:nvSpPr>
        <dsp:cNvPr id="0" name=""/>
        <dsp:cNvSpPr/>
      </dsp:nvSpPr>
      <dsp:spPr>
        <a:xfrm rot="20520000">
          <a:off x="4672085" y="2115508"/>
          <a:ext cx="683513" cy="21975"/>
        </a:xfrm>
        <a:custGeom>
          <a:avLst/>
          <a:gdLst/>
          <a:ahLst/>
          <a:cxnLst/>
          <a:rect l="0" t="0" r="0" b="0"/>
          <a:pathLst>
            <a:path>
              <a:moveTo>
                <a:pt x="0" y="10987"/>
              </a:moveTo>
              <a:lnTo>
                <a:pt x="683513" y="1098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996754" y="2109408"/>
        <a:ext cx="34175" cy="34175"/>
      </dsp:txXfrm>
    </dsp:sp>
    <dsp:sp modelId="{98CD08E6-A283-4603-8D3A-85DCABBC2AA3}">
      <dsp:nvSpPr>
        <dsp:cNvPr id="0" name=""/>
        <dsp:cNvSpPr/>
      </dsp:nvSpPr>
      <dsp:spPr>
        <a:xfrm>
          <a:off x="5315638" y="1399468"/>
          <a:ext cx="949442" cy="949442"/>
        </a:xfrm>
        <a:prstGeom prst="ellipse">
          <a:avLst/>
        </a:prstGeom>
        <a:solidFill>
          <a:schemeClr val="accent4">
            <a:hueOff val="2310154"/>
            <a:satOff val="-1066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b="1" kern="1200" dirty="0" err="1" smtClean="0">
              <a:solidFill>
                <a:srgbClr val="002060"/>
              </a:solidFill>
            </a:rPr>
            <a:t>Cyfleoedd</a:t>
          </a:r>
          <a:r>
            <a:rPr lang="en-US" sz="800" b="1" kern="1200" dirty="0" smtClean="0">
              <a:solidFill>
                <a:srgbClr val="002060"/>
              </a:solidFill>
            </a:rPr>
            <a:t> </a:t>
          </a:r>
          <a:r>
            <a:rPr lang="en-US" sz="800" b="1" kern="1200" dirty="0" err="1" smtClean="0">
              <a:solidFill>
                <a:srgbClr val="002060"/>
              </a:solidFill>
            </a:rPr>
            <a:t>cyfartal</a:t>
          </a:r>
          <a:endParaRPr lang="en-US" sz="800" b="1" kern="1200" dirty="0" smtClean="0">
            <a:solidFill>
              <a:srgbClr val="002060"/>
            </a:solidFill>
          </a:endParaRPr>
        </a:p>
        <a:p>
          <a:pPr lvl="0" algn="ctr" defTabSz="355600">
            <a:lnSpc>
              <a:spcPct val="90000"/>
            </a:lnSpc>
            <a:spcBef>
              <a:spcPct val="0"/>
            </a:spcBef>
            <a:spcAft>
              <a:spcPct val="35000"/>
            </a:spcAft>
          </a:pPr>
          <a:r>
            <a:rPr lang="en-US" sz="800" b="1" i="1" kern="1200" dirty="0" smtClean="0">
              <a:solidFill>
                <a:srgbClr val="002060"/>
              </a:solidFill>
            </a:rPr>
            <a:t>Equal opportunities</a:t>
          </a:r>
          <a:endParaRPr lang="en-US" sz="800" b="1" i="1" kern="1200" dirty="0">
            <a:solidFill>
              <a:srgbClr val="002060"/>
            </a:solidFill>
          </a:endParaRPr>
        </a:p>
      </dsp:txBody>
      <dsp:txXfrm>
        <a:off x="5454681" y="1538511"/>
        <a:ext cx="671356" cy="671356"/>
      </dsp:txXfrm>
    </dsp:sp>
    <dsp:sp modelId="{6EB4A2DC-7D92-4484-A31D-9D9DA0204601}">
      <dsp:nvSpPr>
        <dsp:cNvPr id="0" name=""/>
        <dsp:cNvSpPr/>
      </dsp:nvSpPr>
      <dsp:spPr>
        <a:xfrm rot="1080000">
          <a:off x="4672085" y="2846844"/>
          <a:ext cx="683513" cy="21975"/>
        </a:xfrm>
        <a:custGeom>
          <a:avLst/>
          <a:gdLst/>
          <a:ahLst/>
          <a:cxnLst/>
          <a:rect l="0" t="0" r="0" b="0"/>
          <a:pathLst>
            <a:path>
              <a:moveTo>
                <a:pt x="0" y="10987"/>
              </a:moveTo>
              <a:lnTo>
                <a:pt x="683513" y="1098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996754" y="2840744"/>
        <a:ext cx="34175" cy="34175"/>
      </dsp:txXfrm>
    </dsp:sp>
    <dsp:sp modelId="{2FD4B24A-CD61-4225-9D1E-FB5648EA3123}">
      <dsp:nvSpPr>
        <dsp:cNvPr id="0" name=""/>
        <dsp:cNvSpPr/>
      </dsp:nvSpPr>
      <dsp:spPr>
        <a:xfrm>
          <a:off x="5315638" y="2635416"/>
          <a:ext cx="949442" cy="949442"/>
        </a:xfrm>
        <a:prstGeom prst="ellipse">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b="1" kern="1200" dirty="0" smtClean="0">
              <a:solidFill>
                <a:srgbClr val="002060"/>
              </a:solidFill>
            </a:rPr>
            <a:t>Parch</a:t>
          </a:r>
        </a:p>
        <a:p>
          <a:pPr lvl="0" algn="ctr" defTabSz="355600">
            <a:lnSpc>
              <a:spcPct val="90000"/>
            </a:lnSpc>
            <a:spcBef>
              <a:spcPct val="0"/>
            </a:spcBef>
            <a:spcAft>
              <a:spcPct val="35000"/>
            </a:spcAft>
          </a:pPr>
          <a:r>
            <a:rPr lang="en-US" sz="800" b="1" i="1" kern="1200" dirty="0" smtClean="0">
              <a:solidFill>
                <a:srgbClr val="002060"/>
              </a:solidFill>
            </a:rPr>
            <a:t>Respect</a:t>
          </a:r>
          <a:endParaRPr lang="en-US" sz="800" b="1" i="1" kern="1200" dirty="0">
            <a:solidFill>
              <a:srgbClr val="002060"/>
            </a:solidFill>
          </a:endParaRPr>
        </a:p>
      </dsp:txBody>
      <dsp:txXfrm>
        <a:off x="5454681" y="2774459"/>
        <a:ext cx="671356" cy="671356"/>
      </dsp:txXfrm>
    </dsp:sp>
    <dsp:sp modelId="{E016DA56-642B-4A58-A5D0-5D289F2F34D1}">
      <dsp:nvSpPr>
        <dsp:cNvPr id="0" name=""/>
        <dsp:cNvSpPr/>
      </dsp:nvSpPr>
      <dsp:spPr>
        <a:xfrm rot="3240000">
          <a:off x="4113392" y="3372868"/>
          <a:ext cx="845782" cy="21975"/>
        </a:xfrm>
        <a:custGeom>
          <a:avLst/>
          <a:gdLst/>
          <a:ahLst/>
          <a:cxnLst/>
          <a:rect l="0" t="0" r="0" b="0"/>
          <a:pathLst>
            <a:path>
              <a:moveTo>
                <a:pt x="0" y="10987"/>
              </a:moveTo>
              <a:lnTo>
                <a:pt x="845782" y="1098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515139" y="3362711"/>
        <a:ext cx="42289" cy="42289"/>
      </dsp:txXfrm>
    </dsp:sp>
    <dsp:sp modelId="{19D8E9C0-9883-49B4-BCD5-7ECA14EF1798}">
      <dsp:nvSpPr>
        <dsp:cNvPr id="0" name=""/>
        <dsp:cNvSpPr/>
      </dsp:nvSpPr>
      <dsp:spPr>
        <a:xfrm>
          <a:off x="4589166" y="3635318"/>
          <a:ext cx="949442" cy="949442"/>
        </a:xfrm>
        <a:prstGeom prst="ellipse">
          <a:avLst/>
        </a:prstGeom>
        <a:solidFill>
          <a:schemeClr val="accent4">
            <a:hueOff val="4620308"/>
            <a:satOff val="-21319"/>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b="1" kern="1200" dirty="0" err="1" smtClean="0">
              <a:solidFill>
                <a:srgbClr val="002060"/>
              </a:solidFill>
            </a:rPr>
            <a:t>Dathlu</a:t>
          </a:r>
          <a:r>
            <a:rPr lang="en-US" sz="800" b="1" kern="1200" dirty="0" smtClean="0">
              <a:solidFill>
                <a:srgbClr val="002060"/>
              </a:solidFill>
            </a:rPr>
            <a:t> </a:t>
          </a:r>
          <a:r>
            <a:rPr lang="en-US" sz="800" b="1" kern="1200" dirty="0" err="1" smtClean="0">
              <a:solidFill>
                <a:srgbClr val="002060"/>
              </a:solidFill>
            </a:rPr>
            <a:t>gwahaniaethau</a:t>
          </a:r>
          <a:endParaRPr lang="en-US" sz="800" b="1" kern="1200" dirty="0" smtClean="0">
            <a:solidFill>
              <a:srgbClr val="002060"/>
            </a:solidFill>
          </a:endParaRPr>
        </a:p>
        <a:p>
          <a:pPr lvl="0" algn="ctr" defTabSz="355600">
            <a:lnSpc>
              <a:spcPct val="90000"/>
            </a:lnSpc>
            <a:spcBef>
              <a:spcPct val="0"/>
            </a:spcBef>
            <a:spcAft>
              <a:spcPct val="35000"/>
            </a:spcAft>
          </a:pPr>
          <a:r>
            <a:rPr lang="en-US" sz="800" b="1" i="1" kern="1200" dirty="0" smtClean="0">
              <a:solidFill>
                <a:srgbClr val="002060"/>
              </a:solidFill>
            </a:rPr>
            <a:t>Celebrating differences</a:t>
          </a:r>
          <a:endParaRPr lang="en-US" sz="800" b="1" i="1" kern="1200" dirty="0">
            <a:solidFill>
              <a:srgbClr val="002060"/>
            </a:solidFill>
          </a:endParaRPr>
        </a:p>
      </dsp:txBody>
      <dsp:txXfrm>
        <a:off x="4728209" y="3774361"/>
        <a:ext cx="671356" cy="671356"/>
      </dsp:txXfrm>
    </dsp:sp>
    <dsp:sp modelId="{91898AFE-6AF2-42C0-B067-1C66B58F6DDB}">
      <dsp:nvSpPr>
        <dsp:cNvPr id="0" name=""/>
        <dsp:cNvSpPr/>
      </dsp:nvSpPr>
      <dsp:spPr>
        <a:xfrm rot="5400000">
          <a:off x="3433982" y="3551809"/>
          <a:ext cx="908899" cy="21975"/>
        </a:xfrm>
        <a:custGeom>
          <a:avLst/>
          <a:gdLst/>
          <a:ahLst/>
          <a:cxnLst/>
          <a:rect l="0" t="0" r="0" b="0"/>
          <a:pathLst>
            <a:path>
              <a:moveTo>
                <a:pt x="0" y="10987"/>
              </a:moveTo>
              <a:lnTo>
                <a:pt x="908899" y="1098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65709" y="3540075"/>
        <a:ext cx="45444" cy="45444"/>
      </dsp:txXfrm>
    </dsp:sp>
    <dsp:sp modelId="{382CB6B8-B08C-408F-B739-A2E8EE4DF264}">
      <dsp:nvSpPr>
        <dsp:cNvPr id="0" name=""/>
        <dsp:cNvSpPr/>
      </dsp:nvSpPr>
      <dsp:spPr>
        <a:xfrm>
          <a:off x="3413710" y="4017247"/>
          <a:ext cx="949442" cy="949442"/>
        </a:xfrm>
        <a:prstGeom prst="ellipse">
          <a:avLst/>
        </a:prstGeom>
        <a:solidFill>
          <a:schemeClr val="accent4">
            <a:hueOff val="5775385"/>
            <a:satOff val="-26649"/>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b="1" kern="1200" dirty="0" err="1" smtClean="0">
              <a:solidFill>
                <a:srgbClr val="002060"/>
              </a:solidFill>
            </a:rPr>
            <a:t>Diwallu</a:t>
          </a:r>
          <a:r>
            <a:rPr lang="en-US" sz="800" b="1" kern="1200" dirty="0" smtClean="0">
              <a:solidFill>
                <a:srgbClr val="002060"/>
              </a:solidFill>
            </a:rPr>
            <a:t> </a:t>
          </a:r>
          <a:r>
            <a:rPr lang="en-US" sz="800" b="1" kern="1200" dirty="0" err="1" smtClean="0">
              <a:solidFill>
                <a:srgbClr val="002060"/>
              </a:solidFill>
            </a:rPr>
            <a:t>anghenion</a:t>
          </a:r>
          <a:endParaRPr lang="en-US" sz="800" b="1" kern="1200" dirty="0" smtClean="0">
            <a:solidFill>
              <a:srgbClr val="002060"/>
            </a:solidFill>
          </a:endParaRPr>
        </a:p>
        <a:p>
          <a:pPr lvl="0" algn="ctr" defTabSz="355600">
            <a:lnSpc>
              <a:spcPct val="90000"/>
            </a:lnSpc>
            <a:spcBef>
              <a:spcPct val="0"/>
            </a:spcBef>
            <a:spcAft>
              <a:spcPct val="35000"/>
            </a:spcAft>
          </a:pPr>
          <a:r>
            <a:rPr lang="en-US" sz="800" b="1" i="1" kern="1200" dirty="0" smtClean="0">
              <a:solidFill>
                <a:srgbClr val="002060"/>
              </a:solidFill>
            </a:rPr>
            <a:t>Meeting needs</a:t>
          </a:r>
          <a:endParaRPr lang="en-US" sz="800" b="1" i="1" kern="1200" dirty="0">
            <a:solidFill>
              <a:srgbClr val="002060"/>
            </a:solidFill>
          </a:endParaRPr>
        </a:p>
      </dsp:txBody>
      <dsp:txXfrm>
        <a:off x="3552753" y="4156290"/>
        <a:ext cx="671356" cy="671356"/>
      </dsp:txXfrm>
    </dsp:sp>
    <dsp:sp modelId="{6D8DD89C-4C07-4191-A419-82EEA38F760E}">
      <dsp:nvSpPr>
        <dsp:cNvPr id="0" name=""/>
        <dsp:cNvSpPr/>
      </dsp:nvSpPr>
      <dsp:spPr>
        <a:xfrm rot="7560000">
          <a:off x="2817688" y="3372868"/>
          <a:ext cx="845782" cy="21975"/>
        </a:xfrm>
        <a:custGeom>
          <a:avLst/>
          <a:gdLst/>
          <a:ahLst/>
          <a:cxnLst/>
          <a:rect l="0" t="0" r="0" b="0"/>
          <a:pathLst>
            <a:path>
              <a:moveTo>
                <a:pt x="0" y="10987"/>
              </a:moveTo>
              <a:lnTo>
                <a:pt x="845782" y="1098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3219435" y="3362711"/>
        <a:ext cx="42289" cy="42289"/>
      </dsp:txXfrm>
    </dsp:sp>
    <dsp:sp modelId="{64A73F73-9F35-4506-8633-793F130910AC}">
      <dsp:nvSpPr>
        <dsp:cNvPr id="0" name=""/>
        <dsp:cNvSpPr/>
      </dsp:nvSpPr>
      <dsp:spPr>
        <a:xfrm>
          <a:off x="2238254" y="3635318"/>
          <a:ext cx="949442" cy="949442"/>
        </a:xfrm>
        <a:prstGeom prst="ellipse">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b="1" kern="1200" dirty="0" smtClean="0">
              <a:solidFill>
                <a:srgbClr val="002060"/>
              </a:solidFill>
            </a:rPr>
            <a:t>Proses </a:t>
          </a:r>
          <a:r>
            <a:rPr lang="en-US" sz="800" b="1" kern="1200" dirty="0" err="1" smtClean="0">
              <a:solidFill>
                <a:srgbClr val="002060"/>
              </a:solidFill>
            </a:rPr>
            <a:t>barhaus</a:t>
          </a:r>
          <a:endParaRPr lang="en-US" sz="800" b="1" kern="1200" dirty="0" smtClean="0">
            <a:solidFill>
              <a:srgbClr val="002060"/>
            </a:solidFill>
          </a:endParaRPr>
        </a:p>
        <a:p>
          <a:pPr lvl="0" algn="ctr" defTabSz="355600">
            <a:lnSpc>
              <a:spcPct val="90000"/>
            </a:lnSpc>
            <a:spcBef>
              <a:spcPct val="0"/>
            </a:spcBef>
            <a:spcAft>
              <a:spcPct val="35000"/>
            </a:spcAft>
          </a:pPr>
          <a:r>
            <a:rPr lang="en-US" sz="800" b="1" i="1" kern="1200" dirty="0" smtClean="0">
              <a:solidFill>
                <a:srgbClr val="002060"/>
              </a:solidFill>
            </a:rPr>
            <a:t>Ongoing process</a:t>
          </a:r>
          <a:endParaRPr lang="en-US" sz="800" b="1" i="1" kern="1200" dirty="0">
            <a:solidFill>
              <a:srgbClr val="002060"/>
            </a:solidFill>
          </a:endParaRPr>
        </a:p>
      </dsp:txBody>
      <dsp:txXfrm>
        <a:off x="2377297" y="3774361"/>
        <a:ext cx="671356" cy="671356"/>
      </dsp:txXfrm>
    </dsp:sp>
    <dsp:sp modelId="{9654751C-57F8-43FA-AD4E-05CB4F45CC17}">
      <dsp:nvSpPr>
        <dsp:cNvPr id="0" name=""/>
        <dsp:cNvSpPr/>
      </dsp:nvSpPr>
      <dsp:spPr>
        <a:xfrm rot="9720000">
          <a:off x="2421264" y="2846844"/>
          <a:ext cx="683513" cy="21975"/>
        </a:xfrm>
        <a:custGeom>
          <a:avLst/>
          <a:gdLst/>
          <a:ahLst/>
          <a:cxnLst/>
          <a:rect l="0" t="0" r="0" b="0"/>
          <a:pathLst>
            <a:path>
              <a:moveTo>
                <a:pt x="0" y="10987"/>
              </a:moveTo>
              <a:lnTo>
                <a:pt x="683513" y="1098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2745933" y="2840744"/>
        <a:ext cx="34175" cy="34175"/>
      </dsp:txXfrm>
    </dsp:sp>
    <dsp:sp modelId="{DC37C66E-E66F-4A34-A4BF-22BBB397706C}">
      <dsp:nvSpPr>
        <dsp:cNvPr id="0" name=""/>
        <dsp:cNvSpPr/>
      </dsp:nvSpPr>
      <dsp:spPr>
        <a:xfrm>
          <a:off x="1511783" y="2635416"/>
          <a:ext cx="949442" cy="949442"/>
        </a:xfrm>
        <a:prstGeom prst="ellipse">
          <a:avLst/>
        </a:prstGeom>
        <a:solidFill>
          <a:schemeClr val="accent4">
            <a:hueOff val="8085538"/>
            <a:satOff val="-37308"/>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b="1" kern="1200" dirty="0" err="1" smtClean="0">
              <a:solidFill>
                <a:srgbClr val="002060"/>
              </a:solidFill>
            </a:rPr>
            <a:t>Goresgyn</a:t>
          </a:r>
          <a:r>
            <a:rPr lang="en-US" sz="800" b="1" kern="1200" dirty="0" smtClean="0">
              <a:solidFill>
                <a:srgbClr val="002060"/>
              </a:solidFill>
            </a:rPr>
            <a:t> </a:t>
          </a:r>
          <a:r>
            <a:rPr lang="en-US" sz="800" b="1" kern="1200" dirty="0" err="1" smtClean="0">
              <a:solidFill>
                <a:srgbClr val="002060"/>
              </a:solidFill>
            </a:rPr>
            <a:t>gwaharddiad</a:t>
          </a:r>
          <a:endParaRPr lang="en-US" sz="800" b="1" kern="1200" dirty="0" smtClean="0">
            <a:solidFill>
              <a:srgbClr val="002060"/>
            </a:solidFill>
          </a:endParaRPr>
        </a:p>
        <a:p>
          <a:pPr lvl="0" algn="ctr" defTabSz="355600">
            <a:lnSpc>
              <a:spcPct val="90000"/>
            </a:lnSpc>
            <a:spcBef>
              <a:spcPct val="0"/>
            </a:spcBef>
            <a:spcAft>
              <a:spcPct val="35000"/>
            </a:spcAft>
          </a:pPr>
          <a:r>
            <a:rPr lang="en-US" sz="800" b="1" i="1" kern="1200" dirty="0" smtClean="0">
              <a:solidFill>
                <a:srgbClr val="002060"/>
              </a:solidFill>
            </a:rPr>
            <a:t>Overcoming exclusion</a:t>
          </a:r>
          <a:endParaRPr lang="en-US" sz="800" b="1" i="1" kern="1200" dirty="0">
            <a:solidFill>
              <a:srgbClr val="002060"/>
            </a:solidFill>
          </a:endParaRPr>
        </a:p>
      </dsp:txBody>
      <dsp:txXfrm>
        <a:off x="1650826" y="2774459"/>
        <a:ext cx="671356" cy="671356"/>
      </dsp:txXfrm>
    </dsp:sp>
    <dsp:sp modelId="{AC229F90-BB45-4232-AE45-D4DD2127C24D}">
      <dsp:nvSpPr>
        <dsp:cNvPr id="0" name=""/>
        <dsp:cNvSpPr/>
      </dsp:nvSpPr>
      <dsp:spPr>
        <a:xfrm rot="11880000">
          <a:off x="2421264" y="2115508"/>
          <a:ext cx="683513" cy="21975"/>
        </a:xfrm>
        <a:custGeom>
          <a:avLst/>
          <a:gdLst/>
          <a:ahLst/>
          <a:cxnLst/>
          <a:rect l="0" t="0" r="0" b="0"/>
          <a:pathLst>
            <a:path>
              <a:moveTo>
                <a:pt x="0" y="10987"/>
              </a:moveTo>
              <a:lnTo>
                <a:pt x="683513" y="1098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2745933" y="2109408"/>
        <a:ext cx="34175" cy="34175"/>
      </dsp:txXfrm>
    </dsp:sp>
    <dsp:sp modelId="{3A773BF6-AC5A-4D1F-8AD7-033C2F562807}">
      <dsp:nvSpPr>
        <dsp:cNvPr id="0" name=""/>
        <dsp:cNvSpPr/>
      </dsp:nvSpPr>
      <dsp:spPr>
        <a:xfrm>
          <a:off x="1511783" y="1399468"/>
          <a:ext cx="949442" cy="949442"/>
        </a:xfrm>
        <a:prstGeom prst="ellipse">
          <a:avLst/>
        </a:prstGeom>
        <a:solidFill>
          <a:schemeClr val="accent4">
            <a:hueOff val="9240615"/>
            <a:satOff val="-42638"/>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b="1" kern="1200" dirty="0" err="1" smtClean="0"/>
            <a:t>Gwell</a:t>
          </a:r>
          <a:r>
            <a:rPr lang="en-US" sz="800" b="1" kern="1200" dirty="0" smtClean="0"/>
            <a:t> </a:t>
          </a:r>
          <a:r>
            <a:rPr lang="en-US" sz="800" b="1" kern="1200" dirty="0" err="1" smtClean="0"/>
            <a:t>mynediad</a:t>
          </a:r>
          <a:endParaRPr lang="en-US" sz="800" b="1" kern="1200" dirty="0" smtClean="0"/>
        </a:p>
        <a:p>
          <a:pPr lvl="0" algn="ctr" defTabSz="355600">
            <a:lnSpc>
              <a:spcPct val="90000"/>
            </a:lnSpc>
            <a:spcBef>
              <a:spcPct val="0"/>
            </a:spcBef>
            <a:spcAft>
              <a:spcPct val="35000"/>
            </a:spcAft>
          </a:pPr>
          <a:r>
            <a:rPr lang="en-US" sz="800" b="1" i="1" kern="1200" dirty="0" smtClean="0"/>
            <a:t>Better access</a:t>
          </a:r>
          <a:endParaRPr lang="en-US" sz="800" b="1" i="1" kern="1200" dirty="0"/>
        </a:p>
      </dsp:txBody>
      <dsp:txXfrm>
        <a:off x="1650826" y="1538511"/>
        <a:ext cx="671356" cy="671356"/>
      </dsp:txXfrm>
    </dsp:sp>
    <dsp:sp modelId="{D85345DD-D73D-462D-89FD-4E6E29131517}">
      <dsp:nvSpPr>
        <dsp:cNvPr id="0" name=""/>
        <dsp:cNvSpPr/>
      </dsp:nvSpPr>
      <dsp:spPr>
        <a:xfrm rot="14040000">
          <a:off x="2817688" y="1589484"/>
          <a:ext cx="845782" cy="21975"/>
        </a:xfrm>
        <a:custGeom>
          <a:avLst/>
          <a:gdLst/>
          <a:ahLst/>
          <a:cxnLst/>
          <a:rect l="0" t="0" r="0" b="0"/>
          <a:pathLst>
            <a:path>
              <a:moveTo>
                <a:pt x="0" y="10987"/>
              </a:moveTo>
              <a:lnTo>
                <a:pt x="845782" y="1098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3219435" y="1579327"/>
        <a:ext cx="42289" cy="42289"/>
      </dsp:txXfrm>
    </dsp:sp>
    <dsp:sp modelId="{9086705F-D627-4F99-814B-683CCF35196A}">
      <dsp:nvSpPr>
        <dsp:cNvPr id="0" name=""/>
        <dsp:cNvSpPr/>
      </dsp:nvSpPr>
      <dsp:spPr>
        <a:xfrm>
          <a:off x="2238254" y="399566"/>
          <a:ext cx="949442" cy="949442"/>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b="1" kern="1200" dirty="0" err="1" smtClean="0"/>
            <a:t>Cynyddu</a:t>
          </a:r>
          <a:r>
            <a:rPr lang="en-US" sz="800" b="1" kern="1200" dirty="0" smtClean="0"/>
            <a:t> </a:t>
          </a:r>
          <a:r>
            <a:rPr lang="en-US" sz="800" b="1" kern="1200" dirty="0" err="1" smtClean="0"/>
            <a:t>cyfranogiad</a:t>
          </a:r>
          <a:endParaRPr lang="en-US" sz="800" b="1" kern="1200" dirty="0" smtClean="0"/>
        </a:p>
        <a:p>
          <a:pPr lvl="0" algn="ctr" defTabSz="355600">
            <a:lnSpc>
              <a:spcPct val="90000"/>
            </a:lnSpc>
            <a:spcBef>
              <a:spcPct val="0"/>
            </a:spcBef>
            <a:spcAft>
              <a:spcPct val="35000"/>
            </a:spcAft>
          </a:pPr>
          <a:r>
            <a:rPr lang="en-US" sz="800" b="1" i="1" kern="1200" dirty="0" smtClean="0"/>
            <a:t>Increasing participation</a:t>
          </a:r>
          <a:endParaRPr lang="en-US" sz="800" b="1" i="1" kern="1200" dirty="0"/>
        </a:p>
      </dsp:txBody>
      <dsp:txXfrm>
        <a:off x="2377297" y="538609"/>
        <a:ext cx="671356" cy="671356"/>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smtClean="0"/>
              <a:t>Click to edit Master text styles</a:t>
            </a:r>
          </a:p>
          <a:p>
            <a:pPr lvl="1"/>
            <a:r>
              <a:rPr lang="en-GB" altLang="cy-GB" noProof="0" smtClean="0"/>
              <a:t>Second level</a:t>
            </a:r>
          </a:p>
          <a:p>
            <a:pPr lvl="2"/>
            <a:r>
              <a:rPr lang="en-GB" altLang="cy-GB" noProof="0" smtClean="0"/>
              <a:t>Third level</a:t>
            </a:r>
          </a:p>
          <a:p>
            <a:pPr lvl="3"/>
            <a:r>
              <a:rPr lang="en-GB" altLang="cy-GB" noProof="0" smtClean="0"/>
              <a:t>Fourth level</a:t>
            </a:r>
          </a:p>
          <a:p>
            <a:pPr lvl="4"/>
            <a:r>
              <a:rPr lang="en-GB" altLang="cy-GB" noProof="0" smtClean="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smtClean="0">
              <a:solidFill>
                <a:srgbClr val="000000"/>
              </a:solidFill>
            </a:endParaRPr>
          </a:p>
        </p:txBody>
      </p:sp>
    </p:spTree>
    <p:extLst>
      <p:ext uri="{BB962C8B-B14F-4D97-AF65-F5344CB8AC3E}">
        <p14:creationId xmlns:p14="http://schemas.microsoft.com/office/powerpoint/2010/main" val="2633073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429597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71007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5</a:t>
            </a:fld>
            <a:endParaRPr lang="en-GB" altLang="en-US" smtClean="0">
              <a:solidFill>
                <a:srgbClr val="000000"/>
              </a:solidFill>
            </a:endParaRPr>
          </a:p>
        </p:txBody>
      </p:sp>
    </p:spTree>
    <p:extLst>
      <p:ext uri="{BB962C8B-B14F-4D97-AF65-F5344CB8AC3E}">
        <p14:creationId xmlns:p14="http://schemas.microsoft.com/office/powerpoint/2010/main" val="7217609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6</a:t>
            </a:fld>
            <a:endParaRPr lang="en-GB" altLang="en-US" smtClean="0">
              <a:solidFill>
                <a:srgbClr val="000000"/>
              </a:solidFill>
            </a:endParaRPr>
          </a:p>
        </p:txBody>
      </p:sp>
    </p:spTree>
    <p:extLst>
      <p:ext uri="{BB962C8B-B14F-4D97-AF65-F5344CB8AC3E}">
        <p14:creationId xmlns:p14="http://schemas.microsoft.com/office/powerpoint/2010/main" val="2800889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baseline="0" dirty="0" smtClean="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7</a:t>
            </a:fld>
            <a:endParaRPr lang="en-GB" altLang="en-US" smtClean="0">
              <a:solidFill>
                <a:srgbClr val="000000"/>
              </a:solidFill>
            </a:endParaRPr>
          </a:p>
        </p:txBody>
      </p:sp>
    </p:spTree>
    <p:extLst>
      <p:ext uri="{BB962C8B-B14F-4D97-AF65-F5344CB8AC3E}">
        <p14:creationId xmlns:p14="http://schemas.microsoft.com/office/powerpoint/2010/main" val="11831114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8</a:t>
            </a:fld>
            <a:endParaRPr lang="en-GB" altLang="en-US" smtClean="0">
              <a:solidFill>
                <a:srgbClr val="000000"/>
              </a:solidFill>
            </a:endParaRPr>
          </a:p>
        </p:txBody>
      </p:sp>
    </p:spTree>
    <p:extLst>
      <p:ext uri="{BB962C8B-B14F-4D97-AF65-F5344CB8AC3E}">
        <p14:creationId xmlns:p14="http://schemas.microsoft.com/office/powerpoint/2010/main" val="42714528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9</a:t>
            </a:fld>
            <a:endParaRPr lang="en-GB" altLang="en-US" smtClean="0">
              <a:solidFill>
                <a:srgbClr val="000000"/>
              </a:solidFill>
            </a:endParaRPr>
          </a:p>
        </p:txBody>
      </p:sp>
    </p:spTree>
    <p:extLst>
      <p:ext uri="{BB962C8B-B14F-4D97-AF65-F5344CB8AC3E}">
        <p14:creationId xmlns:p14="http://schemas.microsoft.com/office/powerpoint/2010/main" val="1985883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10</a:t>
            </a:fld>
            <a:endParaRPr lang="en-GB" altLang="en-US" smtClean="0">
              <a:solidFill>
                <a:srgbClr val="000000"/>
              </a:solidFill>
            </a:endParaRPr>
          </a:p>
        </p:txBody>
      </p:sp>
    </p:spTree>
    <p:extLst>
      <p:ext uri="{BB962C8B-B14F-4D97-AF65-F5344CB8AC3E}">
        <p14:creationId xmlns:p14="http://schemas.microsoft.com/office/powerpoint/2010/main" val="3400689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en-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11</a:t>
            </a:fld>
            <a:endParaRPr lang="en-GB" altLang="en-US" smtClean="0">
              <a:solidFill>
                <a:srgbClr val="000000"/>
              </a:solidFill>
            </a:endParaRPr>
          </a:p>
        </p:txBody>
      </p:sp>
    </p:spTree>
    <p:extLst>
      <p:ext uri="{BB962C8B-B14F-4D97-AF65-F5344CB8AC3E}">
        <p14:creationId xmlns:p14="http://schemas.microsoft.com/office/powerpoint/2010/main" val="1148227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12</a:t>
            </a:fld>
            <a:endParaRPr lang="en-GB" altLang="en-US" smtClean="0">
              <a:solidFill>
                <a:srgbClr val="000000"/>
              </a:solidFill>
            </a:endParaRPr>
          </a:p>
        </p:txBody>
      </p:sp>
    </p:spTree>
    <p:extLst>
      <p:ext uri="{BB962C8B-B14F-4D97-AF65-F5344CB8AC3E}">
        <p14:creationId xmlns:p14="http://schemas.microsoft.com/office/powerpoint/2010/main" val="1076565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baseline="0" dirty="0" smtClean="0">
              <a:latin typeface="Arial" panose="020B0604020202020204" pitchFamily="34" charset="0"/>
            </a:endParaRPr>
          </a:p>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13</a:t>
            </a:fld>
            <a:endParaRPr lang="en-GB" altLang="en-US" smtClean="0">
              <a:solidFill>
                <a:srgbClr val="000000"/>
              </a:solidFill>
            </a:endParaRPr>
          </a:p>
        </p:txBody>
      </p:sp>
    </p:spTree>
    <p:extLst>
      <p:ext uri="{BB962C8B-B14F-4D97-AF65-F5344CB8AC3E}">
        <p14:creationId xmlns:p14="http://schemas.microsoft.com/office/powerpoint/2010/main" val="40945162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14</a:t>
            </a:fld>
            <a:endParaRPr lang="en-GB" altLang="en-US" smtClean="0">
              <a:solidFill>
                <a:srgbClr val="000000"/>
              </a:solidFill>
            </a:endParaRPr>
          </a:p>
        </p:txBody>
      </p:sp>
    </p:spTree>
    <p:extLst>
      <p:ext uri="{BB962C8B-B14F-4D97-AF65-F5344CB8AC3E}">
        <p14:creationId xmlns:p14="http://schemas.microsoft.com/office/powerpoint/2010/main" val="34663442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15</a:t>
            </a:fld>
            <a:endParaRPr lang="en-GB" altLang="en-US" smtClean="0">
              <a:solidFill>
                <a:srgbClr val="000000"/>
              </a:solidFill>
            </a:endParaRPr>
          </a:p>
        </p:txBody>
      </p:sp>
    </p:spTree>
    <p:extLst>
      <p:ext uri="{BB962C8B-B14F-4D97-AF65-F5344CB8AC3E}">
        <p14:creationId xmlns:p14="http://schemas.microsoft.com/office/powerpoint/2010/main" val="8381082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16</a:t>
            </a:fld>
            <a:endParaRPr lang="en-GB" altLang="en-US" smtClean="0">
              <a:solidFill>
                <a:srgbClr val="000000"/>
              </a:solidFill>
            </a:endParaRPr>
          </a:p>
        </p:txBody>
      </p:sp>
    </p:spTree>
    <p:extLst>
      <p:ext uri="{BB962C8B-B14F-4D97-AF65-F5344CB8AC3E}">
        <p14:creationId xmlns:p14="http://schemas.microsoft.com/office/powerpoint/2010/main" val="26655225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17</a:t>
            </a:fld>
            <a:endParaRPr lang="en-GB" altLang="en-US" smtClean="0">
              <a:solidFill>
                <a:srgbClr val="000000"/>
              </a:solidFill>
            </a:endParaRPr>
          </a:p>
        </p:txBody>
      </p:sp>
    </p:spTree>
    <p:extLst>
      <p:ext uri="{BB962C8B-B14F-4D97-AF65-F5344CB8AC3E}">
        <p14:creationId xmlns:p14="http://schemas.microsoft.com/office/powerpoint/2010/main" val="37597750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18</a:t>
            </a:fld>
            <a:endParaRPr lang="en-GB" altLang="en-US" smtClean="0">
              <a:solidFill>
                <a:srgbClr val="000000"/>
              </a:solidFill>
            </a:endParaRPr>
          </a:p>
        </p:txBody>
      </p:sp>
    </p:spTree>
    <p:extLst>
      <p:ext uri="{BB962C8B-B14F-4D97-AF65-F5344CB8AC3E}">
        <p14:creationId xmlns:p14="http://schemas.microsoft.com/office/powerpoint/2010/main" val="9016946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19</a:t>
            </a:fld>
            <a:endParaRPr lang="en-GB" altLang="en-US" smtClean="0">
              <a:solidFill>
                <a:srgbClr val="000000"/>
              </a:solidFill>
            </a:endParaRPr>
          </a:p>
        </p:txBody>
      </p:sp>
    </p:spTree>
    <p:extLst>
      <p:ext uri="{BB962C8B-B14F-4D97-AF65-F5344CB8AC3E}">
        <p14:creationId xmlns:p14="http://schemas.microsoft.com/office/powerpoint/2010/main" val="21237284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20</a:t>
            </a:fld>
            <a:endParaRPr lang="en-GB" altLang="en-US" smtClean="0">
              <a:solidFill>
                <a:srgbClr val="000000"/>
              </a:solidFill>
            </a:endParaRPr>
          </a:p>
        </p:txBody>
      </p:sp>
    </p:spTree>
    <p:extLst>
      <p:ext uri="{BB962C8B-B14F-4D97-AF65-F5344CB8AC3E}">
        <p14:creationId xmlns:p14="http://schemas.microsoft.com/office/powerpoint/2010/main" val="36993998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21</a:t>
            </a:fld>
            <a:endParaRPr lang="en-GB" altLang="en-US" smtClean="0">
              <a:solidFill>
                <a:srgbClr val="000000"/>
              </a:solidFill>
            </a:endParaRPr>
          </a:p>
        </p:txBody>
      </p:sp>
    </p:spTree>
    <p:extLst>
      <p:ext uri="{BB962C8B-B14F-4D97-AF65-F5344CB8AC3E}">
        <p14:creationId xmlns:p14="http://schemas.microsoft.com/office/powerpoint/2010/main" val="16492022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22</a:t>
            </a:fld>
            <a:endParaRPr lang="en-GB" altLang="en-US" smtClean="0">
              <a:solidFill>
                <a:srgbClr val="000000"/>
              </a:solidFill>
            </a:endParaRPr>
          </a:p>
        </p:txBody>
      </p:sp>
    </p:spTree>
    <p:extLst>
      <p:ext uri="{BB962C8B-B14F-4D97-AF65-F5344CB8AC3E}">
        <p14:creationId xmlns:p14="http://schemas.microsoft.com/office/powerpoint/2010/main" val="1548808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23</a:t>
            </a:fld>
            <a:endParaRPr lang="en-GB" altLang="en-US" smtClean="0">
              <a:solidFill>
                <a:srgbClr val="000000"/>
              </a:solidFill>
            </a:endParaRPr>
          </a:p>
        </p:txBody>
      </p:sp>
    </p:spTree>
    <p:extLst>
      <p:ext uri="{BB962C8B-B14F-4D97-AF65-F5344CB8AC3E}">
        <p14:creationId xmlns:p14="http://schemas.microsoft.com/office/powerpoint/2010/main" val="36985198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24</a:t>
            </a:fld>
            <a:endParaRPr lang="en-GB" altLang="en-US" smtClean="0">
              <a:solidFill>
                <a:srgbClr val="000000"/>
              </a:solidFill>
            </a:endParaRPr>
          </a:p>
        </p:txBody>
      </p:sp>
    </p:spTree>
    <p:extLst>
      <p:ext uri="{BB962C8B-B14F-4D97-AF65-F5344CB8AC3E}">
        <p14:creationId xmlns:p14="http://schemas.microsoft.com/office/powerpoint/2010/main" val="21620420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25</a:t>
            </a:fld>
            <a:endParaRPr lang="en-GB" altLang="en-US" smtClean="0">
              <a:solidFill>
                <a:srgbClr val="000000"/>
              </a:solidFill>
            </a:endParaRPr>
          </a:p>
        </p:txBody>
      </p:sp>
    </p:spTree>
    <p:extLst>
      <p:ext uri="{BB962C8B-B14F-4D97-AF65-F5344CB8AC3E}">
        <p14:creationId xmlns:p14="http://schemas.microsoft.com/office/powerpoint/2010/main" val="229209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26</a:t>
            </a:fld>
            <a:endParaRPr lang="en-GB" altLang="en-US" smtClean="0">
              <a:solidFill>
                <a:srgbClr val="000000"/>
              </a:solidFill>
            </a:endParaRPr>
          </a:p>
        </p:txBody>
      </p:sp>
    </p:spTree>
    <p:extLst>
      <p:ext uri="{BB962C8B-B14F-4D97-AF65-F5344CB8AC3E}">
        <p14:creationId xmlns:p14="http://schemas.microsoft.com/office/powerpoint/2010/main" val="15293817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27</a:t>
            </a:fld>
            <a:endParaRPr lang="en-GB" altLang="en-US" smtClean="0">
              <a:solidFill>
                <a:srgbClr val="000000"/>
              </a:solidFill>
            </a:endParaRPr>
          </a:p>
        </p:txBody>
      </p:sp>
    </p:spTree>
    <p:extLst>
      <p:ext uri="{BB962C8B-B14F-4D97-AF65-F5344CB8AC3E}">
        <p14:creationId xmlns:p14="http://schemas.microsoft.com/office/powerpoint/2010/main" val="18182072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28</a:t>
            </a:fld>
            <a:endParaRPr lang="en-GB" altLang="en-US" smtClean="0">
              <a:solidFill>
                <a:srgbClr val="000000"/>
              </a:solidFill>
            </a:endParaRPr>
          </a:p>
        </p:txBody>
      </p:sp>
    </p:spTree>
    <p:extLst>
      <p:ext uri="{BB962C8B-B14F-4D97-AF65-F5344CB8AC3E}">
        <p14:creationId xmlns:p14="http://schemas.microsoft.com/office/powerpoint/2010/main" val="39035907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29</a:t>
            </a:fld>
            <a:endParaRPr lang="en-GB" altLang="en-US" smtClean="0">
              <a:solidFill>
                <a:srgbClr val="000000"/>
              </a:solidFill>
            </a:endParaRPr>
          </a:p>
        </p:txBody>
      </p:sp>
    </p:spTree>
    <p:extLst>
      <p:ext uri="{BB962C8B-B14F-4D97-AF65-F5344CB8AC3E}">
        <p14:creationId xmlns:p14="http://schemas.microsoft.com/office/powerpoint/2010/main" val="11468657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30</a:t>
            </a:fld>
            <a:endParaRPr lang="en-GB" altLang="en-US" smtClean="0">
              <a:solidFill>
                <a:srgbClr val="000000"/>
              </a:solidFill>
            </a:endParaRPr>
          </a:p>
        </p:txBody>
      </p:sp>
    </p:spTree>
    <p:extLst>
      <p:ext uri="{BB962C8B-B14F-4D97-AF65-F5344CB8AC3E}">
        <p14:creationId xmlns:p14="http://schemas.microsoft.com/office/powerpoint/2010/main" val="28727710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31</a:t>
            </a:fld>
            <a:endParaRPr lang="en-GB" altLang="cy-GB"/>
          </a:p>
        </p:txBody>
      </p:sp>
    </p:spTree>
    <p:extLst>
      <p:ext uri="{BB962C8B-B14F-4D97-AF65-F5344CB8AC3E}">
        <p14:creationId xmlns:p14="http://schemas.microsoft.com/office/powerpoint/2010/main" val="17200076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32</a:t>
            </a:fld>
            <a:endParaRPr lang="en-GB" altLang="cy-GB"/>
          </a:p>
        </p:txBody>
      </p:sp>
    </p:spTree>
    <p:extLst>
      <p:ext uri="{BB962C8B-B14F-4D97-AF65-F5344CB8AC3E}">
        <p14:creationId xmlns:p14="http://schemas.microsoft.com/office/powerpoint/2010/main" val="26652713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33</a:t>
            </a:fld>
            <a:endParaRPr lang="en-GB" altLang="en-US" smtClean="0">
              <a:solidFill>
                <a:srgbClr val="000000"/>
              </a:solidFill>
            </a:endParaRPr>
          </a:p>
        </p:txBody>
      </p:sp>
    </p:spTree>
    <p:extLst>
      <p:ext uri="{BB962C8B-B14F-4D97-AF65-F5344CB8AC3E}">
        <p14:creationId xmlns:p14="http://schemas.microsoft.com/office/powerpoint/2010/main" val="3908996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34</a:t>
            </a:fld>
            <a:endParaRPr lang="en-GB" altLang="en-US" smtClean="0">
              <a:solidFill>
                <a:srgbClr val="000000"/>
              </a:solidFill>
            </a:endParaRPr>
          </a:p>
        </p:txBody>
      </p:sp>
    </p:spTree>
    <p:extLst>
      <p:ext uri="{BB962C8B-B14F-4D97-AF65-F5344CB8AC3E}">
        <p14:creationId xmlns:p14="http://schemas.microsoft.com/office/powerpoint/2010/main" val="2216139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01130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754352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55662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05520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79082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18991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18305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81457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57417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86594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24137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A202F5FD-5BFB-4044-B0CF-86A636148336}" type="datetimeFigureOut">
              <a:rPr lang="en-GB"/>
              <a:pPr>
                <a:defRPr/>
              </a:pPr>
              <a:t>22/01/2021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defRPr>
            </a:lvl1pPr>
          </a:lstStyle>
          <a:p>
            <a:pPr>
              <a:defRPr/>
            </a:pPr>
            <a:fld id="{CE7A2716-D0C6-4F5D-A1AC-0BEB82DE8C17}" type="slidenum">
              <a:rPr lang="en-GB"/>
              <a:pPr>
                <a:defRPr/>
              </a:pPr>
              <a:t>‹#›</a:t>
            </a:fld>
            <a:endParaRPr lang="en-GB"/>
          </a:p>
        </p:txBody>
      </p:sp>
    </p:spTree>
    <p:extLst>
      <p:ext uri="{BB962C8B-B14F-4D97-AF65-F5344CB8AC3E}">
        <p14:creationId xmlns:p14="http://schemas.microsoft.com/office/powerpoint/2010/main" val="392011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1/22/2021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34571015"/>
      </p:ext>
    </p:extLst>
  </p:cSld>
  <p:clrMap bg1="lt1" tx1="dk1" bg2="lt2" tx2="dk2" accent1="accent1" accent2="accent2" accent3="accent3" accent4="accent4" accent5="accent5" accent6="accent6" hlink="hlink" folHlink="folHlink"/>
  <p:sldLayoutIdLst>
    <p:sldLayoutId id="2147484028" r:id="rId1"/>
    <p:sldLayoutId id="2147484029" r:id="rId2"/>
    <p:sldLayoutId id="2147484030" r:id="rId3"/>
    <p:sldLayoutId id="2147484031" r:id="rId4"/>
    <p:sldLayoutId id="2147484032" r:id="rId5"/>
    <p:sldLayoutId id="2147484033" r:id="rId6"/>
    <p:sldLayoutId id="2147484034" r:id="rId7"/>
    <p:sldLayoutId id="2147484035" r:id="rId8"/>
    <p:sldLayoutId id="2147484036" r:id="rId9"/>
    <p:sldLayoutId id="2147484037" r:id="rId10"/>
    <p:sldLayoutId id="2147484038" r:id="rId11"/>
    <p:sldLayoutId id="214748403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d1wqtxts1xzle7.cloudfront.net/33119303/EJBSS-12-1134-_Special_Needs_Students.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cscjes-cronfa.co.uk/api/storage/2a6d51d2-92c2-45e3-97a8-2567619e7fb6/Ainscow-paper-for-JPCC-February-2016.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video" Target="https://www.youtube.com/embed/CtRY_1mZWWg" TargetMode="External"/><Relationship Id="rId5" Type="http://schemas.openxmlformats.org/officeDocument/2006/relationships/image" Target="../media/image5.jpeg"/><Relationship Id="rId4" Type="http://schemas.openxmlformats.org/officeDocument/2006/relationships/hyperlink" Target="https://www.youtube.com/watch?v=CtRY_1mZWWg"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s://www.theguardian.com/society/2011/feb/21/tv-presenter-cerrie-burnell" TargetMode="External"/><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hyperlink" Target="http://www.csie.org.uk/inclusion/unesco-salamanca.shtml"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www.equalityhumanrights.com/en/advice-and-guidance/what-discrimination" TargetMode="External"/><Relationship Id="rId4" Type="http://schemas.openxmlformats.org/officeDocument/2006/relationships/hyperlink" Target="http://www.cedol.org/wp-content/uploads/2012/02/59-61-2009.pdf"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en.unesco.org/themes/education"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s://www.un.org/development/desa/disabilities/convention-on-the-rights-of-persons-with-disabiliti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latin typeface="Lucida Sans" panose="020B0602030504020204" pitchFamily="34" charset="0"/>
              </a:rPr>
              <a:t>EAEE6002C</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EAEE6002</a:t>
            </a: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p:txBody>
          <a:bodyPr>
            <a:normAutofit/>
          </a:bodyPr>
          <a:lstStyle/>
          <a:p>
            <a:pPr marL="0" indent="0">
              <a:buNone/>
            </a:pPr>
            <a:r>
              <a:rPr lang="en-GB" sz="4400" dirty="0" err="1">
                <a:latin typeface="Lucida Sans" panose="020B0602030504020204" pitchFamily="34" charset="0"/>
              </a:rPr>
              <a:t>Darlith</a:t>
            </a:r>
            <a:r>
              <a:rPr lang="en-GB" sz="4400" dirty="0">
                <a:latin typeface="Lucida Sans" panose="020B0602030504020204" pitchFamily="34" charset="0"/>
              </a:rPr>
              <a:t> </a:t>
            </a:r>
            <a:r>
              <a:rPr lang="en-GB" sz="4400" dirty="0" smtClean="0">
                <a:latin typeface="Lucida Sans" panose="020B0602030504020204" pitchFamily="34" charset="0"/>
              </a:rPr>
              <a:t>2 </a:t>
            </a:r>
            <a:r>
              <a:rPr lang="en-GB" sz="4400" dirty="0">
                <a:latin typeface="Lucida Sans" panose="020B0602030504020204" pitchFamily="34" charset="0"/>
              </a:rPr>
              <a:t>– </a:t>
            </a:r>
            <a:r>
              <a:rPr lang="en-GB" sz="4400" dirty="0" err="1" smtClean="0">
                <a:latin typeface="Lucida Sans" panose="020B0602030504020204" pitchFamily="34" charset="0"/>
              </a:rPr>
              <a:t>Cynhwysiant</a:t>
            </a:r>
            <a:r>
              <a:rPr lang="en-GB" sz="4400" dirty="0" smtClean="0">
                <a:latin typeface="Lucida Sans" panose="020B0602030504020204" pitchFamily="34" charset="0"/>
              </a:rPr>
              <a:t> a </a:t>
            </a:r>
            <a:r>
              <a:rPr lang="en-GB" sz="4400" dirty="0" err="1" smtClean="0">
                <a:latin typeface="Lucida Sans" panose="020B0602030504020204" pitchFamily="34" charset="0"/>
              </a:rPr>
              <a:t>thegwch</a:t>
            </a:r>
            <a:endParaRPr lang="en-GB" sz="4400" dirty="0">
              <a:latin typeface="Lucida Sans" panose="020B0602030504020204" pitchFamily="34" charset="0"/>
            </a:endParaRP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r>
              <a:rPr lang="en-GB" sz="4400" dirty="0" smtClean="0">
                <a:solidFill>
                  <a:srgbClr val="002060"/>
                </a:solidFill>
                <a:latin typeface="Lucida Sans" panose="020B0602030504020204" pitchFamily="34" charset="0"/>
              </a:rPr>
              <a:t>Lecture 2 – Inclusion and equity</a:t>
            </a:r>
            <a:endParaRPr lang="en-GB" sz="4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0313621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Diffinio ‘Cynhwysiant’</a:t>
            </a: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Ystyr ‘Tegwch’</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Astudiaethau achos</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Ymchwil</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Deddfwriaeth</a:t>
            </a:r>
          </a:p>
          <a:p>
            <a:pPr>
              <a:buFontTx/>
              <a:buChar char="•"/>
              <a:defRPr/>
            </a:pPr>
            <a:r>
              <a:rPr lang="cy-GB" altLang="en-US" sz="2400" kern="0" dirty="0" err="1" smtClean="0">
                <a:solidFill>
                  <a:srgbClr val="000000"/>
                </a:solidFill>
                <a:latin typeface="Lucida Sans" panose="020B0602030504020204" pitchFamily="34" charset="0"/>
                <a:ea typeface="ＭＳ Ｐゴシック" panose="020B0600070205080204" pitchFamily="34" charset="-128"/>
              </a:rPr>
              <a:t>Tasgiau</a:t>
            </a:r>
            <a:r>
              <a:rPr lang="cy-GB" altLang="en-US" sz="2400" kern="0" dirty="0" smtClean="0">
                <a:solidFill>
                  <a:srgbClr val="000000"/>
                </a:solidFill>
                <a:latin typeface="Lucida Sans" panose="020B0602030504020204" pitchFamily="34" charset="0"/>
                <a:ea typeface="ＭＳ Ｐゴシック" panose="020B0600070205080204" pitchFamily="34" charset="-128"/>
              </a:rPr>
              <a:t> trafod</a:t>
            </a:r>
          </a:p>
          <a:p>
            <a:pPr marL="0" inden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Defining ‘Inclusion’</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Meaning of ‘Equity’</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Case studies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Research</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Legislation</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Discussion tasks</a:t>
            </a:r>
          </a:p>
          <a:p>
            <a:pPr marL="0" indent="0">
              <a:buNone/>
              <a:defRPr/>
            </a:pP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19106066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latin typeface="Lucida Sans" panose="020B0602030504020204" pitchFamily="34" charset="0"/>
              </a:rPr>
              <a:t>Sgiliau </a:t>
            </a:r>
            <a:r>
              <a:rPr lang="en-GB" sz="3600" dirty="0" err="1" smtClean="0">
                <a:latin typeface="Lucida Sans" panose="020B0602030504020204" pitchFamily="34" charset="0"/>
              </a:rPr>
              <a:t>Cyflogadwyedd</a:t>
            </a:r>
            <a:r>
              <a:rPr lang="en-GB" sz="3600" dirty="0" smtClean="0">
                <a:latin typeface="Lucida Sans" panose="020B0602030504020204" pitchFamily="34" charset="0"/>
              </a:rPr>
              <a:t>/</a:t>
            </a:r>
            <a:r>
              <a:rPr lang="en-GB" sz="3600" dirty="0" err="1" smtClean="0">
                <a:latin typeface="Lucida Sans" panose="020B0602030504020204" pitchFamily="34" charset="0"/>
              </a:rPr>
              <a:t>Trosglwyddadwy</a:t>
            </a:r>
            <a:r>
              <a:rPr lang="en-GB" dirty="0" smtClean="0">
                <a:latin typeface="Lucida Sans" panose="020B0602030504020204" pitchFamily="34" charset="0"/>
              </a:rPr>
              <a:t/>
            </a:r>
            <a:br>
              <a:rPr lang="en-GB" dirty="0" smtClean="0">
                <a:latin typeface="Lucida Sans" panose="020B0602030504020204" pitchFamily="34" charset="0"/>
              </a:rPr>
            </a:br>
            <a:r>
              <a:rPr lang="en-GB" sz="3600" dirty="0" smtClean="0">
                <a:solidFill>
                  <a:srgbClr val="002060"/>
                </a:solidFill>
                <a:latin typeface="Lucida Sans" panose="020B0602030504020204" pitchFamily="34" charset="0"/>
              </a:rPr>
              <a:t>Employability/Transferable Skills</a:t>
            </a:r>
            <a:endParaRPr lang="en-US" sz="36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2132855"/>
            <a:ext cx="4038600" cy="3456385"/>
          </a:xfrm>
        </p:spPr>
        <p:txBody>
          <a:bodyPr/>
          <a:lstStyle/>
          <a:p>
            <a:r>
              <a:rPr lang="en-GB" dirty="0" err="1" smtClean="0">
                <a:latin typeface="Lucida Sans" panose="020B0602030504020204" pitchFamily="34" charset="0"/>
              </a:rPr>
              <a:t>Trefn</a:t>
            </a:r>
            <a:endParaRPr lang="en-GB" dirty="0" smtClean="0">
              <a:latin typeface="Lucida Sans" panose="020B0602030504020204" pitchFamily="34" charset="0"/>
            </a:endParaRPr>
          </a:p>
          <a:p>
            <a:r>
              <a:rPr lang="en-GB" dirty="0" err="1" smtClean="0">
                <a:latin typeface="Lucida Sans" panose="020B0602030504020204" pitchFamily="34" charset="0"/>
              </a:rPr>
              <a:t>Cynllunio</a:t>
            </a:r>
            <a:endParaRPr lang="en-GB" dirty="0" smtClean="0">
              <a:latin typeface="Lucida Sans" panose="020B0602030504020204" pitchFamily="34" charset="0"/>
            </a:endParaRPr>
          </a:p>
          <a:p>
            <a:r>
              <a:rPr lang="en-GB" dirty="0" err="1" smtClean="0">
                <a:latin typeface="Lucida Sans" panose="020B0602030504020204" pitchFamily="34" charset="0"/>
              </a:rPr>
              <a:t>Ymchwilio</a:t>
            </a:r>
            <a:endParaRPr lang="en-GB" dirty="0" smtClean="0">
              <a:latin typeface="Lucida Sans" panose="020B0602030504020204" pitchFamily="34" charset="0"/>
            </a:endParaRPr>
          </a:p>
          <a:p>
            <a:r>
              <a:rPr lang="en-GB" dirty="0" err="1" smtClean="0">
                <a:latin typeface="Lucida Sans" panose="020B0602030504020204" pitchFamily="34" charset="0"/>
              </a:rPr>
              <a:t>Cymryd</a:t>
            </a:r>
            <a:r>
              <a:rPr lang="en-GB" dirty="0" smtClean="0">
                <a:latin typeface="Lucida Sans" panose="020B0602030504020204" pitchFamily="34" charset="0"/>
              </a:rPr>
              <a:t> </a:t>
            </a:r>
            <a:r>
              <a:rPr lang="en-GB" dirty="0" err="1" smtClean="0">
                <a:latin typeface="Lucida Sans" panose="020B0602030504020204" pitchFamily="34" charset="0"/>
              </a:rPr>
              <a:t>nodiadau</a:t>
            </a:r>
            <a:endParaRPr lang="en-US" dirty="0">
              <a:latin typeface="Lucida Sans" panose="020B0602030504020204" pitchFamily="34" charset="0"/>
            </a:endParaRPr>
          </a:p>
        </p:txBody>
      </p:sp>
      <p:sp>
        <p:nvSpPr>
          <p:cNvPr id="4" name="Content Placeholder 3"/>
          <p:cNvSpPr>
            <a:spLocks noGrp="1"/>
          </p:cNvSpPr>
          <p:nvPr>
            <p:ph sz="half" idx="2"/>
          </p:nvPr>
        </p:nvSpPr>
        <p:spPr>
          <a:xfrm>
            <a:off x="4629150" y="2132855"/>
            <a:ext cx="3886200" cy="4044108"/>
          </a:xfrm>
        </p:spPr>
        <p:txBody>
          <a:bodyPr/>
          <a:lstStyle/>
          <a:p>
            <a:r>
              <a:rPr lang="en-GB" dirty="0" smtClean="0">
                <a:solidFill>
                  <a:srgbClr val="002060"/>
                </a:solidFill>
                <a:latin typeface="Lucida Sans" panose="020B0602030504020204" pitchFamily="34" charset="0"/>
              </a:rPr>
              <a:t>Organisation</a:t>
            </a:r>
          </a:p>
          <a:p>
            <a:r>
              <a:rPr lang="en-GB" dirty="0" smtClean="0">
                <a:solidFill>
                  <a:srgbClr val="002060"/>
                </a:solidFill>
                <a:latin typeface="Lucida Sans" panose="020B0602030504020204" pitchFamily="34" charset="0"/>
              </a:rPr>
              <a:t>Planning</a:t>
            </a:r>
          </a:p>
          <a:p>
            <a:r>
              <a:rPr lang="en-GB" dirty="0" smtClean="0">
                <a:solidFill>
                  <a:srgbClr val="002060"/>
                </a:solidFill>
                <a:latin typeface="Lucida Sans" panose="020B0602030504020204" pitchFamily="34" charset="0"/>
              </a:rPr>
              <a:t>Researching</a:t>
            </a:r>
          </a:p>
          <a:p>
            <a:r>
              <a:rPr lang="en-GB" dirty="0" smtClean="0">
                <a:solidFill>
                  <a:srgbClr val="002060"/>
                </a:solidFill>
                <a:latin typeface="Lucida Sans" panose="020B0602030504020204" pitchFamily="34" charset="0"/>
              </a:rPr>
              <a:t>Note taking</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2454892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err="1" smtClean="0">
                <a:latin typeface="Lucida Sans" panose="020B0602030504020204" pitchFamily="34" charset="0"/>
              </a:rPr>
              <a:t>Adnoddau</a:t>
            </a:r>
            <a:r>
              <a:rPr lang="en-GB" sz="3200" dirty="0" smtClean="0">
                <a:latin typeface="Lucida Sans" panose="020B0602030504020204" pitchFamily="34" charset="0"/>
              </a:rPr>
              <a:t> </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2060"/>
                </a:solidFill>
                <a:latin typeface="Lucida Sans" panose="020B0602030504020204" pitchFamily="34" charset="0"/>
              </a:rPr>
              <a:t>Resources</a:t>
            </a:r>
            <a:endParaRPr lang="en-GB" sz="3200" dirty="0">
              <a:solidFill>
                <a:srgbClr val="002060"/>
              </a:solidFill>
            </a:endParaRPr>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smtClean="0">
                <a:latin typeface="Lucida Sans" panose="020B0602030504020204" pitchFamily="34" charset="0"/>
              </a:rPr>
              <a:t>PP </a:t>
            </a:r>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gyfer</a:t>
            </a:r>
            <a:r>
              <a:rPr lang="en-GB" dirty="0" smtClean="0">
                <a:latin typeface="Lucida Sans" panose="020B0602030504020204" pitchFamily="34" charset="0"/>
              </a:rPr>
              <a:t> y </a:t>
            </a:r>
            <a:r>
              <a:rPr lang="en-GB" dirty="0" err="1" smtClean="0">
                <a:latin typeface="Lucida Sans" panose="020B0602030504020204" pitchFamily="34" charset="0"/>
              </a:rPr>
              <a:t>ddarlith</a:t>
            </a:r>
            <a:endParaRPr lang="en-GB" dirty="0" smtClean="0">
              <a:latin typeface="Lucida Sans" panose="020B0602030504020204" pitchFamily="34" charset="0"/>
            </a:endParaRPr>
          </a:p>
          <a:p>
            <a:r>
              <a:rPr lang="en-GB" dirty="0" err="1" smtClean="0">
                <a:latin typeface="Lucida Sans" panose="020B0602030504020204" pitchFamily="34" charset="0"/>
              </a:rPr>
              <a:t>Ymchwil</a:t>
            </a:r>
            <a:r>
              <a:rPr lang="en-GB" dirty="0" smtClean="0">
                <a:latin typeface="Lucida Sans" panose="020B0602030504020204" pitchFamily="34" charset="0"/>
              </a:rPr>
              <a:t> </a:t>
            </a:r>
          </a:p>
          <a:p>
            <a:r>
              <a:rPr lang="en-GB" dirty="0" err="1" smtClean="0">
                <a:latin typeface="Lucida Sans" panose="020B0602030504020204" pitchFamily="34" charset="0"/>
              </a:rPr>
              <a:t>Leganto</a:t>
            </a:r>
            <a:endParaRPr lang="en-GB" dirty="0" smtClean="0">
              <a:latin typeface="Lucida Sans" panose="020B0602030504020204" pitchFamily="34" charset="0"/>
            </a:endParaRPr>
          </a:p>
          <a:p>
            <a:r>
              <a:rPr lang="en-GB" dirty="0" smtClean="0">
                <a:latin typeface="Lucida Sans" panose="020B0602030504020204" pitchFamily="34" charset="0"/>
              </a:rPr>
              <a:t>Moodle</a:t>
            </a:r>
          </a:p>
          <a:p>
            <a:r>
              <a:rPr lang="en-GB" dirty="0" err="1" smtClean="0">
                <a:latin typeface="Lucida Sans" panose="020B0602030504020204" pitchFamily="34" charset="0"/>
              </a:rPr>
              <a:t>Llyfrgell</a:t>
            </a:r>
            <a:endParaRPr lang="en-GB" dirty="0" smtClean="0">
              <a:latin typeface="Lucida Sans" panose="020B0602030504020204" pitchFamily="34" charset="0"/>
            </a:endParaRPr>
          </a:p>
          <a:p>
            <a:r>
              <a:rPr lang="en-GB" dirty="0" smtClean="0">
                <a:latin typeface="Lucida Sans" panose="020B0602030504020204" pitchFamily="34" charset="0"/>
              </a:rPr>
              <a:t>Google Scholar</a:t>
            </a:r>
            <a:endParaRPr lang="en-GB" dirty="0">
              <a:latin typeface="Lucida Sans" panose="020B0602030504020204" pitchFamily="34" charset="0"/>
            </a:endParaRP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smtClean="0">
                <a:solidFill>
                  <a:srgbClr val="002060"/>
                </a:solidFill>
                <a:latin typeface="Lucida Sans" panose="020B0602030504020204" pitchFamily="34" charset="0"/>
              </a:rPr>
              <a:t>PP for the lecture</a:t>
            </a:r>
          </a:p>
          <a:p>
            <a:r>
              <a:rPr lang="en-GB" dirty="0" smtClean="0">
                <a:solidFill>
                  <a:srgbClr val="002060"/>
                </a:solidFill>
                <a:latin typeface="Lucida Sans" panose="020B0602030504020204" pitchFamily="34" charset="0"/>
              </a:rPr>
              <a:t>Research</a:t>
            </a:r>
          </a:p>
          <a:p>
            <a:r>
              <a:rPr lang="en-GB" dirty="0" err="1" smtClean="0">
                <a:solidFill>
                  <a:srgbClr val="002060"/>
                </a:solidFill>
                <a:latin typeface="Lucida Sans" panose="020B0602030504020204" pitchFamily="34" charset="0"/>
              </a:rPr>
              <a:t>Leganto</a:t>
            </a:r>
            <a:endParaRPr lang="en-GB" dirty="0" smtClean="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Moodle</a:t>
            </a:r>
          </a:p>
          <a:p>
            <a:r>
              <a:rPr lang="en-GB" dirty="0" smtClean="0">
                <a:solidFill>
                  <a:srgbClr val="002060"/>
                </a:solidFill>
                <a:latin typeface="Lucida Sans" panose="020B0602030504020204" pitchFamily="34" charset="0"/>
              </a:rPr>
              <a:t>Library</a:t>
            </a:r>
          </a:p>
          <a:p>
            <a:r>
              <a:rPr lang="en-GB" dirty="0" smtClean="0">
                <a:solidFill>
                  <a:srgbClr val="002060"/>
                </a:solidFill>
                <a:latin typeface="Lucida Sans" panose="020B0602030504020204" pitchFamily="34" charset="0"/>
              </a:rPr>
              <a:t>Google Scholar</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3525996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700"/>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Cynhwysiant</a:t>
            </a:r>
            <a:br>
              <a:rPr lang="cy-GB" altLang="en-US" sz="3000" kern="0" dirty="0" smtClean="0">
                <a:solidFill>
                  <a:srgbClr val="000000"/>
                </a:solidFill>
                <a:latin typeface="Lucida Sans" panose="020B0602030504020204" pitchFamily="34" charset="0"/>
                <a:ea typeface="ＭＳ Ｐゴシック" panose="020B0600070205080204" pitchFamily="34" charset="-128"/>
              </a:rPr>
            </a:br>
            <a:r>
              <a:rPr lang="cy-GB" altLang="en-US" sz="3000" kern="0" dirty="0" err="1" smtClean="0">
                <a:solidFill>
                  <a:srgbClr val="002060"/>
                </a:solidFill>
                <a:latin typeface="Lucida Sans" panose="020B0602030504020204" pitchFamily="34" charset="0"/>
                <a:ea typeface="ＭＳ Ｐゴシック" panose="020B0600070205080204" pitchFamily="34" charset="-128"/>
              </a:rPr>
              <a:t>Inclusion</a:t>
            </a:r>
            <a:endParaRPr lang="en-GB" altLang="cy-GB" sz="30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268413"/>
            <a:ext cx="4242122" cy="4475162"/>
          </a:xfrm>
        </p:spPr>
        <p:txBody>
          <a:bodyPr rtlCol="0">
            <a:normAutofit/>
          </a:bodyPr>
          <a:lstStyle/>
          <a:p>
            <a:pPr>
              <a:spcBef>
                <a:spcPts val="600"/>
              </a:spcBef>
              <a:defRPr/>
            </a:pPr>
            <a:r>
              <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Beth wnaethoch chi ei ddarganfod?</a:t>
            </a:r>
          </a:p>
          <a:p>
            <a:pPr>
              <a:spcBef>
                <a:spcPts val="600"/>
              </a:spcBef>
              <a:defRPr/>
            </a:pPr>
            <a:endPar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a:spcBef>
                <a:spcPts val="600"/>
              </a:spcBef>
              <a:defRPr/>
            </a:pPr>
            <a:r>
              <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Wnaethoch chi ddarganfod unrhyw beth newydd?</a:t>
            </a:r>
          </a:p>
          <a:p>
            <a:pPr>
              <a:spcBef>
                <a:spcPts val="600"/>
              </a:spcBef>
              <a:defRPr/>
            </a:pPr>
            <a:endPar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a:spcBef>
                <a:spcPts val="600"/>
              </a:spcBef>
              <a:defRPr/>
            </a:pPr>
            <a:r>
              <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Unrhyw </a:t>
            </a:r>
            <a:r>
              <a:rPr lang="cy-GB" altLang="en-US" sz="2000" kern="0" dirty="0" err="1">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farnau</a:t>
            </a:r>
            <a:r>
              <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 gwrthgyferbyniol? </a:t>
            </a:r>
          </a:p>
          <a:p>
            <a:pPr>
              <a:spcBef>
                <a:spcPts val="600"/>
              </a:spcBef>
              <a:defRPr/>
            </a:pPr>
            <a:endPar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a:spcBef>
                <a:spcPts val="600"/>
              </a:spcBef>
              <a:defRPr/>
            </a:pPr>
            <a:r>
              <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Oes gennych chi well dealltwriaeth o gynhwysiant nawr?</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04010" cy="4475162"/>
          </a:xfrm>
        </p:spPr>
        <p:txBody>
          <a:bodyPr rtlCol="0">
            <a:normAutofit/>
          </a:bodyPr>
          <a:lstStyle/>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What did you find out?</a:t>
            </a:r>
          </a:p>
          <a:p>
            <a:pPr marL="0" indent="0">
              <a:buNone/>
              <a:defRPr/>
            </a:pP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Did you discover anything new?</a:t>
            </a:r>
          </a:p>
          <a:p>
            <a:pPr marL="0" indent="0">
              <a:buNone/>
              <a:defRPr/>
            </a:pP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Any contrasting opinions?</a:t>
            </a:r>
            <a:r>
              <a:rPr lang="en-GB" altLang="en-US" sz="2600" dirty="0" smtClean="0">
                <a:solidFill>
                  <a:srgbClr val="0000FF"/>
                </a:solidFill>
                <a:latin typeface="Lucida Sans" pitchFamily="34" charset="0"/>
              </a:rPr>
              <a:t> </a:t>
            </a:r>
          </a:p>
          <a:p>
            <a:pPr marL="0" indent="0">
              <a:buNone/>
              <a:defRPr/>
            </a:pPr>
            <a:endParaRPr lang="en-GB" altLang="en-US" sz="2600" dirty="0">
              <a:solidFill>
                <a:srgbClr val="0000FF"/>
              </a:solidFill>
              <a:latin typeface="Lucida Sans" pitchFamily="34" charset="0"/>
            </a:endParaRPr>
          </a:p>
          <a:p>
            <a:pPr marL="0" indent="0">
              <a:buNone/>
              <a:defRPr/>
            </a:pPr>
            <a:r>
              <a:rPr lang="en-GB" altLang="en-US" sz="2000" dirty="0" smtClean="0">
                <a:solidFill>
                  <a:srgbClr val="002060"/>
                </a:solidFill>
                <a:latin typeface="Lucida Sans" pitchFamily="34" charset="0"/>
              </a:rPr>
              <a:t>Do you have a better understanding of inclusion now?</a:t>
            </a: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1049277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971600" y="404813"/>
            <a:ext cx="6800800" cy="720725"/>
          </a:xfrm>
        </p:spPr>
        <p:txBody>
          <a:bodyPr rtlCol="0">
            <a:noAutofit/>
          </a:bodyPr>
          <a:lstStyle/>
          <a:p>
            <a:pPr eaLnBrk="1" fontAlgn="auto" hangingPunct="1">
              <a:spcAft>
                <a:spcPts val="0"/>
              </a:spcAft>
              <a:defRPr/>
            </a:pPr>
            <a:r>
              <a:rPr lang="en-GB" altLang="cy-GB" sz="3200" dirty="0" err="1" smtClean="0">
                <a:solidFill>
                  <a:srgbClr val="002060"/>
                </a:solidFill>
                <a:latin typeface="Lucida Sans" pitchFamily="34" charset="0"/>
              </a:rPr>
              <a:t>Devarakonda</a:t>
            </a:r>
            <a:r>
              <a:rPr lang="en-GB" altLang="cy-GB" sz="3200" dirty="0" smtClean="0">
                <a:solidFill>
                  <a:srgbClr val="002060"/>
                </a:solidFill>
                <a:latin typeface="Lucida Sans" pitchFamily="34" charset="0"/>
              </a:rPr>
              <a:t> (2013)</a:t>
            </a:r>
          </a:p>
        </p:txBody>
      </p:sp>
      <p:sp>
        <p:nvSpPr>
          <p:cNvPr id="2" name="Rectangle 1"/>
          <p:cNvSpPr/>
          <p:nvPr/>
        </p:nvSpPr>
        <p:spPr>
          <a:xfrm>
            <a:off x="539552" y="1196752"/>
            <a:ext cx="8136904" cy="4431983"/>
          </a:xfrm>
          <a:prstGeom prst="rect">
            <a:avLst/>
          </a:prstGeom>
        </p:spPr>
        <p:txBody>
          <a:bodyPr wrap="square">
            <a:spAutoFit/>
          </a:bodyPr>
          <a:lstStyle/>
          <a:p>
            <a:r>
              <a:rPr lang="en-GB" sz="2400" dirty="0" smtClean="0">
                <a:latin typeface="Lucida Sans" panose="020B0602030504020204" pitchFamily="34" charset="0"/>
              </a:rPr>
              <a:t>Inclusive education is concerned with removing all barriers </a:t>
            </a:r>
            <a:r>
              <a:rPr lang="en-GB" sz="2400" dirty="0">
                <a:latin typeface="Lucida Sans" panose="020B0602030504020204" pitchFamily="34" charset="0"/>
              </a:rPr>
              <a:t>to </a:t>
            </a:r>
            <a:r>
              <a:rPr lang="en-GB" sz="2400" dirty="0" smtClean="0">
                <a:latin typeface="Lucida Sans" panose="020B0602030504020204" pitchFamily="34" charset="0"/>
              </a:rPr>
              <a:t>learning, and with the participation of all learners vulnerable to exclusion and marginalisation. It is a strategic approach designed to facilitate success for all children. It addresses the common goals of decreasing and overcoming all exclusion from the human right to education, at least at the elementary level, and enhancing access, participation and learning success in quality basic education for all.</a:t>
            </a:r>
          </a:p>
          <a:p>
            <a:pPr algn="r"/>
            <a:r>
              <a:rPr lang="en-GB" sz="2400" dirty="0" smtClean="0">
                <a:latin typeface="Lucida Sans" panose="020B0602030504020204" pitchFamily="34" charset="0"/>
              </a:rPr>
              <a:t>(UNESCO, 2000: 6).</a:t>
            </a:r>
          </a:p>
          <a:p>
            <a:endParaRPr lang="en-GB" dirty="0" smtClean="0"/>
          </a:p>
        </p:txBody>
      </p:sp>
    </p:spTree>
    <p:extLst>
      <p:ext uri="{BB962C8B-B14F-4D97-AF65-F5344CB8AC3E}">
        <p14:creationId xmlns:p14="http://schemas.microsoft.com/office/powerpoint/2010/main" val="23673887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83568" y="404813"/>
            <a:ext cx="7088832" cy="287883"/>
          </a:xfrm>
        </p:spPr>
        <p:txBody>
          <a:bodyPr rtlCol="0">
            <a:noAutofit/>
          </a:bodyPr>
          <a:lstStyle/>
          <a:p>
            <a:pPr eaLnBrk="1" fontAlgn="auto" hangingPunct="1">
              <a:spcAft>
                <a:spcPts val="0"/>
              </a:spcAft>
              <a:defRPr/>
            </a:pPr>
            <a:r>
              <a:rPr lang="en-GB" altLang="cy-GB" sz="3200" dirty="0" err="1" smtClean="0">
                <a:latin typeface="Lucida Sans" pitchFamily="34" charset="0"/>
              </a:rPr>
              <a:t>Cynhwysiant</a:t>
            </a:r>
            <a:r>
              <a:rPr lang="en-GB" altLang="cy-GB" sz="3200" dirty="0" smtClean="0">
                <a:latin typeface="Lucida Sans" pitchFamily="34" charset="0"/>
              </a:rPr>
              <a:t/>
            </a:r>
            <a:br>
              <a:rPr lang="en-GB" altLang="cy-GB" sz="3200" dirty="0" smtClean="0">
                <a:latin typeface="Lucida Sans" pitchFamily="34" charset="0"/>
              </a:rPr>
            </a:br>
            <a:r>
              <a:rPr lang="en-GB" altLang="cy-GB" sz="3200" dirty="0" smtClean="0">
                <a:solidFill>
                  <a:srgbClr val="002060"/>
                </a:solidFill>
                <a:latin typeface="Lucida Sans" pitchFamily="34" charset="0"/>
              </a:rPr>
              <a:t>Inclusion</a:t>
            </a:r>
          </a:p>
        </p:txBody>
      </p:sp>
      <p:graphicFrame>
        <p:nvGraphicFramePr>
          <p:cNvPr id="4" name="Diagram 3"/>
          <p:cNvGraphicFramePr/>
          <p:nvPr>
            <p:extLst>
              <p:ext uri="{D42A27DB-BD31-4B8C-83A1-F6EECF244321}">
                <p14:modId xmlns:p14="http://schemas.microsoft.com/office/powerpoint/2010/main" val="2171459257"/>
              </p:ext>
            </p:extLst>
          </p:nvPr>
        </p:nvGraphicFramePr>
        <p:xfrm>
          <a:off x="1524000" y="1052736"/>
          <a:ext cx="7080448" cy="4408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60449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Deddfwriaeth</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Legislation</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539552" y="1268413"/>
            <a:ext cx="4026098" cy="4475162"/>
          </a:xfrm>
        </p:spPr>
        <p:txBody>
          <a:bodyPr rtlCol="0">
            <a:normAutofit/>
          </a:bodyPr>
          <a:lstStyle/>
          <a:p>
            <a:pPr algn="just">
              <a:spcBef>
                <a:spcPts val="600"/>
              </a:spcBef>
              <a:defRPr/>
            </a:pPr>
            <a:r>
              <a:rPr lang="cy-GB" altLang="en-US"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UNESCO</a:t>
            </a:r>
            <a:endParaRPr lang="cy-GB" altLang="en-US"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algn="just">
              <a:spcBef>
                <a:spcPts val="600"/>
              </a:spcBef>
              <a:defRPr/>
            </a:pPr>
            <a:r>
              <a:rPr lang="cy-GB" altLang="en-US"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Datganiad </a:t>
            </a:r>
            <a:r>
              <a:rPr lang="cy-GB" altLang="en-US" kern="0" dirty="0" err="1">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Salamanca</a:t>
            </a:r>
            <a:endParaRPr lang="cy-GB" altLang="en-US"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a:spcBef>
                <a:spcPts val="600"/>
              </a:spcBef>
              <a:defRPr/>
            </a:pPr>
            <a:r>
              <a:rPr lang="cy-GB" altLang="en-US"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Confensiwn y </a:t>
            </a:r>
            <a:r>
              <a:rPr lang="cy-GB" altLang="en-US"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Cenhedloedd Unedig </a:t>
            </a:r>
            <a:r>
              <a:rPr lang="cy-GB" altLang="en-US"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ar </a:t>
            </a:r>
            <a:r>
              <a:rPr lang="cy-GB" altLang="en-US"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Hawliau Pobl </a:t>
            </a:r>
            <a:r>
              <a:rPr lang="cy-GB" altLang="en-US"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ag </a:t>
            </a:r>
            <a:r>
              <a:rPr lang="cy-GB" altLang="en-US"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Anableddau</a:t>
            </a:r>
            <a:endParaRPr lang="cy-GB" altLang="en-US"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UNESCO</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Salamanca Statement</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UN Convention on the Rights of Persons with Disabilities</a:t>
            </a:r>
          </a:p>
        </p:txBody>
      </p:sp>
    </p:spTree>
    <p:extLst>
      <p:ext uri="{BB962C8B-B14F-4D97-AF65-F5344CB8AC3E}">
        <p14:creationId xmlns:p14="http://schemas.microsoft.com/office/powerpoint/2010/main" val="387433582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UNESCO – </a:t>
            </a:r>
            <a:r>
              <a:rPr lang="cy-GB" altLang="en-US" sz="3200" kern="0" dirty="0" err="1" smtClean="0">
                <a:solidFill>
                  <a:srgbClr val="000000"/>
                </a:solidFill>
                <a:latin typeface="Lucida Sans" panose="020B0602030504020204" pitchFamily="34" charset="0"/>
                <a:ea typeface="ＭＳ Ｐゴシック" panose="020B0600070205080204" pitchFamily="34" charset="-128"/>
              </a:rPr>
              <a:t>United</a:t>
            </a:r>
            <a:r>
              <a:rPr lang="cy-GB" altLang="en-US" sz="3200" kern="0" dirty="0" smtClean="0">
                <a:solidFill>
                  <a:srgbClr val="000000"/>
                </a:solidFill>
                <a:latin typeface="Lucida Sans" panose="020B0602030504020204" pitchFamily="34" charset="0"/>
                <a:ea typeface="ＭＳ Ｐゴシック" panose="020B0600070205080204" pitchFamily="34" charset="-128"/>
              </a:rPr>
              <a:t> </a:t>
            </a:r>
            <a:r>
              <a:rPr lang="cy-GB" altLang="en-US" sz="3200" kern="0" dirty="0" err="1" smtClean="0">
                <a:solidFill>
                  <a:srgbClr val="000000"/>
                </a:solidFill>
                <a:latin typeface="Lucida Sans" panose="020B0602030504020204" pitchFamily="34" charset="0"/>
                <a:ea typeface="ＭＳ Ｐゴシック" panose="020B0600070205080204" pitchFamily="34" charset="-128"/>
              </a:rPr>
              <a:t>Nations</a:t>
            </a:r>
            <a:r>
              <a:rPr lang="cy-GB" altLang="en-US" sz="3200" kern="0" dirty="0" smtClean="0">
                <a:solidFill>
                  <a:srgbClr val="000000"/>
                </a:solidFill>
                <a:latin typeface="Lucida Sans" panose="020B0602030504020204" pitchFamily="34" charset="0"/>
                <a:ea typeface="ＭＳ Ｐゴシック" panose="020B0600070205080204" pitchFamily="34" charset="-128"/>
              </a:rPr>
              <a:t> </a:t>
            </a:r>
            <a:r>
              <a:rPr lang="cy-GB" altLang="en-US" sz="3200" kern="0" dirty="0" err="1" smtClean="0">
                <a:solidFill>
                  <a:srgbClr val="000000"/>
                </a:solidFill>
                <a:latin typeface="Lucida Sans" panose="020B0602030504020204" pitchFamily="34" charset="0"/>
                <a:ea typeface="ＭＳ Ｐゴシック" panose="020B0600070205080204" pitchFamily="34" charset="-128"/>
              </a:rPr>
              <a:t>Educational</a:t>
            </a:r>
            <a:r>
              <a:rPr lang="cy-GB" altLang="en-US" sz="3200" kern="0" dirty="0" smtClean="0">
                <a:solidFill>
                  <a:srgbClr val="000000"/>
                </a:solidFill>
                <a:latin typeface="Lucida Sans" panose="020B0602030504020204" pitchFamily="34" charset="0"/>
                <a:ea typeface="ＭＳ Ｐゴシック" panose="020B0600070205080204" pitchFamily="34" charset="-128"/>
              </a:rPr>
              <a:t>, </a:t>
            </a:r>
            <a:r>
              <a:rPr lang="cy-GB" altLang="en-US" sz="3200" kern="0" dirty="0" err="1" smtClean="0">
                <a:solidFill>
                  <a:srgbClr val="000000"/>
                </a:solidFill>
                <a:latin typeface="Lucida Sans" panose="020B0602030504020204" pitchFamily="34" charset="0"/>
                <a:ea typeface="ＭＳ Ｐゴシック" panose="020B0600070205080204" pitchFamily="34" charset="-128"/>
              </a:rPr>
              <a:t>Scientific</a:t>
            </a:r>
            <a:r>
              <a:rPr lang="cy-GB" altLang="en-US" sz="3200" kern="0" dirty="0" smtClean="0">
                <a:solidFill>
                  <a:srgbClr val="000000"/>
                </a:solidFill>
                <a:latin typeface="Lucida Sans" panose="020B0602030504020204" pitchFamily="34" charset="0"/>
                <a:ea typeface="ＭＳ Ｐゴシック" panose="020B0600070205080204" pitchFamily="34" charset="-128"/>
              </a:rPr>
              <a:t> </a:t>
            </a:r>
            <a:r>
              <a:rPr lang="cy-GB" altLang="en-US" sz="3200" kern="0" dirty="0" err="1" smtClean="0">
                <a:solidFill>
                  <a:srgbClr val="000000"/>
                </a:solidFill>
                <a:latin typeface="Lucida Sans" panose="020B0602030504020204" pitchFamily="34" charset="0"/>
                <a:ea typeface="ＭＳ Ｐゴシック" panose="020B0600070205080204" pitchFamily="34" charset="-128"/>
              </a:rPr>
              <a:t>and</a:t>
            </a:r>
            <a:r>
              <a:rPr lang="cy-GB" altLang="en-US" sz="3200" kern="0" dirty="0" smtClean="0">
                <a:solidFill>
                  <a:srgbClr val="000000"/>
                </a:solidFill>
                <a:latin typeface="Lucida Sans" panose="020B0602030504020204" pitchFamily="34" charset="0"/>
                <a:ea typeface="ＭＳ Ｐゴシック" panose="020B0600070205080204" pitchFamily="34" charset="-128"/>
              </a:rPr>
              <a:t> </a:t>
            </a:r>
            <a:r>
              <a:rPr lang="cy-GB" altLang="en-US" sz="3200" kern="0" dirty="0" err="1" smtClean="0">
                <a:solidFill>
                  <a:srgbClr val="000000"/>
                </a:solidFill>
                <a:latin typeface="Lucida Sans" panose="020B0602030504020204" pitchFamily="34" charset="0"/>
                <a:ea typeface="ＭＳ Ｐゴシック" panose="020B0600070205080204" pitchFamily="34" charset="-128"/>
              </a:rPr>
              <a:t>Cultural</a:t>
            </a:r>
            <a:r>
              <a:rPr lang="cy-GB" altLang="en-US" sz="3200" kern="0" dirty="0" smtClean="0">
                <a:solidFill>
                  <a:srgbClr val="000000"/>
                </a:solidFill>
                <a:latin typeface="Lucida Sans" panose="020B0602030504020204" pitchFamily="34" charset="0"/>
                <a:ea typeface="ＭＳ Ｐゴシック" panose="020B0600070205080204" pitchFamily="34" charset="-128"/>
              </a:rPr>
              <a:t> </a:t>
            </a:r>
            <a:r>
              <a:rPr lang="cy-GB" altLang="en-US" sz="3200" kern="0" dirty="0" err="1" smtClean="0">
                <a:solidFill>
                  <a:srgbClr val="000000"/>
                </a:solidFill>
                <a:latin typeface="Lucida Sans" panose="020B0602030504020204" pitchFamily="34" charset="0"/>
                <a:ea typeface="ＭＳ Ｐゴシック" panose="020B0600070205080204" pitchFamily="34" charset="-128"/>
              </a:rPr>
              <a:t>Organization</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268413"/>
            <a:ext cx="4458146" cy="4475162"/>
          </a:xfrm>
        </p:spPr>
        <p:txBody>
          <a:bodyPr rtlCol="0">
            <a:normAutofit/>
          </a:bodyPr>
          <a:lstStyle/>
          <a:p>
            <a:pPr marL="0" indent="0">
              <a:spcBef>
                <a:spcPts val="600"/>
              </a:spcBef>
              <a:buNone/>
              <a:defRPr/>
            </a:pP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Mae cynhwysiant yn ymwneud â phlant nad ydynt yn gallu cael mynediad i addysg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'sylfaenol'</a:t>
            </a: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a:spcBef>
                <a:spcPts val="600"/>
              </a:spcBef>
              <a:defRPr/>
            </a:pP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Plant difreintiedig</a:t>
            </a:r>
          </a:p>
          <a:p>
            <a:pPr>
              <a:spcBef>
                <a:spcPts val="600"/>
              </a:spcBef>
              <a:defRPr/>
            </a:pP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Plant Teithwyr/Sipsiwn</a:t>
            </a:r>
          </a:p>
          <a:p>
            <a:pPr>
              <a:spcBef>
                <a:spcPts val="600"/>
              </a:spcBef>
              <a:defRPr/>
            </a:pP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Plant o leiafrifoedd ethnig</a:t>
            </a:r>
          </a:p>
          <a:p>
            <a:pPr>
              <a:spcBef>
                <a:spcPts val="600"/>
              </a:spcBef>
              <a:defRPr/>
            </a:pP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Plant SIY</a:t>
            </a:r>
          </a:p>
          <a:p>
            <a:pPr>
              <a:spcBef>
                <a:spcPts val="600"/>
              </a:spcBef>
              <a:defRPr/>
            </a:pP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Plant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wedi’u heffeithio gan trychinebau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naturiol </a:t>
            </a:r>
          </a:p>
          <a:p>
            <a:pPr>
              <a:spcBef>
                <a:spcPts val="600"/>
              </a:spcBef>
              <a:defRPr/>
            </a:pP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Plant â HIV/AIDS</a:t>
            </a:r>
          </a:p>
          <a:p>
            <a:pPr>
              <a:spcBef>
                <a:spcPts val="600"/>
              </a:spcBef>
              <a:defRPr/>
            </a:pPr>
            <a:r>
              <a:rPr lang="cy-GB" altLang="en-US" sz="2200" b="1"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Plant ag anghenion dysgu</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fontScale="85000" lnSpcReduction="20000"/>
          </a:bodyPr>
          <a:lstStyle/>
          <a:p>
            <a:pPr marL="0" indent="0">
              <a:buNone/>
              <a:defRPr/>
            </a:pPr>
            <a:r>
              <a:rPr lang="en-US" altLang="en-US" kern="0" dirty="0" smtClean="0">
                <a:solidFill>
                  <a:srgbClr val="002060"/>
                </a:solidFill>
                <a:latin typeface="Lucida Sans" panose="020B0602030504020204" pitchFamily="34" charset="0"/>
                <a:ea typeface="ＭＳ Ｐゴシック" panose="020B0600070205080204" pitchFamily="34" charset="-128"/>
              </a:rPr>
              <a:t>Inclusion relates to children not able to access ‘basic’ education</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Disadvantaged children</a:t>
            </a:r>
            <a:endParaRPr lang="en-US" altLang="en-US" kern="0" dirty="0">
              <a:solidFill>
                <a:srgbClr val="002060"/>
              </a:solidFill>
              <a:latin typeface="Lucida Sans" panose="020B0602030504020204" pitchFamily="34" charset="0"/>
              <a:ea typeface="ＭＳ Ｐゴシック" panose="020B0600070205080204" pitchFamily="34" charset="-128"/>
            </a:endParaRPr>
          </a:p>
          <a:p>
            <a:pPr>
              <a:defRPr/>
            </a:pPr>
            <a:r>
              <a:rPr lang="en-US" altLang="en-US" kern="0" dirty="0" err="1" smtClean="0">
                <a:solidFill>
                  <a:srgbClr val="002060"/>
                </a:solidFill>
                <a:latin typeface="Lucida Sans" panose="020B0602030504020204" pitchFamily="34" charset="0"/>
                <a:ea typeface="ＭＳ Ｐゴシック" panose="020B0600070205080204" pitchFamily="34" charset="-128"/>
              </a:rPr>
              <a:t>Traveller</a:t>
            </a:r>
            <a:r>
              <a:rPr lang="en-US" altLang="en-US" kern="0" dirty="0" smtClean="0">
                <a:solidFill>
                  <a:srgbClr val="002060"/>
                </a:solidFill>
                <a:latin typeface="Lucida Sans" panose="020B0602030504020204" pitchFamily="34" charset="0"/>
                <a:ea typeface="ＭＳ Ｐゴシック" panose="020B0600070205080204" pitchFamily="34" charset="-128"/>
              </a:rPr>
              <a:t>/Gypsy children</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Ethnic minority children</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Children with EAL</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Children affected by natural disasters</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Children with HIV/Aids</a:t>
            </a:r>
          </a:p>
          <a:p>
            <a:pPr>
              <a:defRPr/>
            </a:pPr>
            <a:r>
              <a:rPr lang="en-US" altLang="en-US" b="1" kern="0" dirty="0" smtClean="0">
                <a:solidFill>
                  <a:srgbClr val="002060"/>
                </a:solidFill>
                <a:latin typeface="Lucida Sans" panose="020B0602030504020204" pitchFamily="34" charset="0"/>
                <a:ea typeface="ＭＳ Ｐゴシック" panose="020B0600070205080204" pitchFamily="34" charset="-128"/>
              </a:rPr>
              <a:t>Children with learning needs</a:t>
            </a:r>
          </a:p>
        </p:txBody>
      </p:sp>
    </p:spTree>
    <p:extLst>
      <p:ext uri="{BB962C8B-B14F-4D97-AF65-F5344CB8AC3E}">
        <p14:creationId xmlns:p14="http://schemas.microsoft.com/office/powerpoint/2010/main" val="28668005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Datganiad </a:t>
            </a:r>
            <a:r>
              <a:rPr lang="cy-GB" altLang="en-US" sz="3200" kern="0" dirty="0" err="1" smtClean="0">
                <a:solidFill>
                  <a:srgbClr val="000000"/>
                </a:solidFill>
                <a:latin typeface="Lucida Sans" panose="020B0602030504020204" pitchFamily="34" charset="0"/>
                <a:ea typeface="ＭＳ Ｐゴシック" panose="020B0600070205080204" pitchFamily="34" charset="-128"/>
              </a:rPr>
              <a:t>Salamanca</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Salamanca Statement</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539552" y="1268413"/>
            <a:ext cx="4026098" cy="4475162"/>
          </a:xfrm>
        </p:spPr>
        <p:txBody>
          <a:bodyPr rtlCol="0">
            <a:normAutofit/>
          </a:bodyPr>
          <a:lstStyle/>
          <a:p>
            <a:pPr>
              <a:spcBef>
                <a:spcPts val="600"/>
              </a:spcBef>
              <a:defRPr/>
            </a:pPr>
            <a:r>
              <a:rPr lang="cy-GB" altLang="en-US" sz="2400" kern="0" dirty="0">
                <a:latin typeface="Lucida Sans" panose="020B0602030504020204" pitchFamily="34" charset="0"/>
                <a:ea typeface="ＭＳ Ｐゴシック" panose="020B0600070205080204" pitchFamily="34" charset="-128"/>
                <a:cs typeface="Times New Roman" panose="02020603050405020304" pitchFamily="18" charset="0"/>
              </a:rPr>
              <a:t>Cynhadledd y </a:t>
            </a:r>
            <a:r>
              <a:rPr lang="cy-GB" altLang="en-US" sz="2400" kern="0" dirty="0" smtClean="0">
                <a:latin typeface="Lucida Sans" panose="020B0602030504020204" pitchFamily="34" charset="0"/>
                <a:ea typeface="ＭＳ Ｐゴシック" panose="020B0600070205080204" pitchFamily="34" charset="-128"/>
                <a:cs typeface="Times New Roman" panose="02020603050405020304" pitchFamily="18" charset="0"/>
              </a:rPr>
              <a:t>Byd </a:t>
            </a:r>
            <a:r>
              <a:rPr lang="cy-GB" altLang="en-US" sz="2400" kern="0" dirty="0">
                <a:latin typeface="Lucida Sans" panose="020B0602030504020204" pitchFamily="34" charset="0"/>
                <a:ea typeface="ＭＳ Ｐゴシック" panose="020B0600070205080204" pitchFamily="34" charset="-128"/>
                <a:cs typeface="Times New Roman" panose="02020603050405020304" pitchFamily="18" charset="0"/>
              </a:rPr>
              <a:t>ar AAA, 1994</a:t>
            </a:r>
          </a:p>
          <a:p>
            <a:pPr>
              <a:spcBef>
                <a:spcPts val="600"/>
              </a:spcBef>
              <a:defRPr/>
            </a:pPr>
            <a:r>
              <a:rPr lang="cy-GB" altLang="en-US" sz="2400" kern="0" dirty="0">
                <a:latin typeface="Lucida Sans" panose="020B0602030504020204" pitchFamily="34" charset="0"/>
                <a:ea typeface="ＭＳ Ｐゴシック" panose="020B0600070205080204" pitchFamily="34" charset="-128"/>
                <a:cs typeface="Times New Roman" panose="02020603050405020304" pitchFamily="18" charset="0"/>
              </a:rPr>
              <a:t>92 Llywodraeth</a:t>
            </a:r>
          </a:p>
          <a:p>
            <a:pPr>
              <a:spcBef>
                <a:spcPts val="600"/>
              </a:spcBef>
              <a:defRPr/>
            </a:pPr>
            <a:r>
              <a:rPr lang="cy-GB" altLang="en-US" sz="2400" kern="0" dirty="0" smtClean="0">
                <a:latin typeface="Lucida Sans" panose="020B0602030504020204" pitchFamily="34" charset="0"/>
                <a:ea typeface="ＭＳ Ｐゴシック" panose="020B0600070205080204" pitchFamily="34" charset="-128"/>
                <a:cs typeface="Times New Roman" panose="02020603050405020304" pitchFamily="18" charset="0"/>
              </a:rPr>
              <a:t>25 sefydliad </a:t>
            </a:r>
            <a:r>
              <a:rPr lang="cy-GB" altLang="en-US" sz="2400" kern="0" dirty="0">
                <a:latin typeface="Lucida Sans" panose="020B0602030504020204" pitchFamily="34" charset="0"/>
                <a:ea typeface="ＭＳ Ｐゴシック" panose="020B0600070205080204" pitchFamily="34" charset="-128"/>
                <a:cs typeface="Times New Roman" panose="02020603050405020304" pitchFamily="18" charset="0"/>
              </a:rPr>
              <a:t>rhyngwladol</a:t>
            </a:r>
          </a:p>
          <a:p>
            <a:pPr>
              <a:spcBef>
                <a:spcPts val="600"/>
              </a:spcBef>
              <a:defRPr/>
            </a:pPr>
            <a:r>
              <a:rPr lang="cy-GB" altLang="en-US" sz="2400" kern="0" dirty="0">
                <a:latin typeface="Lucida Sans" panose="020B0602030504020204" pitchFamily="34" charset="0"/>
                <a:ea typeface="ＭＳ Ｐゴシック" panose="020B0600070205080204" pitchFamily="34" charset="-128"/>
                <a:cs typeface="Times New Roman" panose="02020603050405020304" pitchFamily="18" charset="0"/>
              </a:rPr>
              <a:t>Cytunwyd </a:t>
            </a:r>
            <a:r>
              <a:rPr lang="cy-GB" altLang="en-US" sz="2400" kern="0" dirty="0" smtClean="0">
                <a:latin typeface="Lucida Sans" panose="020B0602030504020204" pitchFamily="34" charset="0"/>
                <a:ea typeface="ＭＳ Ｐゴシック" panose="020B0600070205080204" pitchFamily="34" charset="-128"/>
                <a:cs typeface="Times New Roman" panose="02020603050405020304" pitchFamily="18" charset="0"/>
              </a:rPr>
              <a:t>dylai </a:t>
            </a:r>
            <a:r>
              <a:rPr lang="cy-GB" altLang="en-US" sz="2400" kern="0" dirty="0">
                <a:latin typeface="Lucida Sans" panose="020B0602030504020204" pitchFamily="34" charset="0"/>
                <a:ea typeface="ＭＳ Ｐゴシック" panose="020B0600070205080204" pitchFamily="34" charset="-128"/>
                <a:cs typeface="Times New Roman" panose="02020603050405020304" pitchFamily="18" charset="0"/>
              </a:rPr>
              <a:t>pob ysgol brif ffrwd ddarparu ar gyfer </a:t>
            </a:r>
            <a:r>
              <a:rPr lang="cy-GB" altLang="en-US" sz="2400" kern="0" dirty="0" smtClean="0">
                <a:latin typeface="Lucida Sans" panose="020B0602030504020204" pitchFamily="34" charset="0"/>
                <a:ea typeface="ＭＳ Ｐゴシック" panose="020B0600070205080204" pitchFamily="34" charset="-128"/>
                <a:cs typeface="Times New Roman" panose="02020603050405020304" pitchFamily="18" charset="0"/>
              </a:rPr>
              <a:t>BOB </a:t>
            </a:r>
            <a:r>
              <a:rPr lang="cy-GB" altLang="en-US" sz="2400" kern="0" dirty="0">
                <a:latin typeface="Lucida Sans" panose="020B0602030504020204" pitchFamily="34" charset="0"/>
                <a:ea typeface="ＭＳ Ｐゴシック" panose="020B0600070205080204" pitchFamily="34" charset="-128"/>
                <a:cs typeface="Times New Roman" panose="02020603050405020304" pitchFamily="18" charset="0"/>
              </a:rPr>
              <a:t>plentyn</a:t>
            </a:r>
          </a:p>
          <a:p>
            <a:pPr>
              <a:spcBef>
                <a:spcPts val="600"/>
              </a:spcBef>
              <a:defRPr/>
            </a:pPr>
            <a:r>
              <a:rPr lang="cy-GB" altLang="en-US" sz="2400" kern="0" dirty="0" smtClean="0">
                <a:latin typeface="Lucida Sans" panose="020B0602030504020204" pitchFamily="34" charset="0"/>
                <a:ea typeface="ＭＳ Ｐゴシック" panose="020B0600070205080204" pitchFamily="34" charset="-128"/>
                <a:cs typeface="Times New Roman" panose="02020603050405020304" pitchFamily="18" charset="0"/>
              </a:rPr>
              <a:t>'Addysg </a:t>
            </a:r>
            <a:r>
              <a:rPr lang="cy-GB" altLang="en-US" sz="2400" kern="0" dirty="0">
                <a:latin typeface="Lucida Sans" panose="020B0602030504020204" pitchFamily="34" charset="0"/>
                <a:ea typeface="ＭＳ Ｐゴシック" panose="020B0600070205080204" pitchFamily="34" charset="-128"/>
                <a:cs typeface="Times New Roman" panose="02020603050405020304" pitchFamily="18" charset="0"/>
              </a:rPr>
              <a:t>i </a:t>
            </a:r>
            <a:r>
              <a:rPr lang="cy-GB" altLang="en-US" sz="2400" kern="0" dirty="0" smtClean="0">
                <a:latin typeface="Lucida Sans" panose="020B0602030504020204" pitchFamily="34" charset="0"/>
                <a:ea typeface="ＭＳ Ｐゴシック" panose="020B0600070205080204" pitchFamily="34" charset="-128"/>
                <a:cs typeface="Times New Roman" panose="02020603050405020304" pitchFamily="18" charset="0"/>
              </a:rPr>
              <a:t>bawb'</a:t>
            </a:r>
            <a:endParaRPr lang="cy-GB" altLang="en-US" sz="2400" kern="0" dirty="0">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340767"/>
            <a:ext cx="4176712" cy="4402807"/>
          </a:xfrm>
        </p:spPr>
        <p:txBody>
          <a:bodyPr rtlCol="0">
            <a:normAutofit fontScale="92500" lnSpcReduction="20000"/>
          </a:bodyPr>
          <a:lstStyle/>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World Conference on SEN, 1994</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92 governments</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25 international </a:t>
            </a:r>
            <a:r>
              <a:rPr lang="en-US" altLang="en-US" kern="0" dirty="0" err="1" smtClean="0">
                <a:solidFill>
                  <a:srgbClr val="002060"/>
                </a:solidFill>
                <a:latin typeface="Lucida Sans" panose="020B0602030504020204" pitchFamily="34" charset="0"/>
                <a:ea typeface="ＭＳ Ｐゴシック" panose="020B0600070205080204" pitchFamily="34" charset="-128"/>
              </a:rPr>
              <a:t>organisations</a:t>
            </a:r>
            <a:endParaRPr lang="en-US" altLang="en-US" kern="0" dirty="0" smtClean="0">
              <a:solidFill>
                <a:srgbClr val="002060"/>
              </a:solidFill>
              <a:latin typeface="Lucida Sans" panose="020B0602030504020204" pitchFamily="34" charset="0"/>
              <a:ea typeface="ＭＳ Ｐゴシック" panose="020B0600070205080204" pitchFamily="34" charset="-128"/>
            </a:endParaRP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Agreed that ALL mainstream schools should accommodate ALL children</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‘Education for All’</a:t>
            </a:r>
          </a:p>
          <a:p>
            <a:pPr marL="0" indent="0">
              <a:buNone/>
              <a:defRPr/>
            </a:pPr>
            <a:endParaRPr lang="en-US" altLang="en-US" kern="0" dirty="0">
              <a:solidFill>
                <a:srgbClr val="002060"/>
              </a:solidFill>
              <a:latin typeface="Lucida Sans" panose="020B0602030504020204" pitchFamily="34" charset="0"/>
              <a:ea typeface="ＭＳ Ｐゴシック" panose="020B0600070205080204" pitchFamily="34" charset="-128"/>
            </a:endParaRPr>
          </a:p>
          <a:p>
            <a:pPr marL="0" indent="0" algn="r">
              <a:buNone/>
              <a:defRPr/>
            </a:pPr>
            <a:r>
              <a:rPr lang="en-GB" altLang="en-US" sz="1700" kern="0" dirty="0" smtClean="0">
                <a:solidFill>
                  <a:srgbClr val="002060"/>
                </a:solidFill>
                <a:latin typeface="Lucida Sans" panose="020B0602030504020204" pitchFamily="34" charset="0"/>
                <a:ea typeface="ＭＳ Ｐゴシック" panose="020B0600070205080204" pitchFamily="34" charset="-128"/>
              </a:rPr>
              <a:t>(Centre </a:t>
            </a:r>
            <a:r>
              <a:rPr lang="en-GB" altLang="en-US" sz="1700" kern="0" dirty="0">
                <a:solidFill>
                  <a:srgbClr val="002060"/>
                </a:solidFill>
                <a:latin typeface="Lucida Sans" panose="020B0602030504020204" pitchFamily="34" charset="0"/>
                <a:ea typeface="ＭＳ Ｐゴシック" panose="020B0600070205080204" pitchFamily="34" charset="-128"/>
              </a:rPr>
              <a:t>for Studies on Inclusive </a:t>
            </a:r>
            <a:r>
              <a:rPr lang="en-GB" altLang="en-US" sz="1700" kern="0" dirty="0" smtClean="0">
                <a:solidFill>
                  <a:srgbClr val="002060"/>
                </a:solidFill>
                <a:latin typeface="Lucida Sans" panose="020B0602030504020204" pitchFamily="34" charset="0"/>
                <a:ea typeface="ＭＳ Ｐゴシック" panose="020B0600070205080204" pitchFamily="34" charset="-128"/>
              </a:rPr>
              <a:t>Education, 2018; </a:t>
            </a:r>
            <a:r>
              <a:rPr lang="en-GB" altLang="en-US" sz="1700" kern="0" dirty="0" err="1" smtClean="0">
                <a:solidFill>
                  <a:srgbClr val="002060"/>
                </a:solidFill>
                <a:latin typeface="Lucida Sans" panose="020B0602030504020204" pitchFamily="34" charset="0"/>
                <a:ea typeface="ＭＳ Ｐゴシック" panose="020B0600070205080204" pitchFamily="34" charset="-128"/>
              </a:rPr>
              <a:t>Crutchley</a:t>
            </a:r>
            <a:r>
              <a:rPr lang="en-GB" altLang="en-US" sz="1700" kern="0" dirty="0" smtClean="0">
                <a:solidFill>
                  <a:srgbClr val="002060"/>
                </a:solidFill>
                <a:latin typeface="Lucida Sans" panose="020B0602030504020204" pitchFamily="34" charset="0"/>
                <a:ea typeface="ＭＳ Ｐゴシック" panose="020B0600070205080204" pitchFamily="34" charset="-128"/>
              </a:rPr>
              <a:t>, 2018)</a:t>
            </a:r>
            <a:endParaRPr lang="en-US" altLang="en-US" sz="17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5593093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352928" cy="1440011"/>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Confensiwn </a:t>
            </a:r>
            <a:r>
              <a:rPr lang="cy-GB" altLang="en-US" sz="2400" kern="0" dirty="0">
                <a:solidFill>
                  <a:srgbClr val="000000"/>
                </a:solidFill>
                <a:latin typeface="Lucida Sans" panose="020B0602030504020204" pitchFamily="34" charset="0"/>
                <a:ea typeface="ＭＳ Ｐゴシック" panose="020B0600070205080204" pitchFamily="34" charset="-128"/>
              </a:rPr>
              <a:t>y Cenhedloedd Unedig ar Hawliau Pobl ag </a:t>
            </a:r>
            <a:r>
              <a:rPr lang="cy-GB" altLang="en-US" sz="2400" kern="0" dirty="0" smtClean="0">
                <a:solidFill>
                  <a:srgbClr val="000000"/>
                </a:solidFill>
                <a:latin typeface="Lucida Sans" panose="020B0602030504020204" pitchFamily="34" charset="0"/>
                <a:ea typeface="ＭＳ Ｐゴシック" panose="020B0600070205080204" pitchFamily="34" charset="-128"/>
              </a:rPr>
              <a:t>Anableddau</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UN </a:t>
            </a:r>
            <a:r>
              <a:rPr lang="en-GB" altLang="en-US" sz="2400" kern="0" dirty="0">
                <a:solidFill>
                  <a:srgbClr val="002060"/>
                </a:solidFill>
                <a:latin typeface="Lucida Sans" panose="020B0602030504020204" pitchFamily="34" charset="0"/>
                <a:ea typeface="ＭＳ Ｐゴシック" panose="020B0600070205080204" pitchFamily="34" charset="-128"/>
              </a:rPr>
              <a:t>Convention on the Rights of Persons with Disabilities</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539552" y="1628800"/>
            <a:ext cx="4026098" cy="4114774"/>
          </a:xfrm>
        </p:spPr>
        <p:txBody>
          <a:bodyPr rtlCol="0">
            <a:normAutofit/>
          </a:bodyPr>
          <a:lstStyle/>
          <a:p>
            <a:pPr>
              <a:defRPr/>
            </a:pPr>
            <a:r>
              <a:rPr lang="cy-GB" altLang="cy-GB" dirty="0" smtClean="0">
                <a:latin typeface="Lucida Sans" pitchFamily="34" charset="0"/>
              </a:rPr>
              <a:t>2006 </a:t>
            </a:r>
            <a:endParaRPr lang="cy-GB" altLang="cy-GB" dirty="0">
              <a:latin typeface="Lucida Sans" pitchFamily="34" charset="0"/>
            </a:endParaRPr>
          </a:p>
          <a:p>
            <a:pPr>
              <a:defRPr/>
            </a:pPr>
            <a:r>
              <a:rPr lang="cy-GB" altLang="cy-GB" dirty="0">
                <a:latin typeface="Lucida Sans" pitchFamily="34" charset="0"/>
              </a:rPr>
              <a:t>Ei nod yw newid agweddau a dulliau gweithredu tuag at bobl ag anableddau</a:t>
            </a:r>
          </a:p>
          <a:p>
            <a:pPr>
              <a:defRPr/>
            </a:pPr>
            <a:r>
              <a:rPr lang="cy-GB" altLang="cy-GB" dirty="0">
                <a:latin typeface="Lucida Sans" pitchFamily="34" charset="0"/>
              </a:rPr>
              <a:t>Mae gan bobl ag anableddau hawliau</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568962" y="1700808"/>
            <a:ext cx="4176712" cy="3672408"/>
          </a:xfrm>
        </p:spPr>
        <p:txBody>
          <a:bodyPr rtlCol="0">
            <a:normAutofit lnSpcReduction="10000"/>
          </a:bodyPr>
          <a:lstStyle/>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2006</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Its aim is to change attitudes and approaches towards people with disabilities</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People with disabilities have rights</a:t>
            </a:r>
          </a:p>
        </p:txBody>
      </p:sp>
    </p:spTree>
    <p:extLst>
      <p:ext uri="{BB962C8B-B14F-4D97-AF65-F5344CB8AC3E}">
        <p14:creationId xmlns:p14="http://schemas.microsoft.com/office/powerpoint/2010/main" val="32520338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6"/>
          <p:cNvSpPr>
            <a:spLocks noGrp="1" noChangeArrowheads="1"/>
          </p:cNvSpPr>
          <p:nvPr>
            <p:ph type="body" sz="half" idx="4294967295"/>
          </p:nvPr>
        </p:nvSpPr>
        <p:spPr>
          <a:xfrm>
            <a:off x="4967288" y="1268413"/>
            <a:ext cx="4176712" cy="4475162"/>
          </a:xfrm>
        </p:spPr>
        <p:txBody>
          <a:bodyPr rtlCol="0">
            <a:normAutofit/>
          </a:bodyPr>
          <a:lstStyle/>
          <a:p>
            <a:pPr marL="0" indent="0">
              <a:buNone/>
              <a:defRPr/>
            </a:pPr>
            <a:endParaRPr lang="en-GB" altLang="en-US" sz="2400" kern="0" dirty="0">
              <a:solidFill>
                <a:srgbClr val="0000FF"/>
              </a:solidFill>
              <a:latin typeface="Lucida Sans" panose="020B0602030504020204" pitchFamily="34" charset="0"/>
              <a:ea typeface="ＭＳ Ｐゴシック" panose="020B0600070205080204" pitchFamily="34" charset="-128"/>
            </a:endParaRPr>
          </a:p>
          <a:p>
            <a:pPr marL="0" indent="0">
              <a:buNone/>
              <a:defRPr/>
            </a:pPr>
            <a:endParaRPr lang="en-GB" altLang="en-US" sz="2400" kern="0" dirty="0">
              <a:solidFill>
                <a:srgbClr val="0000FF"/>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graphicFrame>
        <p:nvGraphicFramePr>
          <p:cNvPr id="2" name="Diagram 1"/>
          <p:cNvGraphicFramePr/>
          <p:nvPr>
            <p:extLst>
              <p:ext uri="{D42A27DB-BD31-4B8C-83A1-F6EECF244321}">
                <p14:modId xmlns:p14="http://schemas.microsoft.com/office/powerpoint/2010/main" val="807825585"/>
              </p:ext>
            </p:extLst>
          </p:nvPr>
        </p:nvGraphicFramePr>
        <p:xfrm>
          <a:off x="611560" y="476672"/>
          <a:ext cx="7776864" cy="4984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6444208" y="5013176"/>
            <a:ext cx="2520280" cy="369332"/>
          </a:xfrm>
          <a:prstGeom prst="rect">
            <a:avLst/>
          </a:prstGeom>
          <a:noFill/>
        </p:spPr>
        <p:txBody>
          <a:bodyPr wrap="square" rtlCol="0">
            <a:spAutoFit/>
          </a:bodyPr>
          <a:lstStyle/>
          <a:p>
            <a:r>
              <a:rPr lang="en-GB" dirty="0" smtClean="0">
                <a:latin typeface="Lucida Sans" panose="020B0602030504020204" pitchFamily="34" charset="0"/>
              </a:rPr>
              <a:t>(</a:t>
            </a:r>
            <a:r>
              <a:rPr lang="en-GB" dirty="0" err="1" smtClean="0">
                <a:latin typeface="Lucida Sans" panose="020B0602030504020204" pitchFamily="34" charset="0"/>
              </a:rPr>
              <a:t>Devarakonda</a:t>
            </a:r>
            <a:r>
              <a:rPr lang="en-GB" dirty="0" smtClean="0">
                <a:latin typeface="Lucida Sans" panose="020B0602030504020204" pitchFamily="34" charset="0"/>
              </a:rPr>
              <a:t>, 2013)</a:t>
            </a:r>
            <a:endParaRPr lang="en-GB" dirty="0">
              <a:latin typeface="Lucida Sans" panose="020B0602030504020204" pitchFamily="34" charset="0"/>
            </a:endParaRPr>
          </a:p>
        </p:txBody>
      </p:sp>
    </p:spTree>
    <p:extLst>
      <p:ext uri="{BB962C8B-B14F-4D97-AF65-F5344CB8AC3E}">
        <p14:creationId xmlns:p14="http://schemas.microsoft.com/office/powerpoint/2010/main" val="12594812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6"/>
          <p:cNvSpPr>
            <a:spLocks noGrp="1" noChangeArrowheads="1"/>
          </p:cNvSpPr>
          <p:nvPr>
            <p:ph type="body" sz="half" idx="4294967295"/>
          </p:nvPr>
        </p:nvSpPr>
        <p:spPr>
          <a:xfrm>
            <a:off x="4967288" y="1268413"/>
            <a:ext cx="4176712" cy="4475162"/>
          </a:xfrm>
        </p:spPr>
        <p:txBody>
          <a:bodyPr rtlCol="0">
            <a:normAutofit/>
          </a:bodyPr>
          <a:lstStyle/>
          <a:p>
            <a:pPr marL="0" indent="0">
              <a:buNone/>
              <a:defRPr/>
            </a:pPr>
            <a:endParaRPr lang="en-GB" altLang="en-US" sz="2400" kern="0" dirty="0">
              <a:solidFill>
                <a:srgbClr val="0000FF"/>
              </a:solidFill>
              <a:latin typeface="Lucida Sans" panose="020B0602030504020204" pitchFamily="34" charset="0"/>
              <a:ea typeface="ＭＳ Ｐゴシック" panose="020B0600070205080204" pitchFamily="34" charset="-128"/>
            </a:endParaRPr>
          </a:p>
          <a:p>
            <a:pPr marL="0" indent="0">
              <a:buNone/>
              <a:defRPr/>
            </a:pPr>
            <a:endParaRPr lang="en-GB" altLang="en-US" sz="2400" kern="0" dirty="0">
              <a:solidFill>
                <a:srgbClr val="0000FF"/>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9712" y="404664"/>
            <a:ext cx="4392487" cy="4824536"/>
          </a:xfrm>
          <a:prstGeom prst="rect">
            <a:avLst/>
          </a:prstGeom>
        </p:spPr>
      </p:pic>
      <p:sp>
        <p:nvSpPr>
          <p:cNvPr id="5" name="TextBox 4"/>
          <p:cNvSpPr txBox="1"/>
          <p:nvPr/>
        </p:nvSpPr>
        <p:spPr>
          <a:xfrm>
            <a:off x="539552" y="764704"/>
            <a:ext cx="1944216" cy="923330"/>
          </a:xfrm>
          <a:prstGeom prst="rect">
            <a:avLst/>
          </a:prstGeom>
          <a:noFill/>
        </p:spPr>
        <p:txBody>
          <a:bodyPr wrap="square" rtlCol="0">
            <a:spAutoFit/>
          </a:bodyPr>
          <a:lstStyle/>
          <a:p>
            <a:r>
              <a:rPr lang="en-GB" dirty="0" smtClean="0">
                <a:latin typeface="Lucida Sans" panose="020B0602030504020204" pitchFamily="34" charset="0"/>
              </a:rPr>
              <a:t>Ai ‘</a:t>
            </a:r>
            <a:r>
              <a:rPr lang="en-GB" dirty="0" err="1" smtClean="0">
                <a:latin typeface="Lucida Sans" panose="020B0602030504020204" pitchFamily="34" charset="0"/>
              </a:rPr>
              <a:t>arfer</a:t>
            </a:r>
            <a:r>
              <a:rPr lang="en-GB" dirty="0" smtClean="0">
                <a:latin typeface="Lucida Sans" panose="020B0602030504020204" pitchFamily="34" charset="0"/>
              </a:rPr>
              <a:t> </a:t>
            </a:r>
            <a:r>
              <a:rPr lang="en-GB" dirty="0" err="1" smtClean="0">
                <a:latin typeface="Lucida Sans" panose="020B0602030504020204" pitchFamily="34" charset="0"/>
              </a:rPr>
              <a:t>gynhwysol</a:t>
            </a:r>
            <a:r>
              <a:rPr lang="en-GB" dirty="0" smtClean="0">
                <a:latin typeface="Lucida Sans" panose="020B0602030504020204" pitchFamily="34" charset="0"/>
              </a:rPr>
              <a:t>’</a:t>
            </a:r>
          </a:p>
          <a:p>
            <a:r>
              <a:rPr lang="en-GB" dirty="0" err="1" smtClean="0">
                <a:latin typeface="Lucida Sans" panose="020B0602030504020204" pitchFamily="34" charset="0"/>
              </a:rPr>
              <a:t>yw</a:t>
            </a:r>
            <a:r>
              <a:rPr lang="en-GB" dirty="0" smtClean="0">
                <a:latin typeface="Lucida Sans" panose="020B0602030504020204" pitchFamily="34" charset="0"/>
              </a:rPr>
              <a:t> </a:t>
            </a:r>
            <a:r>
              <a:rPr lang="en-GB" dirty="0" err="1" smtClean="0">
                <a:latin typeface="Lucida Sans" panose="020B0602030504020204" pitchFamily="34" charset="0"/>
              </a:rPr>
              <a:t>hwn</a:t>
            </a:r>
            <a:r>
              <a:rPr lang="en-GB" dirty="0" smtClean="0">
                <a:latin typeface="Lucida Sans" panose="020B0602030504020204" pitchFamily="34" charset="0"/>
              </a:rPr>
              <a:t>?</a:t>
            </a:r>
            <a:endParaRPr lang="en-GB" dirty="0">
              <a:latin typeface="Lucida Sans" panose="020B0602030504020204" pitchFamily="34" charset="0"/>
            </a:endParaRPr>
          </a:p>
        </p:txBody>
      </p:sp>
      <p:sp>
        <p:nvSpPr>
          <p:cNvPr id="6" name="TextBox 5"/>
          <p:cNvSpPr txBox="1"/>
          <p:nvPr/>
        </p:nvSpPr>
        <p:spPr>
          <a:xfrm>
            <a:off x="6156176" y="1052736"/>
            <a:ext cx="1656183" cy="923330"/>
          </a:xfrm>
          <a:prstGeom prst="rect">
            <a:avLst/>
          </a:prstGeom>
          <a:noFill/>
        </p:spPr>
        <p:txBody>
          <a:bodyPr wrap="square" rtlCol="0">
            <a:spAutoFit/>
          </a:bodyPr>
          <a:lstStyle/>
          <a:p>
            <a:r>
              <a:rPr lang="en-GB" dirty="0" smtClean="0">
                <a:solidFill>
                  <a:srgbClr val="002060"/>
                </a:solidFill>
                <a:latin typeface="Lucida Sans" panose="020B0602030504020204" pitchFamily="34" charset="0"/>
              </a:rPr>
              <a:t>Is this ‘inclusive practice?’</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5266491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352928" cy="719931"/>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Astudiaeth Achos</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Study</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052736"/>
            <a:ext cx="4386138" cy="4690839"/>
          </a:xfrm>
        </p:spPr>
        <p:txBody>
          <a:bodyPr rtlCol="0">
            <a:normAutofit/>
          </a:bodyPr>
          <a:lstStyle/>
          <a:p>
            <a:pPr marL="0" indent="0">
              <a:spcBef>
                <a:spcPts val="600"/>
              </a:spcBef>
              <a:buNone/>
              <a:defRPr/>
            </a:pP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Mae plentyn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2 oed o deulu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Syria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yn dechrau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mewn ysgol feithrin</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 Mae'r plentyn yn siarad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Arabaidd.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Roedd ymgartrefu yn y feithrinfa ychydig yn heriol i ddechrau gan nad oedd y staff yn deall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Arabaidd.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Gan fod rhieni'r plentyn yn deall ychydig o Saesneg, awgrymodd rheolwr y feithrinfa mai Saesneg yn unig y byddent yn ei siarad gartref er mwyn i'r plentyn ymgartrefu'n gynt.</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88024" y="1124744"/>
            <a:ext cx="4176712" cy="4621611"/>
          </a:xfrm>
        </p:spPr>
        <p:txBody>
          <a:bodyPr rtlCol="0">
            <a:normAutofit fontScale="92500" lnSpcReduction="20000"/>
          </a:bodyPr>
          <a:lstStyle/>
          <a:p>
            <a:pPr marL="0" indent="0">
              <a:buNone/>
              <a:defRPr/>
            </a:pPr>
            <a:r>
              <a:rPr lang="en-US" altLang="en-US" kern="0" dirty="0" smtClean="0">
                <a:solidFill>
                  <a:srgbClr val="002060"/>
                </a:solidFill>
                <a:latin typeface="Lucida Sans" panose="020B0602030504020204" pitchFamily="34" charset="0"/>
                <a:ea typeface="ＭＳ Ｐゴシック" panose="020B0600070205080204" pitchFamily="34" charset="-128"/>
              </a:rPr>
              <a:t>A 2 year old from a Syrian family starts nursery. The child speaks Arabic. Settling in at the nursery was a little challenging at first as the staff did not understand Arabic. As the child’s parents understood a little English, the nursery manager suggested that they only spoke English at home so that the child would settle quicker.</a:t>
            </a:r>
          </a:p>
        </p:txBody>
      </p:sp>
    </p:spTree>
    <p:extLst>
      <p:ext uri="{BB962C8B-B14F-4D97-AF65-F5344CB8AC3E}">
        <p14:creationId xmlns:p14="http://schemas.microsoft.com/office/powerpoint/2010/main" val="2249974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352928" cy="719931"/>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Astudiaeth Achos</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Study</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052736"/>
            <a:ext cx="4386138" cy="4690839"/>
          </a:xfrm>
        </p:spPr>
        <p:txBody>
          <a:bodyPr rtlCol="0">
            <a:normAutofit fontScale="92500" lnSpcReduction="10000"/>
          </a:bodyPr>
          <a:lstStyle/>
          <a:p>
            <a:pPr marL="514350" indent="-514350">
              <a:buAutoNum type="arabicPeriod"/>
              <a:defRPr/>
            </a:pPr>
            <a:r>
              <a:rPr lang="cy-GB" altLang="cy-GB" dirty="0" smtClean="0">
                <a:latin typeface="Lucida Sans" pitchFamily="34" charset="0"/>
              </a:rPr>
              <a:t>Ai arfer gynhwysol yw hyn?</a:t>
            </a:r>
          </a:p>
          <a:p>
            <a:pPr marL="514350" indent="-514350">
              <a:buAutoNum type="arabicPeriod"/>
              <a:defRPr/>
            </a:pPr>
            <a:r>
              <a:rPr lang="cy-GB" altLang="cy-GB" dirty="0" smtClean="0">
                <a:latin typeface="Lucida Sans" pitchFamily="34" charset="0"/>
              </a:rPr>
              <a:t>Fel ymarferydd, </a:t>
            </a:r>
            <a:r>
              <a:rPr lang="cy-GB" altLang="cy-GB" dirty="0">
                <a:latin typeface="Lucida Sans" pitchFamily="34" charset="0"/>
              </a:rPr>
              <a:t>sut </a:t>
            </a:r>
            <a:r>
              <a:rPr lang="cy-GB" altLang="cy-GB" dirty="0" smtClean="0">
                <a:latin typeface="Lucida Sans" pitchFamily="34" charset="0"/>
              </a:rPr>
              <a:t>byddech </a:t>
            </a:r>
            <a:r>
              <a:rPr lang="cy-GB" altLang="cy-GB" dirty="0">
                <a:latin typeface="Lucida Sans" pitchFamily="34" charset="0"/>
              </a:rPr>
              <a:t>chi'n ymateb i'r </a:t>
            </a:r>
            <a:r>
              <a:rPr lang="cy-GB" altLang="cy-GB" dirty="0" smtClean="0">
                <a:latin typeface="Lucida Sans" pitchFamily="34" charset="0"/>
              </a:rPr>
              <a:t>sefyllfa?</a:t>
            </a:r>
          </a:p>
          <a:p>
            <a:pPr marL="514350" indent="-514350">
              <a:buAutoNum type="arabicPeriod"/>
              <a:defRPr/>
            </a:pPr>
            <a:r>
              <a:rPr lang="cy-GB" altLang="cy-GB" dirty="0" smtClean="0">
                <a:latin typeface="Lucida Sans" pitchFamily="34" charset="0"/>
              </a:rPr>
              <a:t>Beth </a:t>
            </a:r>
            <a:r>
              <a:rPr lang="cy-GB" altLang="cy-GB" dirty="0">
                <a:latin typeface="Lucida Sans" pitchFamily="34" charset="0"/>
              </a:rPr>
              <a:t>yw manteision ac anfanteision siarad Saesneg </a:t>
            </a:r>
            <a:r>
              <a:rPr lang="cy-GB" altLang="cy-GB" dirty="0" smtClean="0">
                <a:latin typeface="Lucida Sans" pitchFamily="34" charset="0"/>
              </a:rPr>
              <a:t>yn y cartref?</a:t>
            </a:r>
          </a:p>
          <a:p>
            <a:pPr marL="514350" indent="-514350">
              <a:buAutoNum type="arabicPeriod"/>
              <a:defRPr/>
            </a:pPr>
            <a:r>
              <a:rPr lang="cy-GB" altLang="cy-GB" dirty="0" smtClean="0">
                <a:latin typeface="Lucida Sans" pitchFamily="34" charset="0"/>
              </a:rPr>
              <a:t>Sut </a:t>
            </a:r>
            <a:r>
              <a:rPr lang="cy-GB" altLang="cy-GB" dirty="0">
                <a:latin typeface="Lucida Sans" pitchFamily="34" charset="0"/>
              </a:rPr>
              <a:t>y gellir hyrwyddo dysgu Saesneg heb golli mamiaith y plentyn?</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88024" y="1124744"/>
            <a:ext cx="4176712" cy="4621611"/>
          </a:xfrm>
        </p:spPr>
        <p:txBody>
          <a:bodyPr rtlCol="0">
            <a:normAutofit fontScale="85000" lnSpcReduction="10000"/>
          </a:bodyPr>
          <a:lstStyle/>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Is this inclusive practice?</a:t>
            </a:r>
          </a:p>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As a practitioner, how would you respond to the situation?</a:t>
            </a:r>
          </a:p>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What are the advantages and disadvantages of speaking English at home?</a:t>
            </a:r>
          </a:p>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How can learning English be promoted without losing the child’s mother tongue?</a:t>
            </a:r>
          </a:p>
        </p:txBody>
      </p:sp>
    </p:spTree>
    <p:extLst>
      <p:ext uri="{BB962C8B-B14F-4D97-AF65-F5344CB8AC3E}">
        <p14:creationId xmlns:p14="http://schemas.microsoft.com/office/powerpoint/2010/main" val="1208586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352928" cy="719931"/>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Astudiaeth Achos</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Study</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052736"/>
            <a:ext cx="4608512" cy="4690839"/>
          </a:xfrm>
        </p:spPr>
        <p:txBody>
          <a:bodyPr rtlCol="0">
            <a:noAutofit/>
          </a:bodyPr>
          <a:lstStyle/>
          <a:p>
            <a:pPr marL="0" indent="0">
              <a:spcBef>
                <a:spcPts val="600"/>
              </a:spcBef>
              <a:buNone/>
              <a:defRPr/>
            </a:pPr>
            <a:r>
              <a:rPr lang="cy-GB" altLang="en-US" sz="23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Mae staff mewn ysgol gynradd yn cynllunio ymweliad ar gyfer eu dosbarth Blwyddyn 1. Mae'r Pennaeth yn trefnu cyfarfod gyda rhieni un plentyn i'w hysbysu </a:t>
            </a:r>
            <a:r>
              <a:rPr lang="cy-GB" altLang="en-US" sz="23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na fydd eu plentyn yn medru mynd gyda’r gweddill gan </a:t>
            </a:r>
            <a:r>
              <a:rPr lang="cy-GB" altLang="en-US" sz="23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fod pryderon efallai na fydd hi'n gallu cymryd rhan yn y gweithgareddau a ddarperir.</a:t>
            </a:r>
          </a:p>
          <a:p>
            <a:pPr marL="0" indent="0">
              <a:spcBef>
                <a:spcPts val="600"/>
              </a:spcBef>
              <a:buNone/>
              <a:defRPr/>
            </a:pPr>
            <a:r>
              <a:rPr lang="cy-GB" altLang="en-US" sz="23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Mae gan y plentyn Syndrom Down.</a:t>
            </a:r>
            <a:endParaRPr lang="cy-GB" altLang="cy-GB" sz="2300" dirty="0" smtClean="0">
              <a:latin typeface="Lucida Sans" pitchFamily="34" charset="0"/>
            </a:endParaRPr>
          </a:p>
        </p:txBody>
      </p:sp>
      <p:sp>
        <p:nvSpPr>
          <p:cNvPr id="5124" name="Rectangle 6"/>
          <p:cNvSpPr>
            <a:spLocks noGrp="1" noChangeArrowheads="1"/>
          </p:cNvSpPr>
          <p:nvPr>
            <p:ph type="body" sz="half" idx="2"/>
          </p:nvPr>
        </p:nvSpPr>
        <p:spPr>
          <a:xfrm>
            <a:off x="4788024" y="1124744"/>
            <a:ext cx="4176712" cy="4621611"/>
          </a:xfrm>
        </p:spPr>
        <p:txBody>
          <a:bodyPr rtlCol="0">
            <a:normAutofit fontScale="92500" lnSpcReduction="20000"/>
          </a:bodyPr>
          <a:lstStyle/>
          <a:p>
            <a:pPr marL="0" indent="0">
              <a:buNone/>
              <a:defRPr/>
            </a:pPr>
            <a:r>
              <a:rPr lang="en-US" altLang="en-US" kern="0" dirty="0" smtClean="0">
                <a:solidFill>
                  <a:srgbClr val="002060"/>
                </a:solidFill>
                <a:latin typeface="Lucida Sans" panose="020B0602030504020204" pitchFamily="34" charset="0"/>
                <a:ea typeface="ＭＳ Ｐゴシック" panose="020B0600070205080204" pitchFamily="34" charset="-128"/>
              </a:rPr>
              <a:t>Staff at a primary school are planning a visit for their Year 1 class. The Headteacher arranges a meeting with one child’s parents to notify them that their child is to be excluded from the visit as there are concerns that she may not be able to participate in the activities provided.</a:t>
            </a:r>
          </a:p>
          <a:p>
            <a:pPr marL="0" indent="0">
              <a:buNone/>
              <a:defRPr/>
            </a:pPr>
            <a:r>
              <a:rPr lang="en-US" altLang="en-US" kern="0" dirty="0" smtClean="0">
                <a:solidFill>
                  <a:srgbClr val="002060"/>
                </a:solidFill>
                <a:latin typeface="Lucida Sans" panose="020B0602030504020204" pitchFamily="34" charset="0"/>
                <a:ea typeface="ＭＳ Ｐゴシック" panose="020B0600070205080204" pitchFamily="34" charset="-128"/>
              </a:rPr>
              <a:t>The child has Down Syndrome. </a:t>
            </a:r>
          </a:p>
          <a:p>
            <a:pPr marL="0" indent="0">
              <a:buNone/>
              <a:defRPr/>
            </a:pPr>
            <a:r>
              <a:rPr lang="en-US" altLang="en-US" kern="0" dirty="0" smtClean="0">
                <a:solidFill>
                  <a:srgbClr val="002060"/>
                </a:solidFill>
                <a:latin typeface="Lucida Sans" panose="020B0602030504020204" pitchFamily="34" charset="0"/>
                <a:ea typeface="ＭＳ Ｐゴシック" panose="020B0600070205080204" pitchFamily="34" charset="-128"/>
              </a:rPr>
              <a:t> </a:t>
            </a:r>
          </a:p>
        </p:txBody>
      </p:sp>
    </p:spTree>
    <p:extLst>
      <p:ext uri="{BB962C8B-B14F-4D97-AF65-F5344CB8AC3E}">
        <p14:creationId xmlns:p14="http://schemas.microsoft.com/office/powerpoint/2010/main" val="40161884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352928" cy="719931"/>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Astudiaeth Achos</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Study</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052736"/>
            <a:ext cx="4386138" cy="4690839"/>
          </a:xfrm>
        </p:spPr>
        <p:txBody>
          <a:bodyPr rtlCol="0">
            <a:normAutofit/>
          </a:bodyPr>
          <a:lstStyle/>
          <a:p>
            <a:pPr marL="514350" indent="-514350">
              <a:buAutoNum type="arabicPeriod"/>
              <a:defRPr/>
            </a:pPr>
            <a:r>
              <a:rPr lang="cy-GB" altLang="cy-GB" dirty="0" smtClean="0">
                <a:latin typeface="Lucida Sans" pitchFamily="34" charset="0"/>
              </a:rPr>
              <a:t>Ai arfer da yw hyn?</a:t>
            </a:r>
          </a:p>
          <a:p>
            <a:pPr marL="514350" indent="-514350">
              <a:buAutoNum type="arabicPeriod"/>
              <a:defRPr/>
            </a:pPr>
            <a:r>
              <a:rPr lang="cy-GB" altLang="cy-GB" dirty="0" smtClean="0">
                <a:latin typeface="Lucida Sans" pitchFamily="34" charset="0"/>
              </a:rPr>
              <a:t>Fel ymarferydd, </a:t>
            </a:r>
            <a:r>
              <a:rPr lang="cy-GB" altLang="cy-GB" dirty="0">
                <a:latin typeface="Lucida Sans" pitchFamily="34" charset="0"/>
              </a:rPr>
              <a:t>sut </a:t>
            </a:r>
            <a:r>
              <a:rPr lang="cy-GB" altLang="cy-GB" dirty="0" smtClean="0">
                <a:latin typeface="Lucida Sans" pitchFamily="34" charset="0"/>
              </a:rPr>
              <a:t>byddech </a:t>
            </a:r>
            <a:r>
              <a:rPr lang="cy-GB" altLang="cy-GB" dirty="0">
                <a:latin typeface="Lucida Sans" pitchFamily="34" charset="0"/>
              </a:rPr>
              <a:t>chi'n ymateb i'r </a:t>
            </a:r>
            <a:r>
              <a:rPr lang="cy-GB" altLang="cy-GB" dirty="0" smtClean="0">
                <a:latin typeface="Lucida Sans" pitchFamily="34" charset="0"/>
              </a:rPr>
              <a:t>sefyllfa?</a:t>
            </a:r>
          </a:p>
          <a:p>
            <a:pPr marL="514350" indent="-514350">
              <a:buAutoNum type="arabicPeriod"/>
              <a:defRPr/>
            </a:pPr>
            <a:r>
              <a:rPr lang="cy-GB" altLang="cy-GB" dirty="0" smtClean="0">
                <a:latin typeface="Lucida Sans" pitchFamily="34" charset="0"/>
              </a:rPr>
              <a:t>Sut gallai’r rhieni ymateb?</a:t>
            </a:r>
          </a:p>
          <a:p>
            <a:pPr marL="514350" indent="-514350">
              <a:buAutoNum type="arabicPeriod"/>
              <a:defRPr/>
            </a:pPr>
            <a:r>
              <a:rPr lang="cy-GB" altLang="cy-GB" dirty="0" smtClean="0">
                <a:latin typeface="Lucida Sans" pitchFamily="34" charset="0"/>
              </a:rPr>
              <a:t>Sut gallai hyn effeithio ar </a:t>
            </a:r>
            <a:r>
              <a:rPr lang="cy-GB" altLang="cy-GB" smtClean="0">
                <a:latin typeface="Lucida Sans" pitchFamily="34" charset="0"/>
              </a:rPr>
              <a:t>y plentyn?</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88024" y="1124744"/>
            <a:ext cx="4176712" cy="4621611"/>
          </a:xfrm>
        </p:spPr>
        <p:txBody>
          <a:bodyPr rtlCol="0">
            <a:normAutofit/>
          </a:bodyPr>
          <a:lstStyle/>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Is this good practice?</a:t>
            </a:r>
          </a:p>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As a practitioner, how would you respond to the situation?</a:t>
            </a:r>
          </a:p>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How could parents respond?</a:t>
            </a:r>
            <a:endParaRPr lang="en-US" altLang="en-US" kern="0" dirty="0">
              <a:solidFill>
                <a:srgbClr val="002060"/>
              </a:solidFill>
              <a:latin typeface="Lucida Sans" panose="020B0602030504020204" pitchFamily="34" charset="0"/>
              <a:ea typeface="ＭＳ Ｐゴシック" panose="020B0600070205080204" pitchFamily="34" charset="-128"/>
            </a:endParaRPr>
          </a:p>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How could this affect the child?</a:t>
            </a:r>
          </a:p>
        </p:txBody>
      </p:sp>
    </p:spTree>
    <p:extLst>
      <p:ext uri="{BB962C8B-B14F-4D97-AF65-F5344CB8AC3E}">
        <p14:creationId xmlns:p14="http://schemas.microsoft.com/office/powerpoint/2010/main" val="36728531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83568" y="404813"/>
            <a:ext cx="7088832" cy="720725"/>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Darllen </a:t>
            </a:r>
            <a:r>
              <a:rPr lang="cy-GB" altLang="en-US" sz="3200" kern="0" dirty="0" err="1" smtClean="0">
                <a:solidFill>
                  <a:srgbClr val="000000"/>
                </a:solidFill>
                <a:latin typeface="Lucida Sans" panose="020B0602030504020204" pitchFamily="34" charset="0"/>
                <a:ea typeface="ＭＳ Ｐゴシック" panose="020B0600070205080204" pitchFamily="34" charset="-128"/>
              </a:rPr>
              <a:t>awgrymiedig</a:t>
            </a:r>
            <a:r>
              <a:rPr lang="cy-GB" altLang="en-US" sz="3200" kern="0" dirty="0">
                <a:solidFill>
                  <a:srgbClr val="000000"/>
                </a:solidFill>
                <a:latin typeface="Lucida Sans" panose="020B0602030504020204" pitchFamily="34" charset="0"/>
                <a:ea typeface="ＭＳ Ｐゴシック" panose="020B0600070205080204" pitchFamily="34" charset="-128"/>
              </a:rPr>
              <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Suggested reading</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4294967295"/>
          </p:nvPr>
        </p:nvSpPr>
        <p:spPr>
          <a:xfrm>
            <a:off x="0" y="1268413"/>
            <a:ext cx="4025900" cy="4475162"/>
          </a:xfrm>
        </p:spPr>
        <p:txBody>
          <a:bodyPr rtlCol="0">
            <a:normAutofit/>
          </a:bodyPr>
          <a:lstStyle/>
          <a:p>
            <a:pPr algn="just">
              <a:spcBef>
                <a:spcPts val="600"/>
              </a:spcBef>
              <a:defRPr/>
            </a:pPr>
            <a:endParaRPr lang="cy-GB" altLang="en-US" sz="2200" kern="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2" name="TextBox 1"/>
          <p:cNvSpPr txBox="1"/>
          <p:nvPr/>
        </p:nvSpPr>
        <p:spPr>
          <a:xfrm>
            <a:off x="251520" y="1556792"/>
            <a:ext cx="8784976" cy="3416320"/>
          </a:xfrm>
          <a:prstGeom prst="rect">
            <a:avLst/>
          </a:prstGeom>
          <a:noFill/>
        </p:spPr>
        <p:txBody>
          <a:bodyPr wrap="square" rtlCol="0">
            <a:spAutoFit/>
          </a:bodyPr>
          <a:lstStyle/>
          <a:p>
            <a:r>
              <a:rPr lang="en-GB" sz="2400" dirty="0" err="1">
                <a:latin typeface="Lucida Sans" panose="020B0602030504020204" pitchFamily="34" charset="0"/>
              </a:rPr>
              <a:t>Lamport</a:t>
            </a:r>
            <a:r>
              <a:rPr lang="en-GB" sz="2400" dirty="0">
                <a:latin typeface="Lucida Sans" panose="020B0602030504020204" pitchFamily="34" charset="0"/>
              </a:rPr>
              <a:t>, M.A., Graves, L. and Ward, </a:t>
            </a:r>
            <a:r>
              <a:rPr lang="en-GB" sz="2400" dirty="0" smtClean="0">
                <a:latin typeface="Lucida Sans" panose="020B0602030504020204" pitchFamily="34" charset="0"/>
              </a:rPr>
              <a:t>A. (2012) ‘Special </a:t>
            </a:r>
            <a:r>
              <a:rPr lang="en-GB" sz="2400" dirty="0">
                <a:latin typeface="Lucida Sans" panose="020B0602030504020204" pitchFamily="34" charset="0"/>
              </a:rPr>
              <a:t>needs students in inclusive classrooms: The impact of social interaction on educational outcomes for learners with emotional and </a:t>
            </a:r>
            <a:r>
              <a:rPr lang="en-GB" sz="2400" dirty="0" err="1">
                <a:latin typeface="Lucida Sans" panose="020B0602030504020204" pitchFamily="34" charset="0"/>
              </a:rPr>
              <a:t>behavioral</a:t>
            </a:r>
            <a:r>
              <a:rPr lang="en-GB" sz="2400" dirty="0">
                <a:latin typeface="Lucida Sans" panose="020B0602030504020204" pitchFamily="34" charset="0"/>
              </a:rPr>
              <a:t> </a:t>
            </a:r>
            <a:r>
              <a:rPr lang="en-GB" sz="2400" dirty="0" smtClean="0">
                <a:latin typeface="Lucida Sans" panose="020B0602030504020204" pitchFamily="34" charset="0"/>
              </a:rPr>
              <a:t>disabilities’, </a:t>
            </a:r>
            <a:r>
              <a:rPr lang="en-GB" sz="2400" dirty="0">
                <a:latin typeface="Lucida Sans" panose="020B0602030504020204" pitchFamily="34" charset="0"/>
              </a:rPr>
              <a:t> </a:t>
            </a:r>
            <a:r>
              <a:rPr lang="en-GB" sz="2400" i="1" dirty="0">
                <a:latin typeface="Lucida Sans" panose="020B0602030504020204" pitchFamily="34" charset="0"/>
              </a:rPr>
              <a:t>European Journal of Business and Social Sciences</a:t>
            </a:r>
            <a:r>
              <a:rPr lang="en-GB" sz="2400" dirty="0">
                <a:latin typeface="Lucida Sans" panose="020B0602030504020204" pitchFamily="34" charset="0"/>
              </a:rPr>
              <a:t>, </a:t>
            </a:r>
            <a:r>
              <a:rPr lang="en-GB" sz="2400" i="1" dirty="0">
                <a:latin typeface="Lucida Sans" panose="020B0602030504020204" pitchFamily="34" charset="0"/>
              </a:rPr>
              <a:t>1</a:t>
            </a:r>
            <a:r>
              <a:rPr lang="en-GB" sz="2400" dirty="0">
                <a:latin typeface="Lucida Sans" panose="020B0602030504020204" pitchFamily="34" charset="0"/>
              </a:rPr>
              <a:t>(5), pp.54-69</a:t>
            </a:r>
            <a:r>
              <a:rPr lang="en-GB" sz="2400" dirty="0" smtClean="0">
                <a:latin typeface="Lucida Sans" panose="020B0602030504020204" pitchFamily="34" charset="0"/>
              </a:rPr>
              <a:t>. [On-line]. Available at</a:t>
            </a:r>
            <a:r>
              <a:rPr lang="en-GB" sz="2400" dirty="0">
                <a:latin typeface="Lucida Sans" panose="020B0602030504020204" pitchFamily="34" charset="0"/>
              </a:rPr>
              <a:t>: </a:t>
            </a:r>
            <a:r>
              <a:rPr lang="en-GB" sz="2400" dirty="0">
                <a:latin typeface="Lucida Sans" panose="020B0602030504020204" pitchFamily="34" charset="0"/>
                <a:hlinkClick r:id="rId3"/>
              </a:rPr>
              <a:t>https://d1wqtxts1xzle7.cloudfront.net/33119303/EJBSS-12-1134-_</a:t>
            </a:r>
            <a:r>
              <a:rPr lang="en-GB" sz="2400" dirty="0" smtClean="0">
                <a:latin typeface="Lucida Sans" panose="020B0602030504020204" pitchFamily="34" charset="0"/>
                <a:hlinkClick r:id="rId3"/>
              </a:rPr>
              <a:t>Special_Needs_Students.pdf</a:t>
            </a:r>
            <a:r>
              <a:rPr lang="en-GB" sz="2400" dirty="0" smtClean="0">
                <a:latin typeface="Lucida Sans" panose="020B0602030504020204" pitchFamily="34" charset="0"/>
              </a:rPr>
              <a:t> [Accessed: January 5 2021].</a:t>
            </a:r>
            <a:endParaRPr lang="en-GB" sz="2400" dirty="0">
              <a:latin typeface="Lucida Sans" panose="020B0602030504020204" pitchFamily="34" charset="0"/>
            </a:endParaRPr>
          </a:p>
        </p:txBody>
      </p:sp>
    </p:spTree>
    <p:extLst>
      <p:ext uri="{BB962C8B-B14F-4D97-AF65-F5344CB8AC3E}">
        <p14:creationId xmlns:p14="http://schemas.microsoft.com/office/powerpoint/2010/main" val="564251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352928" cy="719931"/>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0000"/>
                </a:solidFill>
                <a:latin typeface="Lucida Sans" panose="020B0602030504020204" pitchFamily="34" charset="0"/>
                <a:ea typeface="ＭＳ Ｐゴシック" panose="020B0600070205080204" pitchFamily="34" charset="-128"/>
              </a:rPr>
              <a:t>Florian &amp; Rouse (2009)</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052736"/>
            <a:ext cx="4386138" cy="4690839"/>
          </a:xfrm>
        </p:spPr>
        <p:txBody>
          <a:bodyPr rtlCol="0">
            <a:normAutofit/>
          </a:bodyPr>
          <a:lstStyle/>
          <a:p>
            <a:pPr marL="0" indent="0">
              <a:buNone/>
              <a:defRPr/>
            </a:pPr>
            <a:r>
              <a:rPr lang="cy-GB" altLang="cy-GB" dirty="0">
                <a:latin typeface="Lucida Sans" pitchFamily="34" charset="0"/>
              </a:rPr>
              <a:t>Rhwystrau rhag cynhwysiant:</a:t>
            </a:r>
          </a:p>
          <a:p>
            <a:pPr>
              <a:defRPr/>
            </a:pPr>
            <a:r>
              <a:rPr lang="cy-GB" altLang="cy-GB" dirty="0">
                <a:latin typeface="Lucida Sans" pitchFamily="34" charset="0"/>
              </a:rPr>
              <a:t>Grwpio plant yn ôl gallu</a:t>
            </a:r>
          </a:p>
          <a:p>
            <a:pPr>
              <a:defRPr/>
            </a:pPr>
            <a:r>
              <a:rPr lang="cy-GB" altLang="cy-GB" dirty="0">
                <a:latin typeface="Lucida Sans" pitchFamily="34" charset="0"/>
              </a:rPr>
              <a:t>Cwricwla anhyblyg neu amherthnasol</a:t>
            </a:r>
          </a:p>
          <a:p>
            <a:pPr>
              <a:defRPr/>
            </a:pPr>
            <a:r>
              <a:rPr lang="cy-GB" altLang="cy-GB" dirty="0">
                <a:latin typeface="Lucida Sans" pitchFamily="34" charset="0"/>
              </a:rPr>
              <a:t>Dulliau asesu amhriodol</a:t>
            </a:r>
          </a:p>
          <a:p>
            <a:pPr>
              <a:defRPr/>
            </a:pPr>
            <a:r>
              <a:rPr lang="cy-GB" altLang="cy-GB" dirty="0">
                <a:latin typeface="Lucida Sans" pitchFamily="34" charset="0"/>
              </a:rPr>
              <a:t>Athrawon </a:t>
            </a:r>
            <a:r>
              <a:rPr lang="cy-GB" altLang="cy-GB" dirty="0" smtClean="0">
                <a:latin typeface="Lucida Sans" pitchFamily="34" charset="0"/>
              </a:rPr>
              <a:t>heb eu paratoi'n ddigonol</a:t>
            </a:r>
          </a:p>
        </p:txBody>
      </p:sp>
      <p:sp>
        <p:nvSpPr>
          <p:cNvPr id="5124" name="Rectangle 6"/>
          <p:cNvSpPr>
            <a:spLocks noGrp="1" noChangeArrowheads="1"/>
          </p:cNvSpPr>
          <p:nvPr>
            <p:ph type="body" sz="half" idx="2"/>
          </p:nvPr>
        </p:nvSpPr>
        <p:spPr>
          <a:xfrm>
            <a:off x="4788024" y="1124744"/>
            <a:ext cx="4176712" cy="4621611"/>
          </a:xfrm>
        </p:spPr>
        <p:txBody>
          <a:bodyPr rtlCol="0">
            <a:normAutofit/>
          </a:bodyPr>
          <a:lstStyle/>
          <a:p>
            <a:pPr marL="0" indent="0">
              <a:buNone/>
              <a:defRPr/>
            </a:pPr>
            <a:r>
              <a:rPr lang="en-US" altLang="en-US" kern="0" dirty="0" smtClean="0">
                <a:solidFill>
                  <a:srgbClr val="002060"/>
                </a:solidFill>
                <a:latin typeface="Lucida Sans" panose="020B0602030504020204" pitchFamily="34" charset="0"/>
                <a:ea typeface="ＭＳ Ｐゴシック" panose="020B0600070205080204" pitchFamily="34" charset="-128"/>
              </a:rPr>
              <a:t>Barriers to inclusion:</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Grouping children according to ability</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Inflexible or irrelevant curricula</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Inappropriate assessment methods</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Inadequately prepared teachers</a:t>
            </a:r>
          </a:p>
          <a:p>
            <a:pPr>
              <a:defRPr/>
            </a:pPr>
            <a:endParaRPr lang="en-US" altLang="en-US"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10198077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83568" y="404813"/>
            <a:ext cx="7088832" cy="720725"/>
          </a:xfrm>
        </p:spPr>
        <p:txBody>
          <a:bodyPr rtlCol="0">
            <a:noAutofit/>
          </a:bodyPr>
          <a:lstStyle/>
          <a:p>
            <a:pPr eaLnBrk="1" fontAlgn="auto" hangingPunct="1">
              <a:spcAft>
                <a:spcPts val="0"/>
              </a:spcAft>
              <a:defRPr/>
            </a:pPr>
            <a:r>
              <a:rPr lang="en-GB" altLang="cy-GB" sz="3200" dirty="0" smtClean="0">
                <a:solidFill>
                  <a:srgbClr val="002060"/>
                </a:solidFill>
                <a:latin typeface="Lucida Sans" pitchFamily="34" charset="0"/>
              </a:rPr>
              <a:t>Clough &amp; Clough (2013)</a:t>
            </a:r>
          </a:p>
        </p:txBody>
      </p:sp>
      <p:sp>
        <p:nvSpPr>
          <p:cNvPr id="5123" name="Rectangle 5"/>
          <p:cNvSpPr>
            <a:spLocks noGrp="1" noChangeArrowheads="1"/>
          </p:cNvSpPr>
          <p:nvPr>
            <p:ph type="body" sz="half" idx="4294967295"/>
          </p:nvPr>
        </p:nvSpPr>
        <p:spPr>
          <a:xfrm>
            <a:off x="0" y="1268413"/>
            <a:ext cx="4025900" cy="4475162"/>
          </a:xfrm>
        </p:spPr>
        <p:txBody>
          <a:bodyPr rtlCol="0">
            <a:normAutofit/>
          </a:bodyPr>
          <a:lstStyle/>
          <a:p>
            <a:pPr algn="just">
              <a:spcBef>
                <a:spcPts val="600"/>
              </a:spcBef>
              <a:defRPr/>
            </a:pP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2" name="TextBox 1"/>
          <p:cNvSpPr txBox="1"/>
          <p:nvPr/>
        </p:nvSpPr>
        <p:spPr>
          <a:xfrm>
            <a:off x="251520" y="1556792"/>
            <a:ext cx="8568952" cy="3354765"/>
          </a:xfrm>
          <a:prstGeom prst="rect">
            <a:avLst/>
          </a:prstGeom>
          <a:noFill/>
        </p:spPr>
        <p:txBody>
          <a:bodyPr wrap="square" rtlCol="0">
            <a:spAutoFit/>
          </a:bodyPr>
          <a:lstStyle/>
          <a:p>
            <a:r>
              <a:rPr lang="en-GB" sz="3600" dirty="0" smtClean="0">
                <a:latin typeface="Lucida Sans" panose="020B0602030504020204" pitchFamily="34" charset="0"/>
              </a:rPr>
              <a:t>“There can be no such thing as a fully inclusive, ‘arrived-at’ institution or society.”</a:t>
            </a:r>
          </a:p>
          <a:p>
            <a:pPr algn="r"/>
            <a:r>
              <a:rPr lang="en-GB" sz="2400" dirty="0" smtClean="0">
                <a:latin typeface="Lucida Sans" panose="020B0602030504020204" pitchFamily="34" charset="0"/>
              </a:rPr>
              <a:t>(Clough and Clough, 2013, cited in </a:t>
            </a:r>
            <a:r>
              <a:rPr lang="en-GB" sz="2400" dirty="0" err="1" smtClean="0">
                <a:latin typeface="Lucida Sans" panose="020B0602030504020204" pitchFamily="34" charset="0"/>
              </a:rPr>
              <a:t>Nutbrown</a:t>
            </a:r>
            <a:r>
              <a:rPr lang="en-GB" sz="2400" dirty="0" smtClean="0">
                <a:latin typeface="Lucida Sans" panose="020B0602030504020204" pitchFamily="34" charset="0"/>
              </a:rPr>
              <a:t> and Clough, 2013: 3).</a:t>
            </a:r>
          </a:p>
          <a:p>
            <a:pPr algn="r"/>
            <a:endParaRPr lang="en-GB" sz="2000" dirty="0">
              <a:latin typeface="Lucida Sans" panose="020B0602030504020204" pitchFamily="34" charset="0"/>
            </a:endParaRPr>
          </a:p>
          <a:p>
            <a:endParaRPr lang="en-GB" dirty="0" smtClean="0">
              <a:latin typeface="Lucida Sans" panose="020B0602030504020204" pitchFamily="34" charset="0"/>
            </a:endParaRPr>
          </a:p>
          <a:p>
            <a:endParaRPr lang="en-GB" dirty="0">
              <a:latin typeface="Lucida Sans" panose="020B0602030504020204" pitchFamily="34" charset="0"/>
            </a:endParaRPr>
          </a:p>
        </p:txBody>
      </p:sp>
    </p:spTree>
    <p:extLst>
      <p:ext uri="{BB962C8B-B14F-4D97-AF65-F5344CB8AC3E}">
        <p14:creationId xmlns:p14="http://schemas.microsoft.com/office/powerpoint/2010/main" val="26083263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1043608" y="404813"/>
            <a:ext cx="7309817" cy="720725"/>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err="1" smtClean="0">
                <a:solidFill>
                  <a:srgbClr val="000000"/>
                </a:solidFill>
                <a:latin typeface="Lucida Sans" panose="020B0602030504020204" pitchFamily="34" charset="0"/>
                <a:ea typeface="ＭＳ Ｐゴシック" panose="020B0600070205080204" pitchFamily="34" charset="-128"/>
              </a:rPr>
              <a:t>Tegwch</a:t>
            </a:r>
            <a:r>
              <a:rPr lang="en-GB" altLang="en-US" sz="3200" kern="0" dirty="0" smtClean="0">
                <a:solidFill>
                  <a:srgbClr val="000000"/>
                </a:solidFill>
                <a:latin typeface="Lucida Sans" panose="020B0602030504020204" pitchFamily="34" charset="0"/>
                <a:ea typeface="ＭＳ Ｐゴシック" panose="020B0600070205080204" pitchFamily="34" charset="-128"/>
              </a:rPr>
              <a:t/>
            </a:r>
            <a:br>
              <a:rPr lang="en-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Equity</a:t>
            </a: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592" y="1340768"/>
            <a:ext cx="7560840" cy="4032448"/>
          </a:xfrm>
          <a:prstGeom prst="rect">
            <a:avLst/>
          </a:prstGeom>
        </p:spPr>
      </p:pic>
      <p:sp>
        <p:nvSpPr>
          <p:cNvPr id="3" name="TextBox 2"/>
          <p:cNvSpPr txBox="1"/>
          <p:nvPr/>
        </p:nvSpPr>
        <p:spPr>
          <a:xfrm flipH="1">
            <a:off x="4211960" y="5301208"/>
            <a:ext cx="4141464" cy="338554"/>
          </a:xfrm>
          <a:prstGeom prst="rect">
            <a:avLst/>
          </a:prstGeom>
          <a:noFill/>
        </p:spPr>
        <p:txBody>
          <a:bodyPr wrap="square" rtlCol="0">
            <a:spAutoFit/>
          </a:bodyPr>
          <a:lstStyle/>
          <a:p>
            <a:r>
              <a:rPr lang="en-GB" sz="1600" dirty="0" smtClean="0">
                <a:latin typeface="Lucida Sans" panose="020B0602030504020204" pitchFamily="34" charset="0"/>
              </a:rPr>
              <a:t>(National Academy of Medicine, 2018)</a:t>
            </a:r>
            <a:endParaRPr lang="en-GB" sz="1600" dirty="0">
              <a:latin typeface="Lucida Sans" panose="020B0602030504020204" pitchFamily="34" charset="0"/>
            </a:endParaRPr>
          </a:p>
        </p:txBody>
      </p:sp>
    </p:spTree>
    <p:extLst>
      <p:ext uri="{BB962C8B-B14F-4D97-AF65-F5344CB8AC3E}">
        <p14:creationId xmlns:p14="http://schemas.microsoft.com/office/powerpoint/2010/main" val="249411180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332657"/>
            <a:ext cx="8352928" cy="756692"/>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800" kern="0" dirty="0" smtClean="0">
                <a:solidFill>
                  <a:srgbClr val="000000"/>
                </a:solidFill>
                <a:latin typeface="Lucida Sans" panose="020B0602030504020204" pitchFamily="34" charset="0"/>
                <a:ea typeface="ＭＳ Ｐゴシック" panose="020B0600070205080204" pitchFamily="34" charset="-128"/>
              </a:rPr>
              <a:t>Beth yw ‘tegwch’?</a:t>
            </a:r>
            <a:r>
              <a:rPr lang="en-GB" altLang="en-US" sz="2800" kern="0" dirty="0">
                <a:solidFill>
                  <a:srgbClr val="000000"/>
                </a:solidFill>
                <a:latin typeface="Lucida Sans" panose="020B0602030504020204" pitchFamily="34" charset="0"/>
                <a:ea typeface="ＭＳ Ｐゴシック" panose="020B0600070205080204" pitchFamily="34" charset="-128"/>
              </a:rPr>
              <a:t/>
            </a:r>
            <a:br>
              <a:rPr lang="en-GB" altLang="en-US" sz="2800" kern="0" dirty="0">
                <a:solidFill>
                  <a:srgbClr val="000000"/>
                </a:solidFill>
                <a:latin typeface="Lucida Sans" panose="020B0602030504020204" pitchFamily="34" charset="0"/>
                <a:ea typeface="ＭＳ Ｐゴシック" panose="020B0600070205080204" pitchFamily="34" charset="-128"/>
              </a:rPr>
            </a:br>
            <a:r>
              <a:rPr lang="en-GB" altLang="en-US" sz="2800" kern="0" dirty="0" smtClean="0">
                <a:solidFill>
                  <a:srgbClr val="002060"/>
                </a:solidFill>
                <a:latin typeface="Lucida Sans" panose="020B0602030504020204" pitchFamily="34" charset="0"/>
                <a:ea typeface="ＭＳ Ｐゴシック" panose="020B0600070205080204" pitchFamily="34" charset="-128"/>
              </a:rPr>
              <a:t>What is ‘equity’?</a:t>
            </a: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556792"/>
            <a:ext cx="4386138" cy="4186783"/>
          </a:xfrm>
        </p:spPr>
        <p:txBody>
          <a:bodyPr rtlCol="0">
            <a:normAutofit/>
          </a:bodyPr>
          <a:lstStyle/>
          <a:p>
            <a:pPr>
              <a:defRPr/>
            </a:pPr>
            <a:r>
              <a:rPr lang="cy-GB" altLang="cy-GB" dirty="0" smtClean="0">
                <a:latin typeface="Lucida Sans" pitchFamily="34" charset="0"/>
              </a:rPr>
              <a:t>PAWB yn cael cyfleoedd </a:t>
            </a:r>
            <a:r>
              <a:rPr lang="cy-GB" altLang="cy-GB" dirty="0">
                <a:latin typeface="Lucida Sans" pitchFamily="34" charset="0"/>
              </a:rPr>
              <a:t>i </a:t>
            </a:r>
            <a:r>
              <a:rPr lang="cy-GB" altLang="cy-GB" dirty="0" smtClean="0">
                <a:latin typeface="Lucida Sans" pitchFamily="34" charset="0"/>
              </a:rPr>
              <a:t>gyflawni’u potensial </a:t>
            </a:r>
            <a:r>
              <a:rPr lang="cy-GB" altLang="cy-GB" dirty="0">
                <a:latin typeface="Lucida Sans" pitchFamily="34" charset="0"/>
              </a:rPr>
              <a:t>llawn</a:t>
            </a:r>
          </a:p>
          <a:p>
            <a:pPr>
              <a:defRPr/>
            </a:pPr>
            <a:r>
              <a:rPr lang="cy-GB" altLang="cy-GB" dirty="0">
                <a:latin typeface="Lucida Sans" pitchFamily="34" charset="0"/>
              </a:rPr>
              <a:t>Tegwch</a:t>
            </a:r>
          </a:p>
          <a:p>
            <a:pPr marL="0" indent="0" algn="r">
              <a:buNone/>
              <a:defRPr/>
            </a:pPr>
            <a:r>
              <a:rPr lang="cy-GB" altLang="cy-GB" sz="2000" dirty="0">
                <a:latin typeface="Lucida Sans" pitchFamily="34" charset="0"/>
              </a:rPr>
              <a:t>(</a:t>
            </a:r>
            <a:r>
              <a:rPr lang="cy-GB" altLang="cy-GB" sz="2000" dirty="0" err="1">
                <a:latin typeface="Lucida Sans" pitchFamily="34" charset="0"/>
              </a:rPr>
              <a:t>Cohen</a:t>
            </a:r>
            <a:r>
              <a:rPr lang="cy-GB" altLang="cy-GB" sz="2000" dirty="0">
                <a:latin typeface="Lucida Sans" pitchFamily="34" charset="0"/>
              </a:rPr>
              <a:t>, 2009</a:t>
            </a:r>
            <a:r>
              <a:rPr lang="cy-GB" altLang="cy-GB" sz="2000" dirty="0" smtClean="0">
                <a:latin typeface="Lucida Sans" pitchFamily="34" charset="0"/>
              </a:rPr>
              <a:t>)</a:t>
            </a:r>
          </a:p>
          <a:p>
            <a:pPr marL="0" indent="0" algn="r">
              <a:buNone/>
              <a:defRPr/>
            </a:pPr>
            <a:endParaRPr lang="cy-GB" altLang="cy-GB" sz="2000" dirty="0">
              <a:latin typeface="Lucida Sans" pitchFamily="34" charset="0"/>
            </a:endParaRPr>
          </a:p>
        </p:txBody>
      </p:sp>
      <p:sp>
        <p:nvSpPr>
          <p:cNvPr id="5124" name="Rectangle 6"/>
          <p:cNvSpPr>
            <a:spLocks noGrp="1" noChangeArrowheads="1"/>
          </p:cNvSpPr>
          <p:nvPr>
            <p:ph type="body" sz="half" idx="2"/>
          </p:nvPr>
        </p:nvSpPr>
        <p:spPr>
          <a:xfrm>
            <a:off x="4788024" y="1556792"/>
            <a:ext cx="4176712" cy="4189563"/>
          </a:xfrm>
        </p:spPr>
        <p:txBody>
          <a:bodyPr rtlCol="0">
            <a:normAutofit/>
          </a:bodyPr>
          <a:lstStyle/>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ALL have opportunities to achieve full potential</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Fairness</a:t>
            </a:r>
          </a:p>
          <a:p>
            <a:pPr marL="0" indent="0" algn="r">
              <a:buNone/>
              <a:defRPr/>
            </a:pPr>
            <a:r>
              <a:rPr lang="en-US" altLang="en-US" sz="2000" kern="0" dirty="0" smtClean="0">
                <a:solidFill>
                  <a:srgbClr val="002060"/>
                </a:solidFill>
                <a:latin typeface="Lucida Sans" panose="020B0602030504020204" pitchFamily="34" charset="0"/>
                <a:ea typeface="ＭＳ Ｐゴシック" panose="020B0600070205080204" pitchFamily="34" charset="-128"/>
              </a:rPr>
              <a:t>(Cohen, 2009)</a:t>
            </a:r>
          </a:p>
        </p:txBody>
      </p:sp>
    </p:spTree>
    <p:extLst>
      <p:ext uri="{BB962C8B-B14F-4D97-AF65-F5344CB8AC3E}">
        <p14:creationId xmlns:p14="http://schemas.microsoft.com/office/powerpoint/2010/main" val="130346646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83568" y="404813"/>
            <a:ext cx="7088832" cy="720725"/>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Darllen </a:t>
            </a:r>
            <a:r>
              <a:rPr lang="cy-GB" altLang="en-US" sz="3200" kern="0" dirty="0" err="1" smtClean="0">
                <a:solidFill>
                  <a:srgbClr val="000000"/>
                </a:solidFill>
                <a:latin typeface="Lucida Sans" panose="020B0602030504020204" pitchFamily="34" charset="0"/>
                <a:ea typeface="ＭＳ Ｐゴシック" panose="020B0600070205080204" pitchFamily="34" charset="-128"/>
              </a:rPr>
              <a:t>awgrymiedig</a:t>
            </a:r>
            <a:r>
              <a:rPr lang="cy-GB" altLang="en-US" sz="3200" kern="0" dirty="0">
                <a:solidFill>
                  <a:srgbClr val="000000"/>
                </a:solidFill>
                <a:latin typeface="Lucida Sans" panose="020B0602030504020204" pitchFamily="34" charset="0"/>
                <a:ea typeface="ＭＳ Ｐゴシック" panose="020B0600070205080204" pitchFamily="34" charset="-128"/>
              </a:rPr>
              <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Suggested reading</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4294967295"/>
          </p:nvPr>
        </p:nvSpPr>
        <p:spPr>
          <a:xfrm>
            <a:off x="0" y="1268413"/>
            <a:ext cx="4025900" cy="4475162"/>
          </a:xfrm>
        </p:spPr>
        <p:txBody>
          <a:bodyPr rtlCol="0">
            <a:normAutofit/>
          </a:bodyPr>
          <a:lstStyle/>
          <a:p>
            <a:pPr algn="just">
              <a:spcBef>
                <a:spcPts val="600"/>
              </a:spcBef>
              <a:defRPr/>
            </a:pP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2" name="TextBox 1"/>
          <p:cNvSpPr txBox="1"/>
          <p:nvPr/>
        </p:nvSpPr>
        <p:spPr>
          <a:xfrm>
            <a:off x="251520" y="1556792"/>
            <a:ext cx="8568952" cy="3323987"/>
          </a:xfrm>
          <a:prstGeom prst="rect">
            <a:avLst/>
          </a:prstGeom>
          <a:noFill/>
        </p:spPr>
        <p:txBody>
          <a:bodyPr wrap="square" rtlCol="0">
            <a:spAutoFit/>
          </a:bodyPr>
          <a:lstStyle/>
          <a:p>
            <a:r>
              <a:rPr lang="en-GB" sz="2400" dirty="0" err="1">
                <a:latin typeface="Lucida Sans" panose="020B0602030504020204" pitchFamily="34" charset="0"/>
              </a:rPr>
              <a:t>Ainscow</a:t>
            </a:r>
            <a:r>
              <a:rPr lang="en-GB" sz="2400" dirty="0">
                <a:latin typeface="Lucida Sans" panose="020B0602030504020204" pitchFamily="34" charset="0"/>
              </a:rPr>
              <a:t>, M. and Hargreaves, A</a:t>
            </a:r>
            <a:r>
              <a:rPr lang="en-GB" sz="2400" dirty="0" smtClean="0">
                <a:latin typeface="Lucida Sans" panose="020B0602030504020204" pitchFamily="34" charset="0"/>
              </a:rPr>
              <a:t>. (2016) ‘Collaboration </a:t>
            </a:r>
            <a:r>
              <a:rPr lang="en-GB" sz="2400" dirty="0">
                <a:latin typeface="Lucida Sans" panose="020B0602030504020204" pitchFamily="34" charset="0"/>
              </a:rPr>
              <a:t>as a strategy for promoting equity in education: possibilities and </a:t>
            </a:r>
            <a:r>
              <a:rPr lang="en-GB" sz="2400" dirty="0" smtClean="0">
                <a:latin typeface="Lucida Sans" panose="020B0602030504020204" pitchFamily="34" charset="0"/>
              </a:rPr>
              <a:t>barriers’,</a:t>
            </a:r>
            <a:r>
              <a:rPr lang="en-GB" sz="2400" dirty="0">
                <a:latin typeface="Lucida Sans" panose="020B0602030504020204" pitchFamily="34" charset="0"/>
              </a:rPr>
              <a:t> </a:t>
            </a:r>
            <a:r>
              <a:rPr lang="en-GB" sz="2400" i="1" dirty="0">
                <a:latin typeface="Lucida Sans" panose="020B0602030504020204" pitchFamily="34" charset="0"/>
              </a:rPr>
              <a:t>Journal of Professional capital and community</a:t>
            </a:r>
            <a:r>
              <a:rPr lang="en-GB" sz="2400" dirty="0" smtClean="0">
                <a:latin typeface="Lucida Sans" panose="020B0602030504020204" pitchFamily="34" charset="0"/>
              </a:rPr>
              <a:t>. On-line]. Available at</a:t>
            </a:r>
            <a:r>
              <a:rPr lang="en-GB" sz="2400" dirty="0">
                <a:latin typeface="Lucida Sans" panose="020B0602030504020204" pitchFamily="34" charset="0"/>
              </a:rPr>
              <a:t>: </a:t>
            </a:r>
            <a:r>
              <a:rPr lang="en-GB" sz="2400" dirty="0">
                <a:latin typeface="Lucida Sans" panose="020B0602030504020204" pitchFamily="34" charset="0"/>
                <a:hlinkClick r:id="rId3"/>
              </a:rPr>
              <a:t>https://</a:t>
            </a:r>
            <a:r>
              <a:rPr lang="en-GB" sz="2400" dirty="0" smtClean="0">
                <a:latin typeface="Lucida Sans" panose="020B0602030504020204" pitchFamily="34" charset="0"/>
                <a:hlinkClick r:id="rId3"/>
              </a:rPr>
              <a:t>www.cscjes-cronfa.co.uk/api/storage/2a6d51d2-92c2-45e3-97a8-2567619e7fb6/Ainscow-paper-for-JPCC-February-2016.pdf</a:t>
            </a:r>
            <a:r>
              <a:rPr lang="en-GB" sz="2400" dirty="0" smtClean="0">
                <a:latin typeface="Lucida Sans" panose="020B0602030504020204" pitchFamily="34" charset="0"/>
              </a:rPr>
              <a:t> [Accessed: January 5 2021].</a:t>
            </a:r>
            <a:endParaRPr lang="en-GB" sz="2400" dirty="0">
              <a:latin typeface="Lucida Sans" panose="020B0602030504020204" pitchFamily="34" charset="0"/>
            </a:endParaRPr>
          </a:p>
          <a:p>
            <a:endParaRPr lang="en-GB" dirty="0">
              <a:latin typeface="Lucida Sans" panose="020B0602030504020204" pitchFamily="34" charset="0"/>
            </a:endParaRPr>
          </a:p>
        </p:txBody>
      </p:sp>
    </p:spTree>
    <p:extLst>
      <p:ext uri="{BB962C8B-B14F-4D97-AF65-F5344CB8AC3E}">
        <p14:creationId xmlns:p14="http://schemas.microsoft.com/office/powerpoint/2010/main" val="273306754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332657"/>
            <a:ext cx="8352928" cy="756692"/>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800" kern="0" dirty="0" smtClean="0">
                <a:solidFill>
                  <a:srgbClr val="000000"/>
                </a:solidFill>
                <a:latin typeface="Lucida Sans" panose="020B0602030504020204" pitchFamily="34" charset="0"/>
                <a:ea typeface="ＭＳ Ｐゴシック" panose="020B0600070205080204" pitchFamily="34" charset="-128"/>
              </a:rPr>
              <a:t>Trafodwch...</a:t>
            </a:r>
            <a:br>
              <a:rPr lang="cy-GB" altLang="en-US" sz="2800" kern="0" dirty="0" smtClean="0">
                <a:solidFill>
                  <a:srgbClr val="000000"/>
                </a:solidFill>
                <a:latin typeface="Lucida Sans" panose="020B0602030504020204" pitchFamily="34" charset="0"/>
                <a:ea typeface="ＭＳ Ｐゴシック" panose="020B0600070205080204" pitchFamily="34" charset="-128"/>
              </a:rPr>
            </a:br>
            <a:r>
              <a:rPr lang="en-GB" altLang="en-US" sz="2800" kern="0" dirty="0" smtClean="0">
                <a:solidFill>
                  <a:srgbClr val="002060"/>
                </a:solidFill>
                <a:latin typeface="Lucida Sans" panose="020B0602030504020204" pitchFamily="34" charset="0"/>
                <a:ea typeface="ＭＳ Ｐゴシック" panose="020B0600070205080204" pitchFamily="34" charset="-128"/>
              </a:rPr>
              <a:t>Discuss…</a:t>
            </a: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556792"/>
            <a:ext cx="4386138" cy="4186783"/>
          </a:xfrm>
        </p:spPr>
        <p:txBody>
          <a:bodyPr rtlCol="0">
            <a:normAutofit/>
          </a:bodyPr>
          <a:lstStyle/>
          <a:p>
            <a:pPr marL="0" indent="0">
              <a:buNone/>
              <a:defRPr/>
            </a:pPr>
            <a:r>
              <a:rPr lang="cy-GB" altLang="cy-GB" sz="2400" dirty="0">
                <a:latin typeface="Lucida Sans" pitchFamily="34" charset="0"/>
              </a:rPr>
              <a:t>Un rheswm dros </a:t>
            </a:r>
            <a:r>
              <a:rPr lang="cy-GB" altLang="cy-GB" sz="2400" dirty="0" smtClean="0">
                <a:latin typeface="Lucida Sans" pitchFamily="34" charset="0"/>
              </a:rPr>
              <a:t>adnabod </a:t>
            </a:r>
            <a:r>
              <a:rPr lang="cy-GB" altLang="cy-GB" sz="2400" dirty="0">
                <a:latin typeface="Lucida Sans" pitchFamily="34" charset="0"/>
              </a:rPr>
              <a:t>ADY plant yw </a:t>
            </a:r>
            <a:r>
              <a:rPr lang="cy-GB" altLang="cy-GB" sz="2400" dirty="0" smtClean="0">
                <a:latin typeface="Lucida Sans" pitchFamily="34" charset="0"/>
              </a:rPr>
              <a:t>ein galluogi i ddarparu </a:t>
            </a:r>
            <a:r>
              <a:rPr lang="cy-GB" altLang="cy-GB" sz="2400" dirty="0">
                <a:latin typeface="Lucida Sans" pitchFamily="34" charset="0"/>
              </a:rPr>
              <a:t>adnoddau ychwanegol i'w galluogi i elwa o'u haddysg.</a:t>
            </a:r>
          </a:p>
          <a:p>
            <a:pPr marL="0" indent="0">
              <a:buNone/>
              <a:defRPr/>
            </a:pPr>
            <a:endParaRPr lang="cy-GB" altLang="cy-GB" sz="2400" dirty="0">
              <a:latin typeface="Lucida Sans" pitchFamily="34" charset="0"/>
            </a:endParaRPr>
          </a:p>
          <a:p>
            <a:pPr marL="0" indent="0">
              <a:buNone/>
              <a:defRPr/>
            </a:pPr>
            <a:r>
              <a:rPr lang="cy-GB" altLang="cy-GB" sz="2400" dirty="0">
                <a:latin typeface="Lucida Sans" pitchFamily="34" charset="0"/>
              </a:rPr>
              <a:t>I ba raddau y mae ystyried </a:t>
            </a:r>
            <a:r>
              <a:rPr lang="cy-GB" altLang="cy-GB" sz="2400" dirty="0" smtClean="0">
                <a:latin typeface="Lucida Sans" pitchFamily="34" charset="0"/>
              </a:rPr>
              <a:t>tegwch </a:t>
            </a:r>
            <a:r>
              <a:rPr lang="cy-GB" altLang="cy-GB" sz="2400" dirty="0">
                <a:latin typeface="Lucida Sans" pitchFamily="34" charset="0"/>
              </a:rPr>
              <a:t>yma yn drech nag anfanteision labelu plant?</a:t>
            </a:r>
            <a:endParaRPr lang="cy-GB" altLang="cy-GB" sz="2400" dirty="0" smtClean="0">
              <a:latin typeface="Lucida Sans" pitchFamily="34" charset="0"/>
            </a:endParaRPr>
          </a:p>
        </p:txBody>
      </p:sp>
      <p:sp>
        <p:nvSpPr>
          <p:cNvPr id="5124" name="Rectangle 6"/>
          <p:cNvSpPr>
            <a:spLocks noGrp="1" noChangeArrowheads="1"/>
          </p:cNvSpPr>
          <p:nvPr>
            <p:ph type="body" sz="half" idx="2"/>
          </p:nvPr>
        </p:nvSpPr>
        <p:spPr>
          <a:xfrm>
            <a:off x="4499992" y="1556792"/>
            <a:ext cx="4464744" cy="4189563"/>
          </a:xfrm>
        </p:spPr>
        <p:txBody>
          <a:bodyPr rtlCol="0">
            <a:noAutofit/>
          </a:bodyPr>
          <a:lstStyle/>
          <a:p>
            <a:pPr marL="0" indent="0">
              <a:buNone/>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One reason for identifying children’s ALN is to be able to provide additional resources to enable them to benefit from their education.</a:t>
            </a:r>
          </a:p>
          <a:p>
            <a:pPr marL="0" indent="0">
              <a:buNone/>
              <a:defRPr/>
            </a:pPr>
            <a:endParaRPr lang="en-US" altLang="en-US" sz="2400" kern="0" dirty="0">
              <a:solidFill>
                <a:srgbClr val="002060"/>
              </a:solidFill>
              <a:latin typeface="Lucida Sans" panose="020B0602030504020204" pitchFamily="34" charset="0"/>
              <a:ea typeface="ＭＳ Ｐゴシック" panose="020B0600070205080204" pitchFamily="34" charset="-128"/>
            </a:endParaRPr>
          </a:p>
          <a:p>
            <a:pPr marL="0" indent="0">
              <a:buNone/>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How far does the consideration of equity here override the disadvantages of labelling children?</a:t>
            </a:r>
          </a:p>
        </p:txBody>
      </p:sp>
    </p:spTree>
    <p:extLst>
      <p:ext uri="{BB962C8B-B14F-4D97-AF65-F5344CB8AC3E}">
        <p14:creationId xmlns:p14="http://schemas.microsoft.com/office/powerpoint/2010/main" val="19418853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332657"/>
            <a:ext cx="8352928" cy="756692"/>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800" kern="0" dirty="0" smtClean="0">
                <a:solidFill>
                  <a:srgbClr val="000000"/>
                </a:solidFill>
                <a:latin typeface="Lucida Sans" panose="020B0602030504020204" pitchFamily="34" charset="0"/>
                <a:ea typeface="ＭＳ Ｐゴシック" panose="020B0600070205080204" pitchFamily="34" charset="-128"/>
              </a:rPr>
              <a:t>Addysgeg teg</a:t>
            </a:r>
            <a:r>
              <a:rPr lang="cy-GB" altLang="en-US" sz="2800" kern="0" dirty="0">
                <a:solidFill>
                  <a:srgbClr val="000000"/>
                </a:solidFill>
                <a:latin typeface="Lucida Sans" panose="020B0602030504020204" pitchFamily="34" charset="0"/>
                <a:ea typeface="ＭＳ Ｐゴシック" panose="020B0600070205080204" pitchFamily="34" charset="-128"/>
              </a:rPr>
              <a:t/>
            </a:r>
            <a:br>
              <a:rPr lang="cy-GB" altLang="en-US" sz="2800" kern="0" dirty="0">
                <a:solidFill>
                  <a:srgbClr val="000000"/>
                </a:solidFill>
                <a:latin typeface="Lucida Sans" panose="020B0602030504020204" pitchFamily="34" charset="0"/>
                <a:ea typeface="ＭＳ Ｐゴシック" panose="020B0600070205080204" pitchFamily="34" charset="-128"/>
              </a:rPr>
            </a:br>
            <a:r>
              <a:rPr lang="en-GB" altLang="en-US" sz="2800" kern="0" dirty="0" smtClean="0">
                <a:solidFill>
                  <a:srgbClr val="002060"/>
                </a:solidFill>
                <a:latin typeface="Lucida Sans" panose="020B0602030504020204" pitchFamily="34" charset="0"/>
                <a:ea typeface="ＭＳ Ｐゴシック" panose="020B0600070205080204" pitchFamily="34" charset="-128"/>
              </a:rPr>
              <a:t>Equity pedagogy</a:t>
            </a: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556792"/>
            <a:ext cx="4386138" cy="4186783"/>
          </a:xfrm>
        </p:spPr>
        <p:txBody>
          <a:bodyPr rtlCol="0">
            <a:normAutofit/>
          </a:bodyPr>
          <a:lstStyle/>
          <a:p>
            <a:pPr>
              <a:defRPr/>
            </a:pPr>
            <a:r>
              <a:rPr lang="cy-GB" altLang="cy-GB" dirty="0">
                <a:latin typeface="Lucida Sans" pitchFamily="34" charset="0"/>
              </a:rPr>
              <a:t>Gellir gwella galluoedd plant o gefndiroedd amrywiol drwy ddulliau addysgu a dysgu priodol</a:t>
            </a:r>
          </a:p>
          <a:p>
            <a:pPr>
              <a:defRPr/>
            </a:pPr>
            <a:r>
              <a:rPr lang="cy-GB" altLang="cy-GB" dirty="0">
                <a:latin typeface="Lucida Sans" pitchFamily="34" charset="0"/>
              </a:rPr>
              <a:t>Gall ymarferwyr ddefnyddio storïau, celf, cerddoriaeth a chwarae i ysgogi dysgu</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88024" y="1556792"/>
            <a:ext cx="4176712" cy="4189563"/>
          </a:xfrm>
        </p:spPr>
        <p:txBody>
          <a:bodyPr rtlCol="0">
            <a:normAutofit/>
          </a:bodyPr>
          <a:lstStyle/>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Abilities of children from diverse backgrounds can be improved through appropriate teaching and learning styles</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Practitioners can use stories, art, music and play to stimulate learning</a:t>
            </a:r>
          </a:p>
          <a:p>
            <a:pPr marL="0" indent="0" algn="r">
              <a:buNone/>
              <a:defRPr/>
            </a:pPr>
            <a:r>
              <a:rPr lang="en-US" altLang="en-US" sz="1800" kern="0" dirty="0" smtClean="0">
                <a:solidFill>
                  <a:srgbClr val="002060"/>
                </a:solidFill>
                <a:latin typeface="Lucida Sans" panose="020B0602030504020204" pitchFamily="34" charset="0"/>
                <a:ea typeface="ＭＳ Ｐゴシック" panose="020B0600070205080204" pitchFamily="34" charset="-128"/>
              </a:rPr>
              <a:t>(</a:t>
            </a:r>
            <a:r>
              <a:rPr lang="en-US" altLang="en-US" sz="1800" kern="0" dirty="0" err="1" smtClean="0">
                <a:solidFill>
                  <a:srgbClr val="002060"/>
                </a:solidFill>
                <a:latin typeface="Lucida Sans" panose="020B0602030504020204" pitchFamily="34" charset="0"/>
                <a:ea typeface="ＭＳ Ｐゴシック" panose="020B0600070205080204" pitchFamily="34" charset="-128"/>
              </a:rPr>
              <a:t>Devarakonda</a:t>
            </a:r>
            <a:r>
              <a:rPr lang="en-US" altLang="en-US" sz="1800" kern="0" dirty="0" smtClean="0">
                <a:solidFill>
                  <a:srgbClr val="002060"/>
                </a:solidFill>
                <a:latin typeface="Lucida Sans" panose="020B0602030504020204" pitchFamily="34" charset="0"/>
                <a:ea typeface="ＭＳ Ｐゴシック" panose="020B0600070205080204" pitchFamily="34" charset="-128"/>
              </a:rPr>
              <a:t>, 2013)</a:t>
            </a:r>
          </a:p>
          <a:p>
            <a:pPr marL="0" indent="0" algn="r">
              <a:buNone/>
              <a:defRPr/>
            </a:pPr>
            <a:endParaRPr lang="en-US" altLang="en-US" sz="18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254356980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10535"/>
            <a:ext cx="7886700" cy="1325563"/>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Astudiaeth Achos</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Study</a:t>
            </a:r>
            <a:r>
              <a:rPr lang="en-GB" altLang="en-US" sz="3200" kern="0" dirty="0" smtClean="0">
                <a:solidFill>
                  <a:srgbClr val="000000"/>
                </a:solidFill>
                <a:latin typeface="Lucida Sans" panose="020B0602030504020204" pitchFamily="34" charset="0"/>
                <a:ea typeface="ＭＳ Ｐゴシック" panose="020B0600070205080204" pitchFamily="34" charset="-128"/>
              </a:rPr>
              <a:t/>
            </a:r>
            <a:br>
              <a:rPr lang="en-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2800" dirty="0" smtClean="0">
              <a:solidFill>
                <a:srgbClr val="002060"/>
              </a:solidFill>
              <a:latin typeface="Lucida Sans" pitchFamily="34" charset="0"/>
            </a:endParaRPr>
          </a:p>
        </p:txBody>
      </p:sp>
      <p:sp>
        <p:nvSpPr>
          <p:cNvPr id="2" name="Content Placeholder 1"/>
          <p:cNvSpPr>
            <a:spLocks noGrp="1"/>
          </p:cNvSpPr>
          <p:nvPr>
            <p:ph sz="half" idx="1"/>
          </p:nvPr>
        </p:nvSpPr>
        <p:spPr>
          <a:xfrm>
            <a:off x="251520" y="1772816"/>
            <a:ext cx="3024336" cy="4404147"/>
          </a:xfrm>
        </p:spPr>
        <p:txBody>
          <a:bodyPr>
            <a:normAutofit/>
          </a:bodyPr>
          <a:lstStyle/>
          <a:p>
            <a:pPr marL="0" indent="0">
              <a:buNone/>
            </a:pPr>
            <a:r>
              <a:rPr lang="cy-GB" altLang="en-US" sz="2000" kern="0" dirty="0" err="1">
                <a:solidFill>
                  <a:srgbClr val="000000"/>
                </a:solidFill>
                <a:latin typeface="Lucida Sans" panose="020B0602030504020204" pitchFamily="34" charset="0"/>
                <a:ea typeface="ＭＳ Ｐゴシック" panose="020B0600070205080204" pitchFamily="34" charset="-128"/>
              </a:rPr>
              <a:t>Tedx</a:t>
            </a:r>
            <a:r>
              <a:rPr lang="cy-GB" altLang="en-US" sz="2000" kern="0" dirty="0">
                <a:solidFill>
                  <a:srgbClr val="000000"/>
                </a:solidFill>
                <a:latin typeface="Lucida Sans" panose="020B0602030504020204" pitchFamily="34" charset="0"/>
                <a:ea typeface="ＭＳ Ｐゴシック" panose="020B0600070205080204" pitchFamily="34" charset="-128"/>
              </a:rPr>
              <a:t> </a:t>
            </a:r>
            <a:r>
              <a:rPr lang="cy-GB" altLang="en-US" sz="2000" kern="0" dirty="0" err="1">
                <a:solidFill>
                  <a:srgbClr val="000000"/>
                </a:solidFill>
                <a:latin typeface="Lucida Sans" panose="020B0602030504020204" pitchFamily="34" charset="0"/>
                <a:ea typeface="ＭＳ Ｐゴシック" panose="020B0600070205080204" pitchFamily="34" charset="-128"/>
              </a:rPr>
              <a:t>Talks</a:t>
            </a:r>
            <a:r>
              <a:rPr lang="cy-GB" altLang="en-US" sz="2000" kern="0" dirty="0">
                <a:solidFill>
                  <a:srgbClr val="000000"/>
                </a:solidFill>
                <a:latin typeface="Lucida Sans" panose="020B0602030504020204" pitchFamily="34" charset="0"/>
                <a:ea typeface="ＭＳ Ｐゴシック" panose="020B0600070205080204" pitchFamily="34" charset="-128"/>
              </a:rPr>
              <a:t> (2015) ‘</a:t>
            </a:r>
            <a:r>
              <a:rPr lang="en-GB" sz="2000" dirty="0">
                <a:latin typeface="Lucida Sans" panose="020B0602030504020204" pitchFamily="34" charset="0"/>
              </a:rPr>
              <a:t>Reimagining Disability &amp; Inclusive Education’, </a:t>
            </a:r>
            <a:r>
              <a:rPr lang="en-GB" sz="2000" dirty="0">
                <a:latin typeface="Lucida Sans" panose="020B0602030504020204" pitchFamily="34" charset="0"/>
                <a:hlinkClick r:id="rId4"/>
              </a:rPr>
              <a:t>https://www.youtube.com/watch?v=CtRY_1mZWWg</a:t>
            </a:r>
            <a:endParaRPr lang="en-GB" sz="2000" dirty="0"/>
          </a:p>
        </p:txBody>
      </p:sp>
      <p:pic>
        <p:nvPicPr>
          <p:cNvPr id="4" name="CtRY_1mZWWg"/>
          <p:cNvPicPr>
            <a:picLocks noGrp="1" noRot="1" noChangeAspect="1"/>
          </p:cNvPicPr>
          <p:nvPr>
            <p:ph sz="half" idx="2"/>
            <a:videoFile r:link="rId1"/>
          </p:nvPr>
        </p:nvPicPr>
        <p:blipFill>
          <a:blip r:embed="rId5"/>
          <a:stretch>
            <a:fillRect/>
          </a:stretch>
        </p:blipFill>
        <p:spPr>
          <a:xfrm>
            <a:off x="3257946" y="1484784"/>
            <a:ext cx="5490518" cy="3888432"/>
          </a:xfrm>
          <a:prstGeom prst="rect">
            <a:avLst/>
          </a:prstGeom>
        </p:spPr>
      </p:pic>
    </p:spTree>
    <p:extLst>
      <p:ext uri="{BB962C8B-B14F-4D97-AF65-F5344CB8AC3E}">
        <p14:creationId xmlns:p14="http://schemas.microsoft.com/office/powerpoint/2010/main" val="205377843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sz="3200" dirty="0">
                <a:latin typeface="Lucida Sans" panose="020B0602030504020204" pitchFamily="34" charset="0"/>
              </a:rPr>
              <a:t>Gwahaniaethu uniongyrchol </a:t>
            </a:r>
            <a:br>
              <a:rPr lang="cy-GB" sz="3200" dirty="0">
                <a:latin typeface="Lucida Sans" panose="020B0602030504020204" pitchFamily="34" charset="0"/>
              </a:rPr>
            </a:br>
            <a:r>
              <a:rPr lang="cy-GB" sz="3200" dirty="0" smtClean="0">
                <a:solidFill>
                  <a:srgbClr val="002060"/>
                </a:solidFill>
                <a:latin typeface="Lucida Sans" panose="020B0602030504020204" pitchFamily="34" charset="0"/>
              </a:rPr>
              <a:t>Direct </a:t>
            </a:r>
            <a:r>
              <a:rPr lang="en-GB" altLang="en-US" sz="3200" kern="0" dirty="0" smtClean="0">
                <a:solidFill>
                  <a:srgbClr val="002060"/>
                </a:solidFill>
                <a:latin typeface="Lucida Sans" panose="020B0602030504020204" pitchFamily="34" charset="0"/>
                <a:ea typeface="ＭＳ Ｐゴシック" panose="020B0600070205080204" pitchFamily="34" charset="-128"/>
              </a:rPr>
              <a:t>discrimination</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268413"/>
            <a:ext cx="4098106" cy="4475162"/>
          </a:xfrm>
        </p:spPr>
        <p:txBody>
          <a:bodyPr rtlCol="0">
            <a:normAutofit/>
          </a:bodyPr>
          <a:lstStyle/>
          <a:p>
            <a:pPr eaLnBrk="1" fontAlgn="auto" hangingPunct="1">
              <a:spcAft>
                <a:spcPts val="0"/>
              </a:spcAft>
              <a:defRPr/>
            </a:pPr>
            <a:r>
              <a:rPr lang="cy-GB" dirty="0">
                <a:latin typeface="Lucida Sans" panose="020B0602030504020204" pitchFamily="34" charset="0"/>
              </a:rPr>
              <a:t>Trin plant yn llai ffafriol na phlant eraill oherwydd eu hethnigrwydd, </a:t>
            </a:r>
            <a:r>
              <a:rPr lang="cy-GB" dirty="0" smtClean="0">
                <a:latin typeface="Lucida Sans" panose="020B0602030504020204" pitchFamily="34" charset="0"/>
              </a:rPr>
              <a:t>rhywedd ac </a:t>
            </a:r>
            <a:r>
              <a:rPr lang="cy-GB" dirty="0">
                <a:latin typeface="Lucida Sans" panose="020B0602030504020204" pitchFamily="34" charset="0"/>
              </a:rPr>
              <a:t>ati ...</a:t>
            </a:r>
          </a:p>
          <a:p>
            <a:pPr eaLnBrk="1" fontAlgn="auto" hangingPunct="1">
              <a:spcAft>
                <a:spcPts val="0"/>
              </a:spcAft>
              <a:defRPr/>
            </a:pPr>
            <a:r>
              <a:rPr lang="cy-GB" b="1" dirty="0">
                <a:latin typeface="Lucida Sans" panose="020B0602030504020204" pitchFamily="34" charset="0"/>
              </a:rPr>
              <a:t>Anghyfreithlon</a:t>
            </a:r>
            <a:endParaRPr lang="cy-GB" altLang="cy-GB" b="1"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eaLnBrk="1" fontAlgn="auto" hangingPunct="1">
              <a:spcAft>
                <a:spcPts val="0"/>
              </a:spcAft>
              <a:defRPr/>
            </a:pPr>
            <a:r>
              <a:rPr lang="en-GB" altLang="cy-GB" sz="2600" dirty="0" smtClean="0">
                <a:solidFill>
                  <a:srgbClr val="002060"/>
                </a:solidFill>
                <a:latin typeface="Lucida Sans" pitchFamily="34" charset="0"/>
              </a:rPr>
              <a:t>Treating children less favourably than other children because of their ethnicity, gender and so on…</a:t>
            </a:r>
          </a:p>
          <a:p>
            <a:pPr eaLnBrk="1" fontAlgn="auto" hangingPunct="1">
              <a:spcAft>
                <a:spcPts val="0"/>
              </a:spcAft>
              <a:defRPr/>
            </a:pPr>
            <a:r>
              <a:rPr lang="en-GB" altLang="cy-GB" sz="2600" b="1" dirty="0" smtClean="0">
                <a:solidFill>
                  <a:srgbClr val="002060"/>
                </a:solidFill>
                <a:latin typeface="Lucida Sans" pitchFamily="34" charset="0"/>
              </a:rPr>
              <a:t>Unlawful</a:t>
            </a:r>
          </a:p>
          <a:p>
            <a:pPr marL="0" indent="0" eaLnBrk="1" fontAlgn="auto" hangingPunct="1">
              <a:spcAft>
                <a:spcPts val="0"/>
              </a:spcAft>
              <a:buNone/>
              <a:defRPr/>
            </a:pPr>
            <a:endParaRPr lang="en-GB" altLang="cy-GB" sz="2600" dirty="0">
              <a:solidFill>
                <a:srgbClr val="0000FF"/>
              </a:solidFill>
              <a:latin typeface="Lucida Sans" pitchFamily="34" charset="0"/>
            </a:endParaRPr>
          </a:p>
          <a:p>
            <a:pPr marL="0" indent="0" algn="r" eaLnBrk="1" fontAlgn="auto" hangingPunct="1">
              <a:spcAft>
                <a:spcPts val="0"/>
              </a:spcAft>
              <a:buNone/>
              <a:defRPr/>
            </a:pPr>
            <a:r>
              <a:rPr lang="en-GB" altLang="cy-GB" sz="2000" dirty="0" smtClean="0">
                <a:solidFill>
                  <a:srgbClr val="002060"/>
                </a:solidFill>
                <a:latin typeface="Lucida Sans" pitchFamily="34" charset="0"/>
              </a:rPr>
              <a:t>(Equality and Human Rights Commission, 2018)</a:t>
            </a:r>
          </a:p>
        </p:txBody>
      </p:sp>
    </p:spTree>
    <p:extLst>
      <p:ext uri="{BB962C8B-B14F-4D97-AF65-F5344CB8AC3E}">
        <p14:creationId xmlns:p14="http://schemas.microsoft.com/office/powerpoint/2010/main" val="66197104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sz="3200" dirty="0">
                <a:latin typeface="Lucida Sans" panose="020B0602030504020204" pitchFamily="34" charset="0"/>
              </a:rPr>
              <a:t>Gwahaniaethu </a:t>
            </a:r>
            <a:r>
              <a:rPr lang="cy-GB" sz="3200" dirty="0" smtClean="0">
                <a:latin typeface="Lucida Sans" panose="020B0602030504020204" pitchFamily="34" charset="0"/>
              </a:rPr>
              <a:t>anuniongyrchol </a:t>
            </a:r>
            <a:r>
              <a:rPr lang="cy-GB" sz="3200" dirty="0">
                <a:latin typeface="Lucida Sans" panose="020B0602030504020204" pitchFamily="34" charset="0"/>
              </a:rPr>
              <a:t/>
            </a:r>
            <a:br>
              <a:rPr lang="cy-GB" sz="3200" dirty="0">
                <a:latin typeface="Lucida Sans" panose="020B0602030504020204" pitchFamily="34" charset="0"/>
              </a:rPr>
            </a:br>
            <a:r>
              <a:rPr lang="cy-GB" sz="3200" dirty="0" smtClean="0">
                <a:solidFill>
                  <a:srgbClr val="002060"/>
                </a:solidFill>
                <a:latin typeface="Lucida Sans" panose="020B0602030504020204" pitchFamily="34" charset="0"/>
              </a:rPr>
              <a:t>Indirect </a:t>
            </a:r>
            <a:r>
              <a:rPr lang="en-GB" altLang="en-US" sz="3200" kern="0" dirty="0" smtClean="0">
                <a:solidFill>
                  <a:srgbClr val="002060"/>
                </a:solidFill>
                <a:latin typeface="Lucida Sans" panose="020B0602030504020204" pitchFamily="34" charset="0"/>
                <a:ea typeface="ＭＳ Ｐゴシック" panose="020B0600070205080204" pitchFamily="34" charset="-128"/>
              </a:rPr>
              <a:t>discrimination</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a:bodyPr>
          <a:lstStyle/>
          <a:p>
            <a:pPr eaLnBrk="1" fontAlgn="auto" hangingPunct="1">
              <a:spcAft>
                <a:spcPts val="0"/>
              </a:spcAft>
              <a:defRPr/>
            </a:pPr>
            <a:r>
              <a:rPr lang="cy-GB" altLang="cy-GB" dirty="0">
                <a:latin typeface="Lucida Sans" pitchFamily="34" charset="0"/>
              </a:rPr>
              <a:t>Pan ddarperir darpariaeth (gofal, addysg) yn yr un ffordd ar gyfer pob plentyn ond mae hyn yn anfanteisio ar rai plant oherwydd eu hethnigrwydd, eu </a:t>
            </a:r>
            <a:r>
              <a:rPr lang="cy-GB" altLang="cy-GB" dirty="0" smtClean="0">
                <a:latin typeface="Lucida Sans" pitchFamily="34" charset="0"/>
              </a:rPr>
              <a:t>rhyw ac </a:t>
            </a:r>
            <a:r>
              <a:rPr lang="cy-GB" altLang="cy-GB" dirty="0">
                <a:latin typeface="Lucida Sans" pitchFamily="34" charset="0"/>
              </a:rPr>
              <a:t>yn y blaen</a:t>
            </a:r>
          </a:p>
          <a:p>
            <a:pPr eaLnBrk="1" fontAlgn="auto" hangingPunct="1">
              <a:spcAft>
                <a:spcPts val="0"/>
              </a:spcAft>
              <a:defRPr/>
            </a:pPr>
            <a:r>
              <a:rPr lang="cy-GB" altLang="cy-GB" dirty="0">
                <a:latin typeface="Lucida Sans" pitchFamily="34" charset="0"/>
              </a:rPr>
              <a:t>Gellir ei ystyried yn anghyfreithlon</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eaLnBrk="1" fontAlgn="auto" hangingPunct="1">
              <a:spcAft>
                <a:spcPts val="0"/>
              </a:spcAft>
              <a:defRPr/>
            </a:pPr>
            <a:r>
              <a:rPr lang="en-GB" altLang="cy-GB" sz="2600" dirty="0" smtClean="0">
                <a:solidFill>
                  <a:srgbClr val="002060"/>
                </a:solidFill>
                <a:latin typeface="Lucida Sans" pitchFamily="34" charset="0"/>
              </a:rPr>
              <a:t>When provision (care, education) is delivered in the same way for all children but this disadvantages some children because of their ethnicity, gender and so on</a:t>
            </a:r>
          </a:p>
          <a:p>
            <a:pPr eaLnBrk="1" fontAlgn="auto" hangingPunct="1">
              <a:spcAft>
                <a:spcPts val="0"/>
              </a:spcAft>
              <a:defRPr/>
            </a:pPr>
            <a:r>
              <a:rPr lang="en-GB" altLang="cy-GB" sz="2600" dirty="0" smtClean="0">
                <a:solidFill>
                  <a:srgbClr val="002060"/>
                </a:solidFill>
                <a:latin typeface="Lucida Sans" pitchFamily="34" charset="0"/>
              </a:rPr>
              <a:t>Can be deemed unlawful</a:t>
            </a:r>
            <a:endParaRPr lang="en-GB" altLang="cy-GB" sz="2600" dirty="0">
              <a:solidFill>
                <a:srgbClr val="002060"/>
              </a:solidFill>
              <a:latin typeface="Lucida Sans" pitchFamily="34" charset="0"/>
            </a:endParaRPr>
          </a:p>
          <a:p>
            <a:pPr marL="0" indent="0" algn="r" eaLnBrk="1" fontAlgn="auto" hangingPunct="1">
              <a:spcAft>
                <a:spcPts val="0"/>
              </a:spcAft>
              <a:buNone/>
              <a:defRPr/>
            </a:pPr>
            <a:r>
              <a:rPr lang="en-GB" altLang="cy-GB" sz="2000" dirty="0" smtClean="0">
                <a:solidFill>
                  <a:srgbClr val="002060"/>
                </a:solidFill>
                <a:latin typeface="Lucida Sans" pitchFamily="34" charset="0"/>
              </a:rPr>
              <a:t>(Equality and Human Rights Commission, 2018</a:t>
            </a:r>
            <a:r>
              <a:rPr lang="en-GB" altLang="cy-GB" sz="2000" dirty="0" smtClean="0">
                <a:solidFill>
                  <a:srgbClr val="0000FF"/>
                </a:solidFill>
                <a:latin typeface="Lucida Sans" pitchFamily="34" charset="0"/>
              </a:rPr>
              <a:t>)</a:t>
            </a:r>
          </a:p>
        </p:txBody>
      </p:sp>
    </p:spTree>
    <p:extLst>
      <p:ext uri="{BB962C8B-B14F-4D97-AF65-F5344CB8AC3E}">
        <p14:creationId xmlns:p14="http://schemas.microsoft.com/office/powerpoint/2010/main" val="109829829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350222"/>
            <a:ext cx="7772400" cy="720725"/>
          </a:xfrm>
        </p:spPr>
        <p:txBody>
          <a:bodyPr rtlCol="0">
            <a:noAutofit/>
          </a:bodyPr>
          <a:lstStyle/>
          <a:p>
            <a:pPr eaLnBrk="1" fontAlgn="auto" hangingPunct="1">
              <a:spcAft>
                <a:spcPts val="0"/>
              </a:spcAft>
              <a:defRPr/>
            </a:pPr>
            <a:r>
              <a:rPr lang="cy-GB" sz="3200" dirty="0" smtClean="0">
                <a:latin typeface="Lucida Sans" panose="020B0602030504020204" pitchFamily="34" charset="0"/>
              </a:rPr>
              <a:t>Gwahaniaethu yn deillio o anabledd</a:t>
            </a:r>
            <a:br>
              <a:rPr lang="cy-GB" sz="3200" dirty="0" smtClean="0">
                <a:latin typeface="Lucida Sans" panose="020B0602030504020204" pitchFamily="34" charset="0"/>
              </a:rPr>
            </a:br>
            <a:r>
              <a:rPr lang="cy-GB" sz="3200" dirty="0" smtClean="0">
                <a:solidFill>
                  <a:srgbClr val="002060"/>
                </a:solidFill>
                <a:latin typeface="Lucida Sans" panose="020B0602030504020204" pitchFamily="34" charset="0"/>
              </a:rPr>
              <a:t>D</a:t>
            </a:r>
            <a:r>
              <a:rPr lang="en-GB" altLang="en-US" sz="3200" kern="0" dirty="0" err="1" smtClean="0">
                <a:solidFill>
                  <a:srgbClr val="002060"/>
                </a:solidFill>
                <a:latin typeface="Lucida Sans" panose="020B0602030504020204" pitchFamily="34" charset="0"/>
                <a:ea typeface="ＭＳ Ｐゴシック" panose="020B0600070205080204" pitchFamily="34" charset="-128"/>
              </a:rPr>
              <a:t>iscrimination</a:t>
            </a:r>
            <a:r>
              <a:rPr lang="en-GB" altLang="en-US" sz="3200" kern="0" dirty="0" smtClean="0">
                <a:solidFill>
                  <a:srgbClr val="002060"/>
                </a:solidFill>
                <a:latin typeface="Lucida Sans" panose="020B0602030504020204" pitchFamily="34" charset="0"/>
                <a:ea typeface="ＭＳ Ｐゴシック" panose="020B0600070205080204" pitchFamily="34" charset="-128"/>
              </a:rPr>
              <a:t> arising from disability</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a:bodyPr>
          <a:lstStyle/>
          <a:p>
            <a:pPr eaLnBrk="1" fontAlgn="auto" hangingPunct="1">
              <a:spcAft>
                <a:spcPts val="0"/>
              </a:spcAft>
              <a:defRPr/>
            </a:pPr>
            <a:r>
              <a:rPr lang="cy-GB" altLang="cy-GB" dirty="0">
                <a:latin typeface="Lucida Sans" pitchFamily="34" charset="0"/>
              </a:rPr>
              <a:t>Pan fo plant yn cael eu trin yn llai ffafriol oherwydd rhywbeth </a:t>
            </a:r>
            <a:r>
              <a:rPr lang="cy-GB" altLang="cy-GB" dirty="0" smtClean="0">
                <a:latin typeface="Lucida Sans" pitchFamily="34" charset="0"/>
              </a:rPr>
              <a:t>sydd yn </a:t>
            </a:r>
            <a:r>
              <a:rPr lang="cy-GB" altLang="cy-GB" dirty="0">
                <a:latin typeface="Lucida Sans" pitchFamily="34" charset="0"/>
              </a:rPr>
              <a:t>gysylltiedig â'u hanabledd</a:t>
            </a:r>
          </a:p>
          <a:p>
            <a:pPr eaLnBrk="1" fontAlgn="auto" hangingPunct="1">
              <a:spcAft>
                <a:spcPts val="0"/>
              </a:spcAft>
              <a:defRPr/>
            </a:pPr>
            <a:r>
              <a:rPr lang="cy-GB" altLang="cy-GB" dirty="0">
                <a:latin typeface="Lucida Sans" pitchFamily="34" charset="0"/>
              </a:rPr>
              <a:t>Pan na ellir cyfiawnhau'r arfer hwn</a:t>
            </a:r>
          </a:p>
          <a:p>
            <a:pPr eaLnBrk="1" fontAlgn="auto" hangingPunct="1">
              <a:spcAft>
                <a:spcPts val="0"/>
              </a:spcAft>
              <a:defRPr/>
            </a:pPr>
            <a:r>
              <a:rPr lang="cy-GB" altLang="cy-GB" dirty="0">
                <a:latin typeface="Lucida Sans" pitchFamily="34" charset="0"/>
              </a:rPr>
              <a:t>Gellir ei ystyried yn anghyfreithlon</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355976" y="1268413"/>
            <a:ext cx="4608511" cy="4475162"/>
          </a:xfrm>
        </p:spPr>
        <p:txBody>
          <a:bodyPr rtlCol="0">
            <a:normAutofit/>
          </a:bodyPr>
          <a:lstStyle/>
          <a:p>
            <a:pPr algn="just" eaLnBrk="1" fontAlgn="auto" hangingPunct="1">
              <a:spcAft>
                <a:spcPts val="0"/>
              </a:spcAft>
              <a:defRPr/>
            </a:pPr>
            <a:r>
              <a:rPr lang="en-GB" altLang="cy-GB" sz="2400" dirty="0" smtClean="0">
                <a:solidFill>
                  <a:srgbClr val="002060"/>
                </a:solidFill>
                <a:latin typeface="Lucida Sans" pitchFamily="34" charset="0"/>
              </a:rPr>
              <a:t>When children are treated less favourably because of something linked to their disability</a:t>
            </a:r>
          </a:p>
          <a:p>
            <a:pPr algn="just" eaLnBrk="1" fontAlgn="auto" hangingPunct="1">
              <a:spcAft>
                <a:spcPts val="0"/>
              </a:spcAft>
              <a:defRPr/>
            </a:pPr>
            <a:r>
              <a:rPr lang="en-GB" altLang="cy-GB" sz="2400" dirty="0" smtClean="0">
                <a:solidFill>
                  <a:srgbClr val="002060"/>
                </a:solidFill>
                <a:latin typeface="Lucida Sans" pitchFamily="34" charset="0"/>
              </a:rPr>
              <a:t>When this practice cannot be justified</a:t>
            </a:r>
          </a:p>
          <a:p>
            <a:pPr algn="just" eaLnBrk="1" fontAlgn="auto" hangingPunct="1">
              <a:spcAft>
                <a:spcPts val="0"/>
              </a:spcAft>
              <a:defRPr/>
            </a:pPr>
            <a:r>
              <a:rPr lang="en-GB" altLang="cy-GB" sz="2400" dirty="0" smtClean="0">
                <a:solidFill>
                  <a:srgbClr val="002060"/>
                </a:solidFill>
                <a:latin typeface="Lucida Sans" pitchFamily="34" charset="0"/>
              </a:rPr>
              <a:t>Can be deemed unlawful</a:t>
            </a:r>
          </a:p>
          <a:p>
            <a:pPr marL="0" indent="0" algn="r" eaLnBrk="1" fontAlgn="auto" hangingPunct="1">
              <a:spcAft>
                <a:spcPts val="0"/>
              </a:spcAft>
              <a:buNone/>
              <a:defRPr/>
            </a:pPr>
            <a:endParaRPr lang="en-GB" altLang="cy-GB" sz="2000" dirty="0">
              <a:solidFill>
                <a:srgbClr val="002060"/>
              </a:solidFill>
              <a:latin typeface="Lucida Sans" pitchFamily="34" charset="0"/>
            </a:endParaRPr>
          </a:p>
          <a:p>
            <a:pPr marL="0" indent="0" algn="r" eaLnBrk="1" fontAlgn="auto" hangingPunct="1">
              <a:spcAft>
                <a:spcPts val="0"/>
              </a:spcAft>
              <a:buNone/>
              <a:defRPr/>
            </a:pPr>
            <a:r>
              <a:rPr lang="en-GB" altLang="cy-GB" sz="2000" dirty="0" smtClean="0">
                <a:solidFill>
                  <a:srgbClr val="002060"/>
                </a:solidFill>
                <a:latin typeface="Lucida Sans" pitchFamily="34" charset="0"/>
              </a:rPr>
              <a:t>(Equality and Human Rights Commission, 2018)</a:t>
            </a:r>
          </a:p>
        </p:txBody>
      </p:sp>
    </p:spTree>
    <p:extLst>
      <p:ext uri="{BB962C8B-B14F-4D97-AF65-F5344CB8AC3E}">
        <p14:creationId xmlns:p14="http://schemas.microsoft.com/office/powerpoint/2010/main" val="382470930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274638"/>
            <a:ext cx="8229600" cy="5314602"/>
          </a:xfrm>
        </p:spPr>
      </p:pic>
    </p:spTree>
    <p:extLst>
      <p:ext uri="{BB962C8B-B14F-4D97-AF65-F5344CB8AC3E}">
        <p14:creationId xmlns:p14="http://schemas.microsoft.com/office/powerpoint/2010/main" val="173671815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9512" y="365126"/>
            <a:ext cx="8784975" cy="5368130"/>
          </a:xfrm>
        </p:spPr>
      </p:pic>
    </p:spTree>
    <p:extLst>
      <p:ext uri="{BB962C8B-B14F-4D97-AF65-F5344CB8AC3E}">
        <p14:creationId xmlns:p14="http://schemas.microsoft.com/office/powerpoint/2010/main" val="363011211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latin typeface="Lucida Sans" panose="020B0602030504020204" pitchFamily="34" charset="0"/>
              </a:rPr>
              <a:t>Darllenwch</a:t>
            </a:r>
            <a:r>
              <a:rPr lang="en-GB" sz="3600" dirty="0" smtClean="0">
                <a:latin typeface="Lucida Sans" panose="020B0602030504020204" pitchFamily="34" charset="0"/>
              </a:rPr>
              <a:t> yr </a:t>
            </a:r>
            <a:r>
              <a:rPr lang="en-GB" sz="3600" dirty="0" err="1" smtClean="0">
                <a:latin typeface="Lucida Sans" panose="020B0602030504020204" pitchFamily="34" charset="0"/>
              </a:rPr>
              <a:t>erthygl</a:t>
            </a:r>
            <a:r>
              <a:rPr lang="en-GB" sz="3600" dirty="0" smtClean="0">
                <a:latin typeface="Lucida Sans" panose="020B0602030504020204" pitchFamily="34" charset="0"/>
              </a:rPr>
              <a:t>…</a:t>
            </a:r>
            <a:br>
              <a:rPr lang="en-GB" sz="3600" dirty="0" smtClean="0">
                <a:latin typeface="Lucida Sans" panose="020B0602030504020204" pitchFamily="34" charset="0"/>
              </a:rPr>
            </a:br>
            <a:r>
              <a:rPr lang="en-GB" sz="3600" dirty="0" smtClean="0">
                <a:solidFill>
                  <a:srgbClr val="002060"/>
                </a:solidFill>
                <a:latin typeface="Lucida Sans" panose="020B0602030504020204" pitchFamily="34" charset="0"/>
              </a:rPr>
              <a:t>Read the article…</a:t>
            </a:r>
            <a:endParaRPr lang="en-GB" sz="3600" dirty="0">
              <a:solidFill>
                <a:srgbClr val="002060"/>
              </a:solidFill>
              <a:latin typeface="Lucida Sans" panose="020B0602030504020204" pitchFamily="34" charset="0"/>
            </a:endParaRPr>
          </a:p>
        </p:txBody>
      </p:sp>
      <p:sp>
        <p:nvSpPr>
          <p:cNvPr id="3" name="Content Placeholder 2"/>
          <p:cNvSpPr>
            <a:spLocks noGrp="1"/>
          </p:cNvSpPr>
          <p:nvPr>
            <p:ph idx="1"/>
          </p:nvPr>
        </p:nvSpPr>
        <p:spPr/>
        <p:txBody>
          <a:bodyPr>
            <a:normAutofit/>
          </a:bodyPr>
          <a:lstStyle/>
          <a:p>
            <a:pPr marL="0" indent="0">
              <a:buNone/>
            </a:pPr>
            <a:r>
              <a:rPr lang="en-GB" sz="3600" dirty="0" smtClean="0"/>
              <a:t>Saner, E. </a:t>
            </a:r>
            <a:r>
              <a:rPr lang="en-GB" sz="3600" dirty="0"/>
              <a:t>(2011) TV presenter </a:t>
            </a:r>
            <a:r>
              <a:rPr lang="en-GB" sz="3600" dirty="0" err="1"/>
              <a:t>Cerrie</a:t>
            </a:r>
            <a:r>
              <a:rPr lang="en-GB" sz="3600" dirty="0"/>
              <a:t> </a:t>
            </a:r>
            <a:r>
              <a:rPr lang="en-GB" sz="3600" dirty="0" err="1"/>
              <a:t>Burnell</a:t>
            </a:r>
            <a:r>
              <a:rPr lang="en-GB" sz="3600" dirty="0"/>
              <a:t>: 'I don't care if you are </a:t>
            </a:r>
            <a:r>
              <a:rPr lang="en-GB" sz="3600" dirty="0" smtClean="0"/>
              <a:t>offended‘. </a:t>
            </a:r>
            <a:r>
              <a:rPr lang="en-GB" sz="3600" dirty="0"/>
              <a:t>Available at: </a:t>
            </a:r>
            <a:r>
              <a:rPr lang="en-GB" sz="3600" dirty="0">
                <a:hlinkClick r:id="rId3"/>
              </a:rPr>
              <a:t>https://</a:t>
            </a:r>
            <a:r>
              <a:rPr lang="en-GB" sz="3600" dirty="0" smtClean="0">
                <a:hlinkClick r:id="rId3"/>
              </a:rPr>
              <a:t>www.theguardian.com/society/2011/feb/21/tv-presenter-cerrie-burnell</a:t>
            </a:r>
            <a:r>
              <a:rPr lang="en-GB" sz="3600" dirty="0" smtClean="0"/>
              <a:t> [Accessed: January 5 2021].</a:t>
            </a:r>
            <a:endParaRPr lang="en-GB" sz="3600" dirty="0"/>
          </a:p>
        </p:txBody>
      </p:sp>
    </p:spTree>
    <p:extLst>
      <p:ext uri="{BB962C8B-B14F-4D97-AF65-F5344CB8AC3E}">
        <p14:creationId xmlns:p14="http://schemas.microsoft.com/office/powerpoint/2010/main" val="7355368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83568" y="404813"/>
            <a:ext cx="7088832" cy="720725"/>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Cyfeiriadau</a:t>
            </a:r>
            <a:r>
              <a:rPr lang="cy-GB" altLang="en-US" sz="3200" kern="0" dirty="0">
                <a:solidFill>
                  <a:srgbClr val="000000"/>
                </a:solidFill>
                <a:latin typeface="Lucida Sans" panose="020B0602030504020204" pitchFamily="34" charset="0"/>
                <a:ea typeface="ＭＳ Ｐゴシック" panose="020B0600070205080204" pitchFamily="34" charset="-128"/>
              </a:rPr>
              <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References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4294967295"/>
          </p:nvPr>
        </p:nvSpPr>
        <p:spPr>
          <a:xfrm>
            <a:off x="0" y="1268413"/>
            <a:ext cx="4025900" cy="4475162"/>
          </a:xfrm>
        </p:spPr>
        <p:txBody>
          <a:bodyPr rtlCol="0">
            <a:normAutofit/>
          </a:bodyPr>
          <a:lstStyle/>
          <a:p>
            <a:pPr algn="just">
              <a:spcBef>
                <a:spcPts val="600"/>
              </a:spcBef>
              <a:defRPr/>
            </a:pP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2" name="TextBox 1"/>
          <p:cNvSpPr txBox="1"/>
          <p:nvPr/>
        </p:nvSpPr>
        <p:spPr>
          <a:xfrm>
            <a:off x="251520" y="1556792"/>
            <a:ext cx="8568952" cy="4524315"/>
          </a:xfrm>
          <a:prstGeom prst="rect">
            <a:avLst/>
          </a:prstGeom>
          <a:noFill/>
        </p:spPr>
        <p:txBody>
          <a:bodyPr wrap="square" rtlCol="0">
            <a:spAutoFit/>
          </a:bodyPr>
          <a:lstStyle/>
          <a:p>
            <a:r>
              <a:rPr lang="en-GB" dirty="0" smtClean="0">
                <a:latin typeface="Lucida Sans" panose="020B0602030504020204" pitchFamily="34" charset="0"/>
              </a:rPr>
              <a:t>Centre </a:t>
            </a:r>
            <a:r>
              <a:rPr lang="en-GB" dirty="0">
                <a:latin typeface="Lucida Sans" panose="020B0602030504020204" pitchFamily="34" charset="0"/>
              </a:rPr>
              <a:t>for Studies on Inclusive Education (2018) ‘The UNESCO Salamanca Statement’, </a:t>
            </a:r>
            <a:r>
              <a:rPr lang="en-GB" dirty="0">
                <a:latin typeface="Lucida Sans" panose="020B0602030504020204" pitchFamily="34" charset="0"/>
                <a:hlinkClick r:id="rId3"/>
              </a:rPr>
              <a:t>http://</a:t>
            </a:r>
            <a:r>
              <a:rPr lang="en-GB" dirty="0" smtClean="0">
                <a:latin typeface="Lucida Sans" panose="020B0602030504020204" pitchFamily="34" charset="0"/>
                <a:hlinkClick r:id="rId3"/>
              </a:rPr>
              <a:t>www.csie.org.uk/inclusion/unesco-salamanca.shtml</a:t>
            </a:r>
            <a:r>
              <a:rPr lang="en-GB" dirty="0" smtClean="0">
                <a:latin typeface="Lucida Sans" panose="020B0602030504020204" pitchFamily="34" charset="0"/>
              </a:rPr>
              <a:t> [Accessed: November 28 2018].</a:t>
            </a:r>
          </a:p>
          <a:p>
            <a:r>
              <a:rPr lang="en-GB" dirty="0" smtClean="0">
                <a:latin typeface="Lucida Sans" panose="020B0602030504020204" pitchFamily="34" charset="0"/>
              </a:rPr>
              <a:t>Cohen, L. </a:t>
            </a:r>
            <a:r>
              <a:rPr lang="en-GB" dirty="0">
                <a:latin typeface="Lucida Sans" panose="020B0602030504020204" pitchFamily="34" charset="0"/>
              </a:rPr>
              <a:t>(</a:t>
            </a:r>
            <a:r>
              <a:rPr lang="en-GB" dirty="0" smtClean="0">
                <a:latin typeface="Lucida Sans" panose="020B0602030504020204" pitchFamily="34" charset="0"/>
              </a:rPr>
              <a:t>2009) </a:t>
            </a:r>
            <a:r>
              <a:rPr lang="en-GB" dirty="0">
                <a:latin typeface="Lucida Sans" panose="020B0602030504020204" pitchFamily="34" charset="0"/>
              </a:rPr>
              <a:t>‘Educational equity for individuals with disabilities’, </a:t>
            </a:r>
            <a:r>
              <a:rPr lang="en-GB" dirty="0">
                <a:latin typeface="Lucida Sans" panose="020B0602030504020204" pitchFamily="34" charset="0"/>
                <a:hlinkClick r:id="rId4"/>
              </a:rPr>
              <a:t>http://</a:t>
            </a:r>
            <a:r>
              <a:rPr lang="en-GB" dirty="0" smtClean="0">
                <a:latin typeface="Lucida Sans" panose="020B0602030504020204" pitchFamily="34" charset="0"/>
                <a:hlinkClick r:id="rId4"/>
              </a:rPr>
              <a:t>www.cedol.org/wp-content/uploads/2012/02/59-61-2009.pdf</a:t>
            </a:r>
            <a:r>
              <a:rPr lang="en-GB" dirty="0">
                <a:latin typeface="Lucida Sans" panose="020B0602030504020204" pitchFamily="34" charset="0"/>
              </a:rPr>
              <a:t> [Accessed: November 28 2018].</a:t>
            </a:r>
          </a:p>
          <a:p>
            <a:r>
              <a:rPr lang="en-GB" dirty="0" err="1" smtClean="0">
                <a:latin typeface="Lucida Sans" panose="020B0602030504020204" pitchFamily="34" charset="0"/>
              </a:rPr>
              <a:t>Crutchley</a:t>
            </a:r>
            <a:r>
              <a:rPr lang="en-GB" dirty="0" smtClean="0">
                <a:latin typeface="Lucida Sans" panose="020B0602030504020204" pitchFamily="34" charset="0"/>
              </a:rPr>
              <a:t>, R. (ed.) (2018) </a:t>
            </a:r>
            <a:r>
              <a:rPr lang="en-GB" i="1" dirty="0" smtClean="0">
                <a:latin typeface="Lucida Sans" panose="020B0602030504020204" pitchFamily="34" charset="0"/>
              </a:rPr>
              <a:t>Special Needs in the Early Years: Partnership and Participation</a:t>
            </a:r>
            <a:r>
              <a:rPr lang="en-GB" i="1" dirty="0">
                <a:latin typeface="Lucida Sans" panose="020B0602030504020204" pitchFamily="34" charset="0"/>
              </a:rPr>
              <a:t>. </a:t>
            </a:r>
            <a:r>
              <a:rPr lang="en-GB" dirty="0">
                <a:latin typeface="Lucida Sans" panose="020B0602030504020204" pitchFamily="34" charset="0"/>
              </a:rPr>
              <a:t>London: Sage Publications Ltd.</a:t>
            </a:r>
          </a:p>
          <a:p>
            <a:r>
              <a:rPr lang="en-GB" dirty="0" err="1" smtClean="0">
                <a:latin typeface="Lucida Sans" panose="020B0602030504020204" pitchFamily="34" charset="0"/>
              </a:rPr>
              <a:t>Devarakonda</a:t>
            </a:r>
            <a:r>
              <a:rPr lang="en-GB" dirty="0" smtClean="0">
                <a:latin typeface="Lucida Sans" panose="020B0602030504020204" pitchFamily="34" charset="0"/>
              </a:rPr>
              <a:t>, C. (2013) </a:t>
            </a:r>
            <a:r>
              <a:rPr lang="en-GB" i="1" dirty="0" smtClean="0">
                <a:latin typeface="Lucida Sans" panose="020B0602030504020204" pitchFamily="34" charset="0"/>
              </a:rPr>
              <a:t>Diversity and Inclusion in Early Childhood: An Introduction. </a:t>
            </a:r>
            <a:r>
              <a:rPr lang="en-GB" dirty="0" smtClean="0">
                <a:latin typeface="Lucida Sans" panose="020B0602030504020204" pitchFamily="34" charset="0"/>
              </a:rPr>
              <a:t>London: Sage Publications Ltd.</a:t>
            </a:r>
          </a:p>
          <a:p>
            <a:r>
              <a:rPr lang="en-GB" dirty="0">
                <a:latin typeface="Lucida Sans" panose="020B0602030504020204" pitchFamily="34" charset="0"/>
              </a:rPr>
              <a:t>Equality and Human Rights </a:t>
            </a:r>
            <a:r>
              <a:rPr lang="en-GB" dirty="0" smtClean="0">
                <a:latin typeface="Lucida Sans" panose="020B0602030504020204" pitchFamily="34" charset="0"/>
              </a:rPr>
              <a:t>Commission (2018) ‘What </a:t>
            </a:r>
            <a:r>
              <a:rPr lang="en-GB" dirty="0">
                <a:latin typeface="Lucida Sans" panose="020B0602030504020204" pitchFamily="34" charset="0"/>
              </a:rPr>
              <a:t>is discrimination?, </a:t>
            </a:r>
            <a:r>
              <a:rPr lang="en-GB" dirty="0">
                <a:latin typeface="Lucida Sans" panose="020B0602030504020204" pitchFamily="34" charset="0"/>
                <a:hlinkClick r:id="rId5"/>
              </a:rPr>
              <a:t>https://</a:t>
            </a:r>
            <a:r>
              <a:rPr lang="en-GB" dirty="0" smtClean="0">
                <a:latin typeface="Lucida Sans" panose="020B0602030504020204" pitchFamily="34" charset="0"/>
                <a:hlinkClick r:id="rId5"/>
              </a:rPr>
              <a:t>www.equalityhumanrights.com/en/advice-and-guidance/what-discrimination</a:t>
            </a:r>
            <a:r>
              <a:rPr lang="en-GB" dirty="0">
                <a:latin typeface="Lucida Sans" panose="020B0602030504020204" pitchFamily="34" charset="0"/>
              </a:rPr>
              <a:t> [Accessed: November 28 2018].</a:t>
            </a:r>
          </a:p>
          <a:p>
            <a:endParaRPr lang="en-GB" dirty="0" smtClean="0">
              <a:latin typeface="Lucida Sans" panose="020B0602030504020204" pitchFamily="34" charset="0"/>
            </a:endParaRPr>
          </a:p>
          <a:p>
            <a:endParaRPr lang="en-GB" dirty="0" smtClean="0">
              <a:latin typeface="Lucida Sans" panose="020B0602030504020204" pitchFamily="34" charset="0"/>
            </a:endParaRPr>
          </a:p>
          <a:p>
            <a:endParaRPr lang="en-GB" dirty="0">
              <a:latin typeface="Lucida Sans" panose="020B0602030504020204" pitchFamily="34" charset="0"/>
            </a:endParaRPr>
          </a:p>
        </p:txBody>
      </p:sp>
    </p:spTree>
    <p:extLst>
      <p:ext uri="{BB962C8B-B14F-4D97-AF65-F5344CB8AC3E}">
        <p14:creationId xmlns:p14="http://schemas.microsoft.com/office/powerpoint/2010/main" val="290999242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83568" y="404813"/>
            <a:ext cx="7088832" cy="720725"/>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Cyfeiriadau</a:t>
            </a:r>
            <a:r>
              <a:rPr lang="cy-GB" altLang="en-US" sz="3200" kern="0" dirty="0">
                <a:solidFill>
                  <a:srgbClr val="000000"/>
                </a:solidFill>
                <a:latin typeface="Lucida Sans" panose="020B0602030504020204" pitchFamily="34" charset="0"/>
                <a:ea typeface="ＭＳ Ｐゴシック" panose="020B0600070205080204" pitchFamily="34" charset="-128"/>
              </a:rPr>
              <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References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4294967295"/>
          </p:nvPr>
        </p:nvSpPr>
        <p:spPr>
          <a:xfrm>
            <a:off x="0" y="1268413"/>
            <a:ext cx="4025900" cy="4475162"/>
          </a:xfrm>
        </p:spPr>
        <p:txBody>
          <a:bodyPr rtlCol="0">
            <a:normAutofit/>
          </a:bodyPr>
          <a:lstStyle/>
          <a:p>
            <a:pPr algn="just">
              <a:spcBef>
                <a:spcPts val="600"/>
              </a:spcBef>
              <a:defRPr/>
            </a:pP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2" name="TextBox 1"/>
          <p:cNvSpPr txBox="1"/>
          <p:nvPr/>
        </p:nvSpPr>
        <p:spPr>
          <a:xfrm>
            <a:off x="251520" y="1556792"/>
            <a:ext cx="8568952" cy="3693319"/>
          </a:xfrm>
          <a:prstGeom prst="rect">
            <a:avLst/>
          </a:prstGeom>
          <a:noFill/>
        </p:spPr>
        <p:txBody>
          <a:bodyPr wrap="square" rtlCol="0">
            <a:spAutoFit/>
          </a:bodyPr>
          <a:lstStyle/>
          <a:p>
            <a:r>
              <a:rPr lang="en-GB" dirty="0">
                <a:latin typeface="Lucida Sans" panose="020B0602030504020204" pitchFamily="34" charset="0"/>
              </a:rPr>
              <a:t>National Academy of Medicine (2018) ‘Equality-Equity-Liberation’, https://nam.edu/the-case-for-health-literacy-moving-from-equality-to-liberation/equality-equity-liberation/ [Accessed: November 28 2018].</a:t>
            </a:r>
          </a:p>
          <a:p>
            <a:r>
              <a:rPr lang="en-GB" dirty="0" err="1">
                <a:latin typeface="Lucida Sans" panose="020B0602030504020204" pitchFamily="34" charset="0"/>
              </a:rPr>
              <a:t>Nutbrown</a:t>
            </a:r>
            <a:r>
              <a:rPr lang="en-GB" dirty="0">
                <a:latin typeface="Lucida Sans" panose="020B0602030504020204" pitchFamily="34" charset="0"/>
              </a:rPr>
              <a:t>, C. and Clough, P. (2013) Inclusion in the Early Years. London: Sage Publications Ltd.</a:t>
            </a:r>
          </a:p>
          <a:p>
            <a:r>
              <a:rPr lang="en-GB" dirty="0" smtClean="0">
                <a:latin typeface="Lucida Sans" panose="020B0602030504020204" pitchFamily="34" charset="0"/>
              </a:rPr>
              <a:t>UNESCO (2018) ‘Education transforms </a:t>
            </a:r>
            <a:r>
              <a:rPr lang="en-GB" dirty="0">
                <a:latin typeface="Lucida Sans" panose="020B0602030504020204" pitchFamily="34" charset="0"/>
              </a:rPr>
              <a:t>lives’,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en.unesco.org/themes/education</a:t>
            </a:r>
            <a:r>
              <a:rPr lang="en-GB" dirty="0">
                <a:latin typeface="Lucida Sans" panose="020B0602030504020204" pitchFamily="34" charset="0"/>
              </a:rPr>
              <a:t> [Accessed: November 28 2018</a:t>
            </a:r>
            <a:r>
              <a:rPr lang="en-GB" dirty="0" smtClean="0">
                <a:latin typeface="Lucida Sans" panose="020B0602030504020204" pitchFamily="34" charset="0"/>
              </a:rPr>
              <a:t>].</a:t>
            </a:r>
          </a:p>
          <a:p>
            <a:r>
              <a:rPr lang="en-GB" dirty="0" smtClean="0">
                <a:latin typeface="Lucida Sans" panose="020B0602030504020204" pitchFamily="34" charset="0"/>
              </a:rPr>
              <a:t>United Nations (no date</a:t>
            </a:r>
            <a:r>
              <a:rPr lang="en-GB" dirty="0">
                <a:latin typeface="Lucida Sans" panose="020B0602030504020204" pitchFamily="34" charset="0"/>
              </a:rPr>
              <a:t>) ‘Convention on the Rights of Persons with Disabilities’, </a:t>
            </a:r>
            <a:r>
              <a:rPr lang="en-GB" dirty="0">
                <a:latin typeface="Lucida Sans" panose="020B0602030504020204" pitchFamily="34" charset="0"/>
                <a:hlinkClick r:id="rId4"/>
              </a:rPr>
              <a:t>https://</a:t>
            </a:r>
            <a:r>
              <a:rPr lang="en-GB" dirty="0" smtClean="0">
                <a:latin typeface="Lucida Sans" panose="020B0602030504020204" pitchFamily="34" charset="0"/>
                <a:hlinkClick r:id="rId4"/>
              </a:rPr>
              <a:t>www.un.org/development/desa/disabilities/convention-on-the-rights-of-persons-with-disabilities.html</a:t>
            </a:r>
            <a:r>
              <a:rPr lang="en-GB" dirty="0">
                <a:latin typeface="Lucida Sans" panose="020B0602030504020204" pitchFamily="34" charset="0"/>
              </a:rPr>
              <a:t> [Accessed: November 28 2018].</a:t>
            </a:r>
          </a:p>
          <a:p>
            <a:endParaRPr lang="en-GB" dirty="0" smtClean="0">
              <a:latin typeface="Lucida Sans" panose="020B0602030504020204" pitchFamily="34" charset="0"/>
            </a:endParaRPr>
          </a:p>
          <a:p>
            <a:endParaRPr lang="en-GB" dirty="0">
              <a:latin typeface="Lucida Sans" panose="020B0602030504020204" pitchFamily="34" charset="0"/>
            </a:endParaRPr>
          </a:p>
        </p:txBody>
      </p:sp>
    </p:spTree>
    <p:extLst>
      <p:ext uri="{BB962C8B-B14F-4D97-AF65-F5344CB8AC3E}">
        <p14:creationId xmlns:p14="http://schemas.microsoft.com/office/powerpoint/2010/main" val="111444198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Capsules</Template>
  <TotalTime>676</TotalTime>
  <Words>1947</Words>
  <Application>Microsoft Office PowerPoint</Application>
  <PresentationFormat>On-screen Show (4:3)</PresentationFormat>
  <Paragraphs>278</Paragraphs>
  <Slides>34</Slides>
  <Notes>33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ＭＳ Ｐゴシック</vt:lpstr>
      <vt:lpstr>Arial</vt:lpstr>
      <vt:lpstr>Calibri</vt:lpstr>
      <vt:lpstr>Calibri Light</vt:lpstr>
      <vt:lpstr>Lucida Sans</vt:lpstr>
      <vt:lpstr>Myriad Pro</vt:lpstr>
      <vt:lpstr>Times New Roman</vt:lpstr>
      <vt:lpstr>Office Theme</vt:lpstr>
      <vt:lpstr>EAEE6002C EAEE6002</vt:lpstr>
      <vt:lpstr>Cynnwys Content</vt:lpstr>
      <vt:lpstr>Sgiliau Cyflogadwyedd/Trosglwyddadwy Employability/Transferable Skills</vt:lpstr>
      <vt:lpstr>Adnoddau  Resources</vt:lpstr>
      <vt:lpstr>Cynhwysiant Inclusion</vt:lpstr>
      <vt:lpstr>Devarakonda (2013)</vt:lpstr>
      <vt:lpstr>Cynhwysiant Inclusion</vt:lpstr>
      <vt:lpstr>Deddfwriaeth Legislation</vt:lpstr>
      <vt:lpstr>UNESCO – United Nations Educational, Scientific and Cultural Organization</vt:lpstr>
      <vt:lpstr>Datganiad Salamanca Salamanca Statement</vt:lpstr>
      <vt:lpstr>   Confensiwn y Cenhedloedd Unedig ar Hawliau Pobl ag Anableddau UN Convention on the Rights of Persons with Disabilities   </vt:lpstr>
      <vt:lpstr>PowerPoint Presentation</vt:lpstr>
      <vt:lpstr>PowerPoint Presentation</vt:lpstr>
      <vt:lpstr>   Astudiaeth Achos Case Study   </vt:lpstr>
      <vt:lpstr>   Astudiaeth Achos Case Study   </vt:lpstr>
      <vt:lpstr>   Astudiaeth Achos Case Study   </vt:lpstr>
      <vt:lpstr>   Astudiaeth Achos Case Study   </vt:lpstr>
      <vt:lpstr>Darllen awgrymiedig Suggested reading</vt:lpstr>
      <vt:lpstr>   Florian &amp; Rouse (2009)   </vt:lpstr>
      <vt:lpstr>Clough &amp; Clough (2013)</vt:lpstr>
      <vt:lpstr>   Tegwch Equity  </vt:lpstr>
      <vt:lpstr>   Beth yw ‘tegwch’? What is ‘equity’?  </vt:lpstr>
      <vt:lpstr>Darllen awgrymiedig Suggested reading</vt:lpstr>
      <vt:lpstr>   Trafodwch... Discuss…  </vt:lpstr>
      <vt:lpstr>   Addysgeg teg Equity pedagogy  </vt:lpstr>
      <vt:lpstr>  Astudiaeth Achos Case Study  </vt:lpstr>
      <vt:lpstr>Gwahaniaethu uniongyrchol  Direct discrimination</vt:lpstr>
      <vt:lpstr>Gwahaniaethu anuniongyrchol  Indirect discrimination</vt:lpstr>
      <vt:lpstr>Gwahaniaethu yn deillio o anabledd Discrimination arising from disability</vt:lpstr>
      <vt:lpstr>PowerPoint Presentation</vt:lpstr>
      <vt:lpstr>PowerPoint Presentation</vt:lpstr>
      <vt:lpstr>Darllenwch yr erthygl… Read the article…</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Alison Rees-Edwards</cp:lastModifiedBy>
  <cp:revision>51</cp:revision>
  <dcterms:created xsi:type="dcterms:W3CDTF">2010-10-05T11:53:03Z</dcterms:created>
  <dcterms:modified xsi:type="dcterms:W3CDTF">2021-01-22T15:13:47Z</dcterms:modified>
</cp:coreProperties>
</file>