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111E36-B030-B846-A1EC-79CB146FA278}" v="48" dt="2025-04-01T14:17:56.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676"/>
  </p:normalViewPr>
  <p:slideViewPr>
    <p:cSldViewPr snapToGrid="0">
      <p:cViewPr varScale="1">
        <p:scale>
          <a:sx n="114" d="100"/>
          <a:sy n="114" d="100"/>
        </p:scale>
        <p:origin x="5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Stephens (2416765)" userId="5466c475-f1ae-4561-8c8c-3739e0b2bf2f" providerId="ADAL" clId="{C5111E36-B030-B846-A1EC-79CB146FA278}"/>
    <pc:docChg chg="modSld">
      <pc:chgData name="Emma Stephens (2416765)" userId="5466c475-f1ae-4561-8c8c-3739e0b2bf2f" providerId="ADAL" clId="{C5111E36-B030-B846-A1EC-79CB146FA278}" dt="2025-04-02T08:46:59.250" v="49" actId="20577"/>
      <pc:docMkLst>
        <pc:docMk/>
      </pc:docMkLst>
      <pc:sldChg chg="addSp delSp modSp mod">
        <pc:chgData name="Emma Stephens (2416765)" userId="5466c475-f1ae-4561-8c8c-3739e0b2bf2f" providerId="ADAL" clId="{C5111E36-B030-B846-A1EC-79CB146FA278}" dt="2025-04-02T08:46:59.250" v="49" actId="20577"/>
        <pc:sldMkLst>
          <pc:docMk/>
          <pc:sldMk cId="1519781014" sldId="256"/>
        </pc:sldMkLst>
        <pc:spChg chg="mod">
          <ac:chgData name="Emma Stephens (2416765)" userId="5466c475-f1ae-4561-8c8c-3739e0b2bf2f" providerId="ADAL" clId="{C5111E36-B030-B846-A1EC-79CB146FA278}" dt="2025-04-02T08:46:59.250" v="49" actId="20577"/>
          <ac:spMkLst>
            <pc:docMk/>
            <pc:sldMk cId="1519781014" sldId="256"/>
            <ac:spMk id="21" creationId="{BBA87540-5BFA-2494-CA11-21EB63E94058}"/>
          </ac:spMkLst>
        </pc:spChg>
        <pc:spChg chg="add del mod">
          <ac:chgData name="Emma Stephens (2416765)" userId="5466c475-f1ae-4561-8c8c-3739e0b2bf2f" providerId="ADAL" clId="{C5111E36-B030-B846-A1EC-79CB146FA278}" dt="2025-04-01T13:55:26.695" v="3" actId="478"/>
          <ac:spMkLst>
            <pc:docMk/>
            <pc:sldMk cId="1519781014" sldId="256"/>
            <ac:spMk id="43" creationId="{26153852-C047-C8A7-FB49-973D6362F3A1}"/>
          </ac:spMkLst>
        </pc:spChg>
        <pc:picChg chg="add del mod">
          <ac:chgData name="Emma Stephens (2416765)" userId="5466c475-f1ae-4561-8c8c-3739e0b2bf2f" providerId="ADAL" clId="{C5111E36-B030-B846-A1EC-79CB146FA278}" dt="2025-04-01T13:55:26.695" v="3" actId="478"/>
          <ac:picMkLst>
            <pc:docMk/>
            <pc:sldMk cId="1519781014" sldId="256"/>
            <ac:picMk id="1026" creationId="{C2EBBF89-D12A-494E-2F20-CCDE22789492}"/>
          </ac:picMkLst>
        </pc:picChg>
        <pc:picChg chg="add mod">
          <ac:chgData name="Emma Stephens (2416765)" userId="5466c475-f1ae-4561-8c8c-3739e0b2bf2f" providerId="ADAL" clId="{C5111E36-B030-B846-A1EC-79CB146FA278}" dt="2025-04-01T13:55:43.664" v="9" actId="1076"/>
          <ac:picMkLst>
            <pc:docMk/>
            <pc:sldMk cId="1519781014" sldId="256"/>
            <ac:picMk id="1028" creationId="{E8164AE4-957B-264C-8793-2D721E7BC51A}"/>
          </ac:picMkLst>
        </pc:picChg>
        <pc:picChg chg="add mod">
          <ac:chgData name="Emma Stephens (2416765)" userId="5466c475-f1ae-4561-8c8c-3739e0b2bf2f" providerId="ADAL" clId="{C5111E36-B030-B846-A1EC-79CB146FA278}" dt="2025-04-01T14:17:46.336" v="45" actId="1076"/>
          <ac:picMkLst>
            <pc:docMk/>
            <pc:sldMk cId="1519781014" sldId="256"/>
            <ac:picMk id="1030" creationId="{705587EA-7A80-8792-2508-FD499D5BE686}"/>
          </ac:picMkLst>
        </pc:picChg>
        <pc:picChg chg="add mod">
          <ac:chgData name="Emma Stephens (2416765)" userId="5466c475-f1ae-4561-8c8c-3739e0b2bf2f" providerId="ADAL" clId="{C5111E36-B030-B846-A1EC-79CB146FA278}" dt="2025-04-01T14:17:56.895" v="48" actId="1076"/>
          <ac:picMkLst>
            <pc:docMk/>
            <pc:sldMk cId="1519781014" sldId="256"/>
            <ac:picMk id="1032" creationId="{BAEF21BF-A90C-3697-A6A6-B4283DBB1273}"/>
          </ac:picMkLst>
        </pc:picChg>
        <pc:picChg chg="add mod">
          <ac:chgData name="Emma Stephens (2416765)" userId="5466c475-f1ae-4561-8c8c-3739e0b2bf2f" providerId="ADAL" clId="{C5111E36-B030-B846-A1EC-79CB146FA278}" dt="2025-04-01T14:16:33.571" v="36" actId="1076"/>
          <ac:picMkLst>
            <pc:docMk/>
            <pc:sldMk cId="1519781014" sldId="256"/>
            <ac:picMk id="1034" creationId="{AE7368F4-E0B0-B7F9-6BA7-9ACD09902E28}"/>
          </ac:picMkLst>
        </pc:picChg>
        <pc:picChg chg="add mod">
          <ac:chgData name="Emma Stephens (2416765)" userId="5466c475-f1ae-4561-8c8c-3739e0b2bf2f" providerId="ADAL" clId="{C5111E36-B030-B846-A1EC-79CB146FA278}" dt="2025-04-01T14:17:39.885" v="43" actId="1076"/>
          <ac:picMkLst>
            <pc:docMk/>
            <pc:sldMk cId="1519781014" sldId="256"/>
            <ac:picMk id="1036" creationId="{75A3BDE6-67C7-DA25-8492-E338CD326F06}"/>
          </ac:picMkLst>
        </pc:picChg>
        <pc:cxnChg chg="mod">
          <ac:chgData name="Emma Stephens (2416765)" userId="5466c475-f1ae-4561-8c8c-3739e0b2bf2f" providerId="ADAL" clId="{C5111E36-B030-B846-A1EC-79CB146FA278}" dt="2025-04-01T13:56:12.310" v="10" actId="14100"/>
          <ac:cxnSpMkLst>
            <pc:docMk/>
            <pc:sldMk cId="1519781014" sldId="256"/>
            <ac:cxnSpMk id="28" creationId="{6C6E2362-5A56-0E7E-158C-CBAF4CE337C5}"/>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6DE4DD-18C2-D647-92FB-82F40AE06FAE}"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532D93-E16C-F545-AB8A-7D64DAE2D5DA}" type="slidenum">
              <a:rPr lang="en-GB" smtClean="0"/>
              <a:t>‹#›</a:t>
            </a:fld>
            <a:endParaRPr lang="en-GB"/>
          </a:p>
        </p:txBody>
      </p:sp>
    </p:spTree>
    <p:extLst>
      <p:ext uri="{BB962C8B-B14F-4D97-AF65-F5344CB8AC3E}">
        <p14:creationId xmlns:p14="http://schemas.microsoft.com/office/powerpoint/2010/main" val="76041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532D93-E16C-F545-AB8A-7D64DAE2D5DA}" type="slidenum">
              <a:rPr lang="en-GB" smtClean="0"/>
              <a:t>1</a:t>
            </a:fld>
            <a:endParaRPr lang="en-GB"/>
          </a:p>
        </p:txBody>
      </p:sp>
    </p:spTree>
    <p:extLst>
      <p:ext uri="{BB962C8B-B14F-4D97-AF65-F5344CB8AC3E}">
        <p14:creationId xmlns:p14="http://schemas.microsoft.com/office/powerpoint/2010/main" val="1820722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F412-37C7-E362-CE10-388F0C2C9C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D119662-A0FC-40B9-FDA4-FD9DB82573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E6A504-22C7-05E6-8EF8-569EB71D47D3}"/>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5" name="Footer Placeholder 4">
            <a:extLst>
              <a:ext uri="{FF2B5EF4-FFF2-40B4-BE49-F238E27FC236}">
                <a16:creationId xmlns:a16="http://schemas.microsoft.com/office/drawing/2014/main" id="{FD550178-2036-3FE3-5B49-90F6A3CBB8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41B623-E7DA-0639-EDB2-9B416980ABE9}"/>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31530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F6B03-429C-BC6C-FAC7-C0286BD3BFF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0253322-730F-241E-DD78-5D36E7FE70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F9A989-C4B2-7AF9-F235-AB39541A7187}"/>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5" name="Footer Placeholder 4">
            <a:extLst>
              <a:ext uri="{FF2B5EF4-FFF2-40B4-BE49-F238E27FC236}">
                <a16:creationId xmlns:a16="http://schemas.microsoft.com/office/drawing/2014/main" id="{A674C882-258D-5649-82AD-65F71A15E8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B588AC-B46B-0165-B44D-793E572544F7}"/>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475560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8C041-3979-7518-B169-8EC6B9401B3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784BA29-C485-F702-A7CC-F7790CC8DD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6BFE50-E99D-90FD-D056-D54ACBAF2B88}"/>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5" name="Footer Placeholder 4">
            <a:extLst>
              <a:ext uri="{FF2B5EF4-FFF2-40B4-BE49-F238E27FC236}">
                <a16:creationId xmlns:a16="http://schemas.microsoft.com/office/drawing/2014/main" id="{D3DA2670-E01A-5D0C-8BD8-607FDDE438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D82BB-5EFD-E717-0648-B441DAE15093}"/>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3499987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44321-26B5-EA2B-AA1F-6258CF7169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28F1FB-654D-C04B-1B11-28863F8A1D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DBD40E7-EF17-31F6-83F2-D5096EB11B4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DD61934-C7E5-B853-3A15-FD24EE4EA4F6}"/>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6" name="Footer Placeholder 5">
            <a:extLst>
              <a:ext uri="{FF2B5EF4-FFF2-40B4-BE49-F238E27FC236}">
                <a16:creationId xmlns:a16="http://schemas.microsoft.com/office/drawing/2014/main" id="{EF9A5633-B84E-26A3-017F-475B9CCFB0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95C9C-547C-2B30-A7AA-B992CC25CF28}"/>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3785791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44BEF-3DBC-91FC-3840-3670528F678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16024B5-B4E9-9035-BDAC-877AD2BA66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6CEED8-86BB-82ED-368D-4573BD9061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4D03100-66F3-93F5-ABCE-C05A0076A0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4784688-FED7-C954-E8FE-4B2AB04668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5EC6878-BC00-FFAE-331C-72E82C5511CD}"/>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8" name="Footer Placeholder 7">
            <a:extLst>
              <a:ext uri="{FF2B5EF4-FFF2-40B4-BE49-F238E27FC236}">
                <a16:creationId xmlns:a16="http://schemas.microsoft.com/office/drawing/2014/main" id="{BDBDAD72-3B89-96B1-8CF7-136AEF218C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D8BC1D-4D2E-BF20-8A8D-3A8446ED1921}"/>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2415366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1EEC-92FD-EA96-9083-671F2C238F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760C6B8-603D-6B45-82F7-1AECA33DCB23}"/>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4" name="Footer Placeholder 3">
            <a:extLst>
              <a:ext uri="{FF2B5EF4-FFF2-40B4-BE49-F238E27FC236}">
                <a16:creationId xmlns:a16="http://schemas.microsoft.com/office/drawing/2014/main" id="{68B94F30-5EDC-52FB-B7E6-A575299CED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009847-A6A1-FC47-AEED-FE8C9E758AF5}"/>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1995221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366DD0-4AA8-1DEE-4C6A-130788359C5E}"/>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3" name="Footer Placeholder 2">
            <a:extLst>
              <a:ext uri="{FF2B5EF4-FFF2-40B4-BE49-F238E27FC236}">
                <a16:creationId xmlns:a16="http://schemas.microsoft.com/office/drawing/2014/main" id="{804911D1-0B1D-EB08-BAFC-D51C6A9969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814507-8001-D3D9-809F-084AA736E4E1}"/>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1238220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9F829-39EF-86F4-29F7-03054CA0C6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8A6848E-16E7-9CC3-23D7-812BF18A5C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367A96D-3684-FEF7-D8B5-8EBA719B4D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BE9E5C-6FB3-3C98-CD48-3E1F4779DF54}"/>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6" name="Footer Placeholder 5">
            <a:extLst>
              <a:ext uri="{FF2B5EF4-FFF2-40B4-BE49-F238E27FC236}">
                <a16:creationId xmlns:a16="http://schemas.microsoft.com/office/drawing/2014/main" id="{FD73C62E-EBB7-6D6E-88FD-18E1BA8365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762423-EDD4-05A7-F8AC-8C19FB743EF1}"/>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3572230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DDC6-AC7C-C785-C268-3501279E64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81DE569-C80E-BC10-3FE3-4E10BB0766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667B-D8B7-A065-E7A6-863A214453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4E3B4E-24B3-A63E-D420-0F803441CEEE}"/>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6" name="Footer Placeholder 5">
            <a:extLst>
              <a:ext uri="{FF2B5EF4-FFF2-40B4-BE49-F238E27FC236}">
                <a16:creationId xmlns:a16="http://schemas.microsoft.com/office/drawing/2014/main" id="{16BF3B95-6C48-1540-F832-BDE932E48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F3E5B7-5959-AE16-8A21-CC2DD6AFE3C1}"/>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3668772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0FF77-97CE-6D44-DDC1-7BD57F69A05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8C89CF3-E73E-F1C7-9257-55088F710E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099DA1-4D18-0F61-012E-33F185371210}"/>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5" name="Footer Placeholder 4">
            <a:extLst>
              <a:ext uri="{FF2B5EF4-FFF2-40B4-BE49-F238E27FC236}">
                <a16:creationId xmlns:a16="http://schemas.microsoft.com/office/drawing/2014/main" id="{94EE6942-C681-5B99-89E1-ECBC5C74B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D468B0-8DA5-66D3-96FD-76F21AEEDECA}"/>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2690778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07EFB5-23CE-21CF-7F0B-904EB0517B7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4105370-1E58-ADFF-68FA-27EC8E0F939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3AEEB3-539B-2697-1C41-1C2B1A9B2654}"/>
              </a:ext>
            </a:extLst>
          </p:cNvPr>
          <p:cNvSpPr>
            <a:spLocks noGrp="1"/>
          </p:cNvSpPr>
          <p:nvPr>
            <p:ph type="dt" sz="half" idx="10"/>
          </p:nvPr>
        </p:nvSpPr>
        <p:spPr/>
        <p:txBody>
          <a:bodyPr/>
          <a:lstStyle/>
          <a:p>
            <a:fld id="{5FFFCE59-23BF-6B46-A055-995B821F712C}" type="datetimeFigureOut">
              <a:rPr lang="en-GB" smtClean="0"/>
              <a:t>01/04/2025</a:t>
            </a:fld>
            <a:endParaRPr lang="en-GB"/>
          </a:p>
        </p:txBody>
      </p:sp>
      <p:sp>
        <p:nvSpPr>
          <p:cNvPr id="5" name="Footer Placeholder 4">
            <a:extLst>
              <a:ext uri="{FF2B5EF4-FFF2-40B4-BE49-F238E27FC236}">
                <a16:creationId xmlns:a16="http://schemas.microsoft.com/office/drawing/2014/main" id="{585F757E-FE2F-EAFF-688A-57CCE3B8B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78FCB-707E-2E34-A6F0-80A5C9B4A2FA}"/>
              </a:ext>
            </a:extLst>
          </p:cNvPr>
          <p:cNvSpPr>
            <a:spLocks noGrp="1"/>
          </p:cNvSpPr>
          <p:nvPr>
            <p:ph type="sldNum" sz="quarter" idx="12"/>
          </p:nvPr>
        </p:nvSpPr>
        <p:spPr/>
        <p:txBody>
          <a:bodyPr/>
          <a:lstStyle/>
          <a:p>
            <a:fld id="{C74C1F82-3F3C-BB4B-900F-6034624D75B4}" type="slidenum">
              <a:rPr lang="en-GB" smtClean="0"/>
              <a:t>‹#›</a:t>
            </a:fld>
            <a:endParaRPr lang="en-GB"/>
          </a:p>
        </p:txBody>
      </p:sp>
    </p:spTree>
    <p:extLst>
      <p:ext uri="{BB962C8B-B14F-4D97-AF65-F5344CB8AC3E}">
        <p14:creationId xmlns:p14="http://schemas.microsoft.com/office/powerpoint/2010/main" val="3957631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DC5778-3254-4401-1BB9-043E648AD8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9462BA2-3672-8302-ADA0-BCB1F8B78E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07D928-B74E-7D6C-4A24-48A91C0ACB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FFCE59-23BF-6B46-A055-995B821F712C}" type="datetimeFigureOut">
              <a:rPr lang="en-GB" smtClean="0"/>
              <a:t>01/04/2025</a:t>
            </a:fld>
            <a:endParaRPr lang="en-GB"/>
          </a:p>
        </p:txBody>
      </p:sp>
      <p:sp>
        <p:nvSpPr>
          <p:cNvPr id="5" name="Footer Placeholder 4">
            <a:extLst>
              <a:ext uri="{FF2B5EF4-FFF2-40B4-BE49-F238E27FC236}">
                <a16:creationId xmlns:a16="http://schemas.microsoft.com/office/drawing/2014/main" id="{80795C21-E1EF-7EE6-7138-AEBE71FA3A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DC7B11F-11C0-91AB-7B34-2D992E4AE3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4C1F82-3F3C-BB4B-900F-6034624D75B4}" type="slidenum">
              <a:rPr lang="en-GB" smtClean="0"/>
              <a:t>‹#›</a:t>
            </a:fld>
            <a:endParaRPr lang="en-GB"/>
          </a:p>
        </p:txBody>
      </p:sp>
    </p:spTree>
    <p:extLst>
      <p:ext uri="{BB962C8B-B14F-4D97-AF65-F5344CB8AC3E}">
        <p14:creationId xmlns:p14="http://schemas.microsoft.com/office/powerpoint/2010/main" val="21930910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6E0EBF0-DA81-21B5-72B0-4A8E2E900B31}"/>
              </a:ext>
            </a:extLst>
          </p:cNvPr>
          <p:cNvSpPr txBox="1"/>
          <p:nvPr/>
        </p:nvSpPr>
        <p:spPr>
          <a:xfrm>
            <a:off x="858645" y="122662"/>
            <a:ext cx="9723862" cy="461665"/>
          </a:xfrm>
          <a:prstGeom prst="rect">
            <a:avLst/>
          </a:prstGeom>
          <a:noFill/>
        </p:spPr>
        <p:txBody>
          <a:bodyPr wrap="square" rtlCol="0">
            <a:spAutoFit/>
          </a:bodyPr>
          <a:lstStyle/>
          <a:p>
            <a:pPr algn="ctr"/>
            <a:r>
              <a:rPr lang="en-GB" sz="2400" b="1" u="sng" dirty="0">
                <a:latin typeface="Andale Mono" panose="020B0509000000000004" pitchFamily="49" charset="0"/>
              </a:rPr>
              <a:t>Welsh Language and culture in a healthcare setting </a:t>
            </a:r>
          </a:p>
        </p:txBody>
      </p:sp>
      <p:sp>
        <p:nvSpPr>
          <p:cNvPr id="10" name="TextBox 9">
            <a:extLst>
              <a:ext uri="{FF2B5EF4-FFF2-40B4-BE49-F238E27FC236}">
                <a16:creationId xmlns:a16="http://schemas.microsoft.com/office/drawing/2014/main" id="{AD7F11C7-2B42-462A-5F46-3E5FDEA51A33}"/>
              </a:ext>
            </a:extLst>
          </p:cNvPr>
          <p:cNvSpPr txBox="1"/>
          <p:nvPr/>
        </p:nvSpPr>
        <p:spPr>
          <a:xfrm>
            <a:off x="50168" y="699743"/>
            <a:ext cx="4861940" cy="3123932"/>
          </a:xfrm>
          <a:prstGeom prst="rect">
            <a:avLst/>
          </a:prstGeom>
          <a:noFill/>
        </p:spPr>
        <p:txBody>
          <a:bodyPr wrap="square" rtlCol="0">
            <a:spAutoFit/>
          </a:bodyPr>
          <a:lstStyle/>
          <a:p>
            <a:r>
              <a:rPr lang="en-GB" sz="1400" b="1" u="sng" dirty="0"/>
              <a:t>Introduction</a:t>
            </a:r>
          </a:p>
          <a:p>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This poster encompasses the use of the Welsh language, culture and identity in a healthcare setting. Culture has many meanings to many different people. For example, ‘culture is the knowledge and behaviour that characterises a particular group of people’ (Hayes, 2020). However, ‘culture involves many aspects of human life such as shared beliefs, values, customs and behaviours. Cultures vary by region or location, and they change and evolve over time’ (Naik, Baker and </a:t>
            </a:r>
            <a:r>
              <a:rPr lang="en-GB" sz="11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Mohiyeddini</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2023). Language is defined in many ways and is perceived in multiple ways. ‘Language is a system of meaningful and articulating sound symbols that is arbitrary and conventional, which is used as a means of </a:t>
            </a:r>
            <a:r>
              <a:rPr lang="en-GB" sz="11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comunication</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by a group of people to produce feelings and thoughts’ (</a:t>
            </a:r>
            <a:r>
              <a:rPr lang="en-GB" sz="11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Oviogun</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and </a:t>
            </a:r>
            <a:r>
              <a:rPr lang="en-GB" sz="11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Veerdee</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2020). ‘Identity refers to individual’s organized </a:t>
            </a:r>
            <a:r>
              <a:rPr lang="en-GB" sz="11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consellation</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of traits such as, attitudes, self knowledge, cognitive structures and many more. These create who someone is and how someone thinks of themselves and the social world’ (Guenther, Wilton and Fernandes 2020).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b="1" u="sng" dirty="0"/>
          </a:p>
        </p:txBody>
      </p:sp>
      <p:sp>
        <p:nvSpPr>
          <p:cNvPr id="11" name="TextBox 10">
            <a:extLst>
              <a:ext uri="{FF2B5EF4-FFF2-40B4-BE49-F238E27FC236}">
                <a16:creationId xmlns:a16="http://schemas.microsoft.com/office/drawing/2014/main" id="{C99D8B54-399D-CC5F-C41A-2DF4B50ECB17}"/>
              </a:ext>
            </a:extLst>
          </p:cNvPr>
          <p:cNvSpPr txBox="1"/>
          <p:nvPr/>
        </p:nvSpPr>
        <p:spPr>
          <a:xfrm>
            <a:off x="0" y="3569760"/>
            <a:ext cx="4962276" cy="3816429"/>
          </a:xfrm>
          <a:prstGeom prst="rect">
            <a:avLst/>
          </a:prstGeom>
          <a:noFill/>
        </p:spPr>
        <p:txBody>
          <a:bodyPr wrap="square" rtlCol="0">
            <a:spAutoFit/>
          </a:bodyPr>
          <a:lstStyle/>
          <a:p>
            <a:r>
              <a:rPr lang="en-GB" sz="1400" b="1" u="sng" dirty="0"/>
              <a:t>How is </a:t>
            </a:r>
            <a:r>
              <a:rPr lang="en-GB" sz="1400" b="1" u="sng" dirty="0" err="1"/>
              <a:t>Wales’</a:t>
            </a:r>
            <a:r>
              <a:rPr lang="en-GB" sz="1400" b="1" u="sng" dirty="0"/>
              <a:t> healthcare different to England?</a:t>
            </a:r>
          </a:p>
          <a:p>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Wales have a similar way of running their healthcare system as Scotland and Northern Ireland, however there are some aspects that are completely different to how Wales run their healthcare system to England. For example, Wales no longer have a market based system like England and they focus on a more planning-based approach that is based around a 3 year </a:t>
            </a:r>
            <a:r>
              <a:rPr lang="en-GB" sz="11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intergrated</a:t>
            </a:r>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medium term plans. In addition, Wales have local health boards such as Hywel Dda, while England do not (Wales Centre of Public Policy 2019).</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Another example of the difference between England and Wales is the fact that the government in Wales has used it’s powers to set different priorities and tone from it’s London counterpart, and emphasised prevention and public health more than England. In addition, England has cut government grants to local authorities, resulting in a 16% reduction for social care over 65s, whereas Wales has prioritised spending differently within the health sector, creating policies like free prescriptions and car parking (Edwards 2015). The United Kingdom government allocates a set budget for England’s health care, however Scotland, Wales and Northern Ireland get a general block grant for public spending that is distributed according to funding priorities decided by each specific government (Anderson, et al 2022).</a:t>
            </a:r>
          </a:p>
          <a:p>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6" name="TextBox 15">
            <a:extLst>
              <a:ext uri="{FF2B5EF4-FFF2-40B4-BE49-F238E27FC236}">
                <a16:creationId xmlns:a16="http://schemas.microsoft.com/office/drawing/2014/main" id="{25403199-CC8B-4A49-7C54-03BA074CAEE0}"/>
              </a:ext>
            </a:extLst>
          </p:cNvPr>
          <p:cNvSpPr txBox="1"/>
          <p:nvPr/>
        </p:nvSpPr>
        <p:spPr>
          <a:xfrm>
            <a:off x="6040239" y="584327"/>
            <a:ext cx="5579325" cy="2339102"/>
          </a:xfrm>
          <a:prstGeom prst="rect">
            <a:avLst/>
          </a:prstGeom>
          <a:noFill/>
        </p:spPr>
        <p:txBody>
          <a:bodyPr wrap="square" rtlCol="0">
            <a:spAutoFit/>
          </a:bodyPr>
          <a:lstStyle/>
          <a:p>
            <a:r>
              <a:rPr lang="en-GB" sz="1400" b="1" u="sng" dirty="0"/>
              <a:t>What is Devolution in the UK?</a:t>
            </a:r>
          </a:p>
          <a:p>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‘”Devolution” is a term used to describe the process of transferring power from the centre (Westminster) to the nations and regions of the United Kingdom’ (UK Parliament 2024).</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In 1969, a legislation was passed that separated the Welsh NHS from the English NHS, and was put under control by UK separate government department, the Welsh Office (Shuttleworth and Nicholson 2020). Devolution has shaped health policies in Wales by looking at six legislations that Wales put in place and their impact on people health and NHS. The Senedd passed the legislation of no smoking indoors in 2007 to take action on smoking on people and those around them. The Public Health Act (Wales) 2017 updated the legislation, and put in place a ban on smoking by hospitals and school grounds and this was put into place in 2021. Through this legislation, the numbers of smokers have reduced by 8 percentage points in the last decade, from 22% in 2011/12 to 14% in 2021/22 (Senedd Cymru, Welsh Parliament 2023)</a:t>
            </a:r>
          </a:p>
        </p:txBody>
      </p:sp>
      <p:sp>
        <p:nvSpPr>
          <p:cNvPr id="21" name="TextBox 20">
            <a:extLst>
              <a:ext uri="{FF2B5EF4-FFF2-40B4-BE49-F238E27FC236}">
                <a16:creationId xmlns:a16="http://schemas.microsoft.com/office/drawing/2014/main" id="{BBA87540-5BFA-2494-CA11-21EB63E94058}"/>
              </a:ext>
            </a:extLst>
          </p:cNvPr>
          <p:cNvSpPr txBox="1"/>
          <p:nvPr/>
        </p:nvSpPr>
        <p:spPr>
          <a:xfrm>
            <a:off x="5943599" y="2923428"/>
            <a:ext cx="5668536" cy="2000548"/>
          </a:xfrm>
          <a:prstGeom prst="rect">
            <a:avLst/>
          </a:prstGeom>
          <a:noFill/>
        </p:spPr>
        <p:txBody>
          <a:bodyPr wrap="square" rtlCol="0">
            <a:spAutoFit/>
          </a:bodyPr>
          <a:lstStyle/>
          <a:p>
            <a:r>
              <a:rPr lang="en-GB" sz="1400" b="1" u="sng" dirty="0"/>
              <a:t>The influence of culture on health and well-being in Wales </a:t>
            </a:r>
          </a:p>
          <a:p>
            <a:r>
              <a:rPr lang="en-GB" sz="11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Due to the mining and steal works in Wales in the 20th century, it has created a unique heritage and culture that is still present today (Travel Trade Wales 2025). However, these industries have had long-lasting health effects on the workers like COPD. Through research, it shows that in the original MRC study, 1255 men participated, 726 of those men were slate miners and 529 were not. The study showed that COPD was more common in miners than non-miners (Reynolds, et al 2017).</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While there are negatives of culture on health and wellbeing, there are some positives that can influence better health and wellbeing such as: traditional activities and practices, language and cultural expression, cultural knowledge, traditional sports, and many more (Wales centre for public policy 2021).</a:t>
            </a:r>
          </a:p>
          <a:p>
            <a:endParaRPr lang="en-GB" sz="1100" dirty="0"/>
          </a:p>
        </p:txBody>
      </p:sp>
      <p:cxnSp>
        <p:nvCxnSpPr>
          <p:cNvPr id="25" name="Straight Connector 24">
            <a:extLst>
              <a:ext uri="{FF2B5EF4-FFF2-40B4-BE49-F238E27FC236}">
                <a16:creationId xmlns:a16="http://schemas.microsoft.com/office/drawing/2014/main" id="{20045FDD-6ADC-A130-B13F-67ACAECFF24A}"/>
              </a:ext>
            </a:extLst>
          </p:cNvPr>
          <p:cNvCxnSpPr>
            <a:cxnSpLocks/>
          </p:cNvCxnSpPr>
          <p:nvPr/>
        </p:nvCxnSpPr>
        <p:spPr>
          <a:xfrm>
            <a:off x="0" y="3569760"/>
            <a:ext cx="491210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6C6E2362-5A56-0E7E-158C-CBAF4CE337C5}"/>
              </a:ext>
            </a:extLst>
          </p:cNvPr>
          <p:cNvCxnSpPr>
            <a:cxnSpLocks/>
          </p:cNvCxnSpPr>
          <p:nvPr/>
        </p:nvCxnSpPr>
        <p:spPr>
          <a:xfrm>
            <a:off x="4912108" y="699743"/>
            <a:ext cx="0" cy="2870017"/>
          </a:xfrm>
          <a:prstGeom prst="line">
            <a:avLst/>
          </a:prstGeom>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6F19EE4B-F268-26A6-6CBC-36DC495E3F24}"/>
              </a:ext>
            </a:extLst>
          </p:cNvPr>
          <p:cNvSpPr txBox="1"/>
          <p:nvPr/>
        </p:nvSpPr>
        <p:spPr>
          <a:xfrm>
            <a:off x="5843239" y="4750000"/>
            <a:ext cx="6055112" cy="2185214"/>
          </a:xfrm>
          <a:prstGeom prst="rect">
            <a:avLst/>
          </a:prstGeom>
          <a:noFill/>
        </p:spPr>
        <p:txBody>
          <a:bodyPr wrap="square" rtlCol="0">
            <a:spAutoFit/>
          </a:bodyPr>
          <a:lstStyle/>
          <a:p>
            <a:r>
              <a:rPr lang="en-GB" sz="1400" b="1" u="sng" dirty="0"/>
              <a:t>The vision of the Welsh Government</a:t>
            </a:r>
          </a:p>
          <a:p>
            <a:r>
              <a:rPr lang="en-GB" sz="12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As part of the vision of the Welsh Government, they released an act called the ‘The well-being of future generations act’. This act is to improve the social, economic, environmental and cultural well-being of Wales, to create a Wales people want to live in now and in the future (Welsh Government 2025). In addition, the Welsh Government released another act called ‘More than just words’ which they wish to apply in the health-care sector. They believe that Welsh should be an integral part of person-centred care and that effective communication is a key requirement to maintain dignity and respect. The act ‘More than just words’ provide that for those who live in a bilingual country like Wales (Welsh Government 2022).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b="1" u="sng" dirty="0"/>
          </a:p>
        </p:txBody>
      </p:sp>
      <p:cxnSp>
        <p:nvCxnSpPr>
          <p:cNvPr id="31" name="Straight Connector 30">
            <a:extLst>
              <a:ext uri="{FF2B5EF4-FFF2-40B4-BE49-F238E27FC236}">
                <a16:creationId xmlns:a16="http://schemas.microsoft.com/office/drawing/2014/main" id="{ED2E724C-FE6D-113B-5CC8-2266EAA09515}"/>
              </a:ext>
            </a:extLst>
          </p:cNvPr>
          <p:cNvCxnSpPr/>
          <p:nvPr/>
        </p:nvCxnSpPr>
        <p:spPr>
          <a:xfrm>
            <a:off x="5943600" y="699743"/>
            <a:ext cx="0" cy="2223686"/>
          </a:xfrm>
          <a:prstGeom prst="line">
            <a:avLst/>
          </a:prstGeom>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FBF2E7C2-547A-13AA-3F58-CC8DA4C5AAD8}"/>
              </a:ext>
            </a:extLst>
          </p:cNvPr>
          <p:cNvCxnSpPr>
            <a:cxnSpLocks/>
          </p:cNvCxnSpPr>
          <p:nvPr/>
        </p:nvCxnSpPr>
        <p:spPr>
          <a:xfrm>
            <a:off x="5954751" y="2923429"/>
            <a:ext cx="623724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EFD2B395-4F12-A5E3-2ED3-0C9C6501CD94}"/>
              </a:ext>
            </a:extLst>
          </p:cNvPr>
          <p:cNvCxnSpPr/>
          <p:nvPr/>
        </p:nvCxnSpPr>
        <p:spPr>
          <a:xfrm>
            <a:off x="5843239" y="4750000"/>
            <a:ext cx="6348761"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B85E1A96-07C5-B78E-CCE4-F3C83F9024D0}"/>
              </a:ext>
            </a:extLst>
          </p:cNvPr>
          <p:cNvCxnSpPr/>
          <p:nvPr/>
        </p:nvCxnSpPr>
        <p:spPr>
          <a:xfrm flipH="1">
            <a:off x="5932450" y="2923428"/>
            <a:ext cx="22300" cy="1826571"/>
          </a:xfrm>
          <a:prstGeom prst="line">
            <a:avLst/>
          </a:prstGeom>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710FC607-17A2-3FB2-8D46-B8FB2C4C6CEC}"/>
              </a:ext>
            </a:extLst>
          </p:cNvPr>
          <p:cNvCxnSpPr/>
          <p:nvPr/>
        </p:nvCxnSpPr>
        <p:spPr>
          <a:xfrm>
            <a:off x="4912108" y="3569760"/>
            <a:ext cx="0" cy="3288240"/>
          </a:xfrm>
          <a:prstGeom prst="line">
            <a:avLst/>
          </a:prstGeom>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B49FCD2E-5C22-52AD-97D4-AE7E511AEDFD}"/>
              </a:ext>
            </a:extLst>
          </p:cNvPr>
          <p:cNvCxnSpPr/>
          <p:nvPr/>
        </p:nvCxnSpPr>
        <p:spPr>
          <a:xfrm>
            <a:off x="5843239" y="4749999"/>
            <a:ext cx="0" cy="2108001"/>
          </a:xfrm>
          <a:prstGeom prst="line">
            <a:avLst/>
          </a:prstGeom>
        </p:spPr>
        <p:style>
          <a:lnRef idx="2">
            <a:schemeClr val="accent1"/>
          </a:lnRef>
          <a:fillRef idx="0">
            <a:schemeClr val="accent1"/>
          </a:fillRef>
          <a:effectRef idx="1">
            <a:schemeClr val="accent1"/>
          </a:effectRef>
          <a:fontRef idx="minor">
            <a:schemeClr val="tx1"/>
          </a:fontRef>
        </p:style>
      </p:cxnSp>
      <p:pic>
        <p:nvPicPr>
          <p:cNvPr id="1028" name="Picture 4" descr="Wales' national flag ...">
            <a:extLst>
              <a:ext uri="{FF2B5EF4-FFF2-40B4-BE49-F238E27FC236}">
                <a16:creationId xmlns:a16="http://schemas.microsoft.com/office/drawing/2014/main" id="{E8164AE4-957B-264C-8793-2D721E7BC5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6482" y="86965"/>
            <a:ext cx="1289473" cy="7221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05587EA-7A80-8792-2508-FD499D5BE6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7053" y="2259240"/>
            <a:ext cx="1136545" cy="113654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oster Old coal mine – Wall Art | UkPosters">
            <a:extLst>
              <a:ext uri="{FF2B5EF4-FFF2-40B4-BE49-F238E27FC236}">
                <a16:creationId xmlns:a16="http://schemas.microsoft.com/office/drawing/2014/main" id="{BAEF21BF-A90C-3697-A6A6-B4283DBB12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9207" y="3737270"/>
            <a:ext cx="1147100" cy="76334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he Well-being of Future Generations ...">
            <a:extLst>
              <a:ext uri="{FF2B5EF4-FFF2-40B4-BE49-F238E27FC236}">
                <a16:creationId xmlns:a16="http://schemas.microsoft.com/office/drawing/2014/main" id="{AE7368F4-E0B0-B7F9-6BA7-9ACD09902E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28814" y="5011145"/>
            <a:ext cx="1083422" cy="108342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YP Now - Devolution - Children's ...">
            <a:extLst>
              <a:ext uri="{FF2B5EF4-FFF2-40B4-BE49-F238E27FC236}">
                <a16:creationId xmlns:a16="http://schemas.microsoft.com/office/drawing/2014/main" id="{75A3BDE6-67C7-DA25-8492-E338CD326F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15269" y="927055"/>
            <a:ext cx="1374976" cy="914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781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1157</TotalTime>
  <Words>944</Words>
  <Application>Microsoft Macintosh PowerPoint</Application>
  <PresentationFormat>Widescreen</PresentationFormat>
  <Paragraphs>13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Andale Mono</vt: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Stephens (2416765)</dc:creator>
  <cp:lastModifiedBy>Emma Stephens (2416765)</cp:lastModifiedBy>
  <cp:revision>1</cp:revision>
  <dcterms:created xsi:type="dcterms:W3CDTF">2025-04-01T13:29:46Z</dcterms:created>
  <dcterms:modified xsi:type="dcterms:W3CDTF">2025-04-02T08:47:09Z</dcterms:modified>
</cp:coreProperties>
</file>