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B9B6CADC-D5BF-4B0C-942D-0F088C50F97A}"/>
    <pc:docChg chg="sldOrd">
      <pc:chgData name="Guest User" userId="" providerId="Windows Live" clId="Web-{B9B6CADC-D5BF-4B0C-942D-0F088C50F97A}" dt="2023-11-05T21:30:35.542" v="0"/>
      <pc:docMkLst>
        <pc:docMk/>
      </pc:docMkLst>
      <pc:sldChg chg="ord">
        <pc:chgData name="Guest User" userId="" providerId="Windows Live" clId="Web-{B9B6CADC-D5BF-4B0C-942D-0F088C50F97A}" dt="2023-11-05T21:30:35.542" v="0"/>
        <pc:sldMkLst>
          <pc:docMk/>
          <pc:sldMk cId="1271429189" sldId="259"/>
        </pc:sldMkLst>
      </pc:sldChg>
    </pc:docChg>
  </pc:docChgLst>
  <pc:docChgLst>
    <pc:chgData name="sana arif" userId="c85a6825f0493757" providerId="LiveId" clId="{A7739D2F-C176-4AB5-BBEA-74C6352E620B}"/>
    <pc:docChg chg="custSel modSld">
      <pc:chgData name="sana arif" userId="c85a6825f0493757" providerId="LiveId" clId="{A7739D2F-C176-4AB5-BBEA-74C6352E620B}" dt="2023-11-12T23:01:01.502" v="177" actId="255"/>
      <pc:docMkLst>
        <pc:docMk/>
      </pc:docMkLst>
      <pc:sldChg chg="modSp mod">
        <pc:chgData name="sana arif" userId="c85a6825f0493757" providerId="LiveId" clId="{A7739D2F-C176-4AB5-BBEA-74C6352E620B}" dt="2023-11-12T23:01:01.502" v="177" actId="255"/>
        <pc:sldMkLst>
          <pc:docMk/>
          <pc:sldMk cId="2230953380" sldId="256"/>
        </pc:sldMkLst>
        <pc:spChg chg="mod">
          <ac:chgData name="sana arif" userId="c85a6825f0493757" providerId="LiveId" clId="{A7739D2F-C176-4AB5-BBEA-74C6352E620B}" dt="2023-11-12T23:01:01.502" v="177" actId="255"/>
          <ac:spMkLst>
            <pc:docMk/>
            <pc:sldMk cId="2230953380" sldId="256"/>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9BA48-802D-4478-9F33-AAFC8CA71D61}"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84BABB-F1FC-4C22-AC83-2E6B939784BE}" type="slidenum">
              <a:rPr lang="en-US" smtClean="0"/>
              <a:t>‹#›</a:t>
            </a:fld>
            <a:endParaRPr lang="en-US"/>
          </a:p>
        </p:txBody>
      </p:sp>
    </p:spTree>
    <p:extLst>
      <p:ext uri="{BB962C8B-B14F-4D97-AF65-F5344CB8AC3E}">
        <p14:creationId xmlns:p14="http://schemas.microsoft.com/office/powerpoint/2010/main" val="1566877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ro.uow.edu.au/cgi/viewcontent.cgi?article=2303&amp;context=theses1" TargetMode="External"/><Relationship Id="rId13" Type="http://schemas.openxmlformats.org/officeDocument/2006/relationships/hyperlink" Target="https://fardapaper.ir/mohavaha/uploads/2021/10/Fardapaper-Knowledge-management-processes-and-organizational-performance-the-mediating-role-of-organizational-learning.pdf" TargetMode="External"/><Relationship Id="rId3" Type="http://schemas.openxmlformats.org/officeDocument/2006/relationships/hyperlink" Target="http://www.sumc.lt/index.php/se/article/download/311/299" TargetMode="External"/><Relationship Id="rId7" Type="http://schemas.openxmlformats.org/officeDocument/2006/relationships/hyperlink" Target="https://centaur.reading.ac.uk/95994/1/How%20to%20counter%20organisational%20inertia%20to%20enable%20knowledge%20management%20practices%20adoption%20in%20public%20sector%20organisations%20Jan2021.pdf" TargetMode="External"/><Relationship Id="rId12" Type="http://schemas.openxmlformats.org/officeDocument/2006/relationships/hyperlink" Target="http://eprints.uthm.edu.my/903/1/24p%20HAMDAN%20SOHAIL%20OBAID%20ALHEFEITI.pdf" TargetMode="External"/><Relationship Id="rId2" Type="http://schemas.openxmlformats.org/officeDocument/2006/relationships/slide" Target="../slides/slide8.xml"/><Relationship Id="rId16" Type="http://schemas.openxmlformats.org/officeDocument/2006/relationships/hyperlink" Target="https://research-repository.griffith.edu.au/bitstream/handle/10072/388550/Spasojevic237521-Accepted.pdf?sequence=3" TargetMode="External"/><Relationship Id="rId1" Type="http://schemas.openxmlformats.org/officeDocument/2006/relationships/notesMaster" Target="../notesMasters/notesMaster1.xml"/><Relationship Id="rId6" Type="http://schemas.openxmlformats.org/officeDocument/2006/relationships/hyperlink" Target="https://www.academia.edu/download/64016797/The%20Role%20of%20Knowledge%20Management.pdf" TargetMode="External"/><Relationship Id="rId11" Type="http://schemas.openxmlformats.org/officeDocument/2006/relationships/hyperlink" Target="https://www.researchgate.net/profile/Nurdin-Nurdin/publication/339248263_Knowledge_management_lifecycle_in_Islamic_bank_the_case_of_syariah_banks_in_Indonesia/links/611c4fdd0c2bfa282a50d1b0/Knowledge-management-lifecycle-in-Islamic-bank-the-case-of-syariah-banks-in-Indonesia.pdf" TargetMode="External"/><Relationship Id="rId5" Type="http://schemas.openxmlformats.org/officeDocument/2006/relationships/hyperlink" Target="https://www.researchgate.net/profile/Jorge-Muniz-Jr/publication/339633954_The_influence_of_leaders'_characteristics_on_the_relationship_between_leadership_and_knowledge_management/links/5e6f4fa492851c6ba7066c10/The-influence-of-leaders-characteristics-on-the-relationship-between-leadership-and-knowledge-management.pdf" TargetMode="External"/><Relationship Id="rId15" Type="http://schemas.openxmlformats.org/officeDocument/2006/relationships/hyperlink" Target="https://art.torvergata.it/bitstream/2108/279243/1/bse.2865-2.pdf" TargetMode="External"/><Relationship Id="rId10" Type="http://schemas.openxmlformats.org/officeDocument/2006/relationships/hyperlink" Target="https://www.researchgate.net/profile/Fauzia-Jabeen/publication/339962004_A_study_of_factors_influencing_knowledge_transfer_in_organisations_in_the_United_Arab_Emirates/links/5f7d7a64a6fdccfd7b4cab25/A-study-of-factors-influencing-knowledge-transfer-in-organisations-in-the-United-Arab-Emirates.pdf" TargetMode="External"/><Relationship Id="rId4" Type="http://schemas.openxmlformats.org/officeDocument/2006/relationships/hyperlink" Target="https://www.ijnpme.org/index.php/IJNPME/article/download/131/103" TargetMode="External"/><Relationship Id="rId9" Type="http://schemas.openxmlformats.org/officeDocument/2006/relationships/hyperlink" Target="https://kalaharijournals.com/resources/141-160/IJME_Vol7.1_153.pdf" TargetMode="External"/><Relationship Id="rId14" Type="http://schemas.openxmlformats.org/officeDocument/2006/relationships/hyperlink" Target="https://arts.units.it/bitstream/11368/2997220/4/JKM_Leadership.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a:solidFill>
                  <a:schemeClr val="tx1"/>
                </a:solidFill>
                <a:effectLst/>
                <a:latin typeface="+mn-lt"/>
                <a:ea typeface="+mn-ea"/>
                <a:cs typeface="+mn-cs"/>
              </a:rPr>
              <a:t>S.N:</a:t>
            </a:r>
            <a:r>
              <a:rPr lang="en-US" sz="1200" b="0" i="0" u="none" strike="noStrike" kern="1200">
                <a:solidFill>
                  <a:schemeClr val="tx1"/>
                </a:solidFill>
                <a:effectLst/>
                <a:latin typeface="+mn-lt"/>
                <a:ea typeface="+mn-ea"/>
                <a:cs typeface="+mn-cs"/>
              </a:rPr>
              <a:t> Organizational knowledge management is a very important factor that acquires information, channels, and categorizes different channels. This part is very effective as it helps to provide practical knowledge and spread information to </a:t>
            </a:r>
            <a:r>
              <a:rPr lang="en-US" sz="1200" b="0" i="0" u="none" strike="noStrike" kern="1200" err="1">
                <a:solidFill>
                  <a:schemeClr val="tx1"/>
                </a:solidFill>
                <a:effectLst/>
                <a:latin typeface="+mn-lt"/>
                <a:ea typeface="+mn-ea"/>
                <a:cs typeface="+mn-cs"/>
              </a:rPr>
              <a:t>nenhance</a:t>
            </a:r>
            <a:r>
              <a:rPr lang="en-US" sz="1200" b="0" i="0" u="none" strike="noStrike" kern="1200">
                <a:solidFill>
                  <a:schemeClr val="tx1"/>
                </a:solidFill>
                <a:effectLst/>
                <a:latin typeface="+mn-lt"/>
                <a:ea typeface="+mn-ea"/>
                <a:cs typeface="+mn-cs"/>
              </a:rPr>
              <a:t> efficiency. Both the organizations Emirates and British Airways utilizes this management to </a:t>
            </a:r>
            <a:r>
              <a:rPr lang="en-US" sz="1200" b="0" i="0" u="none" strike="noStrike" kern="1200" err="1">
                <a:solidFill>
                  <a:schemeClr val="tx1"/>
                </a:solidFill>
                <a:effectLst/>
                <a:latin typeface="+mn-lt"/>
                <a:ea typeface="+mn-ea"/>
                <a:cs typeface="+mn-cs"/>
              </a:rPr>
              <a:t>develoo</a:t>
            </a:r>
            <a:r>
              <a:rPr lang="en-US" sz="1200" b="0" i="0" u="none" strike="noStrike" kern="1200">
                <a:solidFill>
                  <a:schemeClr val="tx1"/>
                </a:solidFill>
                <a:effectLst/>
                <a:latin typeface="+mn-lt"/>
                <a:ea typeface="+mn-ea"/>
                <a:cs typeface="+mn-cs"/>
              </a:rPr>
              <a:t> organizational structure and provide </a:t>
            </a:r>
            <a:r>
              <a:rPr lang="en-US" sz="1200" b="0" i="0" u="none" strike="noStrike" kern="1200" err="1">
                <a:solidFill>
                  <a:schemeClr val="tx1"/>
                </a:solidFill>
                <a:effectLst/>
                <a:latin typeface="+mn-lt"/>
                <a:ea typeface="+mn-ea"/>
                <a:cs typeface="+mn-cs"/>
              </a:rPr>
              <a:t>custoemrs</a:t>
            </a:r>
            <a:r>
              <a:rPr lang="en-US" sz="1200" b="0" i="0" u="none" strike="noStrike" kern="1200">
                <a:solidFill>
                  <a:schemeClr val="tx1"/>
                </a:solidFill>
                <a:effectLst/>
                <a:latin typeface="+mn-lt"/>
                <a:ea typeface="+mn-ea"/>
                <a:cs typeface="+mn-cs"/>
              </a:rPr>
              <a:t> a better experience. Emirates was established in 1985 and is situated in Dubai, United Arab Emirates. British Airways, established in 1974, is the banner transporter aircraft of the United Kingdom.  </a:t>
            </a:r>
            <a:endParaRPr lang="en-US"/>
          </a:p>
        </p:txBody>
      </p:sp>
      <p:sp>
        <p:nvSpPr>
          <p:cNvPr id="4" name="Slide Number Placeholder 3"/>
          <p:cNvSpPr>
            <a:spLocks noGrp="1"/>
          </p:cNvSpPr>
          <p:nvPr>
            <p:ph type="sldNum" sz="quarter" idx="10"/>
          </p:nvPr>
        </p:nvSpPr>
        <p:spPr/>
        <p:txBody>
          <a:bodyPr/>
          <a:lstStyle/>
          <a:p>
            <a:fld id="{AB84BABB-F1FC-4C22-AC83-2E6B939784BE}" type="slidenum">
              <a:rPr lang="en-US" smtClean="0"/>
              <a:t>2</a:t>
            </a:fld>
            <a:endParaRPr lang="en-US"/>
          </a:p>
        </p:txBody>
      </p:sp>
    </p:spTree>
    <p:extLst>
      <p:ext uri="{BB962C8B-B14F-4D97-AF65-F5344CB8AC3E}">
        <p14:creationId xmlns:p14="http://schemas.microsoft.com/office/powerpoint/2010/main" val="1231083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US" sz="1200" b="0" i="0" u="none" strike="noStrike" kern="1200">
                <a:solidFill>
                  <a:schemeClr val="tx1"/>
                </a:solidFill>
                <a:effectLst/>
                <a:latin typeface="+mn-lt"/>
                <a:ea typeface="+mn-ea"/>
                <a:cs typeface="+mn-cs"/>
              </a:rPr>
              <a:t>To know the similarities and differences in the both organizations which are British Airways and Emirates. </a:t>
            </a:r>
          </a:p>
          <a:p>
            <a:pPr rtl="0" fontAlgn="base"/>
            <a:r>
              <a:rPr lang="en-US" sz="1200" b="0" i="0" u="none" strike="noStrike" kern="1200">
                <a:solidFill>
                  <a:schemeClr val="tx1"/>
                </a:solidFill>
                <a:effectLst/>
                <a:latin typeface="+mn-lt"/>
                <a:ea typeface="+mn-ea"/>
                <a:cs typeface="+mn-cs"/>
              </a:rPr>
              <a:t>To identify the importance of a knowledge management system and the necessity to manage it properly. </a:t>
            </a:r>
          </a:p>
          <a:p>
            <a:pPr rtl="0" fontAlgn="base"/>
            <a:r>
              <a:rPr lang="en-US" sz="1200" b="0" i="0" u="none" strike="noStrike" kern="1200">
                <a:solidFill>
                  <a:schemeClr val="tx1"/>
                </a:solidFill>
                <a:effectLst/>
                <a:latin typeface="+mn-lt"/>
                <a:ea typeface="+mn-ea"/>
                <a:cs typeface="+mn-cs"/>
              </a:rPr>
              <a:t>To know the issues in the KM value chain and its interaction necessity. </a:t>
            </a:r>
          </a:p>
          <a:p>
            <a:pPr rtl="0" fontAlgn="base"/>
            <a:r>
              <a:rPr lang="en-US" sz="1200" b="0" i="0" u="none" strike="noStrike" kern="1200">
                <a:solidFill>
                  <a:schemeClr val="tx1"/>
                </a:solidFill>
                <a:effectLst/>
                <a:latin typeface="+mn-lt"/>
                <a:ea typeface="+mn-ea"/>
                <a:cs typeface="+mn-cs"/>
              </a:rPr>
              <a:t>To determine the ways to improve the </a:t>
            </a:r>
            <a:r>
              <a:rPr lang="en-US" sz="1200" b="0" i="0" u="none" strike="noStrike" kern="1200" err="1">
                <a:solidFill>
                  <a:schemeClr val="tx1"/>
                </a:solidFill>
                <a:effectLst/>
                <a:latin typeface="+mn-lt"/>
                <a:ea typeface="+mn-ea"/>
                <a:cs typeface="+mn-cs"/>
              </a:rPr>
              <a:t>knowldge</a:t>
            </a:r>
            <a:r>
              <a:rPr lang="en-US" sz="1200" b="0" i="0" u="none" strike="noStrike" kern="1200">
                <a:solidFill>
                  <a:schemeClr val="tx1"/>
                </a:solidFill>
                <a:effectLst/>
                <a:latin typeface="+mn-lt"/>
                <a:ea typeface="+mn-ea"/>
                <a:cs typeface="+mn-cs"/>
              </a:rPr>
              <a:t> management system in both organizations and the common factors of development.</a:t>
            </a:r>
          </a:p>
          <a:p>
            <a:endParaRPr lang="en-US"/>
          </a:p>
        </p:txBody>
      </p:sp>
      <p:sp>
        <p:nvSpPr>
          <p:cNvPr id="4" name="Slide Number Placeholder 3"/>
          <p:cNvSpPr>
            <a:spLocks noGrp="1"/>
          </p:cNvSpPr>
          <p:nvPr>
            <p:ph type="sldNum" sz="quarter" idx="10"/>
          </p:nvPr>
        </p:nvSpPr>
        <p:spPr/>
        <p:txBody>
          <a:bodyPr/>
          <a:lstStyle/>
          <a:p>
            <a:fld id="{AB84BABB-F1FC-4C22-AC83-2E6B939784BE}" type="slidenum">
              <a:rPr lang="en-US" smtClean="0"/>
              <a:t>3</a:t>
            </a:fld>
            <a:endParaRPr lang="en-US"/>
          </a:p>
        </p:txBody>
      </p:sp>
    </p:spTree>
    <p:extLst>
      <p:ext uri="{BB962C8B-B14F-4D97-AF65-F5344CB8AC3E}">
        <p14:creationId xmlns:p14="http://schemas.microsoft.com/office/powerpoint/2010/main" val="3244748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a:solidFill>
                  <a:schemeClr val="tx1"/>
                </a:solidFill>
                <a:effectLst/>
                <a:latin typeface="+mn-lt"/>
                <a:ea typeface="+mn-ea"/>
                <a:cs typeface="+mn-cs"/>
              </a:rPr>
              <a:t>S.N: </a:t>
            </a:r>
            <a:r>
              <a:rPr lang="en-US" sz="1200" b="0" i="0" u="none" strike="noStrike" kern="1200">
                <a:solidFill>
                  <a:schemeClr val="tx1"/>
                </a:solidFill>
                <a:effectLst/>
                <a:latin typeface="+mn-lt"/>
                <a:ea typeface="+mn-ea"/>
                <a:cs typeface="+mn-cs"/>
              </a:rPr>
              <a:t>The development of the critical value4 chain is very necessary for both of the organizations. Emirates for development of KM systems focuses on the use of different types of technologies. On the other hand, British Airways focuses on collaborations and development in technologies. However, these organizations need to focus on the proper technology utilization as outdated use of technology can affect development. Besides, having a lack of time for proper improvement can also affect a lot of improvement.   </a:t>
            </a:r>
            <a:endParaRPr lang="en-US"/>
          </a:p>
        </p:txBody>
      </p:sp>
      <p:sp>
        <p:nvSpPr>
          <p:cNvPr id="4" name="Slide Number Placeholder 3"/>
          <p:cNvSpPr>
            <a:spLocks noGrp="1"/>
          </p:cNvSpPr>
          <p:nvPr>
            <p:ph type="sldNum" sz="quarter" idx="10"/>
          </p:nvPr>
        </p:nvSpPr>
        <p:spPr/>
        <p:txBody>
          <a:bodyPr/>
          <a:lstStyle/>
          <a:p>
            <a:fld id="{AB84BABB-F1FC-4C22-AC83-2E6B939784BE}" type="slidenum">
              <a:rPr lang="en-US" smtClean="0"/>
              <a:t>4</a:t>
            </a:fld>
            <a:endParaRPr lang="en-US"/>
          </a:p>
        </p:txBody>
      </p:sp>
    </p:spTree>
    <p:extLst>
      <p:ext uri="{BB962C8B-B14F-4D97-AF65-F5344CB8AC3E}">
        <p14:creationId xmlns:p14="http://schemas.microsoft.com/office/powerpoint/2010/main" val="2331712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t"/>
            <a:r>
              <a:rPr lang="en-US" sz="1200" b="1" i="0" u="none" strike="noStrike" kern="1200">
                <a:solidFill>
                  <a:schemeClr val="tx1"/>
                </a:solidFill>
                <a:effectLst/>
                <a:latin typeface="+mn-lt"/>
                <a:ea typeface="+mn-ea"/>
                <a:cs typeface="+mn-cs"/>
              </a:rPr>
              <a:t>Threats</a:t>
            </a:r>
            <a:endParaRPr lang="en-US" b="0">
              <a:effectLst/>
            </a:endParaRPr>
          </a:p>
          <a:p>
            <a:pPr rtl="0" fontAlgn="t"/>
            <a:r>
              <a:rPr lang="en-US" sz="1200" b="1" i="0" u="none" strike="noStrike" kern="1200">
                <a:solidFill>
                  <a:schemeClr val="tx1"/>
                </a:solidFill>
                <a:effectLst/>
                <a:latin typeface="+mn-lt"/>
                <a:ea typeface="+mn-ea"/>
                <a:cs typeface="+mn-cs"/>
              </a:rPr>
              <a:t>Opportunities</a:t>
            </a:r>
            <a:endParaRPr lang="en-US" b="0">
              <a:effectLst/>
            </a:endParaRPr>
          </a:p>
          <a:p>
            <a:pPr rtl="0" fontAlgn="base"/>
            <a:r>
              <a:rPr lang="en-US" sz="1200" b="0" i="0" u="none" strike="noStrike" kern="1200">
                <a:solidFill>
                  <a:schemeClr val="tx1"/>
                </a:solidFill>
                <a:effectLst/>
                <a:latin typeface="+mn-lt"/>
                <a:ea typeface="+mn-ea"/>
                <a:cs typeface="+mn-cs"/>
              </a:rPr>
              <a:t>For Emirates extraordinary contest from other significant transporters universally.</a:t>
            </a:r>
          </a:p>
          <a:p>
            <a:pPr rtl="0" fontAlgn="base"/>
            <a:r>
              <a:rPr lang="en-US" sz="1200" b="0" i="0" u="none" strike="noStrike" kern="1200">
                <a:solidFill>
                  <a:schemeClr val="tx1"/>
                </a:solidFill>
                <a:effectLst/>
                <a:latin typeface="+mn-lt"/>
                <a:ea typeface="+mn-ea"/>
                <a:cs typeface="+mn-cs"/>
              </a:rPr>
              <a:t>For British Airways International shakiness and vulnerabilities influencing worldwide travel examples and request. </a:t>
            </a:r>
          </a:p>
          <a:p>
            <a:pPr rtl="0" fontAlgn="t"/>
            <a:r>
              <a:rPr lang="en-US" sz="1200" b="0" i="0" u="none" strike="noStrike" kern="1200">
                <a:solidFill>
                  <a:schemeClr val="tx1"/>
                </a:solidFill>
                <a:effectLst/>
                <a:latin typeface="+mn-lt"/>
                <a:ea typeface="+mn-ea"/>
                <a:cs typeface="+mn-cs"/>
              </a:rPr>
              <a:t> </a:t>
            </a:r>
            <a:endParaRPr lang="en-US" b="0">
              <a:effectLst/>
            </a:endParaRPr>
          </a:p>
          <a:p>
            <a:pPr rtl="0" fontAlgn="base"/>
            <a:r>
              <a:rPr lang="en-US" sz="1200" b="0" i="0" u="none" strike="noStrike" kern="1200">
                <a:solidFill>
                  <a:schemeClr val="tx1"/>
                </a:solidFill>
                <a:effectLst/>
                <a:latin typeface="+mn-lt"/>
                <a:ea typeface="+mn-ea"/>
                <a:cs typeface="+mn-cs"/>
              </a:rPr>
              <a:t>For Emirates extending and expanding courses to increment a piece of the pie in developing business sectors.</a:t>
            </a:r>
          </a:p>
          <a:p>
            <a:pPr rtl="0" fontAlgn="base"/>
            <a:r>
              <a:rPr lang="en-US" sz="1200" b="0" i="0" u="none" strike="noStrike" kern="1200">
                <a:solidFill>
                  <a:schemeClr val="tx1"/>
                </a:solidFill>
                <a:effectLst/>
                <a:latin typeface="+mn-lt"/>
                <a:ea typeface="+mn-ea"/>
                <a:cs typeface="+mn-cs"/>
              </a:rPr>
              <a:t>For British Airways key organizations are developing business sector aircrafts to upgrade course inclusion and market infiltration.</a:t>
            </a:r>
          </a:p>
          <a:p>
            <a:pPr rtl="0" fontAlgn="t"/>
            <a:r>
              <a:rPr lang="en-US" sz="1200" b="1" i="0" u="none" strike="noStrike" kern="1200">
                <a:solidFill>
                  <a:schemeClr val="tx1"/>
                </a:solidFill>
                <a:effectLst/>
                <a:latin typeface="+mn-lt"/>
                <a:ea typeface="+mn-ea"/>
                <a:cs typeface="+mn-cs"/>
              </a:rPr>
              <a:t>Weaknesses</a:t>
            </a:r>
            <a:endParaRPr lang="en-US" b="0">
              <a:effectLst/>
            </a:endParaRPr>
          </a:p>
          <a:p>
            <a:pPr rtl="0" fontAlgn="t"/>
            <a:r>
              <a:rPr lang="en-US" sz="1200" b="1" i="0" u="none" strike="noStrike" kern="1200">
                <a:solidFill>
                  <a:schemeClr val="tx1"/>
                </a:solidFill>
                <a:effectLst/>
                <a:latin typeface="+mn-lt"/>
                <a:ea typeface="+mn-ea"/>
                <a:cs typeface="+mn-cs"/>
              </a:rPr>
              <a:t>Strengths</a:t>
            </a:r>
            <a:endParaRPr lang="en-US" b="0">
              <a:effectLst/>
            </a:endParaRPr>
          </a:p>
          <a:p>
            <a:pPr rtl="0" fontAlgn="base"/>
            <a:r>
              <a:rPr lang="en-US" sz="1200" b="0" i="0" u="none" strike="noStrike" kern="1200">
                <a:solidFill>
                  <a:schemeClr val="tx1"/>
                </a:solidFill>
                <a:effectLst/>
                <a:latin typeface="+mn-lt"/>
                <a:ea typeface="+mn-ea"/>
                <a:cs typeface="+mn-cs"/>
              </a:rPr>
              <a:t>For Emirates, a moderately restricted territorial network contrasted with certain contenders (</a:t>
            </a:r>
            <a:r>
              <a:rPr lang="en-US" sz="1200" b="0" i="0" u="none" strike="noStrike" kern="1200" err="1">
                <a:solidFill>
                  <a:schemeClr val="tx1"/>
                </a:solidFill>
                <a:effectLst/>
                <a:latin typeface="+mn-lt"/>
                <a:ea typeface="+mn-ea"/>
                <a:cs typeface="+mn-cs"/>
              </a:rPr>
              <a:t>Areed</a:t>
            </a:r>
            <a:r>
              <a:rPr lang="en-US" sz="1200" b="0" i="0" u="none" strike="noStrike" kern="1200">
                <a:solidFill>
                  <a:schemeClr val="tx1"/>
                </a:solidFill>
                <a:effectLst/>
                <a:latin typeface="+mn-lt"/>
                <a:ea typeface="+mn-ea"/>
                <a:cs typeface="+mn-cs"/>
              </a:rPr>
              <a:t> </a:t>
            </a:r>
            <a:r>
              <a:rPr lang="en-US" sz="1200" b="0" i="1" u="none" strike="noStrike" kern="1200">
                <a:solidFill>
                  <a:schemeClr val="tx1"/>
                </a:solidFill>
                <a:effectLst/>
                <a:latin typeface="+mn-lt"/>
                <a:ea typeface="+mn-ea"/>
                <a:cs typeface="+mn-cs"/>
              </a:rPr>
              <a:t>et al.</a:t>
            </a:r>
            <a:r>
              <a:rPr lang="en-US" sz="1200" b="0" i="0" u="none" strike="noStrike" kern="1200">
                <a:solidFill>
                  <a:schemeClr val="tx1"/>
                </a:solidFill>
                <a:effectLst/>
                <a:latin typeface="+mn-lt"/>
                <a:ea typeface="+mn-ea"/>
                <a:cs typeface="+mn-cs"/>
              </a:rPr>
              <a:t> 2020).</a:t>
            </a:r>
          </a:p>
          <a:p>
            <a:pPr rtl="0" fontAlgn="base"/>
            <a:r>
              <a:rPr lang="en-US" sz="1200" b="0" i="0" u="none" strike="noStrike" kern="1200">
                <a:solidFill>
                  <a:schemeClr val="tx1"/>
                </a:solidFill>
                <a:effectLst/>
                <a:latin typeface="+mn-lt"/>
                <a:ea typeface="+mn-ea"/>
                <a:cs typeface="+mn-cs"/>
              </a:rPr>
              <a:t>For British Airways high working expenses and work issues, affecting productivity.</a:t>
            </a:r>
          </a:p>
          <a:p>
            <a:pPr rtl="0" fontAlgn="base"/>
            <a:r>
              <a:rPr lang="en-US" sz="1200" b="0" i="0" u="none" strike="noStrike" kern="1200">
                <a:solidFill>
                  <a:schemeClr val="tx1"/>
                </a:solidFill>
                <a:effectLst/>
                <a:latin typeface="+mn-lt"/>
                <a:ea typeface="+mn-ea"/>
                <a:cs typeface="+mn-cs"/>
              </a:rPr>
              <a:t>For Emirates, solid worldwide brand and notoriety for extravagance and quality assistance.</a:t>
            </a:r>
          </a:p>
          <a:p>
            <a:pPr rtl="0" fontAlgn="base"/>
            <a:r>
              <a:rPr lang="en-US" sz="1200" b="0" i="0" u="none" strike="noStrike" kern="1200">
                <a:solidFill>
                  <a:schemeClr val="tx1"/>
                </a:solidFill>
                <a:effectLst/>
                <a:latin typeface="+mn-lt"/>
                <a:ea typeface="+mn-ea"/>
                <a:cs typeface="+mn-cs"/>
              </a:rPr>
              <a:t>For British Airways enrollment in the </a:t>
            </a:r>
            <a:r>
              <a:rPr lang="en-US" sz="1200" b="0" i="0" u="none" strike="noStrike" kern="1200" err="1">
                <a:solidFill>
                  <a:schemeClr val="tx1"/>
                </a:solidFill>
                <a:effectLst/>
                <a:latin typeface="+mn-lt"/>
                <a:ea typeface="+mn-ea"/>
                <a:cs typeface="+mn-cs"/>
              </a:rPr>
              <a:t>Oneworld</a:t>
            </a:r>
            <a:r>
              <a:rPr lang="en-US" sz="1200" b="0" i="0" u="none" strike="noStrike" kern="1200">
                <a:solidFill>
                  <a:schemeClr val="tx1"/>
                </a:solidFill>
                <a:effectLst/>
                <a:latin typeface="+mn-lt"/>
                <a:ea typeface="+mn-ea"/>
                <a:cs typeface="+mn-cs"/>
              </a:rPr>
              <a:t> coalition, working with associations and code-sharing arrangements. </a:t>
            </a:r>
          </a:p>
          <a:p>
            <a:endParaRPr lang="en-US"/>
          </a:p>
        </p:txBody>
      </p:sp>
      <p:sp>
        <p:nvSpPr>
          <p:cNvPr id="4" name="Slide Number Placeholder 3"/>
          <p:cNvSpPr>
            <a:spLocks noGrp="1"/>
          </p:cNvSpPr>
          <p:nvPr>
            <p:ph type="sldNum" sz="quarter" idx="10"/>
          </p:nvPr>
        </p:nvSpPr>
        <p:spPr/>
        <p:txBody>
          <a:bodyPr/>
          <a:lstStyle/>
          <a:p>
            <a:fld id="{AB84BABB-F1FC-4C22-AC83-2E6B939784BE}" type="slidenum">
              <a:rPr lang="en-US" smtClean="0"/>
              <a:t>5</a:t>
            </a:fld>
            <a:endParaRPr lang="en-US"/>
          </a:p>
        </p:txBody>
      </p:sp>
    </p:spTree>
    <p:extLst>
      <p:ext uri="{BB962C8B-B14F-4D97-AF65-F5344CB8AC3E}">
        <p14:creationId xmlns:p14="http://schemas.microsoft.com/office/powerpoint/2010/main" val="2375792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a:solidFill>
                  <a:schemeClr val="tx1"/>
                </a:solidFill>
                <a:effectLst/>
                <a:latin typeface="+mn-lt"/>
                <a:ea typeface="+mn-ea"/>
                <a:cs typeface="+mn-cs"/>
              </a:rPr>
              <a:t>S.N: Both organizations need to use proper technologies and methods to focus on organizational knowledge systems. The methods like </a:t>
            </a:r>
            <a:r>
              <a:rPr lang="en-US" sz="1200" b="0" i="0" u="none" strike="noStrike" kern="1200" err="1">
                <a:solidFill>
                  <a:schemeClr val="tx1"/>
                </a:solidFill>
                <a:effectLst/>
                <a:latin typeface="+mn-lt"/>
                <a:ea typeface="+mn-ea"/>
                <a:cs typeface="+mn-cs"/>
              </a:rPr>
              <a:t>Institional</a:t>
            </a:r>
            <a:r>
              <a:rPr lang="en-US" sz="1200" b="0" i="0" u="none" strike="noStrike" kern="1200">
                <a:solidFill>
                  <a:schemeClr val="tx1"/>
                </a:solidFill>
                <a:effectLst/>
                <a:latin typeface="+mn-lt"/>
                <a:ea typeface="+mn-ea"/>
                <a:cs typeface="+mn-cs"/>
              </a:rPr>
              <a:t> and centralizing knowledge are two models that can develop this knowledge (Chaudhuri </a:t>
            </a:r>
            <a:r>
              <a:rPr lang="en-US" sz="1200" b="0" i="1" u="none" strike="noStrike" kern="1200">
                <a:solidFill>
                  <a:schemeClr val="tx1"/>
                </a:solidFill>
                <a:effectLst/>
                <a:latin typeface="+mn-lt"/>
                <a:ea typeface="+mn-ea"/>
                <a:cs typeface="+mn-cs"/>
              </a:rPr>
              <a:t>et al.</a:t>
            </a:r>
            <a:r>
              <a:rPr lang="en-US" sz="1200" b="0" i="0" u="none" strike="noStrike" kern="1200">
                <a:solidFill>
                  <a:schemeClr val="tx1"/>
                </a:solidFill>
                <a:effectLst/>
                <a:latin typeface="+mn-lt"/>
                <a:ea typeface="+mn-ea"/>
                <a:cs typeface="+mn-cs"/>
              </a:rPr>
              <a:t> 2021). British Airways need to focus on managing employees of the company while Emirates need to manage strategies. </a:t>
            </a:r>
            <a:endParaRPr lang="en-US"/>
          </a:p>
        </p:txBody>
      </p:sp>
      <p:sp>
        <p:nvSpPr>
          <p:cNvPr id="4" name="Slide Number Placeholder 3"/>
          <p:cNvSpPr>
            <a:spLocks noGrp="1"/>
          </p:cNvSpPr>
          <p:nvPr>
            <p:ph type="sldNum" sz="quarter" idx="10"/>
          </p:nvPr>
        </p:nvSpPr>
        <p:spPr/>
        <p:txBody>
          <a:bodyPr/>
          <a:lstStyle/>
          <a:p>
            <a:fld id="{AB84BABB-F1FC-4C22-AC83-2E6B939784BE}" type="slidenum">
              <a:rPr lang="en-US" smtClean="0"/>
              <a:t>6</a:t>
            </a:fld>
            <a:endParaRPr lang="en-US"/>
          </a:p>
        </p:txBody>
      </p:sp>
    </p:spTree>
    <p:extLst>
      <p:ext uri="{BB962C8B-B14F-4D97-AF65-F5344CB8AC3E}">
        <p14:creationId xmlns:p14="http://schemas.microsoft.com/office/powerpoint/2010/main" val="3963736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a:solidFill>
                  <a:schemeClr val="tx1"/>
                </a:solidFill>
                <a:effectLst/>
                <a:latin typeface="+mn-lt"/>
                <a:ea typeface="+mn-ea"/>
                <a:cs typeface="+mn-cs"/>
              </a:rPr>
              <a:t>S.N: Knowledge management system is a very important process for any organization that is why British Airways and Emirates are focusing on this. It can help to </a:t>
            </a:r>
            <a:r>
              <a:rPr lang="en-US" sz="1200" b="0" i="0" u="none" strike="noStrike" kern="1200" err="1">
                <a:solidFill>
                  <a:schemeClr val="tx1"/>
                </a:solidFill>
                <a:effectLst/>
                <a:latin typeface="+mn-lt"/>
                <a:ea typeface="+mn-ea"/>
                <a:cs typeface="+mn-cs"/>
              </a:rPr>
              <a:t>nreduce</a:t>
            </a:r>
            <a:r>
              <a:rPr lang="en-US" sz="1200" b="0" i="0" u="none" strike="noStrike" kern="1200">
                <a:solidFill>
                  <a:schemeClr val="tx1"/>
                </a:solidFill>
                <a:effectLst/>
                <a:latin typeface="+mn-lt"/>
                <a:ea typeface="+mn-ea"/>
                <a:cs typeface="+mn-cs"/>
              </a:rPr>
              <a:t> several organizational issues, by providing ideas about the proper use of several methods. It can help to </a:t>
            </a:r>
            <a:r>
              <a:rPr lang="en-US" sz="1200" b="0" i="0" u="none" strike="noStrike" kern="1200" err="1">
                <a:solidFill>
                  <a:schemeClr val="tx1"/>
                </a:solidFill>
                <a:effectLst/>
                <a:latin typeface="+mn-lt"/>
                <a:ea typeface="+mn-ea"/>
                <a:cs typeface="+mn-cs"/>
              </a:rPr>
              <a:t>knwo</a:t>
            </a:r>
            <a:r>
              <a:rPr lang="en-US" sz="1200" b="0" i="0" u="none" strike="noStrike" kern="1200">
                <a:solidFill>
                  <a:schemeClr val="tx1"/>
                </a:solidFill>
                <a:effectLst/>
                <a:latin typeface="+mn-lt"/>
                <a:ea typeface="+mn-ea"/>
                <a:cs typeface="+mn-cs"/>
              </a:rPr>
              <a:t> the issues that these organizations need to reduce and can develop effectiveness. Therefore, it can be said it is a very effective method for organization quality development. </a:t>
            </a:r>
            <a:endParaRPr lang="en-US"/>
          </a:p>
        </p:txBody>
      </p:sp>
      <p:sp>
        <p:nvSpPr>
          <p:cNvPr id="4" name="Slide Number Placeholder 3"/>
          <p:cNvSpPr>
            <a:spLocks noGrp="1"/>
          </p:cNvSpPr>
          <p:nvPr>
            <p:ph type="sldNum" sz="quarter" idx="10"/>
          </p:nvPr>
        </p:nvSpPr>
        <p:spPr/>
        <p:txBody>
          <a:bodyPr/>
          <a:lstStyle/>
          <a:p>
            <a:fld id="{AB84BABB-F1FC-4C22-AC83-2E6B939784BE}" type="slidenum">
              <a:rPr lang="en-US" smtClean="0"/>
              <a:t>7</a:t>
            </a:fld>
            <a:endParaRPr lang="en-US"/>
          </a:p>
        </p:txBody>
      </p:sp>
    </p:spTree>
    <p:extLst>
      <p:ext uri="{BB962C8B-B14F-4D97-AF65-F5344CB8AC3E}">
        <p14:creationId xmlns:p14="http://schemas.microsoft.com/office/powerpoint/2010/main" val="947538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a:solidFill>
                  <a:schemeClr val="tx1"/>
                </a:solidFill>
                <a:effectLst/>
                <a:latin typeface="+mn-lt"/>
                <a:ea typeface="+mn-ea"/>
                <a:cs typeface="+mn-cs"/>
              </a:rPr>
              <a:t>Reference List</a:t>
            </a:r>
          </a:p>
          <a:p>
            <a:r>
              <a:rPr lang="en-US" sz="1200" b="1" kern="1200">
                <a:solidFill>
                  <a:schemeClr val="tx1"/>
                </a:solidFill>
                <a:effectLst/>
                <a:latin typeface="+mn-lt"/>
                <a:ea typeface="+mn-ea"/>
                <a:cs typeface="+mn-cs"/>
              </a:rPr>
              <a:t>Journals</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Al </a:t>
            </a:r>
            <a:r>
              <a:rPr lang="en-US" sz="1200" kern="1200" err="1">
                <a:solidFill>
                  <a:schemeClr val="tx1"/>
                </a:solidFill>
                <a:effectLst/>
                <a:latin typeface="+mn-lt"/>
                <a:ea typeface="+mn-ea"/>
                <a:cs typeface="+mn-cs"/>
              </a:rPr>
              <a:t>Teneiji</a:t>
            </a:r>
            <a:r>
              <a:rPr lang="en-US" sz="1200" kern="1200">
                <a:solidFill>
                  <a:schemeClr val="tx1"/>
                </a:solidFill>
                <a:effectLst/>
                <a:latin typeface="+mn-lt"/>
                <a:ea typeface="+mn-ea"/>
                <a:cs typeface="+mn-cs"/>
              </a:rPr>
              <a:t>, T.M., </a:t>
            </a:r>
            <a:r>
              <a:rPr lang="en-US" sz="1200" kern="1200" err="1">
                <a:solidFill>
                  <a:schemeClr val="tx1"/>
                </a:solidFill>
                <a:effectLst/>
                <a:latin typeface="+mn-lt"/>
                <a:ea typeface="+mn-ea"/>
                <a:cs typeface="+mn-cs"/>
              </a:rPr>
              <a:t>Ahamat</a:t>
            </a:r>
            <a:r>
              <a:rPr lang="en-US" sz="1200" kern="1200">
                <a:solidFill>
                  <a:schemeClr val="tx1"/>
                </a:solidFill>
                <a:effectLst/>
                <a:latin typeface="+mn-lt"/>
                <a:ea typeface="+mn-ea"/>
                <a:cs typeface="+mn-cs"/>
              </a:rPr>
              <a:t>, A., Murad, M.A. and Raheem, H.A.A., 2022. The Mediating Role of Knowledge Management in the Relationship between IT Capabilities and Innovation Capabilities. </a:t>
            </a:r>
            <a:r>
              <a:rPr lang="en-US" sz="1200" i="1" kern="1200" err="1">
                <a:solidFill>
                  <a:schemeClr val="tx1"/>
                </a:solidFill>
                <a:effectLst/>
                <a:latin typeface="+mn-lt"/>
                <a:ea typeface="+mn-ea"/>
                <a:cs typeface="+mn-cs"/>
              </a:rPr>
              <a:t>Specialusis</a:t>
            </a:r>
            <a:r>
              <a:rPr lang="en-US" sz="1200" i="1" kern="1200">
                <a:solidFill>
                  <a:schemeClr val="tx1"/>
                </a:solidFill>
                <a:effectLst/>
                <a:latin typeface="+mn-lt"/>
                <a:ea typeface="+mn-ea"/>
                <a:cs typeface="+mn-cs"/>
              </a:rPr>
              <a:t> </a:t>
            </a:r>
            <a:r>
              <a:rPr lang="en-US" sz="1200" i="1" kern="1200" err="1">
                <a:solidFill>
                  <a:schemeClr val="tx1"/>
                </a:solidFill>
                <a:effectLst/>
                <a:latin typeface="+mn-lt"/>
                <a:ea typeface="+mn-ea"/>
                <a:cs typeface="+mn-cs"/>
              </a:rPr>
              <a:t>Ugdymas</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1</a:t>
            </a:r>
            <a:r>
              <a:rPr lang="en-US" sz="1200" kern="1200">
                <a:solidFill>
                  <a:schemeClr val="tx1"/>
                </a:solidFill>
                <a:effectLst/>
                <a:latin typeface="+mn-lt"/>
                <a:ea typeface="+mn-ea"/>
                <a:cs typeface="+mn-cs"/>
              </a:rPr>
              <a:t>(43), pp.2734-2751. </a:t>
            </a:r>
            <a:r>
              <a:rPr lang="en-US" sz="1200" u="sng" kern="1200">
                <a:solidFill>
                  <a:schemeClr val="tx1"/>
                </a:solidFill>
                <a:effectLst/>
                <a:latin typeface="+mn-lt"/>
                <a:ea typeface="+mn-ea"/>
                <a:cs typeface="+mn-cs"/>
                <a:hlinkClick r:id="rId3"/>
              </a:rPr>
              <a:t>http://www.sumc.lt/index.php/se/article/download/311/299</a:t>
            </a:r>
            <a:endParaRPr lang="en-US" sz="1200" kern="1200">
              <a:solidFill>
                <a:schemeClr val="tx1"/>
              </a:solidFill>
              <a:effectLst/>
              <a:latin typeface="+mn-lt"/>
              <a:ea typeface="+mn-ea"/>
              <a:cs typeface="+mn-cs"/>
            </a:endParaRPr>
          </a:p>
          <a:p>
            <a:r>
              <a:rPr lang="en-US" sz="1200" kern="1200">
                <a:solidFill>
                  <a:schemeClr val="tx1"/>
                </a:solidFill>
                <a:effectLst/>
                <a:latin typeface="+mn-lt"/>
                <a:ea typeface="+mn-ea"/>
                <a:cs typeface="+mn-cs"/>
              </a:rPr>
              <a:t>Al-</a:t>
            </a:r>
            <a:r>
              <a:rPr lang="en-US" sz="1200" kern="1200" err="1">
                <a:solidFill>
                  <a:schemeClr val="tx1"/>
                </a:solidFill>
                <a:effectLst/>
                <a:latin typeface="+mn-lt"/>
                <a:ea typeface="+mn-ea"/>
                <a:cs typeface="+mn-cs"/>
              </a:rPr>
              <a:t>Ansi</a:t>
            </a:r>
            <a:r>
              <a:rPr lang="en-US" sz="1200" kern="1200">
                <a:solidFill>
                  <a:schemeClr val="tx1"/>
                </a:solidFill>
                <a:effectLst/>
                <a:latin typeface="+mn-lt"/>
                <a:ea typeface="+mn-ea"/>
                <a:cs typeface="+mn-cs"/>
              </a:rPr>
              <a:t>, A.M., 2021. Applying Information Technology-Based Knowledge Management (KM) Simulation in the Airline Industry. </a:t>
            </a:r>
            <a:r>
              <a:rPr lang="en-US" sz="1200" i="1" kern="1200">
                <a:solidFill>
                  <a:schemeClr val="tx1"/>
                </a:solidFill>
                <a:effectLst/>
                <a:latin typeface="+mn-lt"/>
                <a:ea typeface="+mn-ea"/>
                <a:cs typeface="+mn-cs"/>
              </a:rPr>
              <a:t>International Journal of New Practices in Management and Engineering</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10</a:t>
            </a:r>
            <a:r>
              <a:rPr lang="en-US" sz="1200" kern="1200">
                <a:solidFill>
                  <a:schemeClr val="tx1"/>
                </a:solidFill>
                <a:effectLst/>
                <a:latin typeface="+mn-lt"/>
                <a:ea typeface="+mn-ea"/>
                <a:cs typeface="+mn-cs"/>
              </a:rPr>
              <a:t>(02), pp.05-09. </a:t>
            </a:r>
            <a:r>
              <a:rPr lang="en-US" sz="1200" u="sng" kern="1200">
                <a:solidFill>
                  <a:schemeClr val="tx1"/>
                </a:solidFill>
                <a:effectLst/>
                <a:latin typeface="+mn-lt"/>
                <a:ea typeface="+mn-ea"/>
                <a:cs typeface="+mn-cs"/>
                <a:hlinkClick r:id="rId4"/>
              </a:rPr>
              <a:t>https://www.ijnpme.org/index.php/IJNPME/article/download/131/103</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Archanjo</a:t>
            </a:r>
            <a:r>
              <a:rPr lang="en-US" sz="1200" kern="1200">
                <a:solidFill>
                  <a:schemeClr val="tx1"/>
                </a:solidFill>
                <a:effectLst/>
                <a:latin typeface="+mn-lt"/>
                <a:ea typeface="+mn-ea"/>
                <a:cs typeface="+mn-cs"/>
              </a:rPr>
              <a:t> de Souza, D.S.D.O., Pedro Salgado, A.M., </a:t>
            </a:r>
            <a:r>
              <a:rPr lang="en-US" sz="1200" kern="1200" err="1">
                <a:solidFill>
                  <a:schemeClr val="tx1"/>
                </a:solidFill>
                <a:effectLst/>
                <a:latin typeface="+mn-lt"/>
                <a:ea typeface="+mn-ea"/>
                <a:cs typeface="+mn-cs"/>
              </a:rPr>
              <a:t>Marins</a:t>
            </a:r>
            <a:r>
              <a:rPr lang="en-US" sz="1200" kern="1200">
                <a:solidFill>
                  <a:schemeClr val="tx1"/>
                </a:solidFill>
                <a:effectLst/>
                <a:latin typeface="+mn-lt"/>
                <a:ea typeface="+mn-ea"/>
                <a:cs typeface="+mn-cs"/>
              </a:rPr>
              <a:t>, F.A.S. and Muniz, J., 2020. The influence of leaders’ characteristics on the relationship between leadership and knowledge management. </a:t>
            </a:r>
            <a:r>
              <a:rPr lang="en-US" sz="1200" i="1" kern="1200">
                <a:solidFill>
                  <a:schemeClr val="tx1"/>
                </a:solidFill>
                <a:effectLst/>
                <a:latin typeface="+mn-lt"/>
                <a:ea typeface="+mn-ea"/>
                <a:cs typeface="+mn-cs"/>
              </a:rPr>
              <a:t>Knowledge Management Research &amp; Practice</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18</a:t>
            </a:r>
            <a:r>
              <a:rPr lang="en-US" sz="1200" kern="1200">
                <a:solidFill>
                  <a:schemeClr val="tx1"/>
                </a:solidFill>
                <a:effectLst/>
                <a:latin typeface="+mn-lt"/>
                <a:ea typeface="+mn-ea"/>
                <a:cs typeface="+mn-cs"/>
              </a:rPr>
              <a:t>(4), pp.462-473. </a:t>
            </a:r>
            <a:r>
              <a:rPr lang="en-US" sz="1200" u="sng" kern="1200">
                <a:solidFill>
                  <a:schemeClr val="tx1"/>
                </a:solidFill>
                <a:effectLst/>
                <a:latin typeface="+mn-lt"/>
                <a:ea typeface="+mn-ea"/>
                <a:cs typeface="+mn-cs"/>
                <a:hlinkClick r:id="rId5"/>
              </a:rPr>
              <a:t>https://www.researchgate.net/profile/Jorge-Muniz-Jr/publication/339633954_The_influence_of_leaders'_characteristics_on_the_relationship_between_leadership_and_knowledge_management/links/5e6f4fa492851c6ba7066c10/The-influence-of-leaders-characteristics-on-the-relationship-between-leadership-and-knowledge-management.pdf</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Areed</a:t>
            </a:r>
            <a:r>
              <a:rPr lang="en-US" sz="1200" kern="1200">
                <a:solidFill>
                  <a:schemeClr val="tx1"/>
                </a:solidFill>
                <a:effectLst/>
                <a:latin typeface="+mn-lt"/>
                <a:ea typeface="+mn-ea"/>
                <a:cs typeface="+mn-cs"/>
              </a:rPr>
              <a:t>, S., </a:t>
            </a:r>
            <a:r>
              <a:rPr lang="en-US" sz="1200" kern="1200" err="1">
                <a:solidFill>
                  <a:schemeClr val="tx1"/>
                </a:solidFill>
                <a:effectLst/>
                <a:latin typeface="+mn-lt"/>
                <a:ea typeface="+mn-ea"/>
                <a:cs typeface="+mn-cs"/>
              </a:rPr>
              <a:t>Salloum</a:t>
            </a:r>
            <a:r>
              <a:rPr lang="en-US" sz="1200" kern="1200">
                <a:solidFill>
                  <a:schemeClr val="tx1"/>
                </a:solidFill>
                <a:effectLst/>
                <a:latin typeface="+mn-lt"/>
                <a:ea typeface="+mn-ea"/>
                <a:cs typeface="+mn-cs"/>
              </a:rPr>
              <a:t>, S.A. and </a:t>
            </a:r>
            <a:r>
              <a:rPr lang="en-US" sz="1200" kern="1200" err="1">
                <a:solidFill>
                  <a:schemeClr val="tx1"/>
                </a:solidFill>
                <a:effectLst/>
                <a:latin typeface="+mn-lt"/>
                <a:ea typeface="+mn-ea"/>
                <a:cs typeface="+mn-cs"/>
              </a:rPr>
              <a:t>Shaalan</a:t>
            </a:r>
            <a:r>
              <a:rPr lang="en-US" sz="1200" kern="1200">
                <a:solidFill>
                  <a:schemeClr val="tx1"/>
                </a:solidFill>
                <a:effectLst/>
                <a:latin typeface="+mn-lt"/>
                <a:ea typeface="+mn-ea"/>
                <a:cs typeface="+mn-cs"/>
              </a:rPr>
              <a:t>, K., 2020. The role of knowledge management processes for enhancing and supporting innovative organizations: a systematic review. </a:t>
            </a:r>
            <a:r>
              <a:rPr lang="en-US" sz="1200" i="1" kern="1200">
                <a:solidFill>
                  <a:schemeClr val="tx1"/>
                </a:solidFill>
                <a:effectLst/>
                <a:latin typeface="+mn-lt"/>
                <a:ea typeface="+mn-ea"/>
                <a:cs typeface="+mn-cs"/>
              </a:rPr>
              <a:t>Recent advances in intelligent systems and smart applications</a:t>
            </a:r>
            <a:r>
              <a:rPr lang="en-US" sz="1200" kern="1200">
                <a:solidFill>
                  <a:schemeClr val="tx1"/>
                </a:solidFill>
                <a:effectLst/>
                <a:latin typeface="+mn-lt"/>
                <a:ea typeface="+mn-ea"/>
                <a:cs typeface="+mn-cs"/>
              </a:rPr>
              <a:t>, pp.143-161. </a:t>
            </a:r>
            <a:r>
              <a:rPr lang="en-US" sz="1200" u="sng" kern="1200">
                <a:solidFill>
                  <a:schemeClr val="tx1"/>
                </a:solidFill>
                <a:effectLst/>
                <a:latin typeface="+mn-lt"/>
                <a:ea typeface="+mn-ea"/>
                <a:cs typeface="+mn-cs"/>
                <a:hlinkClick r:id="rId6"/>
              </a:rPr>
              <a:t>https://www.academia.edu/download/64016797/The%20Role%20of%20Knowledge%20Management.pdf</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Ashok, M., Al </a:t>
            </a:r>
            <a:r>
              <a:rPr lang="en-US" sz="1200" kern="1200" err="1">
                <a:solidFill>
                  <a:schemeClr val="tx1"/>
                </a:solidFill>
                <a:effectLst/>
                <a:latin typeface="+mn-lt"/>
                <a:ea typeface="+mn-ea"/>
                <a:cs typeface="+mn-cs"/>
              </a:rPr>
              <a:t>Badi</a:t>
            </a:r>
            <a:r>
              <a:rPr lang="en-US" sz="1200" kern="1200">
                <a:solidFill>
                  <a:schemeClr val="tx1"/>
                </a:solidFill>
                <a:effectLst/>
                <a:latin typeface="+mn-lt"/>
                <a:ea typeface="+mn-ea"/>
                <a:cs typeface="+mn-cs"/>
              </a:rPr>
              <a:t> Al </a:t>
            </a:r>
            <a:r>
              <a:rPr lang="en-US" sz="1200" kern="1200" err="1">
                <a:solidFill>
                  <a:schemeClr val="tx1"/>
                </a:solidFill>
                <a:effectLst/>
                <a:latin typeface="+mn-lt"/>
                <a:ea typeface="+mn-ea"/>
                <a:cs typeface="+mn-cs"/>
              </a:rPr>
              <a:t>Dhaheri</a:t>
            </a:r>
            <a:r>
              <a:rPr lang="en-US" sz="1200" kern="1200">
                <a:solidFill>
                  <a:schemeClr val="tx1"/>
                </a:solidFill>
                <a:effectLst/>
                <a:latin typeface="+mn-lt"/>
                <a:ea typeface="+mn-ea"/>
                <a:cs typeface="+mn-cs"/>
              </a:rPr>
              <a:t>, M.S.M., Madan, R. and </a:t>
            </a:r>
            <a:r>
              <a:rPr lang="en-US" sz="1200" kern="1200" err="1">
                <a:solidFill>
                  <a:schemeClr val="tx1"/>
                </a:solidFill>
                <a:effectLst/>
                <a:latin typeface="+mn-lt"/>
                <a:ea typeface="+mn-ea"/>
                <a:cs typeface="+mn-cs"/>
              </a:rPr>
              <a:t>Dzandu</a:t>
            </a:r>
            <a:r>
              <a:rPr lang="en-US" sz="1200" kern="1200">
                <a:solidFill>
                  <a:schemeClr val="tx1"/>
                </a:solidFill>
                <a:effectLst/>
                <a:latin typeface="+mn-lt"/>
                <a:ea typeface="+mn-ea"/>
                <a:cs typeface="+mn-cs"/>
              </a:rPr>
              <a:t>, M.D., 2021. How to counter </a:t>
            </a:r>
            <a:r>
              <a:rPr lang="en-US" sz="1200" kern="1200" err="1">
                <a:solidFill>
                  <a:schemeClr val="tx1"/>
                </a:solidFill>
                <a:effectLst/>
                <a:latin typeface="+mn-lt"/>
                <a:ea typeface="+mn-ea"/>
                <a:cs typeface="+mn-cs"/>
              </a:rPr>
              <a:t>organisational</a:t>
            </a:r>
            <a:r>
              <a:rPr lang="en-US" sz="1200" kern="1200">
                <a:solidFill>
                  <a:schemeClr val="tx1"/>
                </a:solidFill>
                <a:effectLst/>
                <a:latin typeface="+mn-lt"/>
                <a:ea typeface="+mn-ea"/>
                <a:cs typeface="+mn-cs"/>
              </a:rPr>
              <a:t> inertia to enable knowledge management practices adoption in public sector </a:t>
            </a:r>
            <a:r>
              <a:rPr lang="en-US" sz="1200" kern="1200" err="1">
                <a:solidFill>
                  <a:schemeClr val="tx1"/>
                </a:solidFill>
                <a:effectLst/>
                <a:latin typeface="+mn-lt"/>
                <a:ea typeface="+mn-ea"/>
                <a:cs typeface="+mn-cs"/>
              </a:rPr>
              <a:t>organisations</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Journal of Knowledge Management</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25</a:t>
            </a:r>
            <a:r>
              <a:rPr lang="en-US" sz="1200" kern="1200">
                <a:solidFill>
                  <a:schemeClr val="tx1"/>
                </a:solidFill>
                <a:effectLst/>
                <a:latin typeface="+mn-lt"/>
                <a:ea typeface="+mn-ea"/>
                <a:cs typeface="+mn-cs"/>
              </a:rPr>
              <a:t>(9), pp.2245-2273. </a:t>
            </a:r>
            <a:r>
              <a:rPr lang="en-US" sz="1200" u="sng" kern="1200">
                <a:solidFill>
                  <a:schemeClr val="tx1"/>
                </a:solidFill>
                <a:effectLst/>
                <a:latin typeface="+mn-lt"/>
                <a:ea typeface="+mn-ea"/>
                <a:cs typeface="+mn-cs"/>
                <a:hlinkClick r:id="rId7"/>
              </a:rPr>
              <a:t>https://centaur.reading.ac.uk/95994/1/How%20to%20counter%20organisational%20inertia%20to%20enable%20knowledge%20management%20practices%20adoption%20in%20public%20sector%20organisations%20Jan2021.pdf</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Mheiri</a:t>
            </a:r>
            <a:r>
              <a:rPr lang="en-US" sz="1200" kern="1200">
                <a:solidFill>
                  <a:schemeClr val="tx1"/>
                </a:solidFill>
                <a:effectLst/>
                <a:latin typeface="+mn-lt"/>
                <a:ea typeface="+mn-ea"/>
                <a:cs typeface="+mn-cs"/>
              </a:rPr>
              <a:t>, A. and Abdulla, H., 2022. Investigating the Impact of </a:t>
            </a:r>
            <a:r>
              <a:rPr lang="en-US" sz="1200" kern="1200" err="1">
                <a:solidFill>
                  <a:schemeClr val="tx1"/>
                </a:solidFill>
                <a:effectLst/>
                <a:latin typeface="+mn-lt"/>
                <a:ea typeface="+mn-ea"/>
                <a:cs typeface="+mn-cs"/>
              </a:rPr>
              <a:t>Organisational</a:t>
            </a:r>
            <a:r>
              <a:rPr lang="en-US" sz="1200" kern="1200">
                <a:solidFill>
                  <a:schemeClr val="tx1"/>
                </a:solidFill>
                <a:effectLst/>
                <a:latin typeface="+mn-lt"/>
                <a:ea typeface="+mn-ea"/>
                <a:cs typeface="+mn-cs"/>
              </a:rPr>
              <a:t> Culture and Leadership on Knowledge Sharing </a:t>
            </a:r>
            <a:r>
              <a:rPr lang="en-US" sz="1200" kern="1200" err="1">
                <a:solidFill>
                  <a:schemeClr val="tx1"/>
                </a:solidFill>
                <a:effectLst/>
                <a:latin typeface="+mn-lt"/>
                <a:ea typeface="+mn-ea"/>
                <a:cs typeface="+mn-cs"/>
              </a:rPr>
              <a:t>Behavioural</a:t>
            </a:r>
            <a:r>
              <a:rPr lang="en-US" sz="1200" kern="1200">
                <a:solidFill>
                  <a:schemeClr val="tx1"/>
                </a:solidFill>
                <a:effectLst/>
                <a:latin typeface="+mn-lt"/>
                <a:ea typeface="+mn-ea"/>
                <a:cs typeface="+mn-cs"/>
              </a:rPr>
              <a:t> Intention Among Employees in </a:t>
            </a:r>
            <a:r>
              <a:rPr lang="en-US" sz="1200" kern="1200" err="1">
                <a:solidFill>
                  <a:schemeClr val="tx1"/>
                </a:solidFill>
                <a:effectLst/>
                <a:latin typeface="+mn-lt"/>
                <a:ea typeface="+mn-ea"/>
                <a:cs typeface="+mn-cs"/>
              </a:rPr>
              <a:t>Organisations</a:t>
            </a:r>
            <a:r>
              <a:rPr lang="en-US" sz="1200" kern="1200">
                <a:solidFill>
                  <a:schemeClr val="tx1"/>
                </a:solidFill>
                <a:effectLst/>
                <a:latin typeface="+mn-lt"/>
                <a:ea typeface="+mn-ea"/>
                <a:cs typeface="+mn-cs"/>
              </a:rPr>
              <a:t> in the United Arab Emirates. </a:t>
            </a:r>
            <a:r>
              <a:rPr lang="en-US" sz="1200" u="sng" kern="1200">
                <a:solidFill>
                  <a:schemeClr val="tx1"/>
                </a:solidFill>
                <a:effectLst/>
                <a:latin typeface="+mn-lt"/>
                <a:ea typeface="+mn-ea"/>
                <a:cs typeface="+mn-cs"/>
                <a:hlinkClick r:id="rId8"/>
              </a:rPr>
              <a:t>https://ro.uow.edu.au/cgi/viewcontent.cgi?article=2303&amp;context=theses1</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Nordin</a:t>
            </a:r>
            <a:r>
              <a:rPr lang="en-US" sz="1200" kern="1200">
                <a:solidFill>
                  <a:schemeClr val="tx1"/>
                </a:solidFill>
                <a:effectLst/>
                <a:latin typeface="+mn-lt"/>
                <a:ea typeface="+mn-ea"/>
                <a:cs typeface="+mn-cs"/>
              </a:rPr>
              <a:t>, M.N. and </a:t>
            </a:r>
            <a:r>
              <a:rPr lang="en-US" sz="1200" kern="1200" err="1">
                <a:solidFill>
                  <a:schemeClr val="tx1"/>
                </a:solidFill>
                <a:effectLst/>
                <a:latin typeface="+mn-lt"/>
                <a:ea typeface="+mn-ea"/>
                <a:cs typeface="+mn-cs"/>
              </a:rPr>
              <a:t>Alwi</a:t>
            </a:r>
            <a:r>
              <a:rPr lang="en-US" sz="1200" kern="1200">
                <a:solidFill>
                  <a:schemeClr val="tx1"/>
                </a:solidFill>
                <a:effectLst/>
                <a:latin typeface="+mn-lt"/>
                <a:ea typeface="+mn-ea"/>
                <a:cs typeface="+mn-cs"/>
              </a:rPr>
              <a:t>, A., 2022. Knowledge Management Model Implementation in Electronic Devices. </a:t>
            </a:r>
            <a:r>
              <a:rPr lang="en-US" sz="1200" i="1" kern="1200">
                <a:solidFill>
                  <a:schemeClr val="tx1"/>
                </a:solidFill>
                <a:effectLst/>
                <a:latin typeface="+mn-lt"/>
                <a:ea typeface="+mn-ea"/>
                <a:cs typeface="+mn-cs"/>
              </a:rPr>
              <a:t>International Journal of Mechanical Engineering</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7</a:t>
            </a:r>
            <a:r>
              <a:rPr lang="en-US" sz="1200" kern="1200">
                <a:solidFill>
                  <a:schemeClr val="tx1"/>
                </a:solidFill>
                <a:effectLst/>
                <a:latin typeface="+mn-lt"/>
                <a:ea typeface="+mn-ea"/>
                <a:cs typeface="+mn-cs"/>
              </a:rPr>
              <a:t>(1), pp.1253-1255. </a:t>
            </a:r>
            <a:r>
              <a:rPr lang="en-US" sz="1200" u="sng" kern="1200">
                <a:solidFill>
                  <a:schemeClr val="tx1"/>
                </a:solidFill>
                <a:effectLst/>
                <a:latin typeface="+mn-lt"/>
                <a:ea typeface="+mn-ea"/>
                <a:cs typeface="+mn-cs"/>
                <a:hlinkClick r:id="rId9"/>
              </a:rPr>
              <a:t>https://kalaharijournals.com/resources/141-160/IJME_Vol7.1_153.pdf</a:t>
            </a:r>
            <a:endParaRPr lang="en-US" sz="1200" kern="1200">
              <a:solidFill>
                <a:schemeClr val="tx1"/>
              </a:solidFill>
              <a:effectLst/>
              <a:latin typeface="+mn-lt"/>
              <a:ea typeface="+mn-ea"/>
              <a:cs typeface="+mn-cs"/>
            </a:endParaRPr>
          </a:p>
          <a:p>
            <a:r>
              <a:rPr lang="en-US" sz="1200" kern="1200" err="1">
                <a:solidFill>
                  <a:schemeClr val="tx1"/>
                </a:solidFill>
                <a:effectLst/>
                <a:latin typeface="+mn-lt"/>
                <a:ea typeface="+mn-ea"/>
                <a:cs typeface="+mn-cs"/>
              </a:rPr>
              <a:t>Nuaimi</a:t>
            </a:r>
            <a:r>
              <a:rPr lang="en-US" sz="1200" kern="1200">
                <a:solidFill>
                  <a:schemeClr val="tx1"/>
                </a:solidFill>
                <a:effectLst/>
                <a:latin typeface="+mn-lt"/>
                <a:ea typeface="+mn-ea"/>
                <a:cs typeface="+mn-cs"/>
              </a:rPr>
              <a:t>, M.A. and </a:t>
            </a:r>
            <a:r>
              <a:rPr lang="en-US" sz="1200" kern="1200" err="1">
                <a:solidFill>
                  <a:schemeClr val="tx1"/>
                </a:solidFill>
                <a:effectLst/>
                <a:latin typeface="+mn-lt"/>
                <a:ea typeface="+mn-ea"/>
                <a:cs typeface="+mn-cs"/>
              </a:rPr>
              <a:t>Jabeen</a:t>
            </a:r>
            <a:r>
              <a:rPr lang="en-US" sz="1200" kern="1200">
                <a:solidFill>
                  <a:schemeClr val="tx1"/>
                </a:solidFill>
                <a:effectLst/>
                <a:latin typeface="+mn-lt"/>
                <a:ea typeface="+mn-ea"/>
                <a:cs typeface="+mn-cs"/>
              </a:rPr>
              <a:t>, F., 2020. A study of factors influencing knowledge transfer in </a:t>
            </a:r>
            <a:r>
              <a:rPr lang="en-US" sz="1200" kern="1200" err="1">
                <a:solidFill>
                  <a:schemeClr val="tx1"/>
                </a:solidFill>
                <a:effectLst/>
                <a:latin typeface="+mn-lt"/>
                <a:ea typeface="+mn-ea"/>
                <a:cs typeface="+mn-cs"/>
              </a:rPr>
              <a:t>organisations</a:t>
            </a:r>
            <a:r>
              <a:rPr lang="en-US" sz="1200" kern="1200">
                <a:solidFill>
                  <a:schemeClr val="tx1"/>
                </a:solidFill>
                <a:effectLst/>
                <a:latin typeface="+mn-lt"/>
                <a:ea typeface="+mn-ea"/>
                <a:cs typeface="+mn-cs"/>
              </a:rPr>
              <a:t> in the United Arab Emirates. </a:t>
            </a:r>
            <a:r>
              <a:rPr lang="en-US" sz="1200" i="1" kern="1200">
                <a:solidFill>
                  <a:schemeClr val="tx1"/>
                </a:solidFill>
                <a:effectLst/>
                <a:latin typeface="+mn-lt"/>
                <a:ea typeface="+mn-ea"/>
                <a:cs typeface="+mn-cs"/>
              </a:rPr>
              <a:t>International Journal of Knowledge Management Studies</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11</a:t>
            </a:r>
            <a:r>
              <a:rPr lang="en-US" sz="1200" kern="1200">
                <a:solidFill>
                  <a:schemeClr val="tx1"/>
                </a:solidFill>
                <a:effectLst/>
                <a:latin typeface="+mn-lt"/>
                <a:ea typeface="+mn-ea"/>
                <a:cs typeface="+mn-cs"/>
              </a:rPr>
              <a:t>(2), pp.170-189. </a:t>
            </a:r>
            <a:r>
              <a:rPr lang="en-US" sz="1200" u="sng" kern="1200">
                <a:solidFill>
                  <a:schemeClr val="tx1"/>
                </a:solidFill>
                <a:effectLst/>
                <a:latin typeface="+mn-lt"/>
                <a:ea typeface="+mn-ea"/>
                <a:cs typeface="+mn-cs"/>
                <a:hlinkClick r:id="rId10"/>
              </a:rPr>
              <a:t>https://www.researchgate.net/profile/Fauzia-Jabeen/publication/339962004_A_study_of_factors_influencing_knowledge_transfer_in_organisations_in_the_United_Arab_Emirates/links/5f7d7a64a6fdccfd7b4cab25/A-study-of-factors-influencing-knowledge-transfer-in-organisations-in-the-United-Arab-Emirates.pdf</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Nurdin</a:t>
            </a:r>
            <a:r>
              <a:rPr lang="en-US" sz="1200" kern="1200">
                <a:solidFill>
                  <a:schemeClr val="tx1"/>
                </a:solidFill>
                <a:effectLst/>
                <a:latin typeface="+mn-lt"/>
                <a:ea typeface="+mn-ea"/>
                <a:cs typeface="+mn-cs"/>
              </a:rPr>
              <a:t>, N. and Yusuf, K., 2020. Knowledge management lifecycle in Islamic bank: the case of </a:t>
            </a:r>
            <a:r>
              <a:rPr lang="en-US" sz="1200" kern="1200" err="1">
                <a:solidFill>
                  <a:schemeClr val="tx1"/>
                </a:solidFill>
                <a:effectLst/>
                <a:latin typeface="+mn-lt"/>
                <a:ea typeface="+mn-ea"/>
                <a:cs typeface="+mn-cs"/>
              </a:rPr>
              <a:t>syariah</a:t>
            </a:r>
            <a:r>
              <a:rPr lang="en-US" sz="1200" kern="1200">
                <a:solidFill>
                  <a:schemeClr val="tx1"/>
                </a:solidFill>
                <a:effectLst/>
                <a:latin typeface="+mn-lt"/>
                <a:ea typeface="+mn-ea"/>
                <a:cs typeface="+mn-cs"/>
              </a:rPr>
              <a:t> banks in Indonesia. </a:t>
            </a:r>
            <a:r>
              <a:rPr lang="en-US" sz="1200" i="1" kern="1200">
                <a:solidFill>
                  <a:schemeClr val="tx1"/>
                </a:solidFill>
                <a:effectLst/>
                <a:latin typeface="+mn-lt"/>
                <a:ea typeface="+mn-ea"/>
                <a:cs typeface="+mn-cs"/>
              </a:rPr>
              <a:t>International Journal of Knowledge Management Studies</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11</a:t>
            </a:r>
            <a:r>
              <a:rPr lang="en-US" sz="1200" kern="1200">
                <a:solidFill>
                  <a:schemeClr val="tx1"/>
                </a:solidFill>
                <a:effectLst/>
                <a:latin typeface="+mn-lt"/>
                <a:ea typeface="+mn-ea"/>
                <a:cs typeface="+mn-cs"/>
              </a:rPr>
              <a:t>(1), pp.59-80. </a:t>
            </a:r>
            <a:r>
              <a:rPr lang="en-US" sz="1200" u="sng" kern="1200">
                <a:solidFill>
                  <a:schemeClr val="tx1"/>
                </a:solidFill>
                <a:effectLst/>
                <a:latin typeface="+mn-lt"/>
                <a:ea typeface="+mn-ea"/>
                <a:cs typeface="+mn-cs"/>
                <a:hlinkClick r:id="rId11"/>
              </a:rPr>
              <a:t>https://www.researchgate.net/profile/Nurdin-Nurdin/publication/339248263_Knowledge_management_lifecycle_in_Islamic_bank_the_case_of_syariah_banks_in_Indonesia/links/611c4fdd0c2bfa282a50d1b0/Knowledge-management-lifecycle-in-Islamic-bank-the-case-of-syariah-banks-in-Indonesia.pdf</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Obaid</a:t>
            </a:r>
            <a:r>
              <a:rPr lang="en-US" sz="1200" kern="1200">
                <a:solidFill>
                  <a:schemeClr val="tx1"/>
                </a:solidFill>
                <a:effectLst/>
                <a:latin typeface="+mn-lt"/>
                <a:ea typeface="+mn-ea"/>
                <a:cs typeface="+mn-cs"/>
              </a:rPr>
              <a:t> </a:t>
            </a:r>
            <a:r>
              <a:rPr lang="en-US" sz="1200" kern="1200" err="1">
                <a:solidFill>
                  <a:schemeClr val="tx1"/>
                </a:solidFill>
                <a:effectLst/>
                <a:latin typeface="+mn-lt"/>
                <a:ea typeface="+mn-ea"/>
                <a:cs typeface="+mn-cs"/>
              </a:rPr>
              <a:t>Alhefeiti</a:t>
            </a:r>
            <a:r>
              <a:rPr lang="en-US" sz="1200" kern="1200">
                <a:solidFill>
                  <a:schemeClr val="tx1"/>
                </a:solidFill>
                <a:effectLst/>
                <a:latin typeface="+mn-lt"/>
                <a:ea typeface="+mn-ea"/>
                <a:cs typeface="+mn-cs"/>
              </a:rPr>
              <a:t>, H.S., 2020. </a:t>
            </a:r>
            <a:r>
              <a:rPr lang="en-US" sz="1200" i="1" kern="1200">
                <a:solidFill>
                  <a:schemeClr val="tx1"/>
                </a:solidFill>
                <a:effectLst/>
                <a:latin typeface="+mn-lt"/>
                <a:ea typeface="+mn-ea"/>
                <a:cs typeface="+mn-cs"/>
              </a:rPr>
              <a:t>The influence of innovation capabilities on individual performance in the Interior Ministry of United Arab Emirates Government</a:t>
            </a:r>
            <a:r>
              <a:rPr lang="en-US" sz="1200" kern="1200">
                <a:solidFill>
                  <a:schemeClr val="tx1"/>
                </a:solidFill>
                <a:effectLst/>
                <a:latin typeface="+mn-lt"/>
                <a:ea typeface="+mn-ea"/>
                <a:cs typeface="+mn-cs"/>
              </a:rPr>
              <a:t> (Doctoral dissertation, </a:t>
            </a:r>
            <a:r>
              <a:rPr lang="en-US" sz="1200" kern="1200" err="1">
                <a:solidFill>
                  <a:schemeClr val="tx1"/>
                </a:solidFill>
                <a:effectLst/>
                <a:latin typeface="+mn-lt"/>
                <a:ea typeface="+mn-ea"/>
                <a:cs typeface="+mn-cs"/>
              </a:rPr>
              <a:t>Universiti</a:t>
            </a:r>
            <a:r>
              <a:rPr lang="en-US" sz="1200" kern="1200">
                <a:solidFill>
                  <a:schemeClr val="tx1"/>
                </a:solidFill>
                <a:effectLst/>
                <a:latin typeface="+mn-lt"/>
                <a:ea typeface="+mn-ea"/>
                <a:cs typeface="+mn-cs"/>
              </a:rPr>
              <a:t> </a:t>
            </a:r>
            <a:r>
              <a:rPr lang="en-US" sz="1200" kern="1200" err="1">
                <a:solidFill>
                  <a:schemeClr val="tx1"/>
                </a:solidFill>
                <a:effectLst/>
                <a:latin typeface="+mn-lt"/>
                <a:ea typeface="+mn-ea"/>
                <a:cs typeface="+mn-cs"/>
              </a:rPr>
              <a:t>Tun</a:t>
            </a:r>
            <a:r>
              <a:rPr lang="en-US" sz="1200" kern="1200">
                <a:solidFill>
                  <a:schemeClr val="tx1"/>
                </a:solidFill>
                <a:effectLst/>
                <a:latin typeface="+mn-lt"/>
                <a:ea typeface="+mn-ea"/>
                <a:cs typeface="+mn-cs"/>
              </a:rPr>
              <a:t> Hussein Onn Malaysia). </a:t>
            </a:r>
            <a:r>
              <a:rPr lang="en-US" sz="1200" u="sng" kern="1200">
                <a:solidFill>
                  <a:schemeClr val="tx1"/>
                </a:solidFill>
                <a:effectLst/>
                <a:latin typeface="+mn-lt"/>
                <a:ea typeface="+mn-ea"/>
                <a:cs typeface="+mn-cs"/>
                <a:hlinkClick r:id="rId12"/>
              </a:rPr>
              <a:t>http://eprints.uthm.edu.my/903/1/24p%20HAMDAN%20SOHAIL%20OBAID%20ALHEFEITI.pdf</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Obeso</a:t>
            </a:r>
            <a:r>
              <a:rPr lang="en-US" sz="1200" kern="1200">
                <a:solidFill>
                  <a:schemeClr val="tx1"/>
                </a:solidFill>
                <a:effectLst/>
                <a:latin typeface="+mn-lt"/>
                <a:ea typeface="+mn-ea"/>
                <a:cs typeface="+mn-cs"/>
              </a:rPr>
              <a:t>, M., Hernández-Linares, R., </a:t>
            </a:r>
            <a:r>
              <a:rPr lang="en-US" sz="1200" kern="1200" err="1">
                <a:solidFill>
                  <a:schemeClr val="tx1"/>
                </a:solidFill>
                <a:effectLst/>
                <a:latin typeface="+mn-lt"/>
                <a:ea typeface="+mn-ea"/>
                <a:cs typeface="+mn-cs"/>
              </a:rPr>
              <a:t>López-Fernández</a:t>
            </a:r>
            <a:r>
              <a:rPr lang="en-US" sz="1200" kern="1200">
                <a:solidFill>
                  <a:schemeClr val="tx1"/>
                </a:solidFill>
                <a:effectLst/>
                <a:latin typeface="+mn-lt"/>
                <a:ea typeface="+mn-ea"/>
                <a:cs typeface="+mn-cs"/>
              </a:rPr>
              <a:t>, M.C. and Serrano-</a:t>
            </a:r>
            <a:r>
              <a:rPr lang="en-US" sz="1200" kern="1200" err="1">
                <a:solidFill>
                  <a:schemeClr val="tx1"/>
                </a:solidFill>
                <a:effectLst/>
                <a:latin typeface="+mn-lt"/>
                <a:ea typeface="+mn-ea"/>
                <a:cs typeface="+mn-cs"/>
              </a:rPr>
              <a:t>Bedia</a:t>
            </a:r>
            <a:r>
              <a:rPr lang="en-US" sz="1200" kern="1200">
                <a:solidFill>
                  <a:schemeClr val="tx1"/>
                </a:solidFill>
                <a:effectLst/>
                <a:latin typeface="+mn-lt"/>
                <a:ea typeface="+mn-ea"/>
                <a:cs typeface="+mn-cs"/>
              </a:rPr>
              <a:t>, A.M., 2020. Knowledge management processes and organizational performance: the mediating role of organizational learning. </a:t>
            </a:r>
            <a:r>
              <a:rPr lang="en-US" sz="1200" i="1" kern="1200">
                <a:solidFill>
                  <a:schemeClr val="tx1"/>
                </a:solidFill>
                <a:effectLst/>
                <a:latin typeface="+mn-lt"/>
                <a:ea typeface="+mn-ea"/>
                <a:cs typeface="+mn-cs"/>
              </a:rPr>
              <a:t>Journal of Knowledge Management</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24</a:t>
            </a:r>
            <a:r>
              <a:rPr lang="en-US" sz="1200" kern="1200">
                <a:solidFill>
                  <a:schemeClr val="tx1"/>
                </a:solidFill>
                <a:effectLst/>
                <a:latin typeface="+mn-lt"/>
                <a:ea typeface="+mn-ea"/>
                <a:cs typeface="+mn-cs"/>
              </a:rPr>
              <a:t>(8), pp.1859-1880. </a:t>
            </a:r>
            <a:r>
              <a:rPr lang="en-US" sz="1200" u="sng" kern="1200">
                <a:solidFill>
                  <a:schemeClr val="tx1"/>
                </a:solidFill>
                <a:effectLst/>
                <a:latin typeface="+mn-lt"/>
                <a:ea typeface="+mn-ea"/>
                <a:cs typeface="+mn-cs"/>
                <a:hlinkClick r:id="rId13"/>
              </a:rPr>
              <a:t>https://fardapaper.ir/mohavaha/uploads/2021/10/Fardapaper-Knowledge-management-processes-and-organizational-performance-the-mediating-role-of-organizational-learning.pdf</a:t>
            </a:r>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Pellegrini, M.M., </a:t>
            </a:r>
            <a:r>
              <a:rPr lang="en-US" sz="1200" kern="1200" err="1">
                <a:solidFill>
                  <a:schemeClr val="tx1"/>
                </a:solidFill>
                <a:effectLst/>
                <a:latin typeface="+mn-lt"/>
                <a:ea typeface="+mn-ea"/>
                <a:cs typeface="+mn-cs"/>
              </a:rPr>
              <a:t>Ciampi</a:t>
            </a:r>
            <a:r>
              <a:rPr lang="en-US" sz="1200" kern="1200">
                <a:solidFill>
                  <a:schemeClr val="tx1"/>
                </a:solidFill>
                <a:effectLst/>
                <a:latin typeface="+mn-lt"/>
                <a:ea typeface="+mn-ea"/>
                <a:cs typeface="+mn-cs"/>
              </a:rPr>
              <a:t>, F., </a:t>
            </a:r>
            <a:r>
              <a:rPr lang="en-US" sz="1200" kern="1200" err="1">
                <a:solidFill>
                  <a:schemeClr val="tx1"/>
                </a:solidFill>
                <a:effectLst/>
                <a:latin typeface="+mn-lt"/>
                <a:ea typeface="+mn-ea"/>
                <a:cs typeface="+mn-cs"/>
              </a:rPr>
              <a:t>Marzi</a:t>
            </a:r>
            <a:r>
              <a:rPr lang="en-US" sz="1200" kern="1200">
                <a:solidFill>
                  <a:schemeClr val="tx1"/>
                </a:solidFill>
                <a:effectLst/>
                <a:latin typeface="+mn-lt"/>
                <a:ea typeface="+mn-ea"/>
                <a:cs typeface="+mn-cs"/>
              </a:rPr>
              <a:t>, G. and Orlando, B., 2020. The relationship between knowledge management and leadership: mapping the field and providing future research avenues. </a:t>
            </a:r>
            <a:r>
              <a:rPr lang="en-US" sz="1200" i="1" kern="1200">
                <a:solidFill>
                  <a:schemeClr val="tx1"/>
                </a:solidFill>
                <a:effectLst/>
                <a:latin typeface="+mn-lt"/>
                <a:ea typeface="+mn-ea"/>
                <a:cs typeface="+mn-cs"/>
              </a:rPr>
              <a:t>Journal of Knowledge Management</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24</a:t>
            </a:r>
            <a:r>
              <a:rPr lang="en-US" sz="1200" kern="1200">
                <a:solidFill>
                  <a:schemeClr val="tx1"/>
                </a:solidFill>
                <a:effectLst/>
                <a:latin typeface="+mn-lt"/>
                <a:ea typeface="+mn-ea"/>
                <a:cs typeface="+mn-cs"/>
              </a:rPr>
              <a:t>(6), pp.1445-1492. </a:t>
            </a:r>
            <a:r>
              <a:rPr lang="en-US" sz="1200" u="sng" kern="1200">
                <a:solidFill>
                  <a:schemeClr val="tx1"/>
                </a:solidFill>
                <a:effectLst/>
                <a:latin typeface="+mn-lt"/>
                <a:ea typeface="+mn-ea"/>
                <a:cs typeface="+mn-cs"/>
                <a:hlinkClick r:id="rId14"/>
              </a:rPr>
              <a:t>https://arts.units.it/bitstream/11368/2997220/4/JKM_Leadership.pdf</a:t>
            </a:r>
            <a:endParaRPr lang="en-US" sz="1200" kern="1200">
              <a:solidFill>
                <a:schemeClr val="tx1"/>
              </a:solidFill>
              <a:effectLst/>
              <a:latin typeface="+mn-lt"/>
              <a:ea typeface="+mn-ea"/>
              <a:cs typeface="+mn-cs"/>
            </a:endParaRPr>
          </a:p>
          <a:p>
            <a:r>
              <a:rPr lang="en-US" sz="1200" kern="1200" err="1">
                <a:solidFill>
                  <a:schemeClr val="tx1"/>
                </a:solidFill>
                <a:effectLst/>
                <a:latin typeface="+mn-lt"/>
                <a:ea typeface="+mn-ea"/>
                <a:cs typeface="+mn-cs"/>
              </a:rPr>
              <a:t>Shahzad</a:t>
            </a:r>
            <a:r>
              <a:rPr lang="en-US" sz="1200" kern="1200">
                <a:solidFill>
                  <a:schemeClr val="tx1"/>
                </a:solidFill>
                <a:effectLst/>
                <a:latin typeface="+mn-lt"/>
                <a:ea typeface="+mn-ea"/>
                <a:cs typeface="+mn-cs"/>
              </a:rPr>
              <a:t>, M., Qu, Y., Zafar, A.U. and </a:t>
            </a:r>
            <a:r>
              <a:rPr lang="en-US" sz="1200" kern="1200" err="1">
                <a:solidFill>
                  <a:schemeClr val="tx1"/>
                </a:solidFill>
                <a:effectLst/>
                <a:latin typeface="+mn-lt"/>
                <a:ea typeface="+mn-ea"/>
                <a:cs typeface="+mn-cs"/>
              </a:rPr>
              <a:t>Appolloni</a:t>
            </a:r>
            <a:r>
              <a:rPr lang="en-US" sz="1200" kern="1200">
                <a:solidFill>
                  <a:schemeClr val="tx1"/>
                </a:solidFill>
                <a:effectLst/>
                <a:latin typeface="+mn-lt"/>
                <a:ea typeface="+mn-ea"/>
                <a:cs typeface="+mn-cs"/>
              </a:rPr>
              <a:t>, A., 2021. Does the interaction between the knowledge management process and sustainable development practices boost corporate green innovation?. </a:t>
            </a:r>
            <a:r>
              <a:rPr lang="en-US" sz="1200" i="1" kern="1200">
                <a:solidFill>
                  <a:schemeClr val="tx1"/>
                </a:solidFill>
                <a:effectLst/>
                <a:latin typeface="+mn-lt"/>
                <a:ea typeface="+mn-ea"/>
                <a:cs typeface="+mn-cs"/>
              </a:rPr>
              <a:t>Business Strategy and the Environment</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30</a:t>
            </a:r>
            <a:r>
              <a:rPr lang="en-US" sz="1200" kern="1200">
                <a:solidFill>
                  <a:schemeClr val="tx1"/>
                </a:solidFill>
                <a:effectLst/>
                <a:latin typeface="+mn-lt"/>
                <a:ea typeface="+mn-ea"/>
                <a:cs typeface="+mn-cs"/>
              </a:rPr>
              <a:t>(8), pp.4206-4222. </a:t>
            </a:r>
            <a:r>
              <a:rPr lang="en-US" sz="1200" u="sng" kern="1200">
                <a:solidFill>
                  <a:schemeClr val="tx1"/>
                </a:solidFill>
                <a:effectLst/>
                <a:latin typeface="+mn-lt"/>
                <a:ea typeface="+mn-ea"/>
                <a:cs typeface="+mn-cs"/>
                <a:hlinkClick r:id="rId15"/>
              </a:rPr>
              <a:t>https://art.torvergata.it/bitstream/2108/279243/1/bse.2865-2.pdf</a:t>
            </a:r>
            <a:r>
              <a:rPr lang="en-US" sz="1200" kern="1200">
                <a:solidFill>
                  <a:schemeClr val="tx1"/>
                </a:solidFill>
                <a:effectLst/>
                <a:latin typeface="+mn-lt"/>
                <a:ea typeface="+mn-ea"/>
                <a:cs typeface="+mn-cs"/>
              </a:rPr>
              <a:t> </a:t>
            </a:r>
          </a:p>
          <a:p>
            <a:r>
              <a:rPr lang="en-US" sz="1200" kern="1200" err="1">
                <a:solidFill>
                  <a:schemeClr val="tx1"/>
                </a:solidFill>
                <a:effectLst/>
                <a:latin typeface="+mn-lt"/>
                <a:ea typeface="+mn-ea"/>
                <a:cs typeface="+mn-cs"/>
              </a:rPr>
              <a:t>Spasojevic</a:t>
            </a:r>
            <a:r>
              <a:rPr lang="en-US" sz="1200" kern="1200">
                <a:solidFill>
                  <a:schemeClr val="tx1"/>
                </a:solidFill>
                <a:effectLst/>
                <a:latin typeface="+mn-lt"/>
                <a:ea typeface="+mn-ea"/>
                <a:cs typeface="+mn-cs"/>
              </a:rPr>
              <a:t>, B., </a:t>
            </a:r>
            <a:r>
              <a:rPr lang="en-US" sz="1200" kern="1200" err="1">
                <a:solidFill>
                  <a:schemeClr val="tx1"/>
                </a:solidFill>
                <a:effectLst/>
                <a:latin typeface="+mn-lt"/>
                <a:ea typeface="+mn-ea"/>
                <a:cs typeface="+mn-cs"/>
              </a:rPr>
              <a:t>Lohmann</a:t>
            </a:r>
            <a:r>
              <a:rPr lang="en-US" sz="1200" kern="1200">
                <a:solidFill>
                  <a:schemeClr val="tx1"/>
                </a:solidFill>
                <a:effectLst/>
                <a:latin typeface="+mn-lt"/>
                <a:ea typeface="+mn-ea"/>
                <a:cs typeface="+mn-cs"/>
              </a:rPr>
              <a:t>, G. and Scott, N., 2019. Leadership and governance in air route development. </a:t>
            </a:r>
            <a:r>
              <a:rPr lang="en-US" sz="1200" i="1" kern="1200">
                <a:solidFill>
                  <a:schemeClr val="tx1"/>
                </a:solidFill>
                <a:effectLst/>
                <a:latin typeface="+mn-lt"/>
                <a:ea typeface="+mn-ea"/>
                <a:cs typeface="+mn-cs"/>
              </a:rPr>
              <a:t>Annals of Tourism Research</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78</a:t>
            </a:r>
            <a:r>
              <a:rPr lang="en-US" sz="1200" kern="1200">
                <a:solidFill>
                  <a:schemeClr val="tx1"/>
                </a:solidFill>
                <a:effectLst/>
                <a:latin typeface="+mn-lt"/>
                <a:ea typeface="+mn-ea"/>
                <a:cs typeface="+mn-cs"/>
              </a:rPr>
              <a:t>, p.102746. </a:t>
            </a:r>
            <a:r>
              <a:rPr lang="en-US" sz="1200" u="sng" kern="1200">
                <a:solidFill>
                  <a:schemeClr val="tx1"/>
                </a:solidFill>
                <a:effectLst/>
                <a:latin typeface="+mn-lt"/>
                <a:ea typeface="+mn-ea"/>
                <a:cs typeface="+mn-cs"/>
                <a:hlinkClick r:id="rId16"/>
              </a:rPr>
              <a:t>https://research-repository.griffith.edu.au/bitstream/handle/10072/388550/Spasojevic237521-Accepted.pdf?sequence=3</a:t>
            </a:r>
            <a:r>
              <a:rPr lang="en-US" sz="1200" kern="1200">
                <a:solidFill>
                  <a:schemeClr val="tx1"/>
                </a:solidFill>
                <a:effectLst/>
                <a:latin typeface="+mn-lt"/>
                <a:ea typeface="+mn-ea"/>
                <a:cs typeface="+mn-cs"/>
              </a:rPr>
              <a:t> </a:t>
            </a:r>
          </a:p>
          <a:p>
            <a:endParaRPr lang="en-US"/>
          </a:p>
        </p:txBody>
      </p:sp>
      <p:sp>
        <p:nvSpPr>
          <p:cNvPr id="4" name="Slide Number Placeholder 3"/>
          <p:cNvSpPr>
            <a:spLocks noGrp="1"/>
          </p:cNvSpPr>
          <p:nvPr>
            <p:ph type="sldNum" sz="quarter" idx="10"/>
          </p:nvPr>
        </p:nvSpPr>
        <p:spPr/>
        <p:txBody>
          <a:bodyPr/>
          <a:lstStyle/>
          <a:p>
            <a:fld id="{AB84BABB-F1FC-4C22-AC83-2E6B939784BE}" type="slidenum">
              <a:rPr lang="en-US" smtClean="0"/>
              <a:t>8</a:t>
            </a:fld>
            <a:endParaRPr lang="en-US"/>
          </a:p>
        </p:txBody>
      </p:sp>
    </p:spTree>
    <p:extLst>
      <p:ext uri="{BB962C8B-B14F-4D97-AF65-F5344CB8AC3E}">
        <p14:creationId xmlns:p14="http://schemas.microsoft.com/office/powerpoint/2010/main" val="8718464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884FF11F-3051-4A80-9F5B-C4764626DAE6}" type="datetimeFigureOut">
              <a:rPr lang="en-US" smtClean="0"/>
              <a:t>11/12/2023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1411245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4FF11F-3051-4A80-9F5B-C4764626DA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1373781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84FF11F-3051-4A80-9F5B-C4764626DA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473495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84FF11F-3051-4A80-9F5B-C4764626DA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1913138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84FF11F-3051-4A80-9F5B-C4764626DAE6}"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1054106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84FF11F-3051-4A80-9F5B-C4764626DAE6}"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4030420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4FF11F-3051-4A80-9F5B-C4764626DAE6}"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3383897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4FF11F-3051-4A80-9F5B-C4764626DA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4172560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4FF11F-3051-4A80-9F5B-C4764626DA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3229401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4FF11F-3051-4A80-9F5B-C4764626DA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2677125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4FF11F-3051-4A80-9F5B-C4764626DA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3708233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4FF11F-3051-4A80-9F5B-C4764626DA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FAC46-4420-463E-AEFE-8439A2BC7659}"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8216547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84FF11F-3051-4A80-9F5B-C4764626DAE6}"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16926253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84FF11F-3051-4A80-9F5B-C4764626DAE6}"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22189735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84FF11F-3051-4A80-9F5B-C4764626DAE6}"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2410402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4FF11F-3051-4A80-9F5B-C4764626DA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1853344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84FF11F-3051-4A80-9F5B-C4764626DAE6}"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7FAC46-4420-463E-AEFE-8439A2BC7659}" type="slidenum">
              <a:rPr lang="en-US" smtClean="0"/>
              <a:t>‹#›</a:t>
            </a:fld>
            <a:endParaRPr lang="en-US"/>
          </a:p>
        </p:txBody>
      </p:sp>
    </p:spTree>
    <p:extLst>
      <p:ext uri="{BB962C8B-B14F-4D97-AF65-F5344CB8AC3E}">
        <p14:creationId xmlns:p14="http://schemas.microsoft.com/office/powerpoint/2010/main" val="240210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84FF11F-3051-4A80-9F5B-C4764626DAE6}" type="datetimeFigureOut">
              <a:rPr lang="en-US" smtClean="0"/>
              <a:t>11/12/2023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67FAC46-4420-463E-AEFE-8439A2BC7659}" type="slidenum">
              <a:rPr lang="en-US" smtClean="0"/>
              <a:t>‹#›</a:t>
            </a:fld>
            <a:endParaRPr lang="en-US"/>
          </a:p>
        </p:txBody>
      </p:sp>
    </p:spTree>
    <p:extLst>
      <p:ext uri="{BB962C8B-B14F-4D97-AF65-F5344CB8AC3E}">
        <p14:creationId xmlns:p14="http://schemas.microsoft.com/office/powerpoint/2010/main" val="382737975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sumc.lt/index.php/se/article/download/311/299"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researchgate.net/profile/Jorge-Muniz-Jr/publication/339633954_The_influence_of_leaders'_characteristics_on_the_relationship_between_leadership_and_knowledge_management/links/5e6f4fa492851c6ba7066c10/The-influence-of-leaders-characteristics-on-the-relationship-between-leadership-and-knowledge-management.pdf" TargetMode="External"/><Relationship Id="rId4" Type="http://schemas.openxmlformats.org/officeDocument/2006/relationships/hyperlink" Target="https://www.ijnpme.org/index.php/IJNPME/article/download/131/103"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8284" y="653143"/>
            <a:ext cx="9144000" cy="5181600"/>
          </a:xfrm>
        </p:spPr>
        <p:txBody>
          <a:bodyPr>
            <a:normAutofit fontScale="90000"/>
          </a:bodyPr>
          <a:lstStyle/>
          <a:p>
            <a:pPr algn="ctr"/>
            <a:br>
              <a:rPr lang="en-US" b="1" dirty="0">
                <a:solidFill>
                  <a:schemeClr val="bg1"/>
                </a:solidFill>
              </a:rPr>
            </a:br>
            <a:br>
              <a:rPr lang="en-US" b="1" dirty="0">
                <a:solidFill>
                  <a:schemeClr val="bg1"/>
                </a:solidFill>
              </a:rPr>
            </a:br>
            <a:br>
              <a:rPr lang="en-US" b="1" dirty="0">
                <a:solidFill>
                  <a:schemeClr val="bg1"/>
                </a:solidFill>
              </a:rPr>
            </a:br>
            <a:br>
              <a:rPr lang="en-US" b="1" dirty="0">
                <a:solidFill>
                  <a:schemeClr val="bg1"/>
                </a:solidFill>
              </a:rPr>
            </a:br>
            <a:br>
              <a:rPr lang="en-US" b="1" dirty="0">
                <a:solidFill>
                  <a:schemeClr val="bg1"/>
                </a:solidFill>
              </a:rPr>
            </a:br>
            <a:br>
              <a:rPr lang="en-US" b="1" dirty="0">
                <a:solidFill>
                  <a:schemeClr val="bg1"/>
                </a:solidFill>
              </a:rPr>
            </a:br>
            <a:r>
              <a:rPr lang="en-US" sz="2000" b="1" dirty="0">
                <a:solidFill>
                  <a:schemeClr val="bg1"/>
                </a:solidFill>
                <a:latin typeface="Arial" panose="020B0604020202020204" pitchFamily="34" charset="0"/>
                <a:cs typeface="Arial" panose="020B0604020202020204" pitchFamily="34" charset="0"/>
              </a:rPr>
              <a:t>organizational KNOWLEDGE MANAGEMENT</a:t>
            </a:r>
            <a:br>
              <a:rPr lang="en-US" sz="2000" b="1" dirty="0">
                <a:solidFill>
                  <a:schemeClr val="bg1"/>
                </a:solidFill>
                <a:latin typeface="Arial" panose="020B0604020202020204" pitchFamily="34" charset="0"/>
                <a:cs typeface="Arial" panose="020B0604020202020204" pitchFamily="34" charset="0"/>
              </a:rPr>
            </a:br>
            <a:br>
              <a:rPr lang="en-US" sz="2000" b="1" dirty="0">
                <a:solidFill>
                  <a:schemeClr val="bg1"/>
                </a:solidFill>
                <a:latin typeface="Arial" panose="020B0604020202020204" pitchFamily="34" charset="0"/>
                <a:cs typeface="Arial" panose="020B0604020202020204" pitchFamily="34" charset="0"/>
              </a:rPr>
            </a:br>
            <a:r>
              <a:rPr lang="en-US" sz="2000" b="1" dirty="0">
                <a:solidFill>
                  <a:schemeClr val="bg1"/>
                </a:solidFill>
                <a:latin typeface="Arial" panose="020B0604020202020204" pitchFamily="34" charset="0"/>
                <a:cs typeface="Arial" panose="020B0604020202020204" pitchFamily="34" charset="0"/>
              </a:rPr>
              <a:t>Student Name: sana arif</a:t>
            </a:r>
            <a:br>
              <a:rPr lang="en-US" sz="2000" b="1" dirty="0">
                <a:solidFill>
                  <a:schemeClr val="bg1"/>
                </a:solidFill>
                <a:latin typeface="Arial" panose="020B0604020202020204" pitchFamily="34" charset="0"/>
                <a:cs typeface="Arial" panose="020B0604020202020204" pitchFamily="34" charset="0"/>
              </a:rPr>
            </a:br>
            <a:br>
              <a:rPr lang="en-US" sz="2000" b="1" dirty="0">
                <a:solidFill>
                  <a:schemeClr val="bg1"/>
                </a:solidFill>
                <a:latin typeface="Arial" panose="020B0604020202020204" pitchFamily="34" charset="0"/>
                <a:cs typeface="Arial" panose="020B0604020202020204" pitchFamily="34" charset="0"/>
              </a:rPr>
            </a:br>
            <a:r>
              <a:rPr lang="en-US" sz="2000" b="1" dirty="0">
                <a:solidFill>
                  <a:schemeClr val="bg1"/>
                </a:solidFill>
                <a:latin typeface="Arial" panose="020B0604020202020204" pitchFamily="34" charset="0"/>
                <a:cs typeface="Arial" panose="020B0604020202020204" pitchFamily="34" charset="0"/>
              </a:rPr>
              <a:t>module code: bmsw5106</a:t>
            </a:r>
            <a:br>
              <a:rPr lang="en-US" sz="2000" b="1" dirty="0">
                <a:solidFill>
                  <a:schemeClr val="bg1"/>
                </a:solidFill>
                <a:latin typeface="Arial" panose="020B0604020202020204" pitchFamily="34" charset="0"/>
                <a:cs typeface="Arial" panose="020B0604020202020204" pitchFamily="34" charset="0"/>
              </a:rPr>
            </a:br>
            <a:br>
              <a:rPr lang="en-US" sz="2000" b="1" dirty="0">
                <a:solidFill>
                  <a:schemeClr val="bg1"/>
                </a:solidFill>
                <a:latin typeface="Arial" panose="020B0604020202020204" pitchFamily="34" charset="0"/>
                <a:cs typeface="Arial" panose="020B0604020202020204" pitchFamily="34" charset="0"/>
              </a:rPr>
            </a:br>
            <a:r>
              <a:rPr lang="en-US" sz="2000" b="1" dirty="0">
                <a:solidFill>
                  <a:schemeClr val="bg1"/>
                </a:solidFill>
                <a:latin typeface="Arial" panose="020B0604020202020204" pitchFamily="34" charset="0"/>
                <a:cs typeface="Arial" panose="020B0604020202020204" pitchFamily="34" charset="0"/>
              </a:rPr>
              <a:t>lecture name: Samuel </a:t>
            </a:r>
            <a:r>
              <a:rPr lang="en-US" sz="2000" b="1" dirty="0" err="1">
                <a:solidFill>
                  <a:schemeClr val="bg1"/>
                </a:solidFill>
                <a:latin typeface="Arial" panose="020B0604020202020204" pitchFamily="34" charset="0"/>
                <a:cs typeface="Arial" panose="020B0604020202020204" pitchFamily="34" charset="0"/>
              </a:rPr>
              <a:t>ofori</a:t>
            </a:r>
            <a:br>
              <a:rPr lang="en-US" sz="2000" b="1" dirty="0">
                <a:solidFill>
                  <a:schemeClr val="bg1"/>
                </a:solidFill>
                <a:latin typeface="Arial" panose="020B0604020202020204" pitchFamily="34" charset="0"/>
                <a:cs typeface="Arial" panose="020B0604020202020204" pitchFamily="34" charset="0"/>
              </a:rPr>
            </a:br>
            <a:br>
              <a:rPr lang="en-US" sz="2000" b="1" dirty="0">
                <a:solidFill>
                  <a:schemeClr val="bg1"/>
                </a:solidFill>
                <a:latin typeface="Arial" panose="020B0604020202020204" pitchFamily="34" charset="0"/>
                <a:cs typeface="Arial" panose="020B0604020202020204" pitchFamily="34" charset="0"/>
              </a:rPr>
            </a:br>
            <a:r>
              <a:rPr lang="en-US" sz="2000" b="1" dirty="0">
                <a:solidFill>
                  <a:schemeClr val="bg1"/>
                </a:solidFill>
                <a:latin typeface="Arial" panose="020B0604020202020204" pitchFamily="34" charset="0"/>
                <a:cs typeface="Arial" panose="020B0604020202020204" pitchFamily="34" charset="0"/>
              </a:rPr>
              <a:t>date: September 2023</a:t>
            </a:r>
            <a:br>
              <a:rPr lang="en-US" sz="2000" b="1" dirty="0">
                <a:solidFill>
                  <a:schemeClr val="bg1"/>
                </a:solidFill>
              </a:rPr>
            </a:br>
            <a:br>
              <a:rPr lang="en-US" sz="2000" b="1" dirty="0">
                <a:solidFill>
                  <a:schemeClr val="bg1"/>
                </a:solidFill>
              </a:rPr>
            </a:br>
            <a:endParaRPr lang="en-US" sz="2000" dirty="0">
              <a:solidFill>
                <a:schemeClr val="bg1"/>
              </a:solidFill>
            </a:endParaRPr>
          </a:p>
        </p:txBody>
      </p:sp>
    </p:spTree>
    <p:extLst>
      <p:ext uri="{BB962C8B-B14F-4D97-AF65-F5344CB8AC3E}">
        <p14:creationId xmlns:p14="http://schemas.microsoft.com/office/powerpoint/2010/main" val="2230953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233" y="589653"/>
            <a:ext cx="9905998" cy="1478570"/>
          </a:xfrm>
        </p:spPr>
        <p:txBody>
          <a:bodyPr/>
          <a:lstStyle/>
          <a:p>
            <a:pPr algn="ctr"/>
            <a:r>
              <a:rPr lang="en-US" b="1">
                <a:solidFill>
                  <a:schemeClr val="bg1"/>
                </a:solidFill>
                <a:latin typeface="Times New Roman" panose="02020603050405020304" pitchFamily="18" charset="0"/>
                <a:cs typeface="Times New Roman" panose="02020603050405020304" pitchFamily="18" charset="0"/>
              </a:rPr>
              <a:t>Introduction</a:t>
            </a:r>
            <a:endParaRPr lang="en-US">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2068223"/>
            <a:ext cx="5439032" cy="4108740"/>
          </a:xfrm>
        </p:spPr>
        <p:txBody>
          <a:bodyPr/>
          <a:lstStyle/>
          <a:p>
            <a:pPr algn="just" fontAlgn="base"/>
            <a:r>
              <a:rPr lang="en-US">
                <a:solidFill>
                  <a:schemeClr val="bg1"/>
                </a:solidFill>
                <a:latin typeface="Times New Roman" panose="02020603050405020304" pitchFamily="18" charset="0"/>
                <a:cs typeface="Times New Roman" panose="02020603050405020304" pitchFamily="18" charset="0"/>
              </a:rPr>
              <a:t>Provides practical knowledge for improvement.</a:t>
            </a:r>
          </a:p>
          <a:p>
            <a:pPr algn="just" fontAlgn="base"/>
            <a:r>
              <a:rPr lang="en-US">
                <a:solidFill>
                  <a:schemeClr val="bg1"/>
                </a:solidFill>
                <a:latin typeface="Times New Roman" panose="02020603050405020304" pitchFamily="18" charset="0"/>
                <a:cs typeface="Times New Roman" panose="02020603050405020304" pitchFamily="18" charset="0"/>
              </a:rPr>
              <a:t>Shows a positive impact in management.</a:t>
            </a:r>
          </a:p>
          <a:p>
            <a:pPr algn="just" fontAlgn="base"/>
            <a:r>
              <a:rPr lang="en-US">
                <a:solidFill>
                  <a:schemeClr val="bg1"/>
                </a:solidFill>
                <a:latin typeface="Times New Roman" panose="02020603050405020304" pitchFamily="18" charset="0"/>
                <a:cs typeface="Times New Roman" panose="02020603050405020304" pitchFamily="18" charset="0"/>
              </a:rPr>
              <a:t>Emirates is situated in Dubai.</a:t>
            </a:r>
          </a:p>
          <a:p>
            <a:pPr algn="just" fontAlgn="base"/>
            <a:r>
              <a:rPr lang="en-US">
                <a:solidFill>
                  <a:schemeClr val="bg1"/>
                </a:solidFill>
                <a:latin typeface="Times New Roman" panose="02020603050405020304" pitchFamily="18" charset="0"/>
                <a:cs typeface="Times New Roman" panose="02020603050405020304" pitchFamily="18" charset="0"/>
              </a:rPr>
              <a:t>British Airways established in the United Kingdom. </a:t>
            </a:r>
          </a:p>
          <a:p>
            <a:pPr algn="just"/>
            <a:endParaRPr lang="en-US">
              <a:solidFill>
                <a:schemeClr val="bg1"/>
              </a:solidFill>
              <a:latin typeface="Times New Roman" panose="02020603050405020304" pitchFamily="18" charset="0"/>
              <a:cs typeface="Times New Roman" panose="02020603050405020304" pitchFamily="18" charset="0"/>
            </a:endParaRPr>
          </a:p>
        </p:txBody>
      </p:sp>
      <p:pic>
        <p:nvPicPr>
          <p:cNvPr id="3074" name="Picture 2" descr="https://lh3.googleusercontent.com/Uc1huII-2EItdhcuecWHTQsX0mzsnh2zX8Vv-eNJ7VfngBksR9mrft4BcVxzZaT2QaAc32KkiguNyv2CILVFLudtoo9JmyQoHENrwNDq1U8olEq9y3Q-B7V3aURSsdBQkvs5pWijtF4xCPGcZWaxpl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6651" y="1825625"/>
            <a:ext cx="3095625" cy="29718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715592" y="5157056"/>
            <a:ext cx="5111647" cy="523220"/>
          </a:xfrm>
          <a:prstGeom prst="rect">
            <a:avLst/>
          </a:prstGeom>
        </p:spPr>
        <p:txBody>
          <a:bodyPr wrap="square">
            <a:spAutoFit/>
          </a:bodyPr>
          <a:lstStyle/>
          <a:p>
            <a:pPr algn="ctr"/>
            <a:r>
              <a:rPr lang="en-US" sz="1400">
                <a:solidFill>
                  <a:schemeClr val="bg1"/>
                </a:solidFill>
                <a:latin typeface="Times New Roman" panose="02020603050405020304" pitchFamily="18" charset="0"/>
                <a:cs typeface="Times New Roman" panose="02020603050405020304" pitchFamily="18" charset="0"/>
              </a:rPr>
              <a:t>(Source: https://study-aids.co.uk/dissertation-blog/change-management-british-airways/)</a:t>
            </a:r>
          </a:p>
        </p:txBody>
      </p:sp>
    </p:spTree>
    <p:extLst>
      <p:ext uri="{BB962C8B-B14F-4D97-AF65-F5344CB8AC3E}">
        <p14:creationId xmlns:p14="http://schemas.microsoft.com/office/powerpoint/2010/main" val="1097795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59764"/>
            <a:ext cx="9905998" cy="1465861"/>
          </a:xfrm>
        </p:spPr>
        <p:txBody>
          <a:bodyPr/>
          <a:lstStyle/>
          <a:p>
            <a:pPr algn="ctr"/>
            <a:r>
              <a:rPr lang="en-US" b="1">
                <a:solidFill>
                  <a:schemeClr val="bg1"/>
                </a:solidFill>
                <a:latin typeface="Times New Roman" panose="02020603050405020304" pitchFamily="18" charset="0"/>
                <a:cs typeface="Times New Roman" panose="02020603050405020304" pitchFamily="18" charset="0"/>
              </a:rPr>
              <a:t>Objectives</a:t>
            </a:r>
            <a:endParaRPr lang="en-US">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4271" y="1825625"/>
            <a:ext cx="6623222" cy="4515214"/>
          </a:xfrm>
        </p:spPr>
        <p:txBody>
          <a:bodyPr>
            <a:normAutofit fontScale="92500"/>
          </a:bodyPr>
          <a:lstStyle/>
          <a:p>
            <a:pPr algn="just" fontAlgn="base"/>
            <a:r>
              <a:rPr lang="en-US">
                <a:solidFill>
                  <a:schemeClr val="bg1"/>
                </a:solidFill>
                <a:latin typeface="Times New Roman" panose="02020603050405020304" pitchFamily="18" charset="0"/>
                <a:cs typeface="Times New Roman" panose="02020603050405020304" pitchFamily="18" charset="0"/>
              </a:rPr>
              <a:t>To know the similarities and differences in the both organizations which are British Airways and Emirates. </a:t>
            </a:r>
          </a:p>
          <a:p>
            <a:pPr algn="just" fontAlgn="base"/>
            <a:r>
              <a:rPr lang="en-US">
                <a:solidFill>
                  <a:schemeClr val="bg1"/>
                </a:solidFill>
                <a:latin typeface="Times New Roman" panose="02020603050405020304" pitchFamily="18" charset="0"/>
                <a:cs typeface="Times New Roman" panose="02020603050405020304" pitchFamily="18" charset="0"/>
              </a:rPr>
              <a:t>To identify the importance of a knowledge management system and the necessity to manage it properly. </a:t>
            </a:r>
          </a:p>
          <a:p>
            <a:pPr algn="just" fontAlgn="base"/>
            <a:r>
              <a:rPr lang="en-US">
                <a:solidFill>
                  <a:schemeClr val="bg1"/>
                </a:solidFill>
                <a:latin typeface="Times New Roman" panose="02020603050405020304" pitchFamily="18" charset="0"/>
                <a:cs typeface="Times New Roman" panose="02020603050405020304" pitchFamily="18" charset="0"/>
              </a:rPr>
              <a:t>To know the issues in the KM value chain and its interaction necessity. </a:t>
            </a:r>
          </a:p>
          <a:p>
            <a:pPr algn="just" fontAlgn="base"/>
            <a:r>
              <a:rPr lang="en-US">
                <a:solidFill>
                  <a:schemeClr val="bg1"/>
                </a:solidFill>
                <a:latin typeface="Times New Roman" panose="02020603050405020304" pitchFamily="18" charset="0"/>
                <a:cs typeface="Times New Roman" panose="02020603050405020304" pitchFamily="18" charset="0"/>
              </a:rPr>
              <a:t>To determine the ways to improve the knowledge management system in both organizations and the common factors of development.</a:t>
            </a:r>
          </a:p>
          <a:p>
            <a:pPr algn="just"/>
            <a:endParaRPr lang="en-US">
              <a:solidFill>
                <a:schemeClr val="bg1"/>
              </a:solidFill>
              <a:latin typeface="Times New Roman" panose="02020603050405020304" pitchFamily="18" charset="0"/>
              <a:cs typeface="Times New Roman" panose="02020603050405020304" pitchFamily="18" charset="0"/>
            </a:endParaRPr>
          </a:p>
        </p:txBody>
      </p:sp>
      <p:pic>
        <p:nvPicPr>
          <p:cNvPr id="4098" name="Picture 2" descr="https://lh5.googleusercontent.com/5p63Q2ylqDMRncxDO0IqCTVoCh9ouEffu1kcH79KIRUEEl6ZWZ-nruM6V_ctW_kdEWlAwnvzB_fj5W7x_cqlzERE7_zBhYhqI_CdBvBjTQBuPyNF7OGTvTcYoTaAlwEBzZeyoWe3cGff3LT3mtsem2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43800" y="1825625"/>
            <a:ext cx="4219832" cy="32159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449064" y="5438299"/>
            <a:ext cx="4314568" cy="738664"/>
          </a:xfrm>
          <a:prstGeom prst="rect">
            <a:avLst/>
          </a:prstGeom>
        </p:spPr>
        <p:txBody>
          <a:bodyPr wrap="square">
            <a:spAutoFit/>
          </a:bodyPr>
          <a:lstStyle/>
          <a:p>
            <a:pPr algn="ctr"/>
            <a:r>
              <a:rPr lang="en-US" sz="1400">
                <a:solidFill>
                  <a:schemeClr val="bg1"/>
                </a:solidFill>
                <a:latin typeface="Times New Roman" panose="02020603050405020304" pitchFamily="18" charset="0"/>
                <a:cs typeface="Times New Roman" panose="02020603050405020304" pitchFamily="18" charset="0"/>
              </a:rPr>
              <a:t>(Source: https://www.frontiersin.org/articles/10.3389/fpubh.2021.724494/full)</a:t>
            </a:r>
          </a:p>
        </p:txBody>
      </p:sp>
    </p:spTree>
    <p:extLst>
      <p:ext uri="{BB962C8B-B14F-4D97-AF65-F5344CB8AC3E}">
        <p14:creationId xmlns:p14="http://schemas.microsoft.com/office/powerpoint/2010/main" val="1162490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207107"/>
          </a:xfrm>
        </p:spPr>
        <p:txBody>
          <a:bodyPr/>
          <a:lstStyle/>
          <a:p>
            <a:pPr algn="ctr"/>
            <a:r>
              <a:rPr lang="en-US" b="1">
                <a:solidFill>
                  <a:schemeClr val="bg1"/>
                </a:solidFill>
                <a:latin typeface="Times New Roman" panose="02020603050405020304" pitchFamily="18" charset="0"/>
                <a:cs typeface="Times New Roman" panose="02020603050405020304" pitchFamily="18" charset="0"/>
              </a:rPr>
              <a:t>Critical evaluation</a:t>
            </a:r>
            <a:endParaRPr lang="en-US">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2008681"/>
            <a:ext cx="5167184" cy="4168281"/>
          </a:xfrm>
        </p:spPr>
        <p:txBody>
          <a:bodyPr/>
          <a:lstStyle/>
          <a:p>
            <a:pPr algn="just" fontAlgn="base"/>
            <a:r>
              <a:rPr lang="en-US">
                <a:solidFill>
                  <a:schemeClr val="bg1"/>
                </a:solidFill>
                <a:latin typeface="Times New Roman" panose="02020603050405020304" pitchFamily="18" charset="0"/>
                <a:cs typeface="Times New Roman" panose="02020603050405020304" pitchFamily="18" charset="0"/>
              </a:rPr>
              <a:t>KM value chain proper improvement.</a:t>
            </a:r>
          </a:p>
          <a:p>
            <a:pPr algn="just" fontAlgn="base"/>
            <a:r>
              <a:rPr lang="en-US">
                <a:solidFill>
                  <a:schemeClr val="bg1"/>
                </a:solidFill>
                <a:latin typeface="Times New Roman" panose="02020603050405020304" pitchFamily="18" charset="0"/>
                <a:cs typeface="Times New Roman" panose="02020603050405020304" pitchFamily="18" charset="0"/>
              </a:rPr>
              <a:t>Interaction with other supporting systems</a:t>
            </a:r>
          </a:p>
          <a:p>
            <a:pPr algn="just" fontAlgn="base"/>
            <a:r>
              <a:rPr lang="en-US">
                <a:solidFill>
                  <a:schemeClr val="bg1"/>
                </a:solidFill>
                <a:latin typeface="Times New Roman" panose="02020603050405020304" pitchFamily="18" charset="0"/>
                <a:cs typeface="Times New Roman" panose="02020603050405020304" pitchFamily="18" charset="0"/>
              </a:rPr>
              <a:t>Effective collaborations</a:t>
            </a:r>
          </a:p>
          <a:p>
            <a:pPr algn="just" fontAlgn="base"/>
            <a:r>
              <a:rPr lang="en-US">
                <a:solidFill>
                  <a:schemeClr val="bg1"/>
                </a:solidFill>
                <a:latin typeface="Times New Roman" panose="02020603050405020304" pitchFamily="18" charset="0"/>
                <a:cs typeface="Times New Roman" panose="02020603050405020304" pitchFamily="18" charset="0"/>
              </a:rPr>
              <a:t>Use of outdated technologies.</a:t>
            </a:r>
          </a:p>
          <a:p>
            <a:pPr algn="just"/>
            <a:endParaRPr lang="en-US">
              <a:solidFill>
                <a:schemeClr val="bg1"/>
              </a:solidFill>
              <a:latin typeface="Times New Roman" panose="02020603050405020304" pitchFamily="18" charset="0"/>
              <a:cs typeface="Times New Roman" panose="02020603050405020304" pitchFamily="18" charset="0"/>
            </a:endParaRPr>
          </a:p>
        </p:txBody>
      </p:sp>
      <p:pic>
        <p:nvPicPr>
          <p:cNvPr id="2050" name="Picture 2" descr="https://lh4.googleusercontent.com/zQ894vdCOPpU8nFQ_CAtGmNdpsylrDDbR1iqgZFQp8zQHyL60MqN4a3ImwtY2ZBA60M2Csi3QkNmgVjPKqg0ELIugEfX_6m8EYtWl-Mg6MiAOxMpT0CNF1_jbtOUYQT3UEiVDsvrHqe3NP69nwyq4i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8239" y="2167568"/>
            <a:ext cx="3495675" cy="260985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898077" y="5119363"/>
            <a:ext cx="6096000" cy="523220"/>
          </a:xfrm>
          <a:prstGeom prst="rect">
            <a:avLst/>
          </a:prstGeom>
        </p:spPr>
        <p:txBody>
          <a:bodyPr>
            <a:spAutoFit/>
          </a:bodyPr>
          <a:lstStyle/>
          <a:p>
            <a:pPr algn="ctr"/>
            <a:r>
              <a:rPr lang="en-US" sz="1400">
                <a:solidFill>
                  <a:schemeClr val="bg1"/>
                </a:solidFill>
                <a:latin typeface="Times New Roman" panose="02020603050405020304" pitchFamily="18" charset="0"/>
                <a:cs typeface="Times New Roman" panose="02020603050405020304" pitchFamily="18" charset="0"/>
              </a:rPr>
              <a:t>(Source: https://www.slideshare.net/VanChau2/chapter-11-managing-knowledge-249218091)</a:t>
            </a:r>
          </a:p>
        </p:txBody>
      </p:sp>
    </p:spTree>
    <p:extLst>
      <p:ext uri="{BB962C8B-B14F-4D97-AF65-F5344CB8AC3E}">
        <p14:creationId xmlns:p14="http://schemas.microsoft.com/office/powerpoint/2010/main" val="3380441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1" y="402128"/>
            <a:ext cx="9905998" cy="1190494"/>
          </a:xfrm>
        </p:spPr>
        <p:txBody>
          <a:bodyPr/>
          <a:lstStyle/>
          <a:p>
            <a:pPr algn="ctr"/>
            <a:r>
              <a:rPr lang="en-US" b="1">
                <a:solidFill>
                  <a:schemeClr val="bg1"/>
                </a:solidFill>
                <a:latin typeface="Times New Roman" panose="02020603050405020304" pitchFamily="18" charset="0"/>
                <a:cs typeface="Times New Roman" panose="02020603050405020304" pitchFamily="18" charset="0"/>
              </a:rPr>
              <a:t>TOWS analysis</a:t>
            </a:r>
            <a:endParaRPr lang="en-US">
              <a:solidFill>
                <a:schemeClr val="bg1"/>
              </a:solidFill>
              <a:latin typeface="Times New Roman" panose="02020603050405020304" pitchFamily="18" charset="0"/>
              <a:cs typeface="Times New Roman" panose="02020603050405020304" pitchFamily="18" charset="0"/>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356821265"/>
              </p:ext>
            </p:extLst>
          </p:nvPr>
        </p:nvGraphicFramePr>
        <p:xfrm>
          <a:off x="839449" y="1825625"/>
          <a:ext cx="10463135" cy="4728638"/>
        </p:xfrm>
        <a:graphic>
          <a:graphicData uri="http://schemas.openxmlformats.org/drawingml/2006/table">
            <a:tbl>
              <a:tblPr/>
              <a:tblGrid>
                <a:gridCol w="5231568">
                  <a:extLst>
                    <a:ext uri="{9D8B030D-6E8A-4147-A177-3AD203B41FA5}">
                      <a16:colId xmlns:a16="http://schemas.microsoft.com/office/drawing/2014/main" val="3118257074"/>
                    </a:ext>
                  </a:extLst>
                </a:gridCol>
                <a:gridCol w="5231567">
                  <a:extLst>
                    <a:ext uri="{9D8B030D-6E8A-4147-A177-3AD203B41FA5}">
                      <a16:colId xmlns:a16="http://schemas.microsoft.com/office/drawing/2014/main" val="3243629526"/>
                    </a:ext>
                  </a:extLst>
                </a:gridCol>
              </a:tblGrid>
              <a:tr h="346799">
                <a:tc>
                  <a:txBody>
                    <a:bodyPr/>
                    <a:lstStyle/>
                    <a:p>
                      <a:pPr algn="ctr" rtl="0" fontAlgn="t">
                        <a:spcBef>
                          <a:spcPts val="1200"/>
                        </a:spcBef>
                        <a:spcAft>
                          <a:spcPts val="0"/>
                        </a:spcAft>
                      </a:pPr>
                      <a:r>
                        <a:rPr lang="en-US" sz="1800" b="1" i="0" u="none" strike="noStrike">
                          <a:solidFill>
                            <a:srgbClr val="000000"/>
                          </a:solidFill>
                          <a:effectLst/>
                          <a:latin typeface="Times New Roman" panose="02020603050405020304" pitchFamily="18" charset="0"/>
                        </a:rPr>
                        <a:t>Threats</a:t>
                      </a:r>
                      <a:endParaRPr lang="en-US" sz="1800">
                        <a:effectLst/>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t">
                        <a:spcBef>
                          <a:spcPts val="1200"/>
                        </a:spcBef>
                        <a:spcAft>
                          <a:spcPts val="0"/>
                        </a:spcAft>
                      </a:pPr>
                      <a:r>
                        <a:rPr lang="en-US" sz="1800" b="1" i="0" u="none" strike="noStrike">
                          <a:solidFill>
                            <a:srgbClr val="000000"/>
                          </a:solidFill>
                          <a:effectLst/>
                          <a:latin typeface="Times New Roman" panose="02020603050405020304" pitchFamily="18" charset="0"/>
                        </a:rPr>
                        <a:t>Opportunities</a:t>
                      </a:r>
                      <a:endParaRPr lang="en-US" sz="1800">
                        <a:effectLst/>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7952903"/>
                  </a:ext>
                </a:extLst>
              </a:tr>
              <a:tr h="1947505">
                <a:tc>
                  <a:txBody>
                    <a:bodyPr/>
                    <a:lstStyle/>
                    <a:p>
                      <a:pPr algn="just"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Emirates extraordinary contest from other significant transporters universally.</a:t>
                      </a:r>
                      <a:endParaRPr lang="en-US" sz="1800" b="0" i="0" u="none" strike="noStrike">
                        <a:solidFill>
                          <a:srgbClr val="000000"/>
                        </a:solidFill>
                        <a:effectLst/>
                        <a:latin typeface="Arial" panose="020B0604020202020204" pitchFamily="34" charset="0"/>
                      </a:endParaRPr>
                    </a:p>
                    <a:p>
                      <a:pPr algn="just" rtl="0" fontAlgn="base">
                        <a:spcBef>
                          <a:spcPts val="0"/>
                        </a:spcBef>
                        <a:spcAft>
                          <a:spcPts val="120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British Airways International shakiness and vulnerabilities influencing worldwide travel examples and request. </a:t>
                      </a:r>
                      <a:endParaRPr lang="en-US" sz="1800" b="0" i="0" u="none" strike="noStrike">
                        <a:solidFill>
                          <a:srgbClr val="000000"/>
                        </a:solidFill>
                        <a:effectLst/>
                        <a:latin typeface="Arial" panose="020B0604020202020204" pitchFamily="34" charset="0"/>
                      </a:endParaRPr>
                    </a:p>
                    <a:p>
                      <a:pPr algn="just" rtl="0" fontAlgn="t">
                        <a:spcBef>
                          <a:spcPts val="1200"/>
                        </a:spcBef>
                        <a:spcAft>
                          <a:spcPts val="0"/>
                        </a:spcAft>
                      </a:pPr>
                      <a:r>
                        <a:rPr lang="en-US" sz="1800" b="0" i="0" u="none" strike="noStrike">
                          <a:solidFill>
                            <a:srgbClr val="000000"/>
                          </a:solidFill>
                          <a:effectLst/>
                          <a:latin typeface="Times New Roman" panose="02020603050405020304" pitchFamily="18" charset="0"/>
                        </a:rPr>
                        <a:t> </a:t>
                      </a:r>
                      <a:endParaRPr lang="en-US" sz="1800">
                        <a:effectLst/>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Emirates extending and expanding courses to increment a piece of the pie in developing business sectors.</a:t>
                      </a:r>
                      <a:endParaRPr lang="en-US" sz="1800" b="0" i="0" u="none" strike="noStrike">
                        <a:solidFill>
                          <a:srgbClr val="000000"/>
                        </a:solidFill>
                        <a:effectLst/>
                        <a:latin typeface="Arial" panose="020B0604020202020204" pitchFamily="34" charset="0"/>
                      </a:endParaRPr>
                    </a:p>
                    <a:p>
                      <a:pPr algn="just" rtl="0" fontAlgn="base">
                        <a:spcBef>
                          <a:spcPts val="0"/>
                        </a:spcBef>
                        <a:spcAft>
                          <a:spcPts val="120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British Airways key organizations are developing business sector aircrafts to upgrade course inclusion and market infiltration.</a:t>
                      </a:r>
                      <a:endParaRPr lang="en-US" sz="1800" b="0" i="0" u="none" strike="noStrike">
                        <a:solidFill>
                          <a:srgbClr val="000000"/>
                        </a:solidFill>
                        <a:effectLst/>
                        <a:latin typeface="Arial" panose="020B0604020202020204" pitchFamily="34" charset="0"/>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33052131"/>
                  </a:ext>
                </a:extLst>
              </a:tr>
              <a:tr h="434680">
                <a:tc>
                  <a:txBody>
                    <a:bodyPr/>
                    <a:lstStyle/>
                    <a:p>
                      <a:pPr algn="ctr" rtl="0" fontAlgn="t">
                        <a:spcBef>
                          <a:spcPts val="1200"/>
                        </a:spcBef>
                        <a:spcAft>
                          <a:spcPts val="0"/>
                        </a:spcAft>
                      </a:pPr>
                      <a:r>
                        <a:rPr lang="en-US" sz="1800" b="1" i="0" u="none" strike="noStrike">
                          <a:solidFill>
                            <a:srgbClr val="000000"/>
                          </a:solidFill>
                          <a:effectLst/>
                          <a:latin typeface="Times New Roman" panose="02020603050405020304" pitchFamily="18" charset="0"/>
                        </a:rPr>
                        <a:t>Weaknesses</a:t>
                      </a:r>
                      <a:endParaRPr lang="en-US" sz="1800">
                        <a:effectLst/>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t">
                        <a:spcBef>
                          <a:spcPts val="1200"/>
                        </a:spcBef>
                        <a:spcAft>
                          <a:spcPts val="0"/>
                        </a:spcAft>
                      </a:pPr>
                      <a:r>
                        <a:rPr lang="en-US" sz="1800" b="1" i="0" u="none" strike="noStrike">
                          <a:solidFill>
                            <a:srgbClr val="000000"/>
                          </a:solidFill>
                          <a:effectLst/>
                          <a:latin typeface="Times New Roman" panose="02020603050405020304" pitchFamily="18" charset="0"/>
                        </a:rPr>
                        <a:t>Strengths</a:t>
                      </a:r>
                      <a:endParaRPr lang="en-US" sz="1800">
                        <a:effectLst/>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94869002"/>
                  </a:ext>
                </a:extLst>
              </a:tr>
              <a:tr h="1891162">
                <a:tc>
                  <a:txBody>
                    <a:bodyPr/>
                    <a:lstStyle/>
                    <a:p>
                      <a:pPr algn="just"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Emirates, a moderately restricted territorial network contrasted with certain contenders (</a:t>
                      </a:r>
                      <a:r>
                        <a:rPr lang="en-US" sz="1800" b="0" i="0" u="none" strike="noStrike">
                          <a:solidFill>
                            <a:srgbClr val="222222"/>
                          </a:solidFill>
                          <a:effectLst/>
                          <a:latin typeface="Times New Roman" panose="02020603050405020304" pitchFamily="18" charset="0"/>
                        </a:rPr>
                        <a:t>Areed </a:t>
                      </a:r>
                      <a:r>
                        <a:rPr lang="en-US" sz="1800" b="0" i="1" u="none" strike="noStrike">
                          <a:solidFill>
                            <a:srgbClr val="222222"/>
                          </a:solidFill>
                          <a:effectLst/>
                          <a:latin typeface="Times New Roman" panose="02020603050405020304" pitchFamily="18" charset="0"/>
                        </a:rPr>
                        <a:t>et al.</a:t>
                      </a:r>
                      <a:r>
                        <a:rPr lang="en-US" sz="1800" b="0" i="0" u="none" strike="noStrike">
                          <a:solidFill>
                            <a:srgbClr val="222222"/>
                          </a:solidFill>
                          <a:effectLst/>
                          <a:latin typeface="Times New Roman" panose="02020603050405020304" pitchFamily="18" charset="0"/>
                        </a:rPr>
                        <a:t> 2020</a:t>
                      </a:r>
                      <a:r>
                        <a:rPr lang="en-US" sz="1800" b="0" i="0" u="none" strike="noStrike">
                          <a:solidFill>
                            <a:srgbClr val="000000"/>
                          </a:solidFill>
                          <a:effectLst/>
                          <a:latin typeface="Times New Roman" panose="02020603050405020304" pitchFamily="18" charset="0"/>
                        </a:rPr>
                        <a:t>).</a:t>
                      </a:r>
                      <a:endParaRPr lang="en-US" sz="1800" b="0" i="0" u="none" strike="noStrike">
                        <a:solidFill>
                          <a:srgbClr val="000000"/>
                        </a:solidFill>
                        <a:effectLst/>
                        <a:latin typeface="Arial" panose="020B0604020202020204" pitchFamily="34" charset="0"/>
                      </a:endParaRPr>
                    </a:p>
                    <a:p>
                      <a:pPr algn="just"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British Airways high working expenses and work issues, affecting productivity.</a:t>
                      </a:r>
                      <a:endParaRPr lang="en-US" sz="1800" b="0" i="0" u="none" strike="noStrike">
                        <a:solidFill>
                          <a:srgbClr val="000000"/>
                        </a:solidFill>
                        <a:effectLst/>
                        <a:latin typeface="Arial" panose="020B0604020202020204" pitchFamily="34" charset="0"/>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Emirates, solid worldwide brand and notoriety for extravagance and quality assistance.</a:t>
                      </a:r>
                      <a:endParaRPr lang="en-US" sz="1800" b="0" i="0" u="none" strike="noStrike">
                        <a:solidFill>
                          <a:srgbClr val="000000"/>
                        </a:solidFill>
                        <a:effectLst/>
                        <a:latin typeface="Arial" panose="020B0604020202020204" pitchFamily="34" charset="0"/>
                      </a:endParaRPr>
                    </a:p>
                    <a:p>
                      <a:pPr algn="just" rtl="0" fontAlgn="base">
                        <a:spcBef>
                          <a:spcPts val="0"/>
                        </a:spcBef>
                        <a:spcAft>
                          <a:spcPts val="1200"/>
                        </a:spcAft>
                        <a:buFont typeface="Arial" panose="020B0604020202020204" pitchFamily="34" charset="0"/>
                        <a:buChar char="•"/>
                      </a:pPr>
                      <a:r>
                        <a:rPr lang="en-US" sz="1800" b="0" i="0" u="none" strike="noStrike">
                          <a:solidFill>
                            <a:srgbClr val="000000"/>
                          </a:solidFill>
                          <a:effectLst/>
                          <a:latin typeface="Times New Roman" panose="02020603050405020304" pitchFamily="18" charset="0"/>
                        </a:rPr>
                        <a:t>For British Airways enrollment in the </a:t>
                      </a:r>
                      <a:r>
                        <a:rPr lang="en-US" sz="1800" b="0" i="0" u="none" strike="noStrike" err="1">
                          <a:solidFill>
                            <a:srgbClr val="000000"/>
                          </a:solidFill>
                          <a:effectLst/>
                          <a:latin typeface="Times New Roman" panose="02020603050405020304" pitchFamily="18" charset="0"/>
                        </a:rPr>
                        <a:t>Oneworld</a:t>
                      </a:r>
                      <a:r>
                        <a:rPr lang="en-US" sz="1800" b="0" i="0" u="none" strike="noStrike">
                          <a:solidFill>
                            <a:srgbClr val="000000"/>
                          </a:solidFill>
                          <a:effectLst/>
                          <a:latin typeface="Times New Roman" panose="02020603050405020304" pitchFamily="18" charset="0"/>
                        </a:rPr>
                        <a:t> coalition, working with associations and code-sharing arrangements. </a:t>
                      </a:r>
                      <a:endParaRPr lang="en-US" sz="1800" b="0" i="0" u="none" strike="noStrike">
                        <a:solidFill>
                          <a:srgbClr val="000000"/>
                        </a:solidFill>
                        <a:effectLst/>
                        <a:latin typeface="Arial" panose="020B0604020202020204" pitchFamily="34" charset="0"/>
                      </a:endParaRPr>
                    </a:p>
                  </a:txBody>
                  <a:tcPr marL="61721" marR="61721" marT="44439" marB="44439">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94507968"/>
                  </a:ext>
                </a:extLst>
              </a:tr>
            </a:tbl>
          </a:graphicData>
        </a:graphic>
      </p:graphicFrame>
      <p:sp>
        <p:nvSpPr>
          <p:cNvPr id="9" name="Rectangle 3"/>
          <p:cNvSpPr>
            <a:spLocks noChangeArrowheads="1"/>
          </p:cNvSpPr>
          <p:nvPr/>
        </p:nvSpPr>
        <p:spPr bwMode="auto">
          <a:xfrm>
            <a:off x="0" y="90100"/>
            <a:ext cx="18473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1429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419726"/>
            <a:ext cx="9905998" cy="1405900"/>
          </a:xfrm>
        </p:spPr>
        <p:txBody>
          <a:bodyPr/>
          <a:lstStyle/>
          <a:p>
            <a:pPr algn="ctr"/>
            <a:r>
              <a:rPr lang="en-US" b="1">
                <a:solidFill>
                  <a:schemeClr val="bg1"/>
                </a:solidFill>
                <a:latin typeface="Times New Roman" panose="02020603050405020304" pitchFamily="18" charset="0"/>
                <a:cs typeface="Times New Roman" panose="02020603050405020304" pitchFamily="18" charset="0"/>
              </a:rPr>
              <a:t>Recommendation</a:t>
            </a:r>
            <a:endParaRPr lang="en-US">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809735" cy="4351337"/>
          </a:xfrm>
        </p:spPr>
        <p:txBody>
          <a:bodyPr/>
          <a:lstStyle/>
          <a:p>
            <a:pPr algn="just" fontAlgn="base"/>
            <a:r>
              <a:rPr lang="en-US">
                <a:solidFill>
                  <a:schemeClr val="bg1"/>
                </a:solidFill>
                <a:latin typeface="Times New Roman" panose="02020603050405020304" pitchFamily="18" charset="0"/>
                <a:cs typeface="Times New Roman" panose="02020603050405020304" pitchFamily="18" charset="0"/>
              </a:rPr>
              <a:t>Development in technology</a:t>
            </a:r>
          </a:p>
          <a:p>
            <a:pPr algn="just" fontAlgn="base"/>
            <a:r>
              <a:rPr lang="en-US">
                <a:solidFill>
                  <a:schemeClr val="bg1"/>
                </a:solidFill>
                <a:latin typeface="Times New Roman" panose="02020603050405020304" pitchFamily="18" charset="0"/>
                <a:cs typeface="Times New Roman" panose="02020603050405020304" pitchFamily="18" charset="0"/>
              </a:rPr>
              <a:t>Cultural improvement. </a:t>
            </a:r>
          </a:p>
          <a:p>
            <a:pPr algn="just" fontAlgn="base"/>
            <a:r>
              <a:rPr lang="en-US">
                <a:solidFill>
                  <a:schemeClr val="bg1"/>
                </a:solidFill>
                <a:latin typeface="Times New Roman" panose="02020603050405020304" pitchFamily="18" charset="0"/>
                <a:cs typeface="Times New Roman" panose="02020603050405020304" pitchFamily="18" charset="0"/>
              </a:rPr>
              <a:t>Focusing on key results. </a:t>
            </a:r>
          </a:p>
          <a:p>
            <a:pPr algn="just" fontAlgn="base"/>
            <a:r>
              <a:rPr lang="en-US">
                <a:solidFill>
                  <a:schemeClr val="bg1"/>
                </a:solidFill>
                <a:latin typeface="Times New Roman" panose="02020603050405020304" pitchFamily="18" charset="0"/>
                <a:cs typeface="Times New Roman" panose="02020603050405020304" pitchFamily="18" charset="0"/>
              </a:rPr>
              <a:t>Centralizing individual and institutional knowledge</a:t>
            </a:r>
          </a:p>
          <a:p>
            <a:pPr algn="just"/>
            <a:endParaRPr lang="en-US">
              <a:solidFill>
                <a:schemeClr val="bg1"/>
              </a:solidFill>
              <a:latin typeface="Times New Roman" panose="02020603050405020304" pitchFamily="18" charset="0"/>
              <a:cs typeface="Times New Roman" panose="02020603050405020304" pitchFamily="18" charset="0"/>
            </a:endParaRPr>
          </a:p>
        </p:txBody>
      </p:sp>
      <p:pic>
        <p:nvPicPr>
          <p:cNvPr id="5122" name="Picture 2" descr="https://lh5.googleusercontent.com/ZQl74n75tXw4rYQl_Cp7-4d7ePHfdaavKjlG5L5V-VXXSWsYyAASHFk4fUyoIAntPh-wn2Llw7xjrYVvyE09jaOV0_p6KkGDuIvg9XTsUPj3CccncVUO3PLCRcEou8gLn1Va-OnfT2Iltag8DX0zES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4681" y="2033170"/>
            <a:ext cx="3722730" cy="311707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805534" y="5357793"/>
            <a:ext cx="5098528" cy="954107"/>
          </a:xfrm>
          <a:prstGeom prst="rect">
            <a:avLst/>
          </a:prstGeom>
        </p:spPr>
        <p:txBody>
          <a:bodyPr wrap="square">
            <a:spAutoFit/>
          </a:bodyPr>
          <a:lstStyle/>
          <a:p>
            <a:pPr algn="ctr"/>
            <a:r>
              <a:rPr lang="en-US" sz="1400">
                <a:solidFill>
                  <a:schemeClr val="bg1"/>
                </a:solidFill>
                <a:latin typeface="Times New Roman" panose="02020603050405020304" pitchFamily="18" charset="0"/>
                <a:cs typeface="Times New Roman" panose="02020603050405020304" pitchFamily="18" charset="0"/>
              </a:rPr>
              <a:t>(Source: https://ecampusontario.pressbooks.pub/knowledgemanagement/chapter/introduction-to-knowledge-management-and-communications-models-and-frameworks-2/)</a:t>
            </a:r>
          </a:p>
        </p:txBody>
      </p:sp>
    </p:spTree>
    <p:extLst>
      <p:ext uri="{BB962C8B-B14F-4D97-AF65-F5344CB8AC3E}">
        <p14:creationId xmlns:p14="http://schemas.microsoft.com/office/powerpoint/2010/main" val="2903384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374754"/>
            <a:ext cx="9905998" cy="1469823"/>
          </a:xfrm>
        </p:spPr>
        <p:txBody>
          <a:bodyPr/>
          <a:lstStyle/>
          <a:p>
            <a:pPr algn="ctr"/>
            <a:r>
              <a:rPr lang="en-US" b="1">
                <a:solidFill>
                  <a:schemeClr val="bg1"/>
                </a:solidFill>
                <a:latin typeface="Times New Roman" panose="02020603050405020304" pitchFamily="18" charset="0"/>
                <a:cs typeface="Times New Roman" panose="02020603050405020304" pitchFamily="18" charset="0"/>
              </a:rPr>
              <a:t>Conclusion</a:t>
            </a:r>
            <a:endParaRPr lang="en-US">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2097087"/>
            <a:ext cx="6081584" cy="4079875"/>
          </a:xfrm>
        </p:spPr>
        <p:txBody>
          <a:bodyPr/>
          <a:lstStyle/>
          <a:p>
            <a:pPr algn="just" fontAlgn="base"/>
            <a:r>
              <a:rPr lang="en-US">
                <a:solidFill>
                  <a:schemeClr val="bg1"/>
                </a:solidFill>
                <a:latin typeface="Times New Roman" panose="02020603050405020304" pitchFamily="18" charset="0"/>
                <a:cs typeface="Times New Roman" panose="02020603050405020304" pitchFamily="18" charset="0"/>
              </a:rPr>
              <a:t>Proper KM value chain implementation.</a:t>
            </a:r>
          </a:p>
          <a:p>
            <a:pPr algn="just" fontAlgn="base"/>
            <a:r>
              <a:rPr lang="en-US">
                <a:solidFill>
                  <a:schemeClr val="bg1"/>
                </a:solidFill>
                <a:latin typeface="Times New Roman" panose="02020603050405020304" pitchFamily="18" charset="0"/>
                <a:cs typeface="Times New Roman" panose="02020603050405020304" pitchFamily="18" charset="0"/>
              </a:rPr>
              <a:t>Organizational strategy development. </a:t>
            </a:r>
          </a:p>
          <a:p>
            <a:pPr algn="just" fontAlgn="base"/>
            <a:r>
              <a:rPr lang="en-US">
                <a:solidFill>
                  <a:schemeClr val="bg1"/>
                </a:solidFill>
                <a:latin typeface="Times New Roman" panose="02020603050405020304" pitchFamily="18" charset="0"/>
                <a:cs typeface="Times New Roman" panose="02020603050405020304" pitchFamily="18" charset="0"/>
              </a:rPr>
              <a:t>Evaluation of proper methods for knowledge systems</a:t>
            </a:r>
          </a:p>
          <a:p>
            <a:pPr algn="just" fontAlgn="base"/>
            <a:r>
              <a:rPr lang="en-US">
                <a:solidFill>
                  <a:schemeClr val="bg1"/>
                </a:solidFill>
                <a:latin typeface="Times New Roman" panose="02020603050405020304" pitchFamily="18" charset="0"/>
                <a:cs typeface="Times New Roman" panose="02020603050405020304" pitchFamily="18" charset="0"/>
              </a:rPr>
              <a:t>Managing issues for KM systems</a:t>
            </a:r>
          </a:p>
          <a:p>
            <a:pPr algn="just"/>
            <a:endParaRPr lang="en-US">
              <a:solidFill>
                <a:schemeClr val="bg1"/>
              </a:solidFill>
              <a:latin typeface="Times New Roman" panose="02020603050405020304" pitchFamily="18" charset="0"/>
              <a:cs typeface="Times New Roman" panose="02020603050405020304" pitchFamily="18" charset="0"/>
            </a:endParaRPr>
          </a:p>
        </p:txBody>
      </p:sp>
      <p:pic>
        <p:nvPicPr>
          <p:cNvPr id="6146" name="Picture 2" descr="https://lh5.googleusercontent.com/imptikCSCHoMq-WcdBH5KNxRZtW2crsu-GEEKEIkti8H5dbMLu3oyyRz_4H2nefLIorDlmID8kDizGobKh_nWU42Ig0-fGWBdScUrSxqk5I9WhTsU3Ojx3GZJoTeJCyI1AEmkEuHv8f9eCpuOLFfxa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6794" y="2050943"/>
            <a:ext cx="3280719" cy="33053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202151" y="5562634"/>
            <a:ext cx="4151649" cy="307777"/>
          </a:xfrm>
          <a:prstGeom prst="rect">
            <a:avLst/>
          </a:prstGeom>
        </p:spPr>
        <p:txBody>
          <a:bodyPr wrap="none">
            <a:spAutoFit/>
          </a:bodyPr>
          <a:lstStyle/>
          <a:p>
            <a:r>
              <a:rPr lang="en-US" sz="1400">
                <a:solidFill>
                  <a:schemeClr val="bg1"/>
                </a:solidFill>
                <a:latin typeface="Times New Roman" panose="02020603050405020304" pitchFamily="18" charset="0"/>
                <a:cs typeface="Times New Roman" panose="02020603050405020304" pitchFamily="18" charset="0"/>
              </a:rPr>
              <a:t>(Source: https://research-methodology.net/tag/airlines/)</a:t>
            </a:r>
          </a:p>
        </p:txBody>
      </p:sp>
    </p:spTree>
    <p:extLst>
      <p:ext uri="{BB962C8B-B14F-4D97-AF65-F5344CB8AC3E}">
        <p14:creationId xmlns:p14="http://schemas.microsoft.com/office/powerpoint/2010/main" val="666502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1691792"/>
          </a:xfrm>
        </p:spPr>
        <p:txBody>
          <a:bodyPr/>
          <a:lstStyle/>
          <a:p>
            <a:pPr algn="ctr"/>
            <a:r>
              <a:rPr lang="en-US" b="1">
                <a:solidFill>
                  <a:schemeClr val="bg1"/>
                </a:solidFill>
                <a:latin typeface="Times New Roman" panose="02020603050405020304" pitchFamily="18" charset="0"/>
                <a:cs typeface="Times New Roman" panose="02020603050405020304" pitchFamily="18" charset="0"/>
              </a:rPr>
              <a:t>Reference List</a:t>
            </a:r>
            <a:br>
              <a:rPr lang="en-US" b="1">
                <a:solidFill>
                  <a:schemeClr val="bg1"/>
                </a:solidFill>
                <a:latin typeface="Times New Roman" panose="02020603050405020304" pitchFamily="18" charset="0"/>
                <a:cs typeface="Times New Roman" panose="02020603050405020304" pitchFamily="18" charset="0"/>
              </a:rPr>
            </a:br>
            <a:endParaRPr lang="en-US">
              <a:solidFill>
                <a:schemeClr val="bg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41412" y="2249486"/>
            <a:ext cx="9905999" cy="4052459"/>
          </a:xfrm>
        </p:spPr>
        <p:txBody>
          <a:bodyPr>
            <a:normAutofit fontScale="70000" lnSpcReduction="20000"/>
          </a:bodyPr>
          <a:lstStyle/>
          <a:p>
            <a:pPr algn="just"/>
            <a:r>
              <a:rPr lang="en-US">
                <a:solidFill>
                  <a:schemeClr val="bg1"/>
                </a:solidFill>
                <a:latin typeface="Times New Roman" panose="02020603050405020304" pitchFamily="18" charset="0"/>
                <a:cs typeface="Times New Roman" panose="02020603050405020304" pitchFamily="18" charset="0"/>
              </a:rPr>
              <a:t>Al </a:t>
            </a:r>
            <a:r>
              <a:rPr lang="en-US" err="1">
                <a:solidFill>
                  <a:schemeClr val="bg1"/>
                </a:solidFill>
                <a:latin typeface="Times New Roman" panose="02020603050405020304" pitchFamily="18" charset="0"/>
                <a:cs typeface="Times New Roman" panose="02020603050405020304" pitchFamily="18" charset="0"/>
              </a:rPr>
              <a:t>Teneiji</a:t>
            </a:r>
            <a:r>
              <a:rPr lang="en-US">
                <a:solidFill>
                  <a:schemeClr val="bg1"/>
                </a:solidFill>
                <a:latin typeface="Times New Roman" panose="02020603050405020304" pitchFamily="18" charset="0"/>
                <a:cs typeface="Times New Roman" panose="02020603050405020304" pitchFamily="18" charset="0"/>
              </a:rPr>
              <a:t>, T.M., </a:t>
            </a:r>
            <a:r>
              <a:rPr lang="en-US" err="1">
                <a:solidFill>
                  <a:schemeClr val="bg1"/>
                </a:solidFill>
                <a:latin typeface="Times New Roman" panose="02020603050405020304" pitchFamily="18" charset="0"/>
                <a:cs typeface="Times New Roman" panose="02020603050405020304" pitchFamily="18" charset="0"/>
              </a:rPr>
              <a:t>Ahamat</a:t>
            </a:r>
            <a:r>
              <a:rPr lang="en-US">
                <a:solidFill>
                  <a:schemeClr val="bg1"/>
                </a:solidFill>
                <a:latin typeface="Times New Roman" panose="02020603050405020304" pitchFamily="18" charset="0"/>
                <a:cs typeface="Times New Roman" panose="02020603050405020304" pitchFamily="18" charset="0"/>
              </a:rPr>
              <a:t>, A., Murad, M.A. and Raheem, H.A.A., 2022. The Mediating Role of Knowledge Management in the Relationship between IT Capabilities and Innovation Capabilities. </a:t>
            </a:r>
            <a:r>
              <a:rPr lang="en-US" i="1" err="1">
                <a:solidFill>
                  <a:schemeClr val="bg1"/>
                </a:solidFill>
                <a:latin typeface="Times New Roman" panose="02020603050405020304" pitchFamily="18" charset="0"/>
                <a:cs typeface="Times New Roman" panose="02020603050405020304" pitchFamily="18" charset="0"/>
              </a:rPr>
              <a:t>Specialusis</a:t>
            </a:r>
            <a:r>
              <a:rPr lang="en-US" i="1">
                <a:solidFill>
                  <a:schemeClr val="bg1"/>
                </a:solidFill>
                <a:latin typeface="Times New Roman" panose="02020603050405020304" pitchFamily="18" charset="0"/>
                <a:cs typeface="Times New Roman" panose="02020603050405020304" pitchFamily="18" charset="0"/>
              </a:rPr>
              <a:t> </a:t>
            </a:r>
            <a:r>
              <a:rPr lang="en-US" i="1" err="1">
                <a:solidFill>
                  <a:schemeClr val="bg1"/>
                </a:solidFill>
                <a:latin typeface="Times New Roman" panose="02020603050405020304" pitchFamily="18" charset="0"/>
                <a:cs typeface="Times New Roman" panose="02020603050405020304" pitchFamily="18" charset="0"/>
              </a:rPr>
              <a:t>Ugdymas</a:t>
            </a:r>
            <a:r>
              <a:rPr lang="en-US">
                <a:solidFill>
                  <a:schemeClr val="bg1"/>
                </a:solidFill>
                <a:latin typeface="Times New Roman" panose="02020603050405020304" pitchFamily="18" charset="0"/>
                <a:cs typeface="Times New Roman" panose="02020603050405020304" pitchFamily="18" charset="0"/>
              </a:rPr>
              <a:t>, </a:t>
            </a:r>
            <a:r>
              <a:rPr lang="en-US" i="1">
                <a:solidFill>
                  <a:schemeClr val="bg1"/>
                </a:solidFill>
                <a:latin typeface="Times New Roman" panose="02020603050405020304" pitchFamily="18" charset="0"/>
                <a:cs typeface="Times New Roman" panose="02020603050405020304" pitchFamily="18" charset="0"/>
              </a:rPr>
              <a:t>1</a:t>
            </a:r>
            <a:r>
              <a:rPr lang="en-US">
                <a:solidFill>
                  <a:schemeClr val="bg1"/>
                </a:solidFill>
                <a:latin typeface="Times New Roman" panose="02020603050405020304" pitchFamily="18" charset="0"/>
                <a:cs typeface="Times New Roman" panose="02020603050405020304" pitchFamily="18" charset="0"/>
              </a:rPr>
              <a:t>(43), pp.2734-2751. </a:t>
            </a:r>
            <a:r>
              <a:rPr lang="en-US" u="sng">
                <a:solidFill>
                  <a:schemeClr val="bg1"/>
                </a:solidFill>
                <a:latin typeface="Times New Roman" panose="02020603050405020304" pitchFamily="18" charset="0"/>
                <a:cs typeface="Times New Roman" panose="02020603050405020304" pitchFamily="18" charset="0"/>
                <a:hlinkClick r:id="rId3"/>
              </a:rPr>
              <a:t>http://www.sumc.lt/index.php/se/article/download/311/299</a:t>
            </a:r>
            <a:endParaRPr lang="en-US">
              <a:solidFill>
                <a:schemeClr val="bg1"/>
              </a:solidFill>
              <a:latin typeface="Times New Roman" panose="02020603050405020304" pitchFamily="18" charset="0"/>
              <a:cs typeface="Times New Roman" panose="02020603050405020304" pitchFamily="18" charset="0"/>
            </a:endParaRPr>
          </a:p>
          <a:p>
            <a:pPr algn="just"/>
            <a:r>
              <a:rPr lang="en-US">
                <a:solidFill>
                  <a:schemeClr val="bg1"/>
                </a:solidFill>
                <a:latin typeface="Times New Roman" panose="02020603050405020304" pitchFamily="18" charset="0"/>
                <a:cs typeface="Times New Roman" panose="02020603050405020304" pitchFamily="18" charset="0"/>
              </a:rPr>
              <a:t>Al-</a:t>
            </a:r>
            <a:r>
              <a:rPr lang="en-US" err="1">
                <a:solidFill>
                  <a:schemeClr val="bg1"/>
                </a:solidFill>
                <a:latin typeface="Times New Roman" panose="02020603050405020304" pitchFamily="18" charset="0"/>
                <a:cs typeface="Times New Roman" panose="02020603050405020304" pitchFamily="18" charset="0"/>
              </a:rPr>
              <a:t>Ansi</a:t>
            </a:r>
            <a:r>
              <a:rPr lang="en-US">
                <a:solidFill>
                  <a:schemeClr val="bg1"/>
                </a:solidFill>
                <a:latin typeface="Times New Roman" panose="02020603050405020304" pitchFamily="18" charset="0"/>
                <a:cs typeface="Times New Roman" panose="02020603050405020304" pitchFamily="18" charset="0"/>
              </a:rPr>
              <a:t>, A.M., 2021. Applying Information Technology-Based Knowledge Management (KM) Simulation in the Airline Industry. </a:t>
            </a:r>
            <a:r>
              <a:rPr lang="en-US" i="1">
                <a:solidFill>
                  <a:schemeClr val="bg1"/>
                </a:solidFill>
                <a:latin typeface="Times New Roman" panose="02020603050405020304" pitchFamily="18" charset="0"/>
                <a:cs typeface="Times New Roman" panose="02020603050405020304" pitchFamily="18" charset="0"/>
              </a:rPr>
              <a:t>International Journal of New Practices in Management and Engineering</a:t>
            </a:r>
            <a:r>
              <a:rPr lang="en-US">
                <a:solidFill>
                  <a:schemeClr val="bg1"/>
                </a:solidFill>
                <a:latin typeface="Times New Roman" panose="02020603050405020304" pitchFamily="18" charset="0"/>
                <a:cs typeface="Times New Roman" panose="02020603050405020304" pitchFamily="18" charset="0"/>
              </a:rPr>
              <a:t>, </a:t>
            </a:r>
            <a:r>
              <a:rPr lang="en-US" i="1">
                <a:solidFill>
                  <a:schemeClr val="bg1"/>
                </a:solidFill>
                <a:latin typeface="Times New Roman" panose="02020603050405020304" pitchFamily="18" charset="0"/>
                <a:cs typeface="Times New Roman" panose="02020603050405020304" pitchFamily="18" charset="0"/>
              </a:rPr>
              <a:t>10</a:t>
            </a:r>
            <a:r>
              <a:rPr lang="en-US">
                <a:solidFill>
                  <a:schemeClr val="bg1"/>
                </a:solidFill>
                <a:latin typeface="Times New Roman" panose="02020603050405020304" pitchFamily="18" charset="0"/>
                <a:cs typeface="Times New Roman" panose="02020603050405020304" pitchFamily="18" charset="0"/>
              </a:rPr>
              <a:t>(02), pp.05-09. </a:t>
            </a:r>
            <a:r>
              <a:rPr lang="en-US" u="sng">
                <a:solidFill>
                  <a:schemeClr val="bg1"/>
                </a:solidFill>
                <a:latin typeface="Times New Roman" panose="02020603050405020304" pitchFamily="18" charset="0"/>
                <a:cs typeface="Times New Roman" panose="02020603050405020304" pitchFamily="18" charset="0"/>
                <a:hlinkClick r:id="rId4"/>
              </a:rPr>
              <a:t>https://www.ijnpme.org/index.php/IJNPME/article/download/131/103</a:t>
            </a:r>
            <a:r>
              <a:rPr lang="en-US">
                <a:solidFill>
                  <a:schemeClr val="bg1"/>
                </a:solidFill>
                <a:latin typeface="Times New Roman" panose="02020603050405020304" pitchFamily="18" charset="0"/>
                <a:cs typeface="Times New Roman" panose="02020603050405020304" pitchFamily="18" charset="0"/>
              </a:rPr>
              <a:t> </a:t>
            </a:r>
          </a:p>
          <a:p>
            <a:pPr algn="just"/>
            <a:r>
              <a:rPr lang="en-US" err="1">
                <a:solidFill>
                  <a:schemeClr val="bg1"/>
                </a:solidFill>
                <a:latin typeface="Times New Roman" panose="02020603050405020304" pitchFamily="18" charset="0"/>
                <a:cs typeface="Times New Roman" panose="02020603050405020304" pitchFamily="18" charset="0"/>
              </a:rPr>
              <a:t>Archanjo</a:t>
            </a:r>
            <a:r>
              <a:rPr lang="en-US">
                <a:solidFill>
                  <a:schemeClr val="bg1"/>
                </a:solidFill>
                <a:latin typeface="Times New Roman" panose="02020603050405020304" pitchFamily="18" charset="0"/>
                <a:cs typeface="Times New Roman" panose="02020603050405020304" pitchFamily="18" charset="0"/>
              </a:rPr>
              <a:t> de Souza, D.S.D.O., Pedro Salgado, A.M., </a:t>
            </a:r>
            <a:r>
              <a:rPr lang="en-US" err="1">
                <a:solidFill>
                  <a:schemeClr val="bg1"/>
                </a:solidFill>
                <a:latin typeface="Times New Roman" panose="02020603050405020304" pitchFamily="18" charset="0"/>
                <a:cs typeface="Times New Roman" panose="02020603050405020304" pitchFamily="18" charset="0"/>
              </a:rPr>
              <a:t>Marins</a:t>
            </a:r>
            <a:r>
              <a:rPr lang="en-US">
                <a:solidFill>
                  <a:schemeClr val="bg1"/>
                </a:solidFill>
                <a:latin typeface="Times New Roman" panose="02020603050405020304" pitchFamily="18" charset="0"/>
                <a:cs typeface="Times New Roman" panose="02020603050405020304" pitchFamily="18" charset="0"/>
              </a:rPr>
              <a:t>, F.A.S. and Muniz, J., 2020. The influence of leaders’ characteristics on the relationship between leadership and knowledge management. </a:t>
            </a:r>
            <a:r>
              <a:rPr lang="en-US" i="1">
                <a:solidFill>
                  <a:schemeClr val="bg1"/>
                </a:solidFill>
                <a:latin typeface="Times New Roman" panose="02020603050405020304" pitchFamily="18" charset="0"/>
                <a:cs typeface="Times New Roman" panose="02020603050405020304" pitchFamily="18" charset="0"/>
              </a:rPr>
              <a:t>Knowledge Management Research &amp; Practice</a:t>
            </a:r>
            <a:r>
              <a:rPr lang="en-US">
                <a:solidFill>
                  <a:schemeClr val="bg1"/>
                </a:solidFill>
                <a:latin typeface="Times New Roman" panose="02020603050405020304" pitchFamily="18" charset="0"/>
                <a:cs typeface="Times New Roman" panose="02020603050405020304" pitchFamily="18" charset="0"/>
              </a:rPr>
              <a:t>, </a:t>
            </a:r>
            <a:r>
              <a:rPr lang="en-US" i="1">
                <a:solidFill>
                  <a:schemeClr val="bg1"/>
                </a:solidFill>
                <a:latin typeface="Times New Roman" panose="02020603050405020304" pitchFamily="18" charset="0"/>
                <a:cs typeface="Times New Roman" panose="02020603050405020304" pitchFamily="18" charset="0"/>
              </a:rPr>
              <a:t>18</a:t>
            </a:r>
            <a:r>
              <a:rPr lang="en-US">
                <a:solidFill>
                  <a:schemeClr val="bg1"/>
                </a:solidFill>
                <a:latin typeface="Times New Roman" panose="02020603050405020304" pitchFamily="18" charset="0"/>
                <a:cs typeface="Times New Roman" panose="02020603050405020304" pitchFamily="18" charset="0"/>
              </a:rPr>
              <a:t>(4), pp.462-473. </a:t>
            </a:r>
            <a:r>
              <a:rPr lang="en-US" u="sng">
                <a:solidFill>
                  <a:schemeClr val="bg1"/>
                </a:solidFill>
                <a:latin typeface="Times New Roman" panose="02020603050405020304" pitchFamily="18" charset="0"/>
                <a:cs typeface="Times New Roman" panose="02020603050405020304" pitchFamily="18" charset="0"/>
                <a:hlinkClick r:id="rId5"/>
              </a:rPr>
              <a:t>https://www.researchgate.net/profile/Jorge-Muniz-Jr/publication/339633954_The_influence_of_leaders'_characteristics_on_the_relationship_between_leadership_and_knowledge_management/links/5e6f4fa492851c6ba7066c10/The-influence-of-leaders-characteristics-on-the-relationship-between-leadership-and-knowledge-management.pdf</a:t>
            </a:r>
            <a:endParaRPr lang="en-US">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930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Thank You Images – Browse 245,371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94828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0</TotalTime>
  <Words>2182</Words>
  <Application>Microsoft Office PowerPoint</Application>
  <PresentationFormat>Widescreen</PresentationFormat>
  <Paragraphs>93</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Times New Roman</vt:lpstr>
      <vt:lpstr>Tw Cen MT</vt:lpstr>
      <vt:lpstr>Circuit</vt:lpstr>
      <vt:lpstr>      organizational KNOWLEDGE MANAGEMENT  Student Name: sana arif  module code: bmsw5106  lecture name: Samuel ofori  date: September 2023  </vt:lpstr>
      <vt:lpstr>Introduction</vt:lpstr>
      <vt:lpstr>Objectives</vt:lpstr>
      <vt:lpstr>Critical evaluation</vt:lpstr>
      <vt:lpstr>TOWS analysis</vt:lpstr>
      <vt:lpstr>Recommendation</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sana arif</cp:lastModifiedBy>
  <cp:revision>1</cp:revision>
  <dcterms:created xsi:type="dcterms:W3CDTF">2023-10-11T09:25:41Z</dcterms:created>
  <dcterms:modified xsi:type="dcterms:W3CDTF">2023-11-12T23:01:08Z</dcterms:modified>
</cp:coreProperties>
</file>