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64" r:id="rId3"/>
    <p:sldId id="257" r:id="rId4"/>
    <p:sldId id="353" r:id="rId5"/>
    <p:sldId id="258" r:id="rId6"/>
    <p:sldId id="345" r:id="rId7"/>
    <p:sldId id="262" r:id="rId8"/>
    <p:sldId id="259" r:id="rId9"/>
    <p:sldId id="343" r:id="rId10"/>
    <p:sldId id="263" r:id="rId11"/>
    <p:sldId id="350" r:id="rId12"/>
    <p:sldId id="351" r:id="rId13"/>
    <p:sldId id="342" r:id="rId14"/>
    <p:sldId id="265" r:id="rId15"/>
    <p:sldId id="344" r:id="rId16"/>
    <p:sldId id="266" r:id="rId17"/>
    <p:sldId id="352" r:id="rId18"/>
    <p:sldId id="267" r:id="rId19"/>
    <p:sldId id="269"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1412" autoAdjust="0"/>
  </p:normalViewPr>
  <p:slideViewPr>
    <p:cSldViewPr snapToGrid="0">
      <p:cViewPr varScale="1">
        <p:scale>
          <a:sx n="55" d="100"/>
          <a:sy n="55" d="100"/>
        </p:scale>
        <p:origin x="10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rawing4.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5.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B46239-A2FA-4F2A-A70F-D8DA33C7AF52}"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F1AF7764-AEBC-472E-85F2-0BEDF229DDDF}">
      <dgm:prSet/>
      <dgm:spPr/>
      <dgm:t>
        <a:bodyPr/>
        <a:lstStyle/>
        <a:p>
          <a:r>
            <a:rPr lang="en-GB" dirty="0"/>
            <a:t>Aims and Learning Objectives</a:t>
          </a:r>
          <a:endParaRPr lang="en-US" dirty="0"/>
        </a:p>
      </dgm:t>
    </dgm:pt>
    <dgm:pt modelId="{ACF217D9-1077-425F-AE7D-4D0A1D6012D7}" type="parTrans" cxnId="{BE0240E2-2E6F-4183-AAEB-F3D0CBBE714F}">
      <dgm:prSet/>
      <dgm:spPr/>
      <dgm:t>
        <a:bodyPr/>
        <a:lstStyle/>
        <a:p>
          <a:endParaRPr lang="en-US"/>
        </a:p>
      </dgm:t>
    </dgm:pt>
    <dgm:pt modelId="{3E00B57C-B5B9-4F76-9A6E-997794F6E061}" type="sibTrans" cxnId="{BE0240E2-2E6F-4183-AAEB-F3D0CBBE714F}">
      <dgm:prSet/>
      <dgm:spPr/>
      <dgm:t>
        <a:bodyPr/>
        <a:lstStyle/>
        <a:p>
          <a:endParaRPr lang="en-US"/>
        </a:p>
      </dgm:t>
    </dgm:pt>
    <dgm:pt modelId="{4ED3D440-1BE1-4665-944F-3B6D1F4A0495}">
      <dgm:prSet/>
      <dgm:spPr/>
      <dgm:t>
        <a:bodyPr/>
        <a:lstStyle/>
        <a:p>
          <a:r>
            <a:rPr lang="en-GB" dirty="0"/>
            <a:t>Indirect effect and state liability  </a:t>
          </a:r>
          <a:endParaRPr lang="en-US" dirty="0"/>
        </a:p>
      </dgm:t>
    </dgm:pt>
    <dgm:pt modelId="{18B4B674-B996-4A27-A074-44F1C81F21CD}" type="parTrans" cxnId="{8D36FF70-F5F6-49D8-B801-D57C9DF6FD83}">
      <dgm:prSet/>
      <dgm:spPr/>
      <dgm:t>
        <a:bodyPr/>
        <a:lstStyle/>
        <a:p>
          <a:endParaRPr lang="en-US"/>
        </a:p>
      </dgm:t>
    </dgm:pt>
    <dgm:pt modelId="{351690D8-5F88-449C-8E40-82C3123F9AB2}" type="sibTrans" cxnId="{8D36FF70-F5F6-49D8-B801-D57C9DF6FD83}">
      <dgm:prSet/>
      <dgm:spPr/>
      <dgm:t>
        <a:bodyPr/>
        <a:lstStyle/>
        <a:p>
          <a:endParaRPr lang="en-US"/>
        </a:p>
      </dgm:t>
    </dgm:pt>
    <dgm:pt modelId="{A5D511B1-F817-47ED-86A5-1033034C097E}">
      <dgm:prSet/>
      <dgm:spPr/>
      <dgm:t>
        <a:bodyPr/>
        <a:lstStyle/>
        <a:p>
          <a:r>
            <a:rPr lang="en-GB"/>
            <a:t>Activities </a:t>
          </a:r>
          <a:endParaRPr lang="en-US"/>
        </a:p>
      </dgm:t>
    </dgm:pt>
    <dgm:pt modelId="{0401F627-1E6E-49E8-9106-4FE7A07D6E6D}" type="parTrans" cxnId="{0CC5E94C-6146-40CF-AEAE-718BC98078A2}">
      <dgm:prSet/>
      <dgm:spPr/>
      <dgm:t>
        <a:bodyPr/>
        <a:lstStyle/>
        <a:p>
          <a:endParaRPr lang="en-US"/>
        </a:p>
      </dgm:t>
    </dgm:pt>
    <dgm:pt modelId="{A19C29EC-3299-42B5-B3AF-80701CD2A4AE}" type="sibTrans" cxnId="{0CC5E94C-6146-40CF-AEAE-718BC98078A2}">
      <dgm:prSet/>
      <dgm:spPr/>
      <dgm:t>
        <a:bodyPr/>
        <a:lstStyle/>
        <a:p>
          <a:endParaRPr lang="en-US"/>
        </a:p>
      </dgm:t>
    </dgm:pt>
    <dgm:pt modelId="{8E5B900D-7CCA-43AF-ADF5-D2CD59D3359F}">
      <dgm:prSet/>
      <dgm:spPr/>
      <dgm:t>
        <a:bodyPr/>
        <a:lstStyle/>
        <a:p>
          <a:r>
            <a:rPr lang="en-GB"/>
            <a:t>Summary </a:t>
          </a:r>
          <a:endParaRPr lang="en-US"/>
        </a:p>
      </dgm:t>
    </dgm:pt>
    <dgm:pt modelId="{A9DB70FC-3F42-43B5-9869-4F060E216793}" type="parTrans" cxnId="{717491EF-9F03-4376-AC7A-D8CE3CA32CE8}">
      <dgm:prSet/>
      <dgm:spPr/>
      <dgm:t>
        <a:bodyPr/>
        <a:lstStyle/>
        <a:p>
          <a:endParaRPr lang="en-US"/>
        </a:p>
      </dgm:t>
    </dgm:pt>
    <dgm:pt modelId="{774117AF-0106-4C25-A3CE-46FCDE5360A6}" type="sibTrans" cxnId="{717491EF-9F03-4376-AC7A-D8CE3CA32CE8}">
      <dgm:prSet/>
      <dgm:spPr/>
      <dgm:t>
        <a:bodyPr/>
        <a:lstStyle/>
        <a:p>
          <a:endParaRPr lang="en-US"/>
        </a:p>
      </dgm:t>
    </dgm:pt>
    <dgm:pt modelId="{47D91C41-CC28-4386-B5F0-39E918C0DBF9}">
      <dgm:prSet/>
      <dgm:spPr/>
      <dgm:t>
        <a:bodyPr/>
        <a:lstStyle/>
        <a:p>
          <a:r>
            <a:rPr lang="en-GB"/>
            <a:t>Thank You </a:t>
          </a:r>
          <a:endParaRPr lang="en-US"/>
        </a:p>
      </dgm:t>
    </dgm:pt>
    <dgm:pt modelId="{59241ADB-20CA-444A-A14D-B581CE15684E}" type="parTrans" cxnId="{20C5AAEB-422E-4061-A150-A5418A8522FF}">
      <dgm:prSet/>
      <dgm:spPr/>
      <dgm:t>
        <a:bodyPr/>
        <a:lstStyle/>
        <a:p>
          <a:endParaRPr lang="en-US"/>
        </a:p>
      </dgm:t>
    </dgm:pt>
    <dgm:pt modelId="{44A4D0E4-9B7A-4A9E-8883-9D8C2B0C5DEE}" type="sibTrans" cxnId="{20C5AAEB-422E-4061-A150-A5418A8522FF}">
      <dgm:prSet/>
      <dgm:spPr/>
      <dgm:t>
        <a:bodyPr/>
        <a:lstStyle/>
        <a:p>
          <a:endParaRPr lang="en-US"/>
        </a:p>
      </dgm:t>
    </dgm:pt>
    <dgm:pt modelId="{C64940E0-407B-4DE0-9518-110FBE3D5C32}" type="pres">
      <dgm:prSet presAssocID="{DFB46239-A2FA-4F2A-A70F-D8DA33C7AF52}" presName="diagram" presStyleCnt="0">
        <dgm:presLayoutVars>
          <dgm:dir/>
          <dgm:resizeHandles val="exact"/>
        </dgm:presLayoutVars>
      </dgm:prSet>
      <dgm:spPr/>
    </dgm:pt>
    <dgm:pt modelId="{18D7E39B-A310-42A9-89C9-A7E5A65C575F}" type="pres">
      <dgm:prSet presAssocID="{F1AF7764-AEBC-472E-85F2-0BEDF229DDDF}" presName="node" presStyleLbl="node1" presStyleIdx="0" presStyleCnt="5" custLinFactNeighborX="718" custLinFactNeighborY="5388">
        <dgm:presLayoutVars>
          <dgm:bulletEnabled val="1"/>
        </dgm:presLayoutVars>
      </dgm:prSet>
      <dgm:spPr/>
    </dgm:pt>
    <dgm:pt modelId="{D992CE9E-D7BB-481A-B429-783A7AD60435}" type="pres">
      <dgm:prSet presAssocID="{3E00B57C-B5B9-4F76-9A6E-997794F6E061}" presName="sibTrans" presStyleLbl="sibTrans2D1" presStyleIdx="0" presStyleCnt="4"/>
      <dgm:spPr/>
    </dgm:pt>
    <dgm:pt modelId="{1329210F-D5C2-4EE0-A739-E87C3BCB717D}" type="pres">
      <dgm:prSet presAssocID="{3E00B57C-B5B9-4F76-9A6E-997794F6E061}" presName="connectorText" presStyleLbl="sibTrans2D1" presStyleIdx="0" presStyleCnt="4"/>
      <dgm:spPr/>
    </dgm:pt>
    <dgm:pt modelId="{003A12BE-C6A0-4E96-BDB9-2395F5A85611}" type="pres">
      <dgm:prSet presAssocID="{4ED3D440-1BE1-4665-944F-3B6D1F4A0495}" presName="node" presStyleLbl="node1" presStyleIdx="1" presStyleCnt="5">
        <dgm:presLayoutVars>
          <dgm:bulletEnabled val="1"/>
        </dgm:presLayoutVars>
      </dgm:prSet>
      <dgm:spPr/>
    </dgm:pt>
    <dgm:pt modelId="{A12EC1EF-628C-428E-8879-A77EBF22FB56}" type="pres">
      <dgm:prSet presAssocID="{351690D8-5F88-449C-8E40-82C3123F9AB2}" presName="sibTrans" presStyleLbl="sibTrans2D1" presStyleIdx="1" presStyleCnt="4"/>
      <dgm:spPr/>
    </dgm:pt>
    <dgm:pt modelId="{20AC1B20-E89D-4661-AD93-AF3DC455FCBE}" type="pres">
      <dgm:prSet presAssocID="{351690D8-5F88-449C-8E40-82C3123F9AB2}" presName="connectorText" presStyleLbl="sibTrans2D1" presStyleIdx="1" presStyleCnt="4"/>
      <dgm:spPr/>
    </dgm:pt>
    <dgm:pt modelId="{3F4AAEA9-0DD0-4030-884C-C394C3E3CF3B}" type="pres">
      <dgm:prSet presAssocID="{A5D511B1-F817-47ED-86A5-1033034C097E}" presName="node" presStyleLbl="node1" presStyleIdx="2" presStyleCnt="5">
        <dgm:presLayoutVars>
          <dgm:bulletEnabled val="1"/>
        </dgm:presLayoutVars>
      </dgm:prSet>
      <dgm:spPr/>
    </dgm:pt>
    <dgm:pt modelId="{7C166CEB-11EF-4973-A5C2-CCF2292B8CB6}" type="pres">
      <dgm:prSet presAssocID="{A19C29EC-3299-42B5-B3AF-80701CD2A4AE}" presName="sibTrans" presStyleLbl="sibTrans2D1" presStyleIdx="2" presStyleCnt="4"/>
      <dgm:spPr/>
    </dgm:pt>
    <dgm:pt modelId="{1AF56953-FD8C-495D-88A8-8F8AC8EDDA9E}" type="pres">
      <dgm:prSet presAssocID="{A19C29EC-3299-42B5-B3AF-80701CD2A4AE}" presName="connectorText" presStyleLbl="sibTrans2D1" presStyleIdx="2" presStyleCnt="4"/>
      <dgm:spPr/>
    </dgm:pt>
    <dgm:pt modelId="{01EE3D83-37D5-403F-91AC-BE4679E5D87C}" type="pres">
      <dgm:prSet presAssocID="{8E5B900D-7CCA-43AF-ADF5-D2CD59D3359F}" presName="node" presStyleLbl="node1" presStyleIdx="3" presStyleCnt="5">
        <dgm:presLayoutVars>
          <dgm:bulletEnabled val="1"/>
        </dgm:presLayoutVars>
      </dgm:prSet>
      <dgm:spPr/>
    </dgm:pt>
    <dgm:pt modelId="{0A8CC36C-85AE-42B5-8BB4-F93E8E0FF4A1}" type="pres">
      <dgm:prSet presAssocID="{774117AF-0106-4C25-A3CE-46FCDE5360A6}" presName="sibTrans" presStyleLbl="sibTrans2D1" presStyleIdx="3" presStyleCnt="4"/>
      <dgm:spPr/>
    </dgm:pt>
    <dgm:pt modelId="{9717CE7D-E540-4D93-A004-473F48F27BA8}" type="pres">
      <dgm:prSet presAssocID="{774117AF-0106-4C25-A3CE-46FCDE5360A6}" presName="connectorText" presStyleLbl="sibTrans2D1" presStyleIdx="3" presStyleCnt="4"/>
      <dgm:spPr/>
    </dgm:pt>
    <dgm:pt modelId="{B69FF542-D3A5-46B2-B246-68D6509CC68F}" type="pres">
      <dgm:prSet presAssocID="{47D91C41-CC28-4386-B5F0-39E918C0DBF9}" presName="node" presStyleLbl="node1" presStyleIdx="4" presStyleCnt="5">
        <dgm:presLayoutVars>
          <dgm:bulletEnabled val="1"/>
        </dgm:presLayoutVars>
      </dgm:prSet>
      <dgm:spPr/>
    </dgm:pt>
  </dgm:ptLst>
  <dgm:cxnLst>
    <dgm:cxn modelId="{67E10426-3605-4A08-9783-95417578CBF9}" type="presOf" srcId="{47D91C41-CC28-4386-B5F0-39E918C0DBF9}" destId="{B69FF542-D3A5-46B2-B246-68D6509CC68F}" srcOrd="0" destOrd="0" presId="urn:microsoft.com/office/officeart/2005/8/layout/process5"/>
    <dgm:cxn modelId="{2970C443-E2C3-403A-AB5F-13578E5BC92F}" type="presOf" srcId="{8E5B900D-7CCA-43AF-ADF5-D2CD59D3359F}" destId="{01EE3D83-37D5-403F-91AC-BE4679E5D87C}" srcOrd="0" destOrd="0" presId="urn:microsoft.com/office/officeart/2005/8/layout/process5"/>
    <dgm:cxn modelId="{639D2566-C6FD-4199-8764-F8E9AC467DEC}" type="presOf" srcId="{774117AF-0106-4C25-A3CE-46FCDE5360A6}" destId="{9717CE7D-E540-4D93-A004-473F48F27BA8}" srcOrd="1" destOrd="0" presId="urn:microsoft.com/office/officeart/2005/8/layout/process5"/>
    <dgm:cxn modelId="{51146749-87E7-434C-A464-A6A45E4E4E4E}" type="presOf" srcId="{A19C29EC-3299-42B5-B3AF-80701CD2A4AE}" destId="{7C166CEB-11EF-4973-A5C2-CCF2292B8CB6}" srcOrd="0" destOrd="0" presId="urn:microsoft.com/office/officeart/2005/8/layout/process5"/>
    <dgm:cxn modelId="{0CC5E94C-6146-40CF-AEAE-718BC98078A2}" srcId="{DFB46239-A2FA-4F2A-A70F-D8DA33C7AF52}" destId="{A5D511B1-F817-47ED-86A5-1033034C097E}" srcOrd="2" destOrd="0" parTransId="{0401F627-1E6E-49E8-9106-4FE7A07D6E6D}" sibTransId="{A19C29EC-3299-42B5-B3AF-80701CD2A4AE}"/>
    <dgm:cxn modelId="{3C408E4D-EB2A-48B4-A290-BEBD7FCFD0A2}" type="presOf" srcId="{F1AF7764-AEBC-472E-85F2-0BEDF229DDDF}" destId="{18D7E39B-A310-42A9-89C9-A7E5A65C575F}" srcOrd="0" destOrd="0" presId="urn:microsoft.com/office/officeart/2005/8/layout/process5"/>
    <dgm:cxn modelId="{DF789C6F-E6BF-4336-A917-D66D08B0F42C}" type="presOf" srcId="{774117AF-0106-4C25-A3CE-46FCDE5360A6}" destId="{0A8CC36C-85AE-42B5-8BB4-F93E8E0FF4A1}" srcOrd="0" destOrd="0" presId="urn:microsoft.com/office/officeart/2005/8/layout/process5"/>
    <dgm:cxn modelId="{73844570-B8B4-456F-A441-6C55873AA232}" type="presOf" srcId="{3E00B57C-B5B9-4F76-9A6E-997794F6E061}" destId="{D992CE9E-D7BB-481A-B429-783A7AD60435}" srcOrd="0" destOrd="0" presId="urn:microsoft.com/office/officeart/2005/8/layout/process5"/>
    <dgm:cxn modelId="{8D36FF70-F5F6-49D8-B801-D57C9DF6FD83}" srcId="{DFB46239-A2FA-4F2A-A70F-D8DA33C7AF52}" destId="{4ED3D440-1BE1-4665-944F-3B6D1F4A0495}" srcOrd="1" destOrd="0" parTransId="{18B4B674-B996-4A27-A074-44F1C81F21CD}" sibTransId="{351690D8-5F88-449C-8E40-82C3123F9AB2}"/>
    <dgm:cxn modelId="{7E81D081-666A-49E5-90D0-D318BD574450}" type="presOf" srcId="{351690D8-5F88-449C-8E40-82C3123F9AB2}" destId="{20AC1B20-E89D-4661-AD93-AF3DC455FCBE}" srcOrd="1" destOrd="0" presId="urn:microsoft.com/office/officeart/2005/8/layout/process5"/>
    <dgm:cxn modelId="{C354B18C-6FC8-4AC9-8A7A-B3FA83054F44}" type="presOf" srcId="{A19C29EC-3299-42B5-B3AF-80701CD2A4AE}" destId="{1AF56953-FD8C-495D-88A8-8F8AC8EDDA9E}" srcOrd="1" destOrd="0" presId="urn:microsoft.com/office/officeart/2005/8/layout/process5"/>
    <dgm:cxn modelId="{EC9C0CB5-C3E2-46EC-B95C-2EA3CA97233D}" type="presOf" srcId="{351690D8-5F88-449C-8E40-82C3123F9AB2}" destId="{A12EC1EF-628C-428E-8879-A77EBF22FB56}" srcOrd="0" destOrd="0" presId="urn:microsoft.com/office/officeart/2005/8/layout/process5"/>
    <dgm:cxn modelId="{A31C62C7-DAC3-4915-811F-09DA26E49255}" type="presOf" srcId="{3E00B57C-B5B9-4F76-9A6E-997794F6E061}" destId="{1329210F-D5C2-4EE0-A739-E87C3BCB717D}" srcOrd="1" destOrd="0" presId="urn:microsoft.com/office/officeart/2005/8/layout/process5"/>
    <dgm:cxn modelId="{9F04FFC7-2887-4E2D-A306-B09A5F5488B3}" type="presOf" srcId="{A5D511B1-F817-47ED-86A5-1033034C097E}" destId="{3F4AAEA9-0DD0-4030-884C-C394C3E3CF3B}" srcOrd="0" destOrd="0" presId="urn:microsoft.com/office/officeart/2005/8/layout/process5"/>
    <dgm:cxn modelId="{B505D3CE-025A-46F2-B964-4E3C23A32B14}" type="presOf" srcId="{DFB46239-A2FA-4F2A-A70F-D8DA33C7AF52}" destId="{C64940E0-407B-4DE0-9518-110FBE3D5C32}" srcOrd="0" destOrd="0" presId="urn:microsoft.com/office/officeart/2005/8/layout/process5"/>
    <dgm:cxn modelId="{BE0240E2-2E6F-4183-AAEB-F3D0CBBE714F}" srcId="{DFB46239-A2FA-4F2A-A70F-D8DA33C7AF52}" destId="{F1AF7764-AEBC-472E-85F2-0BEDF229DDDF}" srcOrd="0" destOrd="0" parTransId="{ACF217D9-1077-425F-AE7D-4D0A1D6012D7}" sibTransId="{3E00B57C-B5B9-4F76-9A6E-997794F6E061}"/>
    <dgm:cxn modelId="{20C5AAEB-422E-4061-A150-A5418A8522FF}" srcId="{DFB46239-A2FA-4F2A-A70F-D8DA33C7AF52}" destId="{47D91C41-CC28-4386-B5F0-39E918C0DBF9}" srcOrd="4" destOrd="0" parTransId="{59241ADB-20CA-444A-A14D-B581CE15684E}" sibTransId="{44A4D0E4-9B7A-4A9E-8883-9D8C2B0C5DEE}"/>
    <dgm:cxn modelId="{717491EF-9F03-4376-AC7A-D8CE3CA32CE8}" srcId="{DFB46239-A2FA-4F2A-A70F-D8DA33C7AF52}" destId="{8E5B900D-7CCA-43AF-ADF5-D2CD59D3359F}" srcOrd="3" destOrd="0" parTransId="{A9DB70FC-3F42-43B5-9869-4F060E216793}" sibTransId="{774117AF-0106-4C25-A3CE-46FCDE5360A6}"/>
    <dgm:cxn modelId="{6C972EFD-8934-415E-90BF-686A910B00E3}" type="presOf" srcId="{4ED3D440-1BE1-4665-944F-3B6D1F4A0495}" destId="{003A12BE-C6A0-4E96-BDB9-2395F5A85611}" srcOrd="0" destOrd="0" presId="urn:microsoft.com/office/officeart/2005/8/layout/process5"/>
    <dgm:cxn modelId="{2310B09F-5804-4EB3-8907-62049D228553}" type="presParOf" srcId="{C64940E0-407B-4DE0-9518-110FBE3D5C32}" destId="{18D7E39B-A310-42A9-89C9-A7E5A65C575F}" srcOrd="0" destOrd="0" presId="urn:microsoft.com/office/officeart/2005/8/layout/process5"/>
    <dgm:cxn modelId="{603E1314-9551-477F-9A18-164D1E7FC934}" type="presParOf" srcId="{C64940E0-407B-4DE0-9518-110FBE3D5C32}" destId="{D992CE9E-D7BB-481A-B429-783A7AD60435}" srcOrd="1" destOrd="0" presId="urn:microsoft.com/office/officeart/2005/8/layout/process5"/>
    <dgm:cxn modelId="{FFD6288C-DAD2-4612-B215-FC99DD7FC638}" type="presParOf" srcId="{D992CE9E-D7BB-481A-B429-783A7AD60435}" destId="{1329210F-D5C2-4EE0-A739-E87C3BCB717D}" srcOrd="0" destOrd="0" presId="urn:microsoft.com/office/officeart/2005/8/layout/process5"/>
    <dgm:cxn modelId="{704DA4A2-B963-4844-BA0E-765BAFA29C1B}" type="presParOf" srcId="{C64940E0-407B-4DE0-9518-110FBE3D5C32}" destId="{003A12BE-C6A0-4E96-BDB9-2395F5A85611}" srcOrd="2" destOrd="0" presId="urn:microsoft.com/office/officeart/2005/8/layout/process5"/>
    <dgm:cxn modelId="{3575FF8D-B488-4AF6-ACE4-916158808976}" type="presParOf" srcId="{C64940E0-407B-4DE0-9518-110FBE3D5C32}" destId="{A12EC1EF-628C-428E-8879-A77EBF22FB56}" srcOrd="3" destOrd="0" presId="urn:microsoft.com/office/officeart/2005/8/layout/process5"/>
    <dgm:cxn modelId="{2D74D2B6-DE6F-4884-9B44-881BBCDC0EB5}" type="presParOf" srcId="{A12EC1EF-628C-428E-8879-A77EBF22FB56}" destId="{20AC1B20-E89D-4661-AD93-AF3DC455FCBE}" srcOrd="0" destOrd="0" presId="urn:microsoft.com/office/officeart/2005/8/layout/process5"/>
    <dgm:cxn modelId="{5FA8A763-8982-4F58-BD20-EFA1BF77CD31}" type="presParOf" srcId="{C64940E0-407B-4DE0-9518-110FBE3D5C32}" destId="{3F4AAEA9-0DD0-4030-884C-C394C3E3CF3B}" srcOrd="4" destOrd="0" presId="urn:microsoft.com/office/officeart/2005/8/layout/process5"/>
    <dgm:cxn modelId="{8C7D97ED-3747-4E17-B37C-9FD2E8B9BE4C}" type="presParOf" srcId="{C64940E0-407B-4DE0-9518-110FBE3D5C32}" destId="{7C166CEB-11EF-4973-A5C2-CCF2292B8CB6}" srcOrd="5" destOrd="0" presId="urn:microsoft.com/office/officeart/2005/8/layout/process5"/>
    <dgm:cxn modelId="{B0A28FAF-E8E4-43B0-A917-85B0950AEFF8}" type="presParOf" srcId="{7C166CEB-11EF-4973-A5C2-CCF2292B8CB6}" destId="{1AF56953-FD8C-495D-88A8-8F8AC8EDDA9E}" srcOrd="0" destOrd="0" presId="urn:microsoft.com/office/officeart/2005/8/layout/process5"/>
    <dgm:cxn modelId="{E99FF2B1-37EE-457F-8ACD-68AD102C0535}" type="presParOf" srcId="{C64940E0-407B-4DE0-9518-110FBE3D5C32}" destId="{01EE3D83-37D5-403F-91AC-BE4679E5D87C}" srcOrd="6" destOrd="0" presId="urn:microsoft.com/office/officeart/2005/8/layout/process5"/>
    <dgm:cxn modelId="{E06E13DE-B023-499F-BAD4-5FD6BD1B4FCE}" type="presParOf" srcId="{C64940E0-407B-4DE0-9518-110FBE3D5C32}" destId="{0A8CC36C-85AE-42B5-8BB4-F93E8E0FF4A1}" srcOrd="7" destOrd="0" presId="urn:microsoft.com/office/officeart/2005/8/layout/process5"/>
    <dgm:cxn modelId="{1EB71BD1-B86A-48A0-9F15-823B5E65A1E6}" type="presParOf" srcId="{0A8CC36C-85AE-42B5-8BB4-F93E8E0FF4A1}" destId="{9717CE7D-E540-4D93-A004-473F48F27BA8}" srcOrd="0" destOrd="0" presId="urn:microsoft.com/office/officeart/2005/8/layout/process5"/>
    <dgm:cxn modelId="{31D40052-0748-4FD9-A52D-A3835D4BD2C6}" type="presParOf" srcId="{C64940E0-407B-4DE0-9518-110FBE3D5C32}" destId="{B69FF542-D3A5-46B2-B246-68D6509CC68F}"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C43A41-3ADB-49B6-B8B0-151F9B06D065}"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513384DF-BD4D-4509-B61B-59D9E8D9597E}">
      <dgm:prSet/>
      <dgm:spPr/>
      <dgm:t>
        <a:bodyPr/>
        <a:lstStyle/>
        <a:p>
          <a:r>
            <a:rPr lang="en-GB"/>
            <a:t>‘’  </a:t>
          </a:r>
          <a:r>
            <a:rPr lang="en-GB" i="0"/>
            <a:t>A principle of interpretation whereby the courts of the member states of the European Union (EU) must interpret national laws (particularly any that implement EU directives) as far as possible in a manner that is consistent with the provisions of EU law even if they do not have direct effect.’’ </a:t>
          </a:r>
          <a:endParaRPr lang="en-US" dirty="0"/>
        </a:p>
      </dgm:t>
    </dgm:pt>
    <dgm:pt modelId="{F1A9466F-EBD9-417A-901C-736C18EE9B6F}" type="parTrans" cxnId="{A80C6502-0F56-45D5-9F22-1BAA49F1F56B}">
      <dgm:prSet/>
      <dgm:spPr/>
      <dgm:t>
        <a:bodyPr/>
        <a:lstStyle/>
        <a:p>
          <a:endParaRPr lang="en-US"/>
        </a:p>
      </dgm:t>
    </dgm:pt>
    <dgm:pt modelId="{012C5FE0-2F7F-4074-B1CD-572F3E416B4E}" type="sibTrans" cxnId="{A80C6502-0F56-45D5-9F22-1BAA49F1F56B}">
      <dgm:prSet/>
      <dgm:spPr/>
      <dgm:t>
        <a:bodyPr/>
        <a:lstStyle/>
        <a:p>
          <a:endParaRPr lang="en-US"/>
        </a:p>
      </dgm:t>
    </dgm:pt>
    <dgm:pt modelId="{DC02D1FD-7B22-4E3B-9E00-B16F302CA65A}">
      <dgm:prSet/>
      <dgm:spPr/>
      <dgm:t>
        <a:bodyPr/>
        <a:lstStyle/>
        <a:p>
          <a:r>
            <a:rPr lang="en-GB"/>
            <a:t>C-106/89 Marleasing </a:t>
          </a:r>
          <a:endParaRPr lang="en-US"/>
        </a:p>
      </dgm:t>
    </dgm:pt>
    <dgm:pt modelId="{EE1D9B7C-BB7A-4F27-925F-C8113FE9F94D}" type="parTrans" cxnId="{EAD525F0-D808-4F1E-9B61-3A95BEF93209}">
      <dgm:prSet/>
      <dgm:spPr/>
      <dgm:t>
        <a:bodyPr/>
        <a:lstStyle/>
        <a:p>
          <a:endParaRPr lang="en-US"/>
        </a:p>
      </dgm:t>
    </dgm:pt>
    <dgm:pt modelId="{3F3522F3-56F1-4785-8097-940135779095}" type="sibTrans" cxnId="{EAD525F0-D808-4F1E-9B61-3A95BEF93209}">
      <dgm:prSet/>
      <dgm:spPr/>
      <dgm:t>
        <a:bodyPr/>
        <a:lstStyle/>
        <a:p>
          <a:endParaRPr lang="en-US"/>
        </a:p>
      </dgm:t>
    </dgm:pt>
    <dgm:pt modelId="{863B47F8-CCAD-40D5-8503-ED4D51B6820A}">
      <dgm:prSet/>
      <dgm:spPr/>
      <dgm:t>
        <a:bodyPr/>
        <a:lstStyle/>
        <a:p>
          <a:r>
            <a:rPr lang="en-GB"/>
            <a:t>C-105/03 Pupino </a:t>
          </a:r>
          <a:endParaRPr lang="en-US"/>
        </a:p>
      </dgm:t>
    </dgm:pt>
    <dgm:pt modelId="{104F7AAD-C1ED-4C3D-B962-B63DC2622722}" type="parTrans" cxnId="{1756B220-136C-4B3D-89F6-CAF0FF223D22}">
      <dgm:prSet/>
      <dgm:spPr/>
      <dgm:t>
        <a:bodyPr/>
        <a:lstStyle/>
        <a:p>
          <a:endParaRPr lang="en-US"/>
        </a:p>
      </dgm:t>
    </dgm:pt>
    <dgm:pt modelId="{FDFECAD6-AFB0-450A-BAEE-BCE8F63BEF95}" type="sibTrans" cxnId="{1756B220-136C-4B3D-89F6-CAF0FF223D22}">
      <dgm:prSet/>
      <dgm:spPr/>
      <dgm:t>
        <a:bodyPr/>
        <a:lstStyle/>
        <a:p>
          <a:endParaRPr lang="en-US"/>
        </a:p>
      </dgm:t>
    </dgm:pt>
    <dgm:pt modelId="{98522BFC-BB1A-4DE8-8682-44AC6BB60385}">
      <dgm:prSet/>
      <dgm:spPr/>
      <dgm:t>
        <a:bodyPr/>
        <a:lstStyle/>
        <a:p>
          <a:r>
            <a:rPr lang="en-GB"/>
            <a:t>C-334/93 Wagner Miret </a:t>
          </a:r>
          <a:endParaRPr lang="en-US"/>
        </a:p>
      </dgm:t>
    </dgm:pt>
    <dgm:pt modelId="{DF583BFF-1AD1-4263-A689-0A4D84223F82}" type="parTrans" cxnId="{6A41D863-35A5-4BA9-8A91-A2ACD2F1B916}">
      <dgm:prSet/>
      <dgm:spPr/>
      <dgm:t>
        <a:bodyPr/>
        <a:lstStyle/>
        <a:p>
          <a:endParaRPr lang="en-US"/>
        </a:p>
      </dgm:t>
    </dgm:pt>
    <dgm:pt modelId="{D80179BC-7AD7-44E3-8146-68D3B1E19307}" type="sibTrans" cxnId="{6A41D863-35A5-4BA9-8A91-A2ACD2F1B916}">
      <dgm:prSet/>
      <dgm:spPr/>
      <dgm:t>
        <a:bodyPr/>
        <a:lstStyle/>
        <a:p>
          <a:endParaRPr lang="en-US"/>
        </a:p>
      </dgm:t>
    </dgm:pt>
    <dgm:pt modelId="{10A36DA5-6C08-49BF-BF7F-166B5AEDAEB4}">
      <dgm:prSet/>
      <dgm:spPr/>
      <dgm:t>
        <a:bodyPr/>
        <a:lstStyle/>
        <a:p>
          <a:r>
            <a:rPr lang="en-GB"/>
            <a:t>If direct effect and indirect effect is not available, the final resort available is to ‘’obtain damages’’. </a:t>
          </a:r>
          <a:endParaRPr lang="en-US"/>
        </a:p>
      </dgm:t>
    </dgm:pt>
    <dgm:pt modelId="{A77E6646-1252-482B-8809-6E82664646B1}" type="parTrans" cxnId="{89904D25-1579-4851-A87F-C5E82B0A1A0B}">
      <dgm:prSet/>
      <dgm:spPr/>
      <dgm:t>
        <a:bodyPr/>
        <a:lstStyle/>
        <a:p>
          <a:endParaRPr lang="en-US"/>
        </a:p>
      </dgm:t>
    </dgm:pt>
    <dgm:pt modelId="{FA0ED66F-9BFE-4336-8014-EB2025DFC84F}" type="sibTrans" cxnId="{89904D25-1579-4851-A87F-C5E82B0A1A0B}">
      <dgm:prSet/>
      <dgm:spPr/>
      <dgm:t>
        <a:bodyPr/>
        <a:lstStyle/>
        <a:p>
          <a:endParaRPr lang="en-US"/>
        </a:p>
      </dgm:t>
    </dgm:pt>
    <dgm:pt modelId="{2F058AD3-7420-4CCF-BE4B-AD974EE34B38}" type="pres">
      <dgm:prSet presAssocID="{87C43A41-3ADB-49B6-B8B0-151F9B06D065}" presName="linear" presStyleCnt="0">
        <dgm:presLayoutVars>
          <dgm:animLvl val="lvl"/>
          <dgm:resizeHandles val="exact"/>
        </dgm:presLayoutVars>
      </dgm:prSet>
      <dgm:spPr/>
    </dgm:pt>
    <dgm:pt modelId="{16C76308-F241-4781-9388-9148A47EAB8D}" type="pres">
      <dgm:prSet presAssocID="{513384DF-BD4D-4509-B61B-59D9E8D9597E}" presName="parentText" presStyleLbl="node1" presStyleIdx="0" presStyleCnt="5">
        <dgm:presLayoutVars>
          <dgm:chMax val="0"/>
          <dgm:bulletEnabled val="1"/>
        </dgm:presLayoutVars>
      </dgm:prSet>
      <dgm:spPr/>
    </dgm:pt>
    <dgm:pt modelId="{0608074C-EEA5-4AB6-9E44-CE4116DA4430}" type="pres">
      <dgm:prSet presAssocID="{012C5FE0-2F7F-4074-B1CD-572F3E416B4E}" presName="spacer" presStyleCnt="0"/>
      <dgm:spPr/>
    </dgm:pt>
    <dgm:pt modelId="{77763F4E-96F4-4C2B-8F35-3DE1FDC04B1C}" type="pres">
      <dgm:prSet presAssocID="{DC02D1FD-7B22-4E3B-9E00-B16F302CA65A}" presName="parentText" presStyleLbl="node1" presStyleIdx="1" presStyleCnt="5">
        <dgm:presLayoutVars>
          <dgm:chMax val="0"/>
          <dgm:bulletEnabled val="1"/>
        </dgm:presLayoutVars>
      </dgm:prSet>
      <dgm:spPr/>
    </dgm:pt>
    <dgm:pt modelId="{6B3A99CD-0F7A-4A9C-A3F9-E2E5463E7A53}" type="pres">
      <dgm:prSet presAssocID="{3F3522F3-56F1-4785-8097-940135779095}" presName="spacer" presStyleCnt="0"/>
      <dgm:spPr/>
    </dgm:pt>
    <dgm:pt modelId="{D0D43EAE-D204-4373-BA3D-510249CB9065}" type="pres">
      <dgm:prSet presAssocID="{863B47F8-CCAD-40D5-8503-ED4D51B6820A}" presName="parentText" presStyleLbl="node1" presStyleIdx="2" presStyleCnt="5">
        <dgm:presLayoutVars>
          <dgm:chMax val="0"/>
          <dgm:bulletEnabled val="1"/>
        </dgm:presLayoutVars>
      </dgm:prSet>
      <dgm:spPr/>
    </dgm:pt>
    <dgm:pt modelId="{0D930A6B-7B91-4C4E-A842-854E37EE20F8}" type="pres">
      <dgm:prSet presAssocID="{FDFECAD6-AFB0-450A-BAEE-BCE8F63BEF95}" presName="spacer" presStyleCnt="0"/>
      <dgm:spPr/>
    </dgm:pt>
    <dgm:pt modelId="{9180B3D2-FA00-40CE-A4C9-6C971327EC12}" type="pres">
      <dgm:prSet presAssocID="{98522BFC-BB1A-4DE8-8682-44AC6BB60385}" presName="parentText" presStyleLbl="node1" presStyleIdx="3" presStyleCnt="5">
        <dgm:presLayoutVars>
          <dgm:chMax val="0"/>
          <dgm:bulletEnabled val="1"/>
        </dgm:presLayoutVars>
      </dgm:prSet>
      <dgm:spPr/>
    </dgm:pt>
    <dgm:pt modelId="{82BC96E0-9434-4EB1-BEC8-359B4A224F67}" type="pres">
      <dgm:prSet presAssocID="{D80179BC-7AD7-44E3-8146-68D3B1E19307}" presName="spacer" presStyleCnt="0"/>
      <dgm:spPr/>
    </dgm:pt>
    <dgm:pt modelId="{FFCE4A7F-E989-4098-BC3C-8B4CCBE41C7B}" type="pres">
      <dgm:prSet presAssocID="{10A36DA5-6C08-49BF-BF7F-166B5AEDAEB4}" presName="parentText" presStyleLbl="node1" presStyleIdx="4" presStyleCnt="5">
        <dgm:presLayoutVars>
          <dgm:chMax val="0"/>
          <dgm:bulletEnabled val="1"/>
        </dgm:presLayoutVars>
      </dgm:prSet>
      <dgm:spPr/>
    </dgm:pt>
  </dgm:ptLst>
  <dgm:cxnLst>
    <dgm:cxn modelId="{A80C6502-0F56-45D5-9F22-1BAA49F1F56B}" srcId="{87C43A41-3ADB-49B6-B8B0-151F9B06D065}" destId="{513384DF-BD4D-4509-B61B-59D9E8D9597E}" srcOrd="0" destOrd="0" parTransId="{F1A9466F-EBD9-417A-901C-736C18EE9B6F}" sibTransId="{012C5FE0-2F7F-4074-B1CD-572F3E416B4E}"/>
    <dgm:cxn modelId="{1756B220-136C-4B3D-89F6-CAF0FF223D22}" srcId="{87C43A41-3ADB-49B6-B8B0-151F9B06D065}" destId="{863B47F8-CCAD-40D5-8503-ED4D51B6820A}" srcOrd="2" destOrd="0" parTransId="{104F7AAD-C1ED-4C3D-B962-B63DC2622722}" sibTransId="{FDFECAD6-AFB0-450A-BAEE-BCE8F63BEF95}"/>
    <dgm:cxn modelId="{89904D25-1579-4851-A87F-C5E82B0A1A0B}" srcId="{87C43A41-3ADB-49B6-B8B0-151F9B06D065}" destId="{10A36DA5-6C08-49BF-BF7F-166B5AEDAEB4}" srcOrd="4" destOrd="0" parTransId="{A77E6646-1252-482B-8809-6E82664646B1}" sibTransId="{FA0ED66F-9BFE-4336-8014-EB2025DFC84F}"/>
    <dgm:cxn modelId="{6A41D863-35A5-4BA9-8A91-A2ACD2F1B916}" srcId="{87C43A41-3ADB-49B6-B8B0-151F9B06D065}" destId="{98522BFC-BB1A-4DE8-8682-44AC6BB60385}" srcOrd="3" destOrd="0" parTransId="{DF583BFF-1AD1-4263-A689-0A4D84223F82}" sibTransId="{D80179BC-7AD7-44E3-8146-68D3B1E19307}"/>
    <dgm:cxn modelId="{D6252457-736A-4618-ACA6-A93340578A93}" type="presOf" srcId="{10A36DA5-6C08-49BF-BF7F-166B5AEDAEB4}" destId="{FFCE4A7F-E989-4098-BC3C-8B4CCBE41C7B}" srcOrd="0" destOrd="0" presId="urn:microsoft.com/office/officeart/2005/8/layout/vList2"/>
    <dgm:cxn modelId="{04D2F597-EE3D-4E71-9F49-93F85EE03FD5}" type="presOf" srcId="{513384DF-BD4D-4509-B61B-59D9E8D9597E}" destId="{16C76308-F241-4781-9388-9148A47EAB8D}" srcOrd="0" destOrd="0" presId="urn:microsoft.com/office/officeart/2005/8/layout/vList2"/>
    <dgm:cxn modelId="{A5A475AD-F279-4D88-AC54-D0D30E476138}" type="presOf" srcId="{98522BFC-BB1A-4DE8-8682-44AC6BB60385}" destId="{9180B3D2-FA00-40CE-A4C9-6C971327EC12}" srcOrd="0" destOrd="0" presId="urn:microsoft.com/office/officeart/2005/8/layout/vList2"/>
    <dgm:cxn modelId="{FD439CC5-0980-43A8-926A-99F258940340}" type="presOf" srcId="{87C43A41-3ADB-49B6-B8B0-151F9B06D065}" destId="{2F058AD3-7420-4CCF-BE4B-AD974EE34B38}" srcOrd="0" destOrd="0" presId="urn:microsoft.com/office/officeart/2005/8/layout/vList2"/>
    <dgm:cxn modelId="{DBD848D3-4874-4E68-B0EE-C8D209CD663E}" type="presOf" srcId="{DC02D1FD-7B22-4E3B-9E00-B16F302CA65A}" destId="{77763F4E-96F4-4C2B-8F35-3DE1FDC04B1C}" srcOrd="0" destOrd="0" presId="urn:microsoft.com/office/officeart/2005/8/layout/vList2"/>
    <dgm:cxn modelId="{5A321DD8-E6E2-4AC0-80C6-F9EA9011C578}" type="presOf" srcId="{863B47F8-CCAD-40D5-8503-ED4D51B6820A}" destId="{D0D43EAE-D204-4373-BA3D-510249CB9065}" srcOrd="0" destOrd="0" presId="urn:microsoft.com/office/officeart/2005/8/layout/vList2"/>
    <dgm:cxn modelId="{EAD525F0-D808-4F1E-9B61-3A95BEF93209}" srcId="{87C43A41-3ADB-49B6-B8B0-151F9B06D065}" destId="{DC02D1FD-7B22-4E3B-9E00-B16F302CA65A}" srcOrd="1" destOrd="0" parTransId="{EE1D9B7C-BB7A-4F27-925F-C8113FE9F94D}" sibTransId="{3F3522F3-56F1-4785-8097-940135779095}"/>
    <dgm:cxn modelId="{0CE6C3D7-4270-4303-80C0-29D3E6CE09C5}" type="presParOf" srcId="{2F058AD3-7420-4CCF-BE4B-AD974EE34B38}" destId="{16C76308-F241-4781-9388-9148A47EAB8D}" srcOrd="0" destOrd="0" presId="urn:microsoft.com/office/officeart/2005/8/layout/vList2"/>
    <dgm:cxn modelId="{B1DCDCB7-5A0C-4BA6-A097-F4AE8CF2DEEE}" type="presParOf" srcId="{2F058AD3-7420-4CCF-BE4B-AD974EE34B38}" destId="{0608074C-EEA5-4AB6-9E44-CE4116DA4430}" srcOrd="1" destOrd="0" presId="urn:microsoft.com/office/officeart/2005/8/layout/vList2"/>
    <dgm:cxn modelId="{AA109771-1DDB-4C38-B358-35FC574153B4}" type="presParOf" srcId="{2F058AD3-7420-4CCF-BE4B-AD974EE34B38}" destId="{77763F4E-96F4-4C2B-8F35-3DE1FDC04B1C}" srcOrd="2" destOrd="0" presId="urn:microsoft.com/office/officeart/2005/8/layout/vList2"/>
    <dgm:cxn modelId="{941CFBC2-BCE0-4FC0-A938-E62D77596BF4}" type="presParOf" srcId="{2F058AD3-7420-4CCF-BE4B-AD974EE34B38}" destId="{6B3A99CD-0F7A-4A9C-A3F9-E2E5463E7A53}" srcOrd="3" destOrd="0" presId="urn:microsoft.com/office/officeart/2005/8/layout/vList2"/>
    <dgm:cxn modelId="{D52534D8-7D68-4DDE-AE7F-A0B74AD53511}" type="presParOf" srcId="{2F058AD3-7420-4CCF-BE4B-AD974EE34B38}" destId="{D0D43EAE-D204-4373-BA3D-510249CB9065}" srcOrd="4" destOrd="0" presId="urn:microsoft.com/office/officeart/2005/8/layout/vList2"/>
    <dgm:cxn modelId="{B6EE5DEC-94BC-4315-9C85-F507CC572C0A}" type="presParOf" srcId="{2F058AD3-7420-4CCF-BE4B-AD974EE34B38}" destId="{0D930A6B-7B91-4C4E-A842-854E37EE20F8}" srcOrd="5" destOrd="0" presId="urn:microsoft.com/office/officeart/2005/8/layout/vList2"/>
    <dgm:cxn modelId="{690F49A2-DB80-4BF4-B3D4-5849F9AC55F1}" type="presParOf" srcId="{2F058AD3-7420-4CCF-BE4B-AD974EE34B38}" destId="{9180B3D2-FA00-40CE-A4C9-6C971327EC12}" srcOrd="6" destOrd="0" presId="urn:microsoft.com/office/officeart/2005/8/layout/vList2"/>
    <dgm:cxn modelId="{84CA9080-2CDF-41CA-B292-8909A4EB2CA9}" type="presParOf" srcId="{2F058AD3-7420-4CCF-BE4B-AD974EE34B38}" destId="{82BC96E0-9434-4EB1-BEC8-359B4A224F67}" srcOrd="7" destOrd="0" presId="urn:microsoft.com/office/officeart/2005/8/layout/vList2"/>
    <dgm:cxn modelId="{B89CE186-F2E3-4C65-B0CC-2C98BF70EAC9}" type="presParOf" srcId="{2F058AD3-7420-4CCF-BE4B-AD974EE34B38}" destId="{FFCE4A7F-E989-4098-BC3C-8B4CCBE41C7B}"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370825-6335-46D8-9615-921E4B89C626}" type="doc">
      <dgm:prSet loTypeId="urn:microsoft.com/office/officeart/2005/8/layout/matrix2" loCatId="matrix" qsTypeId="urn:microsoft.com/office/officeart/2005/8/quickstyle/simple1" qsCatId="simple" csTypeId="urn:microsoft.com/office/officeart/2005/8/colors/colorful5" csCatId="colorful"/>
      <dgm:spPr/>
      <dgm:t>
        <a:bodyPr/>
        <a:lstStyle/>
        <a:p>
          <a:endParaRPr lang="en-US"/>
        </a:p>
      </dgm:t>
    </dgm:pt>
    <dgm:pt modelId="{05DFAA75-DDFE-4C91-9E16-90B3FB1C0DF3}">
      <dgm:prSet/>
      <dgm:spPr/>
      <dgm:t>
        <a:bodyPr/>
        <a:lstStyle/>
        <a:p>
          <a:r>
            <a:rPr lang="en-GB"/>
            <a:t>Directives can be influenced by general principles. </a:t>
          </a:r>
          <a:endParaRPr lang="en-US"/>
        </a:p>
      </dgm:t>
    </dgm:pt>
    <dgm:pt modelId="{CF0A5D6C-6EC6-4A9F-899A-42FB43086729}" type="parTrans" cxnId="{48476AAA-A734-4B6E-B098-7B843B85C9CF}">
      <dgm:prSet/>
      <dgm:spPr/>
      <dgm:t>
        <a:bodyPr/>
        <a:lstStyle/>
        <a:p>
          <a:endParaRPr lang="en-US"/>
        </a:p>
      </dgm:t>
    </dgm:pt>
    <dgm:pt modelId="{68DDBD48-012A-43B7-AF0A-FF00F5B7470F}" type="sibTrans" cxnId="{48476AAA-A734-4B6E-B098-7B843B85C9CF}">
      <dgm:prSet/>
      <dgm:spPr/>
      <dgm:t>
        <a:bodyPr/>
        <a:lstStyle/>
        <a:p>
          <a:endParaRPr lang="en-US"/>
        </a:p>
      </dgm:t>
    </dgm:pt>
    <dgm:pt modelId="{6F2EC922-27DF-47BD-BB6C-F9419544056A}">
      <dgm:prSet/>
      <dgm:spPr/>
      <dgm:t>
        <a:bodyPr/>
        <a:lstStyle/>
        <a:p>
          <a:r>
            <a:rPr lang="en-GB"/>
            <a:t>C144/04 Mangold v Helm. </a:t>
          </a:r>
          <a:endParaRPr lang="en-US"/>
        </a:p>
      </dgm:t>
    </dgm:pt>
    <dgm:pt modelId="{C2664CE3-004C-43E9-A116-F1AB1CE88FCE}" type="parTrans" cxnId="{EDBF7BBD-7481-4465-8279-5A1E4635F963}">
      <dgm:prSet/>
      <dgm:spPr/>
      <dgm:t>
        <a:bodyPr/>
        <a:lstStyle/>
        <a:p>
          <a:endParaRPr lang="en-US"/>
        </a:p>
      </dgm:t>
    </dgm:pt>
    <dgm:pt modelId="{9BB7332F-DB2B-41D6-9D60-ED10FED46101}" type="sibTrans" cxnId="{EDBF7BBD-7481-4465-8279-5A1E4635F963}">
      <dgm:prSet/>
      <dgm:spPr/>
      <dgm:t>
        <a:bodyPr/>
        <a:lstStyle/>
        <a:p>
          <a:endParaRPr lang="en-US"/>
        </a:p>
      </dgm:t>
    </dgm:pt>
    <dgm:pt modelId="{673E6362-6B8A-47A5-AB03-E35F8E8E7BC5}">
      <dgm:prSet/>
      <dgm:spPr/>
      <dgm:t>
        <a:bodyPr/>
        <a:lstStyle/>
        <a:p>
          <a:r>
            <a:rPr lang="en-GB"/>
            <a:t>Horizontal direct effect does not apply to directives. </a:t>
          </a:r>
          <a:endParaRPr lang="en-US"/>
        </a:p>
      </dgm:t>
    </dgm:pt>
    <dgm:pt modelId="{D3A45D48-DCBC-4132-9EDC-8D26414C30E1}" type="parTrans" cxnId="{B87CBE24-CF86-4182-B8C2-64C783B87FA1}">
      <dgm:prSet/>
      <dgm:spPr/>
      <dgm:t>
        <a:bodyPr/>
        <a:lstStyle/>
        <a:p>
          <a:endParaRPr lang="en-US"/>
        </a:p>
      </dgm:t>
    </dgm:pt>
    <dgm:pt modelId="{F5BB6986-6B76-4F18-946E-A4382B1FEC94}" type="sibTrans" cxnId="{B87CBE24-CF86-4182-B8C2-64C783B87FA1}">
      <dgm:prSet/>
      <dgm:spPr/>
      <dgm:t>
        <a:bodyPr/>
        <a:lstStyle/>
        <a:p>
          <a:endParaRPr lang="en-US"/>
        </a:p>
      </dgm:t>
    </dgm:pt>
    <dgm:pt modelId="{C9955954-4298-44CA-AC91-37D26F982979}">
      <dgm:prSet/>
      <dgm:spPr/>
      <dgm:t>
        <a:bodyPr/>
        <a:lstStyle/>
        <a:p>
          <a:r>
            <a:rPr lang="en-GB"/>
            <a:t>C-212/04 Adeneler v ELOG- clarified the position held in Mangold. </a:t>
          </a:r>
          <a:endParaRPr lang="en-US"/>
        </a:p>
      </dgm:t>
    </dgm:pt>
    <dgm:pt modelId="{EE7CECB4-6909-461A-974B-C233E7366A23}" type="parTrans" cxnId="{93287B3E-F22A-4484-B7EF-CA9B5B3BE293}">
      <dgm:prSet/>
      <dgm:spPr/>
      <dgm:t>
        <a:bodyPr/>
        <a:lstStyle/>
        <a:p>
          <a:endParaRPr lang="en-US"/>
        </a:p>
      </dgm:t>
    </dgm:pt>
    <dgm:pt modelId="{26DDBE8E-13A4-4323-8296-0941038D803A}" type="sibTrans" cxnId="{93287B3E-F22A-4484-B7EF-CA9B5B3BE293}">
      <dgm:prSet/>
      <dgm:spPr/>
      <dgm:t>
        <a:bodyPr/>
        <a:lstStyle/>
        <a:p>
          <a:endParaRPr lang="en-US"/>
        </a:p>
      </dgm:t>
    </dgm:pt>
    <dgm:pt modelId="{6A9F56A4-9C69-4741-9DC9-EE648156E3EF}" type="pres">
      <dgm:prSet presAssocID="{17370825-6335-46D8-9615-921E4B89C626}" presName="matrix" presStyleCnt="0">
        <dgm:presLayoutVars>
          <dgm:chMax val="1"/>
          <dgm:dir/>
          <dgm:resizeHandles val="exact"/>
        </dgm:presLayoutVars>
      </dgm:prSet>
      <dgm:spPr/>
    </dgm:pt>
    <dgm:pt modelId="{0B3D1A85-9719-4111-8D31-201161961E56}" type="pres">
      <dgm:prSet presAssocID="{17370825-6335-46D8-9615-921E4B89C626}" presName="axisShape" presStyleLbl="bgShp" presStyleIdx="0" presStyleCnt="1"/>
      <dgm:spPr/>
    </dgm:pt>
    <dgm:pt modelId="{C9574416-09EE-4E9B-B98D-17F601EEE5B8}" type="pres">
      <dgm:prSet presAssocID="{17370825-6335-46D8-9615-921E4B89C626}" presName="rect1" presStyleLbl="node1" presStyleIdx="0" presStyleCnt="4">
        <dgm:presLayoutVars>
          <dgm:chMax val="0"/>
          <dgm:chPref val="0"/>
          <dgm:bulletEnabled val="1"/>
        </dgm:presLayoutVars>
      </dgm:prSet>
      <dgm:spPr/>
    </dgm:pt>
    <dgm:pt modelId="{408B2D0B-5D73-4A34-B830-1450FAF918E3}" type="pres">
      <dgm:prSet presAssocID="{17370825-6335-46D8-9615-921E4B89C626}" presName="rect2" presStyleLbl="node1" presStyleIdx="1" presStyleCnt="4">
        <dgm:presLayoutVars>
          <dgm:chMax val="0"/>
          <dgm:chPref val="0"/>
          <dgm:bulletEnabled val="1"/>
        </dgm:presLayoutVars>
      </dgm:prSet>
      <dgm:spPr/>
    </dgm:pt>
    <dgm:pt modelId="{311E0566-4F7D-49EE-939C-628475E8122C}" type="pres">
      <dgm:prSet presAssocID="{17370825-6335-46D8-9615-921E4B89C626}" presName="rect3" presStyleLbl="node1" presStyleIdx="2" presStyleCnt="4">
        <dgm:presLayoutVars>
          <dgm:chMax val="0"/>
          <dgm:chPref val="0"/>
          <dgm:bulletEnabled val="1"/>
        </dgm:presLayoutVars>
      </dgm:prSet>
      <dgm:spPr/>
    </dgm:pt>
    <dgm:pt modelId="{D70C2615-AD31-46C0-AF7A-B670BF19B9AC}" type="pres">
      <dgm:prSet presAssocID="{17370825-6335-46D8-9615-921E4B89C626}" presName="rect4" presStyleLbl="node1" presStyleIdx="3" presStyleCnt="4">
        <dgm:presLayoutVars>
          <dgm:chMax val="0"/>
          <dgm:chPref val="0"/>
          <dgm:bulletEnabled val="1"/>
        </dgm:presLayoutVars>
      </dgm:prSet>
      <dgm:spPr/>
    </dgm:pt>
  </dgm:ptLst>
  <dgm:cxnLst>
    <dgm:cxn modelId="{B87CBE24-CF86-4182-B8C2-64C783B87FA1}" srcId="{17370825-6335-46D8-9615-921E4B89C626}" destId="{673E6362-6B8A-47A5-AB03-E35F8E8E7BC5}" srcOrd="2" destOrd="0" parTransId="{D3A45D48-DCBC-4132-9EDC-8D26414C30E1}" sibTransId="{F5BB6986-6B76-4F18-946E-A4382B1FEC94}"/>
    <dgm:cxn modelId="{93287B3E-F22A-4484-B7EF-CA9B5B3BE293}" srcId="{17370825-6335-46D8-9615-921E4B89C626}" destId="{C9955954-4298-44CA-AC91-37D26F982979}" srcOrd="3" destOrd="0" parTransId="{EE7CECB4-6909-461A-974B-C233E7366A23}" sibTransId="{26DDBE8E-13A4-4323-8296-0941038D803A}"/>
    <dgm:cxn modelId="{49F3AA41-47E1-40E3-A465-923966A3C940}" type="presOf" srcId="{C9955954-4298-44CA-AC91-37D26F982979}" destId="{D70C2615-AD31-46C0-AF7A-B670BF19B9AC}" srcOrd="0" destOrd="0" presId="urn:microsoft.com/office/officeart/2005/8/layout/matrix2"/>
    <dgm:cxn modelId="{F83E7D6A-B4CB-47E3-BD66-73DFFE6A2802}" type="presOf" srcId="{673E6362-6B8A-47A5-AB03-E35F8E8E7BC5}" destId="{311E0566-4F7D-49EE-939C-628475E8122C}" srcOrd="0" destOrd="0" presId="urn:microsoft.com/office/officeart/2005/8/layout/matrix2"/>
    <dgm:cxn modelId="{BCEC1B79-FCFD-4119-8B3A-8A791B8B1813}" type="presOf" srcId="{17370825-6335-46D8-9615-921E4B89C626}" destId="{6A9F56A4-9C69-4741-9DC9-EE648156E3EF}" srcOrd="0" destOrd="0" presId="urn:microsoft.com/office/officeart/2005/8/layout/matrix2"/>
    <dgm:cxn modelId="{48476AAA-A734-4B6E-B098-7B843B85C9CF}" srcId="{17370825-6335-46D8-9615-921E4B89C626}" destId="{05DFAA75-DDFE-4C91-9E16-90B3FB1C0DF3}" srcOrd="0" destOrd="0" parTransId="{CF0A5D6C-6EC6-4A9F-899A-42FB43086729}" sibTransId="{68DDBD48-012A-43B7-AF0A-FF00F5B7470F}"/>
    <dgm:cxn modelId="{9A7798AE-CC96-4E61-A2AD-E5D5915D748D}" type="presOf" srcId="{05DFAA75-DDFE-4C91-9E16-90B3FB1C0DF3}" destId="{C9574416-09EE-4E9B-B98D-17F601EEE5B8}" srcOrd="0" destOrd="0" presId="urn:microsoft.com/office/officeart/2005/8/layout/matrix2"/>
    <dgm:cxn modelId="{203181B8-3DFD-46B4-9E90-17920CF5216E}" type="presOf" srcId="{6F2EC922-27DF-47BD-BB6C-F9419544056A}" destId="{408B2D0B-5D73-4A34-B830-1450FAF918E3}" srcOrd="0" destOrd="0" presId="urn:microsoft.com/office/officeart/2005/8/layout/matrix2"/>
    <dgm:cxn modelId="{EDBF7BBD-7481-4465-8279-5A1E4635F963}" srcId="{17370825-6335-46D8-9615-921E4B89C626}" destId="{6F2EC922-27DF-47BD-BB6C-F9419544056A}" srcOrd="1" destOrd="0" parTransId="{C2664CE3-004C-43E9-A116-F1AB1CE88FCE}" sibTransId="{9BB7332F-DB2B-41D6-9D60-ED10FED46101}"/>
    <dgm:cxn modelId="{E9043AAC-0257-4EAB-A436-62AD58219C12}" type="presParOf" srcId="{6A9F56A4-9C69-4741-9DC9-EE648156E3EF}" destId="{0B3D1A85-9719-4111-8D31-201161961E56}" srcOrd="0" destOrd="0" presId="urn:microsoft.com/office/officeart/2005/8/layout/matrix2"/>
    <dgm:cxn modelId="{E73FFD4D-8C88-47C8-8FC4-D88A4913DF43}" type="presParOf" srcId="{6A9F56A4-9C69-4741-9DC9-EE648156E3EF}" destId="{C9574416-09EE-4E9B-B98D-17F601EEE5B8}" srcOrd="1" destOrd="0" presId="urn:microsoft.com/office/officeart/2005/8/layout/matrix2"/>
    <dgm:cxn modelId="{63282FC1-5D23-4AC5-8AE9-141423A75642}" type="presParOf" srcId="{6A9F56A4-9C69-4741-9DC9-EE648156E3EF}" destId="{408B2D0B-5D73-4A34-B830-1450FAF918E3}" srcOrd="2" destOrd="0" presId="urn:microsoft.com/office/officeart/2005/8/layout/matrix2"/>
    <dgm:cxn modelId="{5FF95FD3-A92D-4404-A026-D660856555AE}" type="presParOf" srcId="{6A9F56A4-9C69-4741-9DC9-EE648156E3EF}" destId="{311E0566-4F7D-49EE-939C-628475E8122C}" srcOrd="3" destOrd="0" presId="urn:microsoft.com/office/officeart/2005/8/layout/matrix2"/>
    <dgm:cxn modelId="{B556C030-AAAC-4615-80B7-B4E408B0152C}" type="presParOf" srcId="{6A9F56A4-9C69-4741-9DC9-EE648156E3EF}" destId="{D70C2615-AD31-46C0-AF7A-B670BF19B9AC}"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A16317F-E31C-4A02-BE8F-82CC0CBC49A2}"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E2C17887-E9CB-4EB4-92A5-850A29CBF99C}">
      <dgm:prSet/>
      <dgm:spPr/>
      <dgm:t>
        <a:bodyPr/>
        <a:lstStyle/>
        <a:p>
          <a:r>
            <a:rPr lang="en-GB"/>
            <a:t>‘’Provide new remedies to ensure a balance between the objective to protect the national procedural autonomy and at the same time to protect the effectiveness of EU law.’’</a:t>
          </a:r>
          <a:endParaRPr lang="en-US"/>
        </a:p>
      </dgm:t>
    </dgm:pt>
    <dgm:pt modelId="{EC6749B4-C61D-4BD0-9C29-B526627D767A}" type="parTrans" cxnId="{F989F513-DFB6-4758-860D-D69D838A0600}">
      <dgm:prSet/>
      <dgm:spPr/>
      <dgm:t>
        <a:bodyPr/>
        <a:lstStyle/>
        <a:p>
          <a:endParaRPr lang="en-US"/>
        </a:p>
      </dgm:t>
    </dgm:pt>
    <dgm:pt modelId="{8456FBC5-EF37-437C-8692-8FD7C0CA81BE}" type="sibTrans" cxnId="{F989F513-DFB6-4758-860D-D69D838A0600}">
      <dgm:prSet/>
      <dgm:spPr/>
      <dgm:t>
        <a:bodyPr/>
        <a:lstStyle/>
        <a:p>
          <a:endParaRPr lang="en-US"/>
        </a:p>
      </dgm:t>
    </dgm:pt>
    <dgm:pt modelId="{E5F24A9C-1A95-4212-B94C-B11E8DDBF4CB}">
      <dgm:prSet/>
      <dgm:spPr/>
      <dgm:t>
        <a:bodyPr/>
        <a:lstStyle/>
        <a:p>
          <a:r>
            <a:rPr lang="en-GB"/>
            <a:t>Article 19 (1) TEU. </a:t>
          </a:r>
          <a:endParaRPr lang="en-US"/>
        </a:p>
      </dgm:t>
    </dgm:pt>
    <dgm:pt modelId="{E1813287-4AEA-4352-844F-D21498EA5203}" type="parTrans" cxnId="{0A8311B5-6D7C-41DD-87C2-35B4D4F00D66}">
      <dgm:prSet/>
      <dgm:spPr/>
      <dgm:t>
        <a:bodyPr/>
        <a:lstStyle/>
        <a:p>
          <a:endParaRPr lang="en-US"/>
        </a:p>
      </dgm:t>
    </dgm:pt>
    <dgm:pt modelId="{7F993825-28F4-4372-8DA0-7003F3A43260}" type="sibTrans" cxnId="{0A8311B5-6D7C-41DD-87C2-35B4D4F00D66}">
      <dgm:prSet/>
      <dgm:spPr/>
      <dgm:t>
        <a:bodyPr/>
        <a:lstStyle/>
        <a:p>
          <a:endParaRPr lang="en-US"/>
        </a:p>
      </dgm:t>
    </dgm:pt>
    <dgm:pt modelId="{AF463ACD-FCE9-4E2A-A5D5-D05C59CC1918}" type="pres">
      <dgm:prSet presAssocID="{FA16317F-E31C-4A02-BE8F-82CC0CBC49A2}" presName="vert0" presStyleCnt="0">
        <dgm:presLayoutVars>
          <dgm:dir/>
          <dgm:animOne val="branch"/>
          <dgm:animLvl val="lvl"/>
        </dgm:presLayoutVars>
      </dgm:prSet>
      <dgm:spPr/>
    </dgm:pt>
    <dgm:pt modelId="{1863642F-8355-457A-A3E4-A6E0D3B40AD7}" type="pres">
      <dgm:prSet presAssocID="{E2C17887-E9CB-4EB4-92A5-850A29CBF99C}" presName="thickLine" presStyleLbl="alignNode1" presStyleIdx="0" presStyleCnt="2"/>
      <dgm:spPr/>
    </dgm:pt>
    <dgm:pt modelId="{9038825D-66F6-4A98-89A9-35F30DF2D421}" type="pres">
      <dgm:prSet presAssocID="{E2C17887-E9CB-4EB4-92A5-850A29CBF99C}" presName="horz1" presStyleCnt="0"/>
      <dgm:spPr/>
    </dgm:pt>
    <dgm:pt modelId="{5290789F-5157-4D09-B991-323F7B881EFF}" type="pres">
      <dgm:prSet presAssocID="{E2C17887-E9CB-4EB4-92A5-850A29CBF99C}" presName="tx1" presStyleLbl="revTx" presStyleIdx="0" presStyleCnt="2"/>
      <dgm:spPr/>
    </dgm:pt>
    <dgm:pt modelId="{39F3AE94-D046-4861-A17F-B5703FB0BAEE}" type="pres">
      <dgm:prSet presAssocID="{E2C17887-E9CB-4EB4-92A5-850A29CBF99C}" presName="vert1" presStyleCnt="0"/>
      <dgm:spPr/>
    </dgm:pt>
    <dgm:pt modelId="{D47E580F-3A57-44F3-9B0D-50DE231EC1EB}" type="pres">
      <dgm:prSet presAssocID="{E5F24A9C-1A95-4212-B94C-B11E8DDBF4CB}" presName="thickLine" presStyleLbl="alignNode1" presStyleIdx="1" presStyleCnt="2"/>
      <dgm:spPr/>
    </dgm:pt>
    <dgm:pt modelId="{5C4C6137-00C4-447F-BF47-760F511B43A3}" type="pres">
      <dgm:prSet presAssocID="{E5F24A9C-1A95-4212-B94C-B11E8DDBF4CB}" presName="horz1" presStyleCnt="0"/>
      <dgm:spPr/>
    </dgm:pt>
    <dgm:pt modelId="{985C2D93-3772-4A87-8110-9BF09247BA0A}" type="pres">
      <dgm:prSet presAssocID="{E5F24A9C-1A95-4212-B94C-B11E8DDBF4CB}" presName="tx1" presStyleLbl="revTx" presStyleIdx="1" presStyleCnt="2"/>
      <dgm:spPr/>
    </dgm:pt>
    <dgm:pt modelId="{2B6A89AB-EA9F-47A4-B22B-E88598C3B36B}" type="pres">
      <dgm:prSet presAssocID="{E5F24A9C-1A95-4212-B94C-B11E8DDBF4CB}" presName="vert1" presStyleCnt="0"/>
      <dgm:spPr/>
    </dgm:pt>
  </dgm:ptLst>
  <dgm:cxnLst>
    <dgm:cxn modelId="{0880790A-C588-49C4-9F89-2E7621AE681C}" type="presOf" srcId="{E5F24A9C-1A95-4212-B94C-B11E8DDBF4CB}" destId="{985C2D93-3772-4A87-8110-9BF09247BA0A}" srcOrd="0" destOrd="0" presId="urn:microsoft.com/office/officeart/2008/layout/LinedList"/>
    <dgm:cxn modelId="{F989F513-DFB6-4758-860D-D69D838A0600}" srcId="{FA16317F-E31C-4A02-BE8F-82CC0CBC49A2}" destId="{E2C17887-E9CB-4EB4-92A5-850A29CBF99C}" srcOrd="0" destOrd="0" parTransId="{EC6749B4-C61D-4BD0-9C29-B526627D767A}" sibTransId="{8456FBC5-EF37-437C-8692-8FD7C0CA81BE}"/>
    <dgm:cxn modelId="{F877661B-F47E-4A8A-8674-63551EE41DD8}" type="presOf" srcId="{E2C17887-E9CB-4EB4-92A5-850A29CBF99C}" destId="{5290789F-5157-4D09-B991-323F7B881EFF}" srcOrd="0" destOrd="0" presId="urn:microsoft.com/office/officeart/2008/layout/LinedList"/>
    <dgm:cxn modelId="{5661CD49-BE87-497A-BBCC-23432081E82E}" type="presOf" srcId="{FA16317F-E31C-4A02-BE8F-82CC0CBC49A2}" destId="{AF463ACD-FCE9-4E2A-A5D5-D05C59CC1918}" srcOrd="0" destOrd="0" presId="urn:microsoft.com/office/officeart/2008/layout/LinedList"/>
    <dgm:cxn modelId="{0A8311B5-6D7C-41DD-87C2-35B4D4F00D66}" srcId="{FA16317F-E31C-4A02-BE8F-82CC0CBC49A2}" destId="{E5F24A9C-1A95-4212-B94C-B11E8DDBF4CB}" srcOrd="1" destOrd="0" parTransId="{E1813287-4AEA-4352-844F-D21498EA5203}" sibTransId="{7F993825-28F4-4372-8DA0-7003F3A43260}"/>
    <dgm:cxn modelId="{470D7071-751F-44B4-B301-66551C168D30}" type="presParOf" srcId="{AF463ACD-FCE9-4E2A-A5D5-D05C59CC1918}" destId="{1863642F-8355-457A-A3E4-A6E0D3B40AD7}" srcOrd="0" destOrd="0" presId="urn:microsoft.com/office/officeart/2008/layout/LinedList"/>
    <dgm:cxn modelId="{3DBEDAA5-CE68-4A81-9964-AE552442BBA1}" type="presParOf" srcId="{AF463ACD-FCE9-4E2A-A5D5-D05C59CC1918}" destId="{9038825D-66F6-4A98-89A9-35F30DF2D421}" srcOrd="1" destOrd="0" presId="urn:microsoft.com/office/officeart/2008/layout/LinedList"/>
    <dgm:cxn modelId="{03F7DAE9-7F64-45F1-823C-7D7F7B3D3DA6}" type="presParOf" srcId="{9038825D-66F6-4A98-89A9-35F30DF2D421}" destId="{5290789F-5157-4D09-B991-323F7B881EFF}" srcOrd="0" destOrd="0" presId="urn:microsoft.com/office/officeart/2008/layout/LinedList"/>
    <dgm:cxn modelId="{58481869-C21D-4BD6-96EA-1CA4AC05C6AE}" type="presParOf" srcId="{9038825D-66F6-4A98-89A9-35F30DF2D421}" destId="{39F3AE94-D046-4861-A17F-B5703FB0BAEE}" srcOrd="1" destOrd="0" presId="urn:microsoft.com/office/officeart/2008/layout/LinedList"/>
    <dgm:cxn modelId="{936D1D6D-2D9E-4E52-8469-CC345FB10C61}" type="presParOf" srcId="{AF463ACD-FCE9-4E2A-A5D5-D05C59CC1918}" destId="{D47E580F-3A57-44F3-9B0D-50DE231EC1EB}" srcOrd="2" destOrd="0" presId="urn:microsoft.com/office/officeart/2008/layout/LinedList"/>
    <dgm:cxn modelId="{E167415F-CA6A-44B3-8465-5F6E1BC8657D}" type="presParOf" srcId="{AF463ACD-FCE9-4E2A-A5D5-D05C59CC1918}" destId="{5C4C6137-00C4-447F-BF47-760F511B43A3}" srcOrd="3" destOrd="0" presId="urn:microsoft.com/office/officeart/2008/layout/LinedList"/>
    <dgm:cxn modelId="{79F45DF4-4A86-4A8C-AE14-7188CB057523}" type="presParOf" srcId="{5C4C6137-00C4-447F-BF47-760F511B43A3}" destId="{985C2D93-3772-4A87-8110-9BF09247BA0A}" srcOrd="0" destOrd="0" presId="urn:microsoft.com/office/officeart/2008/layout/LinedList"/>
    <dgm:cxn modelId="{D45BC520-608A-4A58-A999-4217F61B6BE6}" type="presParOf" srcId="{5C4C6137-00C4-447F-BF47-760F511B43A3}" destId="{2B6A89AB-EA9F-47A4-B22B-E88598C3B36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21B6A28-9B8D-4C93-935E-2442D321F729}"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492D065A-6950-4ACF-98B6-AA54CCED6F3A}">
      <dgm:prSet/>
      <dgm:spPr/>
      <dgm:t>
        <a:bodyPr/>
        <a:lstStyle/>
        <a:p>
          <a:r>
            <a:rPr lang="en-GB"/>
            <a:t>In groups, please answer the following questions; </a:t>
          </a:r>
          <a:endParaRPr lang="en-US"/>
        </a:p>
      </dgm:t>
    </dgm:pt>
    <dgm:pt modelId="{B10B6248-5EF3-4F01-A5FD-A49C3FCB838C}" type="parTrans" cxnId="{20E44A3B-BAE0-4740-9980-2CD4809D941C}">
      <dgm:prSet/>
      <dgm:spPr/>
      <dgm:t>
        <a:bodyPr/>
        <a:lstStyle/>
        <a:p>
          <a:endParaRPr lang="en-US"/>
        </a:p>
      </dgm:t>
    </dgm:pt>
    <dgm:pt modelId="{20D1360A-81D9-479D-ADD2-3742AC894A46}" type="sibTrans" cxnId="{20E44A3B-BAE0-4740-9980-2CD4809D941C}">
      <dgm:prSet/>
      <dgm:spPr/>
      <dgm:t>
        <a:bodyPr/>
        <a:lstStyle/>
        <a:p>
          <a:endParaRPr lang="en-US"/>
        </a:p>
      </dgm:t>
    </dgm:pt>
    <dgm:pt modelId="{E50DE467-D551-465C-B1B1-BE4EC78AE3C0}">
      <dgm:prSet/>
      <dgm:spPr/>
      <dgm:t>
        <a:bodyPr/>
        <a:lstStyle/>
        <a:p>
          <a:r>
            <a:rPr lang="en-GB"/>
            <a:t>- What difficulties may be faced by national courts in trying to operate indirect effects? Use case law to explain your answer. </a:t>
          </a:r>
          <a:endParaRPr lang="en-US"/>
        </a:p>
      </dgm:t>
    </dgm:pt>
    <dgm:pt modelId="{3360A1A8-73EB-47FF-B458-E4124562EB8B}" type="parTrans" cxnId="{FEE632FA-AF9D-40D1-B8FB-08D1EC415D1C}">
      <dgm:prSet/>
      <dgm:spPr/>
      <dgm:t>
        <a:bodyPr/>
        <a:lstStyle/>
        <a:p>
          <a:endParaRPr lang="en-US"/>
        </a:p>
      </dgm:t>
    </dgm:pt>
    <dgm:pt modelId="{7D72B755-FA87-408B-8FEB-3D750E752F0B}" type="sibTrans" cxnId="{FEE632FA-AF9D-40D1-B8FB-08D1EC415D1C}">
      <dgm:prSet/>
      <dgm:spPr/>
      <dgm:t>
        <a:bodyPr/>
        <a:lstStyle/>
        <a:p>
          <a:endParaRPr lang="en-US"/>
        </a:p>
      </dgm:t>
    </dgm:pt>
    <dgm:pt modelId="{2590BB7E-EA0B-4018-958C-574481838DB9}" type="pres">
      <dgm:prSet presAssocID="{F21B6A28-9B8D-4C93-935E-2442D321F729}" presName="linear" presStyleCnt="0">
        <dgm:presLayoutVars>
          <dgm:animLvl val="lvl"/>
          <dgm:resizeHandles val="exact"/>
        </dgm:presLayoutVars>
      </dgm:prSet>
      <dgm:spPr/>
    </dgm:pt>
    <dgm:pt modelId="{E12A0DF7-D5AE-4AA8-8F0D-1BAD4591E530}" type="pres">
      <dgm:prSet presAssocID="{492D065A-6950-4ACF-98B6-AA54CCED6F3A}" presName="parentText" presStyleLbl="node1" presStyleIdx="0" presStyleCnt="2">
        <dgm:presLayoutVars>
          <dgm:chMax val="0"/>
          <dgm:bulletEnabled val="1"/>
        </dgm:presLayoutVars>
      </dgm:prSet>
      <dgm:spPr/>
    </dgm:pt>
    <dgm:pt modelId="{613576C2-6C86-48E8-83B0-BDD57CFFC64F}" type="pres">
      <dgm:prSet presAssocID="{20D1360A-81D9-479D-ADD2-3742AC894A46}" presName="spacer" presStyleCnt="0"/>
      <dgm:spPr/>
    </dgm:pt>
    <dgm:pt modelId="{7C878D39-6066-4A81-A900-4D4B33FCD191}" type="pres">
      <dgm:prSet presAssocID="{E50DE467-D551-465C-B1B1-BE4EC78AE3C0}" presName="parentText" presStyleLbl="node1" presStyleIdx="1" presStyleCnt="2">
        <dgm:presLayoutVars>
          <dgm:chMax val="0"/>
          <dgm:bulletEnabled val="1"/>
        </dgm:presLayoutVars>
      </dgm:prSet>
      <dgm:spPr/>
    </dgm:pt>
  </dgm:ptLst>
  <dgm:cxnLst>
    <dgm:cxn modelId="{5DDA6623-5E3F-4B6C-AA82-1DF1C2D05AC8}" type="presOf" srcId="{E50DE467-D551-465C-B1B1-BE4EC78AE3C0}" destId="{7C878D39-6066-4A81-A900-4D4B33FCD191}" srcOrd="0" destOrd="0" presId="urn:microsoft.com/office/officeart/2005/8/layout/vList2"/>
    <dgm:cxn modelId="{20E44A3B-BAE0-4740-9980-2CD4809D941C}" srcId="{F21B6A28-9B8D-4C93-935E-2442D321F729}" destId="{492D065A-6950-4ACF-98B6-AA54CCED6F3A}" srcOrd="0" destOrd="0" parTransId="{B10B6248-5EF3-4F01-A5FD-A49C3FCB838C}" sibTransId="{20D1360A-81D9-479D-ADD2-3742AC894A46}"/>
    <dgm:cxn modelId="{335D7849-71B2-4314-A549-F6A1F6D68B0D}" type="presOf" srcId="{F21B6A28-9B8D-4C93-935E-2442D321F729}" destId="{2590BB7E-EA0B-4018-958C-574481838DB9}" srcOrd="0" destOrd="0" presId="urn:microsoft.com/office/officeart/2005/8/layout/vList2"/>
    <dgm:cxn modelId="{A7196BF2-F572-41B8-815C-5D6CB107762A}" type="presOf" srcId="{492D065A-6950-4ACF-98B6-AA54CCED6F3A}" destId="{E12A0DF7-D5AE-4AA8-8F0D-1BAD4591E530}" srcOrd="0" destOrd="0" presId="urn:microsoft.com/office/officeart/2005/8/layout/vList2"/>
    <dgm:cxn modelId="{FEE632FA-AF9D-40D1-B8FB-08D1EC415D1C}" srcId="{F21B6A28-9B8D-4C93-935E-2442D321F729}" destId="{E50DE467-D551-465C-B1B1-BE4EC78AE3C0}" srcOrd="1" destOrd="0" parTransId="{3360A1A8-73EB-47FF-B458-E4124562EB8B}" sibTransId="{7D72B755-FA87-408B-8FEB-3D750E752F0B}"/>
    <dgm:cxn modelId="{6AEE48E5-4F00-4AB8-AA66-B3B0F53BE839}" type="presParOf" srcId="{2590BB7E-EA0B-4018-958C-574481838DB9}" destId="{E12A0DF7-D5AE-4AA8-8F0D-1BAD4591E530}" srcOrd="0" destOrd="0" presId="urn:microsoft.com/office/officeart/2005/8/layout/vList2"/>
    <dgm:cxn modelId="{E3F4D31B-B2A2-4BFD-80C9-1989FBB88ED9}" type="presParOf" srcId="{2590BB7E-EA0B-4018-958C-574481838DB9}" destId="{613576C2-6C86-48E8-83B0-BDD57CFFC64F}" srcOrd="1" destOrd="0" presId="urn:microsoft.com/office/officeart/2005/8/layout/vList2"/>
    <dgm:cxn modelId="{D0A97654-AEB9-4445-94E5-93DBF20B2C8C}" type="presParOf" srcId="{2590BB7E-EA0B-4018-958C-574481838DB9}" destId="{7C878D39-6066-4A81-A900-4D4B33FCD191}"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C9D58AB-C460-4E22-BD81-F674FB619345}"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GB"/>
        </a:p>
      </dgm:t>
    </dgm:pt>
    <dgm:pt modelId="{72148B49-0EC4-4957-939E-C40E41C22DD7}">
      <dgm:prSet phldrT="[Text]"/>
      <dgm:spPr/>
      <dgm:t>
        <a:bodyPr/>
        <a:lstStyle/>
        <a:p>
          <a:r>
            <a:rPr lang="en-GB" dirty="0"/>
            <a:t>Individual </a:t>
          </a:r>
        </a:p>
      </dgm:t>
    </dgm:pt>
    <dgm:pt modelId="{8C7A3DED-D1CD-4885-87AF-3EE652EA7641}" type="parTrans" cxnId="{D7073ED5-C58B-48F9-A699-9284366D1608}">
      <dgm:prSet/>
      <dgm:spPr/>
      <dgm:t>
        <a:bodyPr/>
        <a:lstStyle/>
        <a:p>
          <a:endParaRPr lang="en-GB"/>
        </a:p>
      </dgm:t>
    </dgm:pt>
    <dgm:pt modelId="{D4734818-2F8A-475B-9DD7-4D29451061ED}" type="sibTrans" cxnId="{D7073ED5-C58B-48F9-A699-9284366D1608}">
      <dgm:prSet/>
      <dgm:spPr/>
      <dgm:t>
        <a:bodyPr/>
        <a:lstStyle/>
        <a:p>
          <a:endParaRPr lang="en-GB"/>
        </a:p>
      </dgm:t>
    </dgm:pt>
    <dgm:pt modelId="{0FF9E2BD-4129-43C1-9D4F-DDFD6CD14C6C}">
      <dgm:prSet phldrT="[Text]"/>
      <dgm:spPr/>
      <dgm:t>
        <a:bodyPr/>
        <a:lstStyle/>
        <a:p>
          <a:r>
            <a:rPr lang="en-GB" dirty="0"/>
            <a:t>State </a:t>
          </a:r>
        </a:p>
      </dgm:t>
    </dgm:pt>
    <dgm:pt modelId="{E5EC9218-7666-415D-9D0A-C6A4C020D894}" type="parTrans" cxnId="{AD665D2D-6702-4F87-9594-CAA5C3623AD4}">
      <dgm:prSet/>
      <dgm:spPr/>
      <dgm:t>
        <a:bodyPr/>
        <a:lstStyle/>
        <a:p>
          <a:endParaRPr lang="en-GB"/>
        </a:p>
      </dgm:t>
    </dgm:pt>
    <dgm:pt modelId="{CCE86701-3A16-47BF-9E6C-79A6D0317213}" type="sibTrans" cxnId="{AD665D2D-6702-4F87-9594-CAA5C3623AD4}">
      <dgm:prSet/>
      <dgm:spPr/>
      <dgm:t>
        <a:bodyPr/>
        <a:lstStyle/>
        <a:p>
          <a:endParaRPr lang="en-GB"/>
        </a:p>
      </dgm:t>
    </dgm:pt>
    <dgm:pt modelId="{12DE6AB1-27AF-4455-9DBD-DCF1470D34E5}" type="pres">
      <dgm:prSet presAssocID="{6C9D58AB-C460-4E22-BD81-F674FB619345}" presName="diagram" presStyleCnt="0">
        <dgm:presLayoutVars>
          <dgm:dir/>
          <dgm:resizeHandles val="exact"/>
        </dgm:presLayoutVars>
      </dgm:prSet>
      <dgm:spPr/>
    </dgm:pt>
    <dgm:pt modelId="{6229A93E-05BD-4B99-BAB9-BDE88ACF1A4C}" type="pres">
      <dgm:prSet presAssocID="{72148B49-0EC4-4957-939E-C40E41C22DD7}" presName="arrow" presStyleLbl="node1" presStyleIdx="0" presStyleCnt="2" custScaleY="100027">
        <dgm:presLayoutVars>
          <dgm:bulletEnabled val="1"/>
        </dgm:presLayoutVars>
      </dgm:prSet>
      <dgm:spPr/>
    </dgm:pt>
    <dgm:pt modelId="{C4AB8785-E519-4892-BB55-2570E6695B87}" type="pres">
      <dgm:prSet presAssocID="{0FF9E2BD-4129-43C1-9D4F-DDFD6CD14C6C}" presName="arrow" presStyleLbl="node1" presStyleIdx="1" presStyleCnt="2">
        <dgm:presLayoutVars>
          <dgm:bulletEnabled val="1"/>
        </dgm:presLayoutVars>
      </dgm:prSet>
      <dgm:spPr/>
    </dgm:pt>
  </dgm:ptLst>
  <dgm:cxnLst>
    <dgm:cxn modelId="{AACDA701-6117-457B-9D60-533D7870C461}" type="presOf" srcId="{6C9D58AB-C460-4E22-BD81-F674FB619345}" destId="{12DE6AB1-27AF-4455-9DBD-DCF1470D34E5}" srcOrd="0" destOrd="0" presId="urn:microsoft.com/office/officeart/2005/8/layout/arrow5"/>
    <dgm:cxn modelId="{931F1E0D-3054-4BD5-92F4-F673740ED2B5}" type="presOf" srcId="{0FF9E2BD-4129-43C1-9D4F-DDFD6CD14C6C}" destId="{C4AB8785-E519-4892-BB55-2570E6695B87}" srcOrd="0" destOrd="0" presId="urn:microsoft.com/office/officeart/2005/8/layout/arrow5"/>
    <dgm:cxn modelId="{AD665D2D-6702-4F87-9594-CAA5C3623AD4}" srcId="{6C9D58AB-C460-4E22-BD81-F674FB619345}" destId="{0FF9E2BD-4129-43C1-9D4F-DDFD6CD14C6C}" srcOrd="1" destOrd="0" parTransId="{E5EC9218-7666-415D-9D0A-C6A4C020D894}" sibTransId="{CCE86701-3A16-47BF-9E6C-79A6D0317213}"/>
    <dgm:cxn modelId="{8D89D6A0-FE35-4B9B-B31B-F43075BA9670}" type="presOf" srcId="{72148B49-0EC4-4957-939E-C40E41C22DD7}" destId="{6229A93E-05BD-4B99-BAB9-BDE88ACF1A4C}" srcOrd="0" destOrd="0" presId="urn:microsoft.com/office/officeart/2005/8/layout/arrow5"/>
    <dgm:cxn modelId="{D7073ED5-C58B-48F9-A699-9284366D1608}" srcId="{6C9D58AB-C460-4E22-BD81-F674FB619345}" destId="{72148B49-0EC4-4957-939E-C40E41C22DD7}" srcOrd="0" destOrd="0" parTransId="{8C7A3DED-D1CD-4885-87AF-3EE652EA7641}" sibTransId="{D4734818-2F8A-475B-9DD7-4D29451061ED}"/>
    <dgm:cxn modelId="{3F4E1436-406C-4059-B9BA-0E1D23A5DF55}" type="presParOf" srcId="{12DE6AB1-27AF-4455-9DBD-DCF1470D34E5}" destId="{6229A93E-05BD-4B99-BAB9-BDE88ACF1A4C}" srcOrd="0" destOrd="0" presId="urn:microsoft.com/office/officeart/2005/8/layout/arrow5"/>
    <dgm:cxn modelId="{6D615E81-2F48-4BB9-BB11-027BD2BFFDB0}" type="presParOf" srcId="{12DE6AB1-27AF-4455-9DBD-DCF1470D34E5}" destId="{C4AB8785-E519-4892-BB55-2570E6695B87}"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9CA2A02-A03D-4C19-92AF-CB0210531F51}" type="doc">
      <dgm:prSet loTypeId="urn:microsoft.com/office/officeart/2008/layout/LinedList" loCatId="list" qsTypeId="urn:microsoft.com/office/officeart/2005/8/quickstyle/simple2" qsCatId="simple" csTypeId="urn:microsoft.com/office/officeart/2005/8/colors/colorful2" csCatId="colorful" phldr="1"/>
      <dgm:spPr/>
      <dgm:t>
        <a:bodyPr/>
        <a:lstStyle/>
        <a:p>
          <a:endParaRPr lang="en-US"/>
        </a:p>
      </dgm:t>
    </dgm:pt>
    <dgm:pt modelId="{668EA981-80A7-4B59-B626-5BDEE7246D5B}">
      <dgm:prSet/>
      <dgm:spPr/>
      <dgm:t>
        <a:bodyPr/>
        <a:lstStyle/>
        <a:p>
          <a:r>
            <a:rPr lang="en-GB" dirty="0"/>
            <a:t>‘’Member state failed to comply with the Community law obligations. ‘’ </a:t>
          </a:r>
          <a:endParaRPr lang="en-US" dirty="0"/>
        </a:p>
      </dgm:t>
    </dgm:pt>
    <dgm:pt modelId="{93F2E0EE-1EEA-4E47-993D-83EB1EF12029}" type="parTrans" cxnId="{08EE0ED1-B462-472E-A9F6-779C8E45AB9A}">
      <dgm:prSet/>
      <dgm:spPr/>
      <dgm:t>
        <a:bodyPr/>
        <a:lstStyle/>
        <a:p>
          <a:endParaRPr lang="en-US"/>
        </a:p>
      </dgm:t>
    </dgm:pt>
    <dgm:pt modelId="{1A7C646E-09ED-4223-A407-226C4D4267A2}" type="sibTrans" cxnId="{08EE0ED1-B462-472E-A9F6-779C8E45AB9A}">
      <dgm:prSet/>
      <dgm:spPr/>
      <dgm:t>
        <a:bodyPr/>
        <a:lstStyle/>
        <a:p>
          <a:endParaRPr lang="en-US"/>
        </a:p>
      </dgm:t>
    </dgm:pt>
    <dgm:pt modelId="{54D8F91C-398F-4147-8881-755794A4EB0B}">
      <dgm:prSet/>
      <dgm:spPr/>
      <dgm:t>
        <a:bodyPr/>
        <a:lstStyle/>
        <a:p>
          <a:r>
            <a:rPr lang="en-GB"/>
            <a:t>‘’Allowed action against member states to enforce EU law and overcome the difficulties generated by the lack of Horizontal direct effects of directives or where the Ven gend en loos criteria is not met’’</a:t>
          </a:r>
          <a:endParaRPr lang="en-US"/>
        </a:p>
      </dgm:t>
    </dgm:pt>
    <dgm:pt modelId="{6A7104F0-20C6-4AFF-8C40-B250C621E14F}" type="parTrans" cxnId="{25295C1C-CDA4-472C-BF2A-6F2B8AE60DAA}">
      <dgm:prSet/>
      <dgm:spPr/>
      <dgm:t>
        <a:bodyPr/>
        <a:lstStyle/>
        <a:p>
          <a:endParaRPr lang="en-US"/>
        </a:p>
      </dgm:t>
    </dgm:pt>
    <dgm:pt modelId="{37CD0098-359F-44A5-82EE-15D9AE9C39C7}" type="sibTrans" cxnId="{25295C1C-CDA4-472C-BF2A-6F2B8AE60DAA}">
      <dgm:prSet/>
      <dgm:spPr/>
      <dgm:t>
        <a:bodyPr/>
        <a:lstStyle/>
        <a:p>
          <a:endParaRPr lang="en-US"/>
        </a:p>
      </dgm:t>
    </dgm:pt>
    <dgm:pt modelId="{83DD45BB-82D0-4B4D-8BBC-14333949E1C1}">
      <dgm:prSet/>
      <dgm:spPr/>
      <dgm:t>
        <a:bodyPr/>
        <a:lstStyle/>
        <a:p>
          <a:r>
            <a:rPr lang="en-GB"/>
            <a:t>If breach article 4(3) TEU and 288 TFEU- remedy. </a:t>
          </a:r>
          <a:endParaRPr lang="en-US"/>
        </a:p>
      </dgm:t>
    </dgm:pt>
    <dgm:pt modelId="{62D9C43B-518E-44F3-B4AC-B0CF991F8BA3}" type="parTrans" cxnId="{DED40286-CA7C-4FFA-BB37-ADA0F0F4DD30}">
      <dgm:prSet/>
      <dgm:spPr/>
      <dgm:t>
        <a:bodyPr/>
        <a:lstStyle/>
        <a:p>
          <a:endParaRPr lang="en-US"/>
        </a:p>
      </dgm:t>
    </dgm:pt>
    <dgm:pt modelId="{7D063D63-17EB-463B-A851-68343154A770}" type="sibTrans" cxnId="{DED40286-CA7C-4FFA-BB37-ADA0F0F4DD30}">
      <dgm:prSet/>
      <dgm:spPr/>
      <dgm:t>
        <a:bodyPr/>
        <a:lstStyle/>
        <a:p>
          <a:endParaRPr lang="en-US"/>
        </a:p>
      </dgm:t>
    </dgm:pt>
    <dgm:pt modelId="{6C90625E-B9AD-4A0C-93D2-379D758DC751}">
      <dgm:prSet/>
      <dgm:spPr/>
      <dgm:t>
        <a:bodyPr/>
        <a:lstStyle/>
        <a:p>
          <a:r>
            <a:rPr lang="en-GB"/>
            <a:t>Developed by C-46 and 48/93 Brasserie du pecheur v federal republic of Germany, factortame v UK (No.3) </a:t>
          </a:r>
          <a:endParaRPr lang="en-US"/>
        </a:p>
      </dgm:t>
    </dgm:pt>
    <dgm:pt modelId="{9CF60B81-5F0C-4BAD-A8EF-C166F1208B52}" type="parTrans" cxnId="{9BC2A994-570C-48E0-9892-4D15AE5F852B}">
      <dgm:prSet/>
      <dgm:spPr/>
      <dgm:t>
        <a:bodyPr/>
        <a:lstStyle/>
        <a:p>
          <a:endParaRPr lang="en-US"/>
        </a:p>
      </dgm:t>
    </dgm:pt>
    <dgm:pt modelId="{6CDB9959-9333-4093-855E-ED20B2815474}" type="sibTrans" cxnId="{9BC2A994-570C-48E0-9892-4D15AE5F852B}">
      <dgm:prSet/>
      <dgm:spPr/>
      <dgm:t>
        <a:bodyPr/>
        <a:lstStyle/>
        <a:p>
          <a:endParaRPr lang="en-US"/>
        </a:p>
      </dgm:t>
    </dgm:pt>
    <dgm:pt modelId="{81681F06-805F-4095-9FB6-5A7860EB02BB}">
      <dgm:prSet/>
      <dgm:spPr/>
      <dgm:t>
        <a:bodyPr/>
        <a:lstStyle/>
        <a:p>
          <a:r>
            <a:rPr lang="en-GB"/>
            <a:t>Developed the requirements. </a:t>
          </a:r>
          <a:endParaRPr lang="en-US"/>
        </a:p>
      </dgm:t>
    </dgm:pt>
    <dgm:pt modelId="{939C3CF0-FB98-4B57-B815-D2E4ECD9C458}" type="parTrans" cxnId="{1A738F86-CFDB-4F5B-A8F2-B9EAA5CFB5BD}">
      <dgm:prSet/>
      <dgm:spPr/>
      <dgm:t>
        <a:bodyPr/>
        <a:lstStyle/>
        <a:p>
          <a:endParaRPr lang="en-US"/>
        </a:p>
      </dgm:t>
    </dgm:pt>
    <dgm:pt modelId="{9C9CE6BD-7758-4533-8005-B89B99FA1AFD}" type="sibTrans" cxnId="{1A738F86-CFDB-4F5B-A8F2-B9EAA5CFB5BD}">
      <dgm:prSet/>
      <dgm:spPr/>
      <dgm:t>
        <a:bodyPr/>
        <a:lstStyle/>
        <a:p>
          <a:endParaRPr lang="en-US"/>
        </a:p>
      </dgm:t>
    </dgm:pt>
    <dgm:pt modelId="{7DDCE89D-88BC-40F9-9B4B-24B7E5FB1D2A}" type="pres">
      <dgm:prSet presAssocID="{79CA2A02-A03D-4C19-92AF-CB0210531F51}" presName="vert0" presStyleCnt="0">
        <dgm:presLayoutVars>
          <dgm:dir/>
          <dgm:animOne val="branch"/>
          <dgm:animLvl val="lvl"/>
        </dgm:presLayoutVars>
      </dgm:prSet>
      <dgm:spPr/>
    </dgm:pt>
    <dgm:pt modelId="{4A0A1115-B6F5-4D33-A526-21023A417365}" type="pres">
      <dgm:prSet presAssocID="{668EA981-80A7-4B59-B626-5BDEE7246D5B}" presName="thickLine" presStyleLbl="alignNode1" presStyleIdx="0" presStyleCnt="5"/>
      <dgm:spPr/>
    </dgm:pt>
    <dgm:pt modelId="{992E32B2-B7C1-490D-A478-93BABA41CE45}" type="pres">
      <dgm:prSet presAssocID="{668EA981-80A7-4B59-B626-5BDEE7246D5B}" presName="horz1" presStyleCnt="0"/>
      <dgm:spPr/>
    </dgm:pt>
    <dgm:pt modelId="{6A412603-6245-4769-B328-BB3BD21B4920}" type="pres">
      <dgm:prSet presAssocID="{668EA981-80A7-4B59-B626-5BDEE7246D5B}" presName="tx1" presStyleLbl="revTx" presStyleIdx="0" presStyleCnt="5"/>
      <dgm:spPr/>
    </dgm:pt>
    <dgm:pt modelId="{7F2C769E-9A4A-42C9-A114-1F4C427C29B1}" type="pres">
      <dgm:prSet presAssocID="{668EA981-80A7-4B59-B626-5BDEE7246D5B}" presName="vert1" presStyleCnt="0"/>
      <dgm:spPr/>
    </dgm:pt>
    <dgm:pt modelId="{69817015-D7FB-499A-AB45-CF349B14ECDB}" type="pres">
      <dgm:prSet presAssocID="{54D8F91C-398F-4147-8881-755794A4EB0B}" presName="thickLine" presStyleLbl="alignNode1" presStyleIdx="1" presStyleCnt="5"/>
      <dgm:spPr/>
    </dgm:pt>
    <dgm:pt modelId="{7D65E20B-60F0-4BD9-950D-FEADAB374992}" type="pres">
      <dgm:prSet presAssocID="{54D8F91C-398F-4147-8881-755794A4EB0B}" presName="horz1" presStyleCnt="0"/>
      <dgm:spPr/>
    </dgm:pt>
    <dgm:pt modelId="{B2B99762-FFB2-43AB-96DE-FB75A44F8544}" type="pres">
      <dgm:prSet presAssocID="{54D8F91C-398F-4147-8881-755794A4EB0B}" presName="tx1" presStyleLbl="revTx" presStyleIdx="1" presStyleCnt="5"/>
      <dgm:spPr/>
    </dgm:pt>
    <dgm:pt modelId="{ABEA5E99-1154-41E2-B802-EF6E7F7FB155}" type="pres">
      <dgm:prSet presAssocID="{54D8F91C-398F-4147-8881-755794A4EB0B}" presName="vert1" presStyleCnt="0"/>
      <dgm:spPr/>
    </dgm:pt>
    <dgm:pt modelId="{2CB04038-A63C-45B8-BA14-FB4538E9B1E5}" type="pres">
      <dgm:prSet presAssocID="{83DD45BB-82D0-4B4D-8BBC-14333949E1C1}" presName="thickLine" presStyleLbl="alignNode1" presStyleIdx="2" presStyleCnt="5"/>
      <dgm:spPr/>
    </dgm:pt>
    <dgm:pt modelId="{FC761D59-2729-4631-B9B0-1702FB4CA7F4}" type="pres">
      <dgm:prSet presAssocID="{83DD45BB-82D0-4B4D-8BBC-14333949E1C1}" presName="horz1" presStyleCnt="0"/>
      <dgm:spPr/>
    </dgm:pt>
    <dgm:pt modelId="{480685C0-9097-431B-8C22-1755E7196BF8}" type="pres">
      <dgm:prSet presAssocID="{83DD45BB-82D0-4B4D-8BBC-14333949E1C1}" presName="tx1" presStyleLbl="revTx" presStyleIdx="2" presStyleCnt="5"/>
      <dgm:spPr/>
    </dgm:pt>
    <dgm:pt modelId="{EAA5AEF2-98E0-4788-9293-2E28FF3CCF80}" type="pres">
      <dgm:prSet presAssocID="{83DD45BB-82D0-4B4D-8BBC-14333949E1C1}" presName="vert1" presStyleCnt="0"/>
      <dgm:spPr/>
    </dgm:pt>
    <dgm:pt modelId="{AE6ED8CA-0E7B-4031-9D0E-15E680E81A58}" type="pres">
      <dgm:prSet presAssocID="{6C90625E-B9AD-4A0C-93D2-379D758DC751}" presName="thickLine" presStyleLbl="alignNode1" presStyleIdx="3" presStyleCnt="5"/>
      <dgm:spPr/>
    </dgm:pt>
    <dgm:pt modelId="{2D6429B1-BEA7-474F-9A8D-52E749AABCBC}" type="pres">
      <dgm:prSet presAssocID="{6C90625E-B9AD-4A0C-93D2-379D758DC751}" presName="horz1" presStyleCnt="0"/>
      <dgm:spPr/>
    </dgm:pt>
    <dgm:pt modelId="{6F5C4032-AF99-4CBD-B05D-92E1151E5365}" type="pres">
      <dgm:prSet presAssocID="{6C90625E-B9AD-4A0C-93D2-379D758DC751}" presName="tx1" presStyleLbl="revTx" presStyleIdx="3" presStyleCnt="5"/>
      <dgm:spPr/>
    </dgm:pt>
    <dgm:pt modelId="{89EF2070-4D53-487B-BE5F-9F5D475CDAFE}" type="pres">
      <dgm:prSet presAssocID="{6C90625E-B9AD-4A0C-93D2-379D758DC751}" presName="vert1" presStyleCnt="0"/>
      <dgm:spPr/>
    </dgm:pt>
    <dgm:pt modelId="{416EDA35-FD07-4F04-BB39-E725D4A4C4DA}" type="pres">
      <dgm:prSet presAssocID="{81681F06-805F-4095-9FB6-5A7860EB02BB}" presName="thickLine" presStyleLbl="alignNode1" presStyleIdx="4" presStyleCnt="5"/>
      <dgm:spPr/>
    </dgm:pt>
    <dgm:pt modelId="{9FF08AA3-3D95-4870-96B7-EAE411985BCC}" type="pres">
      <dgm:prSet presAssocID="{81681F06-805F-4095-9FB6-5A7860EB02BB}" presName="horz1" presStyleCnt="0"/>
      <dgm:spPr/>
    </dgm:pt>
    <dgm:pt modelId="{68AD407E-46B4-4533-99AB-A321E8AEDC40}" type="pres">
      <dgm:prSet presAssocID="{81681F06-805F-4095-9FB6-5A7860EB02BB}" presName="tx1" presStyleLbl="revTx" presStyleIdx="4" presStyleCnt="5"/>
      <dgm:spPr/>
    </dgm:pt>
    <dgm:pt modelId="{76400DC0-6963-4B24-8828-9A18A2056EA0}" type="pres">
      <dgm:prSet presAssocID="{81681F06-805F-4095-9FB6-5A7860EB02BB}" presName="vert1" presStyleCnt="0"/>
      <dgm:spPr/>
    </dgm:pt>
  </dgm:ptLst>
  <dgm:cxnLst>
    <dgm:cxn modelId="{7747090A-6EB6-4E10-BF50-2279F762FB88}" type="presOf" srcId="{6C90625E-B9AD-4A0C-93D2-379D758DC751}" destId="{6F5C4032-AF99-4CBD-B05D-92E1151E5365}" srcOrd="0" destOrd="0" presId="urn:microsoft.com/office/officeart/2008/layout/LinedList"/>
    <dgm:cxn modelId="{25295C1C-CDA4-472C-BF2A-6F2B8AE60DAA}" srcId="{79CA2A02-A03D-4C19-92AF-CB0210531F51}" destId="{54D8F91C-398F-4147-8881-755794A4EB0B}" srcOrd="1" destOrd="0" parTransId="{6A7104F0-20C6-4AFF-8C40-B250C621E14F}" sibTransId="{37CD0098-359F-44A5-82EE-15D9AE9C39C7}"/>
    <dgm:cxn modelId="{C80F8B29-0716-44FD-9DD4-27C34DB6E7BD}" type="presOf" srcId="{668EA981-80A7-4B59-B626-5BDEE7246D5B}" destId="{6A412603-6245-4769-B328-BB3BD21B4920}" srcOrd="0" destOrd="0" presId="urn:microsoft.com/office/officeart/2008/layout/LinedList"/>
    <dgm:cxn modelId="{3724B046-C3DA-4F28-ADA9-0ADBCAB7A9EB}" type="presOf" srcId="{81681F06-805F-4095-9FB6-5A7860EB02BB}" destId="{68AD407E-46B4-4533-99AB-A321E8AEDC40}" srcOrd="0" destOrd="0" presId="urn:microsoft.com/office/officeart/2008/layout/LinedList"/>
    <dgm:cxn modelId="{DED40286-CA7C-4FFA-BB37-ADA0F0F4DD30}" srcId="{79CA2A02-A03D-4C19-92AF-CB0210531F51}" destId="{83DD45BB-82D0-4B4D-8BBC-14333949E1C1}" srcOrd="2" destOrd="0" parTransId="{62D9C43B-518E-44F3-B4AC-B0CF991F8BA3}" sibTransId="{7D063D63-17EB-463B-A851-68343154A770}"/>
    <dgm:cxn modelId="{1A738F86-CFDB-4F5B-A8F2-B9EAA5CFB5BD}" srcId="{79CA2A02-A03D-4C19-92AF-CB0210531F51}" destId="{81681F06-805F-4095-9FB6-5A7860EB02BB}" srcOrd="4" destOrd="0" parTransId="{939C3CF0-FB98-4B57-B815-D2E4ECD9C458}" sibTransId="{9C9CE6BD-7758-4533-8005-B89B99FA1AFD}"/>
    <dgm:cxn modelId="{DCC20692-54D0-40E9-B03B-93F165B750D4}" type="presOf" srcId="{79CA2A02-A03D-4C19-92AF-CB0210531F51}" destId="{7DDCE89D-88BC-40F9-9B4B-24B7E5FB1D2A}" srcOrd="0" destOrd="0" presId="urn:microsoft.com/office/officeart/2008/layout/LinedList"/>
    <dgm:cxn modelId="{9BC2A994-570C-48E0-9892-4D15AE5F852B}" srcId="{79CA2A02-A03D-4C19-92AF-CB0210531F51}" destId="{6C90625E-B9AD-4A0C-93D2-379D758DC751}" srcOrd="3" destOrd="0" parTransId="{9CF60B81-5F0C-4BAD-A8EF-C166F1208B52}" sibTransId="{6CDB9959-9333-4093-855E-ED20B2815474}"/>
    <dgm:cxn modelId="{7C18CF9A-7705-4AA7-BE93-66309341C3CA}" type="presOf" srcId="{54D8F91C-398F-4147-8881-755794A4EB0B}" destId="{B2B99762-FFB2-43AB-96DE-FB75A44F8544}" srcOrd="0" destOrd="0" presId="urn:microsoft.com/office/officeart/2008/layout/LinedList"/>
    <dgm:cxn modelId="{A4C526AA-A591-42E2-A8DA-914D85996D5F}" type="presOf" srcId="{83DD45BB-82D0-4B4D-8BBC-14333949E1C1}" destId="{480685C0-9097-431B-8C22-1755E7196BF8}" srcOrd="0" destOrd="0" presId="urn:microsoft.com/office/officeart/2008/layout/LinedList"/>
    <dgm:cxn modelId="{08EE0ED1-B462-472E-A9F6-779C8E45AB9A}" srcId="{79CA2A02-A03D-4C19-92AF-CB0210531F51}" destId="{668EA981-80A7-4B59-B626-5BDEE7246D5B}" srcOrd="0" destOrd="0" parTransId="{93F2E0EE-1EEA-4E47-993D-83EB1EF12029}" sibTransId="{1A7C646E-09ED-4223-A407-226C4D4267A2}"/>
    <dgm:cxn modelId="{DF7F861D-0AA0-4831-8E13-EFCD7963C068}" type="presParOf" srcId="{7DDCE89D-88BC-40F9-9B4B-24B7E5FB1D2A}" destId="{4A0A1115-B6F5-4D33-A526-21023A417365}" srcOrd="0" destOrd="0" presId="urn:microsoft.com/office/officeart/2008/layout/LinedList"/>
    <dgm:cxn modelId="{0C791A87-7C37-4F5D-AC9A-F55D8E94CA5E}" type="presParOf" srcId="{7DDCE89D-88BC-40F9-9B4B-24B7E5FB1D2A}" destId="{992E32B2-B7C1-490D-A478-93BABA41CE45}" srcOrd="1" destOrd="0" presId="urn:microsoft.com/office/officeart/2008/layout/LinedList"/>
    <dgm:cxn modelId="{A423F9A2-637C-4ACE-BF4C-5B0E82341348}" type="presParOf" srcId="{992E32B2-B7C1-490D-A478-93BABA41CE45}" destId="{6A412603-6245-4769-B328-BB3BD21B4920}" srcOrd="0" destOrd="0" presId="urn:microsoft.com/office/officeart/2008/layout/LinedList"/>
    <dgm:cxn modelId="{2B719000-B629-454E-BE22-6588563180B1}" type="presParOf" srcId="{992E32B2-B7C1-490D-A478-93BABA41CE45}" destId="{7F2C769E-9A4A-42C9-A114-1F4C427C29B1}" srcOrd="1" destOrd="0" presId="urn:microsoft.com/office/officeart/2008/layout/LinedList"/>
    <dgm:cxn modelId="{8A23F72F-DE7D-4F45-A4EF-6DA80516C72E}" type="presParOf" srcId="{7DDCE89D-88BC-40F9-9B4B-24B7E5FB1D2A}" destId="{69817015-D7FB-499A-AB45-CF349B14ECDB}" srcOrd="2" destOrd="0" presId="urn:microsoft.com/office/officeart/2008/layout/LinedList"/>
    <dgm:cxn modelId="{86BDD2BA-07E2-41DE-A4D4-37CA1CB22FB9}" type="presParOf" srcId="{7DDCE89D-88BC-40F9-9B4B-24B7E5FB1D2A}" destId="{7D65E20B-60F0-4BD9-950D-FEADAB374992}" srcOrd="3" destOrd="0" presId="urn:microsoft.com/office/officeart/2008/layout/LinedList"/>
    <dgm:cxn modelId="{9D404D1D-20AE-4A2E-A7C4-CB3A9A8F496B}" type="presParOf" srcId="{7D65E20B-60F0-4BD9-950D-FEADAB374992}" destId="{B2B99762-FFB2-43AB-96DE-FB75A44F8544}" srcOrd="0" destOrd="0" presId="urn:microsoft.com/office/officeart/2008/layout/LinedList"/>
    <dgm:cxn modelId="{89BEF367-5B79-46E1-9474-3E5FDBDDAE2F}" type="presParOf" srcId="{7D65E20B-60F0-4BD9-950D-FEADAB374992}" destId="{ABEA5E99-1154-41E2-B802-EF6E7F7FB155}" srcOrd="1" destOrd="0" presId="urn:microsoft.com/office/officeart/2008/layout/LinedList"/>
    <dgm:cxn modelId="{F66C3FEC-97A9-43F6-AC8E-47BE4C75DFC1}" type="presParOf" srcId="{7DDCE89D-88BC-40F9-9B4B-24B7E5FB1D2A}" destId="{2CB04038-A63C-45B8-BA14-FB4538E9B1E5}" srcOrd="4" destOrd="0" presId="urn:microsoft.com/office/officeart/2008/layout/LinedList"/>
    <dgm:cxn modelId="{30EA8330-7854-48C5-B275-35E1C93E0936}" type="presParOf" srcId="{7DDCE89D-88BC-40F9-9B4B-24B7E5FB1D2A}" destId="{FC761D59-2729-4631-B9B0-1702FB4CA7F4}" srcOrd="5" destOrd="0" presId="urn:microsoft.com/office/officeart/2008/layout/LinedList"/>
    <dgm:cxn modelId="{3BFB3BC2-2578-42BE-9549-7FFDF574D6F4}" type="presParOf" srcId="{FC761D59-2729-4631-B9B0-1702FB4CA7F4}" destId="{480685C0-9097-431B-8C22-1755E7196BF8}" srcOrd="0" destOrd="0" presId="urn:microsoft.com/office/officeart/2008/layout/LinedList"/>
    <dgm:cxn modelId="{749997BF-3401-4C40-BEBB-111BF7879814}" type="presParOf" srcId="{FC761D59-2729-4631-B9B0-1702FB4CA7F4}" destId="{EAA5AEF2-98E0-4788-9293-2E28FF3CCF80}" srcOrd="1" destOrd="0" presId="urn:microsoft.com/office/officeart/2008/layout/LinedList"/>
    <dgm:cxn modelId="{8EF5D13D-21D3-4E74-981E-96AF93F9C79B}" type="presParOf" srcId="{7DDCE89D-88BC-40F9-9B4B-24B7E5FB1D2A}" destId="{AE6ED8CA-0E7B-4031-9D0E-15E680E81A58}" srcOrd="6" destOrd="0" presId="urn:microsoft.com/office/officeart/2008/layout/LinedList"/>
    <dgm:cxn modelId="{DA3CA844-711B-48E5-9A49-8216F3CA9380}" type="presParOf" srcId="{7DDCE89D-88BC-40F9-9B4B-24B7E5FB1D2A}" destId="{2D6429B1-BEA7-474F-9A8D-52E749AABCBC}" srcOrd="7" destOrd="0" presId="urn:microsoft.com/office/officeart/2008/layout/LinedList"/>
    <dgm:cxn modelId="{4637A033-8DD9-4D9E-BDA9-426D371FDF6A}" type="presParOf" srcId="{2D6429B1-BEA7-474F-9A8D-52E749AABCBC}" destId="{6F5C4032-AF99-4CBD-B05D-92E1151E5365}" srcOrd="0" destOrd="0" presId="urn:microsoft.com/office/officeart/2008/layout/LinedList"/>
    <dgm:cxn modelId="{F6B19A8C-E8E0-48FA-8D07-AF2AFEE05197}" type="presParOf" srcId="{2D6429B1-BEA7-474F-9A8D-52E749AABCBC}" destId="{89EF2070-4D53-487B-BE5F-9F5D475CDAFE}" srcOrd="1" destOrd="0" presId="urn:microsoft.com/office/officeart/2008/layout/LinedList"/>
    <dgm:cxn modelId="{0F68B353-E804-49CA-BE6E-396E25959293}" type="presParOf" srcId="{7DDCE89D-88BC-40F9-9B4B-24B7E5FB1D2A}" destId="{416EDA35-FD07-4F04-BB39-E725D4A4C4DA}" srcOrd="8" destOrd="0" presId="urn:microsoft.com/office/officeart/2008/layout/LinedList"/>
    <dgm:cxn modelId="{1F9BC010-DBDB-47DE-87F1-A93E7AFFF046}" type="presParOf" srcId="{7DDCE89D-88BC-40F9-9B4B-24B7E5FB1D2A}" destId="{9FF08AA3-3D95-4870-96B7-EAE411985BCC}" srcOrd="9" destOrd="0" presId="urn:microsoft.com/office/officeart/2008/layout/LinedList"/>
    <dgm:cxn modelId="{44EE1FD2-79CF-4A0C-83FE-8CBF59C5D104}" type="presParOf" srcId="{9FF08AA3-3D95-4870-96B7-EAE411985BCC}" destId="{68AD407E-46B4-4533-99AB-A321E8AEDC40}" srcOrd="0" destOrd="0" presId="urn:microsoft.com/office/officeart/2008/layout/LinedList"/>
    <dgm:cxn modelId="{EE2760E1-1710-448C-9568-9868B3AE2EAF}" type="presParOf" srcId="{9FF08AA3-3D95-4870-96B7-EAE411985BCC}" destId="{76400DC0-6963-4B24-8828-9A18A2056EA0}"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4D25CAE-EE8C-432F-83C4-76CECE9A824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AB6D890-4F38-4F27-BAC4-F00890A18602}">
      <dgm:prSet/>
      <dgm:spPr/>
      <dgm:t>
        <a:bodyPr/>
        <a:lstStyle/>
        <a:p>
          <a:r>
            <a:rPr lang="en-GB"/>
            <a:t>Please answer the questions on the paper in front of you. </a:t>
          </a:r>
          <a:endParaRPr lang="en-US"/>
        </a:p>
      </dgm:t>
    </dgm:pt>
    <dgm:pt modelId="{436A628D-4F20-4922-BE30-2E8EBB3B1961}" type="parTrans" cxnId="{36272AEE-8E96-4896-B8CE-3E7F62B57641}">
      <dgm:prSet/>
      <dgm:spPr/>
      <dgm:t>
        <a:bodyPr/>
        <a:lstStyle/>
        <a:p>
          <a:endParaRPr lang="en-US"/>
        </a:p>
      </dgm:t>
    </dgm:pt>
    <dgm:pt modelId="{9C29FC1E-6A42-4D78-87E6-428C3E4A9D6E}" type="sibTrans" cxnId="{36272AEE-8E96-4896-B8CE-3E7F62B57641}">
      <dgm:prSet/>
      <dgm:spPr/>
      <dgm:t>
        <a:bodyPr/>
        <a:lstStyle/>
        <a:p>
          <a:endParaRPr lang="en-US"/>
        </a:p>
      </dgm:t>
    </dgm:pt>
    <dgm:pt modelId="{E29ABD15-D0D0-4248-B7DE-8DCDFFD69FC6}">
      <dgm:prSet/>
      <dgm:spPr/>
      <dgm:t>
        <a:bodyPr/>
        <a:lstStyle/>
        <a:p>
          <a:r>
            <a:rPr lang="en-GB"/>
            <a:t>20 minutes to do this. </a:t>
          </a:r>
          <a:endParaRPr lang="en-US"/>
        </a:p>
      </dgm:t>
    </dgm:pt>
    <dgm:pt modelId="{2EBA5030-99B4-439E-A796-DA97B3EDD870}" type="parTrans" cxnId="{B9B20530-C05A-4287-9D3A-2D4FE4141FF0}">
      <dgm:prSet/>
      <dgm:spPr/>
      <dgm:t>
        <a:bodyPr/>
        <a:lstStyle/>
        <a:p>
          <a:endParaRPr lang="en-US"/>
        </a:p>
      </dgm:t>
    </dgm:pt>
    <dgm:pt modelId="{293D055A-7C60-46A8-99BE-B2CA8E2FE7EF}" type="sibTrans" cxnId="{B9B20530-C05A-4287-9D3A-2D4FE4141FF0}">
      <dgm:prSet/>
      <dgm:spPr/>
      <dgm:t>
        <a:bodyPr/>
        <a:lstStyle/>
        <a:p>
          <a:endParaRPr lang="en-US"/>
        </a:p>
      </dgm:t>
    </dgm:pt>
    <dgm:pt modelId="{E1449282-FDD4-48D4-85B0-AD1B5ABDB615}">
      <dgm:prSet/>
      <dgm:spPr/>
      <dgm:t>
        <a:bodyPr/>
        <a:lstStyle/>
        <a:p>
          <a:r>
            <a:rPr lang="en-GB"/>
            <a:t>Please feel free to work in partners or in a group. </a:t>
          </a:r>
          <a:endParaRPr lang="en-US"/>
        </a:p>
      </dgm:t>
    </dgm:pt>
    <dgm:pt modelId="{8D9FBB5F-D1AF-4A00-B024-402EF8BEF400}" type="parTrans" cxnId="{77C18E73-F7C6-4531-91FF-620E66F43750}">
      <dgm:prSet/>
      <dgm:spPr/>
      <dgm:t>
        <a:bodyPr/>
        <a:lstStyle/>
        <a:p>
          <a:endParaRPr lang="en-US"/>
        </a:p>
      </dgm:t>
    </dgm:pt>
    <dgm:pt modelId="{46A75840-8A50-408D-A615-4A695BDAF657}" type="sibTrans" cxnId="{77C18E73-F7C6-4531-91FF-620E66F43750}">
      <dgm:prSet/>
      <dgm:spPr/>
      <dgm:t>
        <a:bodyPr/>
        <a:lstStyle/>
        <a:p>
          <a:endParaRPr lang="en-US"/>
        </a:p>
      </dgm:t>
    </dgm:pt>
    <dgm:pt modelId="{2708A3C7-02AF-43EA-ABD3-8E66EED28F61}">
      <dgm:prSet/>
      <dgm:spPr/>
      <dgm:t>
        <a:bodyPr/>
        <a:lstStyle/>
        <a:p>
          <a:r>
            <a:rPr lang="en-GB"/>
            <a:t>Prepare to feedback to the class. </a:t>
          </a:r>
          <a:endParaRPr lang="en-US"/>
        </a:p>
      </dgm:t>
    </dgm:pt>
    <dgm:pt modelId="{95DAF4B8-247E-496A-A7AB-2D0A03CB7882}" type="parTrans" cxnId="{46D2FD7B-B00B-4CAD-B021-1C024D7C75E4}">
      <dgm:prSet/>
      <dgm:spPr/>
      <dgm:t>
        <a:bodyPr/>
        <a:lstStyle/>
        <a:p>
          <a:endParaRPr lang="en-US"/>
        </a:p>
      </dgm:t>
    </dgm:pt>
    <dgm:pt modelId="{22949AE5-C7E7-4BB1-92B9-BA082B7DA0E4}" type="sibTrans" cxnId="{46D2FD7B-B00B-4CAD-B021-1C024D7C75E4}">
      <dgm:prSet/>
      <dgm:spPr/>
      <dgm:t>
        <a:bodyPr/>
        <a:lstStyle/>
        <a:p>
          <a:endParaRPr lang="en-US"/>
        </a:p>
      </dgm:t>
    </dgm:pt>
    <dgm:pt modelId="{E6A4C85C-3301-4DD2-9915-ABD8B2319C79}" type="pres">
      <dgm:prSet presAssocID="{54D25CAE-EE8C-432F-83C4-76CECE9A8243}" presName="linear" presStyleCnt="0">
        <dgm:presLayoutVars>
          <dgm:animLvl val="lvl"/>
          <dgm:resizeHandles val="exact"/>
        </dgm:presLayoutVars>
      </dgm:prSet>
      <dgm:spPr/>
    </dgm:pt>
    <dgm:pt modelId="{8D5E644A-F5AA-4EE9-B3E4-9D32B0728016}" type="pres">
      <dgm:prSet presAssocID="{DAB6D890-4F38-4F27-BAC4-F00890A18602}" presName="parentText" presStyleLbl="node1" presStyleIdx="0" presStyleCnt="4">
        <dgm:presLayoutVars>
          <dgm:chMax val="0"/>
          <dgm:bulletEnabled val="1"/>
        </dgm:presLayoutVars>
      </dgm:prSet>
      <dgm:spPr/>
    </dgm:pt>
    <dgm:pt modelId="{B342F3B9-C03E-4644-93BF-ADCBDC6AFC67}" type="pres">
      <dgm:prSet presAssocID="{9C29FC1E-6A42-4D78-87E6-428C3E4A9D6E}" presName="spacer" presStyleCnt="0"/>
      <dgm:spPr/>
    </dgm:pt>
    <dgm:pt modelId="{AC34B8FF-7F58-48DE-A7E8-6162B2A0E977}" type="pres">
      <dgm:prSet presAssocID="{E29ABD15-D0D0-4248-B7DE-8DCDFFD69FC6}" presName="parentText" presStyleLbl="node1" presStyleIdx="1" presStyleCnt="4">
        <dgm:presLayoutVars>
          <dgm:chMax val="0"/>
          <dgm:bulletEnabled val="1"/>
        </dgm:presLayoutVars>
      </dgm:prSet>
      <dgm:spPr/>
    </dgm:pt>
    <dgm:pt modelId="{6D4C6636-63AB-4DB2-AC88-C08EDC241AE9}" type="pres">
      <dgm:prSet presAssocID="{293D055A-7C60-46A8-99BE-B2CA8E2FE7EF}" presName="spacer" presStyleCnt="0"/>
      <dgm:spPr/>
    </dgm:pt>
    <dgm:pt modelId="{6DB16005-E5C1-411C-BD95-775234717047}" type="pres">
      <dgm:prSet presAssocID="{E1449282-FDD4-48D4-85B0-AD1B5ABDB615}" presName="parentText" presStyleLbl="node1" presStyleIdx="2" presStyleCnt="4">
        <dgm:presLayoutVars>
          <dgm:chMax val="0"/>
          <dgm:bulletEnabled val="1"/>
        </dgm:presLayoutVars>
      </dgm:prSet>
      <dgm:spPr/>
    </dgm:pt>
    <dgm:pt modelId="{4AB98A56-60A7-4B40-997F-D9C9FE8F74B6}" type="pres">
      <dgm:prSet presAssocID="{46A75840-8A50-408D-A615-4A695BDAF657}" presName="spacer" presStyleCnt="0"/>
      <dgm:spPr/>
    </dgm:pt>
    <dgm:pt modelId="{9EA2F8B1-3ADF-4716-B894-195FED5813AB}" type="pres">
      <dgm:prSet presAssocID="{2708A3C7-02AF-43EA-ABD3-8E66EED28F61}" presName="parentText" presStyleLbl="node1" presStyleIdx="3" presStyleCnt="4">
        <dgm:presLayoutVars>
          <dgm:chMax val="0"/>
          <dgm:bulletEnabled val="1"/>
        </dgm:presLayoutVars>
      </dgm:prSet>
      <dgm:spPr/>
    </dgm:pt>
  </dgm:ptLst>
  <dgm:cxnLst>
    <dgm:cxn modelId="{B9B20530-C05A-4287-9D3A-2D4FE4141FF0}" srcId="{54D25CAE-EE8C-432F-83C4-76CECE9A8243}" destId="{E29ABD15-D0D0-4248-B7DE-8DCDFFD69FC6}" srcOrd="1" destOrd="0" parTransId="{2EBA5030-99B4-439E-A796-DA97B3EDD870}" sibTransId="{293D055A-7C60-46A8-99BE-B2CA8E2FE7EF}"/>
    <dgm:cxn modelId="{0439EF68-ED53-4522-B002-AFE14795B21D}" type="presOf" srcId="{E29ABD15-D0D0-4248-B7DE-8DCDFFD69FC6}" destId="{AC34B8FF-7F58-48DE-A7E8-6162B2A0E977}" srcOrd="0" destOrd="0" presId="urn:microsoft.com/office/officeart/2005/8/layout/vList2"/>
    <dgm:cxn modelId="{77C18E73-F7C6-4531-91FF-620E66F43750}" srcId="{54D25CAE-EE8C-432F-83C4-76CECE9A8243}" destId="{E1449282-FDD4-48D4-85B0-AD1B5ABDB615}" srcOrd="2" destOrd="0" parTransId="{8D9FBB5F-D1AF-4A00-B024-402EF8BEF400}" sibTransId="{46A75840-8A50-408D-A615-4A695BDAF657}"/>
    <dgm:cxn modelId="{46D2FD7B-B00B-4CAD-B021-1C024D7C75E4}" srcId="{54D25CAE-EE8C-432F-83C4-76CECE9A8243}" destId="{2708A3C7-02AF-43EA-ABD3-8E66EED28F61}" srcOrd="3" destOrd="0" parTransId="{95DAF4B8-247E-496A-A7AB-2D0A03CB7882}" sibTransId="{22949AE5-C7E7-4BB1-92B9-BA082B7DA0E4}"/>
    <dgm:cxn modelId="{97679F8A-751D-48A8-B8F6-9001B9EEFE4D}" type="presOf" srcId="{2708A3C7-02AF-43EA-ABD3-8E66EED28F61}" destId="{9EA2F8B1-3ADF-4716-B894-195FED5813AB}" srcOrd="0" destOrd="0" presId="urn:microsoft.com/office/officeart/2005/8/layout/vList2"/>
    <dgm:cxn modelId="{C49C2295-AA3E-4FC4-95A1-11C02DC7B28D}" type="presOf" srcId="{54D25CAE-EE8C-432F-83C4-76CECE9A8243}" destId="{E6A4C85C-3301-4DD2-9915-ABD8B2319C79}" srcOrd="0" destOrd="0" presId="urn:microsoft.com/office/officeart/2005/8/layout/vList2"/>
    <dgm:cxn modelId="{18FAF19D-00C0-4BA3-A69B-03CD2AC0D6B6}" type="presOf" srcId="{DAB6D890-4F38-4F27-BAC4-F00890A18602}" destId="{8D5E644A-F5AA-4EE9-B3E4-9D32B0728016}" srcOrd="0" destOrd="0" presId="urn:microsoft.com/office/officeart/2005/8/layout/vList2"/>
    <dgm:cxn modelId="{B12E21A3-F1BE-4AF2-BD96-7D4B59E5FF8C}" type="presOf" srcId="{E1449282-FDD4-48D4-85B0-AD1B5ABDB615}" destId="{6DB16005-E5C1-411C-BD95-775234717047}" srcOrd="0" destOrd="0" presId="urn:microsoft.com/office/officeart/2005/8/layout/vList2"/>
    <dgm:cxn modelId="{36272AEE-8E96-4896-B8CE-3E7F62B57641}" srcId="{54D25CAE-EE8C-432F-83C4-76CECE9A8243}" destId="{DAB6D890-4F38-4F27-BAC4-F00890A18602}" srcOrd="0" destOrd="0" parTransId="{436A628D-4F20-4922-BE30-2E8EBB3B1961}" sibTransId="{9C29FC1E-6A42-4D78-87E6-428C3E4A9D6E}"/>
    <dgm:cxn modelId="{AE2CC1B2-BC5E-404A-9830-1B2859D4F2C0}" type="presParOf" srcId="{E6A4C85C-3301-4DD2-9915-ABD8B2319C79}" destId="{8D5E644A-F5AA-4EE9-B3E4-9D32B0728016}" srcOrd="0" destOrd="0" presId="urn:microsoft.com/office/officeart/2005/8/layout/vList2"/>
    <dgm:cxn modelId="{6696F22E-0BD6-4110-A386-69CF0C3DACED}" type="presParOf" srcId="{E6A4C85C-3301-4DD2-9915-ABD8B2319C79}" destId="{B342F3B9-C03E-4644-93BF-ADCBDC6AFC67}" srcOrd="1" destOrd="0" presId="urn:microsoft.com/office/officeart/2005/8/layout/vList2"/>
    <dgm:cxn modelId="{AFF105C6-E63E-403F-AA20-9528C173C257}" type="presParOf" srcId="{E6A4C85C-3301-4DD2-9915-ABD8B2319C79}" destId="{AC34B8FF-7F58-48DE-A7E8-6162B2A0E977}" srcOrd="2" destOrd="0" presId="urn:microsoft.com/office/officeart/2005/8/layout/vList2"/>
    <dgm:cxn modelId="{D42E7EB3-692F-4E1E-AC03-0FAC4D90494D}" type="presParOf" srcId="{E6A4C85C-3301-4DD2-9915-ABD8B2319C79}" destId="{6D4C6636-63AB-4DB2-AC88-C08EDC241AE9}" srcOrd="3" destOrd="0" presId="urn:microsoft.com/office/officeart/2005/8/layout/vList2"/>
    <dgm:cxn modelId="{5DC7E39D-74EA-444C-B785-0983B0682B56}" type="presParOf" srcId="{E6A4C85C-3301-4DD2-9915-ABD8B2319C79}" destId="{6DB16005-E5C1-411C-BD95-775234717047}" srcOrd="4" destOrd="0" presId="urn:microsoft.com/office/officeart/2005/8/layout/vList2"/>
    <dgm:cxn modelId="{63563F69-866D-4225-8D7D-E1A74E22CEEC}" type="presParOf" srcId="{E6A4C85C-3301-4DD2-9915-ABD8B2319C79}" destId="{4AB98A56-60A7-4B40-997F-D9C9FE8F74B6}" srcOrd="5" destOrd="0" presId="urn:microsoft.com/office/officeart/2005/8/layout/vList2"/>
    <dgm:cxn modelId="{9E9670F2-046E-4937-91B2-5BA82F8B8F01}" type="presParOf" srcId="{E6A4C85C-3301-4DD2-9915-ABD8B2319C79}" destId="{9EA2F8B1-3ADF-4716-B894-195FED5813A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D7E39B-A310-42A9-89C9-A7E5A65C575F}">
      <dsp:nvSpPr>
        <dsp:cNvPr id="0" name=""/>
        <dsp:cNvSpPr/>
      </dsp:nvSpPr>
      <dsp:spPr>
        <a:xfrm>
          <a:off x="975403" y="73538"/>
          <a:ext cx="2272737" cy="1363642"/>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Aims and Learning Objectives</a:t>
          </a:r>
          <a:endParaRPr lang="en-US" sz="2500" kern="1200" dirty="0"/>
        </a:p>
      </dsp:txBody>
      <dsp:txXfrm>
        <a:off x="1015343" y="113478"/>
        <a:ext cx="2192857" cy="1283762"/>
      </dsp:txXfrm>
    </dsp:sp>
    <dsp:sp modelId="{D992CE9E-D7BB-481A-B429-783A7AD60435}">
      <dsp:nvSpPr>
        <dsp:cNvPr id="0" name=""/>
        <dsp:cNvSpPr/>
      </dsp:nvSpPr>
      <dsp:spPr>
        <a:xfrm rot="21520223">
          <a:off x="3444488" y="437114"/>
          <a:ext cx="473299" cy="563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444507" y="551489"/>
        <a:ext cx="331309" cy="338182"/>
      </dsp:txXfrm>
    </dsp:sp>
    <dsp:sp modelId="{003A12BE-C6A0-4E96-BDB9-2395F5A85611}">
      <dsp:nvSpPr>
        <dsp:cNvPr id="0" name=""/>
        <dsp:cNvSpPr/>
      </dsp:nvSpPr>
      <dsp:spPr>
        <a:xfrm>
          <a:off x="4140918" y="65"/>
          <a:ext cx="2272737" cy="1363642"/>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Indirect effect and state liability  </a:t>
          </a:r>
          <a:endParaRPr lang="en-US" sz="2500" kern="1200" dirty="0"/>
        </a:p>
      </dsp:txBody>
      <dsp:txXfrm>
        <a:off x="4180858" y="40005"/>
        <a:ext cx="2192857" cy="1283762"/>
      </dsp:txXfrm>
    </dsp:sp>
    <dsp:sp modelId="{A12EC1EF-628C-428E-8879-A77EBF22FB56}">
      <dsp:nvSpPr>
        <dsp:cNvPr id="0" name=""/>
        <dsp:cNvSpPr/>
      </dsp:nvSpPr>
      <dsp:spPr>
        <a:xfrm>
          <a:off x="6613656" y="400067"/>
          <a:ext cx="481820" cy="563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6613656" y="512795"/>
        <a:ext cx="337274" cy="338182"/>
      </dsp:txXfrm>
    </dsp:sp>
    <dsp:sp modelId="{3F4AAEA9-0DD0-4030-884C-C394C3E3CF3B}">
      <dsp:nvSpPr>
        <dsp:cNvPr id="0" name=""/>
        <dsp:cNvSpPr/>
      </dsp:nvSpPr>
      <dsp:spPr>
        <a:xfrm>
          <a:off x="7322751" y="65"/>
          <a:ext cx="2272737" cy="1363642"/>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Activities </a:t>
          </a:r>
          <a:endParaRPr lang="en-US" sz="2500" kern="1200"/>
        </a:p>
      </dsp:txBody>
      <dsp:txXfrm>
        <a:off x="7362691" y="40005"/>
        <a:ext cx="2192857" cy="1283762"/>
      </dsp:txXfrm>
    </dsp:sp>
    <dsp:sp modelId="{7C166CEB-11EF-4973-A5C2-CCF2292B8CB6}">
      <dsp:nvSpPr>
        <dsp:cNvPr id="0" name=""/>
        <dsp:cNvSpPr/>
      </dsp:nvSpPr>
      <dsp:spPr>
        <a:xfrm rot="5400000">
          <a:off x="8218209" y="1522799"/>
          <a:ext cx="481820" cy="563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8290028" y="1563708"/>
        <a:ext cx="338182" cy="337274"/>
      </dsp:txXfrm>
    </dsp:sp>
    <dsp:sp modelId="{01EE3D83-37D5-403F-91AC-BE4679E5D87C}">
      <dsp:nvSpPr>
        <dsp:cNvPr id="0" name=""/>
        <dsp:cNvSpPr/>
      </dsp:nvSpPr>
      <dsp:spPr>
        <a:xfrm>
          <a:off x="7322751" y="2272803"/>
          <a:ext cx="2272737" cy="1363642"/>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Summary </a:t>
          </a:r>
          <a:endParaRPr lang="en-US" sz="2500" kern="1200"/>
        </a:p>
      </dsp:txBody>
      <dsp:txXfrm>
        <a:off x="7362691" y="2312743"/>
        <a:ext cx="2192857" cy="1283762"/>
      </dsp:txXfrm>
    </dsp:sp>
    <dsp:sp modelId="{0A8CC36C-85AE-42B5-8BB4-F93E8E0FF4A1}">
      <dsp:nvSpPr>
        <dsp:cNvPr id="0" name=""/>
        <dsp:cNvSpPr/>
      </dsp:nvSpPr>
      <dsp:spPr>
        <a:xfrm rot="10800000">
          <a:off x="6640929" y="2672804"/>
          <a:ext cx="481820" cy="563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6785475" y="2785532"/>
        <a:ext cx="337274" cy="338182"/>
      </dsp:txXfrm>
    </dsp:sp>
    <dsp:sp modelId="{B69FF542-D3A5-46B2-B246-68D6509CC68F}">
      <dsp:nvSpPr>
        <dsp:cNvPr id="0" name=""/>
        <dsp:cNvSpPr/>
      </dsp:nvSpPr>
      <dsp:spPr>
        <a:xfrm>
          <a:off x="4140918" y="2272803"/>
          <a:ext cx="2272737" cy="1363642"/>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Thank You </a:t>
          </a:r>
          <a:endParaRPr lang="en-US" sz="2500" kern="1200"/>
        </a:p>
      </dsp:txBody>
      <dsp:txXfrm>
        <a:off x="4180858" y="2312743"/>
        <a:ext cx="2192857" cy="12837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C76308-F241-4781-9388-9148A47EAB8D}">
      <dsp:nvSpPr>
        <dsp:cNvPr id="0" name=""/>
        <dsp:cNvSpPr/>
      </dsp:nvSpPr>
      <dsp:spPr>
        <a:xfrm>
          <a:off x="0" y="498097"/>
          <a:ext cx="10553700" cy="437580"/>
        </a:xfrm>
        <a:prstGeom prst="roundRect">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  </a:t>
          </a:r>
          <a:r>
            <a:rPr lang="en-GB" sz="1100" i="0" kern="1200"/>
            <a:t>A principle of interpretation whereby the courts of the member states of the European Union (EU) must interpret national laws (particularly any that implement EU directives) as far as possible in a manner that is consistent with the provisions of EU law even if they do not have direct effect.’’ </a:t>
          </a:r>
          <a:endParaRPr lang="en-US" sz="1100" kern="1200" dirty="0"/>
        </a:p>
      </dsp:txBody>
      <dsp:txXfrm>
        <a:off x="21361" y="519458"/>
        <a:ext cx="10510978" cy="394858"/>
      </dsp:txXfrm>
    </dsp:sp>
    <dsp:sp modelId="{77763F4E-96F4-4C2B-8F35-3DE1FDC04B1C}">
      <dsp:nvSpPr>
        <dsp:cNvPr id="0" name=""/>
        <dsp:cNvSpPr/>
      </dsp:nvSpPr>
      <dsp:spPr>
        <a:xfrm>
          <a:off x="0" y="967357"/>
          <a:ext cx="10553700" cy="437580"/>
        </a:xfrm>
        <a:prstGeom prst="roundRect">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C-106/89 Marleasing </a:t>
          </a:r>
          <a:endParaRPr lang="en-US" sz="1100" kern="1200"/>
        </a:p>
      </dsp:txBody>
      <dsp:txXfrm>
        <a:off x="21361" y="988718"/>
        <a:ext cx="10510978" cy="394858"/>
      </dsp:txXfrm>
    </dsp:sp>
    <dsp:sp modelId="{D0D43EAE-D204-4373-BA3D-510249CB9065}">
      <dsp:nvSpPr>
        <dsp:cNvPr id="0" name=""/>
        <dsp:cNvSpPr/>
      </dsp:nvSpPr>
      <dsp:spPr>
        <a:xfrm>
          <a:off x="0" y="1436618"/>
          <a:ext cx="10553700" cy="437580"/>
        </a:xfrm>
        <a:prstGeom prst="roundRect">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C-105/03 Pupino </a:t>
          </a:r>
          <a:endParaRPr lang="en-US" sz="1100" kern="1200"/>
        </a:p>
      </dsp:txBody>
      <dsp:txXfrm>
        <a:off x="21361" y="1457979"/>
        <a:ext cx="10510978" cy="394858"/>
      </dsp:txXfrm>
    </dsp:sp>
    <dsp:sp modelId="{9180B3D2-FA00-40CE-A4C9-6C971327EC12}">
      <dsp:nvSpPr>
        <dsp:cNvPr id="0" name=""/>
        <dsp:cNvSpPr/>
      </dsp:nvSpPr>
      <dsp:spPr>
        <a:xfrm>
          <a:off x="0" y="1905878"/>
          <a:ext cx="10553700" cy="437580"/>
        </a:xfrm>
        <a:prstGeom prst="roundRect">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C-334/93 Wagner Miret </a:t>
          </a:r>
          <a:endParaRPr lang="en-US" sz="1100" kern="1200"/>
        </a:p>
      </dsp:txBody>
      <dsp:txXfrm>
        <a:off x="21361" y="1927239"/>
        <a:ext cx="10510978" cy="394858"/>
      </dsp:txXfrm>
    </dsp:sp>
    <dsp:sp modelId="{FFCE4A7F-E989-4098-BC3C-8B4CCBE41C7B}">
      <dsp:nvSpPr>
        <dsp:cNvPr id="0" name=""/>
        <dsp:cNvSpPr/>
      </dsp:nvSpPr>
      <dsp:spPr>
        <a:xfrm>
          <a:off x="0" y="2375138"/>
          <a:ext cx="10553700" cy="437580"/>
        </a:xfrm>
        <a:prstGeom prst="roundRect">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If direct effect and indirect effect is not available, the final resort available is to ‘’obtain damages’’. </a:t>
          </a:r>
          <a:endParaRPr lang="en-US" sz="1100" kern="1200"/>
        </a:p>
      </dsp:txBody>
      <dsp:txXfrm>
        <a:off x="21361" y="2396499"/>
        <a:ext cx="10510978" cy="3948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D1A85-9719-4111-8D31-201161961E56}">
      <dsp:nvSpPr>
        <dsp:cNvPr id="0" name=""/>
        <dsp:cNvSpPr/>
      </dsp:nvSpPr>
      <dsp:spPr>
        <a:xfrm>
          <a:off x="3082131" y="0"/>
          <a:ext cx="4351338" cy="4351338"/>
        </a:xfrm>
        <a:prstGeom prst="quadArrow">
          <a:avLst>
            <a:gd name="adj1" fmla="val 2000"/>
            <a:gd name="adj2" fmla="val 4000"/>
            <a:gd name="adj3" fmla="val 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574416-09EE-4E9B-B98D-17F601EEE5B8}">
      <dsp:nvSpPr>
        <dsp:cNvPr id="0" name=""/>
        <dsp:cNvSpPr/>
      </dsp:nvSpPr>
      <dsp:spPr>
        <a:xfrm>
          <a:off x="3364967" y="282836"/>
          <a:ext cx="1740535" cy="1740535"/>
        </a:xfrm>
        <a:prstGeom prst="round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Directives can be influenced by general principles. </a:t>
          </a:r>
          <a:endParaRPr lang="en-US" sz="1700" kern="1200"/>
        </a:p>
      </dsp:txBody>
      <dsp:txXfrm>
        <a:off x="3449933" y="367802"/>
        <a:ext cx="1570603" cy="1570603"/>
      </dsp:txXfrm>
    </dsp:sp>
    <dsp:sp modelId="{408B2D0B-5D73-4A34-B830-1450FAF918E3}">
      <dsp:nvSpPr>
        <dsp:cNvPr id="0" name=""/>
        <dsp:cNvSpPr/>
      </dsp:nvSpPr>
      <dsp:spPr>
        <a:xfrm>
          <a:off x="5410096" y="282836"/>
          <a:ext cx="1740535" cy="1740535"/>
        </a:xfrm>
        <a:prstGeom prst="roundRect">
          <a:avLst/>
        </a:prstGeom>
        <a:solidFill>
          <a:schemeClr val="accent5">
            <a:hueOff val="6932061"/>
            <a:satOff val="-189"/>
            <a:lumOff val="-104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C144/04 Mangold v Helm. </a:t>
          </a:r>
          <a:endParaRPr lang="en-US" sz="1700" kern="1200"/>
        </a:p>
      </dsp:txBody>
      <dsp:txXfrm>
        <a:off x="5495062" y="367802"/>
        <a:ext cx="1570603" cy="1570603"/>
      </dsp:txXfrm>
    </dsp:sp>
    <dsp:sp modelId="{311E0566-4F7D-49EE-939C-628475E8122C}">
      <dsp:nvSpPr>
        <dsp:cNvPr id="0" name=""/>
        <dsp:cNvSpPr/>
      </dsp:nvSpPr>
      <dsp:spPr>
        <a:xfrm>
          <a:off x="3364967" y="2327965"/>
          <a:ext cx="1740535" cy="1740535"/>
        </a:xfrm>
        <a:prstGeom prst="roundRect">
          <a:avLst/>
        </a:prstGeom>
        <a:solidFill>
          <a:schemeClr val="accent5">
            <a:hueOff val="13864123"/>
            <a:satOff val="-379"/>
            <a:lumOff val="-209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Horizontal direct effect does not apply to directives. </a:t>
          </a:r>
          <a:endParaRPr lang="en-US" sz="1700" kern="1200"/>
        </a:p>
      </dsp:txBody>
      <dsp:txXfrm>
        <a:off x="3449933" y="2412931"/>
        <a:ext cx="1570603" cy="1570603"/>
      </dsp:txXfrm>
    </dsp:sp>
    <dsp:sp modelId="{D70C2615-AD31-46C0-AF7A-B670BF19B9AC}">
      <dsp:nvSpPr>
        <dsp:cNvPr id="0" name=""/>
        <dsp:cNvSpPr/>
      </dsp:nvSpPr>
      <dsp:spPr>
        <a:xfrm>
          <a:off x="5410096" y="2327965"/>
          <a:ext cx="1740535" cy="1740535"/>
        </a:xfrm>
        <a:prstGeom prst="roundRect">
          <a:avLst/>
        </a:prstGeom>
        <a:solidFill>
          <a:schemeClr val="accent5">
            <a:hueOff val="20796183"/>
            <a:satOff val="-568"/>
            <a:lumOff val="-313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C-212/04 Adeneler v ELOG- clarified the position held in Mangold. </a:t>
          </a:r>
          <a:endParaRPr lang="en-US" sz="1700" kern="1200"/>
        </a:p>
      </dsp:txBody>
      <dsp:txXfrm>
        <a:off x="5495062" y="2412931"/>
        <a:ext cx="1570603" cy="15706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63642F-8355-457A-A3E4-A6E0D3B40AD7}">
      <dsp:nvSpPr>
        <dsp:cNvPr id="0" name=""/>
        <dsp:cNvSpPr/>
      </dsp:nvSpPr>
      <dsp:spPr>
        <a:xfrm>
          <a:off x="0" y="0"/>
          <a:ext cx="5816600" cy="0"/>
        </a:xfrm>
        <a:prstGeom prst="line">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5290789F-5157-4D09-B991-323F7B881EFF}">
      <dsp:nvSpPr>
        <dsp:cNvPr id="0" name=""/>
        <dsp:cNvSpPr/>
      </dsp:nvSpPr>
      <dsp:spPr>
        <a:xfrm>
          <a:off x="0" y="0"/>
          <a:ext cx="5816600" cy="21637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‘’Provide new remedies to ensure a balance between the objective to protect the national procedural autonomy and at the same time to protect the effectiveness of EU law.’’</a:t>
          </a:r>
          <a:endParaRPr lang="en-US" sz="2400" kern="1200"/>
        </a:p>
      </dsp:txBody>
      <dsp:txXfrm>
        <a:off x="0" y="0"/>
        <a:ext cx="5816600" cy="2163762"/>
      </dsp:txXfrm>
    </dsp:sp>
    <dsp:sp modelId="{D47E580F-3A57-44F3-9B0D-50DE231EC1EB}">
      <dsp:nvSpPr>
        <dsp:cNvPr id="0" name=""/>
        <dsp:cNvSpPr/>
      </dsp:nvSpPr>
      <dsp:spPr>
        <a:xfrm>
          <a:off x="0" y="2163762"/>
          <a:ext cx="5816600" cy="0"/>
        </a:xfrm>
        <a:prstGeom prst="line">
          <a:avLst/>
        </a:prstGeom>
        <a:blipFill rotWithShape="1">
          <a:blip xmlns:r="http://schemas.openxmlformats.org/officeDocument/2006/relationships" r:embed="rId1">
            <a:duotone>
              <a:schemeClr val="accent2">
                <a:hueOff val="-3878375"/>
                <a:satOff val="-8771"/>
                <a:lumOff val="-5686"/>
                <a:alphaOff val="0"/>
                <a:tint val="98000"/>
                <a:lumMod val="102000"/>
              </a:schemeClr>
              <a:schemeClr val="accent2">
                <a:hueOff val="-3878375"/>
                <a:satOff val="-8771"/>
                <a:lumOff val="-5686"/>
                <a:alphaOff val="0"/>
                <a:shade val="98000"/>
                <a:lumMod val="98000"/>
              </a:schemeClr>
            </a:duotone>
          </a:blip>
          <a:tile tx="0" ty="0" sx="100000" sy="100000" flip="none" algn="tl"/>
        </a:blipFill>
        <a:ln w="9525" cap="rnd" cmpd="sng" algn="ctr">
          <a:solidFill>
            <a:schemeClr val="accent2">
              <a:hueOff val="-3878375"/>
              <a:satOff val="-8771"/>
              <a:lumOff val="-5686"/>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85C2D93-3772-4A87-8110-9BF09247BA0A}">
      <dsp:nvSpPr>
        <dsp:cNvPr id="0" name=""/>
        <dsp:cNvSpPr/>
      </dsp:nvSpPr>
      <dsp:spPr>
        <a:xfrm>
          <a:off x="0" y="2163762"/>
          <a:ext cx="5816600" cy="21637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Article 19 (1) TEU. </a:t>
          </a:r>
          <a:endParaRPr lang="en-US" sz="2400" kern="1200"/>
        </a:p>
      </dsp:txBody>
      <dsp:txXfrm>
        <a:off x="0" y="2163762"/>
        <a:ext cx="5816600" cy="21637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2A0DF7-D5AE-4AA8-8F0D-1BAD4591E530}">
      <dsp:nvSpPr>
        <dsp:cNvPr id="0" name=""/>
        <dsp:cNvSpPr/>
      </dsp:nvSpPr>
      <dsp:spPr>
        <a:xfrm>
          <a:off x="0" y="63108"/>
          <a:ext cx="5728344" cy="2349506"/>
        </a:xfrm>
        <a:prstGeom prst="roundRect">
          <a:avLst/>
        </a:prstGeom>
        <a:blipFill rotWithShape="1">
          <a:blip xmlns:r="http://schemas.openxmlformats.org/officeDocument/2006/relationships" r:embed="rId1">
            <a:duotone>
              <a:schemeClr val="accent5">
                <a:hueOff val="0"/>
                <a:satOff val="0"/>
                <a:lumOff val="0"/>
                <a:alphaOff val="0"/>
                <a:tint val="98000"/>
                <a:lumMod val="102000"/>
              </a:schemeClr>
              <a:schemeClr val="accent5">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In groups, please answer the following questions; </a:t>
          </a:r>
          <a:endParaRPr lang="en-US" sz="2700" kern="1200"/>
        </a:p>
      </dsp:txBody>
      <dsp:txXfrm>
        <a:off x="114693" y="177801"/>
        <a:ext cx="5498958" cy="2120120"/>
      </dsp:txXfrm>
    </dsp:sp>
    <dsp:sp modelId="{7C878D39-6066-4A81-A900-4D4B33FCD191}">
      <dsp:nvSpPr>
        <dsp:cNvPr id="0" name=""/>
        <dsp:cNvSpPr/>
      </dsp:nvSpPr>
      <dsp:spPr>
        <a:xfrm>
          <a:off x="0" y="2490375"/>
          <a:ext cx="5728344" cy="2349506"/>
        </a:xfrm>
        <a:prstGeom prst="roundRect">
          <a:avLst/>
        </a:prstGeom>
        <a:blipFill rotWithShape="1">
          <a:blip xmlns:r="http://schemas.openxmlformats.org/officeDocument/2006/relationships" r:embed="rId1">
            <a:duotone>
              <a:schemeClr val="accent5">
                <a:hueOff val="20796183"/>
                <a:satOff val="-568"/>
                <a:lumOff val="-3138"/>
                <a:alphaOff val="0"/>
                <a:tint val="98000"/>
                <a:lumMod val="102000"/>
              </a:schemeClr>
              <a:schemeClr val="accent5">
                <a:hueOff val="20796183"/>
                <a:satOff val="-568"/>
                <a:lumOff val="-3138"/>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 What difficulties may be faced by national courts in trying to operate indirect effects? Use case law to explain your answer. </a:t>
          </a:r>
          <a:endParaRPr lang="en-US" sz="2700" kern="1200"/>
        </a:p>
      </dsp:txBody>
      <dsp:txXfrm>
        <a:off x="114693" y="2605068"/>
        <a:ext cx="5498958" cy="21201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9A93E-05BD-4B99-BAB9-BDE88ACF1A4C}">
      <dsp:nvSpPr>
        <dsp:cNvPr id="0" name=""/>
        <dsp:cNvSpPr/>
      </dsp:nvSpPr>
      <dsp:spPr>
        <a:xfrm rot="16200000">
          <a:off x="2402" y="2446"/>
          <a:ext cx="3256309" cy="3257189"/>
        </a:xfrm>
        <a:prstGeom prst="downArrow">
          <a:avLst>
            <a:gd name="adj1" fmla="val 50000"/>
            <a:gd name="adj2" fmla="val 35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GB" sz="3600" kern="1200" dirty="0"/>
            <a:t>Individual </a:t>
          </a:r>
        </a:p>
      </dsp:txBody>
      <dsp:txXfrm rot="5400000">
        <a:off x="1962" y="816963"/>
        <a:ext cx="2687335" cy="1628155"/>
      </dsp:txXfrm>
    </dsp:sp>
    <dsp:sp modelId="{C4AB8785-E519-4892-BB55-2570E6695B87}">
      <dsp:nvSpPr>
        <dsp:cNvPr id="0" name=""/>
        <dsp:cNvSpPr/>
      </dsp:nvSpPr>
      <dsp:spPr>
        <a:xfrm rot="5400000">
          <a:off x="6769742" y="2886"/>
          <a:ext cx="3256309" cy="3256309"/>
        </a:xfrm>
        <a:prstGeom prst="downArrow">
          <a:avLst>
            <a:gd name="adj1" fmla="val 50000"/>
            <a:gd name="adj2" fmla="val 35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GB" sz="3600" kern="1200" dirty="0"/>
            <a:t>State </a:t>
          </a:r>
        </a:p>
      </dsp:txBody>
      <dsp:txXfrm rot="-5400000">
        <a:off x="7339596" y="816963"/>
        <a:ext cx="2686455" cy="162815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0A1115-B6F5-4D33-A526-21023A417365}">
      <dsp:nvSpPr>
        <dsp:cNvPr id="0" name=""/>
        <dsp:cNvSpPr/>
      </dsp:nvSpPr>
      <dsp:spPr>
        <a:xfrm>
          <a:off x="0" y="572"/>
          <a:ext cx="5906327"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6A412603-6245-4769-B328-BB3BD21B4920}">
      <dsp:nvSpPr>
        <dsp:cNvPr id="0" name=""/>
        <dsp:cNvSpPr/>
      </dsp:nvSpPr>
      <dsp:spPr>
        <a:xfrm>
          <a:off x="0" y="572"/>
          <a:ext cx="5906327" cy="937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‘’Member state failed to comply with the Community law obligations. ‘’ </a:t>
          </a:r>
          <a:endParaRPr lang="en-US" sz="1400" kern="1200" dirty="0"/>
        </a:p>
      </dsp:txBody>
      <dsp:txXfrm>
        <a:off x="0" y="572"/>
        <a:ext cx="5906327" cy="937100"/>
      </dsp:txXfrm>
    </dsp:sp>
    <dsp:sp modelId="{69817015-D7FB-499A-AB45-CF349B14ECDB}">
      <dsp:nvSpPr>
        <dsp:cNvPr id="0" name=""/>
        <dsp:cNvSpPr/>
      </dsp:nvSpPr>
      <dsp:spPr>
        <a:xfrm>
          <a:off x="0" y="937672"/>
          <a:ext cx="5906327" cy="0"/>
        </a:xfrm>
        <a:prstGeom prst="line">
          <a:avLst/>
        </a:prstGeom>
        <a:solidFill>
          <a:schemeClr val="accent2">
            <a:hueOff val="-969594"/>
            <a:satOff val="-2193"/>
            <a:lumOff val="-1422"/>
            <a:alphaOff val="0"/>
          </a:schemeClr>
        </a:solidFill>
        <a:ln w="15875" cap="rnd" cmpd="sng" algn="ctr">
          <a:solidFill>
            <a:schemeClr val="accent2">
              <a:hueOff val="-969594"/>
              <a:satOff val="-2193"/>
              <a:lumOff val="-1422"/>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B2B99762-FFB2-43AB-96DE-FB75A44F8544}">
      <dsp:nvSpPr>
        <dsp:cNvPr id="0" name=""/>
        <dsp:cNvSpPr/>
      </dsp:nvSpPr>
      <dsp:spPr>
        <a:xfrm>
          <a:off x="0" y="937672"/>
          <a:ext cx="5906327" cy="937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‘’Allowed action against member states to enforce EU law and overcome the difficulties generated by the lack of Horizontal direct effects of directives or where the Ven gend en loos criteria is not met’’</a:t>
          </a:r>
          <a:endParaRPr lang="en-US" sz="1400" kern="1200"/>
        </a:p>
      </dsp:txBody>
      <dsp:txXfrm>
        <a:off x="0" y="937672"/>
        <a:ext cx="5906327" cy="937100"/>
      </dsp:txXfrm>
    </dsp:sp>
    <dsp:sp modelId="{2CB04038-A63C-45B8-BA14-FB4538E9B1E5}">
      <dsp:nvSpPr>
        <dsp:cNvPr id="0" name=""/>
        <dsp:cNvSpPr/>
      </dsp:nvSpPr>
      <dsp:spPr>
        <a:xfrm>
          <a:off x="0" y="1874772"/>
          <a:ext cx="5906327" cy="0"/>
        </a:xfrm>
        <a:prstGeom prst="line">
          <a:avLst/>
        </a:prstGeom>
        <a:solidFill>
          <a:schemeClr val="accent2">
            <a:hueOff val="-1939188"/>
            <a:satOff val="-4386"/>
            <a:lumOff val="-2843"/>
            <a:alphaOff val="0"/>
          </a:schemeClr>
        </a:solidFill>
        <a:ln w="15875" cap="rnd" cmpd="sng" algn="ctr">
          <a:solidFill>
            <a:schemeClr val="accent2">
              <a:hueOff val="-1939188"/>
              <a:satOff val="-4386"/>
              <a:lumOff val="-2843"/>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480685C0-9097-431B-8C22-1755E7196BF8}">
      <dsp:nvSpPr>
        <dsp:cNvPr id="0" name=""/>
        <dsp:cNvSpPr/>
      </dsp:nvSpPr>
      <dsp:spPr>
        <a:xfrm>
          <a:off x="0" y="1874772"/>
          <a:ext cx="5906327" cy="937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If breach article 4(3) TEU and 288 TFEU- remedy. </a:t>
          </a:r>
          <a:endParaRPr lang="en-US" sz="1400" kern="1200"/>
        </a:p>
      </dsp:txBody>
      <dsp:txXfrm>
        <a:off x="0" y="1874772"/>
        <a:ext cx="5906327" cy="937100"/>
      </dsp:txXfrm>
    </dsp:sp>
    <dsp:sp modelId="{AE6ED8CA-0E7B-4031-9D0E-15E680E81A58}">
      <dsp:nvSpPr>
        <dsp:cNvPr id="0" name=""/>
        <dsp:cNvSpPr/>
      </dsp:nvSpPr>
      <dsp:spPr>
        <a:xfrm>
          <a:off x="0" y="2811872"/>
          <a:ext cx="5906327" cy="0"/>
        </a:xfrm>
        <a:prstGeom prst="line">
          <a:avLst/>
        </a:prstGeom>
        <a:solidFill>
          <a:schemeClr val="accent2">
            <a:hueOff val="-2908781"/>
            <a:satOff val="-6578"/>
            <a:lumOff val="-4265"/>
            <a:alphaOff val="0"/>
          </a:schemeClr>
        </a:solidFill>
        <a:ln w="15875" cap="rnd" cmpd="sng" algn="ctr">
          <a:solidFill>
            <a:schemeClr val="accent2">
              <a:hueOff val="-2908781"/>
              <a:satOff val="-6578"/>
              <a:lumOff val="-4265"/>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6F5C4032-AF99-4CBD-B05D-92E1151E5365}">
      <dsp:nvSpPr>
        <dsp:cNvPr id="0" name=""/>
        <dsp:cNvSpPr/>
      </dsp:nvSpPr>
      <dsp:spPr>
        <a:xfrm>
          <a:off x="0" y="2811872"/>
          <a:ext cx="5906327" cy="937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Developed by C-46 and 48/93 Brasserie du pecheur v federal republic of Germany, factortame v UK (No.3) </a:t>
          </a:r>
          <a:endParaRPr lang="en-US" sz="1400" kern="1200"/>
        </a:p>
      </dsp:txBody>
      <dsp:txXfrm>
        <a:off x="0" y="2811872"/>
        <a:ext cx="5906327" cy="937100"/>
      </dsp:txXfrm>
    </dsp:sp>
    <dsp:sp modelId="{416EDA35-FD07-4F04-BB39-E725D4A4C4DA}">
      <dsp:nvSpPr>
        <dsp:cNvPr id="0" name=""/>
        <dsp:cNvSpPr/>
      </dsp:nvSpPr>
      <dsp:spPr>
        <a:xfrm>
          <a:off x="0" y="3748972"/>
          <a:ext cx="5906327" cy="0"/>
        </a:xfrm>
        <a:prstGeom prst="line">
          <a:avLst/>
        </a:prstGeom>
        <a:solidFill>
          <a:schemeClr val="accent2">
            <a:hueOff val="-3878375"/>
            <a:satOff val="-8771"/>
            <a:lumOff val="-5686"/>
            <a:alphaOff val="0"/>
          </a:schemeClr>
        </a:solidFill>
        <a:ln w="15875" cap="rnd" cmpd="sng" algn="ctr">
          <a:solidFill>
            <a:schemeClr val="accent2">
              <a:hueOff val="-3878375"/>
              <a:satOff val="-8771"/>
              <a:lumOff val="-5686"/>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68AD407E-46B4-4533-99AB-A321E8AEDC40}">
      <dsp:nvSpPr>
        <dsp:cNvPr id="0" name=""/>
        <dsp:cNvSpPr/>
      </dsp:nvSpPr>
      <dsp:spPr>
        <a:xfrm>
          <a:off x="0" y="3748972"/>
          <a:ext cx="5906327" cy="937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Developed the requirements. </a:t>
          </a:r>
          <a:endParaRPr lang="en-US" sz="1400" kern="1200"/>
        </a:p>
      </dsp:txBody>
      <dsp:txXfrm>
        <a:off x="0" y="3748972"/>
        <a:ext cx="5906327" cy="9371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5E644A-F5AA-4EE9-B3E4-9D32B0728016}">
      <dsp:nvSpPr>
        <dsp:cNvPr id="0" name=""/>
        <dsp:cNvSpPr/>
      </dsp:nvSpPr>
      <dsp:spPr>
        <a:xfrm>
          <a:off x="0" y="301845"/>
          <a:ext cx="10554574" cy="69556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Please answer the questions on the paper in front of you. </a:t>
          </a:r>
          <a:endParaRPr lang="en-US" sz="2900" kern="1200"/>
        </a:p>
      </dsp:txBody>
      <dsp:txXfrm>
        <a:off x="33955" y="335800"/>
        <a:ext cx="10486664" cy="627655"/>
      </dsp:txXfrm>
    </dsp:sp>
    <dsp:sp modelId="{AC34B8FF-7F58-48DE-A7E8-6162B2A0E977}">
      <dsp:nvSpPr>
        <dsp:cNvPr id="0" name=""/>
        <dsp:cNvSpPr/>
      </dsp:nvSpPr>
      <dsp:spPr>
        <a:xfrm>
          <a:off x="0" y="1080930"/>
          <a:ext cx="10554574" cy="69556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20 minutes to do this. </a:t>
          </a:r>
          <a:endParaRPr lang="en-US" sz="2900" kern="1200"/>
        </a:p>
      </dsp:txBody>
      <dsp:txXfrm>
        <a:off x="33955" y="1114885"/>
        <a:ext cx="10486664" cy="627655"/>
      </dsp:txXfrm>
    </dsp:sp>
    <dsp:sp modelId="{6DB16005-E5C1-411C-BD95-775234717047}">
      <dsp:nvSpPr>
        <dsp:cNvPr id="0" name=""/>
        <dsp:cNvSpPr/>
      </dsp:nvSpPr>
      <dsp:spPr>
        <a:xfrm>
          <a:off x="0" y="1860015"/>
          <a:ext cx="10554574" cy="69556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Please feel free to work in partners or in a group. </a:t>
          </a:r>
          <a:endParaRPr lang="en-US" sz="2900" kern="1200"/>
        </a:p>
      </dsp:txBody>
      <dsp:txXfrm>
        <a:off x="33955" y="1893970"/>
        <a:ext cx="10486664" cy="627655"/>
      </dsp:txXfrm>
    </dsp:sp>
    <dsp:sp modelId="{9EA2F8B1-3ADF-4716-B894-195FED5813AB}">
      <dsp:nvSpPr>
        <dsp:cNvPr id="0" name=""/>
        <dsp:cNvSpPr/>
      </dsp:nvSpPr>
      <dsp:spPr>
        <a:xfrm>
          <a:off x="0" y="2639100"/>
          <a:ext cx="10554574" cy="69556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Prepare to feedback to the class. </a:t>
          </a:r>
          <a:endParaRPr lang="en-US" sz="2900" kern="1200"/>
        </a:p>
      </dsp:txBody>
      <dsp:txXfrm>
        <a:off x="33955" y="2673055"/>
        <a:ext cx="10486664" cy="627655"/>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6T13:44:15.717"/>
    </inkml:context>
    <inkml:brush xml:id="br0">
      <inkml:brushProperty name="width" value="0.05" units="cm"/>
      <inkml:brushProperty name="height" value="0.05" units="cm"/>
      <inkml:brushProperty name="color" value="#E71224"/>
    </inkml:brush>
  </inkml:definitions>
  <inkml:trace contextRef="#ctx0" brushRef="#br0">1628 57 24575,'-1'0'0,"0"0"0,0 0 0,0 1 0,0-1 0,0 1 0,0-1 0,0 1 0,0-1 0,0 1 0,0 0 0,0-1 0,0 1 0,1 0 0,-1 0 0,0 0 0,0 0 0,1 0 0,-1-1 0,1 1 0,-2 2 0,-8 10 0,3-10 0,0 1 0,0-1 0,0 0 0,0-1 0,0 1 0,-1-2 0,1 1 0,-1-1 0,1 0 0,-1 0 0,-13-2 0,2 2 0,-537 4 0,137-5 0,403 0 0,0 0 0,0 1 0,0 1 0,0 1 0,0 0 0,1 1 0,0 1 0,0 0 0,0 1 0,0 0 0,1 2 0,-15 9 0,-52 45 0,-27 17 0,99-73 0,0 0 0,1 0 0,-1 1 0,-12 14 0,17-17 0,1 1 0,-1 0 0,1 1 0,0-1 0,0 1 0,1-1 0,-1 1 0,1 0 0,-2 11 0,0 3 0,0 0 0,-1 35 0,5-48 0,0 1 0,1 0 0,0-1 0,0 1 0,1-1 0,0 0 0,0 1 0,1-1 0,0 0 0,6 11 0,13 16 0,1-2 0,1-1 0,2-1 0,47 44 0,-15-24 0,91 60 0,-80-63 0,121 61 0,-173-101 0,-1-1 0,1 0 0,1-2 0,-1 0 0,1-1 0,21 1 0,109-4 0,-91-2 0,107 0 0,282-18 0,-98-39 0,-154 22 0,-119 24 0,-2-4 0,83-30 0,-154 46 0,1 0 0,-1 0 0,1 0 0,-1 0 0,1 0 0,-1-1 0,0 1 0,1-1 0,-1 0 0,0 0 0,0 1 0,0-1 0,0-1 0,-1 1 0,1 0 0,-1 0 0,1-1 0,-1 1 0,0 0 0,1-3 0,-1 1 0,0 0 0,-1 0 0,1 0 0,-1 0 0,0 0 0,0 0 0,-1 1 0,1-1 0,-1 0 0,0 0 0,0 0 0,-2-5 0,-5-9 0,-1 1 0,0 0 0,-1 1 0,-18-22 0,26 35 0,-27-37 126,11 13-440,-2 1 0,-1 1 0,-26-24 0,1 1-5060,22 17 5234,-37-63 0,36 56 2298,-2 1-1,-37-38 0,46 54-1845,-1 2-312,0 0 0,-32-22 0,36 30 0,1 0 0,0-1 0,1 0 0,0-1 0,1-1 0,-19-28 0,29 38 0,-1 0 0,0-1 0,0 1 0,0 1 0,0-1 0,0 0 0,-1 1 0,1-1 0,-1 1 0,0 0 0,0 1 0,0-1 0,-1 1 0,-4-3 0,6 4 0,-1 0 0,1 1 0,-1-1 0,0 1 0,1 0 0,-1 0 0,0 0 0,1 0 0,-1 1 0,0-1 0,1 1 0,-1 0 0,1 0 0,-1 0 0,1 1 0,0-1 0,0 1 0,-1 0 0,-4 3 0,-38 30 315,33-24-875,-2 0 0,-23 13 0,19-15-6266</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6T13:44:18.057"/>
    </inkml:context>
    <inkml:brush xml:id="br0">
      <inkml:brushProperty name="width" value="0.05" units="cm"/>
      <inkml:brushProperty name="height" value="0.05" units="cm"/>
      <inkml:brushProperty name="color" value="#E71224"/>
    </inkml:brush>
  </inkml:definitions>
  <inkml:trace contextRef="#ctx0" brushRef="#br0">0 1 24575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6T13:45:11.379"/>
    </inkml:context>
    <inkml:brush xml:id="br0">
      <inkml:brushProperty name="width" value="0.05" units="cm"/>
      <inkml:brushProperty name="height" value="0.05" units="cm"/>
      <inkml:brushProperty name="color" value="#E71224"/>
    </inkml:brush>
  </inkml:definitions>
  <inkml:trace contextRef="#ctx0" brushRef="#br0">1 0 24575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6T13:45:19.051"/>
    </inkml:context>
    <inkml:brush xml:id="br0">
      <inkml:brushProperty name="width" value="0.05" units="cm"/>
      <inkml:brushProperty name="height" value="0.05" units="cm"/>
      <inkml:brushProperty name="color" value="#E71224"/>
    </inkml:brush>
  </inkml:definitions>
  <inkml:trace contextRef="#ctx0" brushRef="#br0">0 0 24575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6T13:45:19.423"/>
    </inkml:context>
    <inkml:brush xml:id="br0">
      <inkml:brushProperty name="width" value="0.05" units="cm"/>
      <inkml:brushProperty name="height" value="0.05" units="cm"/>
      <inkml:brushProperty name="color" value="#E71224"/>
    </inkml:brush>
  </inkml:definitions>
  <inkml:trace contextRef="#ctx0" brushRef="#br0">0 0 24575</inkml:trace>
  <inkml:trace contextRef="#ctx0" brushRef="#br0" timeOffset="1">0 0 24575</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6T13:45:22.716"/>
    </inkml:context>
    <inkml:brush xml:id="br0">
      <inkml:brushProperty name="width" value="0.05" units="cm"/>
      <inkml:brushProperty name="height" value="0.05" units="cm"/>
      <inkml:brushProperty name="color" value="#E71224"/>
    </inkml:brush>
  </inkml:definitions>
  <inkml:trace contextRef="#ctx0" brushRef="#br0">1 0 24575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E3D64-00D8-48A8-AF00-0E5FBF6C9760}" type="datetimeFigureOut">
              <a:rPr lang="en-GB" smtClean="0"/>
              <a:t>16/02/2022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F858ED-7EB8-48F4-A5FD-4E780E0AFF2F}" type="slidenum">
              <a:rPr lang="en-GB" smtClean="0"/>
              <a:t>‹#›</a:t>
            </a:fld>
            <a:endParaRPr lang="en-GB"/>
          </a:p>
        </p:txBody>
      </p:sp>
    </p:spTree>
    <p:extLst>
      <p:ext uri="{BB962C8B-B14F-4D97-AF65-F5344CB8AC3E}">
        <p14:creationId xmlns:p14="http://schemas.microsoft.com/office/powerpoint/2010/main" val="12719312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uk.practicallaw.thomsonreuters.com/7-107-6712?transitionType=Default&amp;contextData=(sc.Default)&amp;firstPage=true"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ab.gov.tr/files/EKYB/egitim_materyalleri/main_characteristics_of_eu_law.pdf"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Indirect effect (EU) | Practical Law (thomsonreuters.com)</a:t>
            </a:r>
            <a:r>
              <a:rPr lang="en-GB" dirty="0"/>
              <a:t> </a:t>
            </a:r>
          </a:p>
          <a:p>
            <a:endParaRPr lang="en-GB" dirty="0"/>
          </a:p>
        </p:txBody>
      </p:sp>
      <p:sp>
        <p:nvSpPr>
          <p:cNvPr id="4" name="Slide Number Placeholder 3"/>
          <p:cNvSpPr>
            <a:spLocks noGrp="1"/>
          </p:cNvSpPr>
          <p:nvPr>
            <p:ph type="sldNum" sz="quarter" idx="5"/>
          </p:nvPr>
        </p:nvSpPr>
        <p:spPr/>
        <p:txBody>
          <a:bodyPr/>
          <a:lstStyle/>
          <a:p>
            <a:fld id="{A1F858ED-7EB8-48F4-A5FD-4E780E0AFF2F}" type="slidenum">
              <a:rPr lang="en-GB" smtClean="0"/>
              <a:t>5</a:t>
            </a:fld>
            <a:endParaRPr lang="en-GB"/>
          </a:p>
        </p:txBody>
      </p:sp>
    </p:spTree>
    <p:extLst>
      <p:ext uri="{BB962C8B-B14F-4D97-AF65-F5344CB8AC3E}">
        <p14:creationId xmlns:p14="http://schemas.microsoft.com/office/powerpoint/2010/main" val="2745133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Microsoft PowerPoint - Main characteristics of EU law </a:t>
            </a:r>
            <a:r>
              <a:rPr lang="en-GB" dirty="0" err="1">
                <a:hlinkClick r:id="rId3"/>
              </a:rPr>
              <a:t>TKR_Ankara</a:t>
            </a:r>
            <a:r>
              <a:rPr lang="en-GB" dirty="0">
                <a:hlinkClick r:id="rId3"/>
              </a:rPr>
              <a:t> May 2011 [</a:t>
            </a:r>
            <a:r>
              <a:rPr lang="en-GB" dirty="0" err="1">
                <a:hlinkClick r:id="rId3"/>
              </a:rPr>
              <a:t>Uyumluluk</a:t>
            </a:r>
            <a:r>
              <a:rPr lang="en-GB" dirty="0">
                <a:hlinkClick r:id="rId3"/>
              </a:rPr>
              <a:t> </a:t>
            </a:r>
            <a:r>
              <a:rPr lang="en-GB" dirty="0" err="1">
                <a:hlinkClick r:id="rId3"/>
              </a:rPr>
              <a:t>Modu</a:t>
            </a:r>
            <a:r>
              <a:rPr lang="en-GB" dirty="0">
                <a:hlinkClick r:id="rId3"/>
              </a:rPr>
              <a:t>] (ab.gov.tr)</a:t>
            </a:r>
            <a:endParaRPr lang="en-GB" dirty="0"/>
          </a:p>
        </p:txBody>
      </p:sp>
      <p:sp>
        <p:nvSpPr>
          <p:cNvPr id="4" name="Slide Number Placeholder 3"/>
          <p:cNvSpPr>
            <a:spLocks noGrp="1"/>
          </p:cNvSpPr>
          <p:nvPr>
            <p:ph type="sldNum" sz="quarter" idx="5"/>
          </p:nvPr>
        </p:nvSpPr>
        <p:spPr/>
        <p:txBody>
          <a:bodyPr/>
          <a:lstStyle/>
          <a:p>
            <a:fld id="{A1F858ED-7EB8-48F4-A5FD-4E780E0AFF2F}" type="slidenum">
              <a:rPr lang="en-GB" smtClean="0"/>
              <a:t>6</a:t>
            </a:fld>
            <a:endParaRPr lang="en-GB"/>
          </a:p>
        </p:txBody>
      </p:sp>
    </p:spTree>
    <p:extLst>
      <p:ext uri="{BB962C8B-B14F-4D97-AF65-F5344CB8AC3E}">
        <p14:creationId xmlns:p14="http://schemas.microsoft.com/office/powerpoint/2010/main" val="27286699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ELOG case – ‘’Means that they should not, prior to the expiry of the implementation, interpret national law in a manner that might compromise the objectives of the directive when the implementation period has then expired. . Removes the difference between  directives and regulations, which is the implementation period’’.</a:t>
            </a:r>
          </a:p>
          <a:p>
            <a:endParaRPr lang="en-GB" dirty="0"/>
          </a:p>
          <a:p>
            <a:r>
              <a:rPr lang="en-GB" dirty="0"/>
              <a:t>‘’ in other words, the directive constitutes a specific , application of the general principle of equal treatment and it is the general principle that applies directly between parties, not the directive’’. </a:t>
            </a:r>
          </a:p>
          <a:p>
            <a:endParaRPr lang="en-GB" dirty="0"/>
          </a:p>
        </p:txBody>
      </p:sp>
      <p:sp>
        <p:nvSpPr>
          <p:cNvPr id="4" name="Slide Number Placeholder 3"/>
          <p:cNvSpPr>
            <a:spLocks noGrp="1"/>
          </p:cNvSpPr>
          <p:nvPr>
            <p:ph type="sldNum" sz="quarter" idx="5"/>
          </p:nvPr>
        </p:nvSpPr>
        <p:spPr/>
        <p:txBody>
          <a:bodyPr/>
          <a:lstStyle/>
          <a:p>
            <a:fld id="{A1F858ED-7EB8-48F4-A5FD-4E780E0AFF2F}" type="slidenum">
              <a:rPr lang="en-GB" smtClean="0"/>
              <a:t>8</a:t>
            </a:fld>
            <a:endParaRPr lang="en-GB"/>
          </a:p>
        </p:txBody>
      </p:sp>
    </p:spTree>
    <p:extLst>
      <p:ext uri="{BB962C8B-B14F-4D97-AF65-F5344CB8AC3E}">
        <p14:creationId xmlns:p14="http://schemas.microsoft.com/office/powerpoint/2010/main" val="3502489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1F858ED-7EB8-48F4-A5FD-4E780E0AFF2F}" type="slidenum">
              <a:rPr lang="en-GB" smtClean="0"/>
              <a:t>10</a:t>
            </a:fld>
            <a:endParaRPr lang="en-GB"/>
          </a:p>
        </p:txBody>
      </p:sp>
    </p:spTree>
    <p:extLst>
      <p:ext uri="{BB962C8B-B14F-4D97-AF65-F5344CB8AC3E}">
        <p14:creationId xmlns:p14="http://schemas.microsoft.com/office/powerpoint/2010/main" val="1636516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Liability without breach can happen. </a:t>
            </a:r>
          </a:p>
          <a:p>
            <a:r>
              <a:rPr lang="en-GB" dirty="0"/>
              <a:t>Article 258 TFEU. </a:t>
            </a:r>
          </a:p>
          <a:p>
            <a:r>
              <a:rPr lang="en-GB" dirty="0"/>
              <a:t>If the breach can be proven then – ‘’the damages arise from the date of infringement.’’</a:t>
            </a:r>
          </a:p>
          <a:p>
            <a:endParaRPr lang="en-GB" dirty="0"/>
          </a:p>
          <a:p>
            <a:r>
              <a:rPr lang="en-GB" dirty="0"/>
              <a:t>‘’Extended to determined liability between private parties’’</a:t>
            </a:r>
          </a:p>
          <a:p>
            <a:r>
              <a:rPr lang="en-GB" dirty="0"/>
              <a:t>‘’State liability also applies to a breach of EU law rights by the judiciary’’ </a:t>
            </a:r>
          </a:p>
          <a:p>
            <a:endParaRPr lang="en-GB" dirty="0"/>
          </a:p>
          <a:p>
            <a:r>
              <a:rPr lang="en-GB" dirty="0"/>
              <a:t>C-224/01 Gerhard </a:t>
            </a:r>
            <a:r>
              <a:rPr lang="en-GB" dirty="0" err="1"/>
              <a:t>Kobler</a:t>
            </a:r>
            <a:r>
              <a:rPr lang="en-GB" dirty="0"/>
              <a:t> v Republic of Austria. </a:t>
            </a:r>
          </a:p>
          <a:p>
            <a:endParaRPr lang="en-GB" dirty="0"/>
          </a:p>
          <a:p>
            <a:endParaRPr lang="en-GB" dirty="0"/>
          </a:p>
        </p:txBody>
      </p:sp>
      <p:sp>
        <p:nvSpPr>
          <p:cNvPr id="4" name="Slide Number Placeholder 3"/>
          <p:cNvSpPr>
            <a:spLocks noGrp="1"/>
          </p:cNvSpPr>
          <p:nvPr>
            <p:ph type="sldNum" sz="quarter" idx="5"/>
          </p:nvPr>
        </p:nvSpPr>
        <p:spPr/>
        <p:txBody>
          <a:bodyPr/>
          <a:lstStyle/>
          <a:p>
            <a:fld id="{F751AFB1-1A0D-4465-9C69-5C319B14D7BF}" type="slidenum">
              <a:rPr lang="en-US" smtClean="0"/>
              <a:t>13</a:t>
            </a:fld>
            <a:endParaRPr lang="en-US" dirty="0"/>
          </a:p>
        </p:txBody>
      </p:sp>
    </p:spTree>
    <p:extLst>
      <p:ext uri="{BB962C8B-B14F-4D97-AF65-F5344CB8AC3E}">
        <p14:creationId xmlns:p14="http://schemas.microsoft.com/office/powerpoint/2010/main" val="3952563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5312CC5-8020-4760-B64F-E384BCE17FB2}"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748221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312CC5-8020-4760-B64F-E384BCE17FB2}"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3156150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312CC5-8020-4760-B64F-E384BCE17FB2}"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1003791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312CC5-8020-4760-B64F-E384BCE17FB2}" type="datetimeFigureOut">
              <a:rPr lang="en-GB" smtClean="0"/>
              <a:t>16/02/2022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3542684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312CC5-8020-4760-B64F-E384BCE17FB2}" type="datetimeFigureOut">
              <a:rPr lang="en-GB" smtClean="0"/>
              <a:t>16/02/2022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183567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312CC5-8020-4760-B64F-E384BCE17FB2}" type="datetimeFigureOut">
              <a:rPr lang="en-GB" smtClean="0"/>
              <a:t>16/02/2022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3791387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312CC5-8020-4760-B64F-E384BCE17FB2}" type="datetimeFigureOut">
              <a:rPr lang="en-GB" smtClean="0"/>
              <a:t>16/02/2022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3564271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5312CC5-8020-4760-B64F-E384BCE17FB2}" type="datetimeFigureOut">
              <a:rPr lang="en-GB" smtClean="0"/>
              <a:t>16/02/2022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3368361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95312CC5-8020-4760-B64F-E384BCE17FB2}" type="datetimeFigureOut">
              <a:rPr lang="en-GB" smtClean="0"/>
              <a:t>16/02/2022</a:t>
            </a:fld>
            <a:endParaRPr lang="en-GB"/>
          </a:p>
        </p:txBody>
      </p:sp>
      <p:sp>
        <p:nvSpPr>
          <p:cNvPr id="6" name="Footer Placeholder 5"/>
          <p:cNvSpPr>
            <a:spLocks noGrp="1"/>
          </p:cNvSpPr>
          <p:nvPr>
            <p:ph type="ftr" sz="quarter" idx="11"/>
          </p:nvPr>
        </p:nvSpPr>
        <p:spPr>
          <a:xfrm>
            <a:off x="590396" y="6041362"/>
            <a:ext cx="3295413" cy="365125"/>
          </a:xfrm>
        </p:spPr>
        <p:txBody>
          <a:bodyPr/>
          <a:lstStyle/>
          <a:p>
            <a:endParaRPr lang="en-GB"/>
          </a:p>
        </p:txBody>
      </p:sp>
      <p:sp>
        <p:nvSpPr>
          <p:cNvPr id="7" name="Slide Number Placeholder 6"/>
          <p:cNvSpPr>
            <a:spLocks noGrp="1"/>
          </p:cNvSpPr>
          <p:nvPr>
            <p:ph type="sldNum" sz="quarter" idx="12"/>
          </p:nvPr>
        </p:nvSpPr>
        <p:spPr>
          <a:xfrm>
            <a:off x="4862689" y="5915888"/>
            <a:ext cx="1062155" cy="490599"/>
          </a:xfrm>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2090433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5312CC5-8020-4760-B64F-E384BCE17FB2}" type="datetimeFigureOut">
              <a:rPr lang="en-GB" smtClean="0"/>
              <a:t>16/02/2022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2013972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95312CC5-8020-4760-B64F-E384BCE17FB2}"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2242286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95312CC5-8020-4760-B64F-E384BCE17FB2}" type="datetimeFigureOut">
              <a:rPr lang="en-GB" smtClean="0"/>
              <a:t>16/02/2022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16801655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312CC5-8020-4760-B64F-E384BCE17FB2}"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40501158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312CC5-8020-4760-B64F-E384BCE17FB2}"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9B85FB-02D9-494C-8AEB-6531C618C25F}" type="slidenum">
              <a:rPr lang="en-GB" smtClean="0"/>
              <a:t>‹#›</a:t>
            </a:fld>
            <a:endParaRPr lang="en-GB"/>
          </a:p>
        </p:txBody>
      </p:sp>
    </p:spTree>
    <p:extLst>
      <p:ext uri="{BB962C8B-B14F-4D97-AF65-F5344CB8AC3E}">
        <p14:creationId xmlns:p14="http://schemas.microsoft.com/office/powerpoint/2010/main" val="546248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ection break">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2F236E68-2CF8-44ED-939D-0302808CE819}"/>
              </a:ext>
            </a:extLst>
          </p:cNvPr>
          <p:cNvSpPr>
            <a:spLocks noGrp="1"/>
          </p:cNvSpPr>
          <p:nvPr>
            <p:ph type="pic" sz="quarter" idx="13"/>
          </p:nvPr>
        </p:nvSpPr>
        <p:spPr>
          <a:xfrm>
            <a:off x="0" y="0"/>
            <a:ext cx="12188370" cy="6858000"/>
          </a:xfrm>
          <a:custGeom>
            <a:avLst/>
            <a:gdLst>
              <a:gd name="connsiteX0" fmla="*/ 0 w 12188370"/>
              <a:gd name="connsiteY0" fmla="*/ 0 h 6858000"/>
              <a:gd name="connsiteX1" fmla="*/ 12188370 w 12188370"/>
              <a:gd name="connsiteY1" fmla="*/ 0 h 6858000"/>
              <a:gd name="connsiteX2" fmla="*/ 12188370 w 12188370"/>
              <a:gd name="connsiteY2" fmla="*/ 6858000 h 6858000"/>
              <a:gd name="connsiteX3" fmla="*/ 0 w 12188370"/>
              <a:gd name="connsiteY3" fmla="*/ 6858000 h 6858000"/>
              <a:gd name="connsiteX4" fmla="*/ 0 w 12188370"/>
              <a:gd name="connsiteY4" fmla="*/ 843875 h 6858000"/>
              <a:gd name="connsiteX5" fmla="*/ 8473201 w 12188370"/>
              <a:gd name="connsiteY5" fmla="*/ 843875 h 6858000"/>
              <a:gd name="connsiteX6" fmla="*/ 8473201 w 12188370"/>
              <a:gd name="connsiteY6" fmla="*/ 816443 h 6858000"/>
              <a:gd name="connsiteX7" fmla="*/ 0 w 12188370"/>
              <a:gd name="connsiteY7" fmla="*/ 8164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370" h="6858000">
                <a:moveTo>
                  <a:pt x="0" y="0"/>
                </a:moveTo>
                <a:lnTo>
                  <a:pt x="12188370" y="0"/>
                </a:lnTo>
                <a:lnTo>
                  <a:pt x="12188370" y="6858000"/>
                </a:lnTo>
                <a:lnTo>
                  <a:pt x="0" y="6858000"/>
                </a:lnTo>
                <a:lnTo>
                  <a:pt x="0" y="843875"/>
                </a:lnTo>
                <a:lnTo>
                  <a:pt x="8473201" y="843875"/>
                </a:lnTo>
                <a:lnTo>
                  <a:pt x="8473201" y="816443"/>
                </a:lnTo>
                <a:lnTo>
                  <a:pt x="0" y="816443"/>
                </a:lnTo>
                <a:close/>
              </a:path>
            </a:pathLst>
          </a:custGeom>
        </p:spPr>
        <p:txBody>
          <a:bodyPr wrap="square">
            <a:noAutofit/>
          </a:bodyPr>
          <a:lstStyle/>
          <a:p>
            <a:r>
              <a:rPr lang="en-US"/>
              <a:t>Click icon to add picture</a:t>
            </a:r>
            <a:endParaRPr lang="en-US" dirty="0"/>
          </a:p>
        </p:txBody>
      </p:sp>
      <p:sp>
        <p:nvSpPr>
          <p:cNvPr id="2" name="Title 1">
            <a:extLst>
              <a:ext uri="{FF2B5EF4-FFF2-40B4-BE49-F238E27FC236}">
                <a16:creationId xmlns:a16="http://schemas.microsoft.com/office/drawing/2014/main" id="{532F3A8F-B976-406D-827A-8714EFF80344}"/>
              </a:ext>
            </a:extLst>
          </p:cNvPr>
          <p:cNvSpPr>
            <a:spLocks noGrp="1"/>
          </p:cNvSpPr>
          <p:nvPr>
            <p:ph type="title" hasCustomPrompt="1"/>
          </p:nvPr>
        </p:nvSpPr>
        <p:spPr>
          <a:xfrm>
            <a:off x="1256275" y="2276439"/>
            <a:ext cx="9679448" cy="2868439"/>
          </a:xfrm>
        </p:spPr>
        <p:txBody>
          <a:bodyPr anchor="b">
            <a:noAutofit/>
          </a:bodyPr>
          <a:lstStyle>
            <a:lvl1pPr algn="l">
              <a:defRPr lang="en-US" sz="7200" b="1" kern="1200" cap="all" dirty="0">
                <a:solidFill>
                  <a:schemeClr val="bg1"/>
                </a:solidFill>
                <a:latin typeface="+mj-lt"/>
                <a:ea typeface="+mj-ea"/>
                <a:cs typeface="+mj-cs"/>
              </a:defRPr>
            </a:lvl1pPr>
          </a:lstStyle>
          <a:p>
            <a:r>
              <a:rPr lang="en-US" dirty="0"/>
              <a:t>CLICK TO EDIT MASTER TITLE STYLE</a:t>
            </a:r>
          </a:p>
        </p:txBody>
      </p:sp>
      <p:sp>
        <p:nvSpPr>
          <p:cNvPr id="13" name="Text Placeholder 3">
            <a:extLst>
              <a:ext uri="{FF2B5EF4-FFF2-40B4-BE49-F238E27FC236}">
                <a16:creationId xmlns:a16="http://schemas.microsoft.com/office/drawing/2014/main" id="{91D9E9B9-E0A7-4C75-946E-BBAEBCC2CA6A}"/>
              </a:ext>
            </a:extLst>
          </p:cNvPr>
          <p:cNvSpPr>
            <a:spLocks noGrp="1"/>
          </p:cNvSpPr>
          <p:nvPr>
            <p:ph type="body" idx="14"/>
          </p:nvPr>
        </p:nvSpPr>
        <p:spPr>
          <a:xfrm>
            <a:off x="1256275" y="5098254"/>
            <a:ext cx="9679449" cy="750259"/>
          </a:xfrm>
        </p:spPr>
        <p:txBody>
          <a:bodyPr vert="horz" lIns="91440" tIns="45720" rIns="91440" bIns="45720" rtlCol="0" anchor="ctr">
            <a:normAutofit/>
          </a:bodyPr>
          <a:lstStyle>
            <a:lvl1pPr marL="0" indent="0">
              <a:buNone/>
              <a:defRPr sz="2000">
                <a:solidFill>
                  <a:schemeClr val="bg1"/>
                </a:solidFill>
              </a:defRPr>
            </a:lvl1pPr>
          </a:lstStyle>
          <a:p>
            <a:pPr lvl="0"/>
            <a:r>
              <a:rPr lang="en-US" sz="2000" kern="1200">
                <a:solidFill>
                  <a:srgbClr val="FFFFFF"/>
                </a:solidFill>
                <a:latin typeface="+mn-lt"/>
                <a:ea typeface="+mn-ea"/>
                <a:cs typeface="+mn-cs"/>
              </a:rPr>
              <a:t>Click to edit Master text styles</a:t>
            </a:r>
          </a:p>
        </p:txBody>
      </p:sp>
      <p:cxnSp>
        <p:nvCxnSpPr>
          <p:cNvPr id="6" name="Straight Connector 5">
            <a:extLst>
              <a:ext uri="{FF2B5EF4-FFF2-40B4-BE49-F238E27FC236}">
                <a16:creationId xmlns:a16="http://schemas.microsoft.com/office/drawing/2014/main" id="{03C6873F-B921-4626-97A7-FD8E9398E4E7}"/>
              </a:ext>
            </a:extLst>
          </p:cNvPr>
          <p:cNvCxnSpPr>
            <a:cxnSpLocks/>
          </p:cNvCxnSpPr>
          <p:nvPr userDrawn="1"/>
        </p:nvCxnSpPr>
        <p:spPr>
          <a:xfrm flipH="1">
            <a:off x="-10886" y="821523"/>
            <a:ext cx="847320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Graphic 13">
            <a:extLst>
              <a:ext uri="{FF2B5EF4-FFF2-40B4-BE49-F238E27FC236}">
                <a16:creationId xmlns:a16="http://schemas.microsoft.com/office/drawing/2014/main" id="{275D0799-1240-4A8C-98BF-96679D262568}"/>
              </a:ext>
            </a:extLst>
          </p:cNvPr>
          <p:cNvSpPr/>
          <p:nvPr userDrawn="1"/>
        </p:nvSpPr>
        <p:spPr>
          <a:xfrm>
            <a:off x="544954" y="2865643"/>
            <a:ext cx="146329" cy="157937"/>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9" name="Graphic 12">
            <a:extLst>
              <a:ext uri="{FF2B5EF4-FFF2-40B4-BE49-F238E27FC236}">
                <a16:creationId xmlns:a16="http://schemas.microsoft.com/office/drawing/2014/main" id="{3F7A1898-37E9-4DF7-9E1E-A5D41681C6D9}"/>
              </a:ext>
            </a:extLst>
          </p:cNvPr>
          <p:cNvSpPr/>
          <p:nvPr userDrawn="1"/>
        </p:nvSpPr>
        <p:spPr>
          <a:xfrm>
            <a:off x="903734" y="3094942"/>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9" name="Graphic 15">
            <a:extLst>
              <a:ext uri="{FF2B5EF4-FFF2-40B4-BE49-F238E27FC236}">
                <a16:creationId xmlns:a16="http://schemas.microsoft.com/office/drawing/2014/main" id="{DA49FC99-340D-4901-98CD-6C4D1941C969}"/>
              </a:ext>
            </a:extLst>
          </p:cNvPr>
          <p:cNvSpPr/>
          <p:nvPr userDrawn="1"/>
        </p:nvSpPr>
        <p:spPr>
          <a:xfrm>
            <a:off x="532920" y="3619230"/>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3907387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GB"/>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95312CC5-8020-4760-B64F-E384BCE17FB2}" type="datetimeFigureOut">
              <a:rPr lang="en-GB" smtClean="0"/>
              <a:t>16/02/2022</a:t>
            </a:fld>
            <a:endParaRPr lang="en-GB"/>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E49B85FB-02D9-494C-8AEB-6531C618C25F}" type="slidenum">
              <a:rPr lang="en-GB" smtClean="0"/>
              <a:t>‹#›</a:t>
            </a:fld>
            <a:endParaRPr lang="en-GB"/>
          </a:p>
        </p:txBody>
      </p:sp>
    </p:spTree>
    <p:extLst>
      <p:ext uri="{BB962C8B-B14F-4D97-AF65-F5344CB8AC3E}">
        <p14:creationId xmlns:p14="http://schemas.microsoft.com/office/powerpoint/2010/main" val="22304430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Rusup3Pm22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eg"/><Relationship Id="rId7" Type="http://schemas.openxmlformats.org/officeDocument/2006/relationships/diagramColors" Target="../diagrams/colors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QXo4aDceRFo" TargetMode="External"/><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diagramLayout" Target="../diagrams/layout6.xml"/><Relationship Id="rId7" Type="http://schemas.openxmlformats.org/officeDocument/2006/relationships/image" Target="../media/image3.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jpeg"/><Relationship Id="rId7" Type="http://schemas.openxmlformats.org/officeDocument/2006/relationships/diagramColors" Target="../diagrams/colors7.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image" Target="../media/image10.png"/><Relationship Id="rId3" Type="http://schemas.openxmlformats.org/officeDocument/2006/relationships/customXml" Target="../ink/ink1.xml"/><Relationship Id="rId7" Type="http://schemas.openxmlformats.org/officeDocument/2006/relationships/image" Target="../media/image8.png"/><Relationship Id="rId12" Type="http://schemas.openxmlformats.org/officeDocument/2006/relationships/customXml" Target="../ink/ink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9.png"/><Relationship Id="rId5" Type="http://schemas.openxmlformats.org/officeDocument/2006/relationships/customXml" Target="../ink/ink2.xml"/><Relationship Id="rId10" Type="http://schemas.openxmlformats.org/officeDocument/2006/relationships/customXml" Target="../ink/ink5.xml"/><Relationship Id="rId4" Type="http://schemas.openxmlformats.org/officeDocument/2006/relationships/image" Target="../media/image6.png"/><Relationship Id="rId9" Type="http://schemas.openxmlformats.org/officeDocument/2006/relationships/customXml" Target="../ink/ink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2B4CD-5C53-4F10-A18D-4DF6D61DCE85}"/>
              </a:ext>
            </a:extLst>
          </p:cNvPr>
          <p:cNvSpPr>
            <a:spLocks noGrp="1"/>
          </p:cNvSpPr>
          <p:nvPr>
            <p:ph type="ctrTitle"/>
          </p:nvPr>
        </p:nvSpPr>
        <p:spPr/>
        <p:txBody>
          <a:bodyPr/>
          <a:lstStyle/>
          <a:p>
            <a:pPr algn="ctr"/>
            <a:r>
              <a:rPr lang="en-GB" i="1" u="sng" dirty="0"/>
              <a:t>Indirect effect and state liability  </a:t>
            </a:r>
          </a:p>
        </p:txBody>
      </p:sp>
      <p:sp>
        <p:nvSpPr>
          <p:cNvPr id="3" name="Subtitle 2">
            <a:extLst>
              <a:ext uri="{FF2B5EF4-FFF2-40B4-BE49-F238E27FC236}">
                <a16:creationId xmlns:a16="http://schemas.microsoft.com/office/drawing/2014/main" id="{E0A16BB4-3D25-402A-9D19-1C3E8D071620}"/>
              </a:ext>
            </a:extLst>
          </p:cNvPr>
          <p:cNvSpPr>
            <a:spLocks noGrp="1"/>
          </p:cNvSpPr>
          <p:nvPr>
            <p:ph type="subTitle" idx="1"/>
          </p:nvPr>
        </p:nvSpPr>
        <p:spPr/>
        <p:txBody>
          <a:bodyPr/>
          <a:lstStyle/>
          <a:p>
            <a:r>
              <a:rPr lang="en-GB" dirty="0"/>
              <a:t>By Zita Draper </a:t>
            </a:r>
          </a:p>
        </p:txBody>
      </p:sp>
    </p:spTree>
    <p:extLst>
      <p:ext uri="{BB962C8B-B14F-4D97-AF65-F5344CB8AC3E}">
        <p14:creationId xmlns:p14="http://schemas.microsoft.com/office/powerpoint/2010/main" val="2731506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DB1E1-9F65-458C-B324-E985675F3669}"/>
              </a:ext>
            </a:extLst>
          </p:cNvPr>
          <p:cNvSpPr>
            <a:spLocks noGrp="1"/>
          </p:cNvSpPr>
          <p:nvPr>
            <p:ph type="title"/>
          </p:nvPr>
        </p:nvSpPr>
        <p:spPr/>
        <p:txBody>
          <a:bodyPr/>
          <a:lstStyle/>
          <a:p>
            <a:pPr algn="ctr"/>
            <a:r>
              <a:rPr lang="en-GB" i="1" u="sng" dirty="0"/>
              <a:t>Content </a:t>
            </a:r>
          </a:p>
        </p:txBody>
      </p:sp>
      <p:graphicFrame>
        <p:nvGraphicFramePr>
          <p:cNvPr id="5" name="Content Placeholder 2">
            <a:extLst>
              <a:ext uri="{FF2B5EF4-FFF2-40B4-BE49-F238E27FC236}">
                <a16:creationId xmlns:a16="http://schemas.microsoft.com/office/drawing/2014/main" id="{898CCBFE-9C89-4B3D-BCC0-9E2B5EEBB29E}"/>
              </a:ext>
            </a:extLst>
          </p:cNvPr>
          <p:cNvGraphicFramePr>
            <a:graphicFrameLocks noGrp="1"/>
          </p:cNvGraphicFramePr>
          <p:nvPr>
            <p:ph idx="1"/>
            <p:extLst>
              <p:ext uri="{D42A27DB-BD31-4B8C-83A1-F6EECF244321}">
                <p14:modId xmlns:p14="http://schemas.microsoft.com/office/powerpoint/2010/main" val="3971051026"/>
              </p:ext>
            </p:extLst>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5707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02EEF-E80E-4D96-8E84-445543BB61C9}"/>
              </a:ext>
            </a:extLst>
          </p:cNvPr>
          <p:cNvSpPr>
            <a:spLocks noGrp="1"/>
          </p:cNvSpPr>
          <p:nvPr>
            <p:ph type="title"/>
          </p:nvPr>
        </p:nvSpPr>
        <p:spPr/>
        <p:txBody>
          <a:bodyPr/>
          <a:lstStyle/>
          <a:p>
            <a:pPr algn="ctr"/>
            <a:r>
              <a:rPr lang="en-GB" i="1" u="sng" dirty="0"/>
              <a:t>Aims and Learning Objectives </a:t>
            </a:r>
          </a:p>
        </p:txBody>
      </p:sp>
      <p:sp>
        <p:nvSpPr>
          <p:cNvPr id="3" name="Content Placeholder 2">
            <a:extLst>
              <a:ext uri="{FF2B5EF4-FFF2-40B4-BE49-F238E27FC236}">
                <a16:creationId xmlns:a16="http://schemas.microsoft.com/office/drawing/2014/main" id="{94AF39BB-F658-4564-AF68-682C05A7C294}"/>
              </a:ext>
            </a:extLst>
          </p:cNvPr>
          <p:cNvSpPr>
            <a:spLocks noGrp="1"/>
          </p:cNvSpPr>
          <p:nvPr>
            <p:ph idx="1"/>
          </p:nvPr>
        </p:nvSpPr>
        <p:spPr/>
        <p:txBody>
          <a:bodyPr/>
          <a:lstStyle/>
          <a:p>
            <a:r>
              <a:rPr lang="en-GB" dirty="0"/>
              <a:t>The aim of todays session is to recap the lecture content. </a:t>
            </a:r>
          </a:p>
          <a:p>
            <a:r>
              <a:rPr lang="en-GB" dirty="0"/>
              <a:t>By the end of today’s session students should be able to understand indirect effect and state liability and apply what has been learnt to the activities set. </a:t>
            </a:r>
          </a:p>
        </p:txBody>
      </p:sp>
    </p:spTree>
    <p:extLst>
      <p:ext uri="{BB962C8B-B14F-4D97-AF65-F5344CB8AC3E}">
        <p14:creationId xmlns:p14="http://schemas.microsoft.com/office/powerpoint/2010/main" val="2482241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0C7851-A7C4-44EF-8F4D-1A78946C1FE7}"/>
              </a:ext>
            </a:extLst>
          </p:cNvPr>
          <p:cNvSpPr>
            <a:spLocks noGrp="1"/>
          </p:cNvSpPr>
          <p:nvPr>
            <p:ph type="ctrTitle"/>
          </p:nvPr>
        </p:nvSpPr>
        <p:spPr/>
        <p:txBody>
          <a:bodyPr/>
          <a:lstStyle/>
          <a:p>
            <a:pPr algn="ctr"/>
            <a:r>
              <a:rPr lang="en-GB" i="1" u="sng" dirty="0"/>
              <a:t>Indirect effect </a:t>
            </a:r>
          </a:p>
        </p:txBody>
      </p:sp>
    </p:spTree>
    <p:extLst>
      <p:ext uri="{BB962C8B-B14F-4D97-AF65-F5344CB8AC3E}">
        <p14:creationId xmlns:p14="http://schemas.microsoft.com/office/powerpoint/2010/main" val="104592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19818-96CB-4E6C-999A-891BA6AFAA78}"/>
              </a:ext>
            </a:extLst>
          </p:cNvPr>
          <p:cNvSpPr>
            <a:spLocks noGrp="1"/>
          </p:cNvSpPr>
          <p:nvPr>
            <p:ph type="title"/>
          </p:nvPr>
        </p:nvSpPr>
        <p:spPr>
          <a:xfrm>
            <a:off x="810000" y="447188"/>
            <a:ext cx="10571998" cy="970450"/>
          </a:xfrm>
        </p:spPr>
        <p:txBody>
          <a:bodyPr>
            <a:normAutofit/>
          </a:bodyPr>
          <a:lstStyle/>
          <a:p>
            <a:r>
              <a:rPr lang="en-GB" i="1" u="sng"/>
              <a:t>Indirect effect </a:t>
            </a:r>
          </a:p>
        </p:txBody>
      </p:sp>
      <p:graphicFrame>
        <p:nvGraphicFramePr>
          <p:cNvPr id="4" name="Content Placeholder 8">
            <a:extLst>
              <a:ext uri="{FF2B5EF4-FFF2-40B4-BE49-F238E27FC236}">
                <a16:creationId xmlns:a16="http://schemas.microsoft.com/office/drawing/2014/main" id="{C27D9368-BC4D-4E6E-955F-BF6D9A2F0C76}"/>
              </a:ext>
            </a:extLst>
          </p:cNvPr>
          <p:cNvGraphicFramePr>
            <a:graphicFrameLocks noGrp="1"/>
          </p:cNvGraphicFramePr>
          <p:nvPr>
            <p:ph idx="1"/>
            <p:extLst>
              <p:ext uri="{D42A27DB-BD31-4B8C-83A1-F6EECF244321}">
                <p14:modId xmlns:p14="http://schemas.microsoft.com/office/powerpoint/2010/main" val="3598046742"/>
              </p:ext>
            </p:extLst>
          </p:nvPr>
        </p:nvGraphicFramePr>
        <p:xfrm>
          <a:off x="819150" y="2548647"/>
          <a:ext cx="10553700" cy="3310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9402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7ECDC0E-177C-4397-A71F-F6EB6E5E2D4A}"/>
              </a:ext>
            </a:extLst>
          </p:cNvPr>
          <p:cNvSpPr>
            <a:spLocks noGrp="1"/>
          </p:cNvSpPr>
          <p:nvPr>
            <p:ph type="title"/>
          </p:nvPr>
        </p:nvSpPr>
        <p:spPr>
          <a:xfrm>
            <a:off x="451515" y="1734857"/>
            <a:ext cx="3765483" cy="3388287"/>
          </a:xfrm>
        </p:spPr>
        <p:txBody>
          <a:bodyPr anchor="ctr">
            <a:normAutofit/>
          </a:bodyPr>
          <a:lstStyle/>
          <a:p>
            <a:r>
              <a:rPr lang="en-GB" i="1" u="sng" dirty="0"/>
              <a:t>Indirect effect</a:t>
            </a:r>
          </a:p>
        </p:txBody>
      </p:sp>
      <p:sp>
        <p:nvSpPr>
          <p:cNvPr id="3" name="Content Placeholder 2">
            <a:extLst>
              <a:ext uri="{FF2B5EF4-FFF2-40B4-BE49-F238E27FC236}">
                <a16:creationId xmlns:a16="http://schemas.microsoft.com/office/drawing/2014/main" id="{3A99C066-5238-409C-BBA8-6B2E266A2A4B}"/>
              </a:ext>
            </a:extLst>
          </p:cNvPr>
          <p:cNvSpPr>
            <a:spLocks noGrp="1"/>
          </p:cNvSpPr>
          <p:nvPr>
            <p:ph idx="1"/>
          </p:nvPr>
        </p:nvSpPr>
        <p:spPr>
          <a:xfrm>
            <a:off x="6008068" y="978993"/>
            <a:ext cx="5365218" cy="4900014"/>
          </a:xfrm>
          <a:effectLst/>
        </p:spPr>
        <p:txBody>
          <a:bodyPr>
            <a:normAutofit/>
          </a:bodyPr>
          <a:lstStyle/>
          <a:p>
            <a:r>
              <a:rPr lang="en-GB" dirty="0"/>
              <a:t>National law needs to be interpreted in light to EU law. </a:t>
            </a:r>
          </a:p>
          <a:p>
            <a:endParaRPr lang="en-GB" dirty="0"/>
          </a:p>
        </p:txBody>
      </p:sp>
    </p:spTree>
    <p:extLst>
      <p:ext uri="{BB962C8B-B14F-4D97-AF65-F5344CB8AC3E}">
        <p14:creationId xmlns:p14="http://schemas.microsoft.com/office/powerpoint/2010/main" val="3085988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07B8023-1958-4A58-9E2C-7699159E5CB5}"/>
              </a:ext>
            </a:extLst>
          </p:cNvPr>
          <p:cNvSpPr>
            <a:spLocks noGrp="1"/>
          </p:cNvSpPr>
          <p:nvPr>
            <p:ph type="title"/>
          </p:nvPr>
        </p:nvSpPr>
        <p:spPr>
          <a:xfrm>
            <a:off x="451515" y="1734857"/>
            <a:ext cx="3765483" cy="3388287"/>
          </a:xfrm>
        </p:spPr>
        <p:txBody>
          <a:bodyPr anchor="ctr">
            <a:normAutofit/>
          </a:bodyPr>
          <a:lstStyle/>
          <a:p>
            <a:r>
              <a:rPr lang="en-GB" i="1" u="sng" dirty="0"/>
              <a:t>Indirect effect </a:t>
            </a:r>
            <a:endParaRPr lang="en-GB" i="1" u="sng"/>
          </a:p>
        </p:txBody>
      </p:sp>
      <p:sp>
        <p:nvSpPr>
          <p:cNvPr id="4" name="Content Placeholder 3">
            <a:extLst>
              <a:ext uri="{FF2B5EF4-FFF2-40B4-BE49-F238E27FC236}">
                <a16:creationId xmlns:a16="http://schemas.microsoft.com/office/drawing/2014/main" id="{78903537-57A0-43A3-BA2D-9DC44F15B071}"/>
              </a:ext>
            </a:extLst>
          </p:cNvPr>
          <p:cNvSpPr txBox="1">
            <a:spLocks noGrp="1"/>
          </p:cNvSpPr>
          <p:nvPr>
            <p:ph idx="1"/>
          </p:nvPr>
        </p:nvSpPr>
        <p:spPr>
          <a:xfrm>
            <a:off x="6008068" y="978993"/>
            <a:ext cx="5365218" cy="4900014"/>
          </a:xfrm>
          <a:prstGeom prst="rect">
            <a:avLst/>
          </a:prstGeom>
          <a:effectLst/>
        </p:spPr>
        <p:txBody>
          <a:bodyPr rtlCol="0">
            <a:normAutofit/>
          </a:bodyPr>
          <a:lstStyle/>
          <a:p>
            <a:r>
              <a:rPr lang="en-GB" b="1" dirty="0">
                <a:hlinkClick r:id="rId2">
                  <a:extLst>
                    <a:ext uri="{A12FA001-AC4F-418D-AE19-62706E023703}">
                      <ahyp:hlinkClr xmlns:ahyp="http://schemas.microsoft.com/office/drawing/2018/hyperlinkcolor" val="tx"/>
                    </a:ext>
                  </a:extLst>
                </a:hlinkClick>
              </a:rPr>
              <a:t>https://www.youtube.com/watch?v=Rusup3Pm22Y</a:t>
            </a:r>
            <a:r>
              <a:rPr lang="en-GB" b="1" dirty="0"/>
              <a:t> </a:t>
            </a:r>
          </a:p>
        </p:txBody>
      </p:sp>
    </p:spTree>
    <p:extLst>
      <p:ext uri="{BB962C8B-B14F-4D97-AF65-F5344CB8AC3E}">
        <p14:creationId xmlns:p14="http://schemas.microsoft.com/office/powerpoint/2010/main" val="1470959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2EAD4-D3BE-4E51-8435-9012BB082383}"/>
              </a:ext>
            </a:extLst>
          </p:cNvPr>
          <p:cNvSpPr>
            <a:spLocks noGrp="1"/>
          </p:cNvSpPr>
          <p:nvPr>
            <p:ph type="title"/>
          </p:nvPr>
        </p:nvSpPr>
        <p:spPr/>
        <p:txBody>
          <a:bodyPr/>
          <a:lstStyle/>
          <a:p>
            <a:pPr algn="ctr"/>
            <a:r>
              <a:rPr lang="en-GB" i="1" u="sng" dirty="0"/>
              <a:t>Indirect effect </a:t>
            </a:r>
          </a:p>
        </p:txBody>
      </p:sp>
      <p:graphicFrame>
        <p:nvGraphicFramePr>
          <p:cNvPr id="7" name="Content Placeholder 2">
            <a:extLst>
              <a:ext uri="{FF2B5EF4-FFF2-40B4-BE49-F238E27FC236}">
                <a16:creationId xmlns:a16="http://schemas.microsoft.com/office/drawing/2014/main" id="{E9818709-7ECD-4067-913E-48BA0B678AFB}"/>
              </a:ext>
            </a:extLst>
          </p:cNvPr>
          <p:cNvGraphicFramePr>
            <a:graphicFrameLocks noGrp="1"/>
          </p:cNvGraphicFramePr>
          <p:nvPr>
            <p:ph idx="1"/>
            <p:extLst>
              <p:ext uri="{D42A27DB-BD31-4B8C-83A1-F6EECF244321}">
                <p14:modId xmlns:p14="http://schemas.microsoft.com/office/powerpoint/2010/main" val="1182782206"/>
              </p:ext>
            </p:extLst>
          </p:nvPr>
        </p:nvGraphicFramePr>
        <p:xfrm>
          <a:off x="953946" y="2172866"/>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4530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3322B77-FA16-4D4E-BAA6-811C61DB3E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CA6EF34F-3BAD-4CD8-B05E-03BA773AE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50631" y="1050634"/>
            <a:ext cx="6857997" cy="4756735"/>
          </a:xfrm>
          <a:custGeom>
            <a:avLst/>
            <a:gdLst>
              <a:gd name="connsiteX0" fmla="*/ 6857997 w 6857997"/>
              <a:gd name="connsiteY0" fmla="*/ 0 h 4756735"/>
              <a:gd name="connsiteX1" fmla="*/ 6857997 w 6857997"/>
              <a:gd name="connsiteY1" fmla="*/ 4458285 h 4756735"/>
              <a:gd name="connsiteX2" fmla="*/ 4861980 w 6857997"/>
              <a:gd name="connsiteY2" fmla="*/ 4458285 h 4756735"/>
              <a:gd name="connsiteX3" fmla="*/ 4480980 w 6857997"/>
              <a:gd name="connsiteY3" fmla="*/ 4744036 h 4756735"/>
              <a:gd name="connsiteX4" fmla="*/ 4472514 w 6857997"/>
              <a:gd name="connsiteY4" fmla="*/ 4747210 h 4756735"/>
              <a:gd name="connsiteX5" fmla="*/ 4459814 w 6857997"/>
              <a:gd name="connsiteY5" fmla="*/ 4751973 h 4756735"/>
              <a:gd name="connsiteX6" fmla="*/ 4447114 w 6857997"/>
              <a:gd name="connsiteY6" fmla="*/ 4756735 h 4756735"/>
              <a:gd name="connsiteX7" fmla="*/ 4436530 w 6857997"/>
              <a:gd name="connsiteY7" fmla="*/ 4756735 h 4756735"/>
              <a:gd name="connsiteX8" fmla="*/ 4423830 w 6857997"/>
              <a:gd name="connsiteY8" fmla="*/ 4756735 h 4756735"/>
              <a:gd name="connsiteX9" fmla="*/ 4413247 w 6857997"/>
              <a:gd name="connsiteY9" fmla="*/ 4751973 h 4756735"/>
              <a:gd name="connsiteX10" fmla="*/ 4400547 w 6857997"/>
              <a:gd name="connsiteY10" fmla="*/ 4747210 h 4756735"/>
              <a:gd name="connsiteX11" fmla="*/ 4392080 w 6857997"/>
              <a:gd name="connsiteY11" fmla="*/ 4744036 h 4756735"/>
              <a:gd name="connsiteX12" fmla="*/ 4011080 w 6857997"/>
              <a:gd name="connsiteY12" fmla="*/ 4458285 h 4756735"/>
              <a:gd name="connsiteX13" fmla="*/ 0 w 6857997"/>
              <a:gd name="connsiteY13" fmla="*/ 4458285 h 4756735"/>
              <a:gd name="connsiteX14" fmla="*/ 1 w 6857997"/>
              <a:gd name="connsiteY14" fmla="*/ 0 h 4756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57997" h="4756735">
                <a:moveTo>
                  <a:pt x="6857997" y="0"/>
                </a:moveTo>
                <a:lnTo>
                  <a:pt x="6857997" y="4458285"/>
                </a:lnTo>
                <a:lnTo>
                  <a:pt x="4861980" y="4458285"/>
                </a:lnTo>
                <a:lnTo>
                  <a:pt x="4480980" y="4744036"/>
                </a:lnTo>
                <a:lnTo>
                  <a:pt x="4472514" y="4747210"/>
                </a:lnTo>
                <a:lnTo>
                  <a:pt x="4459814" y="4751973"/>
                </a:lnTo>
                <a:lnTo>
                  <a:pt x="4447114" y="4756735"/>
                </a:lnTo>
                <a:lnTo>
                  <a:pt x="4436530" y="4756735"/>
                </a:lnTo>
                <a:lnTo>
                  <a:pt x="4423830" y="4756735"/>
                </a:lnTo>
                <a:lnTo>
                  <a:pt x="4413247" y="4751973"/>
                </a:lnTo>
                <a:lnTo>
                  <a:pt x="4400547" y="4747210"/>
                </a:lnTo>
                <a:lnTo>
                  <a:pt x="4392080" y="4744036"/>
                </a:lnTo>
                <a:lnTo>
                  <a:pt x="4011080" y="4458285"/>
                </a:lnTo>
                <a:lnTo>
                  <a:pt x="0" y="4458285"/>
                </a:lnTo>
                <a:lnTo>
                  <a:pt x="1" y="0"/>
                </a:lnTo>
                <a:close/>
              </a:path>
            </a:pathLst>
          </a:custGeom>
          <a:solidFill>
            <a:schemeClr val="accent1"/>
          </a:solidFill>
          <a:ln>
            <a:headEnd/>
            <a:tailEnd/>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02AC78F-FCBA-4339-8E3D-8356E7595FD2}"/>
              </a:ext>
            </a:extLst>
          </p:cNvPr>
          <p:cNvSpPr>
            <a:spLocks noGrp="1"/>
          </p:cNvSpPr>
          <p:nvPr>
            <p:ph type="title"/>
          </p:nvPr>
        </p:nvSpPr>
        <p:spPr>
          <a:xfrm>
            <a:off x="641754" y="1918252"/>
            <a:ext cx="3365439" cy="3997635"/>
          </a:xfrm>
        </p:spPr>
        <p:txBody>
          <a:bodyPr anchor="t">
            <a:normAutofit/>
          </a:bodyPr>
          <a:lstStyle/>
          <a:p>
            <a:r>
              <a:rPr lang="en-GB" sz="4400" b="1" i="1" u="sng" dirty="0"/>
              <a:t>Remedies</a:t>
            </a:r>
            <a:r>
              <a:rPr lang="en-GB" sz="4400" dirty="0"/>
              <a:t> </a:t>
            </a:r>
          </a:p>
        </p:txBody>
      </p:sp>
      <p:sp>
        <p:nvSpPr>
          <p:cNvPr id="6" name="Slide Number Placeholder 5">
            <a:extLst>
              <a:ext uri="{FF2B5EF4-FFF2-40B4-BE49-F238E27FC236}">
                <a16:creationId xmlns:a16="http://schemas.microsoft.com/office/drawing/2014/main" id="{2C6E19CE-7113-4B9B-B5D5-F0CF07A05DB8}"/>
              </a:ext>
            </a:extLst>
          </p:cNvPr>
          <p:cNvSpPr>
            <a:spLocks noGrp="1"/>
          </p:cNvSpPr>
          <p:nvPr>
            <p:ph type="sldNum" sz="quarter" idx="12"/>
          </p:nvPr>
        </p:nvSpPr>
        <p:spPr>
          <a:xfrm>
            <a:off x="10678331" y="5915888"/>
            <a:ext cx="1062155" cy="490599"/>
          </a:xfrm>
        </p:spPr>
        <p:txBody>
          <a:bodyPr>
            <a:normAutofit/>
          </a:bodyPr>
          <a:lstStyle/>
          <a:p>
            <a:pPr>
              <a:spcAft>
                <a:spcPts val="600"/>
              </a:spcAft>
            </a:pPr>
            <a:fld id="{27CE633F-9882-4A5C-83A2-1109D0C73261}" type="slidenum">
              <a:rPr lang="en-US"/>
              <a:pPr>
                <a:spcAft>
                  <a:spcPts val="600"/>
                </a:spcAft>
              </a:pPr>
              <a:t>9</a:t>
            </a:fld>
            <a:endParaRPr lang="en-US"/>
          </a:p>
        </p:txBody>
      </p:sp>
      <p:graphicFrame>
        <p:nvGraphicFramePr>
          <p:cNvPr id="8" name="Content Placeholder 2">
            <a:extLst>
              <a:ext uri="{FF2B5EF4-FFF2-40B4-BE49-F238E27FC236}">
                <a16:creationId xmlns:a16="http://schemas.microsoft.com/office/drawing/2014/main" id="{5AD0966A-CBF3-48D1-8CB3-F2A603C67DD2}"/>
              </a:ext>
            </a:extLst>
          </p:cNvPr>
          <p:cNvGraphicFramePr>
            <a:graphicFrameLocks noGrp="1"/>
          </p:cNvGraphicFramePr>
          <p:nvPr>
            <p:ph idx="1"/>
            <p:extLst>
              <p:ext uri="{D42A27DB-BD31-4B8C-83A1-F6EECF244321}">
                <p14:modId xmlns:p14="http://schemas.microsoft.com/office/powerpoint/2010/main" val="4290918317"/>
              </p:ext>
            </p:extLst>
          </p:nvPr>
        </p:nvGraphicFramePr>
        <p:xfrm>
          <a:off x="5556250" y="1262063"/>
          <a:ext cx="5816600" cy="4327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9994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B82547-2424-4E7A-A98B-75206EE73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5109BC2F-9616-4D7D-9E98-57898009A8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3">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5193EC6-3D5D-41E7-83C2-162F67C12BAB}"/>
              </a:ext>
            </a:extLst>
          </p:cNvPr>
          <p:cNvSpPr>
            <a:spLocks noGrp="1"/>
          </p:cNvSpPr>
          <p:nvPr>
            <p:ph type="title"/>
          </p:nvPr>
        </p:nvSpPr>
        <p:spPr>
          <a:xfrm>
            <a:off x="641754" y="1687286"/>
            <a:ext cx="3269463" cy="3978017"/>
          </a:xfrm>
        </p:spPr>
        <p:txBody>
          <a:bodyPr anchor="t">
            <a:normAutofit/>
          </a:bodyPr>
          <a:lstStyle/>
          <a:p>
            <a:r>
              <a:rPr lang="en-GB" sz="4400" i="1" u="sng"/>
              <a:t>Activity </a:t>
            </a:r>
          </a:p>
        </p:txBody>
      </p:sp>
      <p:graphicFrame>
        <p:nvGraphicFramePr>
          <p:cNvPr id="5" name="Content Placeholder 2">
            <a:extLst>
              <a:ext uri="{FF2B5EF4-FFF2-40B4-BE49-F238E27FC236}">
                <a16:creationId xmlns:a16="http://schemas.microsoft.com/office/drawing/2014/main" id="{111F960B-B2ED-4C5B-B08F-5C5159EC0E47}"/>
              </a:ext>
            </a:extLst>
          </p:cNvPr>
          <p:cNvGraphicFramePr>
            <a:graphicFrameLocks noGrp="1"/>
          </p:cNvGraphicFramePr>
          <p:nvPr>
            <p:ph idx="1"/>
            <p:extLst>
              <p:ext uri="{D42A27DB-BD31-4B8C-83A1-F6EECF244321}">
                <p14:modId xmlns:p14="http://schemas.microsoft.com/office/powerpoint/2010/main" val="2672805230"/>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03309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Black and white spiralling staircase">
            <a:extLst>
              <a:ext uri="{FF2B5EF4-FFF2-40B4-BE49-F238E27FC236}">
                <a16:creationId xmlns:a16="http://schemas.microsoft.com/office/drawing/2014/main" id="{F0489BA0-0120-4FCC-8B48-A72ECB40C97D}"/>
              </a:ext>
            </a:extLst>
          </p:cNvPr>
          <p:cNvPicPr>
            <a:picLocks noChangeAspect="1"/>
          </p:cNvPicPr>
          <p:nvPr/>
        </p:nvPicPr>
        <p:blipFill rotWithShape="1">
          <a:blip r:embed="rId2"/>
          <a:srcRect t="15709" r="-1" b="-1"/>
          <a:stretch/>
        </p:blipFill>
        <p:spPr>
          <a:xfrm>
            <a:off x="20" y="10"/>
            <a:ext cx="12188932" cy="6857990"/>
          </a:xfrm>
          <a:prstGeom prst="rect">
            <a:avLst/>
          </a:prstGeom>
        </p:spPr>
      </p:pic>
      <p:sp>
        <p:nvSpPr>
          <p:cNvPr id="7" name="Title 6">
            <a:extLst>
              <a:ext uri="{FF2B5EF4-FFF2-40B4-BE49-F238E27FC236}">
                <a16:creationId xmlns:a16="http://schemas.microsoft.com/office/drawing/2014/main" id="{D23BAB45-7244-427E-8BA1-BF69103BBD8C}"/>
              </a:ext>
            </a:extLst>
          </p:cNvPr>
          <p:cNvSpPr>
            <a:spLocks noGrp="1"/>
          </p:cNvSpPr>
          <p:nvPr>
            <p:ph type="title"/>
          </p:nvPr>
        </p:nvSpPr>
        <p:spPr>
          <a:xfrm>
            <a:off x="1524000" y="4416721"/>
            <a:ext cx="9144000" cy="1152663"/>
          </a:xfrm>
        </p:spPr>
        <p:txBody>
          <a:bodyPr vert="horz" lIns="91440" tIns="45720" rIns="91440" bIns="45720" rtlCol="0" anchor="b">
            <a:normAutofit/>
          </a:bodyPr>
          <a:lstStyle/>
          <a:p>
            <a:pPr algn="ctr"/>
            <a:r>
              <a:rPr lang="en-US" sz="4400" b="1" i="0" u="sng" kern="1200" cap="all" baseline="0">
                <a:latin typeface="+mj-lt"/>
                <a:ea typeface="+mj-ea"/>
                <a:cs typeface="+mj-cs"/>
              </a:rPr>
              <a:t>State liability </a:t>
            </a:r>
          </a:p>
        </p:txBody>
      </p:sp>
      <p:sp>
        <p:nvSpPr>
          <p:cNvPr id="6" name="Slide Number Placeholder 5">
            <a:extLst>
              <a:ext uri="{FF2B5EF4-FFF2-40B4-BE49-F238E27FC236}">
                <a16:creationId xmlns:a16="http://schemas.microsoft.com/office/drawing/2014/main" id="{3BC41A1A-EE33-49D0-98F0-38AF8338D034}"/>
              </a:ext>
            </a:extLst>
          </p:cNvPr>
          <p:cNvSpPr>
            <a:spLocks noGrp="1"/>
          </p:cNvSpPr>
          <p:nvPr>
            <p:ph type="sldNum" sz="quarter" idx="4294967295"/>
          </p:nvPr>
        </p:nvSpPr>
        <p:spPr>
          <a:xfrm>
            <a:off x="8610600" y="6356350"/>
            <a:ext cx="2743200" cy="365125"/>
          </a:xfrm>
        </p:spPr>
        <p:txBody>
          <a:bodyPr vert="horz" lIns="91440" tIns="45720" rIns="91440" bIns="45720" rtlCol="0" anchor="ctr">
            <a:normAutofit fontScale="92500" lnSpcReduction="10000"/>
          </a:bodyPr>
          <a:lstStyle/>
          <a:p>
            <a:pPr>
              <a:spcAft>
                <a:spcPts val="600"/>
              </a:spcAft>
            </a:pPr>
            <a:fld id="{27CE633F-9882-4A5C-83A2-1109D0C73261}" type="slidenum">
              <a:rPr lang="en-US">
                <a:solidFill>
                  <a:schemeClr val="bg1"/>
                </a:solidFill>
              </a:rPr>
              <a:pPr>
                <a:spcAft>
                  <a:spcPts val="600"/>
                </a:spcAft>
              </a:pPr>
              <a:t>11</a:t>
            </a:fld>
            <a:endParaRPr lang="en-US" dirty="0">
              <a:solidFill>
                <a:schemeClr val="bg1"/>
              </a:solidFill>
            </a:endParaRPr>
          </a:p>
        </p:txBody>
      </p:sp>
      <p:sp>
        <p:nvSpPr>
          <p:cNvPr id="16" name="TextBox 15">
            <a:extLst>
              <a:ext uri="{FF2B5EF4-FFF2-40B4-BE49-F238E27FC236}">
                <a16:creationId xmlns:a16="http://schemas.microsoft.com/office/drawing/2014/main" id="{ED93B77C-C435-47C0-B304-C0E3A98A622D}"/>
              </a:ext>
            </a:extLst>
          </p:cNvPr>
          <p:cNvSpPr txBox="1"/>
          <p:nvPr/>
        </p:nvSpPr>
        <p:spPr>
          <a:xfrm>
            <a:off x="3793156" y="5509368"/>
            <a:ext cx="6189044" cy="369332"/>
          </a:xfrm>
          <a:prstGeom prst="rect">
            <a:avLst/>
          </a:prstGeom>
          <a:noFill/>
        </p:spPr>
        <p:txBody>
          <a:bodyPr wrap="square">
            <a:spAutoFit/>
          </a:bodyPr>
          <a:lstStyle/>
          <a:p>
            <a:r>
              <a:rPr lang="en-GB" dirty="0">
                <a:solidFill>
                  <a:schemeClr val="bg1">
                    <a:lumMod val="95000"/>
                  </a:schemeClr>
                </a:solidFill>
                <a:hlinkClick r:id="rId3">
                  <a:extLst>
                    <a:ext uri="{A12FA001-AC4F-418D-AE19-62706E023703}">
                      <ahyp:hlinkClr xmlns:ahyp="http://schemas.microsoft.com/office/drawing/2018/hyperlinkcolor" val="tx"/>
                    </a:ext>
                  </a:extLst>
                </a:hlinkClick>
              </a:rPr>
              <a:t>EU Law - State Liability - YouTube</a:t>
            </a:r>
            <a:endParaRPr lang="en-GB" dirty="0">
              <a:solidFill>
                <a:schemeClr val="bg1">
                  <a:lumMod val="95000"/>
                </a:schemeClr>
              </a:solidFill>
            </a:endParaRPr>
          </a:p>
        </p:txBody>
      </p:sp>
    </p:spTree>
    <p:extLst>
      <p:ext uri="{BB962C8B-B14F-4D97-AF65-F5344CB8AC3E}">
        <p14:creationId xmlns:p14="http://schemas.microsoft.com/office/powerpoint/2010/main" val="4179769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2C5ABD-E3E7-49CA-B89F-5F11135343BC}"/>
              </a:ext>
            </a:extLst>
          </p:cNvPr>
          <p:cNvSpPr>
            <a:spLocks noGrp="1"/>
          </p:cNvSpPr>
          <p:nvPr>
            <p:ph type="title"/>
          </p:nvPr>
        </p:nvSpPr>
        <p:spPr/>
        <p:txBody>
          <a:bodyPr/>
          <a:lstStyle/>
          <a:p>
            <a:pPr algn="ctr"/>
            <a:r>
              <a:rPr lang="en-GB" i="1" u="sng" dirty="0"/>
              <a:t>State Liability </a:t>
            </a:r>
          </a:p>
        </p:txBody>
      </p:sp>
      <p:sp>
        <p:nvSpPr>
          <p:cNvPr id="6" name="Content Placeholder 5">
            <a:extLst>
              <a:ext uri="{FF2B5EF4-FFF2-40B4-BE49-F238E27FC236}">
                <a16:creationId xmlns:a16="http://schemas.microsoft.com/office/drawing/2014/main" id="{DE6521F2-B6C1-43B0-8539-4AC5243816EE}"/>
              </a:ext>
            </a:extLst>
          </p:cNvPr>
          <p:cNvSpPr>
            <a:spLocks noGrp="1"/>
          </p:cNvSpPr>
          <p:nvPr>
            <p:ph idx="1"/>
          </p:nvPr>
        </p:nvSpPr>
        <p:spPr>
          <a:xfrm>
            <a:off x="436748" y="1284737"/>
            <a:ext cx="10554574" cy="3636511"/>
          </a:xfrm>
        </p:spPr>
        <p:txBody>
          <a:bodyPr/>
          <a:lstStyle/>
          <a:p>
            <a:r>
              <a:rPr lang="en-GB" dirty="0"/>
              <a:t>Failed to implement a directive- individual needs to rely on state liability to bring their case. </a:t>
            </a:r>
          </a:p>
        </p:txBody>
      </p:sp>
      <p:graphicFrame>
        <p:nvGraphicFramePr>
          <p:cNvPr id="7" name="Diagram 6">
            <a:extLst>
              <a:ext uri="{FF2B5EF4-FFF2-40B4-BE49-F238E27FC236}">
                <a16:creationId xmlns:a16="http://schemas.microsoft.com/office/drawing/2014/main" id="{DCA51D8C-F3DD-4DD2-AD85-782FDF0FB341}"/>
              </a:ext>
            </a:extLst>
          </p:cNvPr>
          <p:cNvGraphicFramePr/>
          <p:nvPr>
            <p:extLst>
              <p:ext uri="{D42A27DB-BD31-4B8C-83A1-F6EECF244321}">
                <p14:modId xmlns:p14="http://schemas.microsoft.com/office/powerpoint/2010/main" val="3172222626"/>
              </p:ext>
            </p:extLst>
          </p:nvPr>
        </p:nvGraphicFramePr>
        <p:xfrm>
          <a:off x="1081771" y="3429000"/>
          <a:ext cx="10028455" cy="3262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10" descr="Scales of justice with solid fill">
            <a:extLst>
              <a:ext uri="{FF2B5EF4-FFF2-40B4-BE49-F238E27FC236}">
                <a16:creationId xmlns:a16="http://schemas.microsoft.com/office/drawing/2014/main" id="{1DE7B466-5C92-4A17-9460-93357B83641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088018" y="3913268"/>
            <a:ext cx="2015959" cy="2015959"/>
          </a:xfrm>
          <a:prstGeom prst="rect">
            <a:avLst/>
          </a:prstGeom>
        </p:spPr>
      </p:pic>
    </p:spTree>
    <p:extLst>
      <p:ext uri="{BB962C8B-B14F-4D97-AF65-F5344CB8AC3E}">
        <p14:creationId xmlns:p14="http://schemas.microsoft.com/office/powerpoint/2010/main" val="1747108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0D45553-91A4-480A-9577-0E0FC0D91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23">
            <a:extLst>
              <a:ext uri="{FF2B5EF4-FFF2-40B4-BE49-F238E27FC236}">
                <a16:creationId xmlns:a16="http://schemas.microsoft.com/office/drawing/2014/main" id="{D240F8A8-FEA1-42C2-B259-27A935127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3">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4DA15E8-BA0E-4086-8A79-47EC15AE65B1}"/>
              </a:ext>
            </a:extLst>
          </p:cNvPr>
          <p:cNvSpPr>
            <a:spLocks noGrp="1"/>
          </p:cNvSpPr>
          <p:nvPr>
            <p:ph type="title"/>
          </p:nvPr>
        </p:nvSpPr>
        <p:spPr>
          <a:xfrm>
            <a:off x="556591" y="1741714"/>
            <a:ext cx="3518452" cy="4117749"/>
          </a:xfrm>
        </p:spPr>
        <p:txBody>
          <a:bodyPr anchor="t">
            <a:normAutofit/>
          </a:bodyPr>
          <a:lstStyle/>
          <a:p>
            <a:r>
              <a:rPr lang="en-GB" b="1" i="1" u="sng"/>
              <a:t>C-6 and 9/90 Francovich </a:t>
            </a:r>
          </a:p>
        </p:txBody>
      </p:sp>
      <p:sp>
        <p:nvSpPr>
          <p:cNvPr id="6" name="Slide Number Placeholder 5">
            <a:extLst>
              <a:ext uri="{FF2B5EF4-FFF2-40B4-BE49-F238E27FC236}">
                <a16:creationId xmlns:a16="http://schemas.microsoft.com/office/drawing/2014/main" id="{89F28F11-316B-4A25-8ECF-476277E7D68F}"/>
              </a:ext>
            </a:extLst>
          </p:cNvPr>
          <p:cNvSpPr>
            <a:spLocks noGrp="1"/>
          </p:cNvSpPr>
          <p:nvPr>
            <p:ph type="sldNum" sz="quarter" idx="12"/>
          </p:nvPr>
        </p:nvSpPr>
        <p:spPr>
          <a:xfrm>
            <a:off x="10678331" y="5916168"/>
            <a:ext cx="1062155" cy="490599"/>
          </a:xfrm>
        </p:spPr>
        <p:txBody>
          <a:bodyPr>
            <a:normAutofit/>
          </a:bodyPr>
          <a:lstStyle/>
          <a:p>
            <a:pPr>
              <a:spcAft>
                <a:spcPts val="600"/>
              </a:spcAft>
            </a:pPr>
            <a:fld id="{27CE633F-9882-4A5C-83A2-1109D0C73261}" type="slidenum">
              <a:rPr lang="en-US"/>
              <a:pPr>
                <a:spcAft>
                  <a:spcPts val="600"/>
                </a:spcAft>
              </a:pPr>
              <a:t>13</a:t>
            </a:fld>
            <a:endParaRPr lang="en-US"/>
          </a:p>
        </p:txBody>
      </p:sp>
      <p:graphicFrame>
        <p:nvGraphicFramePr>
          <p:cNvPr id="8" name="Content Placeholder 2">
            <a:extLst>
              <a:ext uri="{FF2B5EF4-FFF2-40B4-BE49-F238E27FC236}">
                <a16:creationId xmlns:a16="http://schemas.microsoft.com/office/drawing/2014/main" id="{9E7FD733-A198-4CA2-AB73-C3EFAA0E0B62}"/>
              </a:ext>
            </a:extLst>
          </p:cNvPr>
          <p:cNvGraphicFramePr>
            <a:graphicFrameLocks noGrp="1"/>
          </p:cNvGraphicFramePr>
          <p:nvPr>
            <p:ph idx="1"/>
            <p:extLst>
              <p:ext uri="{D42A27DB-BD31-4B8C-83A1-F6EECF244321}">
                <p14:modId xmlns:p14="http://schemas.microsoft.com/office/powerpoint/2010/main" val="868966159"/>
              </p:ext>
            </p:extLst>
          </p:nvPr>
        </p:nvGraphicFramePr>
        <p:xfrm>
          <a:off x="5466523" y="1172818"/>
          <a:ext cx="5906328" cy="46866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50761526"/>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93EC6-3D5D-41E7-83C2-162F67C12BAB}"/>
              </a:ext>
            </a:extLst>
          </p:cNvPr>
          <p:cNvSpPr>
            <a:spLocks noGrp="1"/>
          </p:cNvSpPr>
          <p:nvPr>
            <p:ph type="title"/>
          </p:nvPr>
        </p:nvSpPr>
        <p:spPr/>
        <p:txBody>
          <a:bodyPr/>
          <a:lstStyle/>
          <a:p>
            <a:pPr algn="ctr"/>
            <a:r>
              <a:rPr lang="en-GB" i="1" u="sng" dirty="0"/>
              <a:t>Activity </a:t>
            </a:r>
          </a:p>
        </p:txBody>
      </p:sp>
      <p:sp>
        <p:nvSpPr>
          <p:cNvPr id="3" name="Content Placeholder 2">
            <a:extLst>
              <a:ext uri="{FF2B5EF4-FFF2-40B4-BE49-F238E27FC236}">
                <a16:creationId xmlns:a16="http://schemas.microsoft.com/office/drawing/2014/main" id="{DAC77B7F-ADCB-48BF-B6FA-790F672F94D2}"/>
              </a:ext>
            </a:extLst>
          </p:cNvPr>
          <p:cNvSpPr>
            <a:spLocks noGrp="1"/>
          </p:cNvSpPr>
          <p:nvPr>
            <p:ph idx="1"/>
          </p:nvPr>
        </p:nvSpPr>
        <p:spPr/>
        <p:txBody>
          <a:bodyPr/>
          <a:lstStyle/>
          <a:p>
            <a:r>
              <a:rPr lang="en-GB" dirty="0"/>
              <a:t>Does everyone have access to a smart phone or tablet/laptop? </a:t>
            </a:r>
          </a:p>
          <a:p>
            <a:r>
              <a:rPr lang="en-GB" dirty="0"/>
              <a:t>Head to Kahoot.com and sign up for an account please. </a:t>
            </a:r>
          </a:p>
          <a:p>
            <a:r>
              <a:rPr lang="en-GB" dirty="0"/>
              <a:t>Create a Kahoot quiz regarding indirect effect  and state liability at random I will choose one individual to host a Kahoot. </a:t>
            </a:r>
          </a:p>
          <a:p>
            <a:r>
              <a:rPr lang="en-GB" dirty="0"/>
              <a:t>This is to test students knowledge of the subject area. </a:t>
            </a:r>
          </a:p>
        </p:txBody>
      </p:sp>
    </p:spTree>
    <p:extLst>
      <p:ext uri="{BB962C8B-B14F-4D97-AF65-F5344CB8AC3E}">
        <p14:creationId xmlns:p14="http://schemas.microsoft.com/office/powerpoint/2010/main" val="4567789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A0219-FA27-4622-8A54-52835FD16B42}"/>
              </a:ext>
            </a:extLst>
          </p:cNvPr>
          <p:cNvSpPr>
            <a:spLocks noGrp="1"/>
          </p:cNvSpPr>
          <p:nvPr>
            <p:ph type="title"/>
          </p:nvPr>
        </p:nvSpPr>
        <p:spPr/>
        <p:txBody>
          <a:bodyPr/>
          <a:lstStyle/>
          <a:p>
            <a:pPr algn="ctr"/>
            <a:r>
              <a:rPr lang="en-GB" i="1" u="sng" dirty="0"/>
              <a:t>Here is how you create a Kahoot</a:t>
            </a:r>
          </a:p>
        </p:txBody>
      </p:sp>
      <p:pic>
        <p:nvPicPr>
          <p:cNvPr id="5" name="Content Placeholder 4">
            <a:extLst>
              <a:ext uri="{FF2B5EF4-FFF2-40B4-BE49-F238E27FC236}">
                <a16:creationId xmlns:a16="http://schemas.microsoft.com/office/drawing/2014/main" id="{466E453A-7E1C-4EF4-9CDD-F237AA0A7F75}"/>
              </a:ext>
            </a:extLst>
          </p:cNvPr>
          <p:cNvPicPr>
            <a:picLocks noGrp="1" noChangeAspect="1"/>
          </p:cNvPicPr>
          <p:nvPr>
            <p:ph idx="1"/>
          </p:nvPr>
        </p:nvPicPr>
        <p:blipFill rotWithShape="1">
          <a:blip r:embed="rId2"/>
          <a:srcRect t="10964" r="1287" b="80376"/>
          <a:stretch/>
        </p:blipFill>
        <p:spPr>
          <a:xfrm>
            <a:off x="2531358" y="2382906"/>
            <a:ext cx="6382456" cy="314960"/>
          </a:xfrm>
        </p:spPr>
      </p:pic>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DC2FE49-4A63-4DF0-920E-49D329D79964}"/>
                  </a:ext>
                </a:extLst>
              </p14:cNvPr>
              <p14:cNvContentPartPr/>
              <p14:nvPr/>
            </p14:nvContentPartPr>
            <p14:xfrm>
              <a:off x="7310174" y="2279186"/>
              <a:ext cx="902520" cy="418680"/>
            </p14:xfrm>
          </p:contentPart>
        </mc:Choice>
        <mc:Fallback xmlns="">
          <p:pic>
            <p:nvPicPr>
              <p:cNvPr id="6" name="Ink 5">
                <a:extLst>
                  <a:ext uri="{FF2B5EF4-FFF2-40B4-BE49-F238E27FC236}">
                    <a16:creationId xmlns:a16="http://schemas.microsoft.com/office/drawing/2014/main" id="{CDC2FE49-4A63-4DF0-920E-49D329D79964}"/>
                  </a:ext>
                </a:extLst>
              </p:cNvPr>
              <p:cNvPicPr/>
              <p:nvPr/>
            </p:nvPicPr>
            <p:blipFill>
              <a:blip r:embed="rId4"/>
              <a:stretch>
                <a:fillRect/>
              </a:stretch>
            </p:blipFill>
            <p:spPr>
              <a:xfrm>
                <a:off x="7301534" y="2270546"/>
                <a:ext cx="920160" cy="4363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5B8FBB3F-59F1-4C80-96E0-AB76B06112E0}"/>
                  </a:ext>
                </a:extLst>
              </p14:cNvPr>
              <p14:cNvContentPartPr/>
              <p14:nvPr/>
            </p14:nvContentPartPr>
            <p14:xfrm>
              <a:off x="-41000" y="4368520"/>
              <a:ext cx="360" cy="360"/>
            </p14:xfrm>
          </p:contentPart>
        </mc:Choice>
        <mc:Fallback xmlns="">
          <p:pic>
            <p:nvPicPr>
              <p:cNvPr id="7" name="Ink 6">
                <a:extLst>
                  <a:ext uri="{FF2B5EF4-FFF2-40B4-BE49-F238E27FC236}">
                    <a16:creationId xmlns:a16="http://schemas.microsoft.com/office/drawing/2014/main" id="{5B8FBB3F-59F1-4C80-96E0-AB76B06112E0}"/>
                  </a:ext>
                </a:extLst>
              </p:cNvPr>
              <p:cNvPicPr/>
              <p:nvPr/>
            </p:nvPicPr>
            <p:blipFill>
              <a:blip r:embed="rId6"/>
              <a:stretch>
                <a:fillRect/>
              </a:stretch>
            </p:blipFill>
            <p:spPr>
              <a:xfrm>
                <a:off x="-50000" y="4359880"/>
                <a:ext cx="18000" cy="18000"/>
              </a:xfrm>
              <a:prstGeom prst="rect">
                <a:avLst/>
              </a:prstGeom>
            </p:spPr>
          </p:pic>
        </mc:Fallback>
      </mc:AlternateContent>
      <p:pic>
        <p:nvPicPr>
          <p:cNvPr id="9" name="Picture 8">
            <a:extLst>
              <a:ext uri="{FF2B5EF4-FFF2-40B4-BE49-F238E27FC236}">
                <a16:creationId xmlns:a16="http://schemas.microsoft.com/office/drawing/2014/main" id="{22F54FC4-B7F0-470F-B0A7-24E5A1975E20}"/>
              </a:ext>
            </a:extLst>
          </p:cNvPr>
          <p:cNvPicPr>
            <a:picLocks noChangeAspect="1"/>
          </p:cNvPicPr>
          <p:nvPr/>
        </p:nvPicPr>
        <p:blipFill rotWithShape="1">
          <a:blip r:embed="rId7"/>
          <a:srcRect l="18494" t="39408" r="14018" b="22372"/>
          <a:stretch/>
        </p:blipFill>
        <p:spPr>
          <a:xfrm>
            <a:off x="3617460" y="3476226"/>
            <a:ext cx="4210253" cy="1341216"/>
          </a:xfrm>
          <a:prstGeom prst="rect">
            <a:avLst/>
          </a:prstGeom>
        </p:spPr>
      </p:pic>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419F67B2-DDD2-4F2C-BFC0-4D33F35A1945}"/>
                  </a:ext>
                </a:extLst>
              </p14:cNvPr>
              <p14:cNvContentPartPr/>
              <p14:nvPr/>
            </p14:nvContentPartPr>
            <p14:xfrm>
              <a:off x="9496005" y="2590605"/>
              <a:ext cx="360" cy="360"/>
            </p14:xfrm>
          </p:contentPart>
        </mc:Choice>
        <mc:Fallback xmlns="">
          <p:pic>
            <p:nvPicPr>
              <p:cNvPr id="10" name="Ink 9">
                <a:extLst>
                  <a:ext uri="{FF2B5EF4-FFF2-40B4-BE49-F238E27FC236}">
                    <a16:creationId xmlns:a16="http://schemas.microsoft.com/office/drawing/2014/main" id="{419F67B2-DDD2-4F2C-BFC0-4D33F35A1945}"/>
                  </a:ext>
                </a:extLst>
              </p:cNvPr>
              <p:cNvPicPr/>
              <p:nvPr/>
            </p:nvPicPr>
            <p:blipFill>
              <a:blip r:embed="rId6"/>
              <a:stretch>
                <a:fillRect/>
              </a:stretch>
            </p:blipFill>
            <p:spPr>
              <a:xfrm>
                <a:off x="9487365" y="2581605"/>
                <a:ext cx="18000" cy="18000"/>
              </a:xfrm>
              <a:prstGeom prst="rect">
                <a:avLst/>
              </a:prstGeom>
            </p:spPr>
          </p:pic>
        </mc:Fallback>
      </mc:AlternateContent>
      <p:grpSp>
        <p:nvGrpSpPr>
          <p:cNvPr id="17" name="Group 16">
            <a:extLst>
              <a:ext uri="{FF2B5EF4-FFF2-40B4-BE49-F238E27FC236}">
                <a16:creationId xmlns:a16="http://schemas.microsoft.com/office/drawing/2014/main" id="{845FF68A-F2F9-41B5-BEE5-BABEA67F3B1B}"/>
              </a:ext>
            </a:extLst>
          </p:cNvPr>
          <p:cNvGrpSpPr/>
          <p:nvPr/>
        </p:nvGrpSpPr>
        <p:grpSpPr>
          <a:xfrm>
            <a:off x="475845" y="4152285"/>
            <a:ext cx="360" cy="360"/>
            <a:chOff x="475845" y="4152285"/>
            <a:chExt cx="360" cy="360"/>
          </a:xfrm>
        </p:grpSpPr>
        <mc:AlternateContent xmlns:mc="http://schemas.openxmlformats.org/markup-compatibility/2006" xmlns:p14="http://schemas.microsoft.com/office/powerpoint/2010/main">
          <mc:Choice Requires="p14">
            <p:contentPart p14:bwMode="auto" r:id="rId9">
              <p14:nvContentPartPr>
                <p14:cNvPr id="15" name="Ink 14">
                  <a:extLst>
                    <a:ext uri="{FF2B5EF4-FFF2-40B4-BE49-F238E27FC236}">
                      <a16:creationId xmlns:a16="http://schemas.microsoft.com/office/drawing/2014/main" id="{77A3A22C-E7B5-41F2-96E7-4D3ACFB444B2}"/>
                    </a:ext>
                  </a:extLst>
                </p14:cNvPr>
                <p14:cNvContentPartPr/>
                <p14:nvPr/>
              </p14:nvContentPartPr>
              <p14:xfrm>
                <a:off x="475845" y="4152285"/>
                <a:ext cx="360" cy="360"/>
              </p14:xfrm>
            </p:contentPart>
          </mc:Choice>
          <mc:Fallback xmlns="">
            <p:pic>
              <p:nvPicPr>
                <p:cNvPr id="15" name="Ink 14">
                  <a:extLst>
                    <a:ext uri="{FF2B5EF4-FFF2-40B4-BE49-F238E27FC236}">
                      <a16:creationId xmlns:a16="http://schemas.microsoft.com/office/drawing/2014/main" id="{77A3A22C-E7B5-41F2-96E7-4D3ACFB444B2}"/>
                    </a:ext>
                  </a:extLst>
                </p:cNvPr>
                <p:cNvPicPr/>
                <p:nvPr/>
              </p:nvPicPr>
              <p:blipFill>
                <a:blip r:embed="rId6"/>
                <a:stretch>
                  <a:fillRect/>
                </a:stretch>
              </p:blipFill>
              <p:spPr>
                <a:xfrm>
                  <a:off x="466845" y="4143285"/>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6" name="Ink 15">
                  <a:extLst>
                    <a:ext uri="{FF2B5EF4-FFF2-40B4-BE49-F238E27FC236}">
                      <a16:creationId xmlns:a16="http://schemas.microsoft.com/office/drawing/2014/main" id="{59FFB884-D2BD-48F6-B337-E64946C9B2DF}"/>
                    </a:ext>
                  </a:extLst>
                </p14:cNvPr>
                <p14:cNvContentPartPr/>
                <p14:nvPr/>
              </p14:nvContentPartPr>
              <p14:xfrm>
                <a:off x="475845" y="4152285"/>
                <a:ext cx="360" cy="360"/>
              </p14:xfrm>
            </p:contentPart>
          </mc:Choice>
          <mc:Fallback xmlns="">
            <p:pic>
              <p:nvPicPr>
                <p:cNvPr id="16" name="Ink 15">
                  <a:extLst>
                    <a:ext uri="{FF2B5EF4-FFF2-40B4-BE49-F238E27FC236}">
                      <a16:creationId xmlns:a16="http://schemas.microsoft.com/office/drawing/2014/main" id="{59FFB884-D2BD-48F6-B337-E64946C9B2DF}"/>
                    </a:ext>
                  </a:extLst>
                </p:cNvPr>
                <p:cNvPicPr/>
                <p:nvPr/>
              </p:nvPicPr>
              <p:blipFill>
                <a:blip r:embed="rId11"/>
                <a:stretch>
                  <a:fillRect/>
                </a:stretch>
              </p:blipFill>
              <p:spPr>
                <a:xfrm>
                  <a:off x="466845" y="4143285"/>
                  <a:ext cx="18000" cy="18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2">
            <p14:nvContentPartPr>
              <p14:cNvPr id="18" name="Ink 17">
                <a:extLst>
                  <a:ext uri="{FF2B5EF4-FFF2-40B4-BE49-F238E27FC236}">
                    <a16:creationId xmlns:a16="http://schemas.microsoft.com/office/drawing/2014/main" id="{C035D2CD-01AE-49D9-B134-F8D303D95BC7}"/>
                  </a:ext>
                </a:extLst>
              </p14:cNvPr>
              <p14:cNvContentPartPr/>
              <p14:nvPr/>
            </p14:nvContentPartPr>
            <p14:xfrm>
              <a:off x="456647" y="4906389"/>
              <a:ext cx="360" cy="360"/>
            </p14:xfrm>
          </p:contentPart>
        </mc:Choice>
        <mc:Fallback xmlns="">
          <p:pic>
            <p:nvPicPr>
              <p:cNvPr id="18" name="Ink 17">
                <a:extLst>
                  <a:ext uri="{FF2B5EF4-FFF2-40B4-BE49-F238E27FC236}">
                    <a16:creationId xmlns:a16="http://schemas.microsoft.com/office/drawing/2014/main" id="{C035D2CD-01AE-49D9-B134-F8D303D95BC7}"/>
                  </a:ext>
                </a:extLst>
              </p:cNvPr>
              <p:cNvPicPr/>
              <p:nvPr/>
            </p:nvPicPr>
            <p:blipFill>
              <a:blip r:embed="rId6"/>
              <a:stretch>
                <a:fillRect/>
              </a:stretch>
            </p:blipFill>
            <p:spPr>
              <a:xfrm>
                <a:off x="448007" y="4897389"/>
                <a:ext cx="18000" cy="18000"/>
              </a:xfrm>
              <a:prstGeom prst="rect">
                <a:avLst/>
              </a:prstGeom>
            </p:spPr>
          </p:pic>
        </mc:Fallback>
      </mc:AlternateContent>
      <p:cxnSp>
        <p:nvCxnSpPr>
          <p:cNvPr id="31" name="Straight Arrow Connector 30">
            <a:extLst>
              <a:ext uri="{FF2B5EF4-FFF2-40B4-BE49-F238E27FC236}">
                <a16:creationId xmlns:a16="http://schemas.microsoft.com/office/drawing/2014/main" id="{768D1C18-A61D-4C4E-9199-00172369980F}"/>
              </a:ext>
            </a:extLst>
          </p:cNvPr>
          <p:cNvCxnSpPr>
            <a:stCxn id="5" idx="2"/>
          </p:cNvCxnSpPr>
          <p:nvPr/>
        </p:nvCxnSpPr>
        <p:spPr>
          <a:xfrm>
            <a:off x="5722586" y="2697866"/>
            <a:ext cx="0" cy="5351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3" name="Picture 32">
            <a:extLst>
              <a:ext uri="{FF2B5EF4-FFF2-40B4-BE49-F238E27FC236}">
                <a16:creationId xmlns:a16="http://schemas.microsoft.com/office/drawing/2014/main" id="{22418B3D-AA58-499F-8FCC-3083E79C73ED}"/>
              </a:ext>
            </a:extLst>
          </p:cNvPr>
          <p:cNvPicPr>
            <a:picLocks noChangeAspect="1"/>
          </p:cNvPicPr>
          <p:nvPr/>
        </p:nvPicPr>
        <p:blipFill rotWithShape="1">
          <a:blip r:embed="rId13"/>
          <a:srcRect l="75402" t="17909" b="73231"/>
          <a:stretch/>
        </p:blipFill>
        <p:spPr>
          <a:xfrm>
            <a:off x="4311160" y="5834387"/>
            <a:ext cx="2999014" cy="607642"/>
          </a:xfrm>
          <a:prstGeom prst="rect">
            <a:avLst/>
          </a:prstGeom>
        </p:spPr>
      </p:pic>
      <p:cxnSp>
        <p:nvCxnSpPr>
          <p:cNvPr id="34" name="Straight Arrow Connector 33">
            <a:extLst>
              <a:ext uri="{FF2B5EF4-FFF2-40B4-BE49-F238E27FC236}">
                <a16:creationId xmlns:a16="http://schemas.microsoft.com/office/drawing/2014/main" id="{EB16A7D1-F71D-46BF-98E1-A01411342EBC}"/>
              </a:ext>
            </a:extLst>
          </p:cNvPr>
          <p:cNvCxnSpPr/>
          <p:nvPr/>
        </p:nvCxnSpPr>
        <p:spPr>
          <a:xfrm>
            <a:off x="5694793" y="5136266"/>
            <a:ext cx="0" cy="5351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48188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93EC6-3D5D-41E7-83C2-162F67C12BAB}"/>
              </a:ext>
            </a:extLst>
          </p:cNvPr>
          <p:cNvSpPr>
            <a:spLocks noGrp="1"/>
          </p:cNvSpPr>
          <p:nvPr>
            <p:ph type="title"/>
          </p:nvPr>
        </p:nvSpPr>
        <p:spPr/>
        <p:txBody>
          <a:bodyPr/>
          <a:lstStyle/>
          <a:p>
            <a:pPr algn="ctr"/>
            <a:r>
              <a:rPr lang="en-GB" i="1" u="sng" dirty="0"/>
              <a:t>Activity </a:t>
            </a:r>
          </a:p>
        </p:txBody>
      </p:sp>
      <p:sp>
        <p:nvSpPr>
          <p:cNvPr id="3" name="Content Placeholder 2">
            <a:extLst>
              <a:ext uri="{FF2B5EF4-FFF2-40B4-BE49-F238E27FC236}">
                <a16:creationId xmlns:a16="http://schemas.microsoft.com/office/drawing/2014/main" id="{DAC77B7F-ADCB-48BF-B6FA-790F672F94D2}"/>
              </a:ext>
            </a:extLst>
          </p:cNvPr>
          <p:cNvSpPr>
            <a:spLocks noGrp="1"/>
          </p:cNvSpPr>
          <p:nvPr>
            <p:ph idx="1"/>
          </p:nvPr>
        </p:nvSpPr>
        <p:spPr/>
        <p:txBody>
          <a:bodyPr/>
          <a:lstStyle/>
          <a:p>
            <a:r>
              <a:rPr lang="en-GB" dirty="0"/>
              <a:t>In order to join another persons Kahoot. </a:t>
            </a:r>
          </a:p>
          <a:p>
            <a:r>
              <a:rPr lang="en-GB" dirty="0"/>
              <a:t>Simply head to Kahoot.com and enter the game pin.  </a:t>
            </a:r>
          </a:p>
        </p:txBody>
      </p:sp>
    </p:spTree>
    <p:extLst>
      <p:ext uri="{BB962C8B-B14F-4D97-AF65-F5344CB8AC3E}">
        <p14:creationId xmlns:p14="http://schemas.microsoft.com/office/powerpoint/2010/main" val="7058760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D8E80-8D32-4272-A3B0-9EE00CD9611B}"/>
              </a:ext>
            </a:extLst>
          </p:cNvPr>
          <p:cNvSpPr>
            <a:spLocks noGrp="1"/>
          </p:cNvSpPr>
          <p:nvPr>
            <p:ph type="title"/>
          </p:nvPr>
        </p:nvSpPr>
        <p:spPr/>
        <p:txBody>
          <a:bodyPr/>
          <a:lstStyle/>
          <a:p>
            <a:pPr algn="ctr"/>
            <a:r>
              <a:rPr lang="en-GB" i="1" u="sng" dirty="0"/>
              <a:t>QUIZ </a:t>
            </a:r>
          </a:p>
        </p:txBody>
      </p:sp>
      <p:graphicFrame>
        <p:nvGraphicFramePr>
          <p:cNvPr id="5" name="Content Placeholder 2">
            <a:extLst>
              <a:ext uri="{FF2B5EF4-FFF2-40B4-BE49-F238E27FC236}">
                <a16:creationId xmlns:a16="http://schemas.microsoft.com/office/drawing/2014/main" id="{9DD59A85-8E4E-4920-B41C-6AEFBA8E7E1F}"/>
              </a:ext>
            </a:extLst>
          </p:cNvPr>
          <p:cNvGraphicFramePr>
            <a:graphicFrameLocks noGrp="1"/>
          </p:cNvGraphicFramePr>
          <p:nvPr>
            <p:ph idx="1"/>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9744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Pen placed on top of a signature line">
            <a:extLst>
              <a:ext uri="{FF2B5EF4-FFF2-40B4-BE49-F238E27FC236}">
                <a16:creationId xmlns:a16="http://schemas.microsoft.com/office/drawing/2014/main" id="{6E0391B5-473C-4D77-B67D-F768DC61033F}"/>
              </a:ext>
            </a:extLst>
          </p:cNvPr>
          <p:cNvPicPr>
            <a:picLocks noChangeAspect="1"/>
          </p:cNvPicPr>
          <p:nvPr/>
        </p:nvPicPr>
        <p:blipFill rotWithShape="1">
          <a:blip r:embed="rId2">
            <a:duotone>
              <a:schemeClr val="accent1">
                <a:shade val="45000"/>
                <a:satMod val="135000"/>
              </a:schemeClr>
              <a:prstClr val="white"/>
            </a:duotone>
          </a:blip>
          <a:srcRect l="40682" r="-2" b="-2"/>
          <a:stretch/>
        </p:blipFill>
        <p:spPr>
          <a:xfrm>
            <a:off x="6108700" y="-1"/>
            <a:ext cx="6094450" cy="6858001"/>
          </a:xfrm>
          <a:prstGeom prst="rect">
            <a:avLst/>
          </a:prstGeom>
        </p:spPr>
      </p:pic>
      <p:sp>
        <p:nvSpPr>
          <p:cNvPr id="9" name="Freeform 16">
            <a:extLst>
              <a:ext uri="{FF2B5EF4-FFF2-40B4-BE49-F238E27FC236}">
                <a16:creationId xmlns:a16="http://schemas.microsoft.com/office/drawing/2014/main" id="{3994EE40-F54F-48E5-826B-B45158209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0F2C6C-157A-4D42-B5A4-B4414C7AE00E}"/>
              </a:ext>
            </a:extLst>
          </p:cNvPr>
          <p:cNvSpPr>
            <a:spLocks noGrp="1"/>
          </p:cNvSpPr>
          <p:nvPr>
            <p:ph type="title"/>
          </p:nvPr>
        </p:nvSpPr>
        <p:spPr>
          <a:xfrm>
            <a:off x="810000" y="447188"/>
            <a:ext cx="5070100" cy="1559412"/>
          </a:xfrm>
        </p:spPr>
        <p:txBody>
          <a:bodyPr>
            <a:normAutofit/>
          </a:bodyPr>
          <a:lstStyle/>
          <a:p>
            <a:r>
              <a:rPr lang="en-GB" i="1" u="sng" dirty="0"/>
              <a:t>Summary </a:t>
            </a:r>
            <a:endParaRPr lang="en-GB" i="1" u="sng"/>
          </a:p>
        </p:txBody>
      </p:sp>
      <p:sp>
        <p:nvSpPr>
          <p:cNvPr id="3" name="Content Placeholder 2">
            <a:extLst>
              <a:ext uri="{FF2B5EF4-FFF2-40B4-BE49-F238E27FC236}">
                <a16:creationId xmlns:a16="http://schemas.microsoft.com/office/drawing/2014/main" id="{B10C11AF-CDFD-4E86-A04F-4D3A90284405}"/>
              </a:ext>
            </a:extLst>
          </p:cNvPr>
          <p:cNvSpPr>
            <a:spLocks noGrp="1"/>
          </p:cNvSpPr>
          <p:nvPr>
            <p:ph idx="1"/>
          </p:nvPr>
        </p:nvSpPr>
        <p:spPr>
          <a:xfrm>
            <a:off x="818712" y="2413000"/>
            <a:ext cx="5055923" cy="3632200"/>
          </a:xfrm>
        </p:spPr>
        <p:txBody>
          <a:bodyPr>
            <a:normAutofit/>
          </a:bodyPr>
          <a:lstStyle/>
          <a:p>
            <a:r>
              <a:rPr lang="en-GB" dirty="0"/>
              <a:t>What is indirect effect?</a:t>
            </a:r>
          </a:p>
          <a:p>
            <a:r>
              <a:rPr lang="en-GB" dirty="0"/>
              <a:t>What is the difference between direct effect and indirect effect?</a:t>
            </a:r>
          </a:p>
          <a:p>
            <a:r>
              <a:rPr lang="en-GB" dirty="0"/>
              <a:t>What is state liability?</a:t>
            </a:r>
          </a:p>
          <a:p>
            <a:r>
              <a:rPr lang="en-GB" dirty="0"/>
              <a:t>Why is it important?</a:t>
            </a:r>
          </a:p>
          <a:p>
            <a:r>
              <a:rPr lang="en-GB" dirty="0"/>
              <a:t>Case law. </a:t>
            </a:r>
          </a:p>
        </p:txBody>
      </p:sp>
    </p:spTree>
    <p:extLst>
      <p:ext uri="{BB962C8B-B14F-4D97-AF65-F5344CB8AC3E}">
        <p14:creationId xmlns:p14="http://schemas.microsoft.com/office/powerpoint/2010/main" val="1182107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09699A8-9F52-4C34-9606-370C555BC9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5CDF08D3-D517-486E-855B-7E93B2B15594}"/>
              </a:ext>
            </a:extLst>
          </p:cNvPr>
          <p:cNvSpPr>
            <a:spLocks noGrp="1"/>
          </p:cNvSpPr>
          <p:nvPr>
            <p:ph type="ctrTitle"/>
          </p:nvPr>
        </p:nvSpPr>
        <p:spPr>
          <a:xfrm>
            <a:off x="965199" y="1240780"/>
            <a:ext cx="6086857" cy="4376440"/>
          </a:xfrm>
          <a:effectLst/>
        </p:spPr>
        <p:txBody>
          <a:bodyPr anchor="ctr">
            <a:normAutofit/>
          </a:bodyPr>
          <a:lstStyle/>
          <a:p>
            <a:pPr algn="r"/>
            <a:r>
              <a:rPr lang="en-GB" sz="4400" dirty="0">
                <a:solidFill>
                  <a:schemeClr val="tx1"/>
                </a:solidFill>
              </a:rPr>
              <a:t>Thank You! </a:t>
            </a:r>
          </a:p>
        </p:txBody>
      </p:sp>
      <p:sp>
        <p:nvSpPr>
          <p:cNvPr id="5" name="Subtitle 4">
            <a:extLst>
              <a:ext uri="{FF2B5EF4-FFF2-40B4-BE49-F238E27FC236}">
                <a16:creationId xmlns:a16="http://schemas.microsoft.com/office/drawing/2014/main" id="{F25CE6B5-D7F6-41F2-AF00-387342B7C8BC}"/>
              </a:ext>
            </a:extLst>
          </p:cNvPr>
          <p:cNvSpPr>
            <a:spLocks noGrp="1"/>
          </p:cNvSpPr>
          <p:nvPr>
            <p:ph type="subTitle" idx="1"/>
          </p:nvPr>
        </p:nvSpPr>
        <p:spPr>
          <a:xfrm>
            <a:off x="8017256" y="1240780"/>
            <a:ext cx="3364746" cy="4376440"/>
          </a:xfrm>
          <a:effectLst/>
        </p:spPr>
        <p:txBody>
          <a:bodyPr anchor="ctr">
            <a:normAutofit/>
          </a:bodyPr>
          <a:lstStyle/>
          <a:p>
            <a:r>
              <a:rPr lang="en-GB" sz="2400" dirty="0"/>
              <a:t>Any Questions?</a:t>
            </a:r>
          </a:p>
        </p:txBody>
      </p:sp>
      <p:cxnSp>
        <p:nvCxnSpPr>
          <p:cNvPr id="12" name="Straight Connector 11">
            <a:extLst>
              <a:ext uri="{FF2B5EF4-FFF2-40B4-BE49-F238E27FC236}">
                <a16:creationId xmlns:a16="http://schemas.microsoft.com/office/drawing/2014/main" id="{90CF8BA8-E7AA-4F97-9E4C-CD11742FA0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4656"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510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700"/>
                                        <p:tgtEl>
                                          <p:spTgt spid="5">
                                            <p:txEl>
                                              <p:pRg st="0" end="0"/>
                                            </p:txEl>
                                          </p:spTgt>
                                        </p:tgtEl>
                                      </p:cBhvr>
                                    </p:animEffect>
                                  </p:childTnLst>
                                </p:cTn>
                              </p:par>
                              <p:par>
                                <p:cTn id="8" presetID="10" presetClass="entr" presetSubtype="0" fill="hold" grpId="0" nodeType="withEffect">
                                  <p:stCondLst>
                                    <p:cond delay="500"/>
                                  </p:stCondLst>
                                  <p:iterate>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TM03457503[[fn=Quotable]]</Template>
  <TotalTime>104</TotalTime>
  <Words>767</Words>
  <Application>Microsoft Office PowerPoint</Application>
  <PresentationFormat>Widescreen</PresentationFormat>
  <Paragraphs>88</Paragraphs>
  <Slides>19</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Calibri</vt:lpstr>
      <vt:lpstr>Century Gothic</vt:lpstr>
      <vt:lpstr>Wingdings 2</vt:lpstr>
      <vt:lpstr>Quotable</vt:lpstr>
      <vt:lpstr>Indirect effect and state liability  </vt:lpstr>
      <vt:lpstr>Content </vt:lpstr>
      <vt:lpstr>Aims and Learning Objectives </vt:lpstr>
      <vt:lpstr>Indirect effect </vt:lpstr>
      <vt:lpstr>Indirect effect </vt:lpstr>
      <vt:lpstr>Indirect effect</vt:lpstr>
      <vt:lpstr>Indirect effect </vt:lpstr>
      <vt:lpstr>Indirect effect </vt:lpstr>
      <vt:lpstr>Remedies </vt:lpstr>
      <vt:lpstr>Activity </vt:lpstr>
      <vt:lpstr>State liability </vt:lpstr>
      <vt:lpstr>State Liability </vt:lpstr>
      <vt:lpstr>C-6 and 9/90 Francovich </vt:lpstr>
      <vt:lpstr>Activity </vt:lpstr>
      <vt:lpstr>Here is how you create a Kahoot</vt:lpstr>
      <vt:lpstr>Activity </vt:lpstr>
      <vt:lpstr>QUIZ </vt:lpstr>
      <vt:lpstr>Summary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Indirect effect </dc:title>
  <dc:creator>Zita Draper</dc:creator>
  <cp:lastModifiedBy>Zita Draper</cp:lastModifiedBy>
  <cp:revision>2</cp:revision>
  <dcterms:created xsi:type="dcterms:W3CDTF">2022-02-16T12:54:10Z</dcterms:created>
  <dcterms:modified xsi:type="dcterms:W3CDTF">2022-02-16T14:41:47Z</dcterms:modified>
</cp:coreProperties>
</file>