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4"/>
  </p:sldMasterIdLst>
  <p:sldIdLst>
    <p:sldId id="256" r:id="rId5"/>
    <p:sldId id="261" r:id="rId6"/>
    <p:sldId id="257" r:id="rId7"/>
    <p:sldId id="258" r:id="rId8"/>
    <p:sldId id="264" r:id="rId9"/>
    <p:sldId id="265" r:id="rId10"/>
    <p:sldId id="272" r:id="rId11"/>
    <p:sldId id="266" r:id="rId12"/>
    <p:sldId id="268" r:id="rId13"/>
    <p:sldId id="259" r:id="rId14"/>
    <p:sldId id="260" r:id="rId15"/>
    <p:sldId id="271" r:id="rId16"/>
    <p:sldId id="26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75" d="100"/>
          <a:sy n="75" d="100"/>
        </p:scale>
        <p:origin x="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97886-C561-4E23-9E2A-099856D56F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3B9F42-7DFB-4132-BFDF-97E321AABEAA}">
      <dgm:prSet/>
      <dgm:spPr/>
      <dgm:t>
        <a:bodyPr/>
        <a:lstStyle/>
        <a:p>
          <a:pPr>
            <a:lnSpc>
              <a:spcPct val="100000"/>
            </a:lnSpc>
          </a:pPr>
          <a:r>
            <a:rPr lang="en-US" dirty="0"/>
            <a:t>provide a clear understanding of </a:t>
          </a:r>
          <a:r>
            <a:rPr lang="en-US" b="0" i="0" dirty="0"/>
            <a:t>The meaning of employee motivation and its importance in the workplace.</a:t>
          </a:r>
          <a:endParaRPr lang="en-US" dirty="0"/>
        </a:p>
      </dgm:t>
    </dgm:pt>
    <dgm:pt modelId="{8B707E94-AEAE-44D0-A0B4-5DE32C9AABC8}" type="parTrans" cxnId="{01D413CA-5C1A-43F7-A0FB-92E32DDFE06A}">
      <dgm:prSet/>
      <dgm:spPr/>
      <dgm:t>
        <a:bodyPr/>
        <a:lstStyle/>
        <a:p>
          <a:endParaRPr lang="en-US"/>
        </a:p>
      </dgm:t>
    </dgm:pt>
    <dgm:pt modelId="{D2C89C15-DD46-466B-BF41-18648C203D98}" type="sibTrans" cxnId="{01D413CA-5C1A-43F7-A0FB-92E32DDFE06A}">
      <dgm:prSet/>
      <dgm:spPr/>
      <dgm:t>
        <a:bodyPr/>
        <a:lstStyle/>
        <a:p>
          <a:endParaRPr lang="en-US"/>
        </a:p>
      </dgm:t>
    </dgm:pt>
    <dgm:pt modelId="{B55F9916-1365-45C5-92D9-DD6253987FC0}">
      <dgm:prSet/>
      <dgm:spPr/>
      <dgm:t>
        <a:bodyPr/>
        <a:lstStyle/>
        <a:p>
          <a:pPr>
            <a:lnSpc>
              <a:spcPct val="100000"/>
            </a:lnSpc>
          </a:pPr>
          <a:r>
            <a:rPr lang="en-US" dirty="0"/>
            <a:t>Learn the difference between extrinsic and intrinsic motivation types and </a:t>
          </a:r>
          <a:r>
            <a:rPr lang="en-US" dirty="0" err="1"/>
            <a:t>analyse</a:t>
          </a:r>
          <a:r>
            <a:rPr lang="en-US" dirty="0"/>
            <a:t> their effectiveness as development tools. </a:t>
          </a:r>
        </a:p>
      </dgm:t>
    </dgm:pt>
    <dgm:pt modelId="{9E1B5EC0-121D-440D-86F5-0E4995DD30F6}" type="parTrans" cxnId="{13688C9B-C385-4015-BF9D-49C449E328F3}">
      <dgm:prSet/>
      <dgm:spPr/>
      <dgm:t>
        <a:bodyPr/>
        <a:lstStyle/>
        <a:p>
          <a:endParaRPr lang="en-US"/>
        </a:p>
      </dgm:t>
    </dgm:pt>
    <dgm:pt modelId="{74292AB9-EB4A-4B3A-A5EF-83982FA31147}" type="sibTrans" cxnId="{13688C9B-C385-4015-BF9D-49C449E328F3}">
      <dgm:prSet/>
      <dgm:spPr/>
      <dgm:t>
        <a:bodyPr/>
        <a:lstStyle/>
        <a:p>
          <a:endParaRPr lang="en-US"/>
        </a:p>
      </dgm:t>
    </dgm:pt>
    <dgm:pt modelId="{2EAD4D39-D0C4-4134-97F0-DCB16D26DB3E}">
      <dgm:prSet/>
      <dgm:spPr/>
      <dgm:t>
        <a:bodyPr/>
        <a:lstStyle/>
        <a:p>
          <a:pPr>
            <a:lnSpc>
              <a:spcPct val="100000"/>
            </a:lnSpc>
          </a:pPr>
          <a:r>
            <a:rPr lang="en-US"/>
            <a:t>explore key motivation theories, their underlying principles, and their relevance in understanding and fostering employee motivation.</a:t>
          </a:r>
        </a:p>
      </dgm:t>
    </dgm:pt>
    <dgm:pt modelId="{EABD823D-173D-49A2-A2A6-1E490EEFA60D}" type="parTrans" cxnId="{33F6FDAB-09F2-4A56-9DB4-E01136D27ADD}">
      <dgm:prSet/>
      <dgm:spPr/>
      <dgm:t>
        <a:bodyPr/>
        <a:lstStyle/>
        <a:p>
          <a:endParaRPr lang="en-US"/>
        </a:p>
      </dgm:t>
    </dgm:pt>
    <dgm:pt modelId="{585DC597-CC90-4562-90C7-83F29A956FAF}" type="sibTrans" cxnId="{33F6FDAB-09F2-4A56-9DB4-E01136D27ADD}">
      <dgm:prSet/>
      <dgm:spPr/>
      <dgm:t>
        <a:bodyPr/>
        <a:lstStyle/>
        <a:p>
          <a:endParaRPr lang="en-US"/>
        </a:p>
      </dgm:t>
    </dgm:pt>
    <dgm:pt modelId="{2A2025DC-3166-424B-A730-6C650444A04A}" type="pres">
      <dgm:prSet presAssocID="{2DB97886-C561-4E23-9E2A-099856D56FDB}" presName="root" presStyleCnt="0">
        <dgm:presLayoutVars>
          <dgm:dir/>
          <dgm:resizeHandles val="exact"/>
        </dgm:presLayoutVars>
      </dgm:prSet>
      <dgm:spPr/>
    </dgm:pt>
    <dgm:pt modelId="{A234F091-880F-471F-8411-78FE39687EE9}" type="pres">
      <dgm:prSet presAssocID="{C33B9F42-7DFB-4132-BFDF-97E321AABEAA}" presName="compNode" presStyleCnt="0"/>
      <dgm:spPr/>
    </dgm:pt>
    <dgm:pt modelId="{7AE506B5-F484-44C3-A5B6-EE1328583FAA}" type="pres">
      <dgm:prSet presAssocID="{C33B9F42-7DFB-4132-BFDF-97E321AABEAA}" presName="bgRect" presStyleLbl="bgShp" presStyleIdx="0" presStyleCnt="3"/>
      <dgm:spPr/>
    </dgm:pt>
    <dgm:pt modelId="{9B6DEB3C-40BC-4836-B3AE-F382AE7DF87D}" type="pres">
      <dgm:prSet presAssocID="{C33B9F42-7DFB-4132-BFDF-97E321AABE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6FF2F5F-9000-42B5-900F-2A622F2B77AA}" type="pres">
      <dgm:prSet presAssocID="{C33B9F42-7DFB-4132-BFDF-97E321AABEAA}" presName="spaceRect" presStyleCnt="0"/>
      <dgm:spPr/>
    </dgm:pt>
    <dgm:pt modelId="{2986B847-E4AC-438D-8973-396F8FA92F2D}" type="pres">
      <dgm:prSet presAssocID="{C33B9F42-7DFB-4132-BFDF-97E321AABEAA}" presName="parTx" presStyleLbl="revTx" presStyleIdx="0" presStyleCnt="3">
        <dgm:presLayoutVars>
          <dgm:chMax val="0"/>
          <dgm:chPref val="0"/>
        </dgm:presLayoutVars>
      </dgm:prSet>
      <dgm:spPr/>
    </dgm:pt>
    <dgm:pt modelId="{6EE25500-AEAB-45EE-96D0-88F43AD764CD}" type="pres">
      <dgm:prSet presAssocID="{D2C89C15-DD46-466B-BF41-18648C203D98}" presName="sibTrans" presStyleCnt="0"/>
      <dgm:spPr/>
    </dgm:pt>
    <dgm:pt modelId="{FAC4894B-DB49-40BC-BEB9-879B53E8ED37}" type="pres">
      <dgm:prSet presAssocID="{B55F9916-1365-45C5-92D9-DD6253987FC0}" presName="compNode" presStyleCnt="0"/>
      <dgm:spPr/>
    </dgm:pt>
    <dgm:pt modelId="{922396AD-0A83-48F6-B4D7-A3DF19E0E0E5}" type="pres">
      <dgm:prSet presAssocID="{B55F9916-1365-45C5-92D9-DD6253987FC0}" presName="bgRect" presStyleLbl="bgShp" presStyleIdx="1" presStyleCnt="3"/>
      <dgm:spPr/>
    </dgm:pt>
    <dgm:pt modelId="{E0DECFFA-AA11-479B-8DA9-DA03E95C003E}" type="pres">
      <dgm:prSet presAssocID="{B55F9916-1365-45C5-92D9-DD6253987F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414D026-D749-4CA8-86AD-0CBC0DF08098}" type="pres">
      <dgm:prSet presAssocID="{B55F9916-1365-45C5-92D9-DD6253987FC0}" presName="spaceRect" presStyleCnt="0"/>
      <dgm:spPr/>
    </dgm:pt>
    <dgm:pt modelId="{63E4B38F-0324-4656-96EA-F90996672D5F}" type="pres">
      <dgm:prSet presAssocID="{B55F9916-1365-45C5-92D9-DD6253987FC0}" presName="parTx" presStyleLbl="revTx" presStyleIdx="1" presStyleCnt="3">
        <dgm:presLayoutVars>
          <dgm:chMax val="0"/>
          <dgm:chPref val="0"/>
        </dgm:presLayoutVars>
      </dgm:prSet>
      <dgm:spPr/>
    </dgm:pt>
    <dgm:pt modelId="{D8CB3FAB-5FB1-45CE-9303-F972A7439962}" type="pres">
      <dgm:prSet presAssocID="{74292AB9-EB4A-4B3A-A5EF-83982FA31147}" presName="sibTrans" presStyleCnt="0"/>
      <dgm:spPr/>
    </dgm:pt>
    <dgm:pt modelId="{BEE78D54-812F-4259-9F65-8B4E1470D635}" type="pres">
      <dgm:prSet presAssocID="{2EAD4D39-D0C4-4134-97F0-DCB16D26DB3E}" presName="compNode" presStyleCnt="0"/>
      <dgm:spPr/>
    </dgm:pt>
    <dgm:pt modelId="{D9076E9D-ED10-412F-8983-F706662C11A7}" type="pres">
      <dgm:prSet presAssocID="{2EAD4D39-D0C4-4134-97F0-DCB16D26DB3E}" presName="bgRect" presStyleLbl="bgShp" presStyleIdx="2" presStyleCnt="3"/>
      <dgm:spPr/>
    </dgm:pt>
    <dgm:pt modelId="{EA3C0B57-CCD9-49A9-9772-8CAA2D92C514}" type="pres">
      <dgm:prSet presAssocID="{2EAD4D39-D0C4-4134-97F0-DCB16D26DB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B2EF9A19-8AEB-4AEB-9926-A114402DE0ED}" type="pres">
      <dgm:prSet presAssocID="{2EAD4D39-D0C4-4134-97F0-DCB16D26DB3E}" presName="spaceRect" presStyleCnt="0"/>
      <dgm:spPr/>
    </dgm:pt>
    <dgm:pt modelId="{29786FED-045C-4E02-AC00-1A162E17A8B6}" type="pres">
      <dgm:prSet presAssocID="{2EAD4D39-D0C4-4134-97F0-DCB16D26DB3E}" presName="parTx" presStyleLbl="revTx" presStyleIdx="2" presStyleCnt="3">
        <dgm:presLayoutVars>
          <dgm:chMax val="0"/>
          <dgm:chPref val="0"/>
        </dgm:presLayoutVars>
      </dgm:prSet>
      <dgm:spPr/>
    </dgm:pt>
  </dgm:ptLst>
  <dgm:cxnLst>
    <dgm:cxn modelId="{A212AF2A-395D-4902-BA93-2AFEDED5F928}" type="presOf" srcId="{C33B9F42-7DFB-4132-BFDF-97E321AABEAA}" destId="{2986B847-E4AC-438D-8973-396F8FA92F2D}" srcOrd="0" destOrd="0" presId="urn:microsoft.com/office/officeart/2018/2/layout/IconVerticalSolidList"/>
    <dgm:cxn modelId="{E6831934-EA34-44FC-A3A9-C18C6CC0DB1B}" type="presOf" srcId="{B55F9916-1365-45C5-92D9-DD6253987FC0}" destId="{63E4B38F-0324-4656-96EA-F90996672D5F}" srcOrd="0" destOrd="0" presId="urn:microsoft.com/office/officeart/2018/2/layout/IconVerticalSolidList"/>
    <dgm:cxn modelId="{027BA887-89C0-4987-8273-4B1B5C2058E3}" type="presOf" srcId="{2DB97886-C561-4E23-9E2A-099856D56FDB}" destId="{2A2025DC-3166-424B-A730-6C650444A04A}" srcOrd="0" destOrd="0" presId="urn:microsoft.com/office/officeart/2018/2/layout/IconVerticalSolidList"/>
    <dgm:cxn modelId="{13688C9B-C385-4015-BF9D-49C449E328F3}" srcId="{2DB97886-C561-4E23-9E2A-099856D56FDB}" destId="{B55F9916-1365-45C5-92D9-DD6253987FC0}" srcOrd="1" destOrd="0" parTransId="{9E1B5EC0-121D-440D-86F5-0E4995DD30F6}" sibTransId="{74292AB9-EB4A-4B3A-A5EF-83982FA31147}"/>
    <dgm:cxn modelId="{33F6FDAB-09F2-4A56-9DB4-E01136D27ADD}" srcId="{2DB97886-C561-4E23-9E2A-099856D56FDB}" destId="{2EAD4D39-D0C4-4134-97F0-DCB16D26DB3E}" srcOrd="2" destOrd="0" parTransId="{EABD823D-173D-49A2-A2A6-1E490EEFA60D}" sibTransId="{585DC597-CC90-4562-90C7-83F29A956FAF}"/>
    <dgm:cxn modelId="{F74619AC-73E1-44B0-B8DD-34A39743E11E}" type="presOf" srcId="{2EAD4D39-D0C4-4134-97F0-DCB16D26DB3E}" destId="{29786FED-045C-4E02-AC00-1A162E17A8B6}" srcOrd="0" destOrd="0" presId="urn:microsoft.com/office/officeart/2018/2/layout/IconVerticalSolidList"/>
    <dgm:cxn modelId="{01D413CA-5C1A-43F7-A0FB-92E32DDFE06A}" srcId="{2DB97886-C561-4E23-9E2A-099856D56FDB}" destId="{C33B9F42-7DFB-4132-BFDF-97E321AABEAA}" srcOrd="0" destOrd="0" parTransId="{8B707E94-AEAE-44D0-A0B4-5DE32C9AABC8}" sibTransId="{D2C89C15-DD46-466B-BF41-18648C203D98}"/>
    <dgm:cxn modelId="{CAF92FD3-3BDD-41E3-AA3A-9D6E31BCB228}" type="presParOf" srcId="{2A2025DC-3166-424B-A730-6C650444A04A}" destId="{A234F091-880F-471F-8411-78FE39687EE9}" srcOrd="0" destOrd="0" presId="urn:microsoft.com/office/officeart/2018/2/layout/IconVerticalSolidList"/>
    <dgm:cxn modelId="{3DCDF116-E4F7-4E90-AB70-129B14527DB9}" type="presParOf" srcId="{A234F091-880F-471F-8411-78FE39687EE9}" destId="{7AE506B5-F484-44C3-A5B6-EE1328583FAA}" srcOrd="0" destOrd="0" presId="urn:microsoft.com/office/officeart/2018/2/layout/IconVerticalSolidList"/>
    <dgm:cxn modelId="{9E813934-5AAA-4670-B2CC-810E27F686EA}" type="presParOf" srcId="{A234F091-880F-471F-8411-78FE39687EE9}" destId="{9B6DEB3C-40BC-4836-B3AE-F382AE7DF87D}" srcOrd="1" destOrd="0" presId="urn:microsoft.com/office/officeart/2018/2/layout/IconVerticalSolidList"/>
    <dgm:cxn modelId="{AE9782E3-9AB9-45C5-BFED-3A5E7FFCE954}" type="presParOf" srcId="{A234F091-880F-471F-8411-78FE39687EE9}" destId="{C6FF2F5F-9000-42B5-900F-2A622F2B77AA}" srcOrd="2" destOrd="0" presId="urn:microsoft.com/office/officeart/2018/2/layout/IconVerticalSolidList"/>
    <dgm:cxn modelId="{002CC406-DCBB-4A13-BCDC-F8B5D80017FA}" type="presParOf" srcId="{A234F091-880F-471F-8411-78FE39687EE9}" destId="{2986B847-E4AC-438D-8973-396F8FA92F2D}" srcOrd="3" destOrd="0" presId="urn:microsoft.com/office/officeart/2018/2/layout/IconVerticalSolidList"/>
    <dgm:cxn modelId="{064D3079-B463-46B4-8436-42937C8EEA5B}" type="presParOf" srcId="{2A2025DC-3166-424B-A730-6C650444A04A}" destId="{6EE25500-AEAB-45EE-96D0-88F43AD764CD}" srcOrd="1" destOrd="0" presId="urn:microsoft.com/office/officeart/2018/2/layout/IconVerticalSolidList"/>
    <dgm:cxn modelId="{C6E1E347-4AF3-4FF2-9781-CF34605F194E}" type="presParOf" srcId="{2A2025DC-3166-424B-A730-6C650444A04A}" destId="{FAC4894B-DB49-40BC-BEB9-879B53E8ED37}" srcOrd="2" destOrd="0" presId="urn:microsoft.com/office/officeart/2018/2/layout/IconVerticalSolidList"/>
    <dgm:cxn modelId="{F5384530-866B-4B51-BDE9-554FF63A9CE6}" type="presParOf" srcId="{FAC4894B-DB49-40BC-BEB9-879B53E8ED37}" destId="{922396AD-0A83-48F6-B4D7-A3DF19E0E0E5}" srcOrd="0" destOrd="0" presId="urn:microsoft.com/office/officeart/2018/2/layout/IconVerticalSolidList"/>
    <dgm:cxn modelId="{495C91B5-CE68-4C41-B63B-EC4320F02AB6}" type="presParOf" srcId="{FAC4894B-DB49-40BC-BEB9-879B53E8ED37}" destId="{E0DECFFA-AA11-479B-8DA9-DA03E95C003E}" srcOrd="1" destOrd="0" presId="urn:microsoft.com/office/officeart/2018/2/layout/IconVerticalSolidList"/>
    <dgm:cxn modelId="{914D3A72-A25B-45AC-9A75-307A8E6F4455}" type="presParOf" srcId="{FAC4894B-DB49-40BC-BEB9-879B53E8ED37}" destId="{D414D026-D749-4CA8-86AD-0CBC0DF08098}" srcOrd="2" destOrd="0" presId="urn:microsoft.com/office/officeart/2018/2/layout/IconVerticalSolidList"/>
    <dgm:cxn modelId="{74B00609-BCE6-4AD6-8A20-D3F7CE8C3588}" type="presParOf" srcId="{FAC4894B-DB49-40BC-BEB9-879B53E8ED37}" destId="{63E4B38F-0324-4656-96EA-F90996672D5F}" srcOrd="3" destOrd="0" presId="urn:microsoft.com/office/officeart/2018/2/layout/IconVerticalSolidList"/>
    <dgm:cxn modelId="{07F996DA-973B-41A2-822E-F63BE4FEB0F4}" type="presParOf" srcId="{2A2025DC-3166-424B-A730-6C650444A04A}" destId="{D8CB3FAB-5FB1-45CE-9303-F972A7439962}" srcOrd="3" destOrd="0" presId="urn:microsoft.com/office/officeart/2018/2/layout/IconVerticalSolidList"/>
    <dgm:cxn modelId="{189D580A-8EA6-4649-A037-205B14C57EA3}" type="presParOf" srcId="{2A2025DC-3166-424B-A730-6C650444A04A}" destId="{BEE78D54-812F-4259-9F65-8B4E1470D635}" srcOrd="4" destOrd="0" presId="urn:microsoft.com/office/officeart/2018/2/layout/IconVerticalSolidList"/>
    <dgm:cxn modelId="{078603C6-A3B0-43B5-B2CC-5A07400C9AF2}" type="presParOf" srcId="{BEE78D54-812F-4259-9F65-8B4E1470D635}" destId="{D9076E9D-ED10-412F-8983-F706662C11A7}" srcOrd="0" destOrd="0" presId="urn:microsoft.com/office/officeart/2018/2/layout/IconVerticalSolidList"/>
    <dgm:cxn modelId="{CE2176BD-7D0B-4CF6-8F09-31BCC5138F09}" type="presParOf" srcId="{BEE78D54-812F-4259-9F65-8B4E1470D635}" destId="{EA3C0B57-CCD9-49A9-9772-8CAA2D92C514}" srcOrd="1" destOrd="0" presId="urn:microsoft.com/office/officeart/2018/2/layout/IconVerticalSolidList"/>
    <dgm:cxn modelId="{53790BCD-0126-4A7B-AB3F-F1909904C249}" type="presParOf" srcId="{BEE78D54-812F-4259-9F65-8B4E1470D635}" destId="{B2EF9A19-8AEB-4AEB-9926-A114402DE0ED}" srcOrd="2" destOrd="0" presId="urn:microsoft.com/office/officeart/2018/2/layout/IconVerticalSolidList"/>
    <dgm:cxn modelId="{89DF7463-1F11-40FA-8736-32C269B74BF4}" type="presParOf" srcId="{BEE78D54-812F-4259-9F65-8B4E1470D635}" destId="{29786FED-045C-4E02-AC00-1A162E17A8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7D5EA5-4BED-48A2-88AE-7FC37C4808D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A2F37CB-3A39-4099-A3DB-5B5E0F354EEB}">
      <dgm:prSet/>
      <dgm:spPr/>
      <dgm:t>
        <a:bodyPr/>
        <a:lstStyle/>
        <a:p>
          <a:r>
            <a:rPr lang="en-US" b="0" i="0"/>
            <a:t>Advantages</a:t>
          </a:r>
          <a:endParaRPr lang="en-US"/>
        </a:p>
      </dgm:t>
    </dgm:pt>
    <dgm:pt modelId="{2D17740D-87EA-44D2-BBAA-710D17EA31AD}" type="parTrans" cxnId="{8583FED0-A91A-4EC6-BFEB-49D23246F91C}">
      <dgm:prSet/>
      <dgm:spPr/>
      <dgm:t>
        <a:bodyPr/>
        <a:lstStyle/>
        <a:p>
          <a:endParaRPr lang="en-US"/>
        </a:p>
      </dgm:t>
    </dgm:pt>
    <dgm:pt modelId="{02CE3F3D-5807-4EB3-8274-24607BA7FFF5}" type="sibTrans" cxnId="{8583FED0-A91A-4EC6-BFEB-49D23246F91C}">
      <dgm:prSet/>
      <dgm:spPr/>
      <dgm:t>
        <a:bodyPr/>
        <a:lstStyle/>
        <a:p>
          <a:endParaRPr lang="en-US"/>
        </a:p>
      </dgm:t>
    </dgm:pt>
    <dgm:pt modelId="{BFB14E5E-A928-4D40-B359-993EBEA30D03}">
      <dgm:prSet/>
      <dgm:spPr/>
      <dgm:t>
        <a:bodyPr/>
        <a:lstStyle/>
        <a:p>
          <a:r>
            <a:rPr lang="en-US" b="0" i="0"/>
            <a:t>Sustained engagement </a:t>
          </a:r>
          <a:endParaRPr lang="en-US"/>
        </a:p>
      </dgm:t>
    </dgm:pt>
    <dgm:pt modelId="{A553EA4E-FB70-461B-B2C0-D7B99ECA4C37}" type="parTrans" cxnId="{04C58EC7-F1C1-465B-809F-1CB2B54755EE}">
      <dgm:prSet/>
      <dgm:spPr/>
      <dgm:t>
        <a:bodyPr/>
        <a:lstStyle/>
        <a:p>
          <a:endParaRPr lang="en-US"/>
        </a:p>
      </dgm:t>
    </dgm:pt>
    <dgm:pt modelId="{2D40E82B-40CC-41C6-A5A3-E5E18065DA3B}" type="sibTrans" cxnId="{04C58EC7-F1C1-465B-809F-1CB2B54755EE}">
      <dgm:prSet/>
      <dgm:spPr/>
      <dgm:t>
        <a:bodyPr/>
        <a:lstStyle/>
        <a:p>
          <a:endParaRPr lang="en-US"/>
        </a:p>
      </dgm:t>
    </dgm:pt>
    <dgm:pt modelId="{834D2131-5C9A-4727-865A-298771740FDA}">
      <dgm:prSet/>
      <dgm:spPr/>
      <dgm:t>
        <a:bodyPr/>
        <a:lstStyle/>
        <a:p>
          <a:r>
            <a:rPr lang="en-US" b="0" i="0"/>
            <a:t>Creativity</a:t>
          </a:r>
          <a:endParaRPr lang="en-US"/>
        </a:p>
      </dgm:t>
    </dgm:pt>
    <dgm:pt modelId="{78535892-AC78-4DD1-8CA8-59E3C49FCB6D}" type="parTrans" cxnId="{2676912B-CDCC-4362-9344-2DB797758F25}">
      <dgm:prSet/>
      <dgm:spPr/>
      <dgm:t>
        <a:bodyPr/>
        <a:lstStyle/>
        <a:p>
          <a:endParaRPr lang="en-US"/>
        </a:p>
      </dgm:t>
    </dgm:pt>
    <dgm:pt modelId="{36768202-22F8-46D1-9BBE-D3F021FEACDD}" type="sibTrans" cxnId="{2676912B-CDCC-4362-9344-2DB797758F25}">
      <dgm:prSet/>
      <dgm:spPr/>
      <dgm:t>
        <a:bodyPr/>
        <a:lstStyle/>
        <a:p>
          <a:endParaRPr lang="en-US"/>
        </a:p>
      </dgm:t>
    </dgm:pt>
    <dgm:pt modelId="{001914AA-D7AD-407C-A2C0-1F592862AADC}">
      <dgm:prSet/>
      <dgm:spPr/>
      <dgm:t>
        <a:bodyPr/>
        <a:lstStyle/>
        <a:p>
          <a:r>
            <a:rPr lang="en-US" b="0" i="0" dirty="0"/>
            <a:t>long-term satisfaction</a:t>
          </a:r>
          <a:endParaRPr lang="en-US" dirty="0"/>
        </a:p>
      </dgm:t>
    </dgm:pt>
    <dgm:pt modelId="{8E526856-D998-4AB5-9229-897F185C35B6}" type="parTrans" cxnId="{077FD769-393C-44E1-8122-D055EB87C9A5}">
      <dgm:prSet/>
      <dgm:spPr/>
      <dgm:t>
        <a:bodyPr/>
        <a:lstStyle/>
        <a:p>
          <a:endParaRPr lang="en-US"/>
        </a:p>
      </dgm:t>
    </dgm:pt>
    <dgm:pt modelId="{06881DC7-458D-467D-B3C6-84B36D54782E}" type="sibTrans" cxnId="{077FD769-393C-44E1-8122-D055EB87C9A5}">
      <dgm:prSet/>
      <dgm:spPr/>
      <dgm:t>
        <a:bodyPr/>
        <a:lstStyle/>
        <a:p>
          <a:endParaRPr lang="en-US"/>
        </a:p>
      </dgm:t>
    </dgm:pt>
    <dgm:pt modelId="{9A6F4467-A395-4932-A466-07D2A020FC8E}">
      <dgm:prSet/>
      <dgm:spPr/>
      <dgm:t>
        <a:bodyPr/>
        <a:lstStyle/>
        <a:p>
          <a:r>
            <a:rPr lang="en-US" b="0" i="0"/>
            <a:t>Disadvantages </a:t>
          </a:r>
          <a:endParaRPr lang="en-US"/>
        </a:p>
      </dgm:t>
    </dgm:pt>
    <dgm:pt modelId="{E8E5AAE0-9EBB-4D2B-A74D-E5EEB0D3EF80}" type="parTrans" cxnId="{1C04BA9E-D7E4-4C85-B2D0-B7AFE21C61A0}">
      <dgm:prSet/>
      <dgm:spPr/>
      <dgm:t>
        <a:bodyPr/>
        <a:lstStyle/>
        <a:p>
          <a:endParaRPr lang="en-US"/>
        </a:p>
      </dgm:t>
    </dgm:pt>
    <dgm:pt modelId="{AAE96DAD-5E4D-4D8C-9893-6801216A5235}" type="sibTrans" cxnId="{1C04BA9E-D7E4-4C85-B2D0-B7AFE21C61A0}">
      <dgm:prSet/>
      <dgm:spPr/>
      <dgm:t>
        <a:bodyPr/>
        <a:lstStyle/>
        <a:p>
          <a:endParaRPr lang="en-US"/>
        </a:p>
      </dgm:t>
    </dgm:pt>
    <dgm:pt modelId="{405A0621-E9D6-4958-80C6-6E994B058DF9}">
      <dgm:prSet/>
      <dgm:spPr/>
      <dgm:t>
        <a:bodyPr/>
        <a:lstStyle/>
        <a:p>
          <a:r>
            <a:rPr lang="en-US" b="0" i="0"/>
            <a:t>Varying interests</a:t>
          </a:r>
          <a:endParaRPr lang="en-US"/>
        </a:p>
      </dgm:t>
    </dgm:pt>
    <dgm:pt modelId="{6F347F86-3A7D-450D-86F0-E29E082339AA}" type="parTrans" cxnId="{F76F1D29-F141-4567-AAD1-44452C333E0F}">
      <dgm:prSet/>
      <dgm:spPr/>
      <dgm:t>
        <a:bodyPr/>
        <a:lstStyle/>
        <a:p>
          <a:endParaRPr lang="en-US"/>
        </a:p>
      </dgm:t>
    </dgm:pt>
    <dgm:pt modelId="{FDF536BA-97C1-409E-BD56-54B88B89D9D3}" type="sibTrans" cxnId="{F76F1D29-F141-4567-AAD1-44452C333E0F}">
      <dgm:prSet/>
      <dgm:spPr/>
      <dgm:t>
        <a:bodyPr/>
        <a:lstStyle/>
        <a:p>
          <a:endParaRPr lang="en-US"/>
        </a:p>
      </dgm:t>
    </dgm:pt>
    <dgm:pt modelId="{9AD51385-8865-41C8-B792-6610C6A24CC8}">
      <dgm:prSet/>
      <dgm:spPr/>
      <dgm:t>
        <a:bodyPr/>
        <a:lstStyle/>
        <a:p>
          <a:r>
            <a:rPr lang="en-US" b="0" i="0"/>
            <a:t>lack of external recognition</a:t>
          </a:r>
          <a:endParaRPr lang="en-US"/>
        </a:p>
      </dgm:t>
    </dgm:pt>
    <dgm:pt modelId="{06E6AF5A-78E2-410A-99C4-E497E3B1A8DE}" type="parTrans" cxnId="{13393CEF-07BA-4BBF-909E-D5FEDC08DD47}">
      <dgm:prSet/>
      <dgm:spPr/>
      <dgm:t>
        <a:bodyPr/>
        <a:lstStyle/>
        <a:p>
          <a:endParaRPr lang="en-US"/>
        </a:p>
      </dgm:t>
    </dgm:pt>
    <dgm:pt modelId="{D4EF0C44-C5EB-4933-9F93-BB4D5DFC1E6A}" type="sibTrans" cxnId="{13393CEF-07BA-4BBF-909E-D5FEDC08DD47}">
      <dgm:prSet/>
      <dgm:spPr/>
      <dgm:t>
        <a:bodyPr/>
        <a:lstStyle/>
        <a:p>
          <a:endParaRPr lang="en-US"/>
        </a:p>
      </dgm:t>
    </dgm:pt>
    <dgm:pt modelId="{C4504462-7BDA-4026-9774-915F566A3AFC}">
      <dgm:prSet/>
      <dgm:spPr/>
      <dgm:t>
        <a:bodyPr/>
        <a:lstStyle/>
        <a:p>
          <a:r>
            <a:rPr lang="en-US" b="0" i="0"/>
            <a:t>task dependency.</a:t>
          </a:r>
          <a:endParaRPr lang="en-US"/>
        </a:p>
      </dgm:t>
    </dgm:pt>
    <dgm:pt modelId="{1E044A83-CF39-48B1-85D1-339C3719D20C}" type="parTrans" cxnId="{7112FA90-F069-429E-ACDD-175F604C2638}">
      <dgm:prSet/>
      <dgm:spPr/>
      <dgm:t>
        <a:bodyPr/>
        <a:lstStyle/>
        <a:p>
          <a:endParaRPr lang="en-US"/>
        </a:p>
      </dgm:t>
    </dgm:pt>
    <dgm:pt modelId="{15572C25-568E-48F6-A407-425C13E505DC}" type="sibTrans" cxnId="{7112FA90-F069-429E-ACDD-175F604C2638}">
      <dgm:prSet/>
      <dgm:spPr/>
      <dgm:t>
        <a:bodyPr/>
        <a:lstStyle/>
        <a:p>
          <a:endParaRPr lang="en-US"/>
        </a:p>
      </dgm:t>
    </dgm:pt>
    <dgm:pt modelId="{E7ABF982-0044-44D9-8978-871123B1446B}" type="pres">
      <dgm:prSet presAssocID="{CC7D5EA5-4BED-48A2-88AE-7FC37C4808DC}" presName="linear" presStyleCnt="0">
        <dgm:presLayoutVars>
          <dgm:dir/>
          <dgm:animLvl val="lvl"/>
          <dgm:resizeHandles val="exact"/>
        </dgm:presLayoutVars>
      </dgm:prSet>
      <dgm:spPr/>
    </dgm:pt>
    <dgm:pt modelId="{A3D3CAB0-18B0-4FD3-9C9E-F1D9F3F394FD}" type="pres">
      <dgm:prSet presAssocID="{BA2F37CB-3A39-4099-A3DB-5B5E0F354EEB}" presName="parentLin" presStyleCnt="0"/>
      <dgm:spPr/>
    </dgm:pt>
    <dgm:pt modelId="{F3D94629-9FC7-48F9-93DA-5158E9F779AE}" type="pres">
      <dgm:prSet presAssocID="{BA2F37CB-3A39-4099-A3DB-5B5E0F354EEB}" presName="parentLeftMargin" presStyleLbl="node1" presStyleIdx="0" presStyleCnt="2"/>
      <dgm:spPr/>
    </dgm:pt>
    <dgm:pt modelId="{01C08820-E536-4736-B994-392953985673}" type="pres">
      <dgm:prSet presAssocID="{BA2F37CB-3A39-4099-A3DB-5B5E0F354EEB}" presName="parentText" presStyleLbl="node1" presStyleIdx="0" presStyleCnt="2">
        <dgm:presLayoutVars>
          <dgm:chMax val="0"/>
          <dgm:bulletEnabled val="1"/>
        </dgm:presLayoutVars>
      </dgm:prSet>
      <dgm:spPr/>
    </dgm:pt>
    <dgm:pt modelId="{4D7E5DBE-71D6-4BF8-B726-3CDC3C84DC9F}" type="pres">
      <dgm:prSet presAssocID="{BA2F37CB-3A39-4099-A3DB-5B5E0F354EEB}" presName="negativeSpace" presStyleCnt="0"/>
      <dgm:spPr/>
    </dgm:pt>
    <dgm:pt modelId="{E76C8FC7-A44A-4CEC-AE03-501270AE9ECF}" type="pres">
      <dgm:prSet presAssocID="{BA2F37CB-3A39-4099-A3DB-5B5E0F354EEB}" presName="childText" presStyleLbl="conFgAcc1" presStyleIdx="0" presStyleCnt="2">
        <dgm:presLayoutVars>
          <dgm:bulletEnabled val="1"/>
        </dgm:presLayoutVars>
      </dgm:prSet>
      <dgm:spPr/>
    </dgm:pt>
    <dgm:pt modelId="{0F7E3C62-BF6B-4237-8621-89E62FDA4A30}" type="pres">
      <dgm:prSet presAssocID="{02CE3F3D-5807-4EB3-8274-24607BA7FFF5}" presName="spaceBetweenRectangles" presStyleCnt="0"/>
      <dgm:spPr/>
    </dgm:pt>
    <dgm:pt modelId="{77A735CA-5FC1-4E38-A9F3-BE0852C64F18}" type="pres">
      <dgm:prSet presAssocID="{9A6F4467-A395-4932-A466-07D2A020FC8E}" presName="parentLin" presStyleCnt="0"/>
      <dgm:spPr/>
    </dgm:pt>
    <dgm:pt modelId="{2373D5AB-3D94-4455-A426-03489859C73E}" type="pres">
      <dgm:prSet presAssocID="{9A6F4467-A395-4932-A466-07D2A020FC8E}" presName="parentLeftMargin" presStyleLbl="node1" presStyleIdx="0" presStyleCnt="2"/>
      <dgm:spPr/>
    </dgm:pt>
    <dgm:pt modelId="{B594EC96-69DC-4979-B5F5-3633E911C011}" type="pres">
      <dgm:prSet presAssocID="{9A6F4467-A395-4932-A466-07D2A020FC8E}" presName="parentText" presStyleLbl="node1" presStyleIdx="1" presStyleCnt="2">
        <dgm:presLayoutVars>
          <dgm:chMax val="0"/>
          <dgm:bulletEnabled val="1"/>
        </dgm:presLayoutVars>
      </dgm:prSet>
      <dgm:spPr/>
    </dgm:pt>
    <dgm:pt modelId="{C4E51613-3E93-4B12-8026-48F99722A039}" type="pres">
      <dgm:prSet presAssocID="{9A6F4467-A395-4932-A466-07D2A020FC8E}" presName="negativeSpace" presStyleCnt="0"/>
      <dgm:spPr/>
    </dgm:pt>
    <dgm:pt modelId="{8337DE40-3D33-4CC6-9C6E-1CA0ED954015}" type="pres">
      <dgm:prSet presAssocID="{9A6F4467-A395-4932-A466-07D2A020FC8E}" presName="childText" presStyleLbl="conFgAcc1" presStyleIdx="1" presStyleCnt="2">
        <dgm:presLayoutVars>
          <dgm:bulletEnabled val="1"/>
        </dgm:presLayoutVars>
      </dgm:prSet>
      <dgm:spPr/>
    </dgm:pt>
  </dgm:ptLst>
  <dgm:cxnLst>
    <dgm:cxn modelId="{7C8B7801-44BE-4995-A507-EC58021A062A}" type="presOf" srcId="{405A0621-E9D6-4958-80C6-6E994B058DF9}" destId="{8337DE40-3D33-4CC6-9C6E-1CA0ED954015}" srcOrd="0" destOrd="0" presId="urn:microsoft.com/office/officeart/2005/8/layout/list1"/>
    <dgm:cxn modelId="{A479C115-898C-4276-8290-1C100737AF4D}" type="presOf" srcId="{BA2F37CB-3A39-4099-A3DB-5B5E0F354EEB}" destId="{F3D94629-9FC7-48F9-93DA-5158E9F779AE}" srcOrd="0" destOrd="0" presId="urn:microsoft.com/office/officeart/2005/8/layout/list1"/>
    <dgm:cxn modelId="{C8F67625-039A-484B-A393-839DD937228B}" type="presOf" srcId="{001914AA-D7AD-407C-A2C0-1F592862AADC}" destId="{E76C8FC7-A44A-4CEC-AE03-501270AE9ECF}" srcOrd="0" destOrd="2" presId="urn:microsoft.com/office/officeart/2005/8/layout/list1"/>
    <dgm:cxn modelId="{F76F1D29-F141-4567-AAD1-44452C333E0F}" srcId="{9A6F4467-A395-4932-A466-07D2A020FC8E}" destId="{405A0621-E9D6-4958-80C6-6E994B058DF9}" srcOrd="0" destOrd="0" parTransId="{6F347F86-3A7D-450D-86F0-E29E082339AA}" sibTransId="{FDF536BA-97C1-409E-BD56-54B88B89D9D3}"/>
    <dgm:cxn modelId="{2676912B-CDCC-4362-9344-2DB797758F25}" srcId="{BA2F37CB-3A39-4099-A3DB-5B5E0F354EEB}" destId="{834D2131-5C9A-4727-865A-298771740FDA}" srcOrd="1" destOrd="0" parTransId="{78535892-AC78-4DD1-8CA8-59E3C49FCB6D}" sibTransId="{36768202-22F8-46D1-9BBE-D3F021FEACDD}"/>
    <dgm:cxn modelId="{5CA63D2D-4031-4C30-BCCB-070495E8D4BB}" type="presOf" srcId="{834D2131-5C9A-4727-865A-298771740FDA}" destId="{E76C8FC7-A44A-4CEC-AE03-501270AE9ECF}" srcOrd="0" destOrd="1" presId="urn:microsoft.com/office/officeart/2005/8/layout/list1"/>
    <dgm:cxn modelId="{BBA47366-08DC-40C7-8E75-2EF4AC91C1E5}" type="presOf" srcId="{BA2F37CB-3A39-4099-A3DB-5B5E0F354EEB}" destId="{01C08820-E536-4736-B994-392953985673}" srcOrd="1" destOrd="0" presId="urn:microsoft.com/office/officeart/2005/8/layout/list1"/>
    <dgm:cxn modelId="{077FD769-393C-44E1-8122-D055EB87C9A5}" srcId="{BA2F37CB-3A39-4099-A3DB-5B5E0F354EEB}" destId="{001914AA-D7AD-407C-A2C0-1F592862AADC}" srcOrd="2" destOrd="0" parTransId="{8E526856-D998-4AB5-9229-897F185C35B6}" sibTransId="{06881DC7-458D-467D-B3C6-84B36D54782E}"/>
    <dgm:cxn modelId="{CF0DE951-611F-4718-9DC4-4F88D4AAF63C}" type="presOf" srcId="{9A6F4467-A395-4932-A466-07D2A020FC8E}" destId="{2373D5AB-3D94-4455-A426-03489859C73E}" srcOrd="0" destOrd="0" presId="urn:microsoft.com/office/officeart/2005/8/layout/list1"/>
    <dgm:cxn modelId="{7112FA90-F069-429E-ACDD-175F604C2638}" srcId="{9A6F4467-A395-4932-A466-07D2A020FC8E}" destId="{C4504462-7BDA-4026-9774-915F566A3AFC}" srcOrd="2" destOrd="0" parTransId="{1E044A83-CF39-48B1-85D1-339C3719D20C}" sibTransId="{15572C25-568E-48F6-A407-425C13E505DC}"/>
    <dgm:cxn modelId="{1C04BA9E-D7E4-4C85-B2D0-B7AFE21C61A0}" srcId="{CC7D5EA5-4BED-48A2-88AE-7FC37C4808DC}" destId="{9A6F4467-A395-4932-A466-07D2A020FC8E}" srcOrd="1" destOrd="0" parTransId="{E8E5AAE0-9EBB-4D2B-A74D-E5EEB0D3EF80}" sibTransId="{AAE96DAD-5E4D-4D8C-9893-6801216A5235}"/>
    <dgm:cxn modelId="{A4C61CAA-576B-419B-9305-FA8AF419F8A1}" type="presOf" srcId="{9A6F4467-A395-4932-A466-07D2A020FC8E}" destId="{B594EC96-69DC-4979-B5F5-3633E911C011}" srcOrd="1" destOrd="0" presId="urn:microsoft.com/office/officeart/2005/8/layout/list1"/>
    <dgm:cxn modelId="{C87CB4C4-3944-4B12-A2AE-3E6684E682E8}" type="presOf" srcId="{C4504462-7BDA-4026-9774-915F566A3AFC}" destId="{8337DE40-3D33-4CC6-9C6E-1CA0ED954015}" srcOrd="0" destOrd="2" presId="urn:microsoft.com/office/officeart/2005/8/layout/list1"/>
    <dgm:cxn modelId="{04C58EC7-F1C1-465B-809F-1CB2B54755EE}" srcId="{BA2F37CB-3A39-4099-A3DB-5B5E0F354EEB}" destId="{BFB14E5E-A928-4D40-B359-993EBEA30D03}" srcOrd="0" destOrd="0" parTransId="{A553EA4E-FB70-461B-B2C0-D7B99ECA4C37}" sibTransId="{2D40E82B-40CC-41C6-A5A3-E5E18065DA3B}"/>
    <dgm:cxn modelId="{8583FED0-A91A-4EC6-BFEB-49D23246F91C}" srcId="{CC7D5EA5-4BED-48A2-88AE-7FC37C4808DC}" destId="{BA2F37CB-3A39-4099-A3DB-5B5E0F354EEB}" srcOrd="0" destOrd="0" parTransId="{2D17740D-87EA-44D2-BBAA-710D17EA31AD}" sibTransId="{02CE3F3D-5807-4EB3-8274-24607BA7FFF5}"/>
    <dgm:cxn modelId="{A83D28D4-B88E-4239-91B0-FB1213C740BA}" type="presOf" srcId="{CC7D5EA5-4BED-48A2-88AE-7FC37C4808DC}" destId="{E7ABF982-0044-44D9-8978-871123B1446B}" srcOrd="0" destOrd="0" presId="urn:microsoft.com/office/officeart/2005/8/layout/list1"/>
    <dgm:cxn modelId="{13393CEF-07BA-4BBF-909E-D5FEDC08DD47}" srcId="{9A6F4467-A395-4932-A466-07D2A020FC8E}" destId="{9AD51385-8865-41C8-B792-6610C6A24CC8}" srcOrd="1" destOrd="0" parTransId="{06E6AF5A-78E2-410A-99C4-E497E3B1A8DE}" sibTransId="{D4EF0C44-C5EB-4933-9F93-BB4D5DFC1E6A}"/>
    <dgm:cxn modelId="{57B885F1-DACE-4977-84A6-563EAB0E5357}" type="presOf" srcId="{BFB14E5E-A928-4D40-B359-993EBEA30D03}" destId="{E76C8FC7-A44A-4CEC-AE03-501270AE9ECF}" srcOrd="0" destOrd="0" presId="urn:microsoft.com/office/officeart/2005/8/layout/list1"/>
    <dgm:cxn modelId="{A651F9FD-03EB-4384-809B-DB06C25597C8}" type="presOf" srcId="{9AD51385-8865-41C8-B792-6610C6A24CC8}" destId="{8337DE40-3D33-4CC6-9C6E-1CA0ED954015}" srcOrd="0" destOrd="1" presId="urn:microsoft.com/office/officeart/2005/8/layout/list1"/>
    <dgm:cxn modelId="{90C9F193-5648-477C-8019-33FBEC7EC65F}" type="presParOf" srcId="{E7ABF982-0044-44D9-8978-871123B1446B}" destId="{A3D3CAB0-18B0-4FD3-9C9E-F1D9F3F394FD}" srcOrd="0" destOrd="0" presId="urn:microsoft.com/office/officeart/2005/8/layout/list1"/>
    <dgm:cxn modelId="{188245B6-1E4A-4D05-9289-CB36342A5682}" type="presParOf" srcId="{A3D3CAB0-18B0-4FD3-9C9E-F1D9F3F394FD}" destId="{F3D94629-9FC7-48F9-93DA-5158E9F779AE}" srcOrd="0" destOrd="0" presId="urn:microsoft.com/office/officeart/2005/8/layout/list1"/>
    <dgm:cxn modelId="{0811E8E2-F5CD-410D-BD43-2DBE55670061}" type="presParOf" srcId="{A3D3CAB0-18B0-4FD3-9C9E-F1D9F3F394FD}" destId="{01C08820-E536-4736-B994-392953985673}" srcOrd="1" destOrd="0" presId="urn:microsoft.com/office/officeart/2005/8/layout/list1"/>
    <dgm:cxn modelId="{7AC35050-C78D-43F1-BF4E-844D893C5A33}" type="presParOf" srcId="{E7ABF982-0044-44D9-8978-871123B1446B}" destId="{4D7E5DBE-71D6-4BF8-B726-3CDC3C84DC9F}" srcOrd="1" destOrd="0" presId="urn:microsoft.com/office/officeart/2005/8/layout/list1"/>
    <dgm:cxn modelId="{B08EDA07-F79F-4D0E-87C5-B0EACA320E74}" type="presParOf" srcId="{E7ABF982-0044-44D9-8978-871123B1446B}" destId="{E76C8FC7-A44A-4CEC-AE03-501270AE9ECF}" srcOrd="2" destOrd="0" presId="urn:microsoft.com/office/officeart/2005/8/layout/list1"/>
    <dgm:cxn modelId="{BAC508E1-4831-4ADD-91D0-F37C4382C1AB}" type="presParOf" srcId="{E7ABF982-0044-44D9-8978-871123B1446B}" destId="{0F7E3C62-BF6B-4237-8621-89E62FDA4A30}" srcOrd="3" destOrd="0" presId="urn:microsoft.com/office/officeart/2005/8/layout/list1"/>
    <dgm:cxn modelId="{470D15A2-9F31-431F-87E8-AEF0464F5430}" type="presParOf" srcId="{E7ABF982-0044-44D9-8978-871123B1446B}" destId="{77A735CA-5FC1-4E38-A9F3-BE0852C64F18}" srcOrd="4" destOrd="0" presId="urn:microsoft.com/office/officeart/2005/8/layout/list1"/>
    <dgm:cxn modelId="{DBC7B3AC-BF7F-4FEF-9745-F3DFBACB3DE7}" type="presParOf" srcId="{77A735CA-5FC1-4E38-A9F3-BE0852C64F18}" destId="{2373D5AB-3D94-4455-A426-03489859C73E}" srcOrd="0" destOrd="0" presId="urn:microsoft.com/office/officeart/2005/8/layout/list1"/>
    <dgm:cxn modelId="{AC7E1246-3B7F-42FE-8D23-8158FFEF8E4F}" type="presParOf" srcId="{77A735CA-5FC1-4E38-A9F3-BE0852C64F18}" destId="{B594EC96-69DC-4979-B5F5-3633E911C011}" srcOrd="1" destOrd="0" presId="urn:microsoft.com/office/officeart/2005/8/layout/list1"/>
    <dgm:cxn modelId="{A69F1E77-F147-4611-80AF-B0D4EBF08EC2}" type="presParOf" srcId="{E7ABF982-0044-44D9-8978-871123B1446B}" destId="{C4E51613-3E93-4B12-8026-48F99722A039}" srcOrd="5" destOrd="0" presId="urn:microsoft.com/office/officeart/2005/8/layout/list1"/>
    <dgm:cxn modelId="{0463CB20-C5E5-4992-8426-FE8FE4CCE675}" type="presParOf" srcId="{E7ABF982-0044-44D9-8978-871123B1446B}" destId="{8337DE40-3D33-4CC6-9C6E-1CA0ED95401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7D5EA5-4BED-48A2-88AE-7FC37C4808D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A2F37CB-3A39-4099-A3DB-5B5E0F354EEB}">
      <dgm:prSet/>
      <dgm:spPr/>
      <dgm:t>
        <a:bodyPr/>
        <a:lstStyle/>
        <a:p>
          <a:r>
            <a:rPr lang="en-US" b="0" i="0"/>
            <a:t>Advantages</a:t>
          </a:r>
          <a:endParaRPr lang="en-US"/>
        </a:p>
      </dgm:t>
    </dgm:pt>
    <dgm:pt modelId="{2D17740D-87EA-44D2-BBAA-710D17EA31AD}" type="parTrans" cxnId="{8583FED0-A91A-4EC6-BFEB-49D23246F91C}">
      <dgm:prSet/>
      <dgm:spPr/>
      <dgm:t>
        <a:bodyPr/>
        <a:lstStyle/>
        <a:p>
          <a:endParaRPr lang="en-US"/>
        </a:p>
      </dgm:t>
    </dgm:pt>
    <dgm:pt modelId="{02CE3F3D-5807-4EB3-8274-24607BA7FFF5}" type="sibTrans" cxnId="{8583FED0-A91A-4EC6-BFEB-49D23246F91C}">
      <dgm:prSet/>
      <dgm:spPr/>
      <dgm:t>
        <a:bodyPr/>
        <a:lstStyle/>
        <a:p>
          <a:endParaRPr lang="en-US"/>
        </a:p>
      </dgm:t>
    </dgm:pt>
    <dgm:pt modelId="{BFB14E5E-A928-4D40-B359-993EBEA30D03}">
      <dgm:prSet/>
      <dgm:spPr/>
      <dgm:t>
        <a:bodyPr/>
        <a:lstStyle/>
        <a:p>
          <a:r>
            <a:rPr lang="en-GB" b="0" i="0" dirty="0"/>
            <a:t>Clear incentives</a:t>
          </a:r>
          <a:endParaRPr lang="en-US" dirty="0"/>
        </a:p>
      </dgm:t>
    </dgm:pt>
    <dgm:pt modelId="{A553EA4E-FB70-461B-B2C0-D7B99ECA4C37}" type="parTrans" cxnId="{04C58EC7-F1C1-465B-809F-1CB2B54755EE}">
      <dgm:prSet/>
      <dgm:spPr/>
      <dgm:t>
        <a:bodyPr/>
        <a:lstStyle/>
        <a:p>
          <a:endParaRPr lang="en-US"/>
        </a:p>
      </dgm:t>
    </dgm:pt>
    <dgm:pt modelId="{2D40E82B-40CC-41C6-A5A3-E5E18065DA3B}" type="sibTrans" cxnId="{04C58EC7-F1C1-465B-809F-1CB2B54755EE}">
      <dgm:prSet/>
      <dgm:spPr/>
      <dgm:t>
        <a:bodyPr/>
        <a:lstStyle/>
        <a:p>
          <a:endParaRPr lang="en-US"/>
        </a:p>
      </dgm:t>
    </dgm:pt>
    <dgm:pt modelId="{834D2131-5C9A-4727-865A-298771740FDA}">
      <dgm:prSet/>
      <dgm:spPr/>
      <dgm:t>
        <a:bodyPr/>
        <a:lstStyle/>
        <a:p>
          <a:r>
            <a:rPr lang="en-GB" b="0" i="0" dirty="0"/>
            <a:t>tangible rewards</a:t>
          </a:r>
          <a:endParaRPr lang="en-US" dirty="0"/>
        </a:p>
      </dgm:t>
    </dgm:pt>
    <dgm:pt modelId="{78535892-AC78-4DD1-8CA8-59E3C49FCB6D}" type="parTrans" cxnId="{2676912B-CDCC-4362-9344-2DB797758F25}">
      <dgm:prSet/>
      <dgm:spPr/>
      <dgm:t>
        <a:bodyPr/>
        <a:lstStyle/>
        <a:p>
          <a:endParaRPr lang="en-US"/>
        </a:p>
      </dgm:t>
    </dgm:pt>
    <dgm:pt modelId="{36768202-22F8-46D1-9BBE-D3F021FEACDD}" type="sibTrans" cxnId="{2676912B-CDCC-4362-9344-2DB797758F25}">
      <dgm:prSet/>
      <dgm:spPr/>
      <dgm:t>
        <a:bodyPr/>
        <a:lstStyle/>
        <a:p>
          <a:endParaRPr lang="en-US"/>
        </a:p>
      </dgm:t>
    </dgm:pt>
    <dgm:pt modelId="{001914AA-D7AD-407C-A2C0-1F592862AADC}">
      <dgm:prSet/>
      <dgm:spPr/>
      <dgm:t>
        <a:bodyPr/>
        <a:lstStyle/>
        <a:p>
          <a:r>
            <a:rPr lang="en-GB" b="0" i="0" dirty="0"/>
            <a:t>short-term performance improvement</a:t>
          </a:r>
          <a:endParaRPr lang="en-US" dirty="0"/>
        </a:p>
      </dgm:t>
    </dgm:pt>
    <dgm:pt modelId="{8E526856-D998-4AB5-9229-897F185C35B6}" type="parTrans" cxnId="{077FD769-393C-44E1-8122-D055EB87C9A5}">
      <dgm:prSet/>
      <dgm:spPr/>
      <dgm:t>
        <a:bodyPr/>
        <a:lstStyle/>
        <a:p>
          <a:endParaRPr lang="en-US"/>
        </a:p>
      </dgm:t>
    </dgm:pt>
    <dgm:pt modelId="{06881DC7-458D-467D-B3C6-84B36D54782E}" type="sibTrans" cxnId="{077FD769-393C-44E1-8122-D055EB87C9A5}">
      <dgm:prSet/>
      <dgm:spPr/>
      <dgm:t>
        <a:bodyPr/>
        <a:lstStyle/>
        <a:p>
          <a:endParaRPr lang="en-US"/>
        </a:p>
      </dgm:t>
    </dgm:pt>
    <dgm:pt modelId="{9A6F4467-A395-4932-A466-07D2A020FC8E}">
      <dgm:prSet/>
      <dgm:spPr/>
      <dgm:t>
        <a:bodyPr/>
        <a:lstStyle/>
        <a:p>
          <a:r>
            <a:rPr lang="en-US" b="0" i="0"/>
            <a:t>Disadvantages </a:t>
          </a:r>
          <a:endParaRPr lang="en-US"/>
        </a:p>
      </dgm:t>
    </dgm:pt>
    <dgm:pt modelId="{E8E5AAE0-9EBB-4D2B-A74D-E5EEB0D3EF80}" type="parTrans" cxnId="{1C04BA9E-D7E4-4C85-B2D0-B7AFE21C61A0}">
      <dgm:prSet/>
      <dgm:spPr/>
      <dgm:t>
        <a:bodyPr/>
        <a:lstStyle/>
        <a:p>
          <a:endParaRPr lang="en-US"/>
        </a:p>
      </dgm:t>
    </dgm:pt>
    <dgm:pt modelId="{AAE96DAD-5E4D-4D8C-9893-6801216A5235}" type="sibTrans" cxnId="{1C04BA9E-D7E4-4C85-B2D0-B7AFE21C61A0}">
      <dgm:prSet/>
      <dgm:spPr/>
      <dgm:t>
        <a:bodyPr/>
        <a:lstStyle/>
        <a:p>
          <a:endParaRPr lang="en-US"/>
        </a:p>
      </dgm:t>
    </dgm:pt>
    <dgm:pt modelId="{405A0621-E9D6-4958-80C6-6E994B058DF9}">
      <dgm:prSet/>
      <dgm:spPr/>
      <dgm:t>
        <a:bodyPr/>
        <a:lstStyle/>
        <a:p>
          <a:r>
            <a:rPr lang="en-GB" b="0" i="0" dirty="0"/>
            <a:t>Potential reduced intrinsic motivation</a:t>
          </a:r>
          <a:endParaRPr lang="en-US" dirty="0"/>
        </a:p>
      </dgm:t>
    </dgm:pt>
    <dgm:pt modelId="{6F347F86-3A7D-450D-86F0-E29E082339AA}" type="parTrans" cxnId="{F76F1D29-F141-4567-AAD1-44452C333E0F}">
      <dgm:prSet/>
      <dgm:spPr/>
      <dgm:t>
        <a:bodyPr/>
        <a:lstStyle/>
        <a:p>
          <a:endParaRPr lang="en-US"/>
        </a:p>
      </dgm:t>
    </dgm:pt>
    <dgm:pt modelId="{FDF536BA-97C1-409E-BD56-54B88B89D9D3}" type="sibTrans" cxnId="{F76F1D29-F141-4567-AAD1-44452C333E0F}">
      <dgm:prSet/>
      <dgm:spPr/>
      <dgm:t>
        <a:bodyPr/>
        <a:lstStyle/>
        <a:p>
          <a:endParaRPr lang="en-US"/>
        </a:p>
      </dgm:t>
    </dgm:pt>
    <dgm:pt modelId="{9AD51385-8865-41C8-B792-6610C6A24CC8}">
      <dgm:prSet/>
      <dgm:spPr/>
      <dgm:t>
        <a:bodyPr/>
        <a:lstStyle/>
        <a:p>
          <a:r>
            <a:rPr lang="en-GB" b="0" i="0" dirty="0"/>
            <a:t>dependence on rewards</a:t>
          </a:r>
          <a:endParaRPr lang="en-US" dirty="0"/>
        </a:p>
      </dgm:t>
    </dgm:pt>
    <dgm:pt modelId="{06E6AF5A-78E2-410A-99C4-E497E3B1A8DE}" type="parTrans" cxnId="{13393CEF-07BA-4BBF-909E-D5FEDC08DD47}">
      <dgm:prSet/>
      <dgm:spPr/>
      <dgm:t>
        <a:bodyPr/>
        <a:lstStyle/>
        <a:p>
          <a:endParaRPr lang="en-US"/>
        </a:p>
      </dgm:t>
    </dgm:pt>
    <dgm:pt modelId="{D4EF0C44-C5EB-4933-9F93-BB4D5DFC1E6A}" type="sibTrans" cxnId="{13393CEF-07BA-4BBF-909E-D5FEDC08DD47}">
      <dgm:prSet/>
      <dgm:spPr/>
      <dgm:t>
        <a:bodyPr/>
        <a:lstStyle/>
        <a:p>
          <a:endParaRPr lang="en-US"/>
        </a:p>
      </dgm:t>
    </dgm:pt>
    <dgm:pt modelId="{C4504462-7BDA-4026-9774-915F566A3AFC}">
      <dgm:prSet/>
      <dgm:spPr/>
      <dgm:t>
        <a:bodyPr/>
        <a:lstStyle/>
        <a:p>
          <a:r>
            <a:rPr lang="en-GB" b="0" i="0" dirty="0"/>
            <a:t>risk of goal distortion</a:t>
          </a:r>
          <a:endParaRPr lang="en-US" dirty="0"/>
        </a:p>
      </dgm:t>
    </dgm:pt>
    <dgm:pt modelId="{1E044A83-CF39-48B1-85D1-339C3719D20C}" type="parTrans" cxnId="{7112FA90-F069-429E-ACDD-175F604C2638}">
      <dgm:prSet/>
      <dgm:spPr/>
      <dgm:t>
        <a:bodyPr/>
        <a:lstStyle/>
        <a:p>
          <a:endParaRPr lang="en-US"/>
        </a:p>
      </dgm:t>
    </dgm:pt>
    <dgm:pt modelId="{15572C25-568E-48F6-A407-425C13E505DC}" type="sibTrans" cxnId="{7112FA90-F069-429E-ACDD-175F604C2638}">
      <dgm:prSet/>
      <dgm:spPr/>
      <dgm:t>
        <a:bodyPr/>
        <a:lstStyle/>
        <a:p>
          <a:endParaRPr lang="en-US"/>
        </a:p>
      </dgm:t>
    </dgm:pt>
    <dgm:pt modelId="{E7ABF982-0044-44D9-8978-871123B1446B}" type="pres">
      <dgm:prSet presAssocID="{CC7D5EA5-4BED-48A2-88AE-7FC37C4808DC}" presName="linear" presStyleCnt="0">
        <dgm:presLayoutVars>
          <dgm:dir/>
          <dgm:animLvl val="lvl"/>
          <dgm:resizeHandles val="exact"/>
        </dgm:presLayoutVars>
      </dgm:prSet>
      <dgm:spPr/>
    </dgm:pt>
    <dgm:pt modelId="{A3D3CAB0-18B0-4FD3-9C9E-F1D9F3F394FD}" type="pres">
      <dgm:prSet presAssocID="{BA2F37CB-3A39-4099-A3DB-5B5E0F354EEB}" presName="parentLin" presStyleCnt="0"/>
      <dgm:spPr/>
    </dgm:pt>
    <dgm:pt modelId="{F3D94629-9FC7-48F9-93DA-5158E9F779AE}" type="pres">
      <dgm:prSet presAssocID="{BA2F37CB-3A39-4099-A3DB-5B5E0F354EEB}" presName="parentLeftMargin" presStyleLbl="node1" presStyleIdx="0" presStyleCnt="2"/>
      <dgm:spPr/>
    </dgm:pt>
    <dgm:pt modelId="{01C08820-E536-4736-B994-392953985673}" type="pres">
      <dgm:prSet presAssocID="{BA2F37CB-3A39-4099-A3DB-5B5E0F354EEB}" presName="parentText" presStyleLbl="node1" presStyleIdx="0" presStyleCnt="2">
        <dgm:presLayoutVars>
          <dgm:chMax val="0"/>
          <dgm:bulletEnabled val="1"/>
        </dgm:presLayoutVars>
      </dgm:prSet>
      <dgm:spPr/>
    </dgm:pt>
    <dgm:pt modelId="{4D7E5DBE-71D6-4BF8-B726-3CDC3C84DC9F}" type="pres">
      <dgm:prSet presAssocID="{BA2F37CB-3A39-4099-A3DB-5B5E0F354EEB}" presName="negativeSpace" presStyleCnt="0"/>
      <dgm:spPr/>
    </dgm:pt>
    <dgm:pt modelId="{E76C8FC7-A44A-4CEC-AE03-501270AE9ECF}" type="pres">
      <dgm:prSet presAssocID="{BA2F37CB-3A39-4099-A3DB-5B5E0F354EEB}" presName="childText" presStyleLbl="conFgAcc1" presStyleIdx="0" presStyleCnt="2">
        <dgm:presLayoutVars>
          <dgm:bulletEnabled val="1"/>
        </dgm:presLayoutVars>
      </dgm:prSet>
      <dgm:spPr/>
    </dgm:pt>
    <dgm:pt modelId="{0F7E3C62-BF6B-4237-8621-89E62FDA4A30}" type="pres">
      <dgm:prSet presAssocID="{02CE3F3D-5807-4EB3-8274-24607BA7FFF5}" presName="spaceBetweenRectangles" presStyleCnt="0"/>
      <dgm:spPr/>
    </dgm:pt>
    <dgm:pt modelId="{77A735CA-5FC1-4E38-A9F3-BE0852C64F18}" type="pres">
      <dgm:prSet presAssocID="{9A6F4467-A395-4932-A466-07D2A020FC8E}" presName="parentLin" presStyleCnt="0"/>
      <dgm:spPr/>
    </dgm:pt>
    <dgm:pt modelId="{2373D5AB-3D94-4455-A426-03489859C73E}" type="pres">
      <dgm:prSet presAssocID="{9A6F4467-A395-4932-A466-07D2A020FC8E}" presName="parentLeftMargin" presStyleLbl="node1" presStyleIdx="0" presStyleCnt="2"/>
      <dgm:spPr/>
    </dgm:pt>
    <dgm:pt modelId="{B594EC96-69DC-4979-B5F5-3633E911C011}" type="pres">
      <dgm:prSet presAssocID="{9A6F4467-A395-4932-A466-07D2A020FC8E}" presName="parentText" presStyleLbl="node1" presStyleIdx="1" presStyleCnt="2">
        <dgm:presLayoutVars>
          <dgm:chMax val="0"/>
          <dgm:bulletEnabled val="1"/>
        </dgm:presLayoutVars>
      </dgm:prSet>
      <dgm:spPr/>
    </dgm:pt>
    <dgm:pt modelId="{C4E51613-3E93-4B12-8026-48F99722A039}" type="pres">
      <dgm:prSet presAssocID="{9A6F4467-A395-4932-A466-07D2A020FC8E}" presName="negativeSpace" presStyleCnt="0"/>
      <dgm:spPr/>
    </dgm:pt>
    <dgm:pt modelId="{8337DE40-3D33-4CC6-9C6E-1CA0ED954015}" type="pres">
      <dgm:prSet presAssocID="{9A6F4467-A395-4932-A466-07D2A020FC8E}" presName="childText" presStyleLbl="conFgAcc1" presStyleIdx="1" presStyleCnt="2">
        <dgm:presLayoutVars>
          <dgm:bulletEnabled val="1"/>
        </dgm:presLayoutVars>
      </dgm:prSet>
      <dgm:spPr/>
    </dgm:pt>
  </dgm:ptLst>
  <dgm:cxnLst>
    <dgm:cxn modelId="{7C8B7801-44BE-4995-A507-EC58021A062A}" type="presOf" srcId="{405A0621-E9D6-4958-80C6-6E994B058DF9}" destId="{8337DE40-3D33-4CC6-9C6E-1CA0ED954015}" srcOrd="0" destOrd="0" presId="urn:microsoft.com/office/officeart/2005/8/layout/list1"/>
    <dgm:cxn modelId="{A479C115-898C-4276-8290-1C100737AF4D}" type="presOf" srcId="{BA2F37CB-3A39-4099-A3DB-5B5E0F354EEB}" destId="{F3D94629-9FC7-48F9-93DA-5158E9F779AE}" srcOrd="0" destOrd="0" presId="urn:microsoft.com/office/officeart/2005/8/layout/list1"/>
    <dgm:cxn modelId="{C8F67625-039A-484B-A393-839DD937228B}" type="presOf" srcId="{001914AA-D7AD-407C-A2C0-1F592862AADC}" destId="{E76C8FC7-A44A-4CEC-AE03-501270AE9ECF}" srcOrd="0" destOrd="2" presId="urn:microsoft.com/office/officeart/2005/8/layout/list1"/>
    <dgm:cxn modelId="{F76F1D29-F141-4567-AAD1-44452C333E0F}" srcId="{9A6F4467-A395-4932-A466-07D2A020FC8E}" destId="{405A0621-E9D6-4958-80C6-6E994B058DF9}" srcOrd="0" destOrd="0" parTransId="{6F347F86-3A7D-450D-86F0-E29E082339AA}" sibTransId="{FDF536BA-97C1-409E-BD56-54B88B89D9D3}"/>
    <dgm:cxn modelId="{2676912B-CDCC-4362-9344-2DB797758F25}" srcId="{BA2F37CB-3A39-4099-A3DB-5B5E0F354EEB}" destId="{834D2131-5C9A-4727-865A-298771740FDA}" srcOrd="1" destOrd="0" parTransId="{78535892-AC78-4DD1-8CA8-59E3C49FCB6D}" sibTransId="{36768202-22F8-46D1-9BBE-D3F021FEACDD}"/>
    <dgm:cxn modelId="{5CA63D2D-4031-4C30-BCCB-070495E8D4BB}" type="presOf" srcId="{834D2131-5C9A-4727-865A-298771740FDA}" destId="{E76C8FC7-A44A-4CEC-AE03-501270AE9ECF}" srcOrd="0" destOrd="1" presId="urn:microsoft.com/office/officeart/2005/8/layout/list1"/>
    <dgm:cxn modelId="{BBA47366-08DC-40C7-8E75-2EF4AC91C1E5}" type="presOf" srcId="{BA2F37CB-3A39-4099-A3DB-5B5E0F354EEB}" destId="{01C08820-E536-4736-B994-392953985673}" srcOrd="1" destOrd="0" presId="urn:microsoft.com/office/officeart/2005/8/layout/list1"/>
    <dgm:cxn modelId="{077FD769-393C-44E1-8122-D055EB87C9A5}" srcId="{BA2F37CB-3A39-4099-A3DB-5B5E0F354EEB}" destId="{001914AA-D7AD-407C-A2C0-1F592862AADC}" srcOrd="2" destOrd="0" parTransId="{8E526856-D998-4AB5-9229-897F185C35B6}" sibTransId="{06881DC7-458D-467D-B3C6-84B36D54782E}"/>
    <dgm:cxn modelId="{CF0DE951-611F-4718-9DC4-4F88D4AAF63C}" type="presOf" srcId="{9A6F4467-A395-4932-A466-07D2A020FC8E}" destId="{2373D5AB-3D94-4455-A426-03489859C73E}" srcOrd="0" destOrd="0" presId="urn:microsoft.com/office/officeart/2005/8/layout/list1"/>
    <dgm:cxn modelId="{7112FA90-F069-429E-ACDD-175F604C2638}" srcId="{9A6F4467-A395-4932-A466-07D2A020FC8E}" destId="{C4504462-7BDA-4026-9774-915F566A3AFC}" srcOrd="2" destOrd="0" parTransId="{1E044A83-CF39-48B1-85D1-339C3719D20C}" sibTransId="{15572C25-568E-48F6-A407-425C13E505DC}"/>
    <dgm:cxn modelId="{1C04BA9E-D7E4-4C85-B2D0-B7AFE21C61A0}" srcId="{CC7D5EA5-4BED-48A2-88AE-7FC37C4808DC}" destId="{9A6F4467-A395-4932-A466-07D2A020FC8E}" srcOrd="1" destOrd="0" parTransId="{E8E5AAE0-9EBB-4D2B-A74D-E5EEB0D3EF80}" sibTransId="{AAE96DAD-5E4D-4D8C-9893-6801216A5235}"/>
    <dgm:cxn modelId="{A4C61CAA-576B-419B-9305-FA8AF419F8A1}" type="presOf" srcId="{9A6F4467-A395-4932-A466-07D2A020FC8E}" destId="{B594EC96-69DC-4979-B5F5-3633E911C011}" srcOrd="1" destOrd="0" presId="urn:microsoft.com/office/officeart/2005/8/layout/list1"/>
    <dgm:cxn modelId="{C87CB4C4-3944-4B12-A2AE-3E6684E682E8}" type="presOf" srcId="{C4504462-7BDA-4026-9774-915F566A3AFC}" destId="{8337DE40-3D33-4CC6-9C6E-1CA0ED954015}" srcOrd="0" destOrd="2" presId="urn:microsoft.com/office/officeart/2005/8/layout/list1"/>
    <dgm:cxn modelId="{04C58EC7-F1C1-465B-809F-1CB2B54755EE}" srcId="{BA2F37CB-3A39-4099-A3DB-5B5E0F354EEB}" destId="{BFB14E5E-A928-4D40-B359-993EBEA30D03}" srcOrd="0" destOrd="0" parTransId="{A553EA4E-FB70-461B-B2C0-D7B99ECA4C37}" sibTransId="{2D40E82B-40CC-41C6-A5A3-E5E18065DA3B}"/>
    <dgm:cxn modelId="{8583FED0-A91A-4EC6-BFEB-49D23246F91C}" srcId="{CC7D5EA5-4BED-48A2-88AE-7FC37C4808DC}" destId="{BA2F37CB-3A39-4099-A3DB-5B5E0F354EEB}" srcOrd="0" destOrd="0" parTransId="{2D17740D-87EA-44D2-BBAA-710D17EA31AD}" sibTransId="{02CE3F3D-5807-4EB3-8274-24607BA7FFF5}"/>
    <dgm:cxn modelId="{A83D28D4-B88E-4239-91B0-FB1213C740BA}" type="presOf" srcId="{CC7D5EA5-4BED-48A2-88AE-7FC37C4808DC}" destId="{E7ABF982-0044-44D9-8978-871123B1446B}" srcOrd="0" destOrd="0" presId="urn:microsoft.com/office/officeart/2005/8/layout/list1"/>
    <dgm:cxn modelId="{13393CEF-07BA-4BBF-909E-D5FEDC08DD47}" srcId="{9A6F4467-A395-4932-A466-07D2A020FC8E}" destId="{9AD51385-8865-41C8-B792-6610C6A24CC8}" srcOrd="1" destOrd="0" parTransId="{06E6AF5A-78E2-410A-99C4-E497E3B1A8DE}" sibTransId="{D4EF0C44-C5EB-4933-9F93-BB4D5DFC1E6A}"/>
    <dgm:cxn modelId="{57B885F1-DACE-4977-84A6-563EAB0E5357}" type="presOf" srcId="{BFB14E5E-A928-4D40-B359-993EBEA30D03}" destId="{E76C8FC7-A44A-4CEC-AE03-501270AE9ECF}" srcOrd="0" destOrd="0" presId="urn:microsoft.com/office/officeart/2005/8/layout/list1"/>
    <dgm:cxn modelId="{A651F9FD-03EB-4384-809B-DB06C25597C8}" type="presOf" srcId="{9AD51385-8865-41C8-B792-6610C6A24CC8}" destId="{8337DE40-3D33-4CC6-9C6E-1CA0ED954015}" srcOrd="0" destOrd="1" presId="urn:microsoft.com/office/officeart/2005/8/layout/list1"/>
    <dgm:cxn modelId="{90C9F193-5648-477C-8019-33FBEC7EC65F}" type="presParOf" srcId="{E7ABF982-0044-44D9-8978-871123B1446B}" destId="{A3D3CAB0-18B0-4FD3-9C9E-F1D9F3F394FD}" srcOrd="0" destOrd="0" presId="urn:microsoft.com/office/officeart/2005/8/layout/list1"/>
    <dgm:cxn modelId="{188245B6-1E4A-4D05-9289-CB36342A5682}" type="presParOf" srcId="{A3D3CAB0-18B0-4FD3-9C9E-F1D9F3F394FD}" destId="{F3D94629-9FC7-48F9-93DA-5158E9F779AE}" srcOrd="0" destOrd="0" presId="urn:microsoft.com/office/officeart/2005/8/layout/list1"/>
    <dgm:cxn modelId="{0811E8E2-F5CD-410D-BD43-2DBE55670061}" type="presParOf" srcId="{A3D3CAB0-18B0-4FD3-9C9E-F1D9F3F394FD}" destId="{01C08820-E536-4736-B994-392953985673}" srcOrd="1" destOrd="0" presId="urn:microsoft.com/office/officeart/2005/8/layout/list1"/>
    <dgm:cxn modelId="{7AC35050-C78D-43F1-BF4E-844D893C5A33}" type="presParOf" srcId="{E7ABF982-0044-44D9-8978-871123B1446B}" destId="{4D7E5DBE-71D6-4BF8-B726-3CDC3C84DC9F}" srcOrd="1" destOrd="0" presId="urn:microsoft.com/office/officeart/2005/8/layout/list1"/>
    <dgm:cxn modelId="{B08EDA07-F79F-4D0E-87C5-B0EACA320E74}" type="presParOf" srcId="{E7ABF982-0044-44D9-8978-871123B1446B}" destId="{E76C8FC7-A44A-4CEC-AE03-501270AE9ECF}" srcOrd="2" destOrd="0" presId="urn:microsoft.com/office/officeart/2005/8/layout/list1"/>
    <dgm:cxn modelId="{BAC508E1-4831-4ADD-91D0-F37C4382C1AB}" type="presParOf" srcId="{E7ABF982-0044-44D9-8978-871123B1446B}" destId="{0F7E3C62-BF6B-4237-8621-89E62FDA4A30}" srcOrd="3" destOrd="0" presId="urn:microsoft.com/office/officeart/2005/8/layout/list1"/>
    <dgm:cxn modelId="{470D15A2-9F31-431F-87E8-AEF0464F5430}" type="presParOf" srcId="{E7ABF982-0044-44D9-8978-871123B1446B}" destId="{77A735CA-5FC1-4E38-A9F3-BE0852C64F18}" srcOrd="4" destOrd="0" presId="urn:microsoft.com/office/officeart/2005/8/layout/list1"/>
    <dgm:cxn modelId="{DBC7B3AC-BF7F-4FEF-9745-F3DFBACB3DE7}" type="presParOf" srcId="{77A735CA-5FC1-4E38-A9F3-BE0852C64F18}" destId="{2373D5AB-3D94-4455-A426-03489859C73E}" srcOrd="0" destOrd="0" presId="urn:microsoft.com/office/officeart/2005/8/layout/list1"/>
    <dgm:cxn modelId="{AC7E1246-3B7F-42FE-8D23-8158FFEF8E4F}" type="presParOf" srcId="{77A735CA-5FC1-4E38-A9F3-BE0852C64F18}" destId="{B594EC96-69DC-4979-B5F5-3633E911C011}" srcOrd="1" destOrd="0" presId="urn:microsoft.com/office/officeart/2005/8/layout/list1"/>
    <dgm:cxn modelId="{A69F1E77-F147-4611-80AF-B0D4EBF08EC2}" type="presParOf" srcId="{E7ABF982-0044-44D9-8978-871123B1446B}" destId="{C4E51613-3E93-4B12-8026-48F99722A039}" srcOrd="5" destOrd="0" presId="urn:microsoft.com/office/officeart/2005/8/layout/list1"/>
    <dgm:cxn modelId="{0463CB20-C5E5-4992-8426-FE8FE4CCE675}" type="presParOf" srcId="{E7ABF982-0044-44D9-8978-871123B1446B}" destId="{8337DE40-3D33-4CC6-9C6E-1CA0ED95401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506B5-F484-44C3-A5B6-EE1328583FAA}">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DEB3C-40BC-4836-B3AE-F382AE7DF87D}">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86B847-E4AC-438D-8973-396F8FA92F2D}">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dirty="0"/>
            <a:t>provide a clear understanding of </a:t>
          </a:r>
          <a:r>
            <a:rPr lang="en-US" sz="2000" b="0" i="0" kern="1200" dirty="0"/>
            <a:t>The meaning of employee motivation and its importance in the workplace.</a:t>
          </a:r>
          <a:endParaRPr lang="en-US" sz="2000" kern="1200" dirty="0"/>
        </a:p>
      </dsp:txBody>
      <dsp:txXfrm>
        <a:off x="1844034" y="682"/>
        <a:ext cx="4401230" cy="1596566"/>
      </dsp:txXfrm>
    </dsp:sp>
    <dsp:sp modelId="{922396AD-0A83-48F6-B4D7-A3DF19E0E0E5}">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DECFFA-AA11-479B-8DA9-DA03E95C003E}">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4B38F-0324-4656-96EA-F90996672D5F}">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dirty="0"/>
            <a:t>Learn the difference between extrinsic and intrinsic motivation types and </a:t>
          </a:r>
          <a:r>
            <a:rPr lang="en-US" sz="2000" kern="1200" dirty="0" err="1"/>
            <a:t>analyse</a:t>
          </a:r>
          <a:r>
            <a:rPr lang="en-US" sz="2000" kern="1200" dirty="0"/>
            <a:t> their effectiveness as development tools. </a:t>
          </a:r>
        </a:p>
      </dsp:txBody>
      <dsp:txXfrm>
        <a:off x="1844034" y="1996390"/>
        <a:ext cx="4401230" cy="1596566"/>
      </dsp:txXfrm>
    </dsp:sp>
    <dsp:sp modelId="{D9076E9D-ED10-412F-8983-F706662C11A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C0B57-CCD9-49A9-9772-8CAA2D92C51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86FED-045C-4E02-AC00-1A162E17A8B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a:t>explore key motivation theories, their underlying principles, and their relevance in understanding and fostering employee motivation.</a:t>
          </a:r>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C8FC7-A44A-4CEC-AE03-501270AE9ECF}">
      <dsp:nvSpPr>
        <dsp:cNvPr id="0" name=""/>
        <dsp:cNvSpPr/>
      </dsp:nvSpPr>
      <dsp:spPr>
        <a:xfrm>
          <a:off x="0" y="481643"/>
          <a:ext cx="6630174" cy="2192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604012" rIns="514575" bIns="206248" numCol="1" spcCol="1270" anchor="t" anchorCtr="0">
          <a:noAutofit/>
        </a:bodyPr>
        <a:lstStyle/>
        <a:p>
          <a:pPr marL="285750" lvl="1" indent="-285750" algn="l" defTabSz="1289050">
            <a:lnSpc>
              <a:spcPct val="90000"/>
            </a:lnSpc>
            <a:spcBef>
              <a:spcPct val="0"/>
            </a:spcBef>
            <a:spcAft>
              <a:spcPct val="15000"/>
            </a:spcAft>
            <a:buChar char="•"/>
          </a:pPr>
          <a:r>
            <a:rPr lang="en-US" sz="2900" b="0" i="0" kern="1200"/>
            <a:t>Sustained engagement </a:t>
          </a:r>
          <a:endParaRPr lang="en-US" sz="2900" kern="1200"/>
        </a:p>
        <a:p>
          <a:pPr marL="285750" lvl="1" indent="-285750" algn="l" defTabSz="1289050">
            <a:lnSpc>
              <a:spcPct val="90000"/>
            </a:lnSpc>
            <a:spcBef>
              <a:spcPct val="0"/>
            </a:spcBef>
            <a:spcAft>
              <a:spcPct val="15000"/>
            </a:spcAft>
            <a:buChar char="•"/>
          </a:pPr>
          <a:r>
            <a:rPr lang="en-US" sz="2900" b="0" i="0" kern="1200"/>
            <a:t>Creativity</a:t>
          </a:r>
          <a:endParaRPr lang="en-US" sz="2900" kern="1200"/>
        </a:p>
        <a:p>
          <a:pPr marL="285750" lvl="1" indent="-285750" algn="l" defTabSz="1289050">
            <a:lnSpc>
              <a:spcPct val="90000"/>
            </a:lnSpc>
            <a:spcBef>
              <a:spcPct val="0"/>
            </a:spcBef>
            <a:spcAft>
              <a:spcPct val="15000"/>
            </a:spcAft>
            <a:buChar char="•"/>
          </a:pPr>
          <a:r>
            <a:rPr lang="en-US" sz="2900" b="0" i="0" kern="1200" dirty="0"/>
            <a:t>long-term satisfaction</a:t>
          </a:r>
          <a:endParaRPr lang="en-US" sz="2900" kern="1200" dirty="0"/>
        </a:p>
      </dsp:txBody>
      <dsp:txXfrm>
        <a:off x="0" y="481643"/>
        <a:ext cx="6630174" cy="2192400"/>
      </dsp:txXfrm>
    </dsp:sp>
    <dsp:sp modelId="{01C08820-E536-4736-B994-392953985673}">
      <dsp:nvSpPr>
        <dsp:cNvPr id="0" name=""/>
        <dsp:cNvSpPr/>
      </dsp:nvSpPr>
      <dsp:spPr>
        <a:xfrm>
          <a:off x="331508" y="53603"/>
          <a:ext cx="4641121" cy="8560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89050">
            <a:lnSpc>
              <a:spcPct val="90000"/>
            </a:lnSpc>
            <a:spcBef>
              <a:spcPct val="0"/>
            </a:spcBef>
            <a:spcAft>
              <a:spcPct val="35000"/>
            </a:spcAft>
            <a:buNone/>
          </a:pPr>
          <a:r>
            <a:rPr lang="en-US" sz="2900" b="0" i="0" kern="1200"/>
            <a:t>Advantages</a:t>
          </a:r>
          <a:endParaRPr lang="en-US" sz="2900" kern="1200"/>
        </a:p>
      </dsp:txBody>
      <dsp:txXfrm>
        <a:off x="373298" y="95393"/>
        <a:ext cx="4557541" cy="772500"/>
      </dsp:txXfrm>
    </dsp:sp>
    <dsp:sp modelId="{8337DE40-3D33-4CC6-9C6E-1CA0ED954015}">
      <dsp:nvSpPr>
        <dsp:cNvPr id="0" name=""/>
        <dsp:cNvSpPr/>
      </dsp:nvSpPr>
      <dsp:spPr>
        <a:xfrm>
          <a:off x="0" y="3258683"/>
          <a:ext cx="6630174" cy="2192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604012" rIns="514575" bIns="206248" numCol="1" spcCol="1270" anchor="t" anchorCtr="0">
          <a:noAutofit/>
        </a:bodyPr>
        <a:lstStyle/>
        <a:p>
          <a:pPr marL="285750" lvl="1" indent="-285750" algn="l" defTabSz="1289050">
            <a:lnSpc>
              <a:spcPct val="90000"/>
            </a:lnSpc>
            <a:spcBef>
              <a:spcPct val="0"/>
            </a:spcBef>
            <a:spcAft>
              <a:spcPct val="15000"/>
            </a:spcAft>
            <a:buChar char="•"/>
          </a:pPr>
          <a:r>
            <a:rPr lang="en-US" sz="2900" b="0" i="0" kern="1200"/>
            <a:t>Varying interests</a:t>
          </a:r>
          <a:endParaRPr lang="en-US" sz="2900" kern="1200"/>
        </a:p>
        <a:p>
          <a:pPr marL="285750" lvl="1" indent="-285750" algn="l" defTabSz="1289050">
            <a:lnSpc>
              <a:spcPct val="90000"/>
            </a:lnSpc>
            <a:spcBef>
              <a:spcPct val="0"/>
            </a:spcBef>
            <a:spcAft>
              <a:spcPct val="15000"/>
            </a:spcAft>
            <a:buChar char="•"/>
          </a:pPr>
          <a:r>
            <a:rPr lang="en-US" sz="2900" b="0" i="0" kern="1200"/>
            <a:t>lack of external recognition</a:t>
          </a:r>
          <a:endParaRPr lang="en-US" sz="2900" kern="1200"/>
        </a:p>
        <a:p>
          <a:pPr marL="285750" lvl="1" indent="-285750" algn="l" defTabSz="1289050">
            <a:lnSpc>
              <a:spcPct val="90000"/>
            </a:lnSpc>
            <a:spcBef>
              <a:spcPct val="0"/>
            </a:spcBef>
            <a:spcAft>
              <a:spcPct val="15000"/>
            </a:spcAft>
            <a:buChar char="•"/>
          </a:pPr>
          <a:r>
            <a:rPr lang="en-US" sz="2900" b="0" i="0" kern="1200"/>
            <a:t>task dependency.</a:t>
          </a:r>
          <a:endParaRPr lang="en-US" sz="2900" kern="1200"/>
        </a:p>
      </dsp:txBody>
      <dsp:txXfrm>
        <a:off x="0" y="3258683"/>
        <a:ext cx="6630174" cy="2192400"/>
      </dsp:txXfrm>
    </dsp:sp>
    <dsp:sp modelId="{B594EC96-69DC-4979-B5F5-3633E911C011}">
      <dsp:nvSpPr>
        <dsp:cNvPr id="0" name=""/>
        <dsp:cNvSpPr/>
      </dsp:nvSpPr>
      <dsp:spPr>
        <a:xfrm>
          <a:off x="331508" y="2830643"/>
          <a:ext cx="4641121" cy="8560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89050">
            <a:lnSpc>
              <a:spcPct val="90000"/>
            </a:lnSpc>
            <a:spcBef>
              <a:spcPct val="0"/>
            </a:spcBef>
            <a:spcAft>
              <a:spcPct val="35000"/>
            </a:spcAft>
            <a:buNone/>
          </a:pPr>
          <a:r>
            <a:rPr lang="en-US" sz="2900" b="0" i="0" kern="1200"/>
            <a:t>Disadvantages </a:t>
          </a:r>
          <a:endParaRPr lang="en-US" sz="2900" kern="1200"/>
        </a:p>
      </dsp:txBody>
      <dsp:txXfrm>
        <a:off x="373298" y="2872433"/>
        <a:ext cx="4557541"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C8FC7-A44A-4CEC-AE03-501270AE9ECF}">
      <dsp:nvSpPr>
        <dsp:cNvPr id="0" name=""/>
        <dsp:cNvSpPr/>
      </dsp:nvSpPr>
      <dsp:spPr>
        <a:xfrm>
          <a:off x="0" y="638243"/>
          <a:ext cx="6630174" cy="204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562356" rIns="514575" bIns="192024" numCol="1" spcCol="1270" anchor="t" anchorCtr="0">
          <a:noAutofit/>
        </a:bodyPr>
        <a:lstStyle/>
        <a:p>
          <a:pPr marL="228600" lvl="1" indent="-228600" algn="l" defTabSz="1200150">
            <a:lnSpc>
              <a:spcPct val="90000"/>
            </a:lnSpc>
            <a:spcBef>
              <a:spcPct val="0"/>
            </a:spcBef>
            <a:spcAft>
              <a:spcPct val="15000"/>
            </a:spcAft>
            <a:buChar char="•"/>
          </a:pPr>
          <a:r>
            <a:rPr lang="en-GB" sz="2700" b="0" i="0" kern="1200" dirty="0"/>
            <a:t>Clear incentives</a:t>
          </a:r>
          <a:endParaRPr lang="en-US" sz="2700" kern="1200" dirty="0"/>
        </a:p>
        <a:p>
          <a:pPr marL="228600" lvl="1" indent="-228600" algn="l" defTabSz="1200150">
            <a:lnSpc>
              <a:spcPct val="90000"/>
            </a:lnSpc>
            <a:spcBef>
              <a:spcPct val="0"/>
            </a:spcBef>
            <a:spcAft>
              <a:spcPct val="15000"/>
            </a:spcAft>
            <a:buChar char="•"/>
          </a:pPr>
          <a:r>
            <a:rPr lang="en-GB" sz="2700" b="0" i="0" kern="1200" dirty="0"/>
            <a:t>tangible rewards</a:t>
          </a:r>
          <a:endParaRPr lang="en-US" sz="2700" kern="1200" dirty="0"/>
        </a:p>
        <a:p>
          <a:pPr marL="228600" lvl="1" indent="-228600" algn="l" defTabSz="1200150">
            <a:lnSpc>
              <a:spcPct val="90000"/>
            </a:lnSpc>
            <a:spcBef>
              <a:spcPct val="0"/>
            </a:spcBef>
            <a:spcAft>
              <a:spcPct val="15000"/>
            </a:spcAft>
            <a:buChar char="•"/>
          </a:pPr>
          <a:r>
            <a:rPr lang="en-GB" sz="2700" b="0" i="0" kern="1200" dirty="0"/>
            <a:t>short-term performance improvement</a:t>
          </a:r>
          <a:endParaRPr lang="en-US" sz="2700" kern="1200" dirty="0"/>
        </a:p>
      </dsp:txBody>
      <dsp:txXfrm>
        <a:off x="0" y="638243"/>
        <a:ext cx="6630174" cy="2041200"/>
      </dsp:txXfrm>
    </dsp:sp>
    <dsp:sp modelId="{01C08820-E536-4736-B994-392953985673}">
      <dsp:nvSpPr>
        <dsp:cNvPr id="0" name=""/>
        <dsp:cNvSpPr/>
      </dsp:nvSpPr>
      <dsp:spPr>
        <a:xfrm>
          <a:off x="331508" y="239723"/>
          <a:ext cx="4641121"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00150">
            <a:lnSpc>
              <a:spcPct val="90000"/>
            </a:lnSpc>
            <a:spcBef>
              <a:spcPct val="0"/>
            </a:spcBef>
            <a:spcAft>
              <a:spcPct val="35000"/>
            </a:spcAft>
            <a:buNone/>
          </a:pPr>
          <a:r>
            <a:rPr lang="en-US" sz="2700" b="0" i="0" kern="1200"/>
            <a:t>Advantages</a:t>
          </a:r>
          <a:endParaRPr lang="en-US" sz="2700" kern="1200"/>
        </a:p>
      </dsp:txBody>
      <dsp:txXfrm>
        <a:off x="370416" y="278631"/>
        <a:ext cx="4563305" cy="719224"/>
      </dsp:txXfrm>
    </dsp:sp>
    <dsp:sp modelId="{8337DE40-3D33-4CC6-9C6E-1CA0ED954015}">
      <dsp:nvSpPr>
        <dsp:cNvPr id="0" name=""/>
        <dsp:cNvSpPr/>
      </dsp:nvSpPr>
      <dsp:spPr>
        <a:xfrm>
          <a:off x="0" y="3223763"/>
          <a:ext cx="6630174" cy="20412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562356" rIns="514575" bIns="192024" numCol="1" spcCol="1270" anchor="t" anchorCtr="0">
          <a:noAutofit/>
        </a:bodyPr>
        <a:lstStyle/>
        <a:p>
          <a:pPr marL="228600" lvl="1" indent="-228600" algn="l" defTabSz="1200150">
            <a:lnSpc>
              <a:spcPct val="90000"/>
            </a:lnSpc>
            <a:spcBef>
              <a:spcPct val="0"/>
            </a:spcBef>
            <a:spcAft>
              <a:spcPct val="15000"/>
            </a:spcAft>
            <a:buChar char="•"/>
          </a:pPr>
          <a:r>
            <a:rPr lang="en-GB" sz="2700" b="0" i="0" kern="1200" dirty="0"/>
            <a:t>Potential reduced intrinsic motivation</a:t>
          </a:r>
          <a:endParaRPr lang="en-US" sz="2700" kern="1200" dirty="0"/>
        </a:p>
        <a:p>
          <a:pPr marL="228600" lvl="1" indent="-228600" algn="l" defTabSz="1200150">
            <a:lnSpc>
              <a:spcPct val="90000"/>
            </a:lnSpc>
            <a:spcBef>
              <a:spcPct val="0"/>
            </a:spcBef>
            <a:spcAft>
              <a:spcPct val="15000"/>
            </a:spcAft>
            <a:buChar char="•"/>
          </a:pPr>
          <a:r>
            <a:rPr lang="en-GB" sz="2700" b="0" i="0" kern="1200" dirty="0"/>
            <a:t>dependence on rewards</a:t>
          </a:r>
          <a:endParaRPr lang="en-US" sz="2700" kern="1200" dirty="0"/>
        </a:p>
        <a:p>
          <a:pPr marL="228600" lvl="1" indent="-228600" algn="l" defTabSz="1200150">
            <a:lnSpc>
              <a:spcPct val="90000"/>
            </a:lnSpc>
            <a:spcBef>
              <a:spcPct val="0"/>
            </a:spcBef>
            <a:spcAft>
              <a:spcPct val="15000"/>
            </a:spcAft>
            <a:buChar char="•"/>
          </a:pPr>
          <a:r>
            <a:rPr lang="en-GB" sz="2700" b="0" i="0" kern="1200" dirty="0"/>
            <a:t>risk of goal distortion</a:t>
          </a:r>
          <a:endParaRPr lang="en-US" sz="2700" kern="1200" dirty="0"/>
        </a:p>
      </dsp:txBody>
      <dsp:txXfrm>
        <a:off x="0" y="3223763"/>
        <a:ext cx="6630174" cy="2041200"/>
      </dsp:txXfrm>
    </dsp:sp>
    <dsp:sp modelId="{B594EC96-69DC-4979-B5F5-3633E911C011}">
      <dsp:nvSpPr>
        <dsp:cNvPr id="0" name=""/>
        <dsp:cNvSpPr/>
      </dsp:nvSpPr>
      <dsp:spPr>
        <a:xfrm>
          <a:off x="331508" y="2825243"/>
          <a:ext cx="4641121"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00150">
            <a:lnSpc>
              <a:spcPct val="90000"/>
            </a:lnSpc>
            <a:spcBef>
              <a:spcPct val="0"/>
            </a:spcBef>
            <a:spcAft>
              <a:spcPct val="35000"/>
            </a:spcAft>
            <a:buNone/>
          </a:pPr>
          <a:r>
            <a:rPr lang="en-US" sz="2700" b="0" i="0" kern="1200"/>
            <a:t>Disadvantages </a:t>
          </a:r>
          <a:endParaRPr lang="en-US" sz="2700" kern="1200"/>
        </a:p>
      </dsp:txBody>
      <dsp:txXfrm>
        <a:off x="370416" y="2864151"/>
        <a:ext cx="4563305" cy="7192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38AE1-76CE-283A-3BB8-34FEF90D3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70B127-F543-A505-8E0B-C8ED6A05B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D2E8AC-39AC-C861-58F3-590F54D3D64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3852CCC6-10EE-8CF1-E699-12FA58AB0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417FB-484E-1BCC-1B49-C6B7F15C8B45}"/>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16158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6003-3EBE-86FF-8FB5-E58327054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E432F-8DA0-A774-BC72-7F988FA860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4A0503-2B11-55AE-C49E-1B57CC4E5557}"/>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FF964925-B495-9AAE-1BFA-286754055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FBE64-4CBC-9EAF-EE64-3C1754D0AA8F}"/>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875668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9BA4-AE7D-2C2E-E088-8F545FC777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950FAC-6F29-7F2E-5FCD-5A2125E523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981A17-97B5-C6D0-4A78-5B10BDA7B9B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6DC41228-495C-45B3-6375-6CCCDA30F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08858-39B9-EACA-D2A5-55A5AFE728A0}"/>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934549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E258-5C29-243E-BD3E-9A7D56C69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3DF99-F7F7-863D-C48E-55DFD71E5E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C145EE-2909-719E-25FB-DD28A7E36B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E3C76F-DE17-A24A-52BE-27F30D88F62B}"/>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80B1DE28-BEC8-A74F-F0FA-25A514E03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8BD13-25FB-70E6-D4B5-545BDC66E892}"/>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385871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2B55-8B89-BAE9-76AB-63AF7EA8BA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70DB20-D610-BB54-547E-74BFA8855E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524FD-4D46-BCAC-D1FC-CACE8EEA89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AB734A-79A4-3734-E4E8-F598388C5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C06DAF-56A4-BC75-8743-BB4998D585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DFD3DE-9FA3-A895-C28E-082E0BF72809}"/>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8" name="Footer Placeholder 7">
            <a:extLst>
              <a:ext uri="{FF2B5EF4-FFF2-40B4-BE49-F238E27FC236}">
                <a16:creationId xmlns:a16="http://schemas.microsoft.com/office/drawing/2014/main" id="{E4E9DA0F-9794-32DF-7EAB-BF10FC0954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120416-DB91-E9D6-3CB3-E27A282690B0}"/>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4198266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4C91-ADAB-BD05-A377-5220D20C30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DC85D-67E4-BB1A-CA33-CFD5A51FD9CB}"/>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4" name="Footer Placeholder 3">
            <a:extLst>
              <a:ext uri="{FF2B5EF4-FFF2-40B4-BE49-F238E27FC236}">
                <a16:creationId xmlns:a16="http://schemas.microsoft.com/office/drawing/2014/main" id="{13C0501B-9C09-9383-49F0-6FE7D96E16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B1CF66-266F-C360-3121-CBB6E1835FA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205406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127E95-EC64-AF6B-732D-DD1D67F75A21}"/>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3" name="Footer Placeholder 2">
            <a:extLst>
              <a:ext uri="{FF2B5EF4-FFF2-40B4-BE49-F238E27FC236}">
                <a16:creationId xmlns:a16="http://schemas.microsoft.com/office/drawing/2014/main" id="{F0ABAB98-408C-340E-5446-F8E2FDA531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522DA4-D6B0-2677-9209-9EAE530794A9}"/>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056760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8345C-8E98-69EB-9C2F-7E9AAC2A6D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BCD97-7540-029A-BB51-EA073EAFE7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6D14B2-926B-3814-FBF9-0319A0E9A0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F4788F-B673-C0D8-97D8-5CA862BFB0B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4140129A-F2E0-5C0F-A328-4F757CE259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B89F3-FD25-B3E9-6EBC-24567130FF6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454312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56A32-2CD3-2E18-EB9B-E7957470D2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37EC06-7A98-F000-B428-DC146D5EB3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AE1CDE-83A2-6602-446D-0E10EB1281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C3B48-A71F-3BEA-E048-03EADFFF4A3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2DA429D5-8EFB-26FF-EA8F-6953C8602D8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09415C-D4F4-6A9F-1DC1-21452BF6606A}"/>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1642018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8E9F-9BD5-78EF-D22E-AA48D2184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3B6E78-2477-C284-344A-51B3998634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EF342E-156D-8E8E-183A-759E741F8E3A}"/>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A7635205-B922-4868-7570-103A55E00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F3B22-DED6-3FAB-8841-04A9E589353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434204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52D734-5767-9DB8-B4AC-43D1305E55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B9C47F-D8DF-2EE5-E8C3-9CB61C0105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A12E78-95E6-6CAA-DB8E-DC011145E3C9}"/>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60EF8C3D-B346-ADA6-35CB-92D390052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1F761-B3A7-D07B-C87F-118557A70136}"/>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2936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7AA199-52F6-998D-E6E9-0BFC5F340A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8D4DF6-7BB3-33DA-E1AB-3F5B31AC8C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3BBEA-F69D-94BE-94FA-766B799C4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A9C05329-A9A3-CC08-45AA-F5FCFACF47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3983E5-EA0F-FC2F-133D-7CD158787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D4991-2B12-4E4D-B525-3829A13551AE}" type="slidenum">
              <a:rPr lang="en-GB" smtClean="0"/>
              <a:t>‹#›</a:t>
            </a:fld>
            <a:endParaRPr lang="en-GB"/>
          </a:p>
        </p:txBody>
      </p:sp>
    </p:spTree>
    <p:extLst>
      <p:ext uri="{BB962C8B-B14F-4D97-AF65-F5344CB8AC3E}">
        <p14:creationId xmlns:p14="http://schemas.microsoft.com/office/powerpoint/2010/main" val="3656751170"/>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D6553-D935-FC80-D9D2-5956B8EC6D85}"/>
              </a:ext>
            </a:extLst>
          </p:cNvPr>
          <p:cNvSpPr>
            <a:spLocks noGrp="1"/>
          </p:cNvSpPr>
          <p:nvPr>
            <p:ph type="title"/>
          </p:nvPr>
        </p:nvSpPr>
        <p:spPr>
          <a:xfrm>
            <a:off x="1354667" y="-67733"/>
            <a:ext cx="10515600" cy="4174067"/>
          </a:xfrm>
        </p:spPr>
        <p:txBody>
          <a:bodyPr>
            <a:normAutofit/>
          </a:bodyPr>
          <a:lstStyle/>
          <a:p>
            <a:pPr algn="ctr"/>
            <a:r>
              <a:rPr lang="en-US" sz="1800" kern="100" dirty="0">
                <a:effectLst/>
                <a:latin typeface="Arial" panose="020B0604020202020204" pitchFamily="34" charset="0"/>
                <a:ea typeface="DengXian" panose="02010600030101010101" pitchFamily="2" charset="-122"/>
                <a:cs typeface="Arial" panose="020B0604020202020204" pitchFamily="34" charset="0"/>
              </a:rPr>
              <a:t>Component 1 – Individual presentation</a:t>
            </a:r>
            <a:br>
              <a:rPr lang="en-US" sz="1800" kern="100" dirty="0">
                <a:effectLst/>
                <a:latin typeface="Arial" panose="020B0604020202020204" pitchFamily="34" charset="0"/>
                <a:ea typeface="DengXian" panose="02010600030101010101" pitchFamily="2" charset="-122"/>
                <a:cs typeface="Arial" panose="020B0604020202020204" pitchFamily="34" charset="0"/>
              </a:rPr>
            </a:br>
            <a:br>
              <a:rPr lang="en-GB" sz="5400" b="1" dirty="0"/>
            </a:br>
            <a:r>
              <a:rPr lang="en-GB" sz="5400" b="1" dirty="0"/>
              <a:t>Employee Motivation: Enhancing organizational operations</a:t>
            </a:r>
          </a:p>
        </p:txBody>
      </p:sp>
      <p:sp>
        <p:nvSpPr>
          <p:cNvPr id="3" name="Subtitle 2">
            <a:extLst>
              <a:ext uri="{FF2B5EF4-FFF2-40B4-BE49-F238E27FC236}">
                <a16:creationId xmlns:a16="http://schemas.microsoft.com/office/drawing/2014/main" id="{D9242A5D-215D-AC8B-8528-CE6035670D4E}"/>
              </a:ext>
            </a:extLst>
          </p:cNvPr>
          <p:cNvSpPr>
            <a:spLocks noGrp="1"/>
          </p:cNvSpPr>
          <p:nvPr>
            <p:ph idx="1"/>
          </p:nvPr>
        </p:nvSpPr>
        <p:spPr>
          <a:xfrm>
            <a:off x="838200" y="3759200"/>
            <a:ext cx="10515600" cy="2717800"/>
          </a:xfrm>
        </p:spPr>
        <p:txBody>
          <a:bodyPr>
            <a:noAutofit/>
          </a:bodyPr>
          <a:lstStyle/>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Student Name: Samir Mhanna</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Student Number: 2119514</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Lecturer Name: Dr. Doreen </a:t>
            </a:r>
            <a:r>
              <a:rPr lang="en-US" kern="100" dirty="0" err="1">
                <a:effectLst/>
                <a:latin typeface="Arial" panose="020B0604020202020204" pitchFamily="34" charset="0"/>
                <a:ea typeface="DengXian" panose="02010600030101010101" pitchFamily="2" charset="-122"/>
                <a:cs typeface="Arial" panose="020B0604020202020204" pitchFamily="34" charset="0"/>
              </a:rPr>
              <a:t>Nyaa</a:t>
            </a:r>
            <a:r>
              <a:rPr lang="en-US" kern="100" dirty="0">
                <a:effectLst/>
                <a:latin typeface="Arial" panose="020B0604020202020204" pitchFamily="34" charset="0"/>
                <a:ea typeface="DengXian" panose="02010600030101010101" pitchFamily="2" charset="-122"/>
                <a:cs typeface="Arial" panose="020B0604020202020204" pitchFamily="34" charset="0"/>
              </a:rPr>
              <a:t> </a:t>
            </a:r>
            <a:r>
              <a:rPr lang="en-US" kern="100" dirty="0" err="1">
                <a:effectLst/>
                <a:latin typeface="Arial" panose="020B0604020202020204" pitchFamily="34" charset="0"/>
                <a:ea typeface="DengXian" panose="02010600030101010101" pitchFamily="2" charset="-122"/>
                <a:cs typeface="Arial" panose="020B0604020202020204" pitchFamily="34" charset="0"/>
              </a:rPr>
              <a:t>Amundam</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GB" kern="100" dirty="0">
                <a:effectLst/>
                <a:latin typeface="Arial" panose="020B0604020202020204" pitchFamily="34" charset="0"/>
                <a:ea typeface="DengXian" panose="02010600030101010101" pitchFamily="2" charset="-122"/>
                <a:cs typeface="Arial" panose="020B0604020202020204" pitchFamily="34" charset="0"/>
              </a:rPr>
              <a:t>Developing Relationships and Workplace Achievement</a:t>
            </a:r>
            <a:br>
              <a:rPr lang="en-GB" kern="100" dirty="0">
                <a:effectLst/>
                <a:latin typeface="Arial" panose="020B0604020202020204" pitchFamily="34" charset="0"/>
                <a:ea typeface="DengXian" panose="02010600030101010101" pitchFamily="2" charset="-122"/>
                <a:cs typeface="Arial" panose="020B0604020202020204" pitchFamily="34" charset="0"/>
              </a:rPr>
            </a:br>
            <a:r>
              <a:rPr lang="en-US" kern="100" dirty="0">
                <a:effectLst/>
                <a:latin typeface="Arial" panose="020B0604020202020204" pitchFamily="34" charset="0"/>
                <a:ea typeface="DengXian" panose="02010600030101010101" pitchFamily="2" charset="-122"/>
                <a:cs typeface="Arial" panose="020B0604020202020204" pitchFamily="34" charset="0"/>
              </a:rPr>
              <a:t>(</a:t>
            </a:r>
            <a:r>
              <a:rPr lang="en-GB"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BMSW 5102</a:t>
            </a:r>
            <a:r>
              <a:rPr lang="en-US" kern="100" dirty="0">
                <a:effectLst/>
                <a:latin typeface="Arial" panose="020B0604020202020204" pitchFamily="34" charset="0"/>
                <a:ea typeface="DengXian" panose="02010600030101010101" pitchFamily="2" charset="-122"/>
                <a:cs typeface="Arial" panose="020B0604020202020204" pitchFamily="34" charset="0"/>
              </a:rPr>
              <a:t>)</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772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3829A8-8BA6-6356-FE44-6D108113A047}"/>
              </a:ext>
            </a:extLst>
          </p:cNvPr>
          <p:cNvSpPr>
            <a:spLocks noGrp="1"/>
          </p:cNvSpPr>
          <p:nvPr>
            <p:ph type="title"/>
          </p:nvPr>
        </p:nvSpPr>
        <p:spPr>
          <a:xfrm>
            <a:off x="1083736" y="1070800"/>
            <a:ext cx="3335346" cy="5583126"/>
          </a:xfrm>
        </p:spPr>
        <p:txBody>
          <a:bodyPr>
            <a:normAutofit/>
          </a:bodyPr>
          <a:lstStyle/>
          <a:p>
            <a:pPr algn="r"/>
            <a:r>
              <a:rPr lang="en-GB" sz="6600" b="1" dirty="0"/>
              <a:t>In this session, we will…</a:t>
            </a:r>
          </a:p>
        </p:txBody>
      </p:sp>
      <p:cxnSp>
        <p:nvCxnSpPr>
          <p:cNvPr id="37"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DFA374-1EE4-9A20-FD4C-E52AAF2740EE}"/>
              </a:ext>
            </a:extLst>
          </p:cNvPr>
          <p:cNvGraphicFramePr>
            <a:graphicFrameLocks noGrp="1"/>
          </p:cNvGraphicFramePr>
          <p:nvPr>
            <p:ph idx="1"/>
            <p:extLst>
              <p:ext uri="{D42A27DB-BD31-4B8C-83A1-F6EECF244321}">
                <p14:modId xmlns:p14="http://schemas.microsoft.com/office/powerpoint/2010/main" val="379335074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14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64D4F-ADA0-DA41-FD26-78BC533A9D58}"/>
              </a:ext>
            </a:extLst>
          </p:cNvPr>
          <p:cNvSpPr>
            <a:spLocks noGrp="1"/>
          </p:cNvSpPr>
          <p:nvPr>
            <p:ph type="title"/>
          </p:nvPr>
        </p:nvSpPr>
        <p:spPr>
          <a:xfrm>
            <a:off x="609601" y="609600"/>
            <a:ext cx="10588386" cy="1330839"/>
          </a:xfrm>
        </p:spPr>
        <p:txBody>
          <a:bodyPr>
            <a:normAutofit/>
          </a:bodyPr>
          <a:lstStyle/>
          <a:p>
            <a:pPr algn="ctr"/>
            <a:r>
              <a:rPr lang="en-GB" sz="6000" b="1" dirty="0"/>
              <a:t>Introduction </a:t>
            </a:r>
          </a:p>
        </p:txBody>
      </p:sp>
      <p:sp>
        <p:nvSpPr>
          <p:cNvPr id="51" name="Freeform: Shape 5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blackboard, font, handwriting&#10;&#10;Description automatically generated">
            <a:extLst>
              <a:ext uri="{FF2B5EF4-FFF2-40B4-BE49-F238E27FC236}">
                <a16:creationId xmlns:a16="http://schemas.microsoft.com/office/drawing/2014/main" id="{E19A14E1-7EAD-DA12-504E-575516DD73F9}"/>
              </a:ext>
            </a:extLst>
          </p:cNvPr>
          <p:cNvPicPr>
            <a:picLocks noChangeAspect="1"/>
          </p:cNvPicPr>
          <p:nvPr/>
        </p:nvPicPr>
        <p:blipFill rotWithShape="1">
          <a:blip r:embed="rId2">
            <a:extLst>
              <a:ext uri="{28A0092B-C50C-407E-A947-70E740481C1C}">
                <a14:useLocalDpi xmlns:a14="http://schemas.microsoft.com/office/drawing/2010/main" val="0"/>
              </a:ext>
            </a:extLst>
          </a:blip>
          <a:srcRect l="3696" r="3981" b="1"/>
          <a:stretch/>
        </p:blipFill>
        <p:spPr>
          <a:xfrm>
            <a:off x="461963" y="1942940"/>
            <a:ext cx="4029075" cy="2476606"/>
          </a:xfrm>
          <a:prstGeom prst="rect">
            <a:avLst/>
          </a:prstGeom>
        </p:spPr>
      </p:pic>
      <p:sp>
        <p:nvSpPr>
          <p:cNvPr id="31" name="Content Placeholder 10">
            <a:extLst>
              <a:ext uri="{FF2B5EF4-FFF2-40B4-BE49-F238E27FC236}">
                <a16:creationId xmlns:a16="http://schemas.microsoft.com/office/drawing/2014/main" id="{0E43449F-2EC4-86AD-8376-EC0CD5DE4CEF}"/>
              </a:ext>
            </a:extLst>
          </p:cNvPr>
          <p:cNvSpPr>
            <a:spLocks noGrp="1"/>
          </p:cNvSpPr>
          <p:nvPr>
            <p:ph idx="1"/>
          </p:nvPr>
        </p:nvSpPr>
        <p:spPr>
          <a:xfrm>
            <a:off x="4953000" y="1735667"/>
            <a:ext cx="7171267" cy="3119530"/>
          </a:xfrm>
        </p:spPr>
        <p:txBody>
          <a:bodyPr>
            <a:normAutofit/>
          </a:bodyPr>
          <a:lstStyle/>
          <a:p>
            <a:endParaRPr lang="en-US" sz="1600" dirty="0">
              <a:latin typeface="Arial" panose="020B0604020202020204" pitchFamily="34" charset="0"/>
              <a:cs typeface="Arial" panose="020B0604020202020204" pitchFamily="34" charset="0"/>
            </a:endParaRPr>
          </a:p>
          <a:p>
            <a:pPr marL="0" indent="0">
              <a:buNone/>
            </a:pPr>
            <a:r>
              <a:rPr lang="en-US" sz="2000" i="0" dirty="0">
                <a:effectLst/>
                <a:latin typeface="Arial" panose="020B0604020202020204" pitchFamily="34" charset="0"/>
                <a:cs typeface="Arial" panose="020B0604020202020204" pitchFamily="34" charset="0"/>
              </a:rPr>
              <a:t>Employee motivation is crucial for driving productivity, job satisfaction, and the success of an organization. </a:t>
            </a:r>
            <a:endParaRPr lang="en-US" sz="2000" dirty="0">
              <a:latin typeface="Arial" panose="020B0604020202020204" pitchFamily="34" charset="0"/>
              <a:cs typeface="Arial" panose="020B0604020202020204" pitchFamily="34" charset="0"/>
            </a:endParaRPr>
          </a:p>
          <a:p>
            <a:pPr marL="0" indent="0">
              <a:buNone/>
            </a:pPr>
            <a:endParaRPr lang="en-US" sz="2000" i="0" dirty="0">
              <a:effectLst/>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According to specialized research, when individuals lack motivation in any activity, they </a:t>
            </a:r>
            <a:r>
              <a:rPr lang="en-US" sz="2000" dirty="0" err="1">
                <a:latin typeface="Arial" panose="020B0604020202020204" pitchFamily="34" charset="0"/>
                <a:cs typeface="Arial" panose="020B0604020202020204" pitchFamily="34" charset="0"/>
              </a:rPr>
              <a:t>typstrong</a:t>
            </a:r>
            <a:r>
              <a:rPr lang="en-US" sz="2000" dirty="0">
                <a:latin typeface="Arial" panose="020B0604020202020204" pitchFamily="34" charset="0"/>
                <a:cs typeface="Arial" panose="020B0604020202020204" pitchFamily="34" charset="0"/>
              </a:rPr>
              <a:t> motivation, they can tap into 80-90% of their potential, maximizing their </a:t>
            </a:r>
            <a:r>
              <a:rPr lang="en-US" sz="2000" dirty="0" err="1">
                <a:latin typeface="Arial" panose="020B0604020202020204" pitchFamily="34" charset="0"/>
                <a:cs typeface="Arial" panose="020B0604020202020204" pitchFamily="34" charset="0"/>
              </a:rPr>
              <a:t>performanceically</a:t>
            </a:r>
            <a:r>
              <a:rPr lang="en-US" sz="2000" dirty="0">
                <a:latin typeface="Arial" panose="020B0604020202020204" pitchFamily="34" charset="0"/>
                <a:cs typeface="Arial" panose="020B0604020202020204" pitchFamily="34" charset="0"/>
              </a:rPr>
              <a:t> utilize only 20-30% of their full capacity. However, when individuals possess </a:t>
            </a:r>
            <a:r>
              <a:rPr lang="en-US" sz="1400" dirty="0">
                <a:latin typeface="Arial" panose="020B0604020202020204" pitchFamily="34" charset="0"/>
                <a:cs typeface="Arial" panose="020B0604020202020204" pitchFamily="34" charset="0"/>
              </a:rPr>
              <a:t>(</a:t>
            </a:r>
            <a:r>
              <a:rPr lang="en-US" sz="1400" i="0" dirty="0">
                <a:effectLst/>
                <a:latin typeface="Arial" panose="020B0604020202020204" pitchFamily="34" charset="0"/>
                <a:cs typeface="Arial" panose="020B0604020202020204" pitchFamily="34" charset="0"/>
              </a:rPr>
              <a:t>Achim and Balan, 2013).</a:t>
            </a:r>
            <a:endParaRPr lang="en-US" sz="14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3" name="Content Placeholder 10">
            <a:extLst>
              <a:ext uri="{FF2B5EF4-FFF2-40B4-BE49-F238E27FC236}">
                <a16:creationId xmlns:a16="http://schemas.microsoft.com/office/drawing/2014/main" id="{F5D66843-FB53-C181-7CF8-9CBD8ECB5E10}"/>
              </a:ext>
            </a:extLst>
          </p:cNvPr>
          <p:cNvSpPr txBox="1">
            <a:spLocks/>
          </p:cNvSpPr>
          <p:nvPr/>
        </p:nvSpPr>
        <p:spPr>
          <a:xfrm>
            <a:off x="313268" y="4495800"/>
            <a:ext cx="11416770" cy="22998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HR can support employee motivation by implementing recognition and reward programs, facilitating opportunities for professional development and growth, fostering a positive work culture, and ensuring effective communication channels that address employee needs and concerns</a:t>
            </a:r>
            <a:endParaRPr lang="en-US" sz="20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3649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p:txBody>
      </p:sp>
      <p:sp>
        <p:nvSpPr>
          <p:cNvPr id="2" name="Title 1">
            <a:extLst>
              <a:ext uri="{FF2B5EF4-FFF2-40B4-BE49-F238E27FC236}">
                <a16:creationId xmlns:a16="http://schemas.microsoft.com/office/drawing/2014/main" id="{27FE1559-B91C-760B-AF7C-FC5CEC5EF24F}"/>
              </a:ext>
            </a:extLst>
          </p:cNvPr>
          <p:cNvSpPr>
            <a:spLocks noGrp="1"/>
          </p:cNvSpPr>
          <p:nvPr>
            <p:ph type="title"/>
          </p:nvPr>
        </p:nvSpPr>
        <p:spPr>
          <a:xfrm>
            <a:off x="640079" y="325369"/>
            <a:ext cx="5743787" cy="1956841"/>
          </a:xfrm>
        </p:spPr>
        <p:txBody>
          <a:bodyPr anchor="b">
            <a:normAutofit/>
          </a:bodyPr>
          <a:lstStyle/>
          <a:p>
            <a:r>
              <a:rPr lang="en-GB" sz="4200" b="1" dirty="0">
                <a:effectLst/>
                <a:latin typeface="Arial" panose="020B0604020202020204" pitchFamily="34" charset="0"/>
                <a:ea typeface="Times New Roman" panose="02020603050405020304" pitchFamily="18" charset="0"/>
              </a:rPr>
              <a:t>Meaning of Employee Motivation</a:t>
            </a:r>
            <a:endParaRPr lang="en-GB" sz="4200" b="1" dirty="0"/>
          </a:p>
        </p:txBody>
      </p:sp>
      <p:sp>
        <p:nvSpPr>
          <p:cNvPr id="5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834D12-C34A-2236-1EA8-C198A6C46396}"/>
              </a:ext>
            </a:extLst>
          </p:cNvPr>
          <p:cNvSpPr>
            <a:spLocks noGrp="1"/>
          </p:cNvSpPr>
          <p:nvPr>
            <p:ph idx="1"/>
          </p:nvPr>
        </p:nvSpPr>
        <p:spPr>
          <a:xfrm>
            <a:off x="485484" y="2476464"/>
            <a:ext cx="11034746" cy="4533928"/>
          </a:xfrm>
        </p:spPr>
        <p:txBody>
          <a:bodyPr vert="horz" lIns="91440" tIns="45720" rIns="91440" bIns="45720" rtlCol="0" anchor="t">
            <a:noAutofit/>
          </a:bodyPr>
          <a:lstStyle/>
          <a:p>
            <a:pPr marL="0" indent="0">
              <a:buNone/>
            </a:pPr>
            <a:endParaRPr lang="en-US" sz="1700" b="0" i="0" dirty="0">
              <a:effectLst/>
              <a:highlight>
                <a:srgbClr val="FFFF00"/>
              </a:highlight>
              <a:latin typeface="Arial" panose="020B0604020202020204" pitchFamily="34" charset="0"/>
              <a:cs typeface="Arial" panose="020B0604020202020204" pitchFamily="34" charset="0"/>
            </a:endParaRPr>
          </a:p>
          <a:p>
            <a:pPr marL="0" indent="0">
              <a:buNone/>
            </a:pPr>
            <a:r>
              <a:rPr lang="en-US" sz="3200" b="1" i="0" dirty="0">
                <a:effectLst/>
                <a:highlight>
                  <a:srgbClr val="FFFF00"/>
                </a:highlight>
                <a:latin typeface="Arial"/>
                <a:cs typeface="Arial"/>
              </a:rPr>
              <a:t>There exist multiple definitions </a:t>
            </a:r>
            <a:endParaRPr lang="en-US" sz="3200" b="1" dirty="0">
              <a:highlight>
                <a:srgbClr val="FFFF00"/>
              </a:highlight>
              <a:latin typeface="Arial"/>
              <a:cs typeface="Arial"/>
            </a:endParaRPr>
          </a:p>
          <a:p>
            <a:pPr marL="0" indent="0">
              <a:buNone/>
            </a:pPr>
            <a:r>
              <a:rPr lang="en-US" sz="3200" b="1" i="0" dirty="0">
                <a:effectLst/>
                <a:highlight>
                  <a:srgbClr val="FFFF00"/>
                </a:highlight>
                <a:latin typeface="Arial"/>
                <a:cs typeface="Arial"/>
              </a:rPr>
              <a:t>of employee motivation</a:t>
            </a:r>
            <a:endParaRPr lang="en-US" sz="3200" b="1" dirty="0">
              <a:highlight>
                <a:srgbClr val="FFFF00"/>
              </a:highlight>
              <a:latin typeface="Arial"/>
              <a:ea typeface="+mn-lt"/>
              <a:cs typeface="Arial"/>
            </a:endParaRPr>
          </a:p>
          <a:p>
            <a:pPr>
              <a:buFont typeface="Wingdings" panose="05000000000000000000" pitchFamily="2" charset="2"/>
              <a:buChar char="Ø"/>
            </a:pPr>
            <a:r>
              <a:rPr lang="en-US" b="0" i="0" dirty="0">
                <a:effectLst/>
                <a:latin typeface="Arial"/>
                <a:ea typeface="+mn-lt"/>
                <a:cs typeface="Arial"/>
              </a:rPr>
              <a:t>Motivation is the psychological process that </a:t>
            </a:r>
            <a:r>
              <a:rPr lang="en-US" dirty="0">
                <a:latin typeface="Arial"/>
                <a:ea typeface="+mn-lt"/>
                <a:cs typeface="Arial"/>
              </a:rPr>
              <a:t>drives </a:t>
            </a:r>
            <a:r>
              <a:rPr lang="en-US" b="0" i="0" dirty="0">
                <a:effectLst/>
                <a:latin typeface="Arial"/>
                <a:ea typeface="+mn-lt"/>
                <a:cs typeface="Arial"/>
              </a:rPr>
              <a:t>behavior </a:t>
            </a:r>
            <a:r>
              <a:rPr lang="en-US" dirty="0">
                <a:latin typeface="Arial"/>
                <a:ea typeface="+mn-lt"/>
                <a:cs typeface="Arial"/>
              </a:rPr>
              <a:t>towards </a:t>
            </a:r>
            <a:r>
              <a:rPr lang="en-US" b="0" i="0" dirty="0">
                <a:effectLst/>
                <a:latin typeface="Arial"/>
                <a:ea typeface="+mn-lt"/>
                <a:cs typeface="Arial"/>
              </a:rPr>
              <a:t>specific goals</a:t>
            </a:r>
            <a:r>
              <a:rPr lang="en-US" dirty="0">
                <a:latin typeface="Arial"/>
                <a:ea typeface="+mn-lt"/>
                <a:cs typeface="Arial"/>
              </a:rPr>
              <a:t>.</a:t>
            </a:r>
            <a:r>
              <a:rPr lang="en-US" dirty="0">
                <a:latin typeface="Arial"/>
                <a:cs typeface="Arial"/>
              </a:rPr>
              <a:t> (</a:t>
            </a:r>
            <a:r>
              <a:rPr lang="en-US" b="0" i="0" dirty="0">
                <a:effectLst/>
                <a:latin typeface="Arial"/>
                <a:cs typeface="Arial"/>
              </a:rPr>
              <a:t>Locke and </a:t>
            </a:r>
            <a:r>
              <a:rPr lang="en-US" dirty="0">
                <a:latin typeface="Arial"/>
                <a:cs typeface="Arial"/>
              </a:rPr>
              <a:t>Latham, 1990).</a:t>
            </a:r>
          </a:p>
          <a:p>
            <a:pPr>
              <a:buFont typeface="Wingdings" panose="05000000000000000000" pitchFamily="2" charset="2"/>
              <a:buChar char="Ø"/>
            </a:pPr>
            <a:endParaRPr lang="en-US" dirty="0">
              <a:latin typeface="Arial"/>
              <a:cs typeface="Arial"/>
            </a:endParaRPr>
          </a:p>
          <a:p>
            <a:pPr>
              <a:buFont typeface="Wingdings" panose="05000000000000000000" pitchFamily="2" charset="2"/>
              <a:buChar char="Ø"/>
            </a:pPr>
            <a:r>
              <a:rPr lang="en-US" dirty="0">
                <a:latin typeface="Arial"/>
                <a:ea typeface="+mn-lt"/>
                <a:cs typeface="Arial"/>
              </a:rPr>
              <a:t>Employee motivation is</a:t>
            </a:r>
            <a:r>
              <a:rPr lang="en-US" b="0" i="0" dirty="0">
                <a:effectLst/>
                <a:latin typeface="Arial"/>
                <a:ea typeface="+mn-lt"/>
                <a:cs typeface="Arial"/>
              </a:rPr>
              <a:t> </a:t>
            </a:r>
            <a:r>
              <a:rPr lang="en-US" dirty="0">
                <a:latin typeface="Arial"/>
                <a:ea typeface="+mn-lt"/>
                <a:cs typeface="Arial"/>
              </a:rPr>
              <a:t>about motivating and keeping employees eager </a:t>
            </a:r>
            <a:r>
              <a:rPr lang="en-US" b="0" i="0" dirty="0">
                <a:effectLst/>
                <a:latin typeface="Arial"/>
                <a:ea typeface="+mn-lt"/>
                <a:cs typeface="Arial"/>
              </a:rPr>
              <a:t>and </a:t>
            </a:r>
            <a:r>
              <a:rPr lang="en-US" dirty="0">
                <a:latin typeface="Arial"/>
                <a:ea typeface="+mn-lt"/>
                <a:cs typeface="Arial"/>
              </a:rPr>
              <a:t>willing to work hard towards achieving the organization's goals. (Hitt, Miller, </a:t>
            </a:r>
            <a:r>
              <a:rPr lang="en-US" b="0" i="0" dirty="0">
                <a:effectLst/>
                <a:latin typeface="Arial"/>
                <a:ea typeface="+mn-lt"/>
                <a:cs typeface="Arial"/>
              </a:rPr>
              <a:t>and </a:t>
            </a:r>
            <a:r>
              <a:rPr lang="en-US" dirty="0">
                <a:latin typeface="Arial"/>
                <a:ea typeface="+mn-lt"/>
                <a:cs typeface="Arial"/>
              </a:rPr>
              <a:t>Colella, 2015). </a:t>
            </a:r>
          </a:p>
          <a:p>
            <a:pPr>
              <a:buFont typeface="Wingdings" panose="05000000000000000000" pitchFamily="2" charset="2"/>
              <a:buChar char="Ø"/>
            </a:pPr>
            <a:endParaRPr lang="en-US" sz="1700" dirty="0">
              <a:latin typeface="Arial" panose="020B0604020202020204" pitchFamily="34" charset="0"/>
              <a:cs typeface="Arial" panose="020B0604020202020204" pitchFamily="34" charset="0"/>
            </a:endParaRPr>
          </a:p>
        </p:txBody>
      </p:sp>
      <p:pic>
        <p:nvPicPr>
          <p:cNvPr id="4" name="Picture 4" descr="A picture containing graphical user interface&#10;&#10;Description automatically generated">
            <a:extLst>
              <a:ext uri="{FF2B5EF4-FFF2-40B4-BE49-F238E27FC236}">
                <a16:creationId xmlns:a16="http://schemas.microsoft.com/office/drawing/2014/main" id="{13C5A5B8-AD68-0B7A-8CD8-EBC0181F84EE}"/>
              </a:ext>
            </a:extLst>
          </p:cNvPr>
          <p:cNvPicPr>
            <a:picLocks noChangeAspect="1"/>
          </p:cNvPicPr>
          <p:nvPr/>
        </p:nvPicPr>
        <p:blipFill>
          <a:blip r:embed="rId2"/>
          <a:stretch>
            <a:fillRect/>
          </a:stretch>
        </p:blipFill>
        <p:spPr>
          <a:xfrm>
            <a:off x="6997031" y="545421"/>
            <a:ext cx="5185733" cy="2959946"/>
          </a:xfrm>
          <a:prstGeom prst="rect">
            <a:avLst/>
          </a:prstGeom>
        </p:spPr>
      </p:pic>
    </p:spTree>
    <p:extLst>
      <p:ext uri="{BB962C8B-B14F-4D97-AF65-F5344CB8AC3E}">
        <p14:creationId xmlns:p14="http://schemas.microsoft.com/office/powerpoint/2010/main" val="1616019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98681-21B9-4080-E233-086B5F52A7C6}"/>
              </a:ext>
            </a:extLst>
          </p:cNvPr>
          <p:cNvSpPr>
            <a:spLocks noGrp="1"/>
          </p:cNvSpPr>
          <p:nvPr>
            <p:ph type="title"/>
          </p:nvPr>
        </p:nvSpPr>
        <p:spPr>
          <a:xfrm>
            <a:off x="572493" y="238539"/>
            <a:ext cx="11018520" cy="1434415"/>
          </a:xfrm>
        </p:spPr>
        <p:txBody>
          <a:bodyPr anchor="b">
            <a:normAutofit/>
          </a:bodyPr>
          <a:lstStyle/>
          <a:p>
            <a:r>
              <a:rPr lang="en-US" sz="5000" b="1" i="0" dirty="0">
                <a:effectLst/>
                <a:latin typeface="Google Sans"/>
              </a:rPr>
              <a:t>The Elements of Employee Motivation</a:t>
            </a:r>
            <a:endParaRPr lang="en-GB" sz="5000" dirty="0"/>
          </a:p>
        </p:txBody>
      </p:sp>
      <p:sp>
        <p:nvSpPr>
          <p:cNvPr id="6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8D24FD-D4F3-56D6-6919-7A1A971F8985}"/>
              </a:ext>
            </a:extLst>
          </p:cNvPr>
          <p:cNvSpPr>
            <a:spLocks noGrp="1"/>
          </p:cNvSpPr>
          <p:nvPr>
            <p:ph idx="1"/>
          </p:nvPr>
        </p:nvSpPr>
        <p:spPr>
          <a:xfrm>
            <a:off x="572493" y="2084684"/>
            <a:ext cx="6713552" cy="4707382"/>
          </a:xfrm>
        </p:spPr>
        <p:txBody>
          <a:bodyPr vert="horz" lIns="91440" tIns="45720" rIns="91440" bIns="45720" rtlCol="0" anchor="t">
            <a:normAutofit lnSpcReduction="10000"/>
          </a:bodyPr>
          <a:lstStyle/>
          <a:p>
            <a:pPr>
              <a:buFont typeface="Wingdings" panose="020B0604020202020204" pitchFamily="34" charset="0"/>
              <a:buChar char="Ø"/>
            </a:pPr>
            <a:r>
              <a:rPr lang="en-GB" sz="2600" b="1" dirty="0">
                <a:highlight>
                  <a:srgbClr val="FFFF00"/>
                </a:highlight>
                <a:latin typeface="Arial"/>
                <a:ea typeface="+mn-lt"/>
                <a:cs typeface="+mn-lt"/>
              </a:rPr>
              <a:t>Several factors can affect employee motivation, including:</a:t>
            </a:r>
          </a:p>
          <a:p>
            <a:pPr marL="0" indent="0">
              <a:buNone/>
            </a:pPr>
            <a:endParaRPr lang="en-GB" sz="2000" dirty="0">
              <a:latin typeface="Arial"/>
              <a:cs typeface="Calibri"/>
            </a:endParaRPr>
          </a:p>
          <a:p>
            <a:r>
              <a:rPr lang="en-GB" sz="2600" b="0" i="0" dirty="0">
                <a:effectLst/>
                <a:latin typeface="Arial"/>
                <a:cs typeface="arial"/>
              </a:rPr>
              <a:t>Communication is the key</a:t>
            </a:r>
          </a:p>
          <a:p>
            <a:r>
              <a:rPr lang="en-GB" sz="2600" b="0" i="0" dirty="0">
                <a:effectLst/>
                <a:latin typeface="Arial"/>
                <a:cs typeface="arial"/>
              </a:rPr>
              <a:t>Interesting and Meaningful Work</a:t>
            </a:r>
          </a:p>
          <a:p>
            <a:r>
              <a:rPr lang="en-US" sz="2600" b="0" i="0" dirty="0">
                <a:effectLst/>
                <a:latin typeface="Arial"/>
                <a:cs typeface="arial"/>
              </a:rPr>
              <a:t>Recognition and Feedback</a:t>
            </a:r>
          </a:p>
          <a:p>
            <a:r>
              <a:rPr lang="en-GB" sz="2600" b="0" i="0" dirty="0">
                <a:effectLst/>
                <a:latin typeface="Arial"/>
                <a:cs typeface="arial"/>
              </a:rPr>
              <a:t>Show your appreciation</a:t>
            </a:r>
          </a:p>
          <a:p>
            <a:r>
              <a:rPr lang="en-US" sz="2600" b="0" i="0" dirty="0">
                <a:effectLst/>
                <a:latin typeface="Arial"/>
                <a:cs typeface="arial"/>
              </a:rPr>
              <a:t>Justice and Fairness working environment</a:t>
            </a:r>
            <a:endParaRPr lang="en-GB" sz="2600" dirty="0">
              <a:latin typeface="Arial"/>
              <a:cs typeface="arial"/>
            </a:endParaRPr>
          </a:p>
          <a:p>
            <a:r>
              <a:rPr lang="en-US" sz="2600" b="0" i="0" dirty="0">
                <a:effectLst/>
                <a:latin typeface="Arial"/>
                <a:cs typeface="arial"/>
              </a:rPr>
              <a:t>Mastering the art of constructive criticism.</a:t>
            </a:r>
            <a:endParaRPr lang="en-GB" sz="2600" b="0" i="0" dirty="0">
              <a:effectLst/>
              <a:latin typeface="Arial"/>
              <a:cs typeface="arial"/>
            </a:endParaRPr>
          </a:p>
          <a:p>
            <a:r>
              <a:rPr lang="en-US" sz="2600" dirty="0">
                <a:latin typeface="Arial"/>
                <a:cs typeface="arial"/>
              </a:rPr>
              <a:t>Teamwork </a:t>
            </a:r>
            <a:endParaRPr lang="en-GB" sz="2600" dirty="0">
              <a:latin typeface="Arial"/>
              <a:cs typeface="arial"/>
            </a:endParaRPr>
          </a:p>
          <a:p>
            <a:r>
              <a:rPr lang="en-US" sz="2600" b="0" i="0" dirty="0">
                <a:effectLst/>
                <a:latin typeface="Arial"/>
                <a:cs typeface="arial"/>
              </a:rPr>
              <a:t>Trust </a:t>
            </a:r>
          </a:p>
          <a:p>
            <a:endParaRPr lang="en-GB" sz="2000" dirty="0">
              <a:cs typeface="Calibri"/>
            </a:endParaRPr>
          </a:p>
        </p:txBody>
      </p:sp>
      <p:pic>
        <p:nvPicPr>
          <p:cNvPr id="10" name="Picture 9" descr="A picture containing text, sketch, font, handwriting">
            <a:extLst>
              <a:ext uri="{FF2B5EF4-FFF2-40B4-BE49-F238E27FC236}">
                <a16:creationId xmlns:a16="http://schemas.microsoft.com/office/drawing/2014/main" id="{8CC8BC11-1BEC-A2FC-4AC5-A6A72878F12E}"/>
              </a:ext>
            </a:extLst>
          </p:cNvPr>
          <p:cNvPicPr>
            <a:picLocks noChangeAspect="1"/>
          </p:cNvPicPr>
          <p:nvPr/>
        </p:nvPicPr>
        <p:blipFill rotWithShape="1">
          <a:blip r:embed="rId2">
            <a:extLst>
              <a:ext uri="{28A0092B-C50C-407E-A947-70E740481C1C}">
                <a14:useLocalDpi xmlns:a14="http://schemas.microsoft.com/office/drawing/2010/main" val="0"/>
              </a:ext>
            </a:extLst>
          </a:blip>
          <a:srcRect l="6549" r="19126" b="-2"/>
          <a:stretch/>
        </p:blipFill>
        <p:spPr>
          <a:xfrm>
            <a:off x="7675658" y="2093976"/>
            <a:ext cx="3941064" cy="4096512"/>
          </a:xfrm>
          <a:prstGeom prst="rect">
            <a:avLst/>
          </a:prstGeom>
        </p:spPr>
      </p:pic>
    </p:spTree>
    <p:extLst>
      <p:ext uri="{BB962C8B-B14F-4D97-AF65-F5344CB8AC3E}">
        <p14:creationId xmlns:p14="http://schemas.microsoft.com/office/powerpoint/2010/main" val="2355989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21DD6-05C0-C8EC-2FF2-DE194C162560}"/>
              </a:ext>
            </a:extLst>
          </p:cNvPr>
          <p:cNvSpPr>
            <a:spLocks noGrp="1"/>
          </p:cNvSpPr>
          <p:nvPr>
            <p:ph type="title"/>
          </p:nvPr>
        </p:nvSpPr>
        <p:spPr>
          <a:xfrm>
            <a:off x="400979" y="448857"/>
            <a:ext cx="6413551" cy="792366"/>
          </a:xfrm>
        </p:spPr>
        <p:txBody>
          <a:bodyPr anchor="b">
            <a:normAutofit/>
          </a:bodyPr>
          <a:lstStyle/>
          <a:p>
            <a:r>
              <a:rPr lang="en-GB" b="1" dirty="0"/>
              <a:t>Types of Motivation </a:t>
            </a:r>
            <a:endParaRPr lang="en-GB" b="1">
              <a:cs typeface="Calibri Light"/>
            </a:endParaRPr>
          </a:p>
        </p:txBody>
      </p:sp>
      <p:sp>
        <p:nvSpPr>
          <p:cNvPr id="3" name="Content Placeholder 2">
            <a:extLst>
              <a:ext uri="{FF2B5EF4-FFF2-40B4-BE49-F238E27FC236}">
                <a16:creationId xmlns:a16="http://schemas.microsoft.com/office/drawing/2014/main" id="{6A76AC36-8E27-AF30-53D2-F28BE88024C1}"/>
              </a:ext>
            </a:extLst>
          </p:cNvPr>
          <p:cNvSpPr>
            <a:spLocks noGrp="1"/>
          </p:cNvSpPr>
          <p:nvPr>
            <p:ph idx="1"/>
          </p:nvPr>
        </p:nvSpPr>
        <p:spPr>
          <a:xfrm>
            <a:off x="250017" y="1714778"/>
            <a:ext cx="7051839" cy="5076803"/>
          </a:xfrm>
        </p:spPr>
        <p:txBody>
          <a:bodyPr anchor="t">
            <a:normAutofit/>
          </a:bodyPr>
          <a:lstStyle/>
          <a:p>
            <a:pPr>
              <a:buFont typeface="Wingdings" panose="05000000000000000000" pitchFamily="2" charset="2"/>
              <a:buChar char="Ø"/>
            </a:pPr>
            <a:endParaRPr lang="en-US" sz="2000" dirty="0">
              <a:latin typeface="Söhne"/>
            </a:endParaRPr>
          </a:p>
          <a:p>
            <a:pPr>
              <a:buFont typeface="Wingdings" panose="05000000000000000000" pitchFamily="2" charset="2"/>
              <a:buChar char="Ø"/>
            </a:pPr>
            <a:r>
              <a:rPr lang="en-US" sz="2400" b="1" dirty="0">
                <a:latin typeface="Söhne"/>
              </a:rPr>
              <a:t>    </a:t>
            </a:r>
            <a:r>
              <a:rPr lang="en-US" sz="2400" b="1" dirty="0">
                <a:highlight>
                  <a:srgbClr val="FFFF00"/>
                </a:highlight>
                <a:latin typeface="Söhne"/>
              </a:rPr>
              <a:t> </a:t>
            </a:r>
            <a:r>
              <a:rPr lang="en-US" sz="2400" b="1" i="0" dirty="0">
                <a:effectLst/>
                <a:highlight>
                  <a:srgbClr val="FFFF00"/>
                </a:highlight>
                <a:latin typeface="Söhne"/>
              </a:rPr>
              <a:t>There are generally </a:t>
            </a:r>
            <a:r>
              <a:rPr lang="en-US" b="1" i="0" dirty="0">
                <a:solidFill>
                  <a:schemeClr val="accent2">
                    <a:lumMod val="75000"/>
                  </a:schemeClr>
                </a:solidFill>
                <a:effectLst/>
                <a:highlight>
                  <a:srgbClr val="FFFF00"/>
                </a:highlight>
                <a:latin typeface="Söhne"/>
              </a:rPr>
              <a:t>two main</a:t>
            </a:r>
            <a:r>
              <a:rPr lang="en-US" sz="2400" b="1" i="0" dirty="0">
                <a:effectLst/>
                <a:highlight>
                  <a:srgbClr val="FFFF00"/>
                </a:highlight>
                <a:latin typeface="Söhne"/>
              </a:rPr>
              <a:t> types of motivation:</a:t>
            </a:r>
            <a:endParaRPr lang="en-US" sz="3600" b="1" dirty="0">
              <a:highlight>
                <a:srgbClr val="FFFF00"/>
              </a:highlight>
              <a:latin typeface="Arial"/>
              <a:cs typeface="Arial"/>
            </a:endParaRPr>
          </a:p>
          <a:p>
            <a:pPr>
              <a:buFont typeface="Wingdings" panose="05000000000000000000" pitchFamily="2" charset="2"/>
              <a:buChar char="Ø"/>
            </a:pPr>
            <a:endParaRPr lang="en-US" sz="2000" dirty="0">
              <a:highlight>
                <a:srgbClr val="FFFF00"/>
              </a:highlight>
              <a:latin typeface="Söhne"/>
              <a:cs typeface="Arial"/>
            </a:endParaRPr>
          </a:p>
          <a:p>
            <a:pPr marL="571500" indent="-571500">
              <a:buFont typeface="+mj-lt"/>
              <a:buAutoNum type="romanUcPeriod"/>
            </a:pPr>
            <a:r>
              <a:rPr lang="en-US" sz="3200" dirty="0">
                <a:latin typeface="Arial"/>
                <a:cs typeface="Arial"/>
              </a:rPr>
              <a:t> </a:t>
            </a:r>
            <a:r>
              <a:rPr lang="en-US" dirty="0">
                <a:latin typeface="Arial"/>
                <a:cs typeface="Arial"/>
              </a:rPr>
              <a:t>Intrinsic </a:t>
            </a:r>
            <a:r>
              <a:rPr lang="en-US" b="0" i="0" dirty="0">
                <a:effectLst/>
                <a:latin typeface="Arial"/>
                <a:cs typeface="Arial"/>
              </a:rPr>
              <a:t>motivation is driven by personal enjoyment, satisfaction, and fulfillment derived from the </a:t>
            </a:r>
            <a:r>
              <a:rPr lang="en-US" dirty="0">
                <a:latin typeface="Arial"/>
                <a:cs typeface="Arial"/>
              </a:rPr>
              <a:t>task </a:t>
            </a:r>
            <a:r>
              <a:rPr lang="en-US" b="0" i="0" dirty="0">
                <a:effectLst/>
                <a:latin typeface="Arial"/>
                <a:cs typeface="Arial"/>
              </a:rPr>
              <a:t>itself </a:t>
            </a:r>
            <a:r>
              <a:rPr lang="en-US" sz="1400" b="0" i="0" dirty="0">
                <a:effectLst/>
                <a:latin typeface="Arial"/>
                <a:cs typeface="Arial"/>
              </a:rPr>
              <a:t>(</a:t>
            </a:r>
            <a:r>
              <a:rPr lang="en-US" sz="1400" b="0" i="0" dirty="0">
                <a:solidFill>
                  <a:srgbClr val="222222"/>
                </a:solidFill>
                <a:effectLst/>
                <a:latin typeface="Arial" panose="020B0604020202020204" pitchFamily="34" charset="0"/>
              </a:rPr>
              <a:t>Hennessey and others, 2015)</a:t>
            </a:r>
            <a:r>
              <a:rPr lang="en-US" sz="1400" b="0" i="0" dirty="0">
                <a:effectLst/>
                <a:latin typeface="Arial"/>
                <a:cs typeface="Arial"/>
              </a:rPr>
              <a:t>.</a:t>
            </a:r>
            <a:r>
              <a:rPr lang="en-US" sz="1400" dirty="0">
                <a:latin typeface="Arial"/>
                <a:cs typeface="Arial"/>
              </a:rPr>
              <a:t> </a:t>
            </a:r>
          </a:p>
          <a:p>
            <a:pPr marL="571500" marR="0" lvl="0" indent="-571500" algn="l" defTabSz="914400" rtl="0" eaLnBrk="1" fontAlgn="auto" latinLnBrk="0" hangingPunct="1">
              <a:lnSpc>
                <a:spcPct val="90000"/>
              </a:lnSpc>
              <a:spcBef>
                <a:spcPts val="1000"/>
              </a:spcBef>
              <a:spcAft>
                <a:spcPts val="0"/>
              </a:spcAft>
              <a:buClrTx/>
              <a:buSzTx/>
              <a:buFont typeface="+mj-lt"/>
              <a:buAutoNum type="romanUcPeriod"/>
              <a:tabLst/>
              <a:defRPr/>
            </a:pPr>
            <a:r>
              <a:rPr lang="en-US" dirty="0">
                <a:latin typeface="Arial"/>
                <a:cs typeface="Arial"/>
              </a:rPr>
              <a:t> Extrinsic</a:t>
            </a:r>
            <a:r>
              <a:rPr lang="en-US" b="0" i="0" dirty="0">
                <a:effectLst/>
                <a:latin typeface="Arial"/>
                <a:cs typeface="Arial"/>
              </a:rPr>
              <a:t> motivation stems from external rewards or incentives separate from the task, such as money, recognition, or promotions </a:t>
            </a:r>
            <a:r>
              <a:rPr kumimoji="0" lang="en-US" sz="1400" b="0" i="0" u="none" strike="noStrike" kern="1200" cap="none" spc="0" normalizeH="0" baseline="0" noProof="0" dirty="0">
                <a:ln>
                  <a:noFill/>
                </a:ln>
                <a:solidFill>
                  <a:prstClr val="black"/>
                </a:solidFill>
                <a:effectLst/>
                <a:uLnTx/>
                <a:uFillTx/>
                <a:latin typeface="Arial"/>
                <a:ea typeface="+mn-ea"/>
                <a:cs typeface="Arial"/>
              </a:rPr>
              <a:t>(</a:t>
            </a:r>
            <a:r>
              <a:rPr lang="en-US" sz="1400" b="0" i="0" dirty="0">
                <a:solidFill>
                  <a:srgbClr val="222222"/>
                </a:solidFill>
                <a:effectLst/>
                <a:latin typeface="Arial" panose="020B0604020202020204" pitchFamily="34" charset="0"/>
              </a:rPr>
              <a:t>Ryan</a:t>
            </a:r>
            <a:r>
              <a:rPr kumimoji="0" lang="en-US" sz="14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and Deci, 2015)</a:t>
            </a:r>
            <a:r>
              <a:rPr kumimoji="0" lang="en-US" sz="1400" b="0" i="0" u="none" strike="noStrike" kern="1200" cap="none" spc="0" normalizeH="0" baseline="0" noProof="0" dirty="0">
                <a:ln>
                  <a:noFill/>
                </a:ln>
                <a:solidFill>
                  <a:prstClr val="black"/>
                </a:solidFill>
                <a:effectLst/>
                <a:uLnTx/>
                <a:uFillTx/>
                <a:latin typeface="Arial"/>
                <a:ea typeface="+mn-ea"/>
                <a:cs typeface="Arial"/>
              </a:rPr>
              <a:t>. </a:t>
            </a:r>
          </a:p>
          <a:p>
            <a:pPr marL="0" indent="0">
              <a:buNone/>
            </a:pPr>
            <a:endParaRPr lang="en-GB" dirty="0">
              <a:latin typeface="Arial"/>
              <a:cs typeface="Arial"/>
            </a:endParaRPr>
          </a:p>
        </p:txBody>
      </p:sp>
      <p:sp>
        <p:nvSpPr>
          <p:cNvPr id="35" name="Rectangle 3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text, font, graphic design, graphics&#10;&#10;Description automatically generated">
            <a:extLst>
              <a:ext uri="{FF2B5EF4-FFF2-40B4-BE49-F238E27FC236}">
                <a16:creationId xmlns:a16="http://schemas.microsoft.com/office/drawing/2014/main" id="{0A7DE73C-D133-A941-294B-FFBC9BBE701A}"/>
              </a:ext>
            </a:extLst>
          </p:cNvPr>
          <p:cNvPicPr>
            <a:picLocks noChangeAspect="1"/>
          </p:cNvPicPr>
          <p:nvPr/>
        </p:nvPicPr>
        <p:blipFill rotWithShape="1">
          <a:blip r:embed="rId2">
            <a:extLst>
              <a:ext uri="{28A0092B-C50C-407E-A947-70E740481C1C}">
                <a14:useLocalDpi xmlns:a14="http://schemas.microsoft.com/office/drawing/2010/main" val="0"/>
              </a:ext>
            </a:extLst>
          </a:blip>
          <a:srcRect l="-6" t="3354" r="7" b="25379"/>
          <a:stretch/>
        </p:blipFill>
        <p:spPr>
          <a:xfrm>
            <a:off x="7552069" y="1377838"/>
            <a:ext cx="4170530" cy="4452799"/>
          </a:xfrm>
          <a:prstGeom prst="rect">
            <a:avLst/>
          </a:prstGeom>
        </p:spPr>
      </p:pic>
    </p:spTree>
    <p:extLst>
      <p:ext uri="{BB962C8B-B14F-4D97-AF65-F5344CB8AC3E}">
        <p14:creationId xmlns:p14="http://schemas.microsoft.com/office/powerpoint/2010/main" val="2176410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28">
            <a:extLst>
              <a:ext uri="{FF2B5EF4-FFF2-40B4-BE49-F238E27FC236}">
                <a16:creationId xmlns:a16="http://schemas.microsoft.com/office/drawing/2014/main" id="{D3D78D3E-F0D4-A0E2-2E3C-7B516852D75C}"/>
              </a:ext>
            </a:extLst>
          </p:cNvPr>
          <p:cNvPicPr>
            <a:picLocks noChangeAspect="1"/>
          </p:cNvPicPr>
          <p:nvPr/>
        </p:nvPicPr>
        <p:blipFill rotWithShape="1">
          <a:blip r:embed="rId2"/>
          <a:srcRect r="7093" b="-1"/>
          <a:stretch/>
        </p:blipFill>
        <p:spPr>
          <a:xfrm>
            <a:off x="20" y="1282"/>
            <a:ext cx="12191980" cy="6856718"/>
          </a:xfrm>
          <a:prstGeom prst="rect">
            <a:avLst/>
          </a:prstGeom>
        </p:spPr>
      </p:pic>
    </p:spTree>
    <p:extLst>
      <p:ext uri="{BB962C8B-B14F-4D97-AF65-F5344CB8AC3E}">
        <p14:creationId xmlns:p14="http://schemas.microsoft.com/office/powerpoint/2010/main" val="402675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E3730-289D-BD81-3C2C-2A007DB659A0}"/>
              </a:ext>
            </a:extLst>
          </p:cNvPr>
          <p:cNvSpPr>
            <a:spLocks noGrp="1"/>
          </p:cNvSpPr>
          <p:nvPr>
            <p:ph type="title"/>
          </p:nvPr>
        </p:nvSpPr>
        <p:spPr>
          <a:xfrm>
            <a:off x="838200" y="818646"/>
            <a:ext cx="3337715" cy="5577367"/>
          </a:xfrm>
        </p:spPr>
        <p:txBody>
          <a:bodyPr>
            <a:normAutofit/>
          </a:bodyPr>
          <a:lstStyle/>
          <a:p>
            <a:r>
              <a:rPr lang="en-US" b="1" dirty="0"/>
              <a:t>Advantages and Disadvantages Intrinsic Motivation</a:t>
            </a:r>
            <a:endParaRPr lang="en-GB" b="1" dirty="0"/>
          </a:p>
        </p:txBody>
      </p:sp>
      <p:graphicFrame>
        <p:nvGraphicFramePr>
          <p:cNvPr id="27" name="Content Placeholder 8">
            <a:extLst>
              <a:ext uri="{FF2B5EF4-FFF2-40B4-BE49-F238E27FC236}">
                <a16:creationId xmlns:a16="http://schemas.microsoft.com/office/drawing/2014/main" id="{646D534D-4652-D15A-1A5A-77B4CEAF7295}"/>
              </a:ext>
            </a:extLst>
          </p:cNvPr>
          <p:cNvGraphicFramePr>
            <a:graphicFrameLocks noGrp="1"/>
          </p:cNvGraphicFramePr>
          <p:nvPr>
            <p:ph idx="1"/>
            <p:extLst>
              <p:ext uri="{D42A27DB-BD31-4B8C-83A1-F6EECF244321}">
                <p14:modId xmlns:p14="http://schemas.microsoft.com/office/powerpoint/2010/main" val="3477002068"/>
              </p:ext>
            </p:extLst>
          </p:nvPr>
        </p:nvGraphicFramePr>
        <p:xfrm>
          <a:off x="5096934" y="676656"/>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879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3730-289D-BD81-3C2C-2A007DB659A0}"/>
              </a:ext>
            </a:extLst>
          </p:cNvPr>
          <p:cNvSpPr>
            <a:spLocks noGrp="1"/>
          </p:cNvSpPr>
          <p:nvPr>
            <p:ph type="title"/>
          </p:nvPr>
        </p:nvSpPr>
        <p:spPr>
          <a:xfrm>
            <a:off x="562304" y="818646"/>
            <a:ext cx="3613611" cy="5577367"/>
          </a:xfrm>
        </p:spPr>
        <p:txBody>
          <a:bodyPr>
            <a:normAutofit/>
          </a:bodyPr>
          <a:lstStyle/>
          <a:p>
            <a:r>
              <a:rPr lang="en-US" b="1" dirty="0"/>
              <a:t>Advantages and Disadvantages Extrinsic Motivation</a:t>
            </a:r>
            <a:endParaRPr lang="en-GB" b="1" dirty="0"/>
          </a:p>
        </p:txBody>
      </p:sp>
      <p:graphicFrame>
        <p:nvGraphicFramePr>
          <p:cNvPr id="27" name="Content Placeholder 8">
            <a:extLst>
              <a:ext uri="{FF2B5EF4-FFF2-40B4-BE49-F238E27FC236}">
                <a16:creationId xmlns:a16="http://schemas.microsoft.com/office/drawing/2014/main" id="{646D534D-4652-D15A-1A5A-77B4CEAF7295}"/>
              </a:ext>
            </a:extLst>
          </p:cNvPr>
          <p:cNvGraphicFramePr>
            <a:graphicFrameLocks noGrp="1"/>
          </p:cNvGraphicFramePr>
          <p:nvPr>
            <p:ph idx="1"/>
            <p:extLst>
              <p:ext uri="{D42A27DB-BD31-4B8C-83A1-F6EECF244321}">
                <p14:modId xmlns:p14="http://schemas.microsoft.com/office/powerpoint/2010/main" val="828981980"/>
              </p:ext>
            </p:extLst>
          </p:nvPr>
        </p:nvGraphicFramePr>
        <p:xfrm>
          <a:off x="5096934" y="676656"/>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7622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B5201-DF31-4924-7E87-7B918F49019B}"/>
              </a:ext>
            </a:extLst>
          </p:cNvPr>
          <p:cNvSpPr>
            <a:spLocks noGrp="1"/>
          </p:cNvSpPr>
          <p:nvPr>
            <p:ph type="title"/>
          </p:nvPr>
        </p:nvSpPr>
        <p:spPr>
          <a:xfrm>
            <a:off x="630936" y="640080"/>
            <a:ext cx="4818888" cy="1481328"/>
          </a:xfrm>
        </p:spPr>
        <p:txBody>
          <a:bodyPr anchor="b">
            <a:normAutofit/>
          </a:bodyPr>
          <a:lstStyle/>
          <a:p>
            <a:r>
              <a:rPr lang="en-GB" sz="5000" b="1" dirty="0"/>
              <a:t>Theories of Motivation</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8AA393-0DB7-A19C-AE03-AE2B631122D4}"/>
              </a:ext>
            </a:extLst>
          </p:cNvPr>
          <p:cNvSpPr>
            <a:spLocks noGrp="1"/>
          </p:cNvSpPr>
          <p:nvPr>
            <p:ph idx="1"/>
          </p:nvPr>
        </p:nvSpPr>
        <p:spPr>
          <a:xfrm>
            <a:off x="630935" y="2660904"/>
            <a:ext cx="6102097" cy="4058920"/>
          </a:xfrm>
        </p:spPr>
        <p:txBody>
          <a:bodyPr vert="horz" lIns="91440" tIns="45720" rIns="91440" bIns="45720" rtlCol="0" anchor="t">
            <a:normAutofit lnSpcReduction="10000"/>
          </a:bodyPr>
          <a:lstStyle/>
          <a:p>
            <a:pPr marL="0" indent="0">
              <a:buNone/>
            </a:pPr>
            <a:endParaRPr lang="en-GB" dirty="0">
              <a:latin typeface="-apple-system"/>
            </a:endParaRPr>
          </a:p>
          <a:p>
            <a:pPr marL="0" indent="0">
              <a:buNone/>
            </a:pPr>
            <a:r>
              <a:rPr lang="en-US" sz="2400" i="0" dirty="0">
                <a:effectLst/>
                <a:latin typeface="Söhne"/>
              </a:rPr>
              <a:t>The purpose of motivation theories is to elucidate the underlying elements that stimulate and guide human </a:t>
            </a:r>
            <a:r>
              <a:rPr lang="en-US" sz="2400" i="0" dirty="0" err="1">
                <a:effectLst/>
                <a:latin typeface="Söhne"/>
              </a:rPr>
              <a:t>behaviorand</a:t>
            </a:r>
            <a:r>
              <a:rPr lang="en-US" sz="2400" i="0" dirty="0">
                <a:effectLst/>
                <a:latin typeface="Söhne"/>
              </a:rPr>
              <a:t> influence individuals' choices and actions within the workplace </a:t>
            </a:r>
            <a:r>
              <a:rPr lang="en-US" sz="1600" i="0" dirty="0">
                <a:effectLst/>
                <a:latin typeface="Söhne"/>
              </a:rPr>
              <a:t>(Steel and König, 2006).</a:t>
            </a:r>
            <a:endParaRPr lang="en-US" sz="1600" dirty="0">
              <a:cs typeface="Calibri"/>
            </a:endParaRPr>
          </a:p>
          <a:p>
            <a:pPr marL="0" indent="0">
              <a:buNone/>
            </a:pPr>
            <a:endParaRPr lang="en-US" sz="2400" dirty="0">
              <a:latin typeface="Söhne"/>
            </a:endParaRPr>
          </a:p>
          <a:p>
            <a:pPr marL="0" indent="0">
              <a:buNone/>
            </a:pPr>
            <a:r>
              <a:rPr lang="en-US" sz="2400" i="0" dirty="0">
                <a:effectLst/>
                <a:latin typeface="Söhne"/>
              </a:rPr>
              <a:t>These theories provide frameworks for understanding why people are motivated to perform certain tasks and how their motivation can be enhanced</a:t>
            </a:r>
            <a:r>
              <a:rPr lang="en-US" sz="2400" dirty="0">
                <a:latin typeface="Söhne"/>
              </a:rPr>
              <a:t> </a:t>
            </a:r>
            <a:r>
              <a:rPr lang="en-US" sz="1600" dirty="0">
                <a:latin typeface="Söhne"/>
              </a:rPr>
              <a:t>(Ramlall, 2004)</a:t>
            </a:r>
            <a:endParaRPr lang="en-GB" sz="2400" dirty="0"/>
          </a:p>
        </p:txBody>
      </p:sp>
      <p:pic>
        <p:nvPicPr>
          <p:cNvPr id="10" name="Picture 9" descr="A picture containing text, screenshot, font, design&#10;&#10;Description automatically generated">
            <a:extLst>
              <a:ext uri="{FF2B5EF4-FFF2-40B4-BE49-F238E27FC236}">
                <a16:creationId xmlns:a16="http://schemas.microsoft.com/office/drawing/2014/main" id="{32FAAB24-9382-2A57-F715-0581C47E64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3032" y="2391156"/>
            <a:ext cx="5458968" cy="3493738"/>
          </a:xfrm>
          <a:prstGeom prst="rect">
            <a:avLst/>
          </a:prstGeom>
        </p:spPr>
      </p:pic>
    </p:spTree>
    <p:extLst>
      <p:ext uri="{BB962C8B-B14F-4D97-AF65-F5344CB8AC3E}">
        <p14:creationId xmlns:p14="http://schemas.microsoft.com/office/powerpoint/2010/main" val="1006700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CFB2E03B-1741-6F16-2A2D-DD26B86D5FD0}"/>
              </a:ext>
            </a:extLst>
          </p:cNvPr>
          <p:cNvPicPr>
            <a:picLocks noChangeAspect="1"/>
          </p:cNvPicPr>
          <p:nvPr/>
        </p:nvPicPr>
        <p:blipFill rotWithShape="1">
          <a:blip r:embed="rId2"/>
          <a:srcRect l="33480" r="3187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Content Placeholder 2">
            <a:extLst>
              <a:ext uri="{FF2B5EF4-FFF2-40B4-BE49-F238E27FC236}">
                <a16:creationId xmlns:a16="http://schemas.microsoft.com/office/drawing/2014/main" id="{4BCA72AE-4F5E-8725-BE7D-26DAA5A3E740}"/>
              </a:ext>
            </a:extLst>
          </p:cNvPr>
          <p:cNvSpPr>
            <a:spLocks noGrp="1"/>
          </p:cNvSpPr>
          <p:nvPr>
            <p:ph idx="1"/>
          </p:nvPr>
        </p:nvSpPr>
        <p:spPr>
          <a:xfrm>
            <a:off x="355600" y="313268"/>
            <a:ext cx="7297651" cy="6544732"/>
          </a:xfrm>
        </p:spPr>
        <p:txBody>
          <a:bodyPr>
            <a:normAutofit/>
          </a:bodyPr>
          <a:lstStyle/>
          <a:p>
            <a:pPr marL="0" indent="0">
              <a:buNone/>
            </a:pPr>
            <a:r>
              <a:rPr lang="en-US" sz="2400" b="1" i="0" dirty="0">
                <a:effectLst/>
                <a:latin typeface="Söhne"/>
              </a:rPr>
              <a:t>Maslow's Hierarchy of Needs (1943): </a:t>
            </a:r>
          </a:p>
          <a:p>
            <a:pPr marL="0" indent="0">
              <a:buNone/>
            </a:pPr>
            <a:r>
              <a:rPr lang="en-US" sz="2400" b="0" i="0" dirty="0">
                <a:effectLst/>
                <a:latin typeface="Söhne"/>
              </a:rPr>
              <a:t>suggests that people are driven by a hierarchy of needs, beginning with basic physical necessities and moving towards higher-level aspirations like self-esteem and self-fulfillment.</a:t>
            </a:r>
          </a:p>
          <a:p>
            <a:pPr marL="0" indent="0">
              <a:buNone/>
            </a:pPr>
            <a:r>
              <a:rPr lang="en-US" sz="2400" b="1" i="0" dirty="0">
                <a:effectLst/>
                <a:latin typeface="Söhne"/>
              </a:rPr>
              <a:t>Herzberg's Two-Factor Theory (1959):</a:t>
            </a:r>
          </a:p>
          <a:p>
            <a:pPr marL="0" indent="0">
              <a:buNone/>
            </a:pPr>
            <a:r>
              <a:rPr lang="en-US" sz="2400">
                <a:latin typeface="Söhne"/>
              </a:rPr>
              <a:t>the</a:t>
            </a:r>
            <a:r>
              <a:rPr lang="en-US" sz="2400" b="0" i="0">
                <a:effectLst/>
                <a:latin typeface="Söhne"/>
              </a:rPr>
              <a:t> </a:t>
            </a:r>
            <a:r>
              <a:rPr lang="en-US" sz="2400" b="0" i="0" dirty="0">
                <a:effectLst/>
                <a:latin typeface="Söhne"/>
              </a:rPr>
              <a:t>theory posits that employee motivation and job satisfaction are influenced by two distinct sets of factors: hygiene factors, associated with the work environment, and motivators, inherent to the job itself.</a:t>
            </a:r>
          </a:p>
          <a:p>
            <a:pPr marL="0" indent="0">
              <a:buNone/>
            </a:pPr>
            <a:r>
              <a:rPr lang="en-US" sz="2400" b="1" i="0" dirty="0">
                <a:effectLst/>
                <a:latin typeface="Söhne"/>
              </a:rPr>
              <a:t>Expectancy Theory (1964):</a:t>
            </a:r>
          </a:p>
          <a:p>
            <a:pPr marL="0" indent="0">
              <a:buNone/>
            </a:pPr>
            <a:r>
              <a:rPr lang="en-US" sz="2400" b="0" i="0" dirty="0">
                <a:effectLst/>
                <a:latin typeface="Söhne"/>
              </a:rPr>
              <a:t>Vroom's expectancy theory asserts that an individual's motivation stems from their belief that their efforts will result in desired performance, and that this performance will be rewarded appropriately.</a:t>
            </a:r>
            <a:endParaRPr lang="en-GB" sz="1600" dirty="0"/>
          </a:p>
        </p:txBody>
      </p:sp>
    </p:spTree>
    <p:extLst>
      <p:ext uri="{BB962C8B-B14F-4D97-AF65-F5344CB8AC3E}">
        <p14:creationId xmlns:p14="http://schemas.microsoft.com/office/powerpoint/2010/main" val="2865813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2BA54-0A5C-C579-CC6F-1F695F7FC22A}"/>
              </a:ext>
            </a:extLst>
          </p:cNvPr>
          <p:cNvSpPr>
            <a:spLocks noGrp="1"/>
          </p:cNvSpPr>
          <p:nvPr>
            <p:ph type="title"/>
          </p:nvPr>
        </p:nvSpPr>
        <p:spPr>
          <a:xfrm>
            <a:off x="5297762" y="329184"/>
            <a:ext cx="6513238" cy="1783080"/>
          </a:xfrm>
        </p:spPr>
        <p:txBody>
          <a:bodyPr anchor="b">
            <a:normAutofit/>
          </a:bodyPr>
          <a:lstStyle/>
          <a:p>
            <a:pPr>
              <a:spcBef>
                <a:spcPts val="1000"/>
              </a:spcBef>
            </a:pPr>
            <a:r>
              <a:rPr lang="en-GB" b="1" dirty="0">
                <a:latin typeface="Calibri"/>
                <a:cs typeface="Calibri"/>
              </a:rPr>
              <a:t>Measuring Employee Motivation</a:t>
            </a:r>
            <a:endParaRPr lang="en-US" sz="3600" b="1" dirty="0">
              <a:cs typeface="Calibri Light" panose="020F0302020204030204"/>
            </a:endParaRPr>
          </a:p>
        </p:txBody>
      </p:sp>
      <p:pic>
        <p:nvPicPr>
          <p:cNvPr id="5" name="Picture 4" descr="Plant growing in a concrete crack">
            <a:extLst>
              <a:ext uri="{FF2B5EF4-FFF2-40B4-BE49-F238E27FC236}">
                <a16:creationId xmlns:a16="http://schemas.microsoft.com/office/drawing/2014/main" id="{245A4CEB-9B2D-AA77-B747-B651C851FECB}"/>
              </a:ext>
            </a:extLst>
          </p:cNvPr>
          <p:cNvPicPr>
            <a:picLocks noChangeAspect="1"/>
          </p:cNvPicPr>
          <p:nvPr/>
        </p:nvPicPr>
        <p:blipFill rotWithShape="1">
          <a:blip r:embed="rId2"/>
          <a:srcRect l="18270" r="3646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C15341-A0E0-4330-951D-AA3DD57399B8}"/>
              </a:ext>
            </a:extLst>
          </p:cNvPr>
          <p:cNvSpPr>
            <a:spLocks noGrp="1"/>
          </p:cNvSpPr>
          <p:nvPr>
            <p:ph idx="1"/>
          </p:nvPr>
        </p:nvSpPr>
        <p:spPr>
          <a:xfrm>
            <a:off x="5105401" y="2706624"/>
            <a:ext cx="6951132" cy="3922776"/>
          </a:xfrm>
        </p:spPr>
        <p:txBody>
          <a:bodyPr vert="horz" lIns="91440" tIns="45720" rIns="91440" bIns="45720" rtlCol="0">
            <a:normAutofit fontScale="92500" lnSpcReduction="10000"/>
          </a:bodyPr>
          <a:lstStyle/>
          <a:p>
            <a:r>
              <a:rPr lang="en-GB" dirty="0">
                <a:ea typeface="+mn-lt"/>
                <a:cs typeface="+mn-lt"/>
              </a:rPr>
              <a:t>There are several methods for measuring employee motivation, including surveys, focus groups, and performance metrics. These tools can help employers identify areas where motivation may be lacking and develop strategies for improvement </a:t>
            </a:r>
            <a:r>
              <a:rPr lang="en-GB" sz="1700" dirty="0">
                <a:ea typeface="+mn-lt"/>
                <a:cs typeface="+mn-lt"/>
              </a:rPr>
              <a:t>(</a:t>
            </a:r>
            <a:r>
              <a:rPr lang="en-US" sz="1700" b="0" i="0" dirty="0" err="1">
                <a:solidFill>
                  <a:srgbClr val="222222"/>
                </a:solidFill>
                <a:effectLst/>
                <a:latin typeface="Arial" panose="020B0604020202020204" pitchFamily="34" charset="0"/>
              </a:rPr>
              <a:t>Ployhart</a:t>
            </a:r>
            <a:r>
              <a:rPr lang="en-US" sz="1700" b="0" i="0" dirty="0">
                <a:solidFill>
                  <a:srgbClr val="222222"/>
                </a:solidFill>
                <a:effectLst/>
                <a:latin typeface="Arial" panose="020B0604020202020204" pitchFamily="34" charset="0"/>
              </a:rPr>
              <a:t>, 2008).</a:t>
            </a:r>
            <a:endParaRPr lang="en-GB" sz="1700" dirty="0"/>
          </a:p>
          <a:p>
            <a:r>
              <a:rPr lang="en-GB" dirty="0">
                <a:ea typeface="+mn-lt"/>
                <a:cs typeface="+mn-lt"/>
              </a:rPr>
              <a:t>It's important to remember that measuring employee motivation is only the first step. Employers must also take action to address any issues identified and create a work environment that fosters motivation and engagement.</a:t>
            </a:r>
            <a:endParaRPr lang="en-GB" dirty="0"/>
          </a:p>
        </p:txBody>
      </p:sp>
    </p:spTree>
    <p:extLst>
      <p:ext uri="{BB962C8B-B14F-4D97-AF65-F5344CB8AC3E}">
        <p14:creationId xmlns:p14="http://schemas.microsoft.com/office/powerpoint/2010/main" val="392144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F37B-B0E5-6130-A6D9-20016FC37EF1}"/>
              </a:ext>
            </a:extLst>
          </p:cNvPr>
          <p:cNvSpPr>
            <a:spLocks noGrp="1"/>
          </p:cNvSpPr>
          <p:nvPr>
            <p:ph type="title"/>
          </p:nvPr>
        </p:nvSpPr>
        <p:spPr>
          <a:xfrm>
            <a:off x="838200" y="186267"/>
            <a:ext cx="3564467" cy="1325563"/>
          </a:xfrm>
        </p:spPr>
        <p:txBody>
          <a:bodyPr>
            <a:normAutofit/>
          </a:bodyPr>
          <a:lstStyle/>
          <a:p>
            <a:r>
              <a:rPr lang="en-GB" sz="5400" b="1" dirty="0"/>
              <a:t>References</a:t>
            </a:r>
            <a:r>
              <a:rPr lang="en-GB" sz="3600" dirty="0"/>
              <a:t> </a:t>
            </a:r>
          </a:p>
        </p:txBody>
      </p:sp>
      <p:sp>
        <p:nvSpPr>
          <p:cNvPr id="3" name="Content Placeholder 2">
            <a:extLst>
              <a:ext uri="{FF2B5EF4-FFF2-40B4-BE49-F238E27FC236}">
                <a16:creationId xmlns:a16="http://schemas.microsoft.com/office/drawing/2014/main" id="{8D626425-DB05-83E1-A202-7B7AE77CEAF5}"/>
              </a:ext>
            </a:extLst>
          </p:cNvPr>
          <p:cNvSpPr>
            <a:spLocks noGrp="1"/>
          </p:cNvSpPr>
          <p:nvPr>
            <p:ph idx="1"/>
          </p:nvPr>
        </p:nvSpPr>
        <p:spPr>
          <a:xfrm>
            <a:off x="838200" y="1690688"/>
            <a:ext cx="10515600" cy="5099579"/>
          </a:xfrm>
        </p:spPr>
        <p:txBody>
          <a:bodyPr vert="horz" lIns="91440" tIns="45720" rIns="91440" bIns="45720" rtlCol="0" anchor="t">
            <a:normAutofit fontScale="92500"/>
          </a:bodyPr>
          <a:lstStyle/>
          <a:p>
            <a:pPr marL="0" indent="0">
              <a:lnSpc>
                <a:spcPct val="150000"/>
              </a:lnSpc>
              <a:spcAft>
                <a:spcPts val="800"/>
              </a:spcAft>
              <a:buNone/>
            </a:pPr>
            <a:r>
              <a:rPr lang="en-GB" sz="1600" dirty="0"/>
              <a:t> </a:t>
            </a:r>
            <a:r>
              <a:rPr lang="en-US" sz="1600" b="0" i="0" dirty="0">
                <a:solidFill>
                  <a:srgbClr val="222222"/>
                </a:solidFill>
                <a:effectLst/>
                <a:latin typeface="Arial"/>
                <a:cs typeface="Arial"/>
              </a:rPr>
              <a:t>Achim, I.M., </a:t>
            </a:r>
            <a:r>
              <a:rPr lang="en-US" sz="1600" b="0" i="0" dirty="0" err="1">
                <a:solidFill>
                  <a:srgbClr val="222222"/>
                </a:solidFill>
                <a:effectLst/>
                <a:latin typeface="Arial"/>
                <a:cs typeface="Arial"/>
              </a:rPr>
              <a:t>Dragolea</a:t>
            </a:r>
            <a:r>
              <a:rPr lang="en-US" sz="1600" b="0" i="0" dirty="0">
                <a:solidFill>
                  <a:srgbClr val="222222"/>
                </a:solidFill>
                <a:effectLst/>
                <a:latin typeface="Arial"/>
                <a:cs typeface="Arial"/>
              </a:rPr>
              <a:t>, L. and Balan, G.</a:t>
            </a:r>
            <a:r>
              <a:rPr lang="en-GB" sz="1600" dirty="0">
                <a:effectLst/>
                <a:latin typeface="Arial" panose="020B0604020202020204" pitchFamily="34" charset="0"/>
                <a:ea typeface="DengXian" panose="02010600030101010101" pitchFamily="2" charset="-122"/>
                <a:cs typeface="Arial" panose="020B0604020202020204" pitchFamily="34" charset="0"/>
              </a:rPr>
              <a:t> (2013). ‘</a:t>
            </a:r>
            <a:r>
              <a:rPr lang="en-US" sz="1600" b="0" i="0" dirty="0">
                <a:solidFill>
                  <a:srgbClr val="222222"/>
                </a:solidFill>
                <a:effectLst/>
                <a:latin typeface="Arial"/>
                <a:cs typeface="Arial"/>
              </a:rPr>
              <a:t>The importance of employee motivation to increase organizational performance</a:t>
            </a:r>
            <a:r>
              <a:rPr lang="en-GB" sz="1600" dirty="0">
                <a:effectLst/>
                <a:latin typeface="Arial" panose="020B0604020202020204" pitchFamily="34" charset="0"/>
                <a:ea typeface="DengXian" panose="02010600030101010101" pitchFamily="2" charset="-122"/>
                <a:cs typeface="Arial" panose="020B0604020202020204" pitchFamily="34" charset="0"/>
              </a:rPr>
              <a:t>’, </a:t>
            </a:r>
            <a:r>
              <a:rPr lang="en-US" sz="1600" b="0" i="1" dirty="0">
                <a:solidFill>
                  <a:srgbClr val="222222"/>
                </a:solidFill>
                <a:effectLst/>
                <a:latin typeface="Arial"/>
                <a:cs typeface="Arial"/>
              </a:rPr>
              <a:t>Annales universitatis </a:t>
            </a:r>
            <a:r>
              <a:rPr lang="en-US" sz="1600" b="0" i="1" dirty="0" err="1">
                <a:solidFill>
                  <a:srgbClr val="222222"/>
                </a:solidFill>
                <a:effectLst/>
                <a:latin typeface="Arial"/>
                <a:cs typeface="Arial"/>
              </a:rPr>
              <a:t>apulensis</a:t>
            </a:r>
            <a:r>
              <a:rPr lang="en-US" sz="1600" b="0" i="1" dirty="0">
                <a:solidFill>
                  <a:srgbClr val="222222"/>
                </a:solidFill>
                <a:effectLst/>
                <a:latin typeface="Arial"/>
                <a:cs typeface="Arial"/>
              </a:rPr>
              <a:t>: Series </a:t>
            </a:r>
            <a:r>
              <a:rPr lang="en-US" sz="1600" b="0" i="1" dirty="0" err="1">
                <a:solidFill>
                  <a:srgbClr val="222222"/>
                </a:solidFill>
                <a:effectLst/>
                <a:latin typeface="Arial"/>
                <a:cs typeface="Arial"/>
              </a:rPr>
              <a:t>oeconomica</a:t>
            </a:r>
            <a:r>
              <a:rPr lang="en-US" sz="1600" b="0" i="0" dirty="0">
                <a:solidFill>
                  <a:srgbClr val="222222"/>
                </a:solidFill>
                <a:effectLst/>
                <a:latin typeface="Arial"/>
                <a:cs typeface="Arial"/>
              </a:rPr>
              <a:t>, </a:t>
            </a:r>
            <a:r>
              <a:rPr lang="en-GB" sz="1600" b="0" i="0" dirty="0">
                <a:solidFill>
                  <a:srgbClr val="222222"/>
                </a:solidFill>
                <a:latin typeface="Arial" panose="020B0604020202020204" pitchFamily="34" charset="0"/>
                <a:ea typeface="DengXian" panose="02010600030101010101" pitchFamily="2" charset="-122"/>
                <a:cs typeface="Arial" panose="020B0604020202020204" pitchFamily="34" charset="0"/>
              </a:rPr>
              <a:t>15</a:t>
            </a:r>
            <a:r>
              <a:rPr lang="en-GB" sz="1600" dirty="0">
                <a:effectLst/>
                <a:latin typeface="Arial" panose="020B0604020202020204" pitchFamily="34" charset="0"/>
                <a:ea typeface="DengXian" panose="02010600030101010101" pitchFamily="2" charset="-122"/>
                <a:cs typeface="Arial" panose="020B0604020202020204" pitchFamily="34" charset="0"/>
              </a:rPr>
              <a:t>(2), pp. </a:t>
            </a:r>
            <a:r>
              <a:rPr lang="en-GB" sz="1600" dirty="0">
                <a:latin typeface="Arial" panose="020B0604020202020204" pitchFamily="34" charset="0"/>
                <a:ea typeface="DengXian" panose="02010600030101010101" pitchFamily="2" charset="-122"/>
                <a:cs typeface="Arial" panose="020B0604020202020204" pitchFamily="34" charset="0"/>
              </a:rPr>
              <a:t>685</a:t>
            </a:r>
            <a:r>
              <a:rPr lang="en-GB" sz="1600" dirty="0">
                <a:effectLst/>
                <a:latin typeface="Arial" panose="020B0604020202020204" pitchFamily="34" charset="0"/>
                <a:ea typeface="DengXian" panose="02010600030101010101" pitchFamily="2" charset="-122"/>
                <a:cs typeface="Arial" panose="020B0604020202020204" pitchFamily="34" charset="0"/>
              </a:rPr>
              <a: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US" sz="1600" dirty="0" err="1">
                <a:solidFill>
                  <a:srgbClr val="222222"/>
                </a:solidFill>
                <a:latin typeface="Arial"/>
                <a:ea typeface="+mn-lt"/>
                <a:cs typeface="Arial"/>
              </a:rPr>
              <a:t>Hitt</a:t>
            </a:r>
            <a:r>
              <a:rPr lang="en-US" sz="1600" dirty="0">
                <a:solidFill>
                  <a:srgbClr val="222222"/>
                </a:solidFill>
                <a:latin typeface="Arial"/>
                <a:ea typeface="+mn-lt"/>
                <a:cs typeface="Arial"/>
              </a:rPr>
              <a:t>, M. A., Miller, C. C., and Colella, A. (2015). </a:t>
            </a:r>
            <a:r>
              <a:rPr lang="en-US" sz="1600" i="1" dirty="0">
                <a:solidFill>
                  <a:srgbClr val="222222"/>
                </a:solidFill>
                <a:latin typeface="Arial"/>
                <a:ea typeface="+mn-lt"/>
                <a:cs typeface="Arial"/>
              </a:rPr>
              <a:t>Organizational Behavior</a:t>
            </a:r>
            <a:r>
              <a:rPr lang="en-US" sz="1600" dirty="0">
                <a:solidFill>
                  <a:srgbClr val="222222"/>
                </a:solidFill>
                <a:latin typeface="Arial"/>
                <a:ea typeface="+mn-lt"/>
                <a:cs typeface="Arial"/>
              </a:rPr>
              <a:t>. South-Western College Pub.</a:t>
            </a:r>
          </a:p>
          <a:p>
            <a:pPr marL="0" indent="0">
              <a:lnSpc>
                <a:spcPct val="170000"/>
              </a:lnSpc>
              <a:buNone/>
            </a:pPr>
            <a:r>
              <a:rPr lang="en-US" sz="1600" b="0" i="0" dirty="0">
                <a:solidFill>
                  <a:srgbClr val="222222"/>
                </a:solidFill>
                <a:effectLst/>
                <a:latin typeface="Arial" panose="020B0604020202020204" pitchFamily="34" charset="0"/>
              </a:rPr>
              <a:t>Hennessey, B., Moran, S., </a:t>
            </a:r>
            <a:r>
              <a:rPr lang="en-US" sz="1600" b="0" i="0" dirty="0" err="1">
                <a:solidFill>
                  <a:srgbClr val="222222"/>
                </a:solidFill>
                <a:effectLst/>
                <a:latin typeface="Arial" panose="020B0604020202020204" pitchFamily="34" charset="0"/>
              </a:rPr>
              <a:t>Altringer</a:t>
            </a:r>
            <a:r>
              <a:rPr lang="en-US" sz="1600" b="0" i="0" dirty="0">
                <a:solidFill>
                  <a:srgbClr val="222222"/>
                </a:solidFill>
                <a:effectLst/>
                <a:latin typeface="Arial" panose="020B0604020202020204" pitchFamily="34" charset="0"/>
              </a:rPr>
              <a:t>, B. and Amabile, T.M. (2015). ‘Extrinsic and intrinsic motivation’, </a:t>
            </a:r>
            <a:r>
              <a:rPr lang="en-US" sz="1600" b="0" i="1" dirty="0">
                <a:solidFill>
                  <a:srgbClr val="222222"/>
                </a:solidFill>
                <a:effectLst/>
                <a:latin typeface="Arial" panose="020B0604020202020204" pitchFamily="34" charset="0"/>
              </a:rPr>
              <a:t>Wiley encyclopedia of management</a:t>
            </a:r>
            <a:r>
              <a:rPr lang="en-US" sz="1600" b="0" i="0" dirty="0">
                <a:solidFill>
                  <a:srgbClr val="222222"/>
                </a:solidFill>
                <a:effectLst/>
                <a:latin typeface="Arial" panose="020B0604020202020204" pitchFamily="34" charset="0"/>
              </a:rPr>
              <a:t>, pp.1-4.</a:t>
            </a:r>
            <a:endParaRPr lang="en-US" sz="1600" dirty="0">
              <a:solidFill>
                <a:srgbClr val="222222"/>
              </a:solidFill>
              <a:latin typeface="Arial"/>
              <a:ea typeface="+mn-lt"/>
              <a:cs typeface="Arial"/>
            </a:endParaRPr>
          </a:p>
          <a:p>
            <a:pPr marL="0" indent="0">
              <a:buNone/>
            </a:pPr>
            <a:r>
              <a:rPr lang="en-US" sz="1600" dirty="0">
                <a:solidFill>
                  <a:srgbClr val="222222"/>
                </a:solidFill>
                <a:latin typeface="Arial"/>
                <a:ea typeface="Verdana"/>
                <a:cs typeface="Arial"/>
              </a:rPr>
              <a:t>Locke, E. A., &amp; Latham, G. P. (1990). </a:t>
            </a:r>
            <a:r>
              <a:rPr lang="en-US" sz="1600" i="1" dirty="0">
                <a:solidFill>
                  <a:srgbClr val="222222"/>
                </a:solidFill>
                <a:latin typeface="Arial"/>
                <a:ea typeface="Verdana"/>
                <a:cs typeface="Arial"/>
              </a:rPr>
              <a:t>A theory of goal setting and task performance</a:t>
            </a:r>
            <a:r>
              <a:rPr lang="en-US" sz="1600" dirty="0">
                <a:solidFill>
                  <a:srgbClr val="222222"/>
                </a:solidFill>
                <a:latin typeface="Arial"/>
                <a:ea typeface="Verdana"/>
                <a:cs typeface="Arial"/>
              </a:rPr>
              <a:t>. Englewood Cliffs, NJ: Prentice Hall.</a:t>
            </a:r>
          </a:p>
          <a:p>
            <a:pPr marL="0" indent="0">
              <a:buNone/>
            </a:pPr>
            <a:r>
              <a:rPr lang="en-US" sz="1600" b="0" i="0" dirty="0" err="1">
                <a:solidFill>
                  <a:srgbClr val="222222"/>
                </a:solidFill>
                <a:effectLst/>
                <a:latin typeface="Arial" panose="020B0604020202020204" pitchFamily="34" charset="0"/>
              </a:rPr>
              <a:t>Ployhart</a:t>
            </a:r>
            <a:r>
              <a:rPr lang="en-US" sz="1600" b="0" i="0" dirty="0">
                <a:solidFill>
                  <a:srgbClr val="222222"/>
                </a:solidFill>
                <a:effectLst/>
                <a:latin typeface="Arial" panose="020B0604020202020204" pitchFamily="34" charset="0"/>
              </a:rPr>
              <a:t>, R.E. (2008). ‘The measurement and analysis of motivation’, In </a:t>
            </a:r>
            <a:r>
              <a:rPr lang="en-US" sz="1600" b="0" i="1" dirty="0">
                <a:solidFill>
                  <a:srgbClr val="222222"/>
                </a:solidFill>
                <a:effectLst/>
                <a:latin typeface="Arial" panose="020B0604020202020204" pitchFamily="34" charset="0"/>
              </a:rPr>
              <a:t>Work motivation,</a:t>
            </a:r>
            <a:r>
              <a:rPr lang="en-US" sz="1600" b="0" i="0" dirty="0">
                <a:solidFill>
                  <a:srgbClr val="222222"/>
                </a:solidFill>
                <a:effectLst/>
                <a:latin typeface="Arial" panose="020B0604020202020204" pitchFamily="34" charset="0"/>
              </a:rPr>
              <a:t> pp. 46-90.</a:t>
            </a:r>
            <a:endParaRPr lang="en-US" sz="1600" dirty="0">
              <a:solidFill>
                <a:srgbClr val="222222"/>
              </a:solidFill>
              <a:latin typeface="Arial"/>
              <a:ea typeface="Verdana"/>
              <a:cs typeface="Arial"/>
            </a:endParaRPr>
          </a:p>
          <a:p>
            <a:pPr marL="0" indent="0">
              <a:lnSpc>
                <a:spcPct val="170000"/>
              </a:lnSpc>
              <a:buNone/>
            </a:pPr>
            <a:r>
              <a:rPr lang="en-US" sz="1600" b="0" i="0" dirty="0">
                <a:solidFill>
                  <a:srgbClr val="222222"/>
                </a:solidFill>
                <a:effectLst/>
                <a:latin typeface="Arial" panose="020B0604020202020204" pitchFamily="34" charset="0"/>
              </a:rPr>
              <a:t>Ryan, R.M. and Deci, E.L. (2000). ‘Intrinsic and extrinsic motivations: Classic definitions and new directions’</a:t>
            </a:r>
            <a:r>
              <a:rPr lang="en-US" sz="1600" dirty="0">
                <a:solidFill>
                  <a:srgbClr val="222222"/>
                </a:solidFill>
                <a:latin typeface="Arial" panose="020B0604020202020204" pitchFamily="34" charset="0"/>
              </a:rPr>
              <a:t>,</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Contemporary educational psychology</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25</a:t>
            </a:r>
            <a:r>
              <a:rPr lang="en-US" sz="1600" b="0" i="0" dirty="0">
                <a:solidFill>
                  <a:srgbClr val="222222"/>
                </a:solidFill>
                <a:effectLst/>
                <a:latin typeface="Arial" panose="020B0604020202020204" pitchFamily="34" charset="0"/>
              </a:rPr>
              <a:t>(1), pp. 54-67.</a:t>
            </a:r>
          </a:p>
          <a:p>
            <a:pPr marL="0" indent="0">
              <a:lnSpc>
                <a:spcPct val="170000"/>
              </a:lnSpc>
              <a:buNone/>
            </a:pPr>
            <a:r>
              <a:rPr lang="en-US" sz="1600" b="0" i="0" dirty="0">
                <a:solidFill>
                  <a:srgbClr val="222222"/>
                </a:solidFill>
                <a:effectLst/>
                <a:latin typeface="Arial" panose="020B0604020202020204" pitchFamily="34" charset="0"/>
              </a:rPr>
              <a:t>Ramlall, S. (2004). ‘A review of employee motivation theories and their implications for employee retention within organizations’, </a:t>
            </a:r>
            <a:r>
              <a:rPr lang="en-US" sz="1600" b="0" i="1" dirty="0">
                <a:solidFill>
                  <a:srgbClr val="222222"/>
                </a:solidFill>
                <a:effectLst/>
                <a:latin typeface="Arial" panose="020B0604020202020204" pitchFamily="34" charset="0"/>
              </a:rPr>
              <a:t>Journal of American academy of business</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5</a:t>
            </a:r>
            <a:r>
              <a:rPr lang="en-US" sz="1600" b="0" i="0" dirty="0">
                <a:solidFill>
                  <a:srgbClr val="222222"/>
                </a:solidFill>
                <a:effectLst/>
                <a:latin typeface="Arial" panose="020B0604020202020204" pitchFamily="34" charset="0"/>
              </a:rPr>
              <a:t>(1/2), pp. 52-63.</a:t>
            </a:r>
          </a:p>
          <a:p>
            <a:pPr marL="0" indent="0">
              <a:lnSpc>
                <a:spcPct val="170000"/>
              </a:lnSpc>
              <a:buNone/>
            </a:pPr>
            <a:r>
              <a:rPr lang="en-US" sz="1600" b="0" i="0" dirty="0">
                <a:solidFill>
                  <a:srgbClr val="222222"/>
                </a:solidFill>
                <a:effectLst/>
                <a:latin typeface="Arial" panose="020B0604020202020204" pitchFamily="34" charset="0"/>
              </a:rPr>
              <a:t>Steel, P. and König, C.J. (2006). ‘Integrating theories of motivation’, </a:t>
            </a:r>
            <a:r>
              <a:rPr lang="en-US" sz="1600" b="0" i="1" dirty="0">
                <a:solidFill>
                  <a:srgbClr val="222222"/>
                </a:solidFill>
                <a:effectLst/>
                <a:latin typeface="Arial" panose="020B0604020202020204" pitchFamily="34" charset="0"/>
              </a:rPr>
              <a:t>Academy of management review</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31</a:t>
            </a:r>
            <a:r>
              <a:rPr lang="en-US" sz="1600" b="0" i="0" dirty="0">
                <a:solidFill>
                  <a:srgbClr val="222222"/>
                </a:solidFill>
                <a:effectLst/>
                <a:latin typeface="Arial" panose="020B0604020202020204" pitchFamily="34" charset="0"/>
              </a:rPr>
              <a:t>(4), pp.889-913.</a:t>
            </a:r>
          </a:p>
        </p:txBody>
      </p:sp>
    </p:spTree>
    <p:extLst>
      <p:ext uri="{BB962C8B-B14F-4D97-AF65-F5344CB8AC3E}">
        <p14:creationId xmlns:p14="http://schemas.microsoft.com/office/powerpoint/2010/main" val="85762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3" ma:contentTypeDescription="Create a new document." ma:contentTypeScope="" ma:versionID="cdd40a55f9b057121e1d7744499620b2">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7bbb1de66cfd8adbed98b664822ea885"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2E4AE6B6-997F-4732-BA04-5C37EA7AAA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249531-07CC-4184-ABBE-529F143666A2}">
  <ds:schemaRefs>
    <ds:schemaRef ds:uri="http://schemas.microsoft.com/sharepoint/v3/contenttype/forms"/>
  </ds:schemaRefs>
</ds:datastoreItem>
</file>

<file path=customXml/itemProps3.xml><?xml version="1.0" encoding="utf-8"?>
<ds:datastoreItem xmlns:ds="http://schemas.openxmlformats.org/officeDocument/2006/customXml" ds:itemID="{3F885EF0-4E8B-4F4D-A094-E8BA1ACB655D}">
  <ds:schemaRefs>
    <ds:schemaRef ds:uri="http://schemas.microsoft.com/office/2006/metadata/properties"/>
    <ds:schemaRef ds:uri="http://purl.org/dc/terms/"/>
    <ds:schemaRef ds:uri="2185e222-3c8d-40d1-8655-532d5209bd26"/>
    <ds:schemaRef ds:uri="http://schemas.microsoft.com/office/2006/documentManagement/types"/>
    <ds:schemaRef ds:uri="http://schemas.microsoft.com/office/infopath/2007/PartnerControls"/>
    <ds:schemaRef ds:uri="2fff46f4-612e-44ba-884a-bcd0b08f5dc6"/>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944</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-apple-system</vt:lpstr>
      <vt:lpstr>Google Sans</vt:lpstr>
      <vt:lpstr>Söhne</vt:lpstr>
      <vt:lpstr>Arial</vt:lpstr>
      <vt:lpstr>Calibri</vt:lpstr>
      <vt:lpstr>Calibri Light</vt:lpstr>
      <vt:lpstr>Wingdings</vt:lpstr>
      <vt:lpstr>Office Theme</vt:lpstr>
      <vt:lpstr>Component 1 – Individual presentation  Employee Motivation: Enhancing organizational operations</vt:lpstr>
      <vt:lpstr>In this session, we will…</vt:lpstr>
      <vt:lpstr>Introduction </vt:lpstr>
      <vt:lpstr>Meaning of Employee Motivation</vt:lpstr>
      <vt:lpstr>The Elements of Employee Motivation</vt:lpstr>
      <vt:lpstr>Types of Motivation </vt:lpstr>
      <vt:lpstr>PowerPoint Presentation</vt:lpstr>
      <vt:lpstr>Advantages and Disadvantages Intrinsic Motivation</vt:lpstr>
      <vt:lpstr>Advantages and Disadvantages Extrinsic Motivation</vt:lpstr>
      <vt:lpstr>Theories of Motivation</vt:lpstr>
      <vt:lpstr>PowerPoint Presentation</vt:lpstr>
      <vt:lpstr>Measuring Employee Motivation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Motivation: Enhancing organizational operations</dc:title>
  <dc:creator>Samir Mhanna (2119514)</dc:creator>
  <cp:lastModifiedBy>Samir Mhanna (2119514)</cp:lastModifiedBy>
  <cp:revision>200</cp:revision>
  <dcterms:created xsi:type="dcterms:W3CDTF">2023-05-29T21:30:43Z</dcterms:created>
  <dcterms:modified xsi:type="dcterms:W3CDTF">2023-06-29T15:43:55Z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