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61" r:id="rId2"/>
    <p:sldId id="267" r:id="rId3"/>
    <p:sldId id="273" r:id="rId4"/>
    <p:sldId id="264" r:id="rId5"/>
    <p:sldId id="268" r:id="rId6"/>
    <p:sldId id="270" r:id="rId7"/>
    <p:sldId id="277" r:id="rId8"/>
    <p:sldId id="275" r:id="rId9"/>
    <p:sldId id="276" r:id="rId10"/>
    <p:sldId id="262" r:id="rId11"/>
    <p:sldId id="274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8221" autoAdjust="0"/>
  </p:normalViewPr>
  <p:slideViewPr>
    <p:cSldViewPr>
      <p:cViewPr>
        <p:scale>
          <a:sx n="67" d="100"/>
          <a:sy n="67" d="100"/>
        </p:scale>
        <p:origin x="-20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/>
            </a:pPr>
            <a:r>
              <a:rPr lang="en-GB" sz="1800" dirty="0" smtClean="0"/>
              <a:t>Hooked on Sport 2015</a:t>
            </a:r>
            <a:endParaRPr lang="en-GB" sz="1800" dirty="0"/>
          </a:p>
        </c:rich>
      </c:tx>
      <c:layout/>
      <c:overlay val="0"/>
    </c:title>
    <c:autoTitleDeleted val="0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Boys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dLbls>
            <c:dLbl>
              <c:idx val="0"/>
              <c:layout/>
              <c:tx>
                <c:rich>
                  <a:bodyPr/>
                  <a:lstStyle/>
                  <a:p>
                    <a:r>
                      <a:rPr lang="en-US" smtClean="0"/>
                      <a:t>51.8</a:t>
                    </a:r>
                    <a:endParaRPr lang="en-US" dirty="0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layout/>
              <c:tx>
                <c:rich>
                  <a:bodyPr/>
                  <a:lstStyle/>
                  <a:p>
                    <a:r>
                      <a:rPr lang="en-US" smtClean="0"/>
                      <a:t>52.2</a:t>
                    </a:r>
                    <a:endParaRPr lang="en-US" dirty="0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layout/>
              <c:tx>
                <c:rich>
                  <a:bodyPr/>
                  <a:lstStyle/>
                  <a:p>
                    <a:r>
                      <a:rPr lang="en-US" smtClean="0"/>
                      <a:t>51.5</a:t>
                    </a:r>
                    <a:endParaRPr lang="en-US" dirty="0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Sheet1!$B$1:$D$1</c:f>
              <c:strCache>
                <c:ptCount val="3"/>
                <c:pt idx="0">
                  <c:v>Swansea</c:v>
                </c:pt>
                <c:pt idx="1">
                  <c:v>Mid &amp; West</c:v>
                </c:pt>
                <c:pt idx="2">
                  <c:v>Wales</c:v>
                </c:pt>
              </c:strCache>
            </c:strRef>
          </c:cat>
          <c:val>
            <c:numRef>
              <c:f>Sheet1!$B$2:$D$2</c:f>
              <c:numCache>
                <c:formatCode>General</c:formatCode>
                <c:ptCount val="3"/>
                <c:pt idx="0">
                  <c:v>48.1</c:v>
                </c:pt>
                <c:pt idx="1">
                  <c:v>47.2</c:v>
                </c:pt>
                <c:pt idx="2">
                  <c:v>44.5</c:v>
                </c:pt>
              </c:numCache>
            </c:numRef>
          </c:val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Girls</c:v>
                </c:pt>
              </c:strCache>
            </c:strRef>
          </c:tx>
          <c:spPr>
            <a:solidFill>
              <a:srgbClr val="FF0000"/>
            </a:solidFill>
          </c:spPr>
          <c:invertIfNegative val="0"/>
          <c:dLbls>
            <c:dLbl>
              <c:idx val="0"/>
              <c:layout/>
              <c:tx>
                <c:rich>
                  <a:bodyPr/>
                  <a:lstStyle/>
                  <a:p>
                    <a:r>
                      <a:rPr lang="en-US" smtClean="0"/>
                      <a:t>44.3</a:t>
                    </a:r>
                    <a:endParaRPr lang="en-US" dirty="0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1"/>
              <c:layout/>
              <c:tx>
                <c:rich>
                  <a:bodyPr/>
                  <a:lstStyle/>
                  <a:p>
                    <a:r>
                      <a:rPr lang="en-US" smtClean="0"/>
                      <a:t>45.4</a:t>
                    </a:r>
                    <a:endParaRPr lang="en-US" dirty="0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layout/>
              <c:tx>
                <c:rich>
                  <a:bodyPr/>
                  <a:lstStyle/>
                  <a:p>
                    <a:r>
                      <a:rPr lang="en-US" smtClean="0"/>
                      <a:t>44.4</a:t>
                    </a:r>
                    <a:endParaRPr lang="en-US" dirty="0"/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</c:dLbl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Sheet1!$B$1:$D$1</c:f>
              <c:strCache>
                <c:ptCount val="3"/>
                <c:pt idx="0">
                  <c:v>Swansea</c:v>
                </c:pt>
                <c:pt idx="1">
                  <c:v>Mid &amp; West</c:v>
                </c:pt>
                <c:pt idx="2">
                  <c:v>Wales</c:v>
                </c:pt>
              </c:strCache>
            </c:strRef>
          </c:cat>
          <c:val>
            <c:numRef>
              <c:f>Sheet1!$B$3:$D$3</c:f>
              <c:numCache>
                <c:formatCode>General</c:formatCode>
                <c:ptCount val="3"/>
                <c:pt idx="0">
                  <c:v>40.700000000000003</c:v>
                </c:pt>
                <c:pt idx="1">
                  <c:v>37.5</c:v>
                </c:pt>
                <c:pt idx="2">
                  <c:v>34.9</c:v>
                </c:pt>
              </c:numCache>
            </c:numRef>
          </c:val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43358464"/>
        <c:axId val="43712512"/>
      </c:barChart>
      <c:catAx>
        <c:axId val="4335846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43712512"/>
        <c:crosses val="autoZero"/>
        <c:auto val="1"/>
        <c:lblAlgn val="ctr"/>
        <c:lblOffset val="100"/>
        <c:noMultiLvlLbl val="0"/>
      </c:catAx>
      <c:valAx>
        <c:axId val="43712512"/>
        <c:scaling>
          <c:orientation val="minMax"/>
          <c:max val="100"/>
          <c:min val="0"/>
        </c:scaling>
        <c:delete val="1"/>
        <c:axPos val="b"/>
        <c:numFmt formatCode="General" sourceLinked="1"/>
        <c:majorTickMark val="out"/>
        <c:minorTickMark val="none"/>
        <c:tickLblPos val="nextTo"/>
        <c:crossAx val="43358464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82974319760557669"/>
          <c:y val="0.45496154502535457"/>
          <c:w val="8.2120446142717393E-2"/>
          <c:h val="0.16438694298176115"/>
        </c:manualLayout>
      </c:layout>
      <c:overlay val="0"/>
      <c:txPr>
        <a:bodyPr/>
        <a:lstStyle/>
        <a:p>
          <a:pPr>
            <a:defRPr sz="1200"/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E42A7-CF66-465A-B4AC-05D721C17C0D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ADB91B-0704-4E08-AC8D-110C1301A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1147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E52D7-E5E4-4CC3-9B68-BCDEDE9CD59F}" type="datetimeFigureOut">
              <a:rPr lang="en-GB" smtClean="0"/>
              <a:t>11/11/2015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C6FA75-3BBD-4947-96A5-EE303F224D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257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baseline="0" dirty="0" smtClean="0"/>
          </a:p>
          <a:p>
            <a:pPr eaLnBrk="1" hangingPunct="1"/>
            <a:endParaRPr lang="en-US" altLang="en-US" baseline="0" dirty="0" smtClean="0"/>
          </a:p>
          <a:p>
            <a:pPr eaLnBrk="1" hangingPunct="1"/>
            <a:endParaRPr lang="en-US" altLang="en-US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fld id="{AEC3229E-8569-4FB4-8989-5DCDE8103D37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defRPr/>
              </a:pPr>
              <a:t>1</a:t>
            </a:fld>
            <a:endParaRPr lang="en-GB" altLang="en-US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920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805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active are</a:t>
            </a:r>
            <a:r>
              <a:rPr lang="en-GB" baseline="0" dirty="0" smtClean="0"/>
              <a:t> young people in Swansea?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Increase from 2013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Primary School – 2106 (21.36%)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Secondary School – 3057 (24.69%)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total, 25 primary schools and 9 secondary schools qualified for an individual school report. For a list of these schools please see the end of this report. 40 primary schools and 12 secondary schools completed the teacher’s provision questionnaire.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All</a:t>
            </a:r>
            <a:r>
              <a:rPr lang="en-GB" baseline="0" dirty="0" smtClean="0"/>
              <a:t> that participated should have an individual report </a:t>
            </a:r>
          </a:p>
          <a:p>
            <a:r>
              <a:rPr lang="en-GB" baseline="0" dirty="0" smtClean="0"/>
              <a:t>We have a list of schools – let us know if you have not had yours</a:t>
            </a:r>
          </a:p>
          <a:p>
            <a:r>
              <a:rPr lang="en-GB" baseline="0" dirty="0" smtClean="0"/>
              <a:t>All results on my local school website </a:t>
            </a:r>
          </a:p>
          <a:p>
            <a:endParaRPr lang="en-GB" baseline="0" dirty="0" smtClean="0"/>
          </a:p>
          <a:p>
            <a:r>
              <a:rPr lang="en-GB" baseline="0" dirty="0" smtClean="0"/>
              <a:t>Example reports are on your table – Swansea </a:t>
            </a:r>
          </a:p>
          <a:p>
            <a:r>
              <a:rPr lang="en-GB" baseline="0" dirty="0" smtClean="0"/>
              <a:t>Can access this online</a:t>
            </a:r>
          </a:p>
          <a:p>
            <a:endParaRPr lang="en-GB" dirty="0" smtClean="0"/>
          </a:p>
          <a:p>
            <a:r>
              <a:rPr lang="en-GB" dirty="0" smtClean="0"/>
              <a:t>Every school </a:t>
            </a:r>
            <a:r>
              <a:rPr lang="en-GB" baseline="0" dirty="0" smtClean="0"/>
              <a:t>that completed the survey should have an individual report – similar to the Swansea report on your table.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We have a list of schools – let us know if you have not had yours</a:t>
            </a:r>
          </a:p>
          <a:p>
            <a:endParaRPr lang="en-GB" baseline="0" dirty="0" smtClean="0"/>
          </a:p>
          <a:p>
            <a:r>
              <a:rPr lang="en-GB" baseline="0" dirty="0" smtClean="0"/>
              <a:t>All results will be produced on my local school website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Can access this online – Sport Wales website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6859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Comparison to 2013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All of wales hooked</a:t>
            </a:r>
            <a:r>
              <a:rPr lang="en-GB" baseline="0" dirty="0" smtClean="0"/>
              <a:t> on sport in 2013 – 40%.</a:t>
            </a:r>
          </a:p>
          <a:p>
            <a:endParaRPr lang="en-GB" dirty="0" smtClean="0"/>
          </a:p>
          <a:p>
            <a:r>
              <a:rPr lang="en-GB" dirty="0" smtClean="0"/>
              <a:t>62%</a:t>
            </a:r>
            <a:r>
              <a:rPr lang="en-GB" baseline="0" dirty="0" smtClean="0"/>
              <a:t> of pupils enjoy sport out side of school ‘a lot’.</a:t>
            </a:r>
          </a:p>
          <a:p>
            <a:r>
              <a:rPr lang="en-GB" baseline="0" dirty="0" smtClean="0"/>
              <a:t>73% of pupils of confident of trying new activities.</a:t>
            </a:r>
          </a:p>
          <a:p>
            <a:r>
              <a:rPr lang="en-GB" baseline="0" dirty="0" smtClean="0"/>
              <a:t>21% of pupils feel their ideas about PE are always listened to.</a:t>
            </a:r>
          </a:p>
          <a:p>
            <a:r>
              <a:rPr lang="en-GB" baseline="0" dirty="0" smtClean="0"/>
              <a:t>78% of pupils took part in sport at a club outside of school in the last year.</a:t>
            </a:r>
          </a:p>
          <a:p>
            <a:r>
              <a:rPr lang="en-GB" baseline="0" dirty="0" smtClean="0"/>
              <a:t>54</a:t>
            </a:r>
            <a:r>
              <a:rPr lang="en-GB" baseline="0" smtClean="0"/>
              <a:t>% of pupils </a:t>
            </a:r>
            <a:r>
              <a:rPr lang="en-GB" baseline="0" dirty="0" smtClean="0"/>
              <a:t>are members of a sports club.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861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Group</a:t>
            </a:r>
            <a:r>
              <a:rPr lang="en-GB" baseline="0" dirty="0" smtClean="0"/>
              <a:t> Discussion around hooked on Sport in Swansea</a:t>
            </a:r>
          </a:p>
          <a:p>
            <a:r>
              <a:rPr lang="en-GB" baseline="0" dirty="0" smtClean="0"/>
              <a:t>What can we do to increase participation in  young people?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Increase in</a:t>
            </a:r>
            <a:r>
              <a:rPr lang="en-GB" baseline="0" dirty="0" smtClean="0"/>
              <a:t> participation from 2013, in comparison: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Primary School – 2106 (21.36%)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Secondary School – 3057 (24.69%)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total, 25 primary schools and 9 secondary schools qualified for an individual school report. For a list of these schools please see the end of this report. 40 primary schools and 12 secondary schools completed the teacher’s provision questionnaire.</a:t>
            </a:r>
          </a:p>
          <a:p>
            <a:endParaRPr lang="en-GB" dirty="0" smtClean="0"/>
          </a:p>
          <a:p>
            <a:r>
              <a:rPr lang="en-GB" dirty="0" smtClean="0"/>
              <a:t>Every school </a:t>
            </a:r>
            <a:r>
              <a:rPr lang="en-GB" baseline="0" dirty="0" smtClean="0"/>
              <a:t>that completed the survey should have an individual report – similar to the Swansea report on your table.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We have a list of schools – let us know if you have not had yours</a:t>
            </a:r>
          </a:p>
          <a:p>
            <a:endParaRPr lang="en-GB" baseline="0" dirty="0" smtClean="0"/>
          </a:p>
          <a:p>
            <a:r>
              <a:rPr lang="en-GB" baseline="0" dirty="0" smtClean="0"/>
              <a:t>All results will be produced on my local school website </a:t>
            </a:r>
          </a:p>
          <a:p>
            <a:endParaRPr lang="en-GB" baseline="0" dirty="0" smtClean="0"/>
          </a:p>
          <a:p>
            <a:r>
              <a:rPr lang="en-GB" baseline="0" dirty="0" smtClean="0"/>
              <a:t>Can access this online – Sport Wales website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0D543E-8B7E-7C40-ADB3-6887C19279DE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4613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280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Active Young People Swansea – How do we look?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Looking at the City, which is the second largest city in Wales, we looked at how we could split it.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We decided on working on the health network areas – of which there are five but we joined two together. In terms of number of pupils it worked out similar per area with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approx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 4 secondary schools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2 FTE officers per area / 2 part time coaches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Swansea is the second largest City in Wales and the regional centre for South West Wales.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It is situated in the middle of the South West coastline and is bordered by our PASS (NPT) in the east and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Carmathenshire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 in the west.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Swansea can be broadly divided into four areas; the open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morrlands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 of the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Lliw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 uplands in the North (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Llwchwr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), the rural Gower Peninsula (Bay) in the west including the Gower Area of Outstanding Natural Beauty, the suburban areas stretching from the edge of Swansea towards settlements in the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Weast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 and </a:t>
            </a:r>
            <a:r>
              <a:rPr kumimoji="0" lang="en-GB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arounf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 the M4 corridor and the coastal strip around Swansea Bay.</a:t>
            </a:r>
            <a:endParaRPr lang="en-GB" altLang="en-US" dirty="0" smtClean="0"/>
          </a:p>
          <a:p>
            <a:pPr eaLnBrk="1" hangingPunct="1">
              <a:spcBef>
                <a:spcPct val="0"/>
              </a:spcBef>
            </a:pPr>
            <a:r>
              <a:rPr lang="en-GB" altLang="en-US" dirty="0" smtClean="0"/>
              <a:t>For the purpose of the Welsh Index of multiple Deprivation, Wales is </a:t>
            </a:r>
            <a:r>
              <a:rPr lang="en-GB" altLang="en-US" dirty="0" err="1" smtClean="0"/>
              <a:t>devided</a:t>
            </a:r>
            <a:r>
              <a:rPr lang="en-GB" altLang="en-US" dirty="0" smtClean="0"/>
              <a:t> into 1896 Lower Super Output Areas (LSOAs). Swansea has an above average share of LSOAs </a:t>
            </a:r>
            <a:r>
              <a:rPr lang="en-GB" altLang="en-US" dirty="0" err="1" smtClean="0"/>
              <a:t>featureed</a:t>
            </a:r>
            <a:r>
              <a:rPr lang="en-GB" altLang="en-US" dirty="0" smtClean="0"/>
              <a:t> in the top 10% most deprived in Wales, with 17 (12%) of its 147 LSOAs now ranked in the top 190 (10%) most deprived. The degree of inequality in Swansea can be expressed by the fact</a:t>
            </a:r>
            <a:r>
              <a:rPr lang="en-GB" altLang="en-US" baseline="0" dirty="0" smtClean="0"/>
              <a:t> that Swansea also has the third most affluent LSOA in Wales.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baseline="0" dirty="0" smtClean="0"/>
              <a:t>One of the LA 5 top </a:t>
            </a:r>
            <a:r>
              <a:rPr lang="en-GB" altLang="en-US" baseline="0" dirty="0" err="1" smtClean="0"/>
              <a:t>priorites</a:t>
            </a:r>
            <a:r>
              <a:rPr lang="en-GB" altLang="en-US" baseline="0" dirty="0" smtClean="0"/>
              <a:t> includes tackling poverty</a:t>
            </a:r>
            <a:endParaRPr lang="en-GB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9615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Projects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689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dirty="0" smtClean="0"/>
              <a:t>We have a team of 20 in Swansea – several are here today and please network and chat about any</a:t>
            </a:r>
            <a:r>
              <a:rPr lang="en-US" altLang="en-US" baseline="0" dirty="0" smtClean="0"/>
              <a:t> projects that you would like to know more about</a:t>
            </a:r>
          </a:p>
          <a:p>
            <a:pPr eaLnBrk="1" hangingPunct="1"/>
            <a:endParaRPr lang="en-US" altLang="en-US" baseline="0" dirty="0" smtClean="0"/>
          </a:p>
          <a:p>
            <a:pPr eaLnBrk="1" hangingPunct="1"/>
            <a:r>
              <a:rPr lang="en-US" altLang="en-US" baseline="0" dirty="0" smtClean="0"/>
              <a:t>Contact Details </a:t>
            </a:r>
            <a:endParaRPr lang="en-US" altLang="en-US" dirty="0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fld id="{C04E5484-FDE5-423B-ACAC-923012E40E9A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defRPr/>
              </a:pPr>
              <a:t>10</a:t>
            </a:fld>
            <a:endParaRPr lang="en-GB" altLang="en-US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6FA75-3BBD-4947-96A5-EE303F224D1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644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92600"/>
            <a:ext cx="9144000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75483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280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0776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2549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549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045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519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373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9936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4819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1955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27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38750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38750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571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2549525"/>
          </a:xfrm>
        </p:spPr>
        <p:txBody>
          <a:bodyPr/>
          <a:lstStyle/>
          <a:p>
            <a:pPr lvl="0"/>
            <a:endParaRPr lang="en-GB" noProof="0" smtClean="0"/>
          </a:p>
        </p:txBody>
      </p:sp>
    </p:spTree>
    <p:extLst>
      <p:ext uri="{BB962C8B-B14F-4D97-AF65-F5344CB8AC3E}">
        <p14:creationId xmlns:p14="http://schemas.microsoft.com/office/powerpoint/2010/main" val="6153850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2549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549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1504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05 - Title sty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05.jpg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938"/>
            <a:ext cx="9144000" cy="681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Content Placeholder 8"/>
          <p:cNvSpPr>
            <a:spLocks noGrp="1"/>
          </p:cNvSpPr>
          <p:nvPr>
            <p:ph sz="quarter" idx="12"/>
          </p:nvPr>
        </p:nvSpPr>
        <p:spPr>
          <a:xfrm>
            <a:off x="785786" y="2500306"/>
            <a:ext cx="7215238" cy="3143272"/>
          </a:xfrm>
          <a:prstGeom prst="rect">
            <a:avLst/>
          </a:prstGeom>
        </p:spPr>
        <p:txBody>
          <a:bodyPr/>
          <a:lstStyle>
            <a:lvl1pPr>
              <a:buNone/>
              <a:defRPr sz="1600" b="0" i="0" baseline="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785786" y="1928802"/>
            <a:ext cx="7215238" cy="357188"/>
          </a:xfrm>
          <a:prstGeom prst="rect">
            <a:avLst/>
          </a:prstGeom>
        </p:spPr>
        <p:txBody>
          <a:bodyPr/>
          <a:lstStyle>
            <a:lvl1pPr>
              <a:buNone/>
              <a:defRPr sz="20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785786" y="1000108"/>
            <a:ext cx="7215238" cy="85725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0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8293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254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pic>
        <p:nvPicPr>
          <p:cNvPr id="1028" name="Picture 4" descr="CCS Logo with title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5661025"/>
            <a:ext cx="2959100" cy="1020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5635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ylocalschool.wales.gov.uk/" TargetMode="External"/><Relationship Id="rId5" Type="http://schemas.openxmlformats.org/officeDocument/2006/relationships/hyperlink" Target="http://www.sport.wales/research--policy/surveys-and-statistics/school-sport-survey.aspx" TargetMode="External"/><Relationship Id="rId4" Type="http://schemas.openxmlformats.org/officeDocument/2006/relationships/hyperlink" Target="https://www.youtube.com/watch?v=TF90x-DFqU4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vX_MnXkc9c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mailto:Gavin.Lewis@swansea.gov.uk" TargetMode="External"/><Relationship Id="rId13" Type="http://schemas.openxmlformats.org/officeDocument/2006/relationships/hyperlink" Target="mailto:Jenna.Thomas@Swansea.gov.uk" TargetMode="External"/><Relationship Id="rId3" Type="http://schemas.openxmlformats.org/officeDocument/2006/relationships/image" Target="../media/image17.jpeg"/><Relationship Id="rId7" Type="http://schemas.openxmlformats.org/officeDocument/2006/relationships/hyperlink" Target="mailto:Wendy.Anderson2@swansea.gov.uk" TargetMode="External"/><Relationship Id="rId12" Type="http://schemas.openxmlformats.org/officeDocument/2006/relationships/hyperlink" Target="mailto:Martin.Smith@swansea.gov.uk" TargetMode="External"/><Relationship Id="rId2" Type="http://schemas.openxmlformats.org/officeDocument/2006/relationships/notesSlide" Target="../notesSlides/notesSlide10.xml"/><Relationship Id="rId16" Type="http://schemas.openxmlformats.org/officeDocument/2006/relationships/hyperlink" Target="mailto:Nia.Parry@Swansea.gov.uk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mailto:Helen.John@swansea.gov.uk" TargetMode="External"/><Relationship Id="rId11" Type="http://schemas.openxmlformats.org/officeDocument/2006/relationships/hyperlink" Target="mailto:Louise.Snelgrove@Swansea.gov.uk" TargetMode="External"/><Relationship Id="rId5" Type="http://schemas.openxmlformats.org/officeDocument/2006/relationships/hyperlink" Target="mailto:Sarah.Mccoubrey@swansea.gov.uk" TargetMode="External"/><Relationship Id="rId15" Type="http://schemas.openxmlformats.org/officeDocument/2006/relationships/hyperlink" Target="mailto:Emma.Jeffreys@Swansea.gov.uk" TargetMode="External"/><Relationship Id="rId10" Type="http://schemas.openxmlformats.org/officeDocument/2006/relationships/hyperlink" Target="mailto:Laura.Williams3@Swansea.gov.uk" TargetMode="External"/><Relationship Id="rId4" Type="http://schemas.openxmlformats.org/officeDocument/2006/relationships/image" Target="../media/image18.png"/><Relationship Id="rId9" Type="http://schemas.openxmlformats.org/officeDocument/2006/relationships/hyperlink" Target="mailto:Richard.Morgan@Swansea.gov.uk" TargetMode="External"/><Relationship Id="rId14" Type="http://schemas.openxmlformats.org/officeDocument/2006/relationships/hyperlink" Target="mailto:Helen.Cadogan@swansea.gov.uk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Sarah.McCoubrey@Swansea.gov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jamesledger93@yahoo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404812"/>
            <a:ext cx="7772400" cy="4392339"/>
          </a:xfrm>
        </p:spPr>
        <p:txBody>
          <a:bodyPr/>
          <a:lstStyle/>
          <a:p>
            <a:pPr lvl="0" eaLnBrk="1" hangingPunct="1"/>
            <a:r>
              <a:rPr lang="en-GB" sz="3200" b="1" u="sng" kern="1200" dirty="0" err="1" smtClean="0">
                <a:solidFill>
                  <a:schemeClr val="bg2"/>
                </a:solidFill>
              </a:rPr>
              <a:t>Pobl</a:t>
            </a:r>
            <a:r>
              <a:rPr lang="en-GB" sz="3200" b="1" u="sng" kern="1200" dirty="0" smtClean="0">
                <a:solidFill>
                  <a:schemeClr val="bg2"/>
                </a:solidFill>
              </a:rPr>
              <a:t> </a:t>
            </a:r>
            <a:r>
              <a:rPr lang="en-GB" sz="3200" b="1" u="sng" kern="1200" dirty="0" err="1">
                <a:solidFill>
                  <a:schemeClr val="bg2"/>
                </a:solidFill>
              </a:rPr>
              <a:t>Ifanc</a:t>
            </a:r>
            <a:r>
              <a:rPr lang="en-GB" sz="3200" b="1" u="sng" kern="1200" dirty="0">
                <a:solidFill>
                  <a:schemeClr val="bg2"/>
                </a:solidFill>
              </a:rPr>
              <a:t> </a:t>
            </a:r>
            <a:r>
              <a:rPr lang="x-none" sz="3200" b="1" u="sng">
                <a:solidFill>
                  <a:schemeClr val="bg2"/>
                </a:solidFill>
              </a:rPr>
              <a:t>Egnïo</a:t>
            </a:r>
            <a:r>
              <a:rPr lang="en-GB" sz="3200" b="1" u="sng" kern="1200" dirty="0">
                <a:solidFill>
                  <a:schemeClr val="bg2"/>
                </a:solidFill>
              </a:rPr>
              <a:t> / Active Young </a:t>
            </a:r>
            <a:r>
              <a:rPr lang="en-GB" sz="3200" b="1" u="sng" kern="1200" dirty="0" smtClean="0">
                <a:solidFill>
                  <a:schemeClr val="bg2"/>
                </a:solidFill>
              </a:rPr>
              <a:t>People Swansea</a:t>
            </a:r>
            <a:br>
              <a:rPr lang="en-GB" sz="3200" b="1" u="sng" kern="1200" dirty="0" smtClean="0">
                <a:solidFill>
                  <a:schemeClr val="bg2"/>
                </a:solidFill>
              </a:rPr>
            </a:br>
            <a:r>
              <a:rPr lang="en-GB" sz="3200" b="1" u="sng" kern="1200" dirty="0">
                <a:solidFill>
                  <a:schemeClr val="bg2"/>
                </a:solidFill>
              </a:rPr>
              <a:t/>
            </a:r>
            <a:br>
              <a:rPr lang="en-GB" sz="3200" b="1" u="sng" kern="1200" dirty="0">
                <a:solidFill>
                  <a:schemeClr val="bg2"/>
                </a:solidFill>
              </a:rPr>
            </a:br>
            <a:r>
              <a:rPr lang="en-GB" sz="3200" b="1" u="sng" kern="1200" dirty="0" smtClean="0">
                <a:solidFill>
                  <a:schemeClr val="bg2"/>
                </a:solidFill>
              </a:rPr>
              <a:t>  </a:t>
            </a:r>
            <a:r>
              <a:rPr lang="en-GB" sz="1800" u="sng" kern="1200" dirty="0">
                <a:solidFill>
                  <a:schemeClr val="tx1">
                    <a:tint val="75000"/>
                  </a:schemeClr>
                </a:solidFill>
              </a:rPr>
              <a:t/>
            </a:r>
            <a:br>
              <a:rPr lang="en-GB" sz="1800" u="sng" kern="1200" dirty="0">
                <a:solidFill>
                  <a:schemeClr val="tx1">
                    <a:tint val="75000"/>
                  </a:schemeClr>
                </a:solidFill>
              </a:rPr>
            </a:br>
            <a:endParaRPr lang="en-GB" altLang="en-US" sz="1800" dirty="0" smtClean="0">
              <a:solidFill>
                <a:schemeClr val="tx1"/>
              </a:solidFill>
            </a:endParaRPr>
          </a:p>
        </p:txBody>
      </p:sp>
      <p:pic>
        <p:nvPicPr>
          <p:cNvPr id="3075" name="Picture 5" descr="5x6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3057525"/>
            <a:ext cx="1439863" cy="1128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 descr="Dragon Multi-skills Logo- 20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2814638"/>
            <a:ext cx="1279525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077" name="Object 1"/>
          <p:cNvGraphicFramePr>
            <a:graphicFrameLocks noChangeAspect="1"/>
          </p:cNvGraphicFramePr>
          <p:nvPr/>
        </p:nvGraphicFramePr>
        <p:xfrm>
          <a:off x="6084888" y="3025775"/>
          <a:ext cx="2089150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26" name="Photo Editor Photo" r:id="rId6" imgW="23619048" imgH="9678751" progId="MSPhotoEd.3">
                  <p:embed/>
                </p:oleObj>
              </mc:Choice>
              <mc:Fallback>
                <p:oleObj name="Photo Editor Photo" r:id="rId6" imgW="23619048" imgH="9678751" progId="MSPhotoEd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888" y="3025775"/>
                        <a:ext cx="2089150" cy="85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8874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Overview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Active Young People, Swansea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2015 School Sport Survey Results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What opportunities are available?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Next Steps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25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1143000"/>
          </a:xfrm>
        </p:spPr>
        <p:txBody>
          <a:bodyPr/>
          <a:lstStyle/>
          <a:p>
            <a:r>
              <a:rPr lang="en-GB" dirty="0" smtClean="0"/>
              <a:t>Development and Outreach DVD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88840"/>
            <a:ext cx="8229600" cy="2549525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019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School Sport Survey 2015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The numbers of young people aged 7-16 years old to complete the participation survey in Swansea were: </a:t>
            </a:r>
            <a:endParaRPr lang="en-GB" sz="2000" dirty="0" smtClean="0"/>
          </a:p>
          <a:p>
            <a:endParaRPr lang="en-GB" sz="2000" dirty="0"/>
          </a:p>
          <a:p>
            <a:pPr lvl="0"/>
            <a:r>
              <a:rPr lang="en-GB" sz="2000" dirty="0"/>
              <a:t>Primary School – 2997 (30%)</a:t>
            </a:r>
          </a:p>
          <a:p>
            <a:pPr lvl="0"/>
            <a:r>
              <a:rPr lang="en-GB" sz="2000" dirty="0"/>
              <a:t>Secondary School – 2908 (24</a:t>
            </a:r>
            <a:r>
              <a:rPr lang="en-GB" sz="2000" dirty="0" smtClean="0"/>
              <a:t>.%)</a:t>
            </a:r>
          </a:p>
          <a:p>
            <a:pPr lvl="0"/>
            <a:endParaRPr lang="en-GB" sz="2000" dirty="0"/>
          </a:p>
          <a:p>
            <a:r>
              <a:rPr lang="en-GB" sz="2000" dirty="0"/>
              <a:t>In total, 30 primary schools and 10 secondary schools qualified for an individual school report. </a:t>
            </a:r>
            <a:r>
              <a:rPr lang="en-GB" sz="2000" dirty="0" smtClean="0"/>
              <a:t>44 </a:t>
            </a:r>
            <a:r>
              <a:rPr lang="en-GB" sz="2000" dirty="0"/>
              <a:t>primary schools and 12 secondary schools completed the teacher’s provision questionnaire.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22848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0" t="18304" r="2651" b="10534"/>
          <a:stretch/>
        </p:blipFill>
        <p:spPr bwMode="auto">
          <a:xfrm>
            <a:off x="323528" y="0"/>
            <a:ext cx="8148857" cy="5799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2000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0094" y="3554129"/>
            <a:ext cx="80111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spcAft>
                <a:spcPts val="600"/>
              </a:spcAft>
              <a:buSzPct val="150000"/>
              <a:buBlip>
                <a:blip r:embed="rId3"/>
              </a:buBlip>
            </a:pPr>
            <a:r>
              <a:rPr lang="en-US" sz="1400" dirty="0" smtClean="0"/>
              <a:t>Headlines</a:t>
            </a:r>
          </a:p>
          <a:p>
            <a:pPr marL="285750" lvl="0" indent="-285750">
              <a:spcAft>
                <a:spcPts val="600"/>
              </a:spcAft>
              <a:buSzPct val="150000"/>
              <a:buFont typeface="Arial" pitchFamily="34" charset="0"/>
              <a:buChar char="•"/>
            </a:pPr>
            <a:r>
              <a:rPr lang="en-US" sz="1400" dirty="0"/>
              <a:t>Secondary and primary aged children are </a:t>
            </a:r>
            <a:r>
              <a:rPr lang="en-US" sz="1400" b="1" dirty="0"/>
              <a:t>similar to </a:t>
            </a:r>
            <a:r>
              <a:rPr lang="en-US" sz="1400" dirty="0"/>
              <a:t>the regional and national average  in Swansea </a:t>
            </a:r>
          </a:p>
          <a:p>
            <a:pPr marL="285750" lvl="0" indent="-285750">
              <a:spcAft>
                <a:spcPts val="600"/>
              </a:spcAft>
              <a:buSzPct val="150000"/>
              <a:buFont typeface="Arial" pitchFamily="34" charset="0"/>
              <a:buChar char="•"/>
            </a:pPr>
            <a:r>
              <a:rPr lang="en-US" sz="1400" dirty="0"/>
              <a:t>Half of boys are hooked on sport compared to a slightly lower girls</a:t>
            </a:r>
          </a:p>
          <a:p>
            <a:pPr lvl="0">
              <a:spcAft>
                <a:spcPts val="600"/>
              </a:spcAft>
              <a:buSzPct val="150000"/>
            </a:pPr>
            <a:endParaRPr lang="en-US" dirty="0"/>
          </a:p>
          <a:p>
            <a:pPr marL="285750" lvl="0" indent="-285750">
              <a:spcAft>
                <a:spcPts val="600"/>
              </a:spcAft>
              <a:buSzPct val="150000"/>
              <a:buBlip>
                <a:blip r:embed="rId3"/>
              </a:buBlip>
            </a:pPr>
            <a:endParaRPr 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440094" y="4869160"/>
            <a:ext cx="7992701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spcAft>
                <a:spcPts val="600"/>
              </a:spcAft>
              <a:buSzPct val="150000"/>
              <a:buBlip>
                <a:blip r:embed="rId3"/>
              </a:buBlip>
            </a:pPr>
            <a:r>
              <a:rPr lang="en-US" i="1" dirty="0" smtClean="0"/>
              <a:t>Questions</a:t>
            </a:r>
          </a:p>
          <a:p>
            <a:pPr marL="285750" lvl="0" indent="-285750">
              <a:spcAft>
                <a:spcPts val="600"/>
              </a:spcAft>
              <a:buSzPct val="150000"/>
              <a:buFont typeface="Arial" pitchFamily="34" charset="0"/>
              <a:buChar char="•"/>
            </a:pPr>
            <a:r>
              <a:rPr lang="en-US" sz="1400" i="1" dirty="0"/>
              <a:t>What can be done to get more girls to be hooked on sport at secondary level?</a:t>
            </a:r>
          </a:p>
          <a:p>
            <a:pPr marL="285750" lvl="0" indent="-285750">
              <a:spcAft>
                <a:spcPts val="600"/>
              </a:spcAft>
              <a:buSzPct val="150000"/>
              <a:buFont typeface="Arial" pitchFamily="34" charset="0"/>
              <a:buChar char="•"/>
            </a:pPr>
            <a:r>
              <a:rPr lang="en-US" sz="1400" i="1" dirty="0"/>
              <a:t>How can they be retained as they get older?  </a:t>
            </a:r>
          </a:p>
          <a:p>
            <a:pPr marL="285750" lvl="0" indent="-285750">
              <a:spcAft>
                <a:spcPts val="600"/>
              </a:spcAft>
              <a:buSzPct val="150000"/>
              <a:buFont typeface="Arial" pitchFamily="34" charset="0"/>
              <a:buChar char="•"/>
            </a:pPr>
            <a:r>
              <a:rPr lang="en-US" sz="1400" i="1" dirty="0"/>
              <a:t>How do you provide activities which focus on enjoyment, ability and confidence?</a:t>
            </a:r>
          </a:p>
          <a:p>
            <a:pPr marL="285750" lvl="0" indent="-285750">
              <a:spcAft>
                <a:spcPts val="600"/>
              </a:spcAft>
              <a:buSzPct val="150000"/>
              <a:buFont typeface="Arial" pitchFamily="34" charset="0"/>
              <a:buChar char="•"/>
            </a:pPr>
            <a:endParaRPr lang="en-US" sz="1400" i="1" dirty="0" smtClean="0"/>
          </a:p>
          <a:p>
            <a:pPr marL="285750" lvl="0" indent="-285750">
              <a:spcAft>
                <a:spcPts val="600"/>
              </a:spcAft>
              <a:buSzPct val="150000"/>
              <a:buFont typeface="Arial" pitchFamily="34" charset="0"/>
              <a:buChar char="•"/>
            </a:pPr>
            <a:endParaRPr lang="en-US" sz="1400" i="1" dirty="0" smtClean="0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3363003639"/>
              </p:ext>
            </p:extLst>
          </p:nvPr>
        </p:nvGraphicFramePr>
        <p:xfrm>
          <a:off x="1212957" y="535708"/>
          <a:ext cx="6520873" cy="31680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84002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2015 School Sport Survey Results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2549525"/>
          </a:xfrm>
        </p:spPr>
        <p:txBody>
          <a:bodyPr/>
          <a:lstStyle/>
          <a:p>
            <a:pPr marL="285750" lvl="0" indent="-285750">
              <a:spcAft>
                <a:spcPts val="600"/>
              </a:spcAft>
              <a:buSzPct val="150000"/>
              <a:buBlip>
                <a:blip r:embed="rId3"/>
              </a:buBlip>
            </a:pPr>
            <a:r>
              <a:rPr lang="en-GB" dirty="0" smtClean="0">
                <a:hlinkClick r:id="rId4"/>
              </a:rPr>
              <a:t>https://www.youtube.com/watch?v=TF90x-DFqU4</a:t>
            </a:r>
            <a:endParaRPr lang="en-GB" dirty="0" smtClean="0"/>
          </a:p>
          <a:p>
            <a:pPr marL="285750" lvl="0" indent="-285750">
              <a:spcAft>
                <a:spcPts val="600"/>
              </a:spcAft>
              <a:buSzPct val="150000"/>
              <a:buBlip>
                <a:blip r:embed="rId3"/>
              </a:buBlip>
            </a:pPr>
            <a:r>
              <a:rPr lang="en-GB" dirty="0"/>
              <a:t>  </a:t>
            </a:r>
            <a:r>
              <a:rPr lang="en-GB" dirty="0">
                <a:hlinkClick r:id="rId5"/>
              </a:rPr>
              <a:t>http://www.sport.wales/research--</a:t>
            </a:r>
            <a:r>
              <a:rPr lang="en-GB" dirty="0" smtClean="0">
                <a:hlinkClick r:id="rId5"/>
              </a:rPr>
              <a:t>policy/surveys-and-statistics/school-sport-survey.aspx</a:t>
            </a:r>
            <a:r>
              <a:rPr lang="en-GB" dirty="0" smtClean="0"/>
              <a:t> </a:t>
            </a:r>
          </a:p>
          <a:p>
            <a:pPr marL="285750" lvl="0" indent="-285750">
              <a:spcAft>
                <a:spcPts val="600"/>
              </a:spcAft>
              <a:buSzPct val="150000"/>
              <a:buBlip>
                <a:blip r:embed="rId3"/>
              </a:buBlip>
            </a:pPr>
            <a:r>
              <a:rPr lang="en-GB" dirty="0">
                <a:hlinkClick r:id="rId6"/>
              </a:rPr>
              <a:t>http://mylocalschool.wales.gov.uk</a:t>
            </a:r>
            <a:r>
              <a:rPr lang="en-GB" dirty="0" smtClean="0">
                <a:hlinkClick r:id="rId6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15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5" descr="data:image/jpeg;base64,/9j/4AAQSkZJRgABAQAAAQABAAD/2wCEAAkGBhMSERUUEhQWFBUWGR0YGBUWGRsfHRgeFxoYHxseIBoYHiYeHRkjIBcXHy8gJCcpLS0tGB8xNTAqNSYrLSkBCQoKDgwOGg8PGjIlHyQ0LDQ1Ki8qLDI0MS8wLiksLCosLCwsNCw0KSwsLCwsKSoqLSksLC0pKS8sLCwsKS8sLP/AABEIAP8AxgMBIgACEQEDEQH/xAAcAAEAAwEBAQEBAAAAAAAAAAAABQYHBAMCAQj/xABHEAACAQMCBAQDBgIGBwcFAAABAgMABBESIQUGMUETIlFhBzJxFEJSgZGhI2IzcoKSscEVQ1NjsuHwJCVEc4Oi0RYXNKPC/8QAGwEBAAIDAQEAAAAAAAAAAAAAAAMEAQIFBgf/xAA1EQACAQIEAwYFBAAHAAAAAAAAAQIDEQQSITEFQVETYXGBofAiMpGxwULR4fEUIyQzcoKy/9oADAMBAAIRAxEAPwDcaUpQClKUApSlAKUpQClKUAqq8U51Yzta2EP2qddpG1aYYPaSTB838ignY9K+fiVzO1nZnwT/ANpnPgwAddTdWA/kXLfXHrUF8PeY7KHh0Y8SOFo4w86O2H1MNRkIbzMHyGDb5BAHpVevVdNKyMpXJCC34yszytPaEMFAttMvhrjqVk+dWP8AVIPttXNxznPiVo8LzW1sLUuBNLG8shiTIy58ikDrvpI23xtXZyhzBcXr3DzIIkDIIoseZVaMPlz3dg6ZXouMetSlhfeI88bAaopCpX+RlVkYg9mDEZ6Eqw7GufLFVqc3fVI3yonLS7SVFeNldGGVdSCGB7gjYivaszW6ThNxI1vk2QZftdsuf+yGXdZkH+yb7yDpjI6YGkwzKyhlIZSAQQcgg7ggjqDXUp1FUjmRo1Y+6UpUhgUpSgFKUoBSlKAUpSgFKUoBSlKAUpSgFKUoBSleN3crGjSOdKIpZiewUEk/kAaAx7hzNd8xtLFdeNDFqB8RVDIVBDQxK3m0gkanCrkZBJz5oblOeG4uIPtJR4g8gtImkRvBIZiiGPTq0achNTHBQbDUtW/gnD5JbW/4roEdzeROYAAAY4lQ+Fv+NtKuT38tZXc8WUWraZVaNo1WKBQNaNgdcbjS2CG/zO9eEFUqSd+n5J6SW75Gk8zcZltLxZoJVDGNQ8SguWwWwZIh8ynOFcMjLg/MDgR15zFJxCWBzaxyFy0aTW80kcupVLNEzFkMeOp1axvsCTVcurS6tJMXszqXYStMFLCXVGo0FyG0uhXGD1HTtU3wHg7zQ3FwWmSIOssSKoVpWgj/AKQEp4ilj5QyYOM+1YnSh2aaevvoTSgparfoX7k7k9bOGQSBWkuGLzAamXcYCAyZZlAJGW3YlieuK4ra+bg0hSTW3DX3jcAsbNj1RgMsYD91t9PSq7yDxllaZwWKEorJjA1op8TQDjYFgAWJJ0+Zia0jhnFIrhNcThh0IHzKe6svVWHcGuPHEypV5pO9tyOdFxim+Z5n4h8N8mL23YyEKoWQMSWOB5VyRue4GKnpblFGWZVHqSAP1NVTmPlxZ4yEgtGkzsbmHUuD1+XDZ6b57VhPGeUzNxC3tYSheVtJMFu8cSgHzMpc5k0jUSRtgDBOa61DFKtpaxA42P6lpXFwbhSW0EcEeSsahQWOScdSSe5OT+ddtWzUUpSgFKUoBSlKAUpSgFKUoBSlKAUpSgFUv4x3Tx8GuimclVU4/C8iK37Ej86ulfE0IdSrAFWBBB7g7EUBXuDqLrhUQGFEtsowu4XXEBgdyBn9qocEZezjgZY47i0lghlikBKysmkRjVH5tD5jkBAONO4wDUtyzxUcJMnD72QJHHqe1nfZZIc5K5/2kedx6H0Ga4eM2geS6uVjiuIjKkc1sSCZNKR+DLEx28YrKAF+9tghuvOcss8suXtehPTlY724nPA+u8aFEK6EjhZ3aZyw06Y2QMWxqXC5zqHQColeHTyi/eaSWBV0tFF4uvwWjCzZOcjXqCEop0qCyiojgnGoHJ+wIXmkdgqKGEypt/SXbFmjt98gJh9wmfKajuYb2+e3lt7MGdM4mkgULEgGdUUIzqYZPnkJYsdvXM1kvElzt6vYsHKcOmytxg5Masfq/mP5kkmpE8NSRwTEjt0yUDH9SCaq1l8RGezCCa2hZl0LLLDLEUKn8SJLC+D7L9FqbtuZrkQCaebg2rOzmZ1LgAYceFqOTv5cA7dK89Pg+J7R1FKzbfPqW48Qp5crjoiy8e4u3DrPxlieZUG6mRIlTpjytucnOAAT7V1fD/g80g/0hfKRdzLpVDsIIs5VFU7gn5mJ333xvWfWnPMLXkc16Jr1UIZWjiKW0G4AeOKT+JM4JHnbBGdgdqvqfFISKGtrC9mVhkOY1jQg9CGkYZB+ld7CYZUI3lv1OW6nat5S80rM+JfEm+EiILJbNG2+0XbF0DEgAHwNlz2LMAfapBrjix/8Var7C1c/8U2atupFczKpTeyL5X4xxVFF/wAWXpNZP/WglXP5rKf8K4uJx8RvQIbpreC2P9KLZpDJMPwanUaEPfG+Ns1jtY9TPYz6Hpxn4kyyvo4ZGkoDFfHkDFJWXrHEqkF/5pSQiDfPTMbBzfxdZ+trcIM+NgGOGA9lFwxJdh3Gk474ztIXfAQifwiqDGk58qiMHyxgrusK7kqmGcgZYZJqvWd7JeyeBwyNZ/C2a8mAEEHTaKJRo1AdAoz7nrUaqOT+EkdKMF8RpnKXM6X0BlUBWR2ikUMGCunUBxs67ghh1BHQ7Ury5Q5T+xRyapnnlmfxJZGwAz4AJVF2UYA9Tt1pVgrFgpSlAKUpQClKUApSlAKUqD5k5ytrHSJnJd/khjBaR/oi749zge9DDdtWfvOFjZyWkhv0V4EUu2oHK4HVSvmDe6771/Pdlw6SBJGR7iG2nBfw4iGMQDZj1hvmOnHnGCCK0Tmr4gTXdvLClukEUqNGZLiQFyHBG0cflDemXrMpuIMxtxKhMcPhI6spKO0gIDZ6HChSAc7k7VahThB2rLV7J+Pv8HMxGJc7KhJc729EvP8AnQs3Jgge1K3PE9Akdme2RkixqJJVmwHOSTkKQu5AzVxbjFrarEYpYRbrmN1V0wobGh8A9Aw0H2kz2JqM+F1jH4N1/DTT9rkABUEAKqDAz2q1Tcu2zA/wIlLAjWI0DDUMZDacg79a5FVKM2nyPRULypxkuaMd4tP9le6eIMLW51G3Zl8plwNWkMN18x82MHSMZxXlygnhmQ+FHrEhAYqWIwC2F0AnG48w2A/IHSLrgh4nwyNJm0XCE4kx8ssDNGxx+FipyPf2FUBont5cyKda4FxGmpXUqQqyqwIDag+NtmX3G1pSjXpqjU1tte/jq1rbq9DgcTwqhGUor5/vyX989OZJI+l2LLoZczBypJYZbIwwBIGrG+DnT2xVj5G42sUdzDKSqwuHUtpAVJl1YyDoChg5GD96q9a8QE6QsMuQBgrpLswGX317L5QCDuc9Kn/hdyHa3huL2ePxYzMVgR8+GQnVtHRhqLAA7DB2rGV1KMc6UZrS3PLd5Xvtvurve5S4PKcK8m1stfrpr9fXax7XvHJ+JpJbcNi8RXBjkuXyIUDAhvMR52weig+u9ScPLXHIo1VZLGXSoADeMCcDHzEHJ/StJhhVFCqAqjYADAH0A2FfdYVGKVj0brTbvcyyLlzmB92msofYB2P/AAkV9Di9xY3Ag4nLEVkUNFcKhRGbJDISfKGGAe2Qa1GvC8so5UKSosiNsVcAg/UHajpRasI1pp3uZ1ztwqW8szHbSDJIYqGwJUGdSax8ur16bYOxqy/D/iNs9sIbeE2rQYSS2YeaJjvufvhtyJPvb98iuOf4TWOS0AmtW65t5XUZ/qElPyxXXypya1rNNNNcNcyyBUV2AXTFH8q6V2LZLEt3z0G+VODhoZqVFPXmWilKVKQilKUApSlAKUpQClKj+O8cis4HnnbTGgye5JOwAHdicAD3oDm5r5ljsbZ5pDv8saDdpHPyooG5JPp2yaw65t7uBfFv0xJdnzXDEkhmHljdVDaQOiqPLgYOCDWgcLsJrmYX18MS4PgQfdtUP+MzDGpu3Tbt0822CT2c0T/fQhfZgMoR9GANQvEuD+B+f9m9XAqvSan76f0Z9MVbyxvqDEkaEBALK+NO+SQyk7YGA2T3qK5onIhXJLDKqnlI0kMrnd21ZCIctjO5BPYecXFoxbK7qEyqHAJy+zZEepcBtTZOnpqPTrXLxpmeKW4mYqxTRDA2T4avpXVk/fK6gduur02lp0muzjpJRT+J7rlZbcuq011dzyVGi4VY9E7apXb06Lv1fJLXU1T4bWXh8OiZvml1Tsf/ADTkf+3TXVLzxZiTwll8WT8MKPIR9fDBxUBw7lq5vYo/tZa2tgqhbWM+d1UADxH+6MAeRRn1wauXC+Ew2yeHBGsSDsoxn6nqT7kmqMndts97TTUUo6IiU4hJaqV+y3Eup5JC0SowHiyuwGNYbUAwzgbe9VLn3jKSRpN9nuYZoT5XkgcBkbZ0J0lcHOoatsj3NadQDt2PWkZuMlJbmKlJVIOD2ZhF3aRLLFcyxK8e/ipGdLtCdlmHh4CtggjpnoQRmv6U4RZRQwRxwKFiVQEC9NONvrnrnvmv56sIMxSW41MfEkh0dMpG0i/N6AHc+wHetm+Fl803CLN2OSI9B/8ATZk//iryeizSzSau9urS28OZ5zAzks9KX6Xby/bdLwLXSlKydEUpSgFKUoBSlKAUpSgFRfHeZ7WyUNdTJCGOF1HdvoBucewrNPiXzPPPxOHhkFz9kjwHnmDhDuCcBsg7KBhcjLNvsK8rz4WlZIru3mN+8fWO9k1rIN9lkAwrAnIByMn9cN2NlFs1Tg/MFtdprtpo5l7lGBx9R1H51IVkdtwmw4hIxgWThvEYfmEeI5UI7lFwksfTzDqMZIzVk5R52lNw1hxAIl2i6kkXaO5T8ag9Gx1X2bpggE7hxsWvjPGYrWF5p2CRoMk/sAANyxOAAOpNZXxzjNxecQsPtUQt7UtLJFC5yzNGhKNKB5Q4yCE3xk53qWk4gOI3JunIFlak/Z9RAWR1yHuGztoX5Uz7tUVxnmOz4hi1gX7bKWyqR6gQV+8JTgIo7vnv3qGdR3yxRNCmks0ixcV5kgt0LyOFUd2OB++5PsAapvG5+IXsEs8MIhs0jd2kuCUMiopPlQebRt/ayMnGRVz5H+FNvaKJblFnuiSxdyziPPRU1/hG2sjJ9ulcfxk5gxFFYx5L3LL4oB3WHWAcn7utiqA/1qxCiovNJmlfEXi76IyzgPCiUhkcs7IqaQU/hxfK3UHY6SHZiN9wCDmpCQmeW3QDK3E8IJXdWWNmZifRgFXbsDv02+4rg+cppHijTgYyNvIpDYUbZUnDfXYKJTlqwaS/d411izjbGtsa55x0LAYGEGM4222qxKNTLUUklTTWW3N30fP0a71qeZwcXXxccy7/AAS1en/K1ub38NE4jxGOCNpZnCRqMsx6D/MknYAbmoG0a8vf4mtrKA/0aKqmZx2Z2cERg9lAz6mobm/h1y9rPdXIjBijJhtQxZIyw0tIzYHiTgMdO2kEDHXNWPgnMls8ax+IEkjVVaKbySLpUDdHwT06jI96oWsro9pmvKz0K9wmPiBkujBdGUQTeGsVyAwcCNGI1qAytliMjb2qd4dzekscmtTDNFtLC/WM4Jzq6MhAJDDrUXyfzBbQ2jzzTxR+NPNNhnUHBcqvlzknSg2A71T+ZZ5X4Ut0sbB5FMc0rjSwRmDEAE5ZWZgoODsG7Gji3oaZ8qujn4TjwjJJlRNrkBB8y63OkjGCoxJvknOoH1rZvhJCV4PZg94y3953b/Osb4vKqQyIIdbTEQw+ToXChfMeoOgMoXONIyemP6G4Jw0W9vDAvSKNYx/YUD/Kug5PM6eWyi2k+q6+F72/O55rhzlNzqv9T92+tvI7aUpWDqilKUApSlAKUpQCofm/iclvY3M0K6pI4mZR7gHf3A649qmKqfxU4TNc8KuYrcFpCFIUdWCurMo9yAdu/TvQGN8l3XAzFq4i5lupWLSPKsulSx6ApsfUsd8nsKuvC+R7X/8AI4JeGFh1VH8WFu+mRCdQz7nI6gbVWuGcT4fHEkcvArglVVXcwamLADUctg7nJ6irFyrf8DacfY2a0uD5fD1SRM38pViY2PtuajdyWNjv4nwGTiEQlMbWXErY4SUfKWAzhXGRJA2T6lckHuG8ufeVf9JW8UZkhj4jEniBA++6jxFx8wjLYwxGBgepqb47cTYkZ2e2tYvneLeaRR8zAjPhQr1JAMhAJGnG/wAxcR4XYxiRZLaJXGrWGUvJnfOrJkkJ9dzWtzeyM/4RylxDiLrBeRtZWUGlXiXK+KUAwF66l2+bdRnbJro54jsrGezThsarfxzKESDqVOzLL11FsgYY6sE9qkjzHfcakaHheba1U6ZL5wQzeyDqD7DfpkrnFS9jyxw3l+I3Ehea4fIV2AaWRiN1iQdM9z77titoRsRzki382c1w8Ptmml3+6kY+aRz8qKO5P7DJrFBNM1wbm4VJbmcatBwPCK/0aKSdkC6hsCcp33NenFeJvfSfabnQzHUscRJMdsugt+HzyEDJbuRsRgV8mAOHDlV/hoR4jZbK7KxVT0OrdSTknpuQYqlai6M+1i2rpLWzeqzWS1008b6HmMfjVU/yo/Lz7+XjZd29uhy8XmCRuXbQ2l2JYgsQzZjA38z5jVcLsBnptUt8HL9ke6tJgFlys4Hc61Ab9PJ+pqEtozczCLzNDbNliwxqZQAiY64GCxzv0B33r55M4n4vMAZPlKyJkdwkRGfoSoP6VcrYeCpdrHRPLZNWei1v37J7eBc4POVOt2fdd913ovNa25KyNL53w8EcGRm4nhix30+IHcj6LGa9edWjWynkljSTRGxUSKrYODjGoHG+K4uYuFrdX1vESyeDFJOZIzpdSxVI8NjbfxDjodO4qG5t4bfN4FmbmOZbiTGXh0uFi/iMWMbaWUaQDgDOe1c22yPUye7sdE/K1vDw+CFYIhPOIbcyeGusmTHitqxqyE8VvbFfnxVnzHbW6AEyzL5PVY/MRv22UV0x8NuJeIxC5uBKLeM3GiJPDRXdikf3i7ZAlO56DpuarvM8FxxHjK29p80CAGX7sJY5dz76cAD1NbWcnZb6sgr3VKWVavRHb8OOC/bb9JMZtrLL5xhXuJPMAB2EYOcdsD1rcKi+WuXYrG2S3hHlQbsersfmZj3Zjv8At0FSlX5SzM59GlGlBQiKUpWpKKUpQClKUApSlAKUpQCq3zjyFa8SiKToA+PJMoGtD7N3Hqp2P71ZKUBiTfCfjM7C3ueIZtFONQdizqOnkwMnH4mIHvVz4X8FeFQ4P2fxWGPNK7NnHcrkJ+2KvVKA8ra1SNQkaqiDoqgAD6AbCs8+K/J7yLJxGO4dJLWA6IsKUIUlnznfzLt+QrSKg+ercvw28UdTby4/uNWU2ndGJRUlZ7GMW9yzKs7Ig8TBUt3BzhcE7HSCdR7evbxt+Hy3M5tbJQJD5XYHIgWOTZ3LDbYeVQc7KANhX7yVw64vzFaROY41iV7iUjVoVsBAhYnzso2B6ZY42FbFFHYcFtPuW8Q3JO7yN6/ikc/n+QrVVa9SMo17fM2tFt9L7pO9+SOHhOH/ABOc9r6LqltfwK3/APbOw4dZyy3DTXCxI0jCSVlViASfLHgZY4Hm1HcVmfKMq27xzwIqXDayYJAVEkcpyFRm/CAulhnvkYNS3FOY7ribD7ajx2xfVHAigKcfKZiDrP5gLn0rsvLJJUKOAVPsNsfUYq/Sw7nF5/odOdVQl8BZeGc02TzM7SeBO6ojRTkIwCFyACx0sMyNupINdsFg0l805HkiiEUR6hjIQ8rDHYYRB9GrOHt5oRjaaL8EmW/R9yv0cMP5q+FsEYBorRCpG4DiMg5OQVXyke4JzVWXD9dH6fsW1j9PiXqX694hHY/a7m5dEaRvIpI1MkSBY1UdSSdbbfjqa+FHA2hsvGlA8e7Y3Eh/8zdFz6BcbdixrFeYeGukDusFtEADuCWfGPxaQPXav6K5WslhsreNM6UhQDJz90d61lhuxer37jH+I7blaxKUpStQKUpQClKUApSlAKUpQClKUApSlAKUqK5o5gjsbSW5lyViXOB1YkgKo9ySBn3oCVzVR5k+JdlbExajcTY/oIBrb6MR5V/M/lWZ3XG7rig8S4uCsLbi1t3wgB6CR1Op29Qf26V7WdjHEumJFQeijGfr3P51cp4WUtXoivOuo6IjOX0u7fx1tWNjBM+vR5ZJgACAofGlQAfqK7IOCxq/iNqll6+LMxd8+uW6H6YruJpV6FCENkVZVZSFK/HkAGScD1NQV/zSFcRxIZZGOFRQSzE9MKPX/oVO2krvYhvrZbk9Xm1spOSoz69/1G9cpW9t3iW/gEPj6vCIYHdcHQ2MgNg5Fd1aQnGavE3lFx3IjmG0jMDamEYII1sxwAQc9Tv9BvWt/DLjpu+GW8hQoQvhnPRvC8hYex09++R2rMrnhkUhzJGjnGMsAdvz6V3/AAp5gWxu5eHzNpimbxLYk+UNjzJntkAEe49TVPGQk0pckT4aSUmubNnpXyrgjIOQe4r6rml4UqD5t5qSxhEjK0juwjihT5pXboo/zPb9qjeB86ys6Je2625lOmOSOUSxljnEbMANDnBx1ViCAc7HF0Zs3qW6leF3fxxLqldI19XYKP1Yivm04lFLvFIkn9Rlb/hJrJg6aUpQClKUApSlAKUpQCqD8cJwvCJFP+skiT/9it/gpq/VWPiPyseIcPmt0OJDh489NaHIB9Ad1z2zmgM55G5Rt5raWV1ImeeX+Kh0ugRtIUEbY2zpIIOdwa8ryKW2mENxg68+DMBhZcdiPuSjuvQ9R6V0/CDiDvFdRSKUkjnyyEYKl1AbY9PNGxx71ceN8GjuoHhlHlbuOqkfKynswO4/51pDFTo1XZ6X2LLw0K1JdTO+JSlSmT/DdhG38pb5HB6/NgfmD23+Y+MroBbdsYYAdxsfbqDXFdzusFxBckCeDKsfx480cg9mwD9agOC2lzxK4a2tFxqkd3kPyxxs5OSR0G/1OwFdtV4L43s17Rw50qj+CO6ev7ntx/jjMwSPLSuQqIu5Gdht+I9BWy/C/wCGacPjE04D3kgy7nfw8/cU/wDE3c+1d3JPwts+GgMi+LPjeeQAt76R0QfTf1Jq41z6+IdZ9F0LdCgqK6t7sonxn4cX4W8ijz2zpOvqNDYb/wBrH9KpiuCAR0O4+hrYOOcNFxbTQHpLG8f01qR/nWF8sXBa2QMMPHmJweoaM6d/fAFT4KWria4laJkrVc54svEgBwNKHUzbZVQO2e5OBVjqFnk+1PpG9vGcyN2lZdwi+qgjLHocAVeqaq3UqR3uQ8fN3Ere2TF3IEiWMrGNIA04GjYZ0YwNOcHvWptz/fcQ24bEIID1vLgdfXwovvY9TkeuKy57UXE0EIAImnUEdtIbL/kADW08Q4jFbxl5CERBn0AA/wAh0rj8QcKM1Gn0Ojw1SrQc6nUg25St0JuL6RruRRky3Jyq9zpj+RF2zjG3rVWuLgSWPEZrdfBgeWD7PpGnzrJGGkRRjTlghGMbqTUbHf3HH7zw11R2MZDP21DsCR95uw7deoq5c96YbW1hQBVa5gRV7aUbVjHp5BXLlKUdXudLRxbitDo4f8KrNPPdGS8lPWS4dj+i5x+ua6pfhlYE64Ue2kHyy27sjL9MHH7V6QcSZzljk1M2lzXzarjMbGed1ZX8X9tjOSPQihx+94dvdk3loOs6LieIesiL5ZEHdlwe5FXixvo5o1kiYOjgMrKcgg9DUJfXkcUbSSsERQSzN0AHWqv8GUl03cixPDYyyiS0Rz0DatZVeyHykDp6Z6n2fAOJ18bCUay+X9XXuff4f3WqwUdjSqUpXpSEUpSgFKUoBSlKAzXitkLTjgYeVOIQnI/31vg/TdD+uasNc/xN4LLNbRzWy657SZbhEHVwuQ6D6qenfTiufgXG4ruBZoTlW7HqpHVWHZgf/nvVSvHW5ew0tMpQ/jDy34ircIdDALHIfxIXABPrpZgfoT6VqnJPJMHDLcRQjLHeSU/NIw7n0A3wvb65JqfPln4lpKv4opAPqFyP3Aq9cs3/AI9nbzf7SGNz9WRSf3Nb0JNpp8iHERSldcyTpUfxnmC3tE13M0cK9i7AZ+g6sfYA1Tb/AOJU823DbRpFP/iLnMUX1VT/ABHH6VLOcYK8nYrNpbmgSSBQSxAA3JJwB+dYLxniVqnGJ0tpo5Y7kCU+GchZhkOMjYlgC2x6nFTl1yncXu/E7ySYdfAh/hwj02G7Y9SAa+eO8g2/2N0tIUimTEkTqPMXj3ALHLHVuNz3HpVJcXo0qsba678iKbjNZSOurYSLpYnSeoBxkehI3wfbFeV+iLAwLCJAuMjACj22wPbauJONTPGWisrl2VdTZjKqpA8w1Hc432AzUnwfliOQJecRuYZIh50hjYeCvoWY/OR6HbPXPSvQ1cfRgm4u77iGlhp1HbZH78PuBKCb+YeHEiFbcPthMeaU56agMDPbJ7gn3mlF9rvbgaOH24MiI232lo86WIP+qB2A+8T+Q6nlbi7hEDJw5GBkfcG5KnZF6Hwh3bv0Fc+o3bZuh5Ipmig4bENmeL5TKe6gANvhFXB74Pk8TXniqrpwdn+p9F0Xf/58TqxSilThsTvIHCfAsYtQxJIPFk2x5pSWx+QIH5VDfEmb+Pw9P95JIf8A00GP3arM/McSnzEhQZAz7aQIQPEbP4Qx8Pp82dtqo0EknGbuOaFdMMMegyHOkPL5nAzuxVdKkDv7YNSYiap0pTk7Kz9SxNpRUUTfCmZ2CqMk9h/10q5xRJBGXkYAKMs7HAUDruegHrXjbW0FlAxJCIo1PI59O5P+X6VXuHcPk43IssytFwxGzHGchrwg7Mw7QjGQO/8Ah4nDYOpxOtlpq0FvL3z7vqaSmoocO4c/HJRLKGXhkTZijIIN2y/fbv4IPQd/1xpyIAAAMAdAK/IogoCqAqgAAAYAA6AAdBX3X0XDYanhqapUlZL3d95Sbbd2KUpVgwKUpQClKUApSlAKzTjHDfsHFkkj8tvxAssi9luFBKsPQyAEe5z7VoPEuKRW8bSzyLFGvV3IA/fv7dax7n7n9+IW7/YLdjBbOs5vJcouqE5Hhg7kncb779B1rWSTVmbRnkaZcuNKDFg9zpH9oEVSeT+O8SnsIIImS0gjTw/GHnmk0EqdIPlQbYyd9tqtnG3eey8S3XU+I540P3ipSQL+YBX86p3w/wCNIOHkyHw/AaQSahjTl2b8zhgMdc7elc9ynCLce78m/EJuKTiTVpy3bQEzSfxZPvXFy+t/7z7L+QFdQ5qs84+1QZP+9T/5qsSRNc3CrNpWUgNpl0kWqyAmONIm8r3jqpdmYEIOg2FWSx5XtY8kQq7H5pJAHdvUlnyf0wPauXPLP4ptv39unXws3zZRy/O9SZjcEZBBB6Ed69VNc8YCgAAKB0AwAPoBX2kma5tSIizpBqNl5Us3k8R7aFnzksUG59SOhPuRXPxnm21tNppPPjPhoCz49dK/KPdsD3qK4Tztc3bD7LYt4Od5p5AinHppVs/2dVRxoVsrnDRdb2/YsRuXVAAAAMAbADt/yqJ4vyrFcP4oZ4JwNPjwnS+n8JyCGH1GRgYIxUqpr7BrmKc6Us0HZk8WVO3+F9vqBnlmuFUBUjdgqqqnOkiMKHydzkb4qx8T4rb2MBkkKxRr0CgDJ7Kqjqx9BUbx7m5YHWCFGubt/kt4+v8AWc/cT3P+G9dXLXIMhmW84m6z3I3jiX+htvZFPzP/ADn074zXUw3D8VxJqeIk8n38Ft5/ckz2I/hHLE/FXW44irRWqkNBYnbXjcPP6n0T/nnSEQAYAwBsAK/cV+17WhQp0IKnTVkiJtvVilKVMYFKUoBSlKAUpX4TQH7VI50+Jsdo/wBntkN1eN0hTom2xkI6DocdfoN64+Mc3T37vbcMYJEp0z8Q6qp7pD+OT+boO3Y1CfbeHcGQiMGSYgu7Y1yyY3LMewzk5OFoRTqZfhWr6Hxackz3bi641N4hXdIBtHH7BRsT/wBEtX7zxdfaY4uHWwCeMQFAG0ccfzyMB90DYD1O24qK4n8SRpDPHI0rYxApDEasaQxGys34N29qs/KHAHj13NyB9pmAyvUQxjdYgfbqx7n6VBUlbUjw1KrWq3krJev8HtfW95Ba4tjHK8aqqII9BYLgfM0hUEAZ6b1nMFpcWMUVzeo0g+0GR7R8DLyNtICnVwRsrZHsO2v3t4kUbSSMERAWZj0AFZNzdzrHfmNY1aOCNxI8svlD6flVQeuSc1WazxcWtHv79s69dQirvyJCac3V2l5PFGkkY/hxrnK+hkfYyMOwAAHvU6nFHPfH0FVXhvFo5QSj6gvU7gfqRivW2Vrs9Stt3IJDT+wI3WL36t9K59SEKMLPSMdP4RyY051595K//WNuJUiDmRnYrld1XHzZckLt1OCcV32E0vEHK27mO2U4e4T5pT3SIkbKO8n5L61VuKcwW+hkcW0MMDFFWWNZZSy7Hw7bICL/ADP19KtNly3HLGrSzXMyMoIjdzEmCMgeBEEVf6pFVKsJdnmSyt83r520V7dXoTSjSpS11K1ecJ/7z+zww29xCpBCCRiqdC0lyQC0kp3ADMfYGtOQADAGANgB2HbYdK47CwjhQJDGsa/hRQB+g6n3qM4nzhHHJ4ECtdXR6QQ7kH+dvlQDvncelVpxqYjLTim2l9e9+/Mjc870LC8wUFmIVQMkkgAAdyTsBVaHHbniDGHhS4QHTJfuP4aY6iMH+kf9v+KpDh3w4muyJeLyah1WyhJEK+msg5kYfXHuRWg21qkaKkaqiKMKqgAAegA2ArqYTgsIPPX1fTl59ft4kq0IXlPkq3sEPhgvK+8s77ySnqSzHtn7o2/Pep+lK9AZFKUoBSlKAUpSgFKUoD8JrHOcebZeKTraWr+HYmURSzqcNPp80oQ/7JFByeh23wwBmPiDzKbmSSwt5PDijQvf3I/1UYGTGp7yMAQR+XrjO5riVsx2xEGIlGQN4VbzRwKezYIklfqXb2FaTnGCzSdkjeNKpVahTV5PZfnwLhzdzEYoYraxRYgx8OJQMBQBlnI7hRv7k7571KB1WU2sUD3Usu0ruyguWUsdTN2Cgk9lGO9fazaHElw416fDjjUsxC7Zxka5HYgamx2A2ryk4Ld+JJd248KQqUEUnV1aMqzEA+VzsAP5d8HaufN/4yrlSfZpd6TZbpwjwugp15JVpPVOzaj4cu87fh3AgZp2s5XmD6bdYY8wqu4LLKcR5yMGQsT6Vp1nxWKXxPDcMIm0OR8oYAEjV8pxkZwTg7Hes25Y4pb3KtHK8qrbWkKi3WWSIlkDiYFVZdTEqg77EVPcH4ak1pby3EsSWaosq2sSaYlx5gJHZi0mg5yPKCwJINTSSNqcny1PX4tZ/wBGSY/HFt6/xBt/16VnMHDFbJlJd2BGr8IPZB0XHr1qf5g4vPxV1WGNltEbUpbbxSM4ck9E9AMk19XvA0hgYyXCRSkeV2OAMEZAz5iSMjUBkZyBmubicUotUoy1vy/j1LMKGa9VrQjLbg0KKq3E+mJcYSRlUHH+7QBpP3BNW7hnHbdQDBFcXDDoVhcD8jJpRR+dRnJkUrEv9nitoh0YBjLMfUvL59HfJAJ27Zqd4vzPBbbSvlz8sSeaRiegCDf9cVHiMF2ztUk5dy0X2/JxXxFwk4UoJepyScEe8mWa7iiiRCGWFdLO5X5fFlA3UfgXb1JqT41zRb2uPFfzt8sSDVI5PQBBvv6nArx4dwDil/u3/dtufUBrhx9DtH+eCPerpyz8P7Ox80MeqU/NPKdcjevnbpn0XAq3T4fdKMtEtkvf7kLjOq81RlQsuWOI8R3uCeHWp/1SYNxIO+pukYPoBn1Bq+8vcrW1jF4dtEsY7kbs59WY7sfrUtSupTpQpq0FYmSS2FKUqQyKUpQClKUApSlAKUpQCqt8QebDZW4EQ13U58K3j9XP3j/KmdR/Id6slzcLGjO5CqoLMx6AAZJPsAKzjlbPEbuTikwIiUGO0Rh8sYO747M5yfpt0xWG7ElOGZnNc8sx2fCJIJWLTXILTSA+Z3c5Jyeu/r2qk2FqI1wCTkkszHJYnqSe5qwc7cf8echT5V2qEhUnoCfpXnMZXlUllT0PoPC+Hxw9JVZr436LoRNvwZ7iWTMh0eJmSQYCqqEEJqO7MABtnSuSTk1K8SvZ7pHNu5ijwfDIOGlP4tXVY/TG56nbavCLg8ixJDK+Ylz5FGC+ST/EOSW69BgHvmpaI1YxHEVSpqnQd3pd29EjzmG4DLEV5YjGRSWuWKd/+zfNnJ/on7TJ4l0iFVXRHFnUQNss74Gpzgew/OuiLlpNAiMkptwxYW5YaASc42GornfSTjNeN3zJbw/PKufwr5m/Rf8AOu7hsHEbvBtLJlQ/666Phr9QvzMPpmqH+vxMnKN1fyXlf8aluVLh2Dgqemnm/O35PLjF+Y3RHkNtb6MmZVySQcCMHSRHtvkjfoMVF2/MPDllH2aCW8uD8pCs7k/1pct/dFX6w+DZlw3ErqSf1ghzHF9DjzMPfY1fOC8uW1oum2gjhHfQoBP1bq35k128Hg1RpqMkr82uZ5jHzWKquWZ5el/2M3seUeK3ozMy8NiP3V/iTsPdtgn+PtV45Y5Cs7AZhjzIfmnk80rZ65c7jPoMCrFSr0YqOxWhCMFaKFKUrY3FKUoBSlKAUpSgFKUoBSlKAUpSgM++KF40723DI20m5bXMc9IYz0/ttgfRTXHzXzLHbItpAQuAFYj7o6frX7z58PLy5vhdWkkQJjVCJWdSmgsQVKKcg6um2/rUZb/BK5kOq5vwpPzCGLP/AL3bP7VWqxqTuo6d52sDWwdBKdW7evwpc+V2+RE3k3DoUDa3lfvqOlf3qHbnESnwraNpD+C3Qsf1Fajwn4LcMhIZ43uXH3p3LZ/sjCfqDV0suHxQrpijSNfwooUfooAqFYGP6n9NP5LFXj1R/JHzk7+mi9DEeHck8XucEQR2qn71y+W/uJkg/XFWew+CKNve3c0/qkeIo/pgZJ/UVp9KsU8NSp/LE5NfH4iv/uTb7tl9FoQnAuSrKzA+zW0cZH39OX/vtlv3qbxSlTlMUpSgFKUoBSlKAUpSgFKUoBSlKAUpSgFKUoBSlKA//9k="/>
          <p:cNvSpPr>
            <a:spLocks noChangeAspect="1" noChangeArrowheads="1"/>
          </p:cNvSpPr>
          <p:nvPr/>
        </p:nvSpPr>
        <p:spPr bwMode="auto">
          <a:xfrm>
            <a:off x="12065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7" descr="data:image/jpeg;base64,/9j/4AAQSkZJRgABAQAAAQABAAD/2wCEAAkGBhMSERUUEhQWFBUWGR0YGBUWGRsfHRgeFxoYHxseIBoYHiYeHRkjIBcXHy8gJCcpLS0tGB8xNTAqNSYrLSkBCQoKDgwOGg8PGjIlHyQ0LDQ1Ki8qLDI0MS8wLiksLCosLCwsNCw0KSwsLCwsKSoqLSksLC0pKS8sLCwsKS8sLP/AABEIAP8AxgMBIgACEQEDEQH/xAAcAAEAAwEBAQEBAAAAAAAAAAAABQYHBAMCAQj/xABHEAACAQMCBAQDBgIGBwcFAAABAgMABBESIQUGMUETIlFhBzJxFEJSgZGhI2IzcoKSscEVQ1NjsuHwJCVEc4Oi0RYXNKPC/8QAGwEBAAIDAQEAAAAAAAAAAAAAAAMEAQIFBgf/xAA1EQACAQIEAwYFBAAHAAAAAAAAAQIDEQQSITEFQVETYXGBofAiMpGxwULR4fEUIyQzcoKy/9oADAMBAAIRAxEAPwDcaUpQClKUApSlAKUpQClKUAqq8U51Yzta2EP2qddpG1aYYPaSTB838ignY9K+fiVzO1nZnwT/ANpnPgwAddTdWA/kXLfXHrUF8PeY7KHh0Y8SOFo4w86O2H1MNRkIbzMHyGDb5BAHpVevVdNKyMpXJCC34yszytPaEMFAttMvhrjqVk+dWP8AVIPttXNxznPiVo8LzW1sLUuBNLG8shiTIy58ikDrvpI23xtXZyhzBcXr3DzIIkDIIoseZVaMPlz3dg6ZXouMetSlhfeI88bAaopCpX+RlVkYg9mDEZ6Eqw7GufLFVqc3fVI3yonLS7SVFeNldGGVdSCGB7gjYivaszW6ThNxI1vk2QZftdsuf+yGXdZkH+yb7yDpjI6YGkwzKyhlIZSAQQcgg7ggjqDXUp1FUjmRo1Y+6UpUhgUpSgFKUoBSlKAUpSgFKUoBSlKAUpSgFKUoBSleN3crGjSOdKIpZiewUEk/kAaAx7hzNd8xtLFdeNDFqB8RVDIVBDQxK3m0gkanCrkZBJz5oblOeG4uIPtJR4g8gtImkRvBIZiiGPTq0achNTHBQbDUtW/gnD5JbW/4roEdzeROYAAAY4lQ+Fv+NtKuT38tZXc8WUWraZVaNo1WKBQNaNgdcbjS2CG/zO9eEFUqSd+n5J6SW75Gk8zcZltLxZoJVDGNQ8SguWwWwZIh8ynOFcMjLg/MDgR15zFJxCWBzaxyFy0aTW80kcupVLNEzFkMeOp1axvsCTVcurS6tJMXszqXYStMFLCXVGo0FyG0uhXGD1HTtU3wHg7zQ3FwWmSIOssSKoVpWgj/AKQEp4ilj5QyYOM+1YnSh2aaevvoTSgparfoX7k7k9bOGQSBWkuGLzAamXcYCAyZZlAJGW3YlieuK4ra+bg0hSTW3DX3jcAsbNj1RgMsYD91t9PSq7yDxllaZwWKEorJjA1op8TQDjYFgAWJJ0+Zia0jhnFIrhNcThh0IHzKe6svVWHcGuPHEypV5pO9tyOdFxim+Z5n4h8N8mL23YyEKoWQMSWOB5VyRue4GKnpblFGWZVHqSAP1NVTmPlxZ4yEgtGkzsbmHUuD1+XDZ6b57VhPGeUzNxC3tYSheVtJMFu8cSgHzMpc5k0jUSRtgDBOa61DFKtpaxA42P6lpXFwbhSW0EcEeSsahQWOScdSSe5OT+ddtWzUUpSgFKUoBSlKAUpSgFKUoBSlKAUpSgFUv4x3Tx8GuimclVU4/C8iK37Ej86ulfE0IdSrAFWBBB7g7EUBXuDqLrhUQGFEtsowu4XXEBgdyBn9qocEZezjgZY47i0lghlikBKysmkRjVH5tD5jkBAONO4wDUtyzxUcJMnD72QJHHqe1nfZZIc5K5/2kedx6H0Ga4eM2geS6uVjiuIjKkc1sSCZNKR+DLEx28YrKAF+9tghuvOcss8suXtehPTlY724nPA+u8aFEK6EjhZ3aZyw06Y2QMWxqXC5zqHQColeHTyi/eaSWBV0tFF4uvwWjCzZOcjXqCEop0qCyiojgnGoHJ+wIXmkdgqKGEypt/SXbFmjt98gJh9wmfKajuYb2+e3lt7MGdM4mkgULEgGdUUIzqYZPnkJYsdvXM1kvElzt6vYsHKcOmytxg5Masfq/mP5kkmpE8NSRwTEjt0yUDH9SCaq1l8RGezCCa2hZl0LLLDLEUKn8SJLC+D7L9FqbtuZrkQCaebg2rOzmZ1LgAYceFqOTv5cA7dK89Pg+J7R1FKzbfPqW48Qp5crjoiy8e4u3DrPxlieZUG6mRIlTpjytucnOAAT7V1fD/g80g/0hfKRdzLpVDsIIs5VFU7gn5mJ333xvWfWnPMLXkc16Jr1UIZWjiKW0G4AeOKT+JM4JHnbBGdgdqvqfFISKGtrC9mVhkOY1jQg9CGkYZB+ld7CYZUI3lv1OW6nat5S80rM+JfEm+EiILJbNG2+0XbF0DEgAHwNlz2LMAfapBrjix/8Var7C1c/8U2atupFczKpTeyL5X4xxVFF/wAWXpNZP/WglXP5rKf8K4uJx8RvQIbpreC2P9KLZpDJMPwanUaEPfG+Ns1jtY9TPYz6Hpxn4kyyvo4ZGkoDFfHkDFJWXrHEqkF/5pSQiDfPTMbBzfxdZ+trcIM+NgGOGA9lFwxJdh3Gk474ztIXfAQifwiqDGk58qiMHyxgrusK7kqmGcgZYZJqvWd7JeyeBwyNZ/C2a8mAEEHTaKJRo1AdAoz7nrUaqOT+EkdKMF8RpnKXM6X0BlUBWR2ikUMGCunUBxs67ghh1BHQ7Ury5Q5T+xRyapnnlmfxJZGwAz4AJVF2UYA9Tt1pVgrFgpSlAKUpQClKUApSlAKUqD5k5ytrHSJnJd/khjBaR/oi749zge9DDdtWfvOFjZyWkhv0V4EUu2oHK4HVSvmDe6771/Pdlw6SBJGR7iG2nBfw4iGMQDZj1hvmOnHnGCCK0Tmr4gTXdvLClukEUqNGZLiQFyHBG0cflDemXrMpuIMxtxKhMcPhI6spKO0gIDZ6HChSAc7k7VahThB2rLV7J+Pv8HMxGJc7KhJc729EvP8AnQs3Jgge1K3PE9Akdme2RkixqJJVmwHOSTkKQu5AzVxbjFrarEYpYRbrmN1V0wobGh8A9Aw0H2kz2JqM+F1jH4N1/DTT9rkABUEAKqDAz2q1Tcu2zA/wIlLAjWI0DDUMZDacg79a5FVKM2nyPRULypxkuaMd4tP9le6eIMLW51G3Zl8plwNWkMN18x82MHSMZxXlygnhmQ+FHrEhAYqWIwC2F0AnG48w2A/IHSLrgh4nwyNJm0XCE4kx8ssDNGxx+FipyPf2FUBont5cyKda4FxGmpXUqQqyqwIDag+NtmX3G1pSjXpqjU1tte/jq1rbq9DgcTwqhGUor5/vyX989OZJI+l2LLoZczBypJYZbIwwBIGrG+DnT2xVj5G42sUdzDKSqwuHUtpAVJl1YyDoChg5GD96q9a8QE6QsMuQBgrpLswGX317L5QCDuc9Kn/hdyHa3huL2ePxYzMVgR8+GQnVtHRhqLAA7DB2rGV1KMc6UZrS3PLd5Xvtvurve5S4PKcK8m1stfrpr9fXax7XvHJ+JpJbcNi8RXBjkuXyIUDAhvMR52weig+u9ScPLXHIo1VZLGXSoADeMCcDHzEHJ/StJhhVFCqAqjYADAH0A2FfdYVGKVj0brTbvcyyLlzmB92msofYB2P/AAkV9Di9xY3Ag4nLEVkUNFcKhRGbJDISfKGGAe2Qa1GvC8so5UKSosiNsVcAg/UHajpRasI1pp3uZ1ztwqW8szHbSDJIYqGwJUGdSax8ur16bYOxqy/D/iNs9sIbeE2rQYSS2YeaJjvufvhtyJPvb98iuOf4TWOS0AmtW65t5XUZ/qElPyxXXypya1rNNNNcNcyyBUV2AXTFH8q6V2LZLEt3z0G+VODhoZqVFPXmWilKVKQilKUApSlAKUpQClKj+O8cis4HnnbTGgye5JOwAHdicAD3oDm5r5ljsbZ5pDv8saDdpHPyooG5JPp2yaw65t7uBfFv0xJdnzXDEkhmHljdVDaQOiqPLgYOCDWgcLsJrmYX18MS4PgQfdtUP+MzDGpu3Tbt0822CT2c0T/fQhfZgMoR9GANQvEuD+B+f9m9XAqvSan76f0Z9MVbyxvqDEkaEBALK+NO+SQyk7YGA2T3qK5onIhXJLDKqnlI0kMrnd21ZCIctjO5BPYecXFoxbK7qEyqHAJy+zZEepcBtTZOnpqPTrXLxpmeKW4mYqxTRDA2T4avpXVk/fK6gduur02lp0muzjpJRT+J7rlZbcuq011dzyVGi4VY9E7apXb06Lv1fJLXU1T4bWXh8OiZvml1Tsf/ADTkf+3TXVLzxZiTwll8WT8MKPIR9fDBxUBw7lq5vYo/tZa2tgqhbWM+d1UADxH+6MAeRRn1wauXC+Ew2yeHBGsSDsoxn6nqT7kmqMndts97TTUUo6IiU4hJaqV+y3Eup5JC0SowHiyuwGNYbUAwzgbe9VLn3jKSRpN9nuYZoT5XkgcBkbZ0J0lcHOoatsj3NadQDt2PWkZuMlJbmKlJVIOD2ZhF3aRLLFcyxK8e/ipGdLtCdlmHh4CtggjpnoQRmv6U4RZRQwRxwKFiVQEC9NONvrnrnvmv56sIMxSW41MfEkh0dMpG0i/N6AHc+wHetm+Fl803CLN2OSI9B/8ATZk//iryeizSzSau9urS28OZ5zAzks9KX6Xby/bdLwLXSlKydEUpSgFKUoBSlKAUpSgFRfHeZ7WyUNdTJCGOF1HdvoBucewrNPiXzPPPxOHhkFz9kjwHnmDhDuCcBsg7KBhcjLNvsK8rz4WlZIru3mN+8fWO9k1rIN9lkAwrAnIByMn9cN2NlFs1Tg/MFtdprtpo5l7lGBx9R1H51IVkdtwmw4hIxgWThvEYfmEeI5UI7lFwksfTzDqMZIzVk5R52lNw1hxAIl2i6kkXaO5T8ag9Gx1X2bpggE7hxsWvjPGYrWF5p2CRoMk/sAANyxOAAOpNZXxzjNxecQsPtUQt7UtLJFC5yzNGhKNKB5Q4yCE3xk53qWk4gOI3JunIFlak/Z9RAWR1yHuGztoX5Uz7tUVxnmOz4hi1gX7bKWyqR6gQV+8JTgIo7vnv3qGdR3yxRNCmks0ixcV5kgt0LyOFUd2OB++5PsAapvG5+IXsEs8MIhs0jd2kuCUMiopPlQebRt/ayMnGRVz5H+FNvaKJblFnuiSxdyziPPRU1/hG2sjJ9ulcfxk5gxFFYx5L3LL4oB3WHWAcn7utiqA/1qxCiovNJmlfEXi76IyzgPCiUhkcs7IqaQU/hxfK3UHY6SHZiN9wCDmpCQmeW3QDK3E8IJXdWWNmZifRgFXbsDv02+4rg+cppHijTgYyNvIpDYUbZUnDfXYKJTlqwaS/d411izjbGtsa55x0LAYGEGM4222qxKNTLUUklTTWW3N30fP0a71qeZwcXXxccy7/AAS1en/K1ub38NE4jxGOCNpZnCRqMsx6D/MknYAbmoG0a8vf4mtrKA/0aKqmZx2Z2cERg9lAz6mobm/h1y9rPdXIjBijJhtQxZIyw0tIzYHiTgMdO2kEDHXNWPgnMls8ax+IEkjVVaKbySLpUDdHwT06jI96oWsro9pmvKz0K9wmPiBkujBdGUQTeGsVyAwcCNGI1qAytliMjb2qd4dzekscmtTDNFtLC/WM4Jzq6MhAJDDrUXyfzBbQ2jzzTxR+NPNNhnUHBcqvlzknSg2A71T+ZZ5X4Ut0sbB5FMc0rjSwRmDEAE5ZWZgoODsG7Gji3oaZ8qujn4TjwjJJlRNrkBB8y63OkjGCoxJvknOoH1rZvhJCV4PZg94y3953b/Osb4vKqQyIIdbTEQw+ToXChfMeoOgMoXONIyemP6G4Jw0W9vDAvSKNYx/YUD/Kug5PM6eWyi2k+q6+F72/O55rhzlNzqv9T92+tvI7aUpWDqilKUApSlAKUpQCofm/iclvY3M0K6pI4mZR7gHf3A649qmKqfxU4TNc8KuYrcFpCFIUdWCurMo9yAdu/TvQGN8l3XAzFq4i5lupWLSPKsulSx6ApsfUsd8nsKuvC+R7X/8AI4JeGFh1VH8WFu+mRCdQz7nI6gbVWuGcT4fHEkcvArglVVXcwamLADUctg7nJ6irFyrf8DacfY2a0uD5fD1SRM38pViY2PtuajdyWNjv4nwGTiEQlMbWXErY4SUfKWAzhXGRJA2T6lckHuG8ufeVf9JW8UZkhj4jEniBA++6jxFx8wjLYwxGBgepqb47cTYkZ2e2tYvneLeaRR8zAjPhQr1JAMhAJGnG/wAxcR4XYxiRZLaJXGrWGUvJnfOrJkkJ9dzWtzeyM/4RylxDiLrBeRtZWUGlXiXK+KUAwF66l2+bdRnbJro54jsrGezThsarfxzKESDqVOzLL11FsgYY6sE9qkjzHfcakaHheba1U6ZL5wQzeyDqD7DfpkrnFS9jyxw3l+I3Ehea4fIV2AaWRiN1iQdM9z77titoRsRzki382c1w8Ptmml3+6kY+aRz8qKO5P7DJrFBNM1wbm4VJbmcatBwPCK/0aKSdkC6hsCcp33NenFeJvfSfabnQzHUscRJMdsugt+HzyEDJbuRsRgV8mAOHDlV/hoR4jZbK7KxVT0OrdSTknpuQYqlai6M+1i2rpLWzeqzWS1008b6HmMfjVU/yo/Lz7+XjZd29uhy8XmCRuXbQ2l2JYgsQzZjA38z5jVcLsBnptUt8HL9ke6tJgFlys4Hc61Ab9PJ+pqEtozczCLzNDbNliwxqZQAiY64GCxzv0B33r55M4n4vMAZPlKyJkdwkRGfoSoP6VcrYeCpdrHRPLZNWei1v37J7eBc4POVOt2fdd913ovNa25KyNL53w8EcGRm4nhix30+IHcj6LGa9edWjWynkljSTRGxUSKrYODjGoHG+K4uYuFrdX1vESyeDFJOZIzpdSxVI8NjbfxDjodO4qG5t4bfN4FmbmOZbiTGXh0uFi/iMWMbaWUaQDgDOe1c22yPUye7sdE/K1vDw+CFYIhPOIbcyeGusmTHitqxqyE8VvbFfnxVnzHbW6AEyzL5PVY/MRv22UV0x8NuJeIxC5uBKLeM3GiJPDRXdikf3i7ZAlO56DpuarvM8FxxHjK29p80CAGX7sJY5dz76cAD1NbWcnZb6sgr3VKWVavRHb8OOC/bb9JMZtrLL5xhXuJPMAB2EYOcdsD1rcKi+WuXYrG2S3hHlQbsersfmZj3Zjv8At0FSlX5SzM59GlGlBQiKUpWpKKUpQClKUApSlAKUpQCq3zjyFa8SiKToA+PJMoGtD7N3Hqp2P71ZKUBiTfCfjM7C3ueIZtFONQdizqOnkwMnH4mIHvVz4X8FeFQ4P2fxWGPNK7NnHcrkJ+2KvVKA8ra1SNQkaqiDoqgAD6AbCs8+K/J7yLJxGO4dJLWA6IsKUIUlnznfzLt+QrSKg+ercvw28UdTby4/uNWU2ndGJRUlZ7GMW9yzKs7Ig8TBUt3BzhcE7HSCdR7evbxt+Hy3M5tbJQJD5XYHIgWOTZ3LDbYeVQc7KANhX7yVw64vzFaROY41iV7iUjVoVsBAhYnzso2B6ZY42FbFFHYcFtPuW8Q3JO7yN6/ikc/n+QrVVa9SMo17fM2tFt9L7pO9+SOHhOH/ABOc9r6LqltfwK3/APbOw4dZyy3DTXCxI0jCSVlViASfLHgZY4Hm1HcVmfKMq27xzwIqXDayYJAVEkcpyFRm/CAulhnvkYNS3FOY7ribD7ajx2xfVHAigKcfKZiDrP5gLn0rsvLJJUKOAVPsNsfUYq/Sw7nF5/odOdVQl8BZeGc02TzM7SeBO6ojRTkIwCFyACx0sMyNupINdsFg0l805HkiiEUR6hjIQ8rDHYYRB9GrOHt5oRjaaL8EmW/R9yv0cMP5q+FsEYBorRCpG4DiMg5OQVXyke4JzVWXD9dH6fsW1j9PiXqX694hHY/a7m5dEaRvIpI1MkSBY1UdSSdbbfjqa+FHA2hsvGlA8e7Y3Eh/8zdFz6BcbdixrFeYeGukDusFtEADuCWfGPxaQPXav6K5WslhsreNM6UhQDJz90d61lhuxer37jH+I7blaxKUpStQKUpQClKUApSlAKUpQClKUApSlAKUqK5o5gjsbSW5lyViXOB1YkgKo9ySBn3oCVzVR5k+JdlbExajcTY/oIBrb6MR5V/M/lWZ3XG7rig8S4uCsLbi1t3wgB6CR1Op29Qf26V7WdjHEumJFQeijGfr3P51cp4WUtXoivOuo6IjOX0u7fx1tWNjBM+vR5ZJgACAofGlQAfqK7IOCxq/iNqll6+LMxd8+uW6H6YruJpV6FCENkVZVZSFK/HkAGScD1NQV/zSFcRxIZZGOFRQSzE9MKPX/oVO2krvYhvrZbk9Xm1spOSoz69/1G9cpW9t3iW/gEPj6vCIYHdcHQ2MgNg5Fd1aQnGavE3lFx3IjmG0jMDamEYII1sxwAQc9Tv9BvWt/DLjpu+GW8hQoQvhnPRvC8hYex09++R2rMrnhkUhzJGjnGMsAdvz6V3/AAp5gWxu5eHzNpimbxLYk+UNjzJntkAEe49TVPGQk0pckT4aSUmubNnpXyrgjIOQe4r6rml4UqD5t5qSxhEjK0juwjihT5pXboo/zPb9qjeB86ys6Je2625lOmOSOUSxljnEbMANDnBx1ViCAc7HF0Zs3qW6leF3fxxLqldI19XYKP1Yivm04lFLvFIkn9Rlb/hJrJg6aUpQClKUApSlAKUpQCqD8cJwvCJFP+skiT/9it/gpq/VWPiPyseIcPmt0OJDh489NaHIB9Ad1z2zmgM55G5Rt5raWV1ImeeX+Kh0ugRtIUEbY2zpIIOdwa8ryKW2mENxg68+DMBhZcdiPuSjuvQ9R6V0/CDiDvFdRSKUkjnyyEYKl1AbY9PNGxx71ceN8GjuoHhlHlbuOqkfKynswO4/51pDFTo1XZ6X2LLw0K1JdTO+JSlSmT/DdhG38pb5HB6/NgfmD23+Y+MroBbdsYYAdxsfbqDXFdzusFxBckCeDKsfx480cg9mwD9agOC2lzxK4a2tFxqkd3kPyxxs5OSR0G/1OwFdtV4L43s17Rw50qj+CO6ev7ntx/jjMwSPLSuQqIu5Gdht+I9BWy/C/wCGacPjE04D3kgy7nfw8/cU/wDE3c+1d3JPwts+GgMi+LPjeeQAt76R0QfTf1Jq41z6+IdZ9F0LdCgqK6t7sonxn4cX4W8ijz2zpOvqNDYb/wBrH9KpiuCAR0O4+hrYOOcNFxbTQHpLG8f01qR/nWF8sXBa2QMMPHmJweoaM6d/fAFT4KWria4laJkrVc54svEgBwNKHUzbZVQO2e5OBVjqFnk+1PpG9vGcyN2lZdwi+qgjLHocAVeqaq3UqR3uQ8fN3Ere2TF3IEiWMrGNIA04GjYZ0YwNOcHvWptz/fcQ24bEIID1vLgdfXwovvY9TkeuKy57UXE0EIAImnUEdtIbL/kADW08Q4jFbxl5CERBn0AA/wAh0rj8QcKM1Gn0Ojw1SrQc6nUg25St0JuL6RruRRky3Jyq9zpj+RF2zjG3rVWuLgSWPEZrdfBgeWD7PpGnzrJGGkRRjTlghGMbqTUbHf3HH7zw11R2MZDP21DsCR95uw7deoq5c96YbW1hQBVa5gRV7aUbVjHp5BXLlKUdXudLRxbitDo4f8KrNPPdGS8lPWS4dj+i5x+ua6pfhlYE64Ue2kHyy27sjL9MHH7V6QcSZzljk1M2lzXzarjMbGed1ZX8X9tjOSPQihx+94dvdk3loOs6LieIesiL5ZEHdlwe5FXixvo5o1kiYOjgMrKcgg9DUJfXkcUbSSsERQSzN0AHWqv8GUl03cixPDYyyiS0Rz0DatZVeyHykDp6Z6n2fAOJ18bCUay+X9XXuff4f3WqwUdjSqUpXpSEUpSgFKUoBSlKAzXitkLTjgYeVOIQnI/31vg/TdD+uasNc/xN4LLNbRzWy657SZbhEHVwuQ6D6qenfTiufgXG4ruBZoTlW7HqpHVWHZgf/nvVSvHW5ew0tMpQ/jDy34ircIdDALHIfxIXABPrpZgfoT6VqnJPJMHDLcRQjLHeSU/NIw7n0A3wvb65JqfPln4lpKv4opAPqFyP3Aq9cs3/AI9nbzf7SGNz9WRSf3Nb0JNpp8iHERSldcyTpUfxnmC3tE13M0cK9i7AZ+g6sfYA1Tb/AOJU823DbRpFP/iLnMUX1VT/ABHH6VLOcYK8nYrNpbmgSSBQSxAA3JJwB+dYLxniVqnGJ0tpo5Y7kCU+GchZhkOMjYlgC2x6nFTl1yncXu/E7ySYdfAh/hwj02G7Y9SAa+eO8g2/2N0tIUimTEkTqPMXj3ALHLHVuNz3HpVJcXo0qsba678iKbjNZSOurYSLpYnSeoBxkehI3wfbFeV+iLAwLCJAuMjACj22wPbauJONTPGWisrl2VdTZjKqpA8w1Hc432AzUnwfliOQJecRuYZIh50hjYeCvoWY/OR6HbPXPSvQ1cfRgm4u77iGlhp1HbZH78PuBKCb+YeHEiFbcPthMeaU56agMDPbJ7gn3mlF9rvbgaOH24MiI232lo86WIP+qB2A+8T+Q6nlbi7hEDJw5GBkfcG5KnZF6Hwh3bv0Fc+o3bZuh5Ipmig4bENmeL5TKe6gANvhFXB74Pk8TXniqrpwdn+p9F0Xf/58TqxSilThsTvIHCfAsYtQxJIPFk2x5pSWx+QIH5VDfEmb+Pw9P95JIf8A00GP3arM/McSnzEhQZAz7aQIQPEbP4Qx8Pp82dtqo0EknGbuOaFdMMMegyHOkPL5nAzuxVdKkDv7YNSYiap0pTk7Kz9SxNpRUUTfCmZ2CqMk9h/10q5xRJBGXkYAKMs7HAUDruegHrXjbW0FlAxJCIo1PI59O5P+X6VXuHcPk43IssytFwxGzHGchrwg7Mw7QjGQO/8Ah4nDYOpxOtlpq0FvL3z7vqaSmoocO4c/HJRLKGXhkTZijIIN2y/fbv4IPQd/1xpyIAAAMAdAK/IogoCqAqgAAAYAA6AAdBX3X0XDYanhqapUlZL3d95Sbbd2KUpVgwKUpQClKUApSlAKzTjHDfsHFkkj8tvxAssi9luFBKsPQyAEe5z7VoPEuKRW8bSzyLFGvV3IA/fv7dax7n7n9+IW7/YLdjBbOs5vJcouqE5Hhg7kncb779B1rWSTVmbRnkaZcuNKDFg9zpH9oEVSeT+O8SnsIIImS0gjTw/GHnmk0EqdIPlQbYyd9tqtnG3eey8S3XU+I540P3ipSQL+YBX86p3w/wCNIOHkyHw/AaQSahjTl2b8zhgMdc7elc9ynCLce78m/EJuKTiTVpy3bQEzSfxZPvXFy+t/7z7L+QFdQ5qs84+1QZP+9T/5qsSRNc3CrNpWUgNpl0kWqyAmONIm8r3jqpdmYEIOg2FWSx5XtY8kQq7H5pJAHdvUlnyf0wPauXPLP4ptv39unXws3zZRy/O9SZjcEZBBB6Ed69VNc8YCgAAKB0AwAPoBX2kma5tSIizpBqNl5Us3k8R7aFnzksUG59SOhPuRXPxnm21tNppPPjPhoCz49dK/KPdsD3qK4Tztc3bD7LYt4Od5p5AinHppVs/2dVRxoVsrnDRdb2/YsRuXVAAAAMAbADt/yqJ4vyrFcP4oZ4JwNPjwnS+n8JyCGH1GRgYIxUqpr7BrmKc6Us0HZk8WVO3+F9vqBnlmuFUBUjdgqqqnOkiMKHydzkb4qx8T4rb2MBkkKxRr0CgDJ7Kqjqx9BUbx7m5YHWCFGubt/kt4+v8AWc/cT3P+G9dXLXIMhmW84m6z3I3jiX+htvZFPzP/ADn074zXUw3D8VxJqeIk8n38Ft5/ckz2I/hHLE/FXW44irRWqkNBYnbXjcPP6n0T/nnSEQAYAwBsAK/cV+17WhQp0IKnTVkiJtvVilKVMYFKUoBSlKAUpX4TQH7VI50+Jsdo/wBntkN1eN0hTom2xkI6DocdfoN64+Mc3T37vbcMYJEp0z8Q6qp7pD+OT+boO3Y1CfbeHcGQiMGSYgu7Y1yyY3LMewzk5OFoRTqZfhWr6Hxackz3bi641N4hXdIBtHH7BRsT/wBEtX7zxdfaY4uHWwCeMQFAG0ccfzyMB90DYD1O24qK4n8SRpDPHI0rYxApDEasaQxGys34N29qs/KHAHj13NyB9pmAyvUQxjdYgfbqx7n6VBUlbUjw1KrWq3krJev8HtfW95Ba4tjHK8aqqII9BYLgfM0hUEAZ6b1nMFpcWMUVzeo0g+0GR7R8DLyNtICnVwRsrZHsO2v3t4kUbSSMERAWZj0AFZNzdzrHfmNY1aOCNxI8svlD6flVQeuSc1WazxcWtHv79s69dQirvyJCac3V2l5PFGkkY/hxrnK+hkfYyMOwAAHvU6nFHPfH0FVXhvFo5QSj6gvU7gfqRivW2Vrs9Stt3IJDT+wI3WL36t9K59SEKMLPSMdP4RyY051595K//WNuJUiDmRnYrld1XHzZckLt1OCcV32E0vEHK27mO2U4e4T5pT3SIkbKO8n5L61VuKcwW+hkcW0MMDFFWWNZZSy7Hw7bICL/ADP19KtNly3HLGrSzXMyMoIjdzEmCMgeBEEVf6pFVKsJdnmSyt83r520V7dXoTSjSpS11K1ecJ/7z+zww29xCpBCCRiqdC0lyQC0kp3ADMfYGtOQADAGANgB2HbYdK47CwjhQJDGsa/hRQB+g6n3qM4nzhHHJ4ECtdXR6QQ7kH+dvlQDvncelVpxqYjLTim2l9e9+/Mjc870LC8wUFmIVQMkkgAAdyTsBVaHHbniDGHhS4QHTJfuP4aY6iMH+kf9v+KpDh3w4muyJeLyah1WyhJEK+msg5kYfXHuRWg21qkaKkaqiKMKqgAAegA2ArqYTgsIPPX1fTl59ft4kq0IXlPkq3sEPhgvK+8s77ySnqSzHtn7o2/Pep+lK9AZFKUoBSlKAUpSgFKUoD8JrHOcebZeKTraWr+HYmURSzqcNPp80oQ/7JFByeh23wwBmPiDzKbmSSwt5PDijQvf3I/1UYGTGp7yMAQR+XrjO5riVsx2xEGIlGQN4VbzRwKezYIklfqXb2FaTnGCzSdkjeNKpVahTV5PZfnwLhzdzEYoYraxRYgx8OJQMBQBlnI7hRv7k7571KB1WU2sUD3Usu0ruyguWUsdTN2Cgk9lGO9fazaHElw416fDjjUsxC7Zxka5HYgamx2A2ryk4Ld+JJd248KQqUEUnV1aMqzEA+VzsAP5d8HaufN/4yrlSfZpd6TZbpwjwugp15JVpPVOzaj4cu87fh3AgZp2s5XmD6bdYY8wqu4LLKcR5yMGQsT6Vp1nxWKXxPDcMIm0OR8oYAEjV8pxkZwTg7Hes25Y4pb3KtHK8qrbWkKi3WWSIlkDiYFVZdTEqg77EVPcH4ak1pby3EsSWaosq2sSaYlx5gJHZi0mg5yPKCwJINTSSNqcny1PX4tZ/wBGSY/HFt6/xBt/16VnMHDFbJlJd2BGr8IPZB0XHr1qf5g4vPxV1WGNltEbUpbbxSM4ck9E9AMk19XvA0hgYyXCRSkeV2OAMEZAz5iSMjUBkZyBmubicUotUoy1vy/j1LMKGa9VrQjLbg0KKq3E+mJcYSRlUHH+7QBpP3BNW7hnHbdQDBFcXDDoVhcD8jJpRR+dRnJkUrEv9nitoh0YBjLMfUvL59HfJAJ27Zqd4vzPBbbSvlz8sSeaRiegCDf9cVHiMF2ztUk5dy0X2/JxXxFwk4UoJepyScEe8mWa7iiiRCGWFdLO5X5fFlA3UfgXb1JqT41zRb2uPFfzt8sSDVI5PQBBvv6nArx4dwDil/u3/dtufUBrhx9DtH+eCPerpyz8P7Ox80MeqU/NPKdcjevnbpn0XAq3T4fdKMtEtkvf7kLjOq81RlQsuWOI8R3uCeHWp/1SYNxIO+pukYPoBn1Bq+8vcrW1jF4dtEsY7kbs59WY7sfrUtSupTpQpq0FYmSS2FKUqQyKUpQClKUApSlAKUpQCqt8QebDZW4EQ13U58K3j9XP3j/KmdR/Id6slzcLGjO5CqoLMx6AAZJPsAKzjlbPEbuTikwIiUGO0Rh8sYO747M5yfpt0xWG7ElOGZnNc8sx2fCJIJWLTXILTSA+Z3c5Jyeu/r2qk2FqI1wCTkkszHJYnqSe5qwc7cf8echT5V2qEhUnoCfpXnMZXlUllT0PoPC+Hxw9JVZr436LoRNvwZ7iWTMh0eJmSQYCqqEEJqO7MABtnSuSTk1K8SvZ7pHNu5ijwfDIOGlP4tXVY/TG56nbavCLg8ixJDK+Ylz5FGC+ST/EOSW69BgHvmpaI1YxHEVSpqnQd3pd29EjzmG4DLEV5YjGRSWuWKd/+zfNnJ/on7TJ4l0iFVXRHFnUQNss74Gpzgew/OuiLlpNAiMkptwxYW5YaASc42GornfSTjNeN3zJbw/PKufwr5m/Rf8AOu7hsHEbvBtLJlQ/666Phr9QvzMPpmqH+vxMnKN1fyXlf8aluVLh2Dgqemnm/O35PLjF+Y3RHkNtb6MmZVySQcCMHSRHtvkjfoMVF2/MPDllH2aCW8uD8pCs7k/1pct/dFX6w+DZlw3ErqSf1ghzHF9DjzMPfY1fOC8uW1oum2gjhHfQoBP1bq35k128Hg1RpqMkr82uZ5jHzWKquWZ5el/2M3seUeK3ozMy8NiP3V/iTsPdtgn+PtV45Y5Cs7AZhjzIfmnk80rZ65c7jPoMCrFSr0YqOxWhCMFaKFKUrY3FKUoBSlKAUpSgFKUoBSlKAUpSgM++KF40723DI20m5bXMc9IYz0/ttgfRTXHzXzLHbItpAQuAFYj7o6frX7z58PLy5vhdWkkQJjVCJWdSmgsQVKKcg6um2/rUZb/BK5kOq5vwpPzCGLP/AL3bP7VWqxqTuo6d52sDWwdBKdW7evwpc+V2+RE3k3DoUDa3lfvqOlf3qHbnESnwraNpD+C3Qsf1Fajwn4LcMhIZ43uXH3p3LZ/sjCfqDV0suHxQrpijSNfwooUfooAqFYGP6n9NP5LFXj1R/JHzk7+mi9DEeHck8XucEQR2qn71y+W/uJkg/XFWew+CKNve3c0/qkeIo/pgZJ/UVp9KsU8NSp/LE5NfH4iv/uTb7tl9FoQnAuSrKzA+zW0cZH39OX/vtlv3qbxSlTlMUpSgFKUoBSlKAUpSgFKUoBSlKAUpSgFKUoBSlKA//9k="/>
          <p:cNvSpPr>
            <a:spLocks noChangeAspect="1" noChangeArrowheads="1"/>
          </p:cNvSpPr>
          <p:nvPr/>
        </p:nvSpPr>
        <p:spPr bwMode="auto">
          <a:xfrm>
            <a:off x="27305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leisare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48753"/>
            <a:ext cx="9143999" cy="6380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5220072" y="3356992"/>
            <a:ext cx="144016" cy="144016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5-Point Star 6"/>
          <p:cNvSpPr/>
          <p:nvPr/>
        </p:nvSpPr>
        <p:spPr>
          <a:xfrm>
            <a:off x="5588147" y="3789040"/>
            <a:ext cx="144016" cy="144016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5-Point Star 1"/>
          <p:cNvSpPr/>
          <p:nvPr/>
        </p:nvSpPr>
        <p:spPr>
          <a:xfrm>
            <a:off x="6300192" y="3501008"/>
            <a:ext cx="144016" cy="144016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5-Point Star 4"/>
          <p:cNvSpPr/>
          <p:nvPr/>
        </p:nvSpPr>
        <p:spPr>
          <a:xfrm>
            <a:off x="5364088" y="3933056"/>
            <a:ext cx="144016" cy="144016"/>
          </a:xfrm>
          <a:prstGeom prst="star5">
            <a:avLst/>
          </a:prstGeom>
          <a:solidFill>
            <a:srgbClr val="FF0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utoShape 9" descr="data:image/jpeg;base64,/9j/4AAQSkZJRgABAQAAAQABAAD/2wCEAAkGBhMSERUUEhQWFBUWGR0YGBUWGRsfHRgeFxoYHxseIBoYHiYeHRkjIBcXHy8gJCcpLS0tGB8xNTAqNSYrLSkBCQoKDgwOGg8PGjIlHyQ0LDQ1Ki8qLDI0MS8wLiksLCosLCwsNCw0KSwsLCwsKSoqLSksLC0pKS8sLCwsKS8sLP/AABEIAP8AxgMBIgACEQEDEQH/xAAcAAEAAwEBAQEBAAAAAAAAAAAABQYHBAMCAQj/xABHEAACAQMCBAQDBgIGBwcFAAABAgMABBESIQUGMUETIlFhBzJxFEJSgZGhI2IzcoKSscEVQ1NjsuHwJCVEc4Oi0RYXNKPC/8QAGwEBAAIDAQEAAAAAAAAAAAAAAAMEAQIFBgf/xAA1EQACAQIEAwYFBAAHAAAAAAAAAQIDEQQSITEFQVETYXGBofAiMpGxwULR4fEUIyQzcoKy/9oADAMBAAIRAxEAPwDcaUpQClKUApSlAKUpQClKUAqq8U51Yzta2EP2qddpG1aYYPaSTB838ignY9K+fiVzO1nZnwT/ANpnPgwAddTdWA/kXLfXHrUF8PeY7KHh0Y8SOFo4w86O2H1MNRkIbzMHyGDb5BAHpVevVdNKyMpXJCC34yszytPaEMFAttMvhrjqVk+dWP8AVIPttXNxznPiVo8LzW1sLUuBNLG8shiTIy58ikDrvpI23xtXZyhzBcXr3DzIIkDIIoseZVaMPlz3dg6ZXouMetSlhfeI88bAaopCpX+RlVkYg9mDEZ6Eqw7GufLFVqc3fVI3yonLS7SVFeNldGGVdSCGB7gjYivaszW6ThNxI1vk2QZftdsuf+yGXdZkH+yb7yDpjI6YGkwzKyhlIZSAQQcgg7ggjqDXUp1FUjmRo1Y+6UpUhgUpSgFKUoBSlKAUpSgFKUoBSlKAUpSgFKUoBSleN3crGjSOdKIpZiewUEk/kAaAx7hzNd8xtLFdeNDFqB8RVDIVBDQxK3m0gkanCrkZBJz5oblOeG4uIPtJR4g8gtImkRvBIZiiGPTq0achNTHBQbDUtW/gnD5JbW/4roEdzeROYAAAY4lQ+Fv+NtKuT38tZXc8WUWraZVaNo1WKBQNaNgdcbjS2CG/zO9eEFUqSd+n5J6SW75Gk8zcZltLxZoJVDGNQ8SguWwWwZIh8ynOFcMjLg/MDgR15zFJxCWBzaxyFy0aTW80kcupVLNEzFkMeOp1axvsCTVcurS6tJMXszqXYStMFLCXVGo0FyG0uhXGD1HTtU3wHg7zQ3FwWmSIOssSKoVpWgj/AKQEp4ilj5QyYOM+1YnSh2aaevvoTSgparfoX7k7k9bOGQSBWkuGLzAamXcYCAyZZlAJGW3YlieuK4ra+bg0hSTW3DX3jcAsbNj1RgMsYD91t9PSq7yDxllaZwWKEorJjA1op8TQDjYFgAWJJ0+Zia0jhnFIrhNcThh0IHzKe6svVWHcGuPHEypV5pO9tyOdFxim+Z5n4h8N8mL23YyEKoWQMSWOB5VyRue4GKnpblFGWZVHqSAP1NVTmPlxZ4yEgtGkzsbmHUuD1+XDZ6b57VhPGeUzNxC3tYSheVtJMFu8cSgHzMpc5k0jUSRtgDBOa61DFKtpaxA42P6lpXFwbhSW0EcEeSsahQWOScdSSe5OT+ddtWzUUpSgFKUoBSlKAUpSgFKUoBSlKAUpSgFUv4x3Tx8GuimclVU4/C8iK37Ej86ulfE0IdSrAFWBBB7g7EUBXuDqLrhUQGFEtsowu4XXEBgdyBn9qocEZezjgZY47i0lghlikBKysmkRjVH5tD5jkBAONO4wDUtyzxUcJMnD72QJHHqe1nfZZIc5K5/2kedx6H0Ga4eM2geS6uVjiuIjKkc1sSCZNKR+DLEx28YrKAF+9tghuvOcss8suXtehPTlY724nPA+u8aFEK6EjhZ3aZyw06Y2QMWxqXC5zqHQColeHTyi/eaSWBV0tFF4uvwWjCzZOcjXqCEop0qCyiojgnGoHJ+wIXmkdgqKGEypt/SXbFmjt98gJh9wmfKajuYb2+e3lt7MGdM4mkgULEgGdUUIzqYZPnkJYsdvXM1kvElzt6vYsHKcOmytxg5Masfq/mP5kkmpE8NSRwTEjt0yUDH9SCaq1l8RGezCCa2hZl0LLLDLEUKn8SJLC+D7L9FqbtuZrkQCaebg2rOzmZ1LgAYceFqOTv5cA7dK89Pg+J7R1FKzbfPqW48Qp5crjoiy8e4u3DrPxlieZUG6mRIlTpjytucnOAAT7V1fD/g80g/0hfKRdzLpVDsIIs5VFU7gn5mJ333xvWfWnPMLXkc16Jr1UIZWjiKW0G4AeOKT+JM4JHnbBGdgdqvqfFISKGtrC9mVhkOY1jQg9CGkYZB+ld7CYZUI3lv1OW6nat5S80rM+JfEm+EiILJbNG2+0XbF0DEgAHwNlz2LMAfapBrjix/8Var7C1c/8U2atupFczKpTeyL5X4xxVFF/wAWXpNZP/WglXP5rKf8K4uJx8RvQIbpreC2P9KLZpDJMPwanUaEPfG+Ns1jtY9TPYz6Hpxn4kyyvo4ZGkoDFfHkDFJWXrHEqkF/5pSQiDfPTMbBzfxdZ+trcIM+NgGOGA9lFwxJdh3Gk474ztIXfAQifwiqDGk58qiMHyxgrusK7kqmGcgZYZJqvWd7JeyeBwyNZ/C2a8mAEEHTaKJRo1AdAoz7nrUaqOT+EkdKMF8RpnKXM6X0BlUBWR2ikUMGCunUBxs67ghh1BHQ7Ury5Q5T+xRyapnnlmfxJZGwAz4AJVF2UYA9Tt1pVgrFgpSlAKUpQClKUApSlAKUqD5k5ytrHSJnJd/khjBaR/oi749zge9DDdtWfvOFjZyWkhv0V4EUu2oHK4HVSvmDe6771/Pdlw6SBJGR7iG2nBfw4iGMQDZj1hvmOnHnGCCK0Tmr4gTXdvLClukEUqNGZLiQFyHBG0cflDemXrMpuIMxtxKhMcPhI6spKO0gIDZ6HChSAc7k7VahThB2rLV7J+Pv8HMxGJc7KhJc729EvP8AnQs3Jgge1K3PE9Akdme2RkixqJJVmwHOSTkKQu5AzVxbjFrarEYpYRbrmN1V0wobGh8A9Aw0H2kz2JqM+F1jH4N1/DTT9rkABUEAKqDAz2q1Tcu2zA/wIlLAjWI0DDUMZDacg79a5FVKM2nyPRULypxkuaMd4tP9le6eIMLW51G3Zl8plwNWkMN18x82MHSMZxXlygnhmQ+FHrEhAYqWIwC2F0AnG48w2A/IHSLrgh4nwyNJm0XCE4kx8ssDNGxx+FipyPf2FUBont5cyKda4FxGmpXUqQqyqwIDag+NtmX3G1pSjXpqjU1tte/jq1rbq9DgcTwqhGUor5/vyX989OZJI+l2LLoZczBypJYZbIwwBIGrG+DnT2xVj5G42sUdzDKSqwuHUtpAVJl1YyDoChg5GD96q9a8QE6QsMuQBgrpLswGX317L5QCDuc9Kn/hdyHa3huL2ePxYzMVgR8+GQnVtHRhqLAA7DB2rGV1KMc6UZrS3PLd5Xvtvurve5S4PKcK8m1stfrpr9fXax7XvHJ+JpJbcNi8RXBjkuXyIUDAhvMR52weig+u9ScPLXHIo1VZLGXSoADeMCcDHzEHJ/StJhhVFCqAqjYADAH0A2FfdYVGKVj0brTbvcyyLlzmB92msofYB2P/AAkV9Di9xY3Ag4nLEVkUNFcKhRGbJDISfKGGAe2Qa1GvC8so5UKSosiNsVcAg/UHajpRasI1pp3uZ1ztwqW8szHbSDJIYqGwJUGdSax8ur16bYOxqy/D/iNs9sIbeE2rQYSS2YeaJjvufvhtyJPvb98iuOf4TWOS0AmtW65t5XUZ/qElPyxXXypya1rNNNNcNcyyBUV2AXTFH8q6V2LZLEt3z0G+VODhoZqVFPXmWilKVKQilKUApSlAKUpQClKj+O8cis4HnnbTGgye5JOwAHdicAD3oDm5r5ljsbZ5pDv8saDdpHPyooG5JPp2yaw65t7uBfFv0xJdnzXDEkhmHljdVDaQOiqPLgYOCDWgcLsJrmYX18MS4PgQfdtUP+MzDGpu3Tbt0822CT2c0T/fQhfZgMoR9GANQvEuD+B+f9m9XAqvSan76f0Z9MVbyxvqDEkaEBALK+NO+SQyk7YGA2T3qK5onIhXJLDKqnlI0kMrnd21ZCIctjO5BPYecXFoxbK7qEyqHAJy+zZEepcBtTZOnpqPTrXLxpmeKW4mYqxTRDA2T4avpXVk/fK6gduur02lp0muzjpJRT+J7rlZbcuq011dzyVGi4VY9E7apXb06Lv1fJLXU1T4bWXh8OiZvml1Tsf/ADTkf+3TXVLzxZiTwll8WT8MKPIR9fDBxUBw7lq5vYo/tZa2tgqhbWM+d1UADxH+6MAeRRn1wauXC+Ew2yeHBGsSDsoxn6nqT7kmqMndts97TTUUo6IiU4hJaqV+y3Eup5JC0SowHiyuwGNYbUAwzgbe9VLn3jKSRpN9nuYZoT5XkgcBkbZ0J0lcHOoatsj3NadQDt2PWkZuMlJbmKlJVIOD2ZhF3aRLLFcyxK8e/ipGdLtCdlmHh4CtggjpnoQRmv6U4RZRQwRxwKFiVQEC9NONvrnrnvmv56sIMxSW41MfEkh0dMpG0i/N6AHc+wHetm+Fl803CLN2OSI9B/8ATZk//iryeizSzSau9urS28OZ5zAzks9KX6Xby/bdLwLXSlKydEUpSgFKUoBSlKAUpSgFRfHeZ7WyUNdTJCGOF1HdvoBucewrNPiXzPPPxOHhkFz9kjwHnmDhDuCcBsg7KBhcjLNvsK8rz4WlZIru3mN+8fWO9k1rIN9lkAwrAnIByMn9cN2NlFs1Tg/MFtdprtpo5l7lGBx9R1H51IVkdtwmw4hIxgWThvEYfmEeI5UI7lFwksfTzDqMZIzVk5R52lNw1hxAIl2i6kkXaO5T8ag9Gx1X2bpggE7hxsWvjPGYrWF5p2CRoMk/sAANyxOAAOpNZXxzjNxecQsPtUQt7UtLJFC5yzNGhKNKB5Q4yCE3xk53qWk4gOI3JunIFlak/Z9RAWR1yHuGztoX5Uz7tUVxnmOz4hi1gX7bKWyqR6gQV+8JTgIo7vnv3qGdR3yxRNCmks0ixcV5kgt0LyOFUd2OB++5PsAapvG5+IXsEs8MIhs0jd2kuCUMiopPlQebRt/ayMnGRVz5H+FNvaKJblFnuiSxdyziPPRU1/hG2sjJ9ulcfxk5gxFFYx5L3LL4oB3WHWAcn7utiqA/1qxCiovNJmlfEXi76IyzgPCiUhkcs7IqaQU/hxfK3UHY6SHZiN9wCDmpCQmeW3QDK3E8IJXdWWNmZifRgFXbsDv02+4rg+cppHijTgYyNvIpDYUbZUnDfXYKJTlqwaS/d411izjbGtsa55x0LAYGEGM4222qxKNTLUUklTTWW3N30fP0a71qeZwcXXxccy7/AAS1en/K1ub38NE4jxGOCNpZnCRqMsx6D/MknYAbmoG0a8vf4mtrKA/0aKqmZx2Z2cERg9lAz6mobm/h1y9rPdXIjBijJhtQxZIyw0tIzYHiTgMdO2kEDHXNWPgnMls8ax+IEkjVVaKbySLpUDdHwT06jI96oWsro9pmvKz0K9wmPiBkujBdGUQTeGsVyAwcCNGI1qAytliMjb2qd4dzekscmtTDNFtLC/WM4Jzq6MhAJDDrUXyfzBbQ2jzzTxR+NPNNhnUHBcqvlzknSg2A71T+ZZ5X4Ut0sbB5FMc0rjSwRmDEAE5ZWZgoODsG7Gji3oaZ8qujn4TjwjJJlRNrkBB8y63OkjGCoxJvknOoH1rZvhJCV4PZg94y3953b/Osb4vKqQyIIdbTEQw+ToXChfMeoOgMoXONIyemP6G4Jw0W9vDAvSKNYx/YUD/Kug5PM6eWyi2k+q6+F72/O55rhzlNzqv9T92+tvI7aUpWDqilKUApSlAKUpQCofm/iclvY3M0K6pI4mZR7gHf3A649qmKqfxU4TNc8KuYrcFpCFIUdWCurMo9yAdu/TvQGN8l3XAzFq4i5lupWLSPKsulSx6ApsfUsd8nsKuvC+R7X/8AI4JeGFh1VH8WFu+mRCdQz7nI6gbVWuGcT4fHEkcvArglVVXcwamLADUctg7nJ6irFyrf8DacfY2a0uD5fD1SRM38pViY2PtuajdyWNjv4nwGTiEQlMbWXErY4SUfKWAzhXGRJA2T6lckHuG8ufeVf9JW8UZkhj4jEniBA++6jxFx8wjLYwxGBgepqb47cTYkZ2e2tYvneLeaRR8zAjPhQr1JAMhAJGnG/wAxcR4XYxiRZLaJXGrWGUvJnfOrJkkJ9dzWtzeyM/4RylxDiLrBeRtZWUGlXiXK+KUAwF66l2+bdRnbJro54jsrGezThsarfxzKESDqVOzLL11FsgYY6sE9qkjzHfcakaHheba1U6ZL5wQzeyDqD7DfpkrnFS9jyxw3l+I3Ehea4fIV2AaWRiN1iQdM9z77titoRsRzki382c1w8Ptmml3+6kY+aRz8qKO5P7DJrFBNM1wbm4VJbmcatBwPCK/0aKSdkC6hsCcp33NenFeJvfSfabnQzHUscRJMdsugt+HzyEDJbuRsRgV8mAOHDlV/hoR4jZbK7KxVT0OrdSTknpuQYqlai6M+1i2rpLWzeqzWS1008b6HmMfjVU/yo/Lz7+XjZd29uhy8XmCRuXbQ2l2JYgsQzZjA38z5jVcLsBnptUt8HL9ke6tJgFlys4Hc61Ab9PJ+pqEtozczCLzNDbNliwxqZQAiY64GCxzv0B33r55M4n4vMAZPlKyJkdwkRGfoSoP6VcrYeCpdrHRPLZNWei1v37J7eBc4POVOt2fdd913ovNa25KyNL53w8EcGRm4nhix30+IHcj6LGa9edWjWynkljSTRGxUSKrYODjGoHG+K4uYuFrdX1vESyeDFJOZIzpdSxVI8NjbfxDjodO4qG5t4bfN4FmbmOZbiTGXh0uFi/iMWMbaWUaQDgDOe1c22yPUye7sdE/K1vDw+CFYIhPOIbcyeGusmTHitqxqyE8VvbFfnxVnzHbW6AEyzL5PVY/MRv22UV0x8NuJeIxC5uBKLeM3GiJPDRXdikf3i7ZAlO56DpuarvM8FxxHjK29p80CAGX7sJY5dz76cAD1NbWcnZb6sgr3VKWVavRHb8OOC/bb9JMZtrLL5xhXuJPMAB2EYOcdsD1rcKi+WuXYrG2S3hHlQbsersfmZj3Zjv8At0FSlX5SzM59GlGlBQiKUpWpKKUpQClKUApSlAKUpQCq3zjyFa8SiKToA+PJMoGtD7N3Hqp2P71ZKUBiTfCfjM7C3ueIZtFONQdizqOnkwMnH4mIHvVz4X8FeFQ4P2fxWGPNK7NnHcrkJ+2KvVKA8ra1SNQkaqiDoqgAD6AbCs8+K/J7yLJxGO4dJLWA6IsKUIUlnznfzLt+QrSKg+ercvw28UdTby4/uNWU2ndGJRUlZ7GMW9yzKs7Ig8TBUt3BzhcE7HSCdR7evbxt+Hy3M5tbJQJD5XYHIgWOTZ3LDbYeVQc7KANhX7yVw64vzFaROY41iV7iUjVoVsBAhYnzso2B6ZY42FbFFHYcFtPuW8Q3JO7yN6/ikc/n+QrVVa9SMo17fM2tFt9L7pO9+SOHhOH/ABOc9r6LqltfwK3/APbOw4dZyy3DTXCxI0jCSVlViASfLHgZY4Hm1HcVmfKMq27xzwIqXDayYJAVEkcpyFRm/CAulhnvkYNS3FOY7ribD7ajx2xfVHAigKcfKZiDrP5gLn0rsvLJJUKOAVPsNsfUYq/Sw7nF5/odOdVQl8BZeGc02TzM7SeBO6ojRTkIwCFyACx0sMyNupINdsFg0l805HkiiEUR6hjIQ8rDHYYRB9GrOHt5oRjaaL8EmW/R9yv0cMP5q+FsEYBorRCpG4DiMg5OQVXyke4JzVWXD9dH6fsW1j9PiXqX694hHY/a7m5dEaRvIpI1MkSBY1UdSSdbbfjqa+FHA2hsvGlA8e7Y3Eh/8zdFz6BcbdixrFeYeGukDusFtEADuCWfGPxaQPXav6K5WslhsreNM6UhQDJz90d61lhuxer37jH+I7blaxKUpStQKUpQClKUApSlAKUpQClKUApSlAKUqK5o5gjsbSW5lyViXOB1YkgKo9ySBn3oCVzVR5k+JdlbExajcTY/oIBrb6MR5V/M/lWZ3XG7rig8S4uCsLbi1t3wgB6CR1Op29Qf26V7WdjHEumJFQeijGfr3P51cp4WUtXoivOuo6IjOX0u7fx1tWNjBM+vR5ZJgACAofGlQAfqK7IOCxq/iNqll6+LMxd8+uW6H6YruJpV6FCENkVZVZSFK/HkAGScD1NQV/zSFcRxIZZGOFRQSzE9MKPX/oVO2krvYhvrZbk9Xm1spOSoz69/1G9cpW9t3iW/gEPj6vCIYHdcHQ2MgNg5Fd1aQnGavE3lFx3IjmG0jMDamEYII1sxwAQc9Tv9BvWt/DLjpu+GW8hQoQvhnPRvC8hYex09++R2rMrnhkUhzJGjnGMsAdvz6V3/AAp5gWxu5eHzNpimbxLYk+UNjzJntkAEe49TVPGQk0pckT4aSUmubNnpXyrgjIOQe4r6rml4UqD5t5qSxhEjK0juwjihT5pXboo/zPb9qjeB86ys6Je2625lOmOSOUSxljnEbMANDnBx1ViCAc7HF0Zs3qW6leF3fxxLqldI19XYKP1Yivm04lFLvFIkn9Rlb/hJrJg6aUpQClKUApSlAKUpQCqD8cJwvCJFP+skiT/9it/gpq/VWPiPyseIcPmt0OJDh489NaHIB9Ad1z2zmgM55G5Rt5raWV1ImeeX+Kh0ugRtIUEbY2zpIIOdwa8ryKW2mENxg68+DMBhZcdiPuSjuvQ9R6V0/CDiDvFdRSKUkjnyyEYKl1AbY9PNGxx71ceN8GjuoHhlHlbuOqkfKynswO4/51pDFTo1XZ6X2LLw0K1JdTO+JSlSmT/DdhG38pb5HB6/NgfmD23+Y+MroBbdsYYAdxsfbqDXFdzusFxBckCeDKsfx480cg9mwD9agOC2lzxK4a2tFxqkd3kPyxxs5OSR0G/1OwFdtV4L43s17Rw50qj+CO6ev7ntx/jjMwSPLSuQqIu5Gdht+I9BWy/C/wCGacPjE04D3kgy7nfw8/cU/wDE3c+1d3JPwts+GgMi+LPjeeQAt76R0QfTf1Jq41z6+IdZ9F0LdCgqK6t7sonxn4cX4W8ijz2zpOvqNDYb/wBrH9KpiuCAR0O4+hrYOOcNFxbTQHpLG8f01qR/nWF8sXBa2QMMPHmJweoaM6d/fAFT4KWria4laJkrVc54svEgBwNKHUzbZVQO2e5OBVjqFnk+1PpG9vGcyN2lZdwi+qgjLHocAVeqaq3UqR3uQ8fN3Ere2TF3IEiWMrGNIA04GjYZ0YwNOcHvWptz/fcQ24bEIID1vLgdfXwovvY9TkeuKy57UXE0EIAImnUEdtIbL/kADW08Q4jFbxl5CERBn0AA/wAh0rj8QcKM1Gn0Ojw1SrQc6nUg25St0JuL6RruRRky3Jyq9zpj+RF2zjG3rVWuLgSWPEZrdfBgeWD7PpGnzrJGGkRRjTlghGMbqTUbHf3HH7zw11R2MZDP21DsCR95uw7deoq5c96YbW1hQBVa5gRV7aUbVjHp5BXLlKUdXudLRxbitDo4f8KrNPPdGS8lPWS4dj+i5x+ua6pfhlYE64Ue2kHyy27sjL9MHH7V6QcSZzljk1M2lzXzarjMbGed1ZX8X9tjOSPQihx+94dvdk3loOs6LieIesiL5ZEHdlwe5FXixvo5o1kiYOjgMrKcgg9DUJfXkcUbSSsERQSzN0AHWqv8GUl03cixPDYyyiS0Rz0DatZVeyHykDp6Z6n2fAOJ18bCUay+X9XXuff4f3WqwUdjSqUpXpSEUpSgFKUoBSlKAzXitkLTjgYeVOIQnI/31vg/TdD+uasNc/xN4LLNbRzWy657SZbhEHVwuQ6D6qenfTiufgXG4ruBZoTlW7HqpHVWHZgf/nvVSvHW5ew0tMpQ/jDy34ircIdDALHIfxIXABPrpZgfoT6VqnJPJMHDLcRQjLHeSU/NIw7n0A3wvb65JqfPln4lpKv4opAPqFyP3Aq9cs3/AI9nbzf7SGNz9WRSf3Nb0JNpp8iHERSldcyTpUfxnmC3tE13M0cK9i7AZ+g6sfYA1Tb/AOJU823DbRpFP/iLnMUX1VT/ABHH6VLOcYK8nYrNpbmgSSBQSxAA3JJwB+dYLxniVqnGJ0tpo5Y7kCU+GchZhkOMjYlgC2x6nFTl1yncXu/E7ySYdfAh/hwj02G7Y9SAa+eO8g2/2N0tIUimTEkTqPMXj3ALHLHVuNz3HpVJcXo0qsba678iKbjNZSOurYSLpYnSeoBxkehI3wfbFeV+iLAwLCJAuMjACj22wPbauJONTPGWisrl2VdTZjKqpA8w1Hc432AzUnwfliOQJecRuYZIh50hjYeCvoWY/OR6HbPXPSvQ1cfRgm4u77iGlhp1HbZH78PuBKCb+YeHEiFbcPthMeaU56agMDPbJ7gn3mlF9rvbgaOH24MiI232lo86WIP+qB2A+8T+Q6nlbi7hEDJw5GBkfcG5KnZF6Hwh3bv0Fc+o3bZuh5Ipmig4bENmeL5TKe6gANvhFXB74Pk8TXniqrpwdn+p9F0Xf/58TqxSilThsTvIHCfAsYtQxJIPFk2x5pSWx+QIH5VDfEmb+Pw9P95JIf8A00GP3arM/McSnzEhQZAz7aQIQPEbP4Qx8Pp82dtqo0EknGbuOaFdMMMegyHOkPL5nAzuxVdKkDv7YNSYiap0pTk7Kz9SxNpRUUTfCmZ2CqMk9h/10q5xRJBGXkYAKMs7HAUDruegHrXjbW0FlAxJCIo1PI59O5P+X6VXuHcPk43IssytFwxGzHGchrwg7Mw7QjGQO/8Ah4nDYOpxOtlpq0FvL3z7vqaSmoocO4c/HJRLKGXhkTZijIIN2y/fbv4IPQd/1xpyIAAAMAdAK/IogoCqAqgAAAYAA6AAdBX3X0XDYanhqapUlZL3d95Sbbd2KUpVgwKUpQClKUApSlAKzTjHDfsHFkkj8tvxAssi9luFBKsPQyAEe5z7VoPEuKRW8bSzyLFGvV3IA/fv7dax7n7n9+IW7/YLdjBbOs5vJcouqE5Hhg7kncb779B1rWSTVmbRnkaZcuNKDFg9zpH9oEVSeT+O8SnsIIImS0gjTw/GHnmk0EqdIPlQbYyd9tqtnG3eey8S3XU+I540P3ipSQL+YBX86p3w/wCNIOHkyHw/AaQSahjTl2b8zhgMdc7elc9ynCLce78m/EJuKTiTVpy3bQEzSfxZPvXFy+t/7z7L+QFdQ5qs84+1QZP+9T/5qsSRNc3CrNpWUgNpl0kWqyAmONIm8r3jqpdmYEIOg2FWSx5XtY8kQq7H5pJAHdvUlnyf0wPauXPLP4ptv39unXws3zZRy/O9SZjcEZBBB6Ed69VNc8YCgAAKB0AwAPoBX2kma5tSIizpBqNl5Us3k8R7aFnzksUG59SOhPuRXPxnm21tNppPPjPhoCz49dK/KPdsD3qK4Tztc3bD7LYt4Od5p5AinHppVs/2dVRxoVsrnDRdb2/YsRuXVAAAAMAbADt/yqJ4vyrFcP4oZ4JwNPjwnS+n8JyCGH1GRgYIxUqpr7BrmKc6Us0HZk8WVO3+F9vqBnlmuFUBUjdgqqqnOkiMKHydzkb4qx8T4rb2MBkkKxRr0CgDJ7Kqjqx9BUbx7m5YHWCFGubt/kt4+v8AWc/cT3P+G9dXLXIMhmW84m6z3I3jiX+htvZFPzP/ADn074zXUw3D8VxJqeIk8n38Ft5/ckz2I/hHLE/FXW44irRWqkNBYnbXjcPP6n0T/nnSEQAYAwBsAK/cV+17WhQp0IKnTVkiJtvVilKVMYFKUoBSlKAUpX4TQH7VI50+Jsdo/wBntkN1eN0hTom2xkI6DocdfoN64+Mc3T37vbcMYJEp0z8Q6qp7pD+OT+boO3Y1CfbeHcGQiMGSYgu7Y1yyY3LMewzk5OFoRTqZfhWr6Hxackz3bi641N4hXdIBtHH7BRsT/wBEtX7zxdfaY4uHWwCeMQFAG0ccfzyMB90DYD1O24qK4n8SRpDPHI0rYxApDEasaQxGys34N29qs/KHAHj13NyB9pmAyvUQxjdYgfbqx7n6VBUlbUjw1KrWq3krJev8HtfW95Ba4tjHK8aqqII9BYLgfM0hUEAZ6b1nMFpcWMUVzeo0g+0GR7R8DLyNtICnVwRsrZHsO2v3t4kUbSSMERAWZj0AFZNzdzrHfmNY1aOCNxI8svlD6flVQeuSc1WazxcWtHv79s69dQirvyJCac3V2l5PFGkkY/hxrnK+hkfYyMOwAAHvU6nFHPfH0FVXhvFo5QSj6gvU7gfqRivW2Vrs9Stt3IJDT+wI3WL36t9K59SEKMLPSMdP4RyY051595K//WNuJUiDmRnYrld1XHzZckLt1OCcV32E0vEHK27mO2U4e4T5pT3SIkbKO8n5L61VuKcwW+hkcW0MMDFFWWNZZSy7Hw7bICL/ADP19KtNly3HLGrSzXMyMoIjdzEmCMgeBEEVf6pFVKsJdnmSyt83r520V7dXoTSjSpS11K1ecJ/7z+zww29xCpBCCRiqdC0lyQC0kp3ADMfYGtOQADAGANgB2HbYdK47CwjhQJDGsa/hRQB+g6n3qM4nzhHHJ4ECtdXR6QQ7kH+dvlQDvncelVpxqYjLTim2l9e9+/Mjc870LC8wUFmIVQMkkgAAdyTsBVaHHbniDGHhS4QHTJfuP4aY6iMH+kf9v+KpDh3w4muyJeLyah1WyhJEK+msg5kYfXHuRWg21qkaKkaqiKMKqgAAegA2ArqYTgsIPPX1fTl59ft4kq0IXlPkq3sEPhgvK+8s77ySnqSzHtn7o2/Pep+lK9AZFKUoBSlKAUpSgFKUoD8JrHOcebZeKTraWr+HYmURSzqcNPp80oQ/7JFByeh23wwBmPiDzKbmSSwt5PDijQvf3I/1UYGTGp7yMAQR+XrjO5riVsx2xEGIlGQN4VbzRwKezYIklfqXb2FaTnGCzSdkjeNKpVahTV5PZfnwLhzdzEYoYraxRYgx8OJQMBQBlnI7hRv7k7571KB1WU2sUD3Usu0ruyguWUsdTN2Cgk9lGO9fazaHElw416fDjjUsxC7Zxka5HYgamx2A2ryk4Ld+JJd248KQqUEUnV1aMqzEA+VzsAP5d8HaufN/4yrlSfZpd6TZbpwjwugp15JVpPVOzaj4cu87fh3AgZp2s5XmD6bdYY8wqu4LLKcR5yMGQsT6Vp1nxWKXxPDcMIm0OR8oYAEjV8pxkZwTg7Hes25Y4pb3KtHK8qrbWkKi3WWSIlkDiYFVZdTEqg77EVPcH4ak1pby3EsSWaosq2sSaYlx5gJHZi0mg5yPKCwJINTSSNqcny1PX4tZ/wBGSY/HFt6/xBt/16VnMHDFbJlJd2BGr8IPZB0XHr1qf5g4vPxV1WGNltEbUpbbxSM4ck9E9AMk19XvA0hgYyXCRSkeV2OAMEZAz5iSMjUBkZyBmubicUotUoy1vy/j1LMKGa9VrQjLbg0KKq3E+mJcYSRlUHH+7QBpP3BNW7hnHbdQDBFcXDDoVhcD8jJpRR+dRnJkUrEv9nitoh0YBjLMfUvL59HfJAJ27Zqd4vzPBbbSvlz8sSeaRiegCDf9cVHiMF2ztUk5dy0X2/JxXxFwk4UoJepyScEe8mWa7iiiRCGWFdLO5X5fFlA3UfgXb1JqT41zRb2uPFfzt8sSDVI5PQBBvv6nArx4dwDil/u3/dtufUBrhx9DtH+eCPerpyz8P7Ox80MeqU/NPKdcjevnbpn0XAq3T4fdKMtEtkvf7kLjOq81RlQsuWOI8R3uCeHWp/1SYNxIO+pukYPoBn1Bq+8vcrW1jF4dtEsY7kbs59WY7sfrUtSupTpQpq0FYmSS2FKUqQyKUpQClKUApSlAKUpQCqt8QebDZW4EQ13U58K3j9XP3j/KmdR/Id6slzcLGjO5CqoLMx6AAZJPsAKzjlbPEbuTikwIiUGO0Rh8sYO747M5yfpt0xWG7ElOGZnNc8sx2fCJIJWLTXILTSA+Z3c5Jyeu/r2qk2FqI1wCTkkszHJYnqSe5qwc7cf8echT5V2qEhUnoCfpXnMZXlUllT0PoPC+Hxw9JVZr436LoRNvwZ7iWTMh0eJmSQYCqqEEJqO7MABtnSuSTk1K8SvZ7pHNu5ijwfDIOGlP4tXVY/TG56nbavCLg8ixJDK+Ylz5FGC+ST/EOSW69BgHvmpaI1YxHEVSpqnQd3pd29EjzmG4DLEV5YjGRSWuWKd/+zfNnJ/on7TJ4l0iFVXRHFnUQNss74Gpzgew/OuiLlpNAiMkptwxYW5YaASc42GornfSTjNeN3zJbw/PKufwr5m/Rf8AOu7hsHEbvBtLJlQ/666Phr9QvzMPpmqH+vxMnKN1fyXlf8aluVLh2Dgqemnm/O35PLjF+Y3RHkNtb6MmZVySQcCMHSRHtvkjfoMVF2/MPDllH2aCW8uD8pCs7k/1pct/dFX6w+DZlw3ErqSf1ghzHF9DjzMPfY1fOC8uW1oum2gjhHfQoBP1bq35k128Hg1RpqMkr82uZ5jHzWKquWZ5el/2M3seUeK3ozMy8NiP3V/iTsPdtgn+PtV45Y5Cs7AZhjzIfmnk80rZ65c7jPoMCrFSr0YqOxWhCMFaKFKUrY3FKUoBSlKAUpSgFKUoBSlKAUpSgM++KF40723DI20m5bXMc9IYz0/ttgfRTXHzXzLHbItpAQuAFYj7o6frX7z58PLy5vhdWkkQJjVCJWdSmgsQVKKcg6um2/rUZb/BK5kOq5vwpPzCGLP/AL3bP7VWqxqTuo6d52sDWwdBKdW7evwpc+V2+RE3k3DoUDa3lfvqOlf3qHbnESnwraNpD+C3Qsf1Fajwn4LcMhIZ43uXH3p3LZ/sjCfqDV0suHxQrpijSNfwooUfooAqFYGP6n9NP5LFXj1R/JHzk7+mi9DEeHck8XucEQR2qn71y+W/uJkg/XFWew+CKNve3c0/qkeIo/pgZJ/UVp9KsU8NSp/LE5NfH4iv/uTb7tl9FoQnAuSrKzA+zW0cZH39OX/vtlv3qbxSlTlMUpSgFKUoBSlKAUpSgFKUoBSlKAUpSgFKUoBSlKA//9k="/>
          <p:cNvSpPr>
            <a:spLocks noChangeAspect="1" noChangeArrowheads="1"/>
          </p:cNvSpPr>
          <p:nvPr/>
        </p:nvSpPr>
        <p:spPr bwMode="auto">
          <a:xfrm>
            <a:off x="42545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5" name="Picture 11" descr="http://s3images.coroflot.com/user_files/individual_files/24576_RR5UnsfOI3Omk84DER2nMhVsq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66" y="4351993"/>
            <a:ext cx="720700" cy="92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5-Point Star 14"/>
          <p:cNvSpPr/>
          <p:nvPr/>
        </p:nvSpPr>
        <p:spPr>
          <a:xfrm>
            <a:off x="5962789" y="2996952"/>
            <a:ext cx="144016" cy="144016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041" name="Picture 17" descr="http://rachaeloakley.com/Stamp/images/sheep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444" y="1298166"/>
            <a:ext cx="385256" cy="38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7" descr="http://rachaeloakley.com/Stamp/images/sheep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472" y="1111548"/>
            <a:ext cx="373236" cy="37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http://rachaeloakley.com/Stamp/images/sheep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517" y="1459951"/>
            <a:ext cx="373236" cy="37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/>
          <p:cNvSpPr/>
          <p:nvPr/>
        </p:nvSpPr>
        <p:spPr>
          <a:xfrm>
            <a:off x="4788024" y="2780928"/>
            <a:ext cx="1800200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/>
          <p:cNvSpPr/>
          <p:nvPr/>
        </p:nvSpPr>
        <p:spPr>
          <a:xfrm>
            <a:off x="5498109" y="3201074"/>
            <a:ext cx="82003" cy="15591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lowchart: Connector 18"/>
          <p:cNvSpPr/>
          <p:nvPr/>
        </p:nvSpPr>
        <p:spPr>
          <a:xfrm>
            <a:off x="5027444" y="4005064"/>
            <a:ext cx="82003" cy="15591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Connector 19"/>
          <p:cNvSpPr/>
          <p:nvPr/>
        </p:nvSpPr>
        <p:spPr>
          <a:xfrm>
            <a:off x="5786709" y="3645024"/>
            <a:ext cx="82003" cy="15591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lowchart: Connector 20"/>
          <p:cNvSpPr/>
          <p:nvPr/>
        </p:nvSpPr>
        <p:spPr>
          <a:xfrm>
            <a:off x="5547145" y="3645024"/>
            <a:ext cx="82003" cy="15591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2" descr="http://www.clipartbest.com/cliparts/nTE/K6A/nTEK6AgTA.jpe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563" y="3789040"/>
            <a:ext cx="298133" cy="42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clipartbest.com/cliparts/nTE/K6A/nTEK6AgTA.jpe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69830" y="4947291"/>
            <a:ext cx="401578" cy="57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clipartbest.com/cliparts/nTE/K6A/nTEK6AgTA.jpe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275" y="4237918"/>
            <a:ext cx="298133" cy="42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http://www.clipartbest.com/cliparts/nTE/K6A/nTEK6AgTA.jpe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441" y="4993873"/>
            <a:ext cx="298133" cy="424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://www.clipartbest.com/cliparts/nTE/K6A/nTEK6AgTA.jpe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5369" y="5063187"/>
            <a:ext cx="249415" cy="35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http://www.clipartbest.com/cliparts/nTE/K6A/nTEK6AgTA.jpe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8" y="4531792"/>
            <a:ext cx="242042" cy="344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7" descr="http://rachaeloakley.com/Stamp/images/sheep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369" y="1447931"/>
            <a:ext cx="385256" cy="38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8" name="Table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898601"/>
              </p:ext>
            </p:extLst>
          </p:nvPr>
        </p:nvGraphicFramePr>
        <p:xfrm>
          <a:off x="3014139" y="5805264"/>
          <a:ext cx="5545140" cy="825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6285"/>
                <a:gridCol w="1386285"/>
                <a:gridCol w="1386285"/>
                <a:gridCol w="1386285"/>
              </a:tblGrid>
              <a:tr h="228620">
                <a:tc>
                  <a:txBody>
                    <a:bodyPr/>
                    <a:lstStyle/>
                    <a:p>
                      <a:pPr algn="ctr"/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Bay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 err="1" smtClean="0">
                          <a:solidFill>
                            <a:schemeClr val="tx1"/>
                          </a:solidFill>
                        </a:rPr>
                        <a:t>Llwchwr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 err="1" smtClean="0">
                          <a:solidFill>
                            <a:schemeClr val="tx1"/>
                          </a:solidFill>
                        </a:rPr>
                        <a:t>Cwmtawe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City/</a:t>
                      </a:r>
                      <a:r>
                        <a:rPr lang="en-GB" sz="900" dirty="0" err="1" smtClean="0">
                          <a:solidFill>
                            <a:schemeClr val="tx1"/>
                          </a:solidFill>
                        </a:rPr>
                        <a:t>Penderry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  <a:tr h="231087">
                <a:tc>
                  <a:txBody>
                    <a:bodyPr/>
                    <a:lstStyle/>
                    <a:p>
                      <a:pPr algn="ctr"/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 FTE</a:t>
                      </a:r>
                      <a:r>
                        <a:rPr lang="en-GB" sz="9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AYP Officers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 FTE AYP</a:t>
                      </a:r>
                      <a:r>
                        <a:rPr lang="en-GB" sz="900" baseline="0" dirty="0" smtClean="0">
                          <a:solidFill>
                            <a:schemeClr val="tx1"/>
                          </a:solidFill>
                        </a:rPr>
                        <a:t> Officers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 FTE AYP Officers 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 FTE AYP Officers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793">
                <a:tc>
                  <a:txBody>
                    <a:bodyPr/>
                    <a:lstStyle/>
                    <a:p>
                      <a:pPr algn="ctr"/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900" baseline="0" dirty="0" smtClean="0">
                          <a:solidFill>
                            <a:schemeClr val="tx1"/>
                          </a:solidFill>
                        </a:rPr>
                        <a:t> Community Coaches</a:t>
                      </a:r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900" baseline="0" dirty="0" smtClean="0">
                          <a:solidFill>
                            <a:schemeClr val="tx1"/>
                          </a:solidFill>
                        </a:rPr>
                        <a:t> Community Coaches</a:t>
                      </a:r>
                      <a:endParaRPr lang="en-GB" sz="9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900" baseline="0" dirty="0" smtClean="0">
                          <a:solidFill>
                            <a:schemeClr val="tx1"/>
                          </a:solidFill>
                        </a:rPr>
                        <a:t> Community Coaches</a:t>
                      </a:r>
                      <a:endParaRPr lang="en-GB" sz="9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900" baseline="0" dirty="0" smtClean="0">
                          <a:solidFill>
                            <a:schemeClr val="tx1"/>
                          </a:solidFill>
                        </a:rPr>
                        <a:t> Community Coaches</a:t>
                      </a:r>
                      <a:endParaRPr lang="en-GB" sz="9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900" dirty="0">
                        <a:solidFill>
                          <a:schemeClr val="tx1"/>
                        </a:solidFill>
                      </a:endParaRPr>
                    </a:p>
                  </a:txBody>
                  <a:tcPr marL="91449" marR="91449" marT="45724" marB="4572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416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to increase participation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Play to learn</a:t>
            </a:r>
          </a:p>
          <a:p>
            <a:r>
              <a:rPr lang="en-GB" sz="2800" dirty="0" smtClean="0"/>
              <a:t>Dragon Multi Skills and Sport</a:t>
            </a:r>
          </a:p>
          <a:p>
            <a:r>
              <a:rPr lang="en-GB" sz="2800" dirty="0" smtClean="0"/>
              <a:t>5x60</a:t>
            </a:r>
          </a:p>
          <a:p>
            <a:r>
              <a:rPr lang="en-GB" sz="2800" dirty="0" smtClean="0"/>
              <a:t>Young Ambassadors</a:t>
            </a:r>
          </a:p>
          <a:p>
            <a:r>
              <a:rPr lang="en-GB" sz="2800" dirty="0" smtClean="0"/>
              <a:t>Street Sport</a:t>
            </a:r>
          </a:p>
          <a:p>
            <a:r>
              <a:rPr lang="en-GB" sz="2800" dirty="0" smtClean="0"/>
              <a:t>Us Girls</a:t>
            </a:r>
          </a:p>
          <a:p>
            <a:r>
              <a:rPr lang="en-GB" sz="2800" dirty="0" smtClean="0"/>
              <a:t>Inclusive Futures project – James Ledger</a:t>
            </a:r>
          </a:p>
          <a:p>
            <a:pPr marL="0" indent="0">
              <a:buNone/>
            </a:pPr>
            <a:r>
              <a:rPr lang="en-GB" sz="2800" u="sng" dirty="0">
                <a:hlinkClick r:id="rId3"/>
              </a:rPr>
              <a:t>https://www.youtube.com/watch?v=uvX_MnXkc9c</a:t>
            </a:r>
            <a:endParaRPr lang="en-GB" sz="2800" dirty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277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700" dirty="0" smtClean="0">
                <a:solidFill>
                  <a:srgbClr val="FF0000"/>
                </a:solidFill>
                <a:cs typeface="Arial" charset="0"/>
              </a:rPr>
              <a:t/>
            </a:r>
            <a:br>
              <a:rPr lang="en-GB" altLang="en-US" sz="4700" dirty="0" smtClean="0">
                <a:solidFill>
                  <a:srgbClr val="FF0000"/>
                </a:solidFill>
                <a:cs typeface="Arial" charset="0"/>
              </a:rPr>
            </a:br>
            <a:r>
              <a:rPr lang="en-GB" altLang="en-US" sz="4700" dirty="0" smtClean="0">
                <a:solidFill>
                  <a:srgbClr val="FF0000"/>
                </a:solidFill>
                <a:cs typeface="Arial" charset="0"/>
              </a:rPr>
              <a:t>Meet the AYP team</a:t>
            </a:r>
            <a:br>
              <a:rPr lang="en-GB" altLang="en-US" sz="4700" dirty="0" smtClean="0">
                <a:solidFill>
                  <a:srgbClr val="FF0000"/>
                </a:solidFill>
                <a:cs typeface="Arial" charset="0"/>
              </a:rPr>
            </a:br>
            <a:r>
              <a:rPr lang="en-GB" altLang="en-US" sz="1800" b="1" dirty="0" smtClean="0">
                <a:solidFill>
                  <a:srgbClr val="CC3300"/>
                </a:solidFill>
              </a:rPr>
              <a:t>AYP Swansea</a:t>
            </a:r>
            <a:r>
              <a:rPr lang="en-GB" altLang="en-US" sz="1800" dirty="0" smtClean="0">
                <a:solidFill>
                  <a:schemeClr val="tx1"/>
                </a:solidFill>
              </a:rPr>
              <a:t/>
            </a:r>
            <a:br>
              <a:rPr lang="en-GB" altLang="en-US" sz="1800" dirty="0" smtClean="0">
                <a:solidFill>
                  <a:schemeClr val="tx1"/>
                </a:solidFill>
              </a:rPr>
            </a:br>
            <a:endParaRPr lang="en-GB" altLang="en-US" sz="1800" dirty="0" smtClean="0">
              <a:solidFill>
                <a:schemeClr val="tx1"/>
              </a:solidFill>
            </a:endParaRPr>
          </a:p>
        </p:txBody>
      </p:sp>
      <p:pic>
        <p:nvPicPr>
          <p:cNvPr id="5" name="Picture 2" descr="C:\Users\sarah.mccoubrey2\AppData\Local\Microsoft\Windows\Temporary Internet Files\Content.Outlook\954TOGJR\IMG_5681.JPG"/>
          <p:cNvPicPr>
            <a:picLocks noGrp="1" noChangeAspect="1" noChangeArrowheads="1"/>
          </p:cNvPicPr>
          <p:nvPr>
            <p:ph type="tbl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336037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41" y="5998668"/>
            <a:ext cx="142875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513910" y="6214052"/>
            <a:ext cx="40334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000" b="1" dirty="0">
                <a:sym typeface="Wingdings" pitchFamily="2" charset="2"/>
              </a:rPr>
              <a:t>@</a:t>
            </a:r>
            <a:r>
              <a:rPr lang="en-GB" altLang="en-US" sz="2000" b="1" dirty="0" err="1">
                <a:sym typeface="Wingdings" pitchFamily="2" charset="2"/>
              </a:rPr>
              <a:t>sport_ccs</a:t>
            </a:r>
            <a:r>
              <a:rPr lang="en-GB" altLang="en-US" sz="2000" b="1" dirty="0">
                <a:sym typeface="Wingdings" pitchFamily="2" charset="2"/>
              </a:rPr>
              <a:t> </a:t>
            </a:r>
            <a:r>
              <a:rPr lang="en-GB" altLang="en-US" sz="2000" b="1" dirty="0" smtClean="0">
                <a:sym typeface="Wingdings" pitchFamily="2" charset="2"/>
              </a:rPr>
              <a:t> </a:t>
            </a:r>
            <a:r>
              <a:rPr lang="en-GB" altLang="en-US" sz="2000" b="1" dirty="0">
                <a:sym typeface="Wingdings" pitchFamily="2" charset="2"/>
              </a:rPr>
              <a:t>@</a:t>
            </a:r>
            <a:r>
              <a:rPr lang="en-GB" altLang="en-US" sz="2000" b="1" dirty="0" err="1">
                <a:sym typeface="Wingdings" pitchFamily="2" charset="2"/>
              </a:rPr>
              <a:t>chwaraeon_dsa</a:t>
            </a:r>
            <a:endParaRPr lang="en-GB" sz="2000" b="1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757446"/>
              </p:ext>
            </p:extLst>
          </p:nvPr>
        </p:nvGraphicFramePr>
        <p:xfrm>
          <a:off x="3851920" y="1628800"/>
          <a:ext cx="5109942" cy="42258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44053"/>
                <a:gridCol w="1863334"/>
                <a:gridCol w="788333"/>
                <a:gridCol w="1314222"/>
              </a:tblGrid>
              <a:tr h="204048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b="1" dirty="0">
                          <a:solidFill>
                            <a:schemeClr val="tx1"/>
                          </a:solidFill>
                          <a:effectLst/>
                        </a:rPr>
                        <a:t>Active Young People Team Swansea</a:t>
                      </a:r>
                      <a:endParaRPr lang="en-GB" sz="9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8679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b="1" dirty="0">
                          <a:solidFill>
                            <a:schemeClr val="tx1"/>
                          </a:solidFill>
                          <a:effectLst/>
                        </a:rPr>
                        <a:t>Name</a:t>
                      </a:r>
                      <a:endParaRPr lang="en-GB" sz="9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b="1">
                          <a:solidFill>
                            <a:schemeClr val="tx1"/>
                          </a:solidFill>
                          <a:effectLst/>
                        </a:rPr>
                        <a:t>Email Address</a:t>
                      </a:r>
                      <a:endParaRPr lang="en-GB" sz="9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b="1">
                          <a:solidFill>
                            <a:schemeClr val="tx1"/>
                          </a:solidFill>
                          <a:effectLst/>
                        </a:rPr>
                        <a:t>Contact number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b="1">
                          <a:solidFill>
                            <a:schemeClr val="tx1"/>
                          </a:solidFill>
                          <a:effectLst/>
                        </a:rPr>
                        <a:t>Work mobile</a:t>
                      </a:r>
                      <a:endParaRPr lang="en-GB" sz="900" b="1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b="1" dirty="0">
                          <a:solidFill>
                            <a:schemeClr val="tx1"/>
                          </a:solidFill>
                          <a:effectLst/>
                        </a:rPr>
                        <a:t>Title</a:t>
                      </a:r>
                      <a:endParaRPr lang="en-GB" sz="9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/>
                </a:tc>
              </a:tr>
              <a:tr h="40809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Sarah McCoubrey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5"/>
                        </a:rPr>
                        <a:t>Sarah.Mccoubrey@swansea.gov.uk</a:t>
                      </a:r>
                      <a:r>
                        <a:rPr lang="en-GB" sz="900">
                          <a:effectLst/>
                        </a:rPr>
                        <a:t>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07920 560172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01792 635414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Senior Schools Sports Development Officer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40809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Helen John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6"/>
                        </a:rPr>
                        <a:t>Helen.John@swansea.gov.uk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07920 560173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01792 635218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Active Young People Coordinator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40809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solidFill>
                            <a:schemeClr val="tx1"/>
                          </a:solidFill>
                          <a:effectLst/>
                        </a:rPr>
                        <a:t>Wendy Anderson</a:t>
                      </a:r>
                      <a:endParaRPr lang="en-GB" sz="9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7"/>
                        </a:rPr>
                        <a:t>Wendy.Anderson2@swansea.gov.uk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07900 702791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01792 635092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Active Young People Coordinator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204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solidFill>
                            <a:schemeClr val="tx1"/>
                          </a:solidFill>
                          <a:effectLst/>
                        </a:rPr>
                        <a:t>Gavin Lewis</a:t>
                      </a:r>
                      <a:endParaRPr lang="en-GB" sz="9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8" tooltip="mailto:Gavin.Lewis@swansea.gov.uk"/>
                        </a:rPr>
                        <a:t>Gavin.Lewis@swansea.gov.uk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07557 481474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-  Llwchwr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204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Ricky Morgan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9" tooltip="mailto:Richard.Morgan@Swansea.gov.uk"/>
                        </a:rPr>
                        <a:t>Richard.Morgan@Swansea.gov.uk</a:t>
                      </a:r>
                      <a:r>
                        <a:rPr lang="en-GB" sz="900" u="sng">
                          <a:effectLst/>
                        </a:rPr>
                        <a:t>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07900 702794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-  Llwchwr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204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solidFill>
                            <a:schemeClr val="tx1"/>
                          </a:solidFill>
                          <a:effectLst/>
                        </a:rPr>
                        <a:t>Laura Williams</a:t>
                      </a:r>
                      <a:endParaRPr lang="en-GB" sz="9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10" tooltip="mailto:Laura.Williams3@Swansea.gov.uk"/>
                        </a:rPr>
                        <a:t>Laura.Williams3@Swansea.gov.uk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07557 481482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– Bay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204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Louise Snelgrove 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11" tooltip="mailto:Louise.Snelgrove@Swansea.gov.uk"/>
                        </a:rPr>
                        <a:t>Louise.Snelgrove@Swansea.gov.uk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07557 481469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– Bay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3911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Martin Smith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12"/>
                        </a:rPr>
                        <a:t>Martin.Smith@swansea.gov.uk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07900 702795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– Cwmtawe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3911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Jenna Thomas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13"/>
                        </a:rPr>
                        <a:t>Jenna.Thomas@Swansea.gov.uk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07557 481470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– Cwmtawe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204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Helen Cadogan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14"/>
                        </a:rPr>
                        <a:t>Helen.Cadogan@swansea.gov.uk</a:t>
                      </a:r>
                      <a:r>
                        <a:rPr lang="en-GB" sz="900">
                          <a:effectLst/>
                        </a:rPr>
                        <a:t>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07557 481473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– City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204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Emma Jeffreys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15" tooltip="mailto:Emma.Jeffreys@Swansea.gov.uk"/>
                        </a:rPr>
                        <a:t>Emma.Jeffreys@Swansea.gov.uk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07584 491974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AYP Officer – City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  <a:tr h="204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Nia Parry 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u="sng">
                          <a:effectLst/>
                          <a:hlinkClick r:id="rId16" tooltip="mailto:Nia.Parry@Swansea.gov.uk"/>
                        </a:rPr>
                        <a:t>Nia.Parry@Swansea.gov.uk 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07900 702796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AYP Officer – City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535" marR="58535" marT="0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720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2549525"/>
          </a:xfrm>
        </p:spPr>
        <p:txBody>
          <a:bodyPr/>
          <a:lstStyle/>
          <a:p>
            <a:endParaRPr lang="en-GB" sz="1400" dirty="0" smtClean="0"/>
          </a:p>
          <a:p>
            <a:r>
              <a:rPr lang="en-GB" sz="1600" dirty="0" smtClean="0"/>
              <a:t>Speak </a:t>
            </a:r>
            <a:r>
              <a:rPr lang="en-GB" sz="1600" dirty="0"/>
              <a:t>to us today</a:t>
            </a:r>
          </a:p>
          <a:p>
            <a:r>
              <a:rPr lang="en-GB" sz="1600" dirty="0" smtClean="0"/>
              <a:t>Complete application forms (D&amp;O or Inclusive Futures)</a:t>
            </a:r>
          </a:p>
          <a:p>
            <a:r>
              <a:rPr lang="en-GB" sz="1600" dirty="0" smtClean="0"/>
              <a:t>Volunteer / Placement process </a:t>
            </a:r>
            <a:endParaRPr lang="en-GB" sz="1600" dirty="0"/>
          </a:p>
          <a:p>
            <a:r>
              <a:rPr lang="en-GB" sz="1600" dirty="0" smtClean="0"/>
              <a:t>Start </a:t>
            </a:r>
            <a:r>
              <a:rPr lang="en-GB" sz="1600" dirty="0"/>
              <a:t>date to be confirmed</a:t>
            </a:r>
          </a:p>
          <a:p>
            <a:r>
              <a:rPr lang="en-GB" sz="1600" dirty="0"/>
              <a:t>Email us for more information</a:t>
            </a:r>
            <a:r>
              <a:rPr lang="en-GB" sz="1600" dirty="0" smtClean="0"/>
              <a:t>:</a:t>
            </a:r>
          </a:p>
          <a:p>
            <a:pPr marL="0" indent="0">
              <a:buNone/>
            </a:pPr>
            <a:endParaRPr lang="en-GB" sz="1400" dirty="0"/>
          </a:p>
          <a:p>
            <a:pPr marL="0" indent="0" algn="ctr">
              <a:buNone/>
            </a:pPr>
            <a:r>
              <a:rPr lang="en-GB" sz="1800" b="1" dirty="0" smtClean="0">
                <a:hlinkClick r:id="rId3"/>
              </a:rPr>
              <a:t>Helen.John@swansea.gov.uk</a:t>
            </a:r>
          </a:p>
          <a:p>
            <a:pPr marL="0" indent="0" algn="ctr">
              <a:buNone/>
            </a:pPr>
            <a:r>
              <a:rPr lang="en-GB" sz="1800" b="1" dirty="0" smtClean="0">
                <a:hlinkClick r:id="rId3"/>
              </a:rPr>
              <a:t>Sarah.McCoubrey@Swansea.gov.uk</a:t>
            </a:r>
            <a:endParaRPr lang="en-GB" sz="1800" b="1" dirty="0" smtClean="0"/>
          </a:p>
          <a:p>
            <a:pPr marL="0" indent="0" algn="ctr">
              <a:buNone/>
            </a:pPr>
            <a:endParaRPr lang="en-GB" sz="1800" b="1" dirty="0" smtClean="0"/>
          </a:p>
          <a:p>
            <a:pPr marL="0" indent="0" algn="ctr">
              <a:buNone/>
            </a:pPr>
            <a:r>
              <a:rPr lang="en-GB" sz="1800" b="1" dirty="0" smtClean="0">
                <a:hlinkClick r:id="rId4"/>
              </a:rPr>
              <a:t>jamesledger93@yahoo.co.uk</a:t>
            </a:r>
            <a:r>
              <a:rPr lang="en-GB" sz="1800" b="1" dirty="0" smtClean="0"/>
              <a:t> Inclusive Futures </a:t>
            </a:r>
            <a:endParaRPr lang="en-GB" sz="1800" b="1" dirty="0"/>
          </a:p>
          <a:p>
            <a:pPr marL="0" indent="0" algn="ctr">
              <a:buNone/>
            </a:pPr>
            <a:endParaRPr lang="en-GB" sz="1400" b="1" dirty="0"/>
          </a:p>
          <a:p>
            <a:pPr marL="0" indent="0" algn="ctr">
              <a:buNone/>
            </a:pPr>
            <a:r>
              <a:rPr lang="en-GB" b="1" dirty="0"/>
              <a:t>Follow us:</a:t>
            </a:r>
          </a:p>
          <a:p>
            <a:pPr marL="0" indent="0" algn="ctr">
              <a:buNone/>
            </a:pPr>
            <a:r>
              <a:rPr lang="en-GB" b="1" dirty="0"/>
              <a:t>@</a:t>
            </a:r>
            <a:r>
              <a:rPr lang="en-GB" b="1" dirty="0" err="1"/>
              <a:t>Sport_ccs</a:t>
            </a:r>
            <a:r>
              <a:rPr lang="en-GB" b="1" dirty="0"/>
              <a:t> @</a:t>
            </a:r>
            <a:r>
              <a:rPr lang="en-GB" b="1" dirty="0" err="1"/>
              <a:t>Chwaraeon_dsa</a:t>
            </a:r>
            <a:endParaRPr lang="en-GB" b="1" dirty="0"/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119670"/>
      </p:ext>
    </p:extLst>
  </p:cSld>
  <p:clrMapOvr>
    <a:masterClrMapping/>
  </p:clrMapOvr>
</p:sld>
</file>

<file path=ppt/theme/theme1.xml><?xml version="1.0" encoding="utf-8"?>
<a:theme xmlns:a="http://schemas.openxmlformats.org/drawingml/2006/main" name="logo">
  <a:themeElements>
    <a:clrScheme name="log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log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log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og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og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og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og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og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og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og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og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og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og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og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2318</TotalTime>
  <Words>1154</Words>
  <Application>Microsoft Office PowerPoint</Application>
  <PresentationFormat>On-screen Show (4:3)</PresentationFormat>
  <Paragraphs>203</Paragraphs>
  <Slides>11</Slides>
  <Notes>11</Notes>
  <HiddenSlides>1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logo</vt:lpstr>
      <vt:lpstr>Photo Editor Photo</vt:lpstr>
      <vt:lpstr>Pobl Ifanc Egnïo / Active Young People Swansea     </vt:lpstr>
      <vt:lpstr>Overview</vt:lpstr>
      <vt:lpstr>Development and Outreach DVD</vt:lpstr>
      <vt:lpstr>School Sport Survey 2015 </vt:lpstr>
      <vt:lpstr>PowerPoint Presentation</vt:lpstr>
      <vt:lpstr>PowerPoint Presentation</vt:lpstr>
      <vt:lpstr>2015 School Sport Survey Results</vt:lpstr>
      <vt:lpstr>PowerPoint Presentation</vt:lpstr>
      <vt:lpstr>Tools to increase participation </vt:lpstr>
      <vt:lpstr> Meet the AYP team AYP Swansea </vt:lpstr>
      <vt:lpstr>Next Steps</vt:lpstr>
    </vt:vector>
  </TitlesOfParts>
  <Company>City &amp; County of Swansea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McCoubrey, Sarah (Regeneration)</dc:creator>
  <cp:lastModifiedBy>Administrator</cp:lastModifiedBy>
  <cp:revision>45</cp:revision>
  <cp:lastPrinted>2015-11-09T12:02:00Z</cp:lastPrinted>
  <dcterms:created xsi:type="dcterms:W3CDTF">2015-05-28T12:53:14Z</dcterms:created>
  <dcterms:modified xsi:type="dcterms:W3CDTF">2015-11-11T10:50:05Z</dcterms:modified>
</cp:coreProperties>
</file>